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97" r:id="rId2"/>
  </p:sldMasterIdLst>
  <p:notesMasterIdLst>
    <p:notesMasterId r:id="rId29"/>
  </p:notesMasterIdLst>
  <p:handoutMasterIdLst>
    <p:handoutMasterId r:id="rId30"/>
  </p:handoutMasterIdLst>
  <p:sldIdLst>
    <p:sldId id="309" r:id="rId3"/>
    <p:sldId id="275" r:id="rId4"/>
    <p:sldId id="312" r:id="rId5"/>
    <p:sldId id="300" r:id="rId6"/>
    <p:sldId id="313" r:id="rId7"/>
    <p:sldId id="314" r:id="rId8"/>
    <p:sldId id="281" r:id="rId9"/>
    <p:sldId id="280" r:id="rId10"/>
    <p:sldId id="315" r:id="rId11"/>
    <p:sldId id="292" r:id="rId12"/>
    <p:sldId id="316" r:id="rId13"/>
    <p:sldId id="318" r:id="rId14"/>
    <p:sldId id="293" r:id="rId15"/>
    <p:sldId id="283" r:id="rId16"/>
    <p:sldId id="303" r:id="rId17"/>
    <p:sldId id="285" r:id="rId18"/>
    <p:sldId id="296" r:id="rId19"/>
    <p:sldId id="287" r:id="rId20"/>
    <p:sldId id="297" r:id="rId21"/>
    <p:sldId id="299" r:id="rId22"/>
    <p:sldId id="321" r:id="rId23"/>
    <p:sldId id="322" r:id="rId24"/>
    <p:sldId id="298" r:id="rId25"/>
    <p:sldId id="289" r:id="rId26"/>
    <p:sldId id="290" r:id="rId27"/>
    <p:sldId id="323" r:id="rId2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43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9" d="100"/>
          <a:sy n="129" d="100"/>
        </p:scale>
        <p:origin x="-119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B51CE-FF13-1E43-8B59-248799FA827F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446F9D-AE36-D741-959E-DCE7E24B4084}">
      <dgm:prSet custT="1"/>
      <dgm:spPr/>
      <dgm:t>
        <a:bodyPr/>
        <a:lstStyle/>
        <a:p>
          <a:pPr rtl="0"/>
          <a:r>
            <a: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If one of the operations used in the algorithm is division, then we need to work in arithmetic defined over a field</a:t>
          </a:r>
        </a:p>
      </dgm:t>
    </dgm:pt>
    <dgm:pt modelId="{6409C14B-FCCA-3844-8FCD-FFF2984E8942}" type="parTrans" cxnId="{CA6F0AEE-E93F-5F44-A381-1AB3E3ADF972}">
      <dgm:prSet/>
      <dgm:spPr/>
      <dgm:t>
        <a:bodyPr/>
        <a:lstStyle/>
        <a:p>
          <a:endParaRPr lang="en-US"/>
        </a:p>
      </dgm:t>
    </dgm:pt>
    <dgm:pt modelId="{19EEABA8-8915-D64E-820B-5AF164014DE2}" type="sibTrans" cxnId="{CA6F0AEE-E93F-5F44-A381-1AB3E3ADF972}">
      <dgm:prSet/>
      <dgm:spPr/>
      <dgm:t>
        <a:bodyPr/>
        <a:lstStyle/>
        <a:p>
          <a:endParaRPr lang="en-US"/>
        </a:p>
      </dgm:t>
    </dgm:pt>
    <dgm:pt modelId="{008652F4-8904-D44C-95B4-6213BF68598B}">
      <dgm:prSet custT="1"/>
      <dgm:spPr/>
      <dgm:t>
        <a:bodyPr/>
        <a:lstStyle/>
        <a:p>
          <a:pPr rtl="0"/>
          <a:r>
            <a:rPr lang="en-US" sz="1200" dirty="0">
              <a:solidFill>
                <a:schemeClr val="tx2"/>
              </a:solidFill>
            </a:rPr>
            <a:t>Division requires that each nonzero element have a multiplicative inverse</a:t>
          </a:r>
        </a:p>
      </dgm:t>
    </dgm:pt>
    <dgm:pt modelId="{46DEC4E1-D3CD-424A-AF73-1266AAEDC9D9}" type="parTrans" cxnId="{92381B8F-918F-AD4A-BAD9-87617E04E33E}">
      <dgm:prSet/>
      <dgm:spPr/>
      <dgm:t>
        <a:bodyPr/>
        <a:lstStyle/>
        <a:p>
          <a:endParaRPr lang="en-US"/>
        </a:p>
      </dgm:t>
    </dgm:pt>
    <dgm:pt modelId="{0CC09495-F4B8-BD4A-8C5A-2A90A4E0A380}" type="sibTrans" cxnId="{92381B8F-918F-AD4A-BAD9-87617E04E33E}">
      <dgm:prSet/>
      <dgm:spPr/>
      <dgm:t>
        <a:bodyPr/>
        <a:lstStyle/>
        <a:p>
          <a:endParaRPr lang="en-US"/>
        </a:p>
      </dgm:t>
    </dgm:pt>
    <dgm:pt modelId="{8F4EE671-18F0-8B4F-9162-28C1BE73628E}">
      <dgm:prSet custT="1"/>
      <dgm:spPr/>
      <dgm:t>
        <a:bodyPr/>
        <a:lstStyle/>
        <a:p>
          <a:pPr rtl="0"/>
          <a:r>
            <a:rPr lang="en-US" sz="16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 convenience and for implementation efficiency we would like to work with integers that fit exactly into a given number of bits with no wasted bit patterns</a:t>
          </a:r>
        </a:p>
      </dgm:t>
    </dgm:pt>
    <dgm:pt modelId="{07F6A31E-1335-5143-9192-0C35E6E5CC6A}" type="parTrans" cxnId="{7CF16B8B-2F75-C745-ADAD-734FB37C114E}">
      <dgm:prSet/>
      <dgm:spPr/>
      <dgm:t>
        <a:bodyPr/>
        <a:lstStyle/>
        <a:p>
          <a:endParaRPr lang="en-US"/>
        </a:p>
      </dgm:t>
    </dgm:pt>
    <dgm:pt modelId="{4AA78A9B-887D-AE42-8006-946BC89375A5}" type="sibTrans" cxnId="{7CF16B8B-2F75-C745-ADAD-734FB37C114E}">
      <dgm:prSet/>
      <dgm:spPr/>
      <dgm:t>
        <a:bodyPr/>
        <a:lstStyle/>
        <a:p>
          <a:endParaRPr lang="en-US"/>
        </a:p>
      </dgm:t>
    </dgm:pt>
    <dgm:pt modelId="{A8E7671D-92DF-7340-80EF-B7B7EA615667}">
      <dgm:prSet custT="1"/>
      <dgm:spPr/>
      <dgm:t>
        <a:bodyPr/>
        <a:lstStyle/>
        <a:p>
          <a:pPr rtl="0"/>
          <a:r>
            <a:rPr lang="en-US" sz="1200" dirty="0">
              <a:solidFill>
                <a:srgbClr val="2F1F58"/>
              </a:solidFill>
            </a:rPr>
            <a:t>Integers in the range 0 through      2</a:t>
          </a:r>
          <a:r>
            <a:rPr lang="en-US" sz="1200" baseline="30000" dirty="0">
              <a:solidFill>
                <a:srgbClr val="2F1F58"/>
              </a:solidFill>
            </a:rPr>
            <a:t>n</a:t>
          </a:r>
          <a:r>
            <a:rPr lang="en-US" sz="1200" dirty="0">
              <a:solidFill>
                <a:srgbClr val="2F1F58"/>
              </a:solidFill>
            </a:rPr>
            <a:t> – 1, which fit into an </a:t>
          </a:r>
          <a:r>
            <a:rPr lang="en-US" sz="1200" i="1" dirty="0">
              <a:solidFill>
                <a:srgbClr val="2F1F58"/>
              </a:solidFill>
            </a:rPr>
            <a:t>n-</a:t>
          </a:r>
          <a:r>
            <a:rPr lang="en-US" sz="1200" dirty="0">
              <a:solidFill>
                <a:srgbClr val="2F1F58"/>
              </a:solidFill>
            </a:rPr>
            <a:t>bit word</a:t>
          </a:r>
          <a:endParaRPr lang="en-US" sz="1200" baseline="30000" dirty="0">
            <a:solidFill>
              <a:srgbClr val="2F1F58"/>
            </a:solidFill>
          </a:endParaRPr>
        </a:p>
      </dgm:t>
    </dgm:pt>
    <dgm:pt modelId="{89FB21F5-FBE2-B840-A887-3CCEE7BD93A9}" type="parTrans" cxnId="{59F888BB-07AF-D248-9D56-A0FFC447C2AD}">
      <dgm:prSet/>
      <dgm:spPr/>
      <dgm:t>
        <a:bodyPr/>
        <a:lstStyle/>
        <a:p>
          <a:endParaRPr lang="en-US"/>
        </a:p>
      </dgm:t>
    </dgm:pt>
    <dgm:pt modelId="{B9BB26CA-2CDD-0A4C-B6A1-8D880621F34A}" type="sibTrans" cxnId="{59F888BB-07AF-D248-9D56-A0FFC447C2AD}">
      <dgm:prSet/>
      <dgm:spPr/>
      <dgm:t>
        <a:bodyPr/>
        <a:lstStyle/>
        <a:p>
          <a:endParaRPr lang="en-US"/>
        </a:p>
      </dgm:t>
    </dgm:pt>
    <dgm:pt modelId="{7A843813-48CF-AB4E-97D7-DE3C697DBEE0}">
      <dgm:prSet custT="1"/>
      <dgm:spPr/>
      <dgm:t>
        <a:bodyPr/>
        <a:lstStyle/>
        <a:p>
          <a:pPr rtl="0"/>
          <a:r>
            <a:rPr lang="en-US" sz="16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set of such integers, Z</a:t>
          </a:r>
          <a:r>
            <a:rPr lang="en-US" sz="1600" baseline="-250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r>
            <a:rPr lang="en-US" sz="1600" baseline="300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</a:t>
          </a:r>
          <a:r>
            <a:rPr lang="en-US" sz="16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using modular arithmetic, is not a field</a:t>
          </a:r>
        </a:p>
      </dgm:t>
    </dgm:pt>
    <dgm:pt modelId="{B4BC9CA2-389E-964A-90ED-E572F7CCDBAE}" type="parTrans" cxnId="{BA8C100D-8D0D-5B43-A28F-9EBE33CAD82C}">
      <dgm:prSet/>
      <dgm:spPr/>
      <dgm:t>
        <a:bodyPr/>
        <a:lstStyle/>
        <a:p>
          <a:endParaRPr lang="en-US"/>
        </a:p>
      </dgm:t>
    </dgm:pt>
    <dgm:pt modelId="{1D5CCE58-EF26-954D-A0B1-E8D7209FB7C5}" type="sibTrans" cxnId="{BA8C100D-8D0D-5B43-A28F-9EBE33CAD82C}">
      <dgm:prSet/>
      <dgm:spPr/>
      <dgm:t>
        <a:bodyPr/>
        <a:lstStyle/>
        <a:p>
          <a:endParaRPr lang="en-US"/>
        </a:p>
      </dgm:t>
    </dgm:pt>
    <dgm:pt modelId="{5B79A25E-D0D5-0344-A4DD-121E6E74A4FE}">
      <dgm:prSet custT="1"/>
      <dgm:spPr/>
      <dgm:t>
        <a:bodyPr/>
        <a:lstStyle/>
        <a:p>
          <a:pPr rtl="0"/>
          <a:r>
            <a:rPr lang="en-US" sz="1200" dirty="0">
              <a:solidFill>
                <a:srgbClr val="2F1F58"/>
              </a:solidFill>
            </a:rPr>
            <a:t>For example, the integer 2 has no multiplicative inverse in Z</a:t>
          </a:r>
          <a:r>
            <a:rPr lang="en-US" sz="1200" baseline="-25000" dirty="0">
              <a:solidFill>
                <a:srgbClr val="2F1F58"/>
              </a:solidFill>
            </a:rPr>
            <a:t>2</a:t>
          </a:r>
          <a:r>
            <a:rPr lang="en-US" sz="1200" baseline="30000" dirty="0">
              <a:solidFill>
                <a:srgbClr val="2F1F58"/>
              </a:solidFill>
            </a:rPr>
            <a:t>n</a:t>
          </a:r>
          <a:r>
            <a:rPr lang="en-US" sz="1200" dirty="0">
              <a:solidFill>
                <a:srgbClr val="2F1F58"/>
              </a:solidFill>
            </a:rPr>
            <a:t>, that is, there is no integer </a:t>
          </a:r>
          <a:r>
            <a:rPr lang="en-US" sz="1200" i="1" dirty="0">
              <a:solidFill>
                <a:srgbClr val="2F1F58"/>
              </a:solidFill>
            </a:rPr>
            <a:t>b, </a:t>
          </a:r>
          <a:r>
            <a:rPr lang="en-US" sz="1200" dirty="0">
              <a:solidFill>
                <a:srgbClr val="2F1F58"/>
              </a:solidFill>
            </a:rPr>
            <a:t>such that 2</a:t>
          </a:r>
          <a:r>
            <a:rPr lang="en-US" sz="1200" i="1" dirty="0">
              <a:solidFill>
                <a:srgbClr val="2F1F58"/>
              </a:solidFill>
            </a:rPr>
            <a:t>b </a:t>
          </a:r>
          <a:r>
            <a:rPr lang="en-US" sz="1200" dirty="0">
              <a:solidFill>
                <a:srgbClr val="2F1F58"/>
              </a:solidFill>
            </a:rPr>
            <a:t>mod 2</a:t>
          </a:r>
          <a:r>
            <a:rPr lang="en-US" sz="1200" i="1" baseline="30000" dirty="0">
              <a:solidFill>
                <a:srgbClr val="2F1F58"/>
              </a:solidFill>
            </a:rPr>
            <a:t>n</a:t>
          </a:r>
          <a:r>
            <a:rPr lang="en-US" sz="1200" i="1" dirty="0">
              <a:solidFill>
                <a:srgbClr val="2F1F58"/>
              </a:solidFill>
            </a:rPr>
            <a:t> = 1</a:t>
          </a:r>
          <a:endParaRPr lang="en-US" sz="1200" dirty="0">
            <a:solidFill>
              <a:srgbClr val="2F1F58"/>
            </a:solidFill>
          </a:endParaRPr>
        </a:p>
      </dgm:t>
    </dgm:pt>
    <dgm:pt modelId="{C8726066-DAE7-3047-AC88-72CEE508F571}" type="parTrans" cxnId="{877731CB-90AD-0444-800B-3AEA1262CFA8}">
      <dgm:prSet/>
      <dgm:spPr/>
      <dgm:t>
        <a:bodyPr/>
        <a:lstStyle/>
        <a:p>
          <a:endParaRPr lang="en-US"/>
        </a:p>
      </dgm:t>
    </dgm:pt>
    <dgm:pt modelId="{8F87207F-F577-8F47-9B15-14DB95C88D12}" type="sibTrans" cxnId="{877731CB-90AD-0444-800B-3AEA1262CFA8}">
      <dgm:prSet/>
      <dgm:spPr/>
      <dgm:t>
        <a:bodyPr/>
        <a:lstStyle/>
        <a:p>
          <a:endParaRPr lang="en-US"/>
        </a:p>
      </dgm:t>
    </dgm:pt>
    <dgm:pt modelId="{BC2DC8EC-66DC-4844-BFC3-7AA8E3216509}">
      <dgm:prSet custT="1"/>
      <dgm:spPr/>
      <dgm:t>
        <a:bodyPr/>
        <a:lstStyle/>
        <a:p>
          <a:pPr rtl="0"/>
          <a:r>
            <a:rPr lang="en-US" sz="16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finite field containing 2</a:t>
          </a:r>
          <a:r>
            <a:rPr lang="en-US" sz="1600" baseline="300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</a:t>
          </a:r>
          <a:r>
            <a:rPr lang="en-US" sz="16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elements is referred to as GF(2</a:t>
          </a:r>
          <a:r>
            <a:rPr lang="en-US" sz="1600" baseline="300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</a:t>
          </a:r>
          <a:r>
            <a:rPr lang="en-US" sz="16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</a:p>
      </dgm:t>
    </dgm:pt>
    <dgm:pt modelId="{909DF5E7-6EBD-C345-ABA1-FAF4C2E59451}" type="parTrans" cxnId="{187B466F-14B6-304C-BD0F-B446442F9F45}">
      <dgm:prSet/>
      <dgm:spPr/>
      <dgm:t>
        <a:bodyPr/>
        <a:lstStyle/>
        <a:p>
          <a:endParaRPr lang="en-US"/>
        </a:p>
      </dgm:t>
    </dgm:pt>
    <dgm:pt modelId="{BF9A04F6-BC14-7942-A7C1-150C26C7B8E6}" type="sibTrans" cxnId="{187B466F-14B6-304C-BD0F-B446442F9F45}">
      <dgm:prSet/>
      <dgm:spPr/>
      <dgm:t>
        <a:bodyPr/>
        <a:lstStyle/>
        <a:p>
          <a:endParaRPr lang="en-US"/>
        </a:p>
      </dgm:t>
    </dgm:pt>
    <dgm:pt modelId="{F4CFE065-23C6-B142-8D6D-CF9D2AF86389}">
      <dgm:prSet custT="1"/>
      <dgm:spPr/>
      <dgm:t>
        <a:bodyPr/>
        <a:lstStyle/>
        <a:p>
          <a:pPr rtl="0"/>
          <a:r>
            <a:rPr lang="en-US" sz="1200" dirty="0">
              <a:solidFill>
                <a:srgbClr val="2F1F58"/>
              </a:solidFill>
            </a:rPr>
            <a:t>Every polynomial in GF(2</a:t>
          </a:r>
          <a:r>
            <a:rPr lang="en-US" sz="1200" baseline="30000" dirty="0">
              <a:solidFill>
                <a:srgbClr val="2F1F58"/>
              </a:solidFill>
            </a:rPr>
            <a:t>n</a:t>
          </a:r>
          <a:r>
            <a:rPr lang="en-US" sz="1200" dirty="0">
              <a:solidFill>
                <a:srgbClr val="2F1F58"/>
              </a:solidFill>
            </a:rPr>
            <a:t>) can be represented by an n-bit number</a:t>
          </a:r>
        </a:p>
      </dgm:t>
    </dgm:pt>
    <dgm:pt modelId="{C78A94E4-8055-4241-82B3-6293CB4DDAEB}" type="parTrans" cxnId="{09C8C5A3-AC8E-264E-A04E-40FB6F2D061B}">
      <dgm:prSet/>
      <dgm:spPr/>
      <dgm:t>
        <a:bodyPr/>
        <a:lstStyle/>
        <a:p>
          <a:endParaRPr lang="en-US"/>
        </a:p>
      </dgm:t>
    </dgm:pt>
    <dgm:pt modelId="{BC34E49C-3CBF-CB42-988D-8FF9CF3EB9B8}" type="sibTrans" cxnId="{09C8C5A3-AC8E-264E-A04E-40FB6F2D061B}">
      <dgm:prSet/>
      <dgm:spPr/>
      <dgm:t>
        <a:bodyPr/>
        <a:lstStyle/>
        <a:p>
          <a:endParaRPr lang="en-US"/>
        </a:p>
      </dgm:t>
    </dgm:pt>
    <dgm:pt modelId="{C840EBB5-0573-C044-A5B1-6E039D9D80B2}" type="pres">
      <dgm:prSet presAssocID="{0E0B51CE-FF13-1E43-8B59-248799FA827F}" presName="matrix" presStyleCnt="0">
        <dgm:presLayoutVars>
          <dgm:chMax val="1"/>
          <dgm:dir/>
          <dgm:resizeHandles val="exact"/>
        </dgm:presLayoutVars>
      </dgm:prSet>
      <dgm:spPr/>
    </dgm:pt>
    <dgm:pt modelId="{F9720443-5252-1642-B586-95AA8715A297}" type="pres">
      <dgm:prSet presAssocID="{0E0B51CE-FF13-1E43-8B59-248799FA827F}" presName="axisShape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F02C4F4C-FCB1-0443-B6B2-CA769993A894}" type="pres">
      <dgm:prSet presAssocID="{0E0B51CE-FF13-1E43-8B59-248799FA827F}" presName="rect1" presStyleLbl="node1" presStyleIdx="0" presStyleCnt="4" custScaleX="130672" custScaleY="110112" custLinFactNeighborX="-18657" custLinFactNeighborY="-11194">
        <dgm:presLayoutVars>
          <dgm:chMax val="0"/>
          <dgm:chPref val="0"/>
          <dgm:bulletEnabled val="1"/>
        </dgm:presLayoutVars>
      </dgm:prSet>
      <dgm:spPr/>
    </dgm:pt>
    <dgm:pt modelId="{1E69615E-8EAD-AB48-9679-74DB2A770416}" type="pres">
      <dgm:prSet presAssocID="{0E0B51CE-FF13-1E43-8B59-248799FA827F}" presName="rect2" presStyleLbl="node1" presStyleIdx="1" presStyleCnt="4" custScaleX="136157" custScaleY="110112" custLinFactNeighborX="23302" custLinFactNeighborY="-13385">
        <dgm:presLayoutVars>
          <dgm:chMax val="0"/>
          <dgm:chPref val="0"/>
          <dgm:bulletEnabled val="1"/>
        </dgm:presLayoutVars>
      </dgm:prSet>
      <dgm:spPr/>
    </dgm:pt>
    <dgm:pt modelId="{05C5B60B-B2A0-E145-A453-C1470DD027A7}" type="pres">
      <dgm:prSet presAssocID="{0E0B51CE-FF13-1E43-8B59-248799FA827F}" presName="rect3" presStyleLbl="node1" presStyleIdx="2" presStyleCnt="4" custScaleX="133339" custScaleY="106307" custLinFactNeighborX="-21264" custLinFactNeighborY="11195">
        <dgm:presLayoutVars>
          <dgm:chMax val="0"/>
          <dgm:chPref val="0"/>
          <dgm:bulletEnabled val="1"/>
        </dgm:presLayoutVars>
      </dgm:prSet>
      <dgm:spPr/>
    </dgm:pt>
    <dgm:pt modelId="{308FFFF3-6EB2-D642-A9D4-50355939D367}" type="pres">
      <dgm:prSet presAssocID="{0E0B51CE-FF13-1E43-8B59-248799FA827F}" presName="rect4" presStyleLbl="node1" presStyleIdx="3" presStyleCnt="4" custScaleX="129219" custScaleY="110111" custLinFactNeighborX="23355" custLinFactNeighborY="9365">
        <dgm:presLayoutVars>
          <dgm:chMax val="0"/>
          <dgm:chPref val="0"/>
          <dgm:bulletEnabled val="1"/>
        </dgm:presLayoutVars>
      </dgm:prSet>
      <dgm:spPr/>
    </dgm:pt>
  </dgm:ptLst>
  <dgm:cxnLst>
    <dgm:cxn modelId="{03204809-0BA1-564C-BC4D-1847F44E32E4}" type="presOf" srcId="{0E0B51CE-FF13-1E43-8B59-248799FA827F}" destId="{C840EBB5-0573-C044-A5B1-6E039D9D80B2}" srcOrd="0" destOrd="0" presId="urn:microsoft.com/office/officeart/2005/8/layout/matrix2"/>
    <dgm:cxn modelId="{BA8C100D-8D0D-5B43-A28F-9EBE33CAD82C}" srcId="{0E0B51CE-FF13-1E43-8B59-248799FA827F}" destId="{7A843813-48CF-AB4E-97D7-DE3C697DBEE0}" srcOrd="2" destOrd="0" parTransId="{B4BC9CA2-389E-964A-90ED-E572F7CCDBAE}" sibTransId="{1D5CCE58-EF26-954D-A0B1-E8D7209FB7C5}"/>
    <dgm:cxn modelId="{7735F91A-448B-7B4A-B952-1F3B44133C30}" type="presOf" srcId="{F4CFE065-23C6-B142-8D6D-CF9D2AF86389}" destId="{308FFFF3-6EB2-D642-A9D4-50355939D367}" srcOrd="0" destOrd="1" presId="urn:microsoft.com/office/officeart/2005/8/layout/matrix2"/>
    <dgm:cxn modelId="{B8265430-4686-FC4E-A6B9-C7E92F6A9B3F}" type="presOf" srcId="{BC2DC8EC-66DC-4844-BFC3-7AA8E3216509}" destId="{308FFFF3-6EB2-D642-A9D4-50355939D367}" srcOrd="0" destOrd="0" presId="urn:microsoft.com/office/officeart/2005/8/layout/matrix2"/>
    <dgm:cxn modelId="{80A98F5E-ED80-494E-84AF-DF60611D8236}" type="presOf" srcId="{A8E7671D-92DF-7340-80EF-B7B7EA615667}" destId="{1E69615E-8EAD-AB48-9679-74DB2A770416}" srcOrd="0" destOrd="1" presId="urn:microsoft.com/office/officeart/2005/8/layout/matrix2"/>
    <dgm:cxn modelId="{C4B79165-5B60-0842-BF48-DB9A542F6536}" type="presOf" srcId="{8F4EE671-18F0-8B4F-9162-28C1BE73628E}" destId="{1E69615E-8EAD-AB48-9679-74DB2A770416}" srcOrd="0" destOrd="0" presId="urn:microsoft.com/office/officeart/2005/8/layout/matrix2"/>
    <dgm:cxn modelId="{187B466F-14B6-304C-BD0F-B446442F9F45}" srcId="{0E0B51CE-FF13-1E43-8B59-248799FA827F}" destId="{BC2DC8EC-66DC-4844-BFC3-7AA8E3216509}" srcOrd="3" destOrd="0" parTransId="{909DF5E7-6EBD-C345-ABA1-FAF4C2E59451}" sibTransId="{BF9A04F6-BC14-7942-A7C1-150C26C7B8E6}"/>
    <dgm:cxn modelId="{7CF16B8B-2F75-C745-ADAD-734FB37C114E}" srcId="{0E0B51CE-FF13-1E43-8B59-248799FA827F}" destId="{8F4EE671-18F0-8B4F-9162-28C1BE73628E}" srcOrd="1" destOrd="0" parTransId="{07F6A31E-1335-5143-9192-0C35E6E5CC6A}" sibTransId="{4AA78A9B-887D-AE42-8006-946BC89375A5}"/>
    <dgm:cxn modelId="{0643A58C-3FDE-F942-BBE9-5FBBCAB5C183}" type="presOf" srcId="{7A843813-48CF-AB4E-97D7-DE3C697DBEE0}" destId="{05C5B60B-B2A0-E145-A453-C1470DD027A7}" srcOrd="0" destOrd="0" presId="urn:microsoft.com/office/officeart/2005/8/layout/matrix2"/>
    <dgm:cxn modelId="{92381B8F-918F-AD4A-BAD9-87617E04E33E}" srcId="{B0446F9D-AE36-D741-959E-DCE7E24B4084}" destId="{008652F4-8904-D44C-95B4-6213BF68598B}" srcOrd="0" destOrd="0" parTransId="{46DEC4E1-D3CD-424A-AF73-1266AAEDC9D9}" sibTransId="{0CC09495-F4B8-BD4A-8C5A-2A90A4E0A380}"/>
    <dgm:cxn modelId="{B257788F-D666-3A44-A1FB-44D0270F45B0}" type="presOf" srcId="{B0446F9D-AE36-D741-959E-DCE7E24B4084}" destId="{F02C4F4C-FCB1-0443-B6B2-CA769993A894}" srcOrd="0" destOrd="0" presId="urn:microsoft.com/office/officeart/2005/8/layout/matrix2"/>
    <dgm:cxn modelId="{09C8C5A3-AC8E-264E-A04E-40FB6F2D061B}" srcId="{BC2DC8EC-66DC-4844-BFC3-7AA8E3216509}" destId="{F4CFE065-23C6-B142-8D6D-CF9D2AF86389}" srcOrd="0" destOrd="0" parTransId="{C78A94E4-8055-4241-82B3-6293CB4DDAEB}" sibTransId="{BC34E49C-3CBF-CB42-988D-8FF9CF3EB9B8}"/>
    <dgm:cxn modelId="{530345AF-E432-4A4C-B042-27BB1B1B1955}" type="presOf" srcId="{5B79A25E-D0D5-0344-A4DD-121E6E74A4FE}" destId="{05C5B60B-B2A0-E145-A453-C1470DD027A7}" srcOrd="0" destOrd="1" presId="urn:microsoft.com/office/officeart/2005/8/layout/matrix2"/>
    <dgm:cxn modelId="{59F888BB-07AF-D248-9D56-A0FFC447C2AD}" srcId="{8F4EE671-18F0-8B4F-9162-28C1BE73628E}" destId="{A8E7671D-92DF-7340-80EF-B7B7EA615667}" srcOrd="0" destOrd="0" parTransId="{89FB21F5-FBE2-B840-A887-3CCEE7BD93A9}" sibTransId="{B9BB26CA-2CDD-0A4C-B6A1-8D880621F34A}"/>
    <dgm:cxn modelId="{877731CB-90AD-0444-800B-3AEA1262CFA8}" srcId="{7A843813-48CF-AB4E-97D7-DE3C697DBEE0}" destId="{5B79A25E-D0D5-0344-A4DD-121E6E74A4FE}" srcOrd="0" destOrd="0" parTransId="{C8726066-DAE7-3047-AC88-72CEE508F571}" sibTransId="{8F87207F-F577-8F47-9B15-14DB95C88D12}"/>
    <dgm:cxn modelId="{CA6F0AEE-E93F-5F44-A381-1AB3E3ADF972}" srcId="{0E0B51CE-FF13-1E43-8B59-248799FA827F}" destId="{B0446F9D-AE36-D741-959E-DCE7E24B4084}" srcOrd="0" destOrd="0" parTransId="{6409C14B-FCCA-3844-8FCD-FFF2984E8942}" sibTransId="{19EEABA8-8915-D64E-820B-5AF164014DE2}"/>
    <dgm:cxn modelId="{B498BDEF-0B01-7949-8FBB-5AA481126E0E}" type="presOf" srcId="{008652F4-8904-D44C-95B4-6213BF68598B}" destId="{F02C4F4C-FCB1-0443-B6B2-CA769993A894}" srcOrd="0" destOrd="1" presId="urn:microsoft.com/office/officeart/2005/8/layout/matrix2"/>
    <dgm:cxn modelId="{A8AFD57E-1488-324B-ACB8-A6F6EFC64078}" type="presParOf" srcId="{C840EBB5-0573-C044-A5B1-6E039D9D80B2}" destId="{F9720443-5252-1642-B586-95AA8715A297}" srcOrd="0" destOrd="0" presId="urn:microsoft.com/office/officeart/2005/8/layout/matrix2"/>
    <dgm:cxn modelId="{C8788290-9B82-DA44-BA58-BF4DF4406CF0}" type="presParOf" srcId="{C840EBB5-0573-C044-A5B1-6E039D9D80B2}" destId="{F02C4F4C-FCB1-0443-B6B2-CA769993A894}" srcOrd="1" destOrd="0" presId="urn:microsoft.com/office/officeart/2005/8/layout/matrix2"/>
    <dgm:cxn modelId="{A639B2BD-E72E-D64E-960C-7B74386D019A}" type="presParOf" srcId="{C840EBB5-0573-C044-A5B1-6E039D9D80B2}" destId="{1E69615E-8EAD-AB48-9679-74DB2A770416}" srcOrd="2" destOrd="0" presId="urn:microsoft.com/office/officeart/2005/8/layout/matrix2"/>
    <dgm:cxn modelId="{AA797326-664D-A146-9247-E708D5F894F1}" type="presParOf" srcId="{C840EBB5-0573-C044-A5B1-6E039D9D80B2}" destId="{05C5B60B-B2A0-E145-A453-C1470DD027A7}" srcOrd="3" destOrd="0" presId="urn:microsoft.com/office/officeart/2005/8/layout/matrix2"/>
    <dgm:cxn modelId="{AB2C4270-0B3C-684D-B4F3-61CF5231B4BF}" type="presParOf" srcId="{C840EBB5-0573-C044-A5B1-6E039D9D80B2}" destId="{308FFFF3-6EB2-D642-A9D4-50355939D36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7AD63-7D06-8248-ABD2-9E5936D31DE7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553825-9D97-584A-898C-1C11CAF6AD95}">
      <dgm:prSet phldrT="[Text]" custT="1"/>
      <dgm:spPr/>
      <dgm:t>
        <a:bodyPr/>
        <a:lstStyle/>
        <a:p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Four different stages are used: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D417EA-3AFF-FA43-A2AB-D743084A39C4}" type="parTrans" cxnId="{58CDB699-8103-1A4B-942F-069F5410EA36}">
      <dgm:prSet/>
      <dgm:spPr/>
      <dgm:t>
        <a:bodyPr/>
        <a:lstStyle/>
        <a:p>
          <a:endParaRPr lang="en-US"/>
        </a:p>
      </dgm:t>
    </dgm:pt>
    <dgm:pt modelId="{032FB97B-4EDA-BB46-95FC-3CB6DD5A0523}" type="sibTrans" cxnId="{58CDB699-8103-1A4B-942F-069F5410EA36}">
      <dgm:prSet/>
      <dgm:spPr/>
      <dgm:t>
        <a:bodyPr/>
        <a:lstStyle/>
        <a:p>
          <a:endParaRPr lang="en-US"/>
        </a:p>
      </dgm:t>
    </dgm:pt>
    <dgm:pt modelId="{FD478CD5-B496-2D43-973B-D634346F1657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>
              <a:ea typeface="+mn-ea"/>
            </a:rPr>
            <a:t>Substitute bytes – uses an S-box to perform a byte-by-byte substitution of the block</a:t>
          </a:r>
          <a:endParaRPr lang="en-US" dirty="0">
            <a:ea typeface="+mn-ea"/>
          </a:endParaRPr>
        </a:p>
      </dgm:t>
    </dgm:pt>
    <dgm:pt modelId="{9D9E8158-993F-084E-B1E6-FB437FCC2DC0}" type="parTrans" cxnId="{B278EF8A-1090-6F41-940E-9189F66A57BD}">
      <dgm:prSet/>
      <dgm:spPr/>
      <dgm:t>
        <a:bodyPr/>
        <a:lstStyle/>
        <a:p>
          <a:endParaRPr lang="en-US"/>
        </a:p>
      </dgm:t>
    </dgm:pt>
    <dgm:pt modelId="{B4C6FE8E-87AC-704C-8CD2-EFD030F4F804}" type="sibTrans" cxnId="{B278EF8A-1090-6F41-940E-9189F66A57BD}">
      <dgm:prSet/>
      <dgm:spPr/>
      <dgm:t>
        <a:bodyPr/>
        <a:lstStyle/>
        <a:p>
          <a:endParaRPr lang="en-US"/>
        </a:p>
      </dgm:t>
    </dgm:pt>
    <dgm:pt modelId="{3A5A80A1-0823-4E48-BAA9-60D647BD1794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>
              <a:ea typeface="+mn-ea"/>
            </a:rPr>
            <a:t>ShiftRows – a simple permutation</a:t>
          </a:r>
          <a:endParaRPr lang="en-US" dirty="0">
            <a:ea typeface="+mn-ea"/>
          </a:endParaRPr>
        </a:p>
      </dgm:t>
    </dgm:pt>
    <dgm:pt modelId="{DE5E0F10-A72B-D341-8EB8-F54DD3D77EAB}" type="parTrans" cxnId="{EF72870E-E9EA-2741-BBDD-D95D5B2529F5}">
      <dgm:prSet/>
      <dgm:spPr/>
      <dgm:t>
        <a:bodyPr/>
        <a:lstStyle/>
        <a:p>
          <a:endParaRPr lang="en-US"/>
        </a:p>
      </dgm:t>
    </dgm:pt>
    <dgm:pt modelId="{332AABC2-9D8E-AB48-9566-0373AF4E29CB}" type="sibTrans" cxnId="{EF72870E-E9EA-2741-BBDD-D95D5B2529F5}">
      <dgm:prSet/>
      <dgm:spPr/>
      <dgm:t>
        <a:bodyPr/>
        <a:lstStyle/>
        <a:p>
          <a:endParaRPr lang="en-US"/>
        </a:p>
      </dgm:t>
    </dgm:pt>
    <dgm:pt modelId="{4033CD6D-2876-604D-BE7A-E05AAB5AE07F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err="1">
              <a:ea typeface="+mn-ea"/>
            </a:rPr>
            <a:t>MixColumns</a:t>
          </a:r>
          <a:r>
            <a:rPr lang="en-US" dirty="0">
              <a:ea typeface="+mn-ea"/>
            </a:rPr>
            <a:t> – a substitution that makes use of arithmetic over GF(2</a:t>
          </a:r>
          <a:r>
            <a:rPr lang="en-US" baseline="30000" dirty="0">
              <a:ea typeface="+mn-ea"/>
            </a:rPr>
            <a:t>8</a:t>
          </a:r>
          <a:r>
            <a:rPr lang="en-US" dirty="0">
              <a:ea typeface="+mn-ea"/>
            </a:rPr>
            <a:t>)</a:t>
          </a:r>
        </a:p>
      </dgm:t>
    </dgm:pt>
    <dgm:pt modelId="{E5241A44-0BDF-DD40-8C56-6029EE670BFE}" type="parTrans" cxnId="{1B5174DE-0717-B740-AF08-A4E0E68C8681}">
      <dgm:prSet/>
      <dgm:spPr/>
      <dgm:t>
        <a:bodyPr/>
        <a:lstStyle/>
        <a:p>
          <a:endParaRPr lang="en-US"/>
        </a:p>
      </dgm:t>
    </dgm:pt>
    <dgm:pt modelId="{A8283F94-A158-6C4F-BEF4-BC3FB635C876}" type="sibTrans" cxnId="{1B5174DE-0717-B740-AF08-A4E0E68C8681}">
      <dgm:prSet/>
      <dgm:spPr/>
      <dgm:t>
        <a:bodyPr/>
        <a:lstStyle/>
        <a:p>
          <a:endParaRPr lang="en-US"/>
        </a:p>
      </dgm:t>
    </dgm:pt>
    <dgm:pt modelId="{CCEFF276-B24A-AC4C-805F-165E96CC6EE0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err="1">
              <a:ea typeface="+mn-ea"/>
            </a:rPr>
            <a:t>AddRoundKey</a:t>
          </a:r>
          <a:r>
            <a:rPr lang="en-US" dirty="0">
              <a:ea typeface="+mn-ea"/>
            </a:rPr>
            <a:t> – a simple bitwise XOR of the current block with a portion of the expanded key</a:t>
          </a:r>
        </a:p>
      </dgm:t>
    </dgm:pt>
    <dgm:pt modelId="{2BA28E47-7DDD-214A-B667-DF2B8B19ED9C}" type="parTrans" cxnId="{B3D7B8EB-E450-D949-ABC9-B3A867F1370B}">
      <dgm:prSet/>
      <dgm:spPr/>
      <dgm:t>
        <a:bodyPr/>
        <a:lstStyle/>
        <a:p>
          <a:endParaRPr lang="en-US"/>
        </a:p>
      </dgm:t>
    </dgm:pt>
    <dgm:pt modelId="{1AAAA0D5-3971-7549-810F-0C36AC65881D}" type="sibTrans" cxnId="{B3D7B8EB-E450-D949-ABC9-B3A867F1370B}">
      <dgm:prSet/>
      <dgm:spPr/>
      <dgm:t>
        <a:bodyPr/>
        <a:lstStyle/>
        <a:p>
          <a:endParaRPr lang="en-US"/>
        </a:p>
      </dgm:t>
    </dgm:pt>
    <dgm:pt modelId="{880A8E55-3839-B547-A88F-D9CB845457FE}" type="pres">
      <dgm:prSet presAssocID="{A347AD63-7D06-8248-ABD2-9E5936D31DE7}" presName="Name0" presStyleCnt="0">
        <dgm:presLayoutVars>
          <dgm:dir/>
          <dgm:animLvl val="lvl"/>
          <dgm:resizeHandles val="exact"/>
        </dgm:presLayoutVars>
      </dgm:prSet>
      <dgm:spPr/>
    </dgm:pt>
    <dgm:pt modelId="{7FE24192-F4B8-3E4C-A177-8E6D7BDDDC86}" type="pres">
      <dgm:prSet presAssocID="{F6553825-9D97-584A-898C-1C11CAF6AD95}" presName="composite" presStyleCnt="0"/>
      <dgm:spPr/>
    </dgm:pt>
    <dgm:pt modelId="{662F98EA-7723-4F41-B030-8D4B9072EB45}" type="pres">
      <dgm:prSet presAssocID="{F6553825-9D97-584A-898C-1C11CAF6AD95}" presName="parTx" presStyleLbl="alignNode1" presStyleIdx="0" presStyleCnt="1" custLinFactNeighborY="-73352">
        <dgm:presLayoutVars>
          <dgm:chMax val="0"/>
          <dgm:chPref val="0"/>
          <dgm:bulletEnabled val="1"/>
        </dgm:presLayoutVars>
      </dgm:prSet>
      <dgm:spPr/>
    </dgm:pt>
    <dgm:pt modelId="{4543BE8B-F126-A64F-83F6-C9B6AB912E3B}" type="pres">
      <dgm:prSet presAssocID="{F6553825-9D97-584A-898C-1C11CAF6AD9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F72870E-E9EA-2741-BBDD-D95D5B2529F5}" srcId="{F6553825-9D97-584A-898C-1C11CAF6AD95}" destId="{3A5A80A1-0823-4E48-BAA9-60D647BD1794}" srcOrd="1" destOrd="0" parTransId="{DE5E0F10-A72B-D341-8EB8-F54DD3D77EAB}" sibTransId="{332AABC2-9D8E-AB48-9566-0373AF4E29CB}"/>
    <dgm:cxn modelId="{69BF911D-8302-8A47-805B-377573D8A85D}" type="presOf" srcId="{4033CD6D-2876-604D-BE7A-E05AAB5AE07F}" destId="{4543BE8B-F126-A64F-83F6-C9B6AB912E3B}" srcOrd="0" destOrd="2" presId="urn:microsoft.com/office/officeart/2005/8/layout/hList1"/>
    <dgm:cxn modelId="{DEB56A26-4DFC-0541-8FDD-8B14B230D2C0}" type="presOf" srcId="{CCEFF276-B24A-AC4C-805F-165E96CC6EE0}" destId="{4543BE8B-F126-A64F-83F6-C9B6AB912E3B}" srcOrd="0" destOrd="3" presId="urn:microsoft.com/office/officeart/2005/8/layout/hList1"/>
    <dgm:cxn modelId="{2CE2393F-A7FD-B944-A368-90829A3B048E}" type="presOf" srcId="{F6553825-9D97-584A-898C-1C11CAF6AD95}" destId="{662F98EA-7723-4F41-B030-8D4B9072EB45}" srcOrd="0" destOrd="0" presId="urn:microsoft.com/office/officeart/2005/8/layout/hList1"/>
    <dgm:cxn modelId="{8C7FFB60-C30A-D447-A472-0AA897DC477A}" type="presOf" srcId="{3A5A80A1-0823-4E48-BAA9-60D647BD1794}" destId="{4543BE8B-F126-A64F-83F6-C9B6AB912E3B}" srcOrd="0" destOrd="1" presId="urn:microsoft.com/office/officeart/2005/8/layout/hList1"/>
    <dgm:cxn modelId="{B278EF8A-1090-6F41-940E-9189F66A57BD}" srcId="{F6553825-9D97-584A-898C-1C11CAF6AD95}" destId="{FD478CD5-B496-2D43-973B-D634346F1657}" srcOrd="0" destOrd="0" parTransId="{9D9E8158-993F-084E-B1E6-FB437FCC2DC0}" sibTransId="{B4C6FE8E-87AC-704C-8CD2-EFD030F4F804}"/>
    <dgm:cxn modelId="{3DAF4990-0342-3842-B339-DCEB728A33A2}" type="presOf" srcId="{FD478CD5-B496-2D43-973B-D634346F1657}" destId="{4543BE8B-F126-A64F-83F6-C9B6AB912E3B}" srcOrd="0" destOrd="0" presId="urn:microsoft.com/office/officeart/2005/8/layout/hList1"/>
    <dgm:cxn modelId="{58CDB699-8103-1A4B-942F-069F5410EA36}" srcId="{A347AD63-7D06-8248-ABD2-9E5936D31DE7}" destId="{F6553825-9D97-584A-898C-1C11CAF6AD95}" srcOrd="0" destOrd="0" parTransId="{2AD417EA-3AFF-FA43-A2AB-D743084A39C4}" sibTransId="{032FB97B-4EDA-BB46-95FC-3CB6DD5A0523}"/>
    <dgm:cxn modelId="{1B5174DE-0717-B740-AF08-A4E0E68C8681}" srcId="{F6553825-9D97-584A-898C-1C11CAF6AD95}" destId="{4033CD6D-2876-604D-BE7A-E05AAB5AE07F}" srcOrd="2" destOrd="0" parTransId="{E5241A44-0BDF-DD40-8C56-6029EE670BFE}" sibTransId="{A8283F94-A158-6C4F-BEF4-BC3FB635C876}"/>
    <dgm:cxn modelId="{B3D7B8EB-E450-D949-ABC9-B3A867F1370B}" srcId="{F6553825-9D97-584A-898C-1C11CAF6AD95}" destId="{CCEFF276-B24A-AC4C-805F-165E96CC6EE0}" srcOrd="3" destOrd="0" parTransId="{2BA28E47-7DDD-214A-B667-DF2B8B19ED9C}" sibTransId="{1AAAA0D5-3971-7549-810F-0C36AC65881D}"/>
    <dgm:cxn modelId="{859ACAEC-4F0B-8847-BCC3-F2C0DC43DBAB}" type="presOf" srcId="{A347AD63-7D06-8248-ABD2-9E5936D31DE7}" destId="{880A8E55-3839-B547-A88F-D9CB845457FE}" srcOrd="0" destOrd="0" presId="urn:microsoft.com/office/officeart/2005/8/layout/hList1"/>
    <dgm:cxn modelId="{F78BFE40-DD73-694B-8642-03E3AD783416}" type="presParOf" srcId="{880A8E55-3839-B547-A88F-D9CB845457FE}" destId="{7FE24192-F4B8-3E4C-A177-8E6D7BDDDC86}" srcOrd="0" destOrd="0" presId="urn:microsoft.com/office/officeart/2005/8/layout/hList1"/>
    <dgm:cxn modelId="{F6D9239A-C1A8-1642-AE90-936BD193B3F8}" type="presParOf" srcId="{7FE24192-F4B8-3E4C-A177-8E6D7BDDDC86}" destId="{662F98EA-7723-4F41-B030-8D4B9072EB45}" srcOrd="0" destOrd="0" presId="urn:microsoft.com/office/officeart/2005/8/layout/hList1"/>
    <dgm:cxn modelId="{13891A72-3AEC-724B-A60A-62B3E0F385D6}" type="presParOf" srcId="{7FE24192-F4B8-3E4C-A177-8E6D7BDDDC86}" destId="{4543BE8B-F126-A64F-83F6-C9B6AB912E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70491-3A5A-E341-8AF3-E55A7DE8548A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9D67A-3F7D-AA4E-B63C-FB49E8AD37CB}">
      <dgm:prSet phldrT="[Text]" custT="1"/>
      <dgm:spPr>
        <a:ln>
          <a:solidFill>
            <a:schemeClr val="bg2"/>
          </a:solidFill>
        </a:ln>
      </dgm:spPr>
      <dgm:t>
        <a:bodyPr/>
        <a:lstStyle/>
        <a:p>
          <a:r>
            <a:rPr lang="en-US" sz="4800" dirty="0">
              <a:ea typeface="+mn-ea"/>
            </a:rPr>
            <a:t>Rationale:</a:t>
          </a:r>
          <a:endParaRPr lang="en-US" sz="4800" dirty="0"/>
        </a:p>
      </dgm:t>
    </dgm:pt>
    <dgm:pt modelId="{C2A33959-A12E-EE4B-9321-4B35FF6472F5}" type="parTrans" cxnId="{37CE3564-0713-F445-BC70-0EF7031988D7}">
      <dgm:prSet/>
      <dgm:spPr/>
      <dgm:t>
        <a:bodyPr/>
        <a:lstStyle/>
        <a:p>
          <a:endParaRPr lang="en-US"/>
        </a:p>
      </dgm:t>
    </dgm:pt>
    <dgm:pt modelId="{7B5B575B-B4FC-3F41-A39D-EC476FE35502}" type="sibTrans" cxnId="{37CE3564-0713-F445-BC70-0EF7031988D7}">
      <dgm:prSet/>
      <dgm:spPr/>
      <dgm:t>
        <a:bodyPr/>
        <a:lstStyle/>
        <a:p>
          <a:endParaRPr lang="en-US"/>
        </a:p>
      </dgm:t>
    </dgm:pt>
    <dgm:pt modelId="{A34C1AB0-108F-0D48-A37B-3E6AEB03F04C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rPr>
            <a:t>Is as simple as possible and affects every bit of State</a:t>
          </a:r>
        </a:p>
      </dgm:t>
    </dgm:pt>
    <dgm:pt modelId="{64027232-2DBE-9A4D-B7A0-5AC3EB424AFF}" type="parTrans" cxnId="{1430671B-2F9F-8F43-A89F-6B9F1F7867EA}">
      <dgm:prSet/>
      <dgm:spPr/>
      <dgm:t>
        <a:bodyPr/>
        <a:lstStyle/>
        <a:p>
          <a:endParaRPr lang="en-US"/>
        </a:p>
      </dgm:t>
    </dgm:pt>
    <dgm:pt modelId="{EDA6D999-4F07-F645-8BAE-F250750D3A18}" type="sibTrans" cxnId="{1430671B-2F9F-8F43-A89F-6B9F1F7867EA}">
      <dgm:prSet/>
      <dgm:spPr/>
      <dgm:t>
        <a:bodyPr/>
        <a:lstStyle/>
        <a:p>
          <a:endParaRPr lang="en-US"/>
        </a:p>
      </dgm:t>
    </dgm:pt>
    <dgm:pt modelId="{082CBD4A-E8BF-624E-82D5-5CF738684921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rPr>
            <a:t>The complexity of the round key expansion plus the complexity of the other stages of AES ensure security</a:t>
          </a:r>
        </a:p>
      </dgm:t>
    </dgm:pt>
    <dgm:pt modelId="{CE69DE65-E2E8-6F4B-988D-774964907128}" type="parTrans" cxnId="{E89A5584-1344-A24D-A077-8D1D2959CAF5}">
      <dgm:prSet/>
      <dgm:spPr/>
      <dgm:t>
        <a:bodyPr/>
        <a:lstStyle/>
        <a:p>
          <a:endParaRPr lang="en-US"/>
        </a:p>
      </dgm:t>
    </dgm:pt>
    <dgm:pt modelId="{273E629E-BBAB-9F40-8CD2-BDC1BE45B4B2}" type="sibTrans" cxnId="{E89A5584-1344-A24D-A077-8D1D2959CAF5}">
      <dgm:prSet/>
      <dgm:spPr/>
      <dgm:t>
        <a:bodyPr/>
        <a:lstStyle/>
        <a:p>
          <a:endParaRPr lang="en-US"/>
        </a:p>
      </dgm:t>
    </dgm:pt>
    <dgm:pt modelId="{1E9ED761-7147-DC41-95EA-502DA8E39AD9}" type="pres">
      <dgm:prSet presAssocID="{06E70491-3A5A-E341-8AF3-E55A7DE8548A}" presName="theList" presStyleCnt="0">
        <dgm:presLayoutVars>
          <dgm:dir/>
          <dgm:animLvl val="lvl"/>
          <dgm:resizeHandles val="exact"/>
        </dgm:presLayoutVars>
      </dgm:prSet>
      <dgm:spPr/>
    </dgm:pt>
    <dgm:pt modelId="{3606B63D-6819-F149-BE24-03926EE96672}" type="pres">
      <dgm:prSet presAssocID="{3869D67A-3F7D-AA4E-B63C-FB49E8AD37CB}" presName="compNode" presStyleCnt="0"/>
      <dgm:spPr/>
    </dgm:pt>
    <dgm:pt modelId="{AE031E95-656C-0046-BF22-0866F7A08318}" type="pres">
      <dgm:prSet presAssocID="{3869D67A-3F7D-AA4E-B63C-FB49E8AD37CB}" presName="aNode" presStyleLbl="bgShp" presStyleIdx="0" presStyleCnt="1"/>
      <dgm:spPr/>
    </dgm:pt>
    <dgm:pt modelId="{94800995-0937-414A-A9DD-3CC8FF5CBEEF}" type="pres">
      <dgm:prSet presAssocID="{3869D67A-3F7D-AA4E-B63C-FB49E8AD37CB}" presName="textNode" presStyleLbl="bgShp" presStyleIdx="0" presStyleCnt="1"/>
      <dgm:spPr/>
    </dgm:pt>
    <dgm:pt modelId="{0A9CBDE6-83C0-634C-B979-1FEADC9B08CF}" type="pres">
      <dgm:prSet presAssocID="{3869D67A-3F7D-AA4E-B63C-FB49E8AD37CB}" presName="compChildNode" presStyleCnt="0"/>
      <dgm:spPr/>
    </dgm:pt>
    <dgm:pt modelId="{18E87D01-36B5-C74E-AFB4-48AA4A8839CA}" type="pres">
      <dgm:prSet presAssocID="{3869D67A-3F7D-AA4E-B63C-FB49E8AD37CB}" presName="theInnerList" presStyleCnt="0"/>
      <dgm:spPr/>
    </dgm:pt>
    <dgm:pt modelId="{B4BF46BC-3A33-6149-9393-EC1CD0316560}" type="pres">
      <dgm:prSet presAssocID="{A34C1AB0-108F-0D48-A37B-3E6AEB03F04C}" presName="childNode" presStyleLbl="node1" presStyleIdx="0" presStyleCnt="2">
        <dgm:presLayoutVars>
          <dgm:bulletEnabled val="1"/>
        </dgm:presLayoutVars>
      </dgm:prSet>
      <dgm:spPr/>
    </dgm:pt>
    <dgm:pt modelId="{36F3D8A2-BBB0-9C44-A25E-98A4D3F42D2E}" type="pres">
      <dgm:prSet presAssocID="{A34C1AB0-108F-0D48-A37B-3E6AEB03F04C}" presName="aSpace2" presStyleCnt="0"/>
      <dgm:spPr/>
    </dgm:pt>
    <dgm:pt modelId="{681F0B88-DB2E-FB4E-836C-9656ECDCAECA}" type="pres">
      <dgm:prSet presAssocID="{082CBD4A-E8BF-624E-82D5-5CF738684921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CB9B360F-3141-A64C-9245-FC2C63F2F238}" type="presOf" srcId="{3869D67A-3F7D-AA4E-B63C-FB49E8AD37CB}" destId="{94800995-0937-414A-A9DD-3CC8FF5CBEEF}" srcOrd="1" destOrd="0" presId="urn:microsoft.com/office/officeart/2005/8/layout/lProcess2"/>
    <dgm:cxn modelId="{1430671B-2F9F-8F43-A89F-6B9F1F7867EA}" srcId="{3869D67A-3F7D-AA4E-B63C-FB49E8AD37CB}" destId="{A34C1AB0-108F-0D48-A37B-3E6AEB03F04C}" srcOrd="0" destOrd="0" parTransId="{64027232-2DBE-9A4D-B7A0-5AC3EB424AFF}" sibTransId="{EDA6D999-4F07-F645-8BAE-F250750D3A18}"/>
    <dgm:cxn modelId="{37CE3564-0713-F445-BC70-0EF7031988D7}" srcId="{06E70491-3A5A-E341-8AF3-E55A7DE8548A}" destId="{3869D67A-3F7D-AA4E-B63C-FB49E8AD37CB}" srcOrd="0" destOrd="0" parTransId="{C2A33959-A12E-EE4B-9321-4B35FF6472F5}" sibTransId="{7B5B575B-B4FC-3F41-A39D-EC476FE35502}"/>
    <dgm:cxn modelId="{17891E77-145E-484C-AF8B-824C055C7F66}" type="presOf" srcId="{06E70491-3A5A-E341-8AF3-E55A7DE8548A}" destId="{1E9ED761-7147-DC41-95EA-502DA8E39AD9}" srcOrd="0" destOrd="0" presId="urn:microsoft.com/office/officeart/2005/8/layout/lProcess2"/>
    <dgm:cxn modelId="{E89A5584-1344-A24D-A077-8D1D2959CAF5}" srcId="{3869D67A-3F7D-AA4E-B63C-FB49E8AD37CB}" destId="{082CBD4A-E8BF-624E-82D5-5CF738684921}" srcOrd="1" destOrd="0" parTransId="{CE69DE65-E2E8-6F4B-988D-774964907128}" sibTransId="{273E629E-BBAB-9F40-8CD2-BDC1BE45B4B2}"/>
    <dgm:cxn modelId="{286D52AB-A948-2541-9986-039B4184209C}" type="presOf" srcId="{A34C1AB0-108F-0D48-A37B-3E6AEB03F04C}" destId="{B4BF46BC-3A33-6149-9393-EC1CD0316560}" srcOrd="0" destOrd="0" presId="urn:microsoft.com/office/officeart/2005/8/layout/lProcess2"/>
    <dgm:cxn modelId="{26A5D7D1-11C7-2F41-8BD1-89CE6B654149}" type="presOf" srcId="{082CBD4A-E8BF-624E-82D5-5CF738684921}" destId="{681F0B88-DB2E-FB4E-836C-9656ECDCAECA}" srcOrd="0" destOrd="0" presId="urn:microsoft.com/office/officeart/2005/8/layout/lProcess2"/>
    <dgm:cxn modelId="{2E9C06FD-5248-3B45-BE75-8593C342C957}" type="presOf" srcId="{3869D67A-3F7D-AA4E-B63C-FB49E8AD37CB}" destId="{AE031E95-656C-0046-BF22-0866F7A08318}" srcOrd="0" destOrd="0" presId="urn:microsoft.com/office/officeart/2005/8/layout/lProcess2"/>
    <dgm:cxn modelId="{07166003-2E9D-694C-AECF-5013D2C5A477}" type="presParOf" srcId="{1E9ED761-7147-DC41-95EA-502DA8E39AD9}" destId="{3606B63D-6819-F149-BE24-03926EE96672}" srcOrd="0" destOrd="0" presId="urn:microsoft.com/office/officeart/2005/8/layout/lProcess2"/>
    <dgm:cxn modelId="{442E1A43-834E-FE45-879F-4104D9FA6A13}" type="presParOf" srcId="{3606B63D-6819-F149-BE24-03926EE96672}" destId="{AE031E95-656C-0046-BF22-0866F7A08318}" srcOrd="0" destOrd="0" presId="urn:microsoft.com/office/officeart/2005/8/layout/lProcess2"/>
    <dgm:cxn modelId="{54BD3A72-1BD0-324B-B007-FDC2EEC45C22}" type="presParOf" srcId="{3606B63D-6819-F149-BE24-03926EE96672}" destId="{94800995-0937-414A-A9DD-3CC8FF5CBEEF}" srcOrd="1" destOrd="0" presId="urn:microsoft.com/office/officeart/2005/8/layout/lProcess2"/>
    <dgm:cxn modelId="{A71174B9-213F-E942-B3A8-5E9EEA0675BA}" type="presParOf" srcId="{3606B63D-6819-F149-BE24-03926EE96672}" destId="{0A9CBDE6-83C0-634C-B979-1FEADC9B08CF}" srcOrd="2" destOrd="0" presId="urn:microsoft.com/office/officeart/2005/8/layout/lProcess2"/>
    <dgm:cxn modelId="{974002CE-3E13-8F45-990D-4984FF83C5C6}" type="presParOf" srcId="{0A9CBDE6-83C0-634C-B979-1FEADC9B08CF}" destId="{18E87D01-36B5-C74E-AFB4-48AA4A8839CA}" srcOrd="0" destOrd="0" presId="urn:microsoft.com/office/officeart/2005/8/layout/lProcess2"/>
    <dgm:cxn modelId="{76EE04DB-4214-774C-A752-8AFEEDD20626}" type="presParOf" srcId="{18E87D01-36B5-C74E-AFB4-48AA4A8839CA}" destId="{B4BF46BC-3A33-6149-9393-EC1CD0316560}" srcOrd="0" destOrd="0" presId="urn:microsoft.com/office/officeart/2005/8/layout/lProcess2"/>
    <dgm:cxn modelId="{07E9DB8D-A85A-8743-B9F7-42DBB9F6679D}" type="presParOf" srcId="{18E87D01-36B5-C74E-AFB4-48AA4A8839CA}" destId="{36F3D8A2-BBB0-9C44-A25E-98A4D3F42D2E}" srcOrd="1" destOrd="0" presId="urn:microsoft.com/office/officeart/2005/8/layout/lProcess2"/>
    <dgm:cxn modelId="{78E76145-1D19-264E-B6A7-73272573468C}" type="presParOf" srcId="{18E87D01-36B5-C74E-AFB4-48AA4A8839CA}" destId="{681F0B88-DB2E-FB4E-836C-9656ECDCAEC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CCAD9-680A-D743-971E-975DA0224500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2D3E8B-1B70-344E-A794-392708999AB0}">
      <dgm:prSet custT="1"/>
      <dgm:spPr/>
      <dgm:t>
        <a:bodyPr/>
        <a:lstStyle/>
        <a:p>
          <a:pPr rtl="0"/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specific criteria that were used are</a:t>
          </a:r>
          <a:r>
            <a:rPr lang="en-US" sz="1800" dirty="0"/>
            <a:t>:</a:t>
          </a:r>
        </a:p>
      </dgm:t>
    </dgm:pt>
    <dgm:pt modelId="{DCA46CED-2F94-B94B-A2C2-0C4CCC493AEB}" type="parTrans" cxnId="{1DCB708E-82D2-0649-84C5-D4BF55A19B1B}">
      <dgm:prSet/>
      <dgm:spPr/>
      <dgm:t>
        <a:bodyPr/>
        <a:lstStyle/>
        <a:p>
          <a:endParaRPr lang="en-US"/>
        </a:p>
      </dgm:t>
    </dgm:pt>
    <dgm:pt modelId="{7E3DC81C-27BE-EC4A-ACF0-E95A9E8F3E82}" type="sibTrans" cxnId="{1DCB708E-82D2-0649-84C5-D4BF55A19B1B}">
      <dgm:prSet/>
      <dgm:spPr/>
      <dgm:t>
        <a:bodyPr/>
        <a:lstStyle/>
        <a:p>
          <a:endParaRPr lang="en-US"/>
        </a:p>
      </dgm:t>
    </dgm:pt>
    <dgm:pt modelId="{1382CF7B-C7F1-3E47-B8E6-38E73A1E0D68}">
      <dgm:prSet/>
      <dgm:spPr/>
      <dgm:t>
        <a:bodyPr/>
        <a:lstStyle/>
        <a:p>
          <a:pPr rtl="0"/>
          <a:r>
            <a:rPr lang="en-US" dirty="0"/>
            <a:t>Knowledge of a part of the cipher key or round key does not enable calculation of many other round-key bits</a:t>
          </a:r>
        </a:p>
      </dgm:t>
    </dgm:pt>
    <dgm:pt modelId="{32639EB1-8FAB-7F44-8D51-D0EAFE63F5ED}" type="parTrans" cxnId="{318FFD8D-63B7-5D4F-B38F-7A5580A54F77}">
      <dgm:prSet/>
      <dgm:spPr/>
      <dgm:t>
        <a:bodyPr/>
        <a:lstStyle/>
        <a:p>
          <a:endParaRPr lang="en-US"/>
        </a:p>
      </dgm:t>
    </dgm:pt>
    <dgm:pt modelId="{1CE5FDF6-4CA0-E649-9D45-5484D7563AE2}" type="sibTrans" cxnId="{318FFD8D-63B7-5D4F-B38F-7A5580A54F77}">
      <dgm:prSet/>
      <dgm:spPr/>
      <dgm:t>
        <a:bodyPr/>
        <a:lstStyle/>
        <a:p>
          <a:endParaRPr lang="en-US"/>
        </a:p>
      </dgm:t>
    </dgm:pt>
    <dgm:pt modelId="{1FFB88C8-D23A-284C-B6EB-3EBEF80E1869}">
      <dgm:prSet/>
      <dgm:spPr/>
      <dgm:t>
        <a:bodyPr/>
        <a:lstStyle/>
        <a:p>
          <a:pPr rtl="0"/>
          <a:r>
            <a:rPr lang="en-US" dirty="0"/>
            <a:t>An invertible transformation</a:t>
          </a:r>
        </a:p>
      </dgm:t>
    </dgm:pt>
    <dgm:pt modelId="{D607BA16-35F5-2840-86BD-DEFC0DB66376}" type="parTrans" cxnId="{AC6A97A0-5FB6-D34F-B39D-B9D55E15250B}">
      <dgm:prSet/>
      <dgm:spPr/>
      <dgm:t>
        <a:bodyPr/>
        <a:lstStyle/>
        <a:p>
          <a:endParaRPr lang="en-US"/>
        </a:p>
      </dgm:t>
    </dgm:pt>
    <dgm:pt modelId="{1C9CADD0-2208-7D41-B311-47D1058A3334}" type="sibTrans" cxnId="{AC6A97A0-5FB6-D34F-B39D-B9D55E15250B}">
      <dgm:prSet/>
      <dgm:spPr/>
      <dgm:t>
        <a:bodyPr/>
        <a:lstStyle/>
        <a:p>
          <a:endParaRPr lang="en-US"/>
        </a:p>
      </dgm:t>
    </dgm:pt>
    <dgm:pt modelId="{7E81624B-ED97-894F-AAA0-53E6672DAD9B}">
      <dgm:prSet/>
      <dgm:spPr/>
      <dgm:t>
        <a:bodyPr/>
        <a:lstStyle/>
        <a:p>
          <a:pPr rtl="0"/>
          <a:r>
            <a:rPr lang="en-US" dirty="0"/>
            <a:t>Speed on a wide range of processors</a:t>
          </a:r>
        </a:p>
      </dgm:t>
    </dgm:pt>
    <dgm:pt modelId="{459D7936-5325-AA4E-971B-4B64742D5FAE}" type="parTrans" cxnId="{D6CAF3B9-DA0C-AD4B-B0E5-E11CDCD286C0}">
      <dgm:prSet/>
      <dgm:spPr/>
      <dgm:t>
        <a:bodyPr/>
        <a:lstStyle/>
        <a:p>
          <a:endParaRPr lang="en-US"/>
        </a:p>
      </dgm:t>
    </dgm:pt>
    <dgm:pt modelId="{6BCF9763-FC8A-094F-8F95-48FBBECCACC0}" type="sibTrans" cxnId="{D6CAF3B9-DA0C-AD4B-B0E5-E11CDCD286C0}">
      <dgm:prSet/>
      <dgm:spPr/>
      <dgm:t>
        <a:bodyPr/>
        <a:lstStyle/>
        <a:p>
          <a:endParaRPr lang="en-US"/>
        </a:p>
      </dgm:t>
    </dgm:pt>
    <dgm:pt modelId="{700BFEFE-33AE-304F-BA09-BF4B94815E12}">
      <dgm:prSet/>
      <dgm:spPr/>
      <dgm:t>
        <a:bodyPr/>
        <a:lstStyle/>
        <a:p>
          <a:pPr rtl="0"/>
          <a:r>
            <a:rPr lang="en-US" dirty="0"/>
            <a:t>Usage of round constants to eliminate symmetries</a:t>
          </a:r>
        </a:p>
      </dgm:t>
    </dgm:pt>
    <dgm:pt modelId="{407A0D4A-DBED-6443-9178-E67F3E877D1C}" type="parTrans" cxnId="{263A83DD-E6D1-8C43-B0F8-DC116B949D18}">
      <dgm:prSet/>
      <dgm:spPr/>
      <dgm:t>
        <a:bodyPr/>
        <a:lstStyle/>
        <a:p>
          <a:endParaRPr lang="en-US"/>
        </a:p>
      </dgm:t>
    </dgm:pt>
    <dgm:pt modelId="{88594F36-7FD7-0E4A-9A59-212C7171504A}" type="sibTrans" cxnId="{263A83DD-E6D1-8C43-B0F8-DC116B949D18}">
      <dgm:prSet/>
      <dgm:spPr/>
      <dgm:t>
        <a:bodyPr/>
        <a:lstStyle/>
        <a:p>
          <a:endParaRPr lang="en-US"/>
        </a:p>
      </dgm:t>
    </dgm:pt>
    <dgm:pt modelId="{4AF0CCD5-2CF2-D744-8446-4426FFC10C6E}">
      <dgm:prSet/>
      <dgm:spPr/>
      <dgm:t>
        <a:bodyPr/>
        <a:lstStyle/>
        <a:p>
          <a:pPr rtl="0"/>
          <a:r>
            <a:rPr lang="en-US" dirty="0"/>
            <a:t>Diffusion of cipher key differences into the round keys</a:t>
          </a:r>
        </a:p>
      </dgm:t>
    </dgm:pt>
    <dgm:pt modelId="{8DAB9A00-1D09-A54F-8993-4572FB68EA76}" type="parTrans" cxnId="{27D765EB-7939-624E-825C-272619E25FC3}">
      <dgm:prSet/>
      <dgm:spPr/>
      <dgm:t>
        <a:bodyPr/>
        <a:lstStyle/>
        <a:p>
          <a:endParaRPr lang="en-US"/>
        </a:p>
      </dgm:t>
    </dgm:pt>
    <dgm:pt modelId="{82CD27FE-83EE-B04E-B181-1B66876054B7}" type="sibTrans" cxnId="{27D765EB-7939-624E-825C-272619E25FC3}">
      <dgm:prSet/>
      <dgm:spPr/>
      <dgm:t>
        <a:bodyPr/>
        <a:lstStyle/>
        <a:p>
          <a:endParaRPr lang="en-US"/>
        </a:p>
      </dgm:t>
    </dgm:pt>
    <dgm:pt modelId="{823A72AC-C6E8-FE4C-97D8-12A83A1687D0}">
      <dgm:prSet/>
      <dgm:spPr/>
      <dgm:t>
        <a:bodyPr/>
        <a:lstStyle/>
        <a:p>
          <a:pPr rtl="0"/>
          <a:r>
            <a:rPr lang="en-US" dirty="0"/>
            <a:t>Enough nonlinearity to prohibit the full determination of round key differences from cipher key differences only</a:t>
          </a:r>
        </a:p>
      </dgm:t>
    </dgm:pt>
    <dgm:pt modelId="{8B25F851-DA21-9F46-BF9D-C0B596311C16}" type="parTrans" cxnId="{BCFBC629-6DBC-DC4C-8B99-81D49AF0C67A}">
      <dgm:prSet/>
      <dgm:spPr/>
      <dgm:t>
        <a:bodyPr/>
        <a:lstStyle/>
        <a:p>
          <a:endParaRPr lang="en-US"/>
        </a:p>
      </dgm:t>
    </dgm:pt>
    <dgm:pt modelId="{CFD30177-65EB-1B4C-8258-BE4F42EC0E71}" type="sibTrans" cxnId="{BCFBC629-6DBC-DC4C-8B99-81D49AF0C67A}">
      <dgm:prSet/>
      <dgm:spPr/>
      <dgm:t>
        <a:bodyPr/>
        <a:lstStyle/>
        <a:p>
          <a:endParaRPr lang="en-US"/>
        </a:p>
      </dgm:t>
    </dgm:pt>
    <dgm:pt modelId="{2EDC8CE7-B207-F84C-A98F-CCF647DBB921}">
      <dgm:prSet/>
      <dgm:spPr/>
      <dgm:t>
        <a:bodyPr/>
        <a:lstStyle/>
        <a:p>
          <a:pPr rtl="0"/>
          <a:r>
            <a:rPr lang="en-US" dirty="0"/>
            <a:t>Simplicity of description</a:t>
          </a:r>
        </a:p>
      </dgm:t>
    </dgm:pt>
    <dgm:pt modelId="{F4DFC3F1-EC5B-344E-A21E-42BA4521D281}" type="parTrans" cxnId="{7C50E06D-5BB5-F64C-92B1-48EA9E9367F3}">
      <dgm:prSet/>
      <dgm:spPr/>
      <dgm:t>
        <a:bodyPr/>
        <a:lstStyle/>
        <a:p>
          <a:endParaRPr lang="en-US"/>
        </a:p>
      </dgm:t>
    </dgm:pt>
    <dgm:pt modelId="{D49B164B-4506-9347-A1F1-8D19B6565466}" type="sibTrans" cxnId="{7C50E06D-5BB5-F64C-92B1-48EA9E9367F3}">
      <dgm:prSet/>
      <dgm:spPr/>
      <dgm:t>
        <a:bodyPr/>
        <a:lstStyle/>
        <a:p>
          <a:endParaRPr lang="en-US"/>
        </a:p>
      </dgm:t>
    </dgm:pt>
    <dgm:pt modelId="{DE38E8B3-13D2-6E46-877C-EFD3AFC6EB89}" type="pres">
      <dgm:prSet presAssocID="{83ACCAD9-680A-D743-971E-975DA0224500}" presName="linear" presStyleCnt="0">
        <dgm:presLayoutVars>
          <dgm:dir/>
          <dgm:animLvl val="lvl"/>
          <dgm:resizeHandles val="exact"/>
        </dgm:presLayoutVars>
      </dgm:prSet>
      <dgm:spPr/>
    </dgm:pt>
    <dgm:pt modelId="{46ACF56D-2B57-6242-BC98-AB71118E2C73}" type="pres">
      <dgm:prSet presAssocID="{8F2D3E8B-1B70-344E-A794-392708999AB0}" presName="parentLin" presStyleCnt="0"/>
      <dgm:spPr/>
    </dgm:pt>
    <dgm:pt modelId="{50C18710-530A-714A-ABE0-1A9F41FF5A5F}" type="pres">
      <dgm:prSet presAssocID="{8F2D3E8B-1B70-344E-A794-392708999AB0}" presName="parentLeftMargin" presStyleLbl="node1" presStyleIdx="0" presStyleCnt="1"/>
      <dgm:spPr/>
    </dgm:pt>
    <dgm:pt modelId="{145B3E17-2DA7-6B45-BEAA-2B9A7D3B217D}" type="pres">
      <dgm:prSet presAssocID="{8F2D3E8B-1B70-344E-A794-392708999AB0}" presName="parentText" presStyleLbl="node1" presStyleIdx="0" presStyleCnt="1" custScaleX="140816" custLinFactX="-1445" custLinFactNeighborX="-100000" custLinFactNeighborY="-969">
        <dgm:presLayoutVars>
          <dgm:chMax val="0"/>
          <dgm:bulletEnabled val="1"/>
        </dgm:presLayoutVars>
      </dgm:prSet>
      <dgm:spPr/>
    </dgm:pt>
    <dgm:pt modelId="{A8F63CEC-6BAC-4E46-9B93-2E21867DEA51}" type="pres">
      <dgm:prSet presAssocID="{8F2D3E8B-1B70-344E-A794-392708999AB0}" presName="negativeSpace" presStyleCnt="0"/>
      <dgm:spPr/>
    </dgm:pt>
    <dgm:pt modelId="{4389547B-5732-A94A-AD6A-3AA2B292FE31}" type="pres">
      <dgm:prSet presAssocID="{8F2D3E8B-1B70-344E-A794-392708999AB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726D27-ECFD-374B-83A6-CBF393D361F6}" type="presOf" srcId="{1FFB88C8-D23A-284C-B6EB-3EBEF80E1869}" destId="{4389547B-5732-A94A-AD6A-3AA2B292FE31}" srcOrd="0" destOrd="1" presId="urn:microsoft.com/office/officeart/2005/8/layout/list1"/>
    <dgm:cxn modelId="{BCFBC629-6DBC-DC4C-8B99-81D49AF0C67A}" srcId="{8F2D3E8B-1B70-344E-A794-392708999AB0}" destId="{823A72AC-C6E8-FE4C-97D8-12A83A1687D0}" srcOrd="5" destOrd="0" parTransId="{8B25F851-DA21-9F46-BF9D-C0B596311C16}" sibTransId="{CFD30177-65EB-1B4C-8258-BE4F42EC0E71}"/>
    <dgm:cxn modelId="{DFCDC26A-930B-C847-9ADA-B80623F502D3}" type="presOf" srcId="{8F2D3E8B-1B70-344E-A794-392708999AB0}" destId="{50C18710-530A-714A-ABE0-1A9F41FF5A5F}" srcOrd="0" destOrd="0" presId="urn:microsoft.com/office/officeart/2005/8/layout/list1"/>
    <dgm:cxn modelId="{3209116B-8999-084C-9641-08A120F02320}" type="presOf" srcId="{83ACCAD9-680A-D743-971E-975DA0224500}" destId="{DE38E8B3-13D2-6E46-877C-EFD3AFC6EB89}" srcOrd="0" destOrd="0" presId="urn:microsoft.com/office/officeart/2005/8/layout/list1"/>
    <dgm:cxn modelId="{7C50E06D-5BB5-F64C-92B1-48EA9E9367F3}" srcId="{8F2D3E8B-1B70-344E-A794-392708999AB0}" destId="{2EDC8CE7-B207-F84C-A98F-CCF647DBB921}" srcOrd="6" destOrd="0" parTransId="{F4DFC3F1-EC5B-344E-A21E-42BA4521D281}" sibTransId="{D49B164B-4506-9347-A1F1-8D19B6565466}"/>
    <dgm:cxn modelId="{434C584F-D95A-9743-830C-1A18BFC97D36}" type="presOf" srcId="{7E81624B-ED97-894F-AAA0-53E6672DAD9B}" destId="{4389547B-5732-A94A-AD6A-3AA2B292FE31}" srcOrd="0" destOrd="2" presId="urn:microsoft.com/office/officeart/2005/8/layout/list1"/>
    <dgm:cxn modelId="{BB6CD14F-CF8F-4640-8E24-47033A949DFF}" type="presOf" srcId="{4AF0CCD5-2CF2-D744-8446-4426FFC10C6E}" destId="{4389547B-5732-A94A-AD6A-3AA2B292FE31}" srcOrd="0" destOrd="4" presId="urn:microsoft.com/office/officeart/2005/8/layout/list1"/>
    <dgm:cxn modelId="{3E32187A-BD6C-4C40-AB67-242A68478937}" type="presOf" srcId="{2EDC8CE7-B207-F84C-A98F-CCF647DBB921}" destId="{4389547B-5732-A94A-AD6A-3AA2B292FE31}" srcOrd="0" destOrd="6" presId="urn:microsoft.com/office/officeart/2005/8/layout/list1"/>
    <dgm:cxn modelId="{318FFD8D-63B7-5D4F-B38F-7A5580A54F77}" srcId="{8F2D3E8B-1B70-344E-A794-392708999AB0}" destId="{1382CF7B-C7F1-3E47-B8E6-38E73A1E0D68}" srcOrd="0" destOrd="0" parTransId="{32639EB1-8FAB-7F44-8D51-D0EAFE63F5ED}" sibTransId="{1CE5FDF6-4CA0-E649-9D45-5484D7563AE2}"/>
    <dgm:cxn modelId="{1DCB708E-82D2-0649-84C5-D4BF55A19B1B}" srcId="{83ACCAD9-680A-D743-971E-975DA0224500}" destId="{8F2D3E8B-1B70-344E-A794-392708999AB0}" srcOrd="0" destOrd="0" parTransId="{DCA46CED-2F94-B94B-A2C2-0C4CCC493AEB}" sibTransId="{7E3DC81C-27BE-EC4A-ACF0-E95A9E8F3E82}"/>
    <dgm:cxn modelId="{5BECC68F-E083-FB41-91EC-62589C050E9C}" type="presOf" srcId="{823A72AC-C6E8-FE4C-97D8-12A83A1687D0}" destId="{4389547B-5732-A94A-AD6A-3AA2B292FE31}" srcOrd="0" destOrd="5" presId="urn:microsoft.com/office/officeart/2005/8/layout/list1"/>
    <dgm:cxn modelId="{AC6A97A0-5FB6-D34F-B39D-B9D55E15250B}" srcId="{8F2D3E8B-1B70-344E-A794-392708999AB0}" destId="{1FFB88C8-D23A-284C-B6EB-3EBEF80E1869}" srcOrd="1" destOrd="0" parTransId="{D607BA16-35F5-2840-86BD-DEFC0DB66376}" sibTransId="{1C9CADD0-2208-7D41-B311-47D1058A3334}"/>
    <dgm:cxn modelId="{B51AE4B4-DCEE-C64C-BB56-540A8443CCBB}" type="presOf" srcId="{700BFEFE-33AE-304F-BA09-BF4B94815E12}" destId="{4389547B-5732-A94A-AD6A-3AA2B292FE31}" srcOrd="0" destOrd="3" presId="urn:microsoft.com/office/officeart/2005/8/layout/list1"/>
    <dgm:cxn modelId="{D6CAF3B9-DA0C-AD4B-B0E5-E11CDCD286C0}" srcId="{8F2D3E8B-1B70-344E-A794-392708999AB0}" destId="{7E81624B-ED97-894F-AAA0-53E6672DAD9B}" srcOrd="2" destOrd="0" parTransId="{459D7936-5325-AA4E-971B-4B64742D5FAE}" sibTransId="{6BCF9763-FC8A-094F-8F95-48FBBECCACC0}"/>
    <dgm:cxn modelId="{9782EFCA-F89B-5440-89C8-4015B8327249}" type="presOf" srcId="{1382CF7B-C7F1-3E47-B8E6-38E73A1E0D68}" destId="{4389547B-5732-A94A-AD6A-3AA2B292FE31}" srcOrd="0" destOrd="0" presId="urn:microsoft.com/office/officeart/2005/8/layout/list1"/>
    <dgm:cxn modelId="{1A2FBED6-CCB0-F04A-B047-124DEDF58974}" type="presOf" srcId="{8F2D3E8B-1B70-344E-A794-392708999AB0}" destId="{145B3E17-2DA7-6B45-BEAA-2B9A7D3B217D}" srcOrd="1" destOrd="0" presId="urn:microsoft.com/office/officeart/2005/8/layout/list1"/>
    <dgm:cxn modelId="{263A83DD-E6D1-8C43-B0F8-DC116B949D18}" srcId="{8F2D3E8B-1B70-344E-A794-392708999AB0}" destId="{700BFEFE-33AE-304F-BA09-BF4B94815E12}" srcOrd="3" destOrd="0" parTransId="{407A0D4A-DBED-6443-9178-E67F3E877D1C}" sibTransId="{88594F36-7FD7-0E4A-9A59-212C7171504A}"/>
    <dgm:cxn modelId="{27D765EB-7939-624E-825C-272619E25FC3}" srcId="{8F2D3E8B-1B70-344E-A794-392708999AB0}" destId="{4AF0CCD5-2CF2-D744-8446-4426FFC10C6E}" srcOrd="4" destOrd="0" parTransId="{8DAB9A00-1D09-A54F-8993-4572FB68EA76}" sibTransId="{82CD27FE-83EE-B04E-B181-1B66876054B7}"/>
    <dgm:cxn modelId="{34663F18-72E4-B84B-9C3A-5284BB5D613E}" type="presParOf" srcId="{DE38E8B3-13D2-6E46-877C-EFD3AFC6EB89}" destId="{46ACF56D-2B57-6242-BC98-AB71118E2C73}" srcOrd="0" destOrd="0" presId="urn:microsoft.com/office/officeart/2005/8/layout/list1"/>
    <dgm:cxn modelId="{C6412DFF-D6D5-9841-A237-7677FD2DF062}" type="presParOf" srcId="{46ACF56D-2B57-6242-BC98-AB71118E2C73}" destId="{50C18710-530A-714A-ABE0-1A9F41FF5A5F}" srcOrd="0" destOrd="0" presId="urn:microsoft.com/office/officeart/2005/8/layout/list1"/>
    <dgm:cxn modelId="{993309C0-F2F8-2E4F-86B1-3CC8BDB80C71}" type="presParOf" srcId="{46ACF56D-2B57-6242-BC98-AB71118E2C73}" destId="{145B3E17-2DA7-6B45-BEAA-2B9A7D3B217D}" srcOrd="1" destOrd="0" presId="urn:microsoft.com/office/officeart/2005/8/layout/list1"/>
    <dgm:cxn modelId="{83D70200-FA5B-4C48-9130-1AEFA4F16DAC}" type="presParOf" srcId="{DE38E8B3-13D2-6E46-877C-EFD3AFC6EB89}" destId="{A8F63CEC-6BAC-4E46-9B93-2E21867DEA51}" srcOrd="1" destOrd="0" presId="urn:microsoft.com/office/officeart/2005/8/layout/list1"/>
    <dgm:cxn modelId="{4B71C2C1-61A8-7C4C-8519-C31BCF42491D}" type="presParOf" srcId="{DE38E8B3-13D2-6E46-877C-EFD3AFC6EB89}" destId="{4389547B-5732-A94A-AD6A-3AA2B292FE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ECE8B2-815E-AF45-A8E2-C48AE6599833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F4D75-8518-5747-81A4-0D90FC5E4A43}">
      <dgm:prSet custT="1"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transformations </a:t>
          </a:r>
          <a:r>
            <a:rPr lang="en-US" sz="23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AddRoundKey</a:t>
          </a:r>
          <a:r>
            <a: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</a:t>
          </a:r>
          <a:r>
            <a:rPr lang="en-US" sz="23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InvMixColumns</a:t>
          </a:r>
          <a:r>
            <a: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 not alter the sequence of bytes in State</a:t>
          </a:r>
        </a:p>
      </dgm:t>
    </dgm:pt>
    <dgm:pt modelId="{97024BAA-1026-AA4C-87C0-30A96D268D9E}" type="parTrans" cxnId="{0826BFA7-3F96-DE4E-9BA6-E2BDB5D88557}">
      <dgm:prSet/>
      <dgm:spPr/>
      <dgm:t>
        <a:bodyPr/>
        <a:lstStyle/>
        <a:p>
          <a:endParaRPr lang="en-US"/>
        </a:p>
      </dgm:t>
    </dgm:pt>
    <dgm:pt modelId="{B9C7CD52-FF2C-614D-98C7-6D1DA703DB53}" type="sibTrans" cxnId="{0826BFA7-3F96-DE4E-9BA6-E2BDB5D88557}">
      <dgm:prSet/>
      <dgm:spPr/>
      <dgm:t>
        <a:bodyPr/>
        <a:lstStyle/>
        <a:p>
          <a:endParaRPr lang="en-US"/>
        </a:p>
      </dgm:t>
    </dgm:pt>
    <dgm:pt modelId="{2E3AEE65-F594-AB44-B6F9-E0B39BB7552C}">
      <dgm:prSet custT="1"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If we view the key as a sequence of words, then both </a:t>
          </a:r>
          <a:r>
            <a:rPr lang="en-US" sz="23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AddRoundKey</a:t>
          </a:r>
          <a:r>
            <a: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</a:t>
          </a:r>
          <a:r>
            <a:rPr lang="en-US" sz="23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InvMixColumns</a:t>
          </a:r>
          <a:r>
            <a: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operate on State one column at a time</a:t>
          </a:r>
        </a:p>
      </dgm:t>
    </dgm:pt>
    <dgm:pt modelId="{9DD33630-6062-9746-B7BD-62CC27955C50}" type="parTrans" cxnId="{8C1A7303-C737-594F-A80D-CC00B80D4AA4}">
      <dgm:prSet/>
      <dgm:spPr/>
      <dgm:t>
        <a:bodyPr/>
        <a:lstStyle/>
        <a:p>
          <a:endParaRPr lang="en-US"/>
        </a:p>
      </dgm:t>
    </dgm:pt>
    <dgm:pt modelId="{2D4FB21B-63B0-B04E-865B-A8B074DDF128}" type="sibTrans" cxnId="{8C1A7303-C737-594F-A80D-CC00B80D4AA4}">
      <dgm:prSet/>
      <dgm:spPr/>
      <dgm:t>
        <a:bodyPr/>
        <a:lstStyle/>
        <a:p>
          <a:endParaRPr lang="en-US"/>
        </a:p>
      </dgm:t>
    </dgm:pt>
    <dgm:pt modelId="{5F3ECA63-6B5F-8F42-89E9-75ECB403039B}">
      <dgm:prSet custT="1"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These two operations are linear with respect to the column input</a:t>
          </a:r>
        </a:p>
      </dgm:t>
    </dgm:pt>
    <dgm:pt modelId="{61D97FFB-9EB7-8940-9897-206C84D4C03F}" type="parTrans" cxnId="{AA933530-BA27-4048-95BB-359B5A890C9F}">
      <dgm:prSet/>
      <dgm:spPr/>
      <dgm:t>
        <a:bodyPr/>
        <a:lstStyle/>
        <a:p>
          <a:endParaRPr lang="en-US"/>
        </a:p>
      </dgm:t>
    </dgm:pt>
    <dgm:pt modelId="{FDC2DB96-3E0C-9049-A3D4-36D4A01A1904}" type="sibTrans" cxnId="{AA933530-BA27-4048-95BB-359B5A890C9F}">
      <dgm:prSet/>
      <dgm:spPr/>
      <dgm:t>
        <a:bodyPr/>
        <a:lstStyle/>
        <a:p>
          <a:endParaRPr lang="en-US"/>
        </a:p>
      </dgm:t>
    </dgm:pt>
    <dgm:pt modelId="{0396E32A-C255-F344-B414-4FC5FF49CC5A}" type="pres">
      <dgm:prSet presAssocID="{1BECE8B2-815E-AF45-A8E2-C48AE659983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341486-C12E-D04E-A6FA-331F97019BFC}" type="pres">
      <dgm:prSet presAssocID="{AA5F4D75-8518-5747-81A4-0D90FC5E4A43}" presName="vertOne" presStyleCnt="0"/>
      <dgm:spPr/>
    </dgm:pt>
    <dgm:pt modelId="{E1BCB4E7-27C0-884A-8DC6-778A2C3FE5CF}" type="pres">
      <dgm:prSet presAssocID="{AA5F4D75-8518-5747-81A4-0D90FC5E4A43}" presName="txOne" presStyleLbl="node0" presStyleIdx="0" presStyleCnt="3" custScaleX="109413" custLinFactNeighborY="-1316">
        <dgm:presLayoutVars>
          <dgm:chPref val="3"/>
        </dgm:presLayoutVars>
      </dgm:prSet>
      <dgm:spPr/>
    </dgm:pt>
    <dgm:pt modelId="{60690B6F-2631-5C4A-9B9D-1CE98A5CBB1B}" type="pres">
      <dgm:prSet presAssocID="{AA5F4D75-8518-5747-81A4-0D90FC5E4A43}" presName="horzOne" presStyleCnt="0"/>
      <dgm:spPr/>
    </dgm:pt>
    <dgm:pt modelId="{0A85C779-E6AD-6D4B-99F2-BF158631D9AA}" type="pres">
      <dgm:prSet presAssocID="{B9C7CD52-FF2C-614D-98C7-6D1DA703DB53}" presName="sibSpaceOne" presStyleCnt="0"/>
      <dgm:spPr/>
    </dgm:pt>
    <dgm:pt modelId="{DB2ED723-5724-9743-B4BF-ADB5F97FB42E}" type="pres">
      <dgm:prSet presAssocID="{2E3AEE65-F594-AB44-B6F9-E0B39BB7552C}" presName="vertOne" presStyleCnt="0"/>
      <dgm:spPr/>
    </dgm:pt>
    <dgm:pt modelId="{F07597C6-616F-604F-9A31-B60C13024E98}" type="pres">
      <dgm:prSet presAssocID="{2E3AEE65-F594-AB44-B6F9-E0B39BB7552C}" presName="txOne" presStyleLbl="node0" presStyleIdx="1" presStyleCnt="3" custScaleX="109413">
        <dgm:presLayoutVars>
          <dgm:chPref val="3"/>
        </dgm:presLayoutVars>
      </dgm:prSet>
      <dgm:spPr/>
    </dgm:pt>
    <dgm:pt modelId="{C754766B-2A38-1943-8314-9A3A0F405C2D}" type="pres">
      <dgm:prSet presAssocID="{2E3AEE65-F594-AB44-B6F9-E0B39BB7552C}" presName="horzOne" presStyleCnt="0"/>
      <dgm:spPr/>
    </dgm:pt>
    <dgm:pt modelId="{3669F3D2-A9B8-A149-94EF-F004C2E6464D}" type="pres">
      <dgm:prSet presAssocID="{2D4FB21B-63B0-B04E-865B-A8B074DDF128}" presName="sibSpaceOne" presStyleCnt="0"/>
      <dgm:spPr/>
    </dgm:pt>
    <dgm:pt modelId="{010706CF-4F28-1447-8345-6EB23301C5BF}" type="pres">
      <dgm:prSet presAssocID="{5F3ECA63-6B5F-8F42-89E9-75ECB403039B}" presName="vertOne" presStyleCnt="0"/>
      <dgm:spPr/>
    </dgm:pt>
    <dgm:pt modelId="{5B9A5167-9C35-EE4F-A496-CFC95A66C39C}" type="pres">
      <dgm:prSet presAssocID="{5F3ECA63-6B5F-8F42-89E9-75ECB403039B}" presName="txOne" presStyleLbl="node0" presStyleIdx="2" presStyleCnt="3" custScaleX="109413">
        <dgm:presLayoutVars>
          <dgm:chPref val="3"/>
        </dgm:presLayoutVars>
      </dgm:prSet>
      <dgm:spPr/>
    </dgm:pt>
    <dgm:pt modelId="{AD2C0982-D3A3-874C-A0B5-0078373543A9}" type="pres">
      <dgm:prSet presAssocID="{5F3ECA63-6B5F-8F42-89E9-75ECB403039B}" presName="horzOne" presStyleCnt="0"/>
      <dgm:spPr/>
    </dgm:pt>
  </dgm:ptLst>
  <dgm:cxnLst>
    <dgm:cxn modelId="{86DCA000-49DD-B748-9916-A313610693D0}" type="presOf" srcId="{2E3AEE65-F594-AB44-B6F9-E0B39BB7552C}" destId="{F07597C6-616F-604F-9A31-B60C13024E98}" srcOrd="0" destOrd="0" presId="urn:microsoft.com/office/officeart/2005/8/layout/hierarchy4"/>
    <dgm:cxn modelId="{8C1A7303-C737-594F-A80D-CC00B80D4AA4}" srcId="{1BECE8B2-815E-AF45-A8E2-C48AE6599833}" destId="{2E3AEE65-F594-AB44-B6F9-E0B39BB7552C}" srcOrd="1" destOrd="0" parTransId="{9DD33630-6062-9746-B7BD-62CC27955C50}" sibTransId="{2D4FB21B-63B0-B04E-865B-A8B074DDF128}"/>
    <dgm:cxn modelId="{B1B1EB0C-C72F-954B-8069-046F78BFF12D}" type="presOf" srcId="{5F3ECA63-6B5F-8F42-89E9-75ECB403039B}" destId="{5B9A5167-9C35-EE4F-A496-CFC95A66C39C}" srcOrd="0" destOrd="0" presId="urn:microsoft.com/office/officeart/2005/8/layout/hierarchy4"/>
    <dgm:cxn modelId="{AA933530-BA27-4048-95BB-359B5A890C9F}" srcId="{1BECE8B2-815E-AF45-A8E2-C48AE6599833}" destId="{5F3ECA63-6B5F-8F42-89E9-75ECB403039B}" srcOrd="2" destOrd="0" parTransId="{61D97FFB-9EB7-8940-9897-206C84D4C03F}" sibTransId="{FDC2DB96-3E0C-9049-A3D4-36D4A01A1904}"/>
    <dgm:cxn modelId="{0826BFA7-3F96-DE4E-9BA6-E2BDB5D88557}" srcId="{1BECE8B2-815E-AF45-A8E2-C48AE6599833}" destId="{AA5F4D75-8518-5747-81A4-0D90FC5E4A43}" srcOrd="0" destOrd="0" parTransId="{97024BAA-1026-AA4C-87C0-30A96D268D9E}" sibTransId="{B9C7CD52-FF2C-614D-98C7-6D1DA703DB53}"/>
    <dgm:cxn modelId="{A82788DB-5CB6-9143-9DC1-BDB5B53CA882}" type="presOf" srcId="{1BECE8B2-815E-AF45-A8E2-C48AE6599833}" destId="{0396E32A-C255-F344-B414-4FC5FF49CC5A}" srcOrd="0" destOrd="0" presId="urn:microsoft.com/office/officeart/2005/8/layout/hierarchy4"/>
    <dgm:cxn modelId="{225AC1F4-FB19-E34E-AE95-7A7BCC9A0D8B}" type="presOf" srcId="{AA5F4D75-8518-5747-81A4-0D90FC5E4A43}" destId="{E1BCB4E7-27C0-884A-8DC6-778A2C3FE5CF}" srcOrd="0" destOrd="0" presId="urn:microsoft.com/office/officeart/2005/8/layout/hierarchy4"/>
    <dgm:cxn modelId="{94A7705D-541E-FD43-AE97-0F37F617D350}" type="presParOf" srcId="{0396E32A-C255-F344-B414-4FC5FF49CC5A}" destId="{3F341486-C12E-D04E-A6FA-331F97019BFC}" srcOrd="0" destOrd="0" presId="urn:microsoft.com/office/officeart/2005/8/layout/hierarchy4"/>
    <dgm:cxn modelId="{F975AF0B-A5AB-174B-A2B2-AD1475E413E8}" type="presParOf" srcId="{3F341486-C12E-D04E-A6FA-331F97019BFC}" destId="{E1BCB4E7-27C0-884A-8DC6-778A2C3FE5CF}" srcOrd="0" destOrd="0" presId="urn:microsoft.com/office/officeart/2005/8/layout/hierarchy4"/>
    <dgm:cxn modelId="{E560931E-99BE-1C4F-9884-8443181D0D14}" type="presParOf" srcId="{3F341486-C12E-D04E-A6FA-331F97019BFC}" destId="{60690B6F-2631-5C4A-9B9D-1CE98A5CBB1B}" srcOrd="1" destOrd="0" presId="urn:microsoft.com/office/officeart/2005/8/layout/hierarchy4"/>
    <dgm:cxn modelId="{8C72AB5A-AF70-F14E-BB91-657519E26B1C}" type="presParOf" srcId="{0396E32A-C255-F344-B414-4FC5FF49CC5A}" destId="{0A85C779-E6AD-6D4B-99F2-BF158631D9AA}" srcOrd="1" destOrd="0" presId="urn:microsoft.com/office/officeart/2005/8/layout/hierarchy4"/>
    <dgm:cxn modelId="{7420C484-487C-604F-AE89-6D3813EDFF66}" type="presParOf" srcId="{0396E32A-C255-F344-B414-4FC5FF49CC5A}" destId="{DB2ED723-5724-9743-B4BF-ADB5F97FB42E}" srcOrd="2" destOrd="0" presId="urn:microsoft.com/office/officeart/2005/8/layout/hierarchy4"/>
    <dgm:cxn modelId="{60ACE345-87D7-ED45-95C4-EC8E1C69C6DA}" type="presParOf" srcId="{DB2ED723-5724-9743-B4BF-ADB5F97FB42E}" destId="{F07597C6-616F-604F-9A31-B60C13024E98}" srcOrd="0" destOrd="0" presId="urn:microsoft.com/office/officeart/2005/8/layout/hierarchy4"/>
    <dgm:cxn modelId="{78C971C4-3F38-014C-9A95-5858A0DBF29B}" type="presParOf" srcId="{DB2ED723-5724-9743-B4BF-ADB5F97FB42E}" destId="{C754766B-2A38-1943-8314-9A3A0F405C2D}" srcOrd="1" destOrd="0" presId="urn:microsoft.com/office/officeart/2005/8/layout/hierarchy4"/>
    <dgm:cxn modelId="{B4A81C2C-D0E1-184D-AC79-D8257F040D22}" type="presParOf" srcId="{0396E32A-C255-F344-B414-4FC5FF49CC5A}" destId="{3669F3D2-A9B8-A149-94EF-F004C2E6464D}" srcOrd="3" destOrd="0" presId="urn:microsoft.com/office/officeart/2005/8/layout/hierarchy4"/>
    <dgm:cxn modelId="{857F94CF-2C0C-C441-B68C-15A82631ABBC}" type="presParOf" srcId="{0396E32A-C255-F344-B414-4FC5FF49CC5A}" destId="{010706CF-4F28-1447-8345-6EB23301C5BF}" srcOrd="4" destOrd="0" presId="urn:microsoft.com/office/officeart/2005/8/layout/hierarchy4"/>
    <dgm:cxn modelId="{BA8B48FE-1C23-B045-A67D-E2B15F4B4F4D}" type="presParOf" srcId="{010706CF-4F28-1447-8345-6EB23301C5BF}" destId="{5B9A5167-9C35-EE4F-A496-CFC95A66C39C}" srcOrd="0" destOrd="0" presId="urn:microsoft.com/office/officeart/2005/8/layout/hierarchy4"/>
    <dgm:cxn modelId="{B374FDA2-AEE9-0048-ABBB-705A67546182}" type="presParOf" srcId="{010706CF-4F28-1447-8345-6EB23301C5BF}" destId="{AD2C0982-D3A3-874C-A0B5-0078373543A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0443-5252-1642-B586-95AA8715A297}">
      <dsp:nvSpPr>
        <dsp:cNvPr id="0" name=""/>
        <dsp:cNvSpPr/>
      </dsp:nvSpPr>
      <dsp:spPr>
        <a:xfrm>
          <a:off x="1586242" y="0"/>
          <a:ext cx="4952999" cy="49529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2C4F4C-FCB1-0443-B6B2-CA769993A894}">
      <dsp:nvSpPr>
        <dsp:cNvPr id="0" name=""/>
        <dsp:cNvSpPr/>
      </dsp:nvSpPr>
      <dsp:spPr>
        <a:xfrm>
          <a:off x="1234718" y="0"/>
          <a:ext cx="2588873" cy="218153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If one of the operations used in the algorithm is division, then we need to work in arithmetic defined over a field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tx2"/>
              </a:solidFill>
            </a:rPr>
            <a:t>Division requires that each nonzero element have a multiplicative inverse</a:t>
          </a:r>
        </a:p>
      </dsp:txBody>
      <dsp:txXfrm>
        <a:off x="1341212" y="106494"/>
        <a:ext cx="2375885" cy="1968550"/>
      </dsp:txXfrm>
    </dsp:sp>
    <dsp:sp modelId="{1E69615E-8EAD-AB48-9679-74DB2A770416}">
      <dsp:nvSpPr>
        <dsp:cNvPr id="0" name=""/>
        <dsp:cNvSpPr/>
      </dsp:nvSpPr>
      <dsp:spPr>
        <a:xfrm>
          <a:off x="4339584" y="0"/>
          <a:ext cx="2697541" cy="218153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 convenience and for implementation efficiency we would like to work with integers that fit exactly into a given number of bits with no wasted bit patterns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2F1F58"/>
              </a:solidFill>
            </a:rPr>
            <a:t>Integers in the range 0 through      2</a:t>
          </a:r>
          <a:r>
            <a:rPr lang="en-US" sz="1200" kern="1200" baseline="30000" dirty="0">
              <a:solidFill>
                <a:srgbClr val="2F1F58"/>
              </a:solidFill>
            </a:rPr>
            <a:t>n</a:t>
          </a:r>
          <a:r>
            <a:rPr lang="en-US" sz="1200" kern="1200" dirty="0">
              <a:solidFill>
                <a:srgbClr val="2F1F58"/>
              </a:solidFill>
            </a:rPr>
            <a:t> – 1, which fit into an </a:t>
          </a:r>
          <a:r>
            <a:rPr lang="en-US" sz="1200" i="1" kern="1200" dirty="0">
              <a:solidFill>
                <a:srgbClr val="2F1F58"/>
              </a:solidFill>
            </a:rPr>
            <a:t>n-</a:t>
          </a:r>
          <a:r>
            <a:rPr lang="en-US" sz="1200" kern="1200" dirty="0">
              <a:solidFill>
                <a:srgbClr val="2F1F58"/>
              </a:solidFill>
            </a:rPr>
            <a:t>bit word</a:t>
          </a:r>
          <a:endParaRPr lang="en-US" sz="1200" kern="1200" baseline="30000" dirty="0">
            <a:solidFill>
              <a:srgbClr val="2F1F58"/>
            </a:solidFill>
          </a:endParaRPr>
        </a:p>
      </dsp:txBody>
      <dsp:txXfrm>
        <a:off x="4446078" y="106494"/>
        <a:ext cx="2484553" cy="1968550"/>
      </dsp:txXfrm>
    </dsp:sp>
    <dsp:sp modelId="{05C5B60B-B2A0-E145-A453-C1470DD027A7}">
      <dsp:nvSpPr>
        <dsp:cNvPr id="0" name=""/>
        <dsp:cNvSpPr/>
      </dsp:nvSpPr>
      <dsp:spPr>
        <a:xfrm>
          <a:off x="1156649" y="2809172"/>
          <a:ext cx="2641711" cy="210615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set of such integers, Z</a:t>
          </a:r>
          <a:r>
            <a:rPr lang="en-US" sz="1600" kern="1200" baseline="-250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r>
            <a:rPr lang="en-US" sz="1600" kern="1200" baseline="300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</a:t>
          </a:r>
          <a:r>
            <a:rPr lang="en-US" sz="1600" kern="12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using modular arithmetic, is not a field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2F1F58"/>
              </a:solidFill>
            </a:rPr>
            <a:t>For example, the integer 2 has no multiplicative inverse in Z</a:t>
          </a:r>
          <a:r>
            <a:rPr lang="en-US" sz="1200" kern="1200" baseline="-25000" dirty="0">
              <a:solidFill>
                <a:srgbClr val="2F1F58"/>
              </a:solidFill>
            </a:rPr>
            <a:t>2</a:t>
          </a:r>
          <a:r>
            <a:rPr lang="en-US" sz="1200" kern="1200" baseline="30000" dirty="0">
              <a:solidFill>
                <a:srgbClr val="2F1F58"/>
              </a:solidFill>
            </a:rPr>
            <a:t>n</a:t>
          </a:r>
          <a:r>
            <a:rPr lang="en-US" sz="1200" kern="1200" dirty="0">
              <a:solidFill>
                <a:srgbClr val="2F1F58"/>
              </a:solidFill>
            </a:rPr>
            <a:t>, that is, there is no integer </a:t>
          </a:r>
          <a:r>
            <a:rPr lang="en-US" sz="1200" i="1" kern="1200" dirty="0">
              <a:solidFill>
                <a:srgbClr val="2F1F58"/>
              </a:solidFill>
            </a:rPr>
            <a:t>b, </a:t>
          </a:r>
          <a:r>
            <a:rPr lang="en-US" sz="1200" kern="1200" dirty="0">
              <a:solidFill>
                <a:srgbClr val="2F1F58"/>
              </a:solidFill>
            </a:rPr>
            <a:t>such that 2</a:t>
          </a:r>
          <a:r>
            <a:rPr lang="en-US" sz="1200" i="1" kern="1200" dirty="0">
              <a:solidFill>
                <a:srgbClr val="2F1F58"/>
              </a:solidFill>
            </a:rPr>
            <a:t>b </a:t>
          </a:r>
          <a:r>
            <a:rPr lang="en-US" sz="1200" kern="1200" dirty="0">
              <a:solidFill>
                <a:srgbClr val="2F1F58"/>
              </a:solidFill>
            </a:rPr>
            <a:t>mod 2</a:t>
          </a:r>
          <a:r>
            <a:rPr lang="en-US" sz="1200" i="1" kern="1200" baseline="30000" dirty="0">
              <a:solidFill>
                <a:srgbClr val="2F1F58"/>
              </a:solidFill>
            </a:rPr>
            <a:t>n</a:t>
          </a:r>
          <a:r>
            <a:rPr lang="en-US" sz="1200" i="1" kern="1200" dirty="0">
              <a:solidFill>
                <a:srgbClr val="2F1F58"/>
              </a:solidFill>
            </a:rPr>
            <a:t> = 1</a:t>
          </a:r>
          <a:endParaRPr lang="en-US" sz="1200" kern="1200" dirty="0">
            <a:solidFill>
              <a:srgbClr val="2F1F58"/>
            </a:solidFill>
          </a:endParaRPr>
        </a:p>
      </dsp:txBody>
      <dsp:txXfrm>
        <a:off x="1259463" y="2911986"/>
        <a:ext cx="2436083" cy="1900525"/>
      </dsp:txXfrm>
    </dsp:sp>
    <dsp:sp modelId="{308FFFF3-6EB2-D642-A9D4-50355939D367}">
      <dsp:nvSpPr>
        <dsp:cNvPr id="0" name=""/>
        <dsp:cNvSpPr/>
      </dsp:nvSpPr>
      <dsp:spPr>
        <a:xfrm>
          <a:off x="4409362" y="2735234"/>
          <a:ext cx="2560086" cy="218151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finite field containing 2</a:t>
          </a:r>
          <a:r>
            <a:rPr lang="en-US" sz="1600" kern="1200" baseline="300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</a:t>
          </a:r>
          <a:r>
            <a:rPr lang="en-US" sz="1600" kern="12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elements is referred to as GF(2</a:t>
          </a:r>
          <a:r>
            <a:rPr lang="en-US" sz="1600" kern="1200" baseline="300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</a:t>
          </a:r>
          <a:r>
            <a:rPr lang="en-US" sz="1600" kern="1200" dirty="0">
              <a:solidFill>
                <a:srgbClr val="2F1F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2F1F58"/>
              </a:solidFill>
            </a:rPr>
            <a:t>Every polynomial in GF(2</a:t>
          </a:r>
          <a:r>
            <a:rPr lang="en-US" sz="1200" kern="1200" baseline="30000" dirty="0">
              <a:solidFill>
                <a:srgbClr val="2F1F58"/>
              </a:solidFill>
            </a:rPr>
            <a:t>n</a:t>
          </a:r>
          <a:r>
            <a:rPr lang="en-US" sz="1200" kern="1200" dirty="0">
              <a:solidFill>
                <a:srgbClr val="2F1F58"/>
              </a:solidFill>
            </a:rPr>
            <a:t>) can be represented by an n-bit number</a:t>
          </a:r>
        </a:p>
      </dsp:txBody>
      <dsp:txXfrm>
        <a:off x="4515855" y="2841727"/>
        <a:ext cx="2347100" cy="1968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F98EA-7723-4F41-B030-8D4B9072EB45}">
      <dsp:nvSpPr>
        <dsp:cNvPr id="0" name=""/>
        <dsp:cNvSpPr/>
      </dsp:nvSpPr>
      <dsp:spPr>
        <a:xfrm>
          <a:off x="0" y="0"/>
          <a:ext cx="7239000" cy="37440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rPr>
            <a:t>Four different stages are used: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7239000" cy="374400"/>
      </dsp:txXfrm>
    </dsp:sp>
    <dsp:sp modelId="{4543BE8B-F126-A64F-83F6-C9B6AB912E3B}">
      <dsp:nvSpPr>
        <dsp:cNvPr id="0" name=""/>
        <dsp:cNvSpPr/>
      </dsp:nvSpPr>
      <dsp:spPr>
        <a:xfrm>
          <a:off x="0" y="411510"/>
          <a:ext cx="7239000" cy="999180"/>
        </a:xfrm>
        <a:prstGeom prst="rect">
          <a:avLst/>
        </a:prstGeom>
        <a:solidFill>
          <a:schemeClr val="bg1"/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ea typeface="+mn-ea"/>
            </a:rPr>
            <a:t>Substitute bytes – uses an S-box to perform a byte-by-byte substitution of the block</a:t>
          </a:r>
          <a:endParaRPr lang="en-US" sz="1300" kern="1200" dirty="0"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ea typeface="+mn-ea"/>
            </a:rPr>
            <a:t>ShiftRows – a simple permutation</a:t>
          </a:r>
          <a:endParaRPr lang="en-US" sz="1300" kern="1200" dirty="0"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ea typeface="+mn-ea"/>
            </a:rPr>
            <a:t>MixColumns</a:t>
          </a:r>
          <a:r>
            <a:rPr lang="en-US" sz="1300" kern="1200" dirty="0">
              <a:ea typeface="+mn-ea"/>
            </a:rPr>
            <a:t> – a substitution that makes use of arithmetic over GF(2</a:t>
          </a:r>
          <a:r>
            <a:rPr lang="en-US" sz="1300" kern="1200" baseline="30000" dirty="0">
              <a:ea typeface="+mn-ea"/>
            </a:rPr>
            <a:t>8</a:t>
          </a:r>
          <a:r>
            <a:rPr lang="en-US" sz="1300" kern="1200" dirty="0">
              <a:ea typeface="+mn-ea"/>
            </a:rPr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ea typeface="+mn-ea"/>
            </a:rPr>
            <a:t>AddRoundKey</a:t>
          </a:r>
          <a:r>
            <a:rPr lang="en-US" sz="1300" kern="1200" dirty="0">
              <a:ea typeface="+mn-ea"/>
            </a:rPr>
            <a:t> – a simple bitwise XOR of the current block with a portion of the expanded key</a:t>
          </a:r>
        </a:p>
      </dsp:txBody>
      <dsp:txXfrm>
        <a:off x="0" y="411510"/>
        <a:ext cx="7239000" cy="999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31E95-656C-0046-BF22-0866F7A08318}">
      <dsp:nvSpPr>
        <dsp:cNvPr id="0" name=""/>
        <dsp:cNvSpPr/>
      </dsp:nvSpPr>
      <dsp:spPr>
        <a:xfrm>
          <a:off x="0" y="0"/>
          <a:ext cx="3565525" cy="43037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ea typeface="+mn-ea"/>
            </a:rPr>
            <a:t>Rationale:</a:t>
          </a:r>
          <a:endParaRPr lang="en-US" sz="4800" kern="1200" dirty="0"/>
        </a:p>
      </dsp:txBody>
      <dsp:txXfrm>
        <a:off x="0" y="0"/>
        <a:ext cx="3565525" cy="1291113"/>
      </dsp:txXfrm>
    </dsp:sp>
    <dsp:sp modelId="{B4BF46BC-3A33-6149-9393-EC1CD0316560}">
      <dsp:nvSpPr>
        <dsp:cNvPr id="0" name=""/>
        <dsp:cNvSpPr/>
      </dsp:nvSpPr>
      <dsp:spPr>
        <a:xfrm>
          <a:off x="356552" y="1292374"/>
          <a:ext cx="2852420" cy="129762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rPr>
            <a:t>Is as simple as possible and affects every bit of State</a:t>
          </a:r>
        </a:p>
      </dsp:txBody>
      <dsp:txXfrm>
        <a:off x="394558" y="1330380"/>
        <a:ext cx="2776408" cy="1221616"/>
      </dsp:txXfrm>
    </dsp:sp>
    <dsp:sp modelId="{681F0B88-DB2E-FB4E-836C-9656ECDCAECA}">
      <dsp:nvSpPr>
        <dsp:cNvPr id="0" name=""/>
        <dsp:cNvSpPr/>
      </dsp:nvSpPr>
      <dsp:spPr>
        <a:xfrm>
          <a:off x="356552" y="2789638"/>
          <a:ext cx="2852420" cy="129762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rPr>
            <a:t>The complexity of the round key expansion plus the complexity of the other stages of AES ensure security</a:t>
          </a:r>
        </a:p>
      </dsp:txBody>
      <dsp:txXfrm>
        <a:off x="394558" y="2827644"/>
        <a:ext cx="2776408" cy="1221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9547B-5732-A94A-AD6A-3AA2B292FE31}">
      <dsp:nvSpPr>
        <dsp:cNvPr id="0" name=""/>
        <dsp:cNvSpPr/>
      </dsp:nvSpPr>
      <dsp:spPr>
        <a:xfrm>
          <a:off x="0" y="518927"/>
          <a:ext cx="4800600" cy="408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74904" rIns="37258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Knowledge of a part of the cipher key or round key does not enable calculation of many other round-key bits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 invertible transformation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Speed on a wide range of processors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Usage of round constants to eliminate symmetries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Diffusion of cipher key differences into the round keys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Enough nonlinearity to prohibit the full determination of round key differences from cipher key differences only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Simplicity of description</a:t>
          </a:r>
        </a:p>
      </dsp:txBody>
      <dsp:txXfrm>
        <a:off x="0" y="518927"/>
        <a:ext cx="4800600" cy="4082400"/>
      </dsp:txXfrm>
    </dsp:sp>
    <dsp:sp modelId="{145B3E17-2DA7-6B45-BEAA-2B9A7D3B217D}">
      <dsp:nvSpPr>
        <dsp:cNvPr id="0" name=""/>
        <dsp:cNvSpPr/>
      </dsp:nvSpPr>
      <dsp:spPr>
        <a:xfrm>
          <a:off x="0" y="248098"/>
          <a:ext cx="4565649" cy="531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specific criteria that were used are</a:t>
          </a:r>
          <a:r>
            <a:rPr lang="en-US" sz="1800" kern="1200" dirty="0"/>
            <a:t>:</a:t>
          </a:r>
        </a:p>
      </dsp:txBody>
      <dsp:txXfrm>
        <a:off x="25939" y="274037"/>
        <a:ext cx="4513771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CB4E7-27C0-884A-8DC6-778A2C3FE5CF}">
      <dsp:nvSpPr>
        <dsp:cNvPr id="0" name=""/>
        <dsp:cNvSpPr/>
      </dsp:nvSpPr>
      <dsp:spPr>
        <a:xfrm>
          <a:off x="6755" y="0"/>
          <a:ext cx="2313973" cy="4572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19050">
          <a:solidFill>
            <a:schemeClr val="bg2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transformations </a:t>
          </a:r>
          <a:r>
            <a:rPr lang="en-US" sz="23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AddRoundKey</a:t>
          </a:r>
          <a:r>
            <a:rPr lang="en-US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</a:t>
          </a:r>
          <a:r>
            <a:rPr lang="en-US" sz="23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InvMixColumns</a:t>
          </a:r>
          <a:r>
            <a:rPr lang="en-US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 not alter the sequence of bytes in State</a:t>
          </a:r>
        </a:p>
      </dsp:txBody>
      <dsp:txXfrm>
        <a:off x="74529" y="67774"/>
        <a:ext cx="2178425" cy="4436452"/>
      </dsp:txXfrm>
    </dsp:sp>
    <dsp:sp modelId="{F07597C6-616F-604F-9A31-B60C13024E98}">
      <dsp:nvSpPr>
        <dsp:cNvPr id="0" name=""/>
        <dsp:cNvSpPr/>
      </dsp:nvSpPr>
      <dsp:spPr>
        <a:xfrm>
          <a:off x="2676031" y="0"/>
          <a:ext cx="2313973" cy="4572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19050">
          <a:solidFill>
            <a:schemeClr val="bg2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If we view the key as a sequence of words, then both </a:t>
          </a:r>
          <a:r>
            <a:rPr lang="en-US" sz="23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AddRoundKey</a:t>
          </a:r>
          <a:r>
            <a:rPr lang="en-US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and </a:t>
          </a:r>
          <a:r>
            <a:rPr lang="en-US" sz="23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InvMixColumns</a:t>
          </a:r>
          <a:r>
            <a:rPr lang="en-US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operate on State one column at a time</a:t>
          </a:r>
        </a:p>
      </dsp:txBody>
      <dsp:txXfrm>
        <a:off x="2743805" y="67774"/>
        <a:ext cx="2178425" cy="4436452"/>
      </dsp:txXfrm>
    </dsp:sp>
    <dsp:sp modelId="{5B9A5167-9C35-EE4F-A496-CFC95A66C39C}">
      <dsp:nvSpPr>
        <dsp:cNvPr id="0" name=""/>
        <dsp:cNvSpPr/>
      </dsp:nvSpPr>
      <dsp:spPr>
        <a:xfrm>
          <a:off x="5345307" y="0"/>
          <a:ext cx="2313973" cy="4572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19050">
          <a:solidFill>
            <a:schemeClr val="bg2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These two operations are linear with respect to the column input</a:t>
          </a:r>
        </a:p>
      </dsp:txBody>
      <dsp:txXfrm>
        <a:off x="5413081" y="67774"/>
        <a:ext cx="2178425" cy="4436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2083-BA42-4F40-BFD2-BA219F843ED2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BB251-14E1-E240-B194-6CC8848EB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8468D2DB-E8A3-5946-9873-9C999757F12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396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Advanced Encryption Standard (AES) was published by the National Institute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Standards and Technology (NIST) in 2001. AES is a symmetric block cipher that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intended to replace DES as the approved standard for a wide range of applications.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Compared to public-key ciphers such as RSA, the structure of AES and most symmetric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ciphers is quite complex and cannot be explained as easily as many other cryptographic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algorithms. Accordingly, the reader may wish to begin with a simplified version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AES, which is described in Appendix 5B. This version allows the reader to perform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encryption and decryption by hand and gain a good understanding of the working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algorithm details. Classroom experience indicates that a study of this simplified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version enhances understanding of AES.  One possible approach is to read the chapter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first, then carefully read Appendix W, and then re-read the main body of the chapter.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Appendix H looks at the evaluation criteria used by NIST to select from among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candidates for AES, plus the rationale for picking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Rijndael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was the winning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candidate. This material is useful in understanding not just the AES design but also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criteria by which to judge any symmetric encryption algorithm.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24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81921-5D11-2649-9E61-C285359FE1C6}" type="slidenum">
              <a:rPr lang="en-AU">
                <a:latin typeface="Arial" pitchFamily="-84" charset="0"/>
              </a:rPr>
              <a:pPr/>
              <a:t>10</a:t>
            </a:fld>
            <a:endParaRPr lang="en-AU">
              <a:latin typeface="Arial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forward substitute byte transformation , called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SubBytes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is a simple table lookup (Figure 6.5a).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773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AES defines a 16 *  16 matrix of byte values, called an S-box (Table 6.2a), that contains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permutation of all possible 256 8-bit values. Each individual byte of State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mapped into a new byte in the following way: The leftmost 4 bits of the byte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used as a row value and the rightmost 4 bits are used as a column value.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These row and column values serve as indexes into the S-box to select a unique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8-bit output value. For example, the hexadecimal value {95} references row 9,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column 5 of the S-box, which contains the value {2A}. Accordingly, the value {95}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mapped into the value {2A}.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FA173-A18B-4541-8D0F-321A212E85EA}" type="slidenum">
              <a:rPr lang="en-AU" smtClean="0">
                <a:latin typeface="Arial" pitchFamily="-84" charset="0"/>
              </a:rPr>
              <a:pPr/>
              <a:t>11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3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S-box is designed to be resistant to known cryptanalytic attacks.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Specifically, the Rijndael developers sought a design that has a low correlation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Between input bits and output bits and the property that the output is not a linear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mathematical function of the input [DAEM01]. The nonlinearity is due to the use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multiplicative inverse.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D479F-36A0-7241-83FB-86FD35AEEF07}" type="slidenum">
              <a:rPr lang="en-AU" smtClean="0">
                <a:latin typeface="Arial" pitchFamily="-84" charset="0"/>
              </a:rPr>
              <a:pPr/>
              <a:t>12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91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BA1AE-ED2C-4F4A-9C73-B690BC5BF729}" type="slidenum">
              <a:rPr lang="en-AU">
                <a:latin typeface="Arial" pitchFamily="-84" charset="0"/>
              </a:rPr>
              <a:pPr/>
              <a:t>13</a:t>
            </a:fld>
            <a:endParaRPr lang="en-AU">
              <a:latin typeface="Arial" pitchFamily="-8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forward shift row transformation 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called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ShiftRows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is depicted in Figure 6.7a. The first row of State  is not altered. For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second row, a 1-byte circular left shift is performed. For the third row, a 2-byte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circular left shift is performed. For the fourth row, a 3-byte circular left shift is performed.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following is an example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ShiftRows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inverse shift row transformation , called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InvShiftRows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performs the circular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shifts in the opposite direction for each of the last three rows, with a 1-byte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circular right shift for the second row, and so 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forward mix column transformation,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called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operates on each column individually. Each byte of a column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mapped into a new value that is a function of all four bytes in that column.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transformation can be defined by the following matrix multiplication on State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(Figure 6.7b)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Each element in the product matrix is the sum of products of elements of one row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one column. In this case, the individual additions and multiplications  are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performed in GF(2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1928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B20F2-45C8-0547-817A-711951A798F9}" type="slidenum">
              <a:rPr lang="en-AU">
                <a:latin typeface="Arial" pitchFamily="-84" charset="0"/>
              </a:rPr>
              <a:pPr/>
              <a:t>14</a:t>
            </a:fld>
            <a:endParaRPr lang="en-AU">
              <a:latin typeface="Arial" pitchFamily="-8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shift row transformation is more substantial than it may first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appear. This is because the State , as well as the cipher input and output,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treated as an array of four 4-byte columns. Thus, on encryption, the first 4 bytes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plaintext are copied to the first column of State , and so on. Furthermore,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will be seen, the round key is applied to State  column by column. Thus, a row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 moves an individual byte from one column to another, which is a linear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distance of a multiple of 4 bytes. Also note that the transformation ensures that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4 bytes of one column are spread out to four different columns. Figure 6.4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illustrates the effect.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94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coefficients of the matrix in Equation (6.3) are based on a linear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code with maximal distance between code words, which ensures a good mixing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among the bytes of each column. The mix column transformation combined with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shift row transformation ensures that after a few rounds all output bits depend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 all input bits. See [DAEM99] for a discussion.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addition, the choice of coefficients in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which are all {01}, { 02},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or { 03}, was influenced by implementation considerations. As was discussed, multiplication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these coefficients involves at most a shift and an XOR. The coefficients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InvMixColumns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more formidable to implement. However, encryption was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deemed more important than decryption for two reasons: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1.  For the CFB and OFB cipher modes (Figures 7.5 and 7.6; described in Chapter 7),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only encryption is used.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2.  As with any block cipher, AES can be used to construct a message authentication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code (Chapter 13), and for this, only encryption is used.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37FD9-6E7C-AB47-82CB-1B1003815B61}" type="slidenum">
              <a:rPr lang="en-AU" smtClean="0">
                <a:latin typeface="Arial" pitchFamily="-84" charset="0"/>
              </a:rPr>
              <a:pPr/>
              <a:t>15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07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7186A-DEB4-6843-9C4A-CDE6A09B60D1}" type="slidenum">
              <a:rPr lang="en-AU">
                <a:latin typeface="Arial" pitchFamily="-84" charset="0"/>
              </a:rPr>
              <a:pPr/>
              <a:t>16</a:t>
            </a:fld>
            <a:endParaRPr lang="en-AU">
              <a:latin typeface="Arial" pitchFamily="-8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 the forward add round key transformation 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called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128 bits of State  are bitwise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128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bits of the round key. As shown in Figure 6.5b, the operation is viewed as a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columnwise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operation between the 4 bytes of a State  column and one word of the round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key; it can also be viewed as a byte-level operation.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add round key transformation is as simple as possible and affects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every bit of State . The complexity of the round key expansion, plus the complexity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other stages of AES, ensure security.</a:t>
            </a:r>
          </a:p>
        </p:txBody>
      </p:sp>
    </p:spTree>
    <p:extLst>
      <p:ext uri="{BB962C8B-B14F-4D97-AF65-F5344CB8AC3E}">
        <p14:creationId xmlns:p14="http://schemas.microsoft.com/office/powerpoint/2010/main" val="48354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2D02-F99A-5645-A151-A53B4131D954}" type="slidenum">
              <a:rPr lang="en-AU">
                <a:latin typeface="Arial" pitchFamily="-84" charset="0"/>
              </a:rPr>
              <a:pPr/>
              <a:t>17</a:t>
            </a:fld>
            <a:endParaRPr lang="en-AU">
              <a:latin typeface="Arial" pitchFamily="-8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6.8 is another view of a single round of AES, emphasizing the mechanisms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inputs of each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727003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0BF03-7E2C-C345-A609-7EB917678F68}" type="slidenum">
              <a:rPr lang="en-AU">
                <a:latin typeface="Arial" pitchFamily="-84" charset="0"/>
              </a:rPr>
              <a:pPr/>
              <a:t>18</a:t>
            </a:fld>
            <a:endParaRPr lang="en-AU">
              <a:latin typeface="Arial" pitchFamily="-8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AES key expansion algorithm takes as input a four-word (16-byte) key 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produces a linear array of 44 words (176 bytes). This is sufficient to provide a four word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round key for the initial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 and each of the 10 rounds of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cipher.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pseudocode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 the next page describes the expansion.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key is copied into the first four words of the expanded key. The remainder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expanded key is filled in four words at a time. Each added word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[i]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depends on the immediately preceding word,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[i -  1], and the word four positions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back,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[i -  4]. In three out of four cases, a simple XOR is used. For a word whose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position in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array is a multiple of 4, a more complex function is used.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07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FE621-EEF9-6041-BC1C-8ABF6C760EE6}" type="slidenum">
              <a:rPr lang="en-AU">
                <a:latin typeface="Arial" pitchFamily="-84" charset="0"/>
              </a:rPr>
              <a:pPr/>
              <a:t>19</a:t>
            </a:fld>
            <a:endParaRPr lang="en-AU">
              <a:latin typeface="Arial" pitchFamily="-8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6.9 illustrates the generation of the expanded key, using the symbol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represent that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complex function.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79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64CDF-3D33-9947-AC9C-8B1F1B7D0F94}" type="slidenum">
              <a:rPr lang="en-AU">
                <a:latin typeface="Arial" pitchFamily="-84" charset="0"/>
              </a:rPr>
              <a:pPr/>
              <a:t>2</a:t>
            </a:fld>
            <a:endParaRPr lang="en-AU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AES, all operations are performed on 8-bit bytes. In particular, the arithmetic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operations of addition, multiplication, and division are performed over the finite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field GF(2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 Section 5.6 discusses such operations in some detail. For the reader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who has not studied Chapter 5, and as a quick review for those who have, this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section summarizes the important concepts.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 essence, a field is a set in which we can do addition, subtraction, multiplication,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division without leaving the set. Division is defined with the following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rule: a /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a (b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 An example of a finite field (one with a finite number of elements)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the set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Z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consisting of all the integers {0, 1, . . . . 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 1}, where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prime number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in which arithmetic is carried out modulo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47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21BAF-D79C-924B-B52C-F6C67F3DDD4A}" type="slidenum">
              <a:rPr lang="en-AU">
                <a:latin typeface="Arial" pitchFamily="-84" charset="0"/>
              </a:rPr>
              <a:pPr/>
              <a:t>20</a:t>
            </a:fld>
            <a:endParaRPr lang="en-AU">
              <a:latin typeface="Arial" pitchFamily="-8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Rijndael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developers designed the expansion key algorithm to be resistant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known cryptanalytic attacks. The inclusion of a round-dependent round constant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eliminates the symmetry, or similarity, between the ways in which round keys are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generated in different rounds. The specific criteria that were used are [DAEM99]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Knowledge of a part of the cipher key or round key does not enable calculation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many other round-key bits.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An invertible transformation [i.e., knowledge of any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Nk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consecutive words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expanded key enables regeneration of the entire expanded key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Nk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key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size in words)].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Speed on a wide range of processors.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Usage of round constants to eliminate symmetries.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Diffusion of cipher key differences into the round keys; that is, each key bit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affects many round key bits.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Enough nonlinearity to prohibit the full determination of round key differences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from cipher key differences only.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Simplicity of description.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authors do not quantify the first point on the preceding list, but the idea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that if you know less than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Nk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consecutive words of either the cipher key or one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round keys, then it is difficult to reconstruct the remaining unknown bits.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fewer bits one knows, the more difficult it is to do the reconstruction or to determine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other bits in the key expansion.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51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InvShiftRows affects the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sequence of bytes in State  but does not alter byte contents and does not depend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 byte contents to perform its transformation. InvSubBytes affects the contents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bytes in State  but does not alter byte sequence and does not depend on byte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sequence to perform its transformation. Thus, these two operations commute and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can be interchanged.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A3DB6-B437-7E46-B84D-4756016FD173}" type="slidenum">
              <a:rPr lang="en-AU" smtClean="0">
                <a:latin typeface="Arial" pitchFamily="-84" charset="0"/>
              </a:rPr>
              <a:pPr/>
              <a:t>21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69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transformations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 and InvMixColumns do not alter the sequence of bytes in State . If we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view the key as a sequence of words, then both AddRoundKey and InvMixColumns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operate on State  one column at a time. These two operations are linear with respect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the column input.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9A0A5-0B62-1D43-B2C4-23F666D3CB1E}" type="slidenum">
              <a:rPr lang="en-AU" smtClean="0">
                <a:latin typeface="Arial" pitchFamily="-84" charset="0"/>
              </a:rPr>
              <a:pPr/>
              <a:t>22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50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5FCFB-A3AD-7E4B-BBAB-398317BD902F}" type="slidenum">
              <a:rPr lang="en-AU">
                <a:latin typeface="Arial" pitchFamily="-84" charset="0"/>
              </a:rPr>
              <a:pPr/>
              <a:t>23</a:t>
            </a:fld>
            <a:endParaRPr lang="en-AU">
              <a:latin typeface="Arial" pitchFamily="-8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6.10 illustrates the equivalent decryption algorithm.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9652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33919-2259-8442-A215-F1F2A4B93F25}" type="slidenum">
              <a:rPr lang="en-AU">
                <a:latin typeface="Arial" pitchFamily="-84" charset="0"/>
              </a:rPr>
              <a:pPr/>
              <a:t>24</a:t>
            </a:fld>
            <a:endParaRPr lang="en-AU">
              <a:latin typeface="Arial" pitchFamily="-8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Rijndael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proposal [DAEM99] provides some suggestions for efficient implementation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 8-bit processors, typical for current smart cards, and on 32-bit processors,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typical for PCs.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AES can be implemented very efficiently on an 8-bit processor.</a:t>
            </a:r>
          </a:p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bytewise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XOR operation.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ShiftRows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simple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byteshifting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operation.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SubBytes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operates at the byte level and only requires a table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256 bytes.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transformation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requires matrix multiplication in the field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GF(2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), which means that all operations are carried out on bytes.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only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requires multiplication by {02} and {03}, which, as we have seen, involved simple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shifts, conditional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This can be implemented in a more efficient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way that eliminates the shifts and conditional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55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22EB9-4C59-8D43-93FD-6BCF0A9727AF}" type="slidenum">
              <a:rPr lang="en-AU">
                <a:latin typeface="Arial" pitchFamily="-84" charset="0"/>
              </a:rPr>
              <a:pPr/>
              <a:t>25</a:t>
            </a:fld>
            <a:endParaRPr lang="en-AU">
              <a:latin typeface="Arial" pitchFamily="-8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implementation described in the preceding subsection uses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only 8-bit operations. For a 32-bit processor, a more efficient implementation can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achieved if operations are defined on 32-bit words. To show this, we first define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four transformations of a round in algebraic form.</a:t>
            </a:r>
          </a:p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developers of Rijndael believe that this compact, efficient implementation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was probably one of the most important factors in the selection of Rijndael for AES.</a:t>
            </a:r>
            <a:endParaRPr lang="en-US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0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F3BD3-6F3C-694C-8E1B-CF3CF7A9ECD3}" type="slidenum">
              <a:rPr lang="en-AU">
                <a:latin typeface="Arial" pitchFamily="-84" charset="0"/>
              </a:rPr>
              <a:pPr/>
              <a:t>26</a:t>
            </a:fld>
            <a:endParaRPr lang="en-AU">
              <a:latin typeface="Arial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6 summary.</a:t>
            </a:r>
          </a:p>
        </p:txBody>
      </p:sp>
    </p:spTree>
    <p:extLst>
      <p:ext uri="{BB962C8B-B14F-4D97-AF65-F5344CB8AC3E}">
        <p14:creationId xmlns:p14="http://schemas.microsoft.com/office/powerpoint/2010/main" val="131577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Virtually all encryption algorithms, both conventional and public-key, involve</a:t>
            </a:r>
          </a:p>
          <a:p>
            <a:pPr>
              <a:defRPr/>
            </a:pPr>
            <a:r>
              <a:rPr lang="en-US" dirty="0"/>
              <a:t>arithmetic operations on integers. If one of the operations used in the algorithm</a:t>
            </a:r>
          </a:p>
          <a:p>
            <a:pPr>
              <a:defRPr/>
            </a:pPr>
            <a:r>
              <a:rPr lang="en-US" dirty="0"/>
              <a:t>is division, then we need to work in arithmetic defined over a field; this is because</a:t>
            </a:r>
          </a:p>
          <a:p>
            <a:pPr>
              <a:defRPr/>
            </a:pPr>
            <a:r>
              <a:rPr lang="en-US" dirty="0"/>
              <a:t>division requires that each nonzero element have a multiplicative inverse. For convenience</a:t>
            </a:r>
          </a:p>
          <a:p>
            <a:pPr>
              <a:defRPr/>
            </a:pPr>
            <a:r>
              <a:rPr lang="en-US" dirty="0"/>
              <a:t>and for implementation efficiency, we would also like to work with integers</a:t>
            </a:r>
          </a:p>
          <a:p>
            <a:pPr>
              <a:defRPr/>
            </a:pPr>
            <a:r>
              <a:rPr lang="en-US" dirty="0"/>
              <a:t>that fit exactly into a given number of bits, with no wasted bit patterns. That is,</a:t>
            </a:r>
          </a:p>
          <a:p>
            <a:pPr>
              <a:defRPr/>
            </a:pPr>
            <a:r>
              <a:rPr lang="en-US" dirty="0"/>
              <a:t>we wish to work with integers in the range 0 through 2</a:t>
            </a:r>
            <a:r>
              <a:rPr lang="en-US" baseline="30000" dirty="0"/>
              <a:t>n</a:t>
            </a:r>
            <a:r>
              <a:rPr lang="en-US" dirty="0"/>
              <a:t> -  1, which fit into an </a:t>
            </a:r>
            <a:r>
              <a:rPr lang="en-US" i="1" dirty="0"/>
              <a:t>n</a:t>
            </a:r>
            <a:r>
              <a:rPr lang="en-US" dirty="0"/>
              <a:t> -bit</a:t>
            </a:r>
          </a:p>
          <a:p>
            <a:pPr>
              <a:defRPr/>
            </a:pPr>
            <a:r>
              <a:rPr lang="en-US" dirty="0"/>
              <a:t>word. Unfortunately, the set of such integers, Z</a:t>
            </a:r>
            <a:r>
              <a:rPr lang="en-US" baseline="-25000" dirty="0"/>
              <a:t>2</a:t>
            </a:r>
            <a:r>
              <a:rPr lang="en-US" baseline="30000" dirty="0"/>
              <a:t>n</a:t>
            </a:r>
            <a:r>
              <a:rPr lang="en-US" dirty="0"/>
              <a:t> , using modular arithmetic, is not a</a:t>
            </a:r>
          </a:p>
          <a:p>
            <a:pPr>
              <a:defRPr/>
            </a:pPr>
            <a:r>
              <a:rPr lang="en-US" dirty="0"/>
              <a:t>field. For example, the integer 2 has no multiplicative inverse in Z</a:t>
            </a:r>
            <a:r>
              <a:rPr lang="en-US" baseline="-25000" dirty="0"/>
              <a:t>2</a:t>
            </a:r>
            <a:r>
              <a:rPr lang="en-US" baseline="30000" dirty="0"/>
              <a:t>n</a:t>
            </a:r>
            <a:r>
              <a:rPr lang="en-US" dirty="0"/>
              <a:t> , that is, there is</a:t>
            </a:r>
          </a:p>
          <a:p>
            <a:pPr>
              <a:defRPr/>
            </a:pPr>
            <a:r>
              <a:rPr lang="en-US" dirty="0"/>
              <a:t>no integer </a:t>
            </a:r>
            <a:r>
              <a:rPr lang="en-US" i="1" dirty="0"/>
              <a:t>b</a:t>
            </a:r>
            <a:r>
              <a:rPr lang="en-US" dirty="0"/>
              <a:t> , such that 2</a:t>
            </a:r>
            <a:r>
              <a:rPr lang="en-US" i="1" dirty="0"/>
              <a:t>b</a:t>
            </a:r>
            <a:r>
              <a:rPr lang="en-US" dirty="0"/>
              <a:t>  mod 2</a:t>
            </a:r>
            <a:r>
              <a:rPr lang="en-US" baseline="30000" dirty="0"/>
              <a:t>n</a:t>
            </a:r>
            <a:r>
              <a:rPr lang="en-US" dirty="0"/>
              <a:t> =  1.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There is a way of defining a finite field containing 2</a:t>
            </a:r>
            <a:r>
              <a:rPr lang="en-US" baseline="30000" dirty="0"/>
              <a:t>n</a:t>
            </a:r>
            <a:r>
              <a:rPr lang="en-US" dirty="0"/>
              <a:t>  elements; such a field is</a:t>
            </a:r>
          </a:p>
          <a:p>
            <a:pPr>
              <a:defRPr/>
            </a:pPr>
            <a:r>
              <a:rPr lang="en-US" dirty="0"/>
              <a:t>referred to as GF(2</a:t>
            </a:r>
            <a:r>
              <a:rPr lang="en-US" baseline="30000" dirty="0"/>
              <a:t>n</a:t>
            </a:r>
            <a:r>
              <a:rPr lang="en-US" dirty="0"/>
              <a:t> ).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5DAC2-072D-8C4D-A364-AD42B47719B2}" type="slidenum">
              <a:rPr lang="en-AU" smtClean="0">
                <a:latin typeface="Arial" pitchFamily="-84" charset="0"/>
              </a:rPr>
              <a:pPr/>
              <a:t>3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5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E74D2-3F03-3243-A1F1-330250C6D9FA}" type="slidenum">
              <a:rPr lang="en-AU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6.1 shows the overall structure of the AES encryption process. The cipher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takes a plaintext block size of 128 bits, or 16 bytes. The key length can be 16, 24, 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32 bytes (128, 192, or 256 bits). The algorithm is referred to as AES-128, AES-192, 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AES-256, depending on the key length.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8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511A4-E535-6742-AB8A-0C6D2D1966EA}" type="slidenum">
              <a:rPr lang="en-AU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input to the encryption and decryption algorithms is a single 128-bit block.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FIPS PUB 197, this block is depicted as a 4 *  4 square matrix of bytes. This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is copied into the State  array, which is modified at each stage of encryption or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decryption. After the final stage, State  is copied to an output matrix. These operations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are depicted in Figure 6.2a. Similarly, the key is depicted as a square matrix of bytes.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key is then expanded into an array of key schedule words. Figure 6.2b shows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expansion for the 128-bit key. Each word is four bytes, and the total key schedule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44 words for the 128-bit key. Note that the ordering of bytes within a matrix is by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column. So, for example, the first four bytes of a 128-bit plaintext input to the encryption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occupy the first column of the in  matrix, the second four bytes occupy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second column, and so on. Similarly, the first four bytes of the expanded key, which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form a word, occupy the first column of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matrix.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9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 The cipher consists of </a:t>
            </a:r>
            <a:r>
              <a:rPr lang="en-US" i="1" dirty="0"/>
              <a:t>N</a:t>
            </a:r>
            <a:r>
              <a:rPr lang="en-US" dirty="0"/>
              <a:t>  rounds, where the number of rounds depends on the</a:t>
            </a:r>
          </a:p>
          <a:p>
            <a:pPr>
              <a:defRPr/>
            </a:pPr>
            <a:r>
              <a:rPr lang="en-US" dirty="0"/>
              <a:t>key length: 10 rounds for a 16-byte key, 12 rounds for a 24-byte key, and 14 rounds</a:t>
            </a:r>
          </a:p>
          <a:p>
            <a:pPr>
              <a:defRPr/>
            </a:pPr>
            <a:r>
              <a:rPr lang="en-US" dirty="0"/>
              <a:t>for a 32-byte key (Table 6.1). The first </a:t>
            </a:r>
            <a:r>
              <a:rPr lang="en-US" i="1" dirty="0"/>
              <a:t>N</a:t>
            </a:r>
            <a:r>
              <a:rPr lang="en-US" dirty="0"/>
              <a:t> -  1 rounds consist of four distinct transformation</a:t>
            </a:r>
          </a:p>
          <a:p>
            <a:pPr>
              <a:defRPr/>
            </a:pPr>
            <a:r>
              <a:rPr lang="en-US" dirty="0"/>
              <a:t>functions: SubBytes, ShiftRows, MixColumns, and AddRoundKey, which are</a:t>
            </a:r>
          </a:p>
          <a:p>
            <a:pPr>
              <a:defRPr/>
            </a:pPr>
            <a:r>
              <a:rPr lang="en-US" dirty="0"/>
              <a:t>described subsequently. The final round contains only three transformations, and</a:t>
            </a:r>
          </a:p>
          <a:p>
            <a:pPr>
              <a:defRPr/>
            </a:pPr>
            <a:r>
              <a:rPr lang="en-US" dirty="0"/>
              <a:t>there is a initial single transformation (AddRoundKey) before the first round, which</a:t>
            </a:r>
          </a:p>
          <a:p>
            <a:pPr>
              <a:defRPr/>
            </a:pPr>
            <a:r>
              <a:rPr lang="en-US" dirty="0"/>
              <a:t>can be considered Round 0. Each transformation takes one or more 4 *  4 matrices</a:t>
            </a:r>
          </a:p>
          <a:p>
            <a:pPr>
              <a:defRPr/>
            </a:pPr>
            <a:r>
              <a:rPr lang="en-US" dirty="0"/>
              <a:t> as input and produces a 4 *  4 matrix as output. Figure 6.1 shows that the output of</a:t>
            </a:r>
          </a:p>
          <a:p>
            <a:pPr>
              <a:defRPr/>
            </a:pPr>
            <a:r>
              <a:rPr lang="en-US" dirty="0"/>
              <a:t>each round is a 4 *  4 matrix, with the output of the final round being the ciphertext.</a:t>
            </a:r>
          </a:p>
          <a:p>
            <a:pPr>
              <a:defRPr/>
            </a:pPr>
            <a:r>
              <a:rPr lang="en-US" dirty="0"/>
              <a:t>Also, the key expansion function generates N +  1 round keys, each of which is a distinct</a:t>
            </a:r>
          </a:p>
          <a:p>
            <a:pPr>
              <a:defRPr/>
            </a:pPr>
            <a:r>
              <a:rPr lang="en-US" dirty="0"/>
              <a:t>4 *  4 matrix. Each round key serves as one of the inputs to the AddRoundKey</a:t>
            </a:r>
          </a:p>
          <a:p>
            <a:pPr>
              <a:defRPr/>
            </a:pPr>
            <a:r>
              <a:rPr lang="en-US" dirty="0"/>
              <a:t>transformation in each round.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32D76-911A-2040-9CE2-098566D28153}" type="slidenum">
              <a:rPr lang="en-AU" smtClean="0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3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178CD-E717-E34A-A881-B019EC9117C1}" type="slidenum">
              <a:rPr lang="en-AU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6.3 shows the AES cipher in more detail, indicating the sequence of transformations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each round and showing the corresponding decryption function. As was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done in Chapter 4, we show encryption proceeding down the page and decryption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proceeding up the page.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4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A352C-0EEA-EE41-BEA7-D86846AD522C}" type="slidenum">
              <a:rPr lang="en-AU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Before delving into details, we can make several comments about the overall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AES structure.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1.  One noteworthy feature of this structure is that it is not a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Feistel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structure.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Recall that, in the classic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Feistel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structure, half of the data block is used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modify the other half of the data block and then the halves are swapped. AES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instead processes the entire data block as a single matrix during each round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substitutions and permutation.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2.  The key that is provided as input is expanded into an array of forty-four 32-bit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words,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[i ]. Four distinct words (128 bits) serve as a round key for each round;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these are indicated in Figure 6.3.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3.  Four different stages are used, one of permutation and three of substitution: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Substitute bytes:  Uses an S-box to perform a byte-by-byte substitution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block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ShiftRows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  A simple permutation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  A substitution that makes use of arithmetic over GF(2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  A simple bitwise XOR of the current block with a portion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the expanded key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4.  The structure is quite simple. For both encryption and decryption,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 begins with 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stage, followed by nine rounds that each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includes all four stages, followed by a tenth round of three stages.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5.  Only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 makes use of the key. For this reason, the cipher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begins and ends with an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stage. Any other stage, applied at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beginning or end, is reversible without knowledge of the key and so would add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no security.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6. 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 is, in effect, a form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Vernam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cipher and by itself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would not be formidable. The other three stages together provide confusion,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diffusion, and nonlinearity, but by themselves would provide no security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because they do not use the key. We can view the cipher as alternating operations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XOR encryption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of a block, followed by scrambling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 the block (the other three stages), followed by XOR encryption, and so on.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scheme is both efficient and highly secure.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7.  Each stage is easily reversible. For the Substitute Byte,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ShiftRows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</a:t>
            </a:r>
          </a:p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MixColumns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stages, an inverse function is used in the decryption algorithm.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AddRoundKey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stage, the inverse is achieved by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XORing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same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round key to the block.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8.  As with most block ciphers, the decryption algorithm makes use of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expanded key in reverse order. However, the decryption algorithm is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identical to the encryption algorithm. This is a consequence of the particular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structure of AES.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9.  Once it is established that all four stages are reversible, it is easy to verify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decryption does recover the plaintext. Figure 6.3 lays out encryption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decryption going in opposite vertical directions. At each horizontal point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(e.g., the dashed line in the figure), State  is the same for both encryption 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decryption.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10.  The final round of both encryption and decryption consists of only three stages.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Again, this is a consequence of the particular structure of AES and is required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make the cipher reversible.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7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Figure 6.4 depicts the structure of a full encryption round.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51186-7F84-1D42-B3A8-BF536C04C5E0}" type="slidenum">
              <a:rPr lang="en-AU" smtClean="0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1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37446-45CB-704D-92FC-53364A5C59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2C9DC-E0C9-C44B-A694-ED491B216B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5C184-40B5-9046-AA44-4C5497B4A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7A36-DC62-DB4A-84B7-44BA74306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6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CD96E-E8C9-A64C-B009-CAFEDC8530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DC731-C811-D54E-B3A7-3A243AE856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9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D0040-4889-4448-BF15-3B1B730C5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5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930DB-69D5-F749-BA4C-AD33AAE48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8A73B-8BF4-AF42-95B3-FA65B4AAA5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955E9-38C5-A94E-9557-D15258BD82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9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C3342-3920-9F40-BEF3-9C5292A4B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1029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1078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1085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1090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1091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844" name="Rectangle 10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  <p:sp>
        <p:nvSpPr>
          <p:cNvPr id="75845" name="Rectangle 1093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F37ABD08-0874-1348-8F12-8B776CD4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109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35696" y="1772816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6</a:t>
            </a: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05496" y="3282528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US" sz="3600"/>
              <a:t>Advanced Encryption Standard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0" y="-499211"/>
            <a:ext cx="6151418" cy="7960659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/>
          <p:cNvPicPr>
            <a:picLocks noChangeAspect="1"/>
          </p:cNvPicPr>
          <p:nvPr/>
        </p:nvPicPr>
        <p:blipFill>
          <a:blip r:embed="rId3"/>
          <a:srcRect r="-3000"/>
          <a:stretch>
            <a:fillRect/>
          </a:stretch>
        </p:blipFill>
        <p:spPr bwMode="auto">
          <a:xfrm>
            <a:off x="152401" y="1143000"/>
            <a:ext cx="8899608" cy="430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atin typeface="+mn-lt"/>
              </a:rPr>
              <a:t>Table 6.2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6019800"/>
            <a:ext cx="381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(Table can be found on page 163 in textbook)</a:t>
            </a:r>
          </a:p>
        </p:txBody>
      </p:sp>
      <p:sp>
        <p:nvSpPr>
          <p:cNvPr id="53253" name="Rectangle 8"/>
          <p:cNvSpPr>
            <a:spLocks noChangeArrowheads="1"/>
          </p:cNvSpPr>
          <p:nvPr/>
        </p:nvSpPr>
        <p:spPr bwMode="auto">
          <a:xfrm>
            <a:off x="4191000" y="5562600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(a) S-box 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S-Box Rationale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S-box is designed to be resistant to known cryptanalytic attacks</a:t>
            </a:r>
          </a:p>
          <a:p>
            <a:r>
              <a:rPr lang="en-US"/>
              <a:t>The Rijndael developers sought a design that has a low correlation between input bits and output bits and the property that the output is not a linear mathematical function of the input</a:t>
            </a:r>
          </a:p>
          <a:p>
            <a:r>
              <a:rPr lang="en-US"/>
              <a:t>The nonlinearity is due to the use of the multiplicative inverse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0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47800" y="-1035496"/>
            <a:ext cx="6553200" cy="848061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Shift Row Rationale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More substantial than it may first appear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State, as well as the cipher input and output, is treated as an array of four 4-byte columns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On encryption, the first 4 bytes of the plaintext are copied to the first column of State, and so on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round key is applied to State column by column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Thus, a row shift moves an individual byte from one column to another, which is a linear distance of a multiple of 4 bytes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Transformation ensures that the 4 bytes of one column are spread out to four different columns</a:t>
            </a:r>
            <a:endParaRPr lang="en-AU" dirty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endParaRPr lang="en-AU" dirty="0"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Mix Columns Rationale</a:t>
            </a:r>
            <a:endParaRPr lang="en-US"/>
          </a:p>
        </p:txBody>
      </p:sp>
      <p:sp>
        <p:nvSpPr>
          <p:cNvPr id="675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Coefficients of a matrix based on a linear code with maximal distance between code words ensures a good mixing among the bytes of each column</a:t>
            </a:r>
          </a:p>
          <a:p>
            <a:r>
              <a:rPr lang="en-US"/>
              <a:t>The mix column transformation combined with the shift row transformation ensures that after a few rounds all output bits depend on all input bits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AddRoundKey</a:t>
            </a:r>
            <a:r>
              <a:rPr lang="en-AU" dirty="0"/>
              <a:t> Transformation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128 bits of State are bitwise XORed with the 128 bits of the round key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Operation is viewed as a columnwise operation between the 4 bytes of a State column and one word of the round key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Can also be viewed as a byte-level operation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67263" y="1774825"/>
          <a:ext cx="3565525" cy="4303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0" y="-914400"/>
            <a:ext cx="6781800" cy="877644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Key Expansion</a:t>
            </a:r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Takes as input a four-word (16 byte) key and produces a linear array of 44 words (176) bytes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This is sufficient to provide a four-word round key for the initial AddRoundKey stage and each of the 10 rounds of the cipher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Key is copied into the first four words of the expanded key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The remainder of the expanded key is filled in four words at a time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Each added word </a:t>
            </a:r>
            <a:r>
              <a:rPr lang="en-US" i="1" dirty="0">
                <a:ea typeface="+mn-ea"/>
                <a:cs typeface="+mn-cs"/>
              </a:rPr>
              <a:t>w</a:t>
            </a:r>
            <a:r>
              <a:rPr lang="en-US" dirty="0">
                <a:ea typeface="+mn-ea"/>
                <a:cs typeface="+mn-cs"/>
              </a:rPr>
              <a:t>[i] depends on the immediately preceding word, </a:t>
            </a:r>
            <a:r>
              <a:rPr lang="en-US" i="1" dirty="0">
                <a:ea typeface="+mn-ea"/>
                <a:cs typeface="+mn-cs"/>
              </a:rPr>
              <a:t>w[i – 1], </a:t>
            </a:r>
            <a:r>
              <a:rPr lang="en-US" dirty="0">
                <a:ea typeface="+mn-ea"/>
                <a:cs typeface="+mn-cs"/>
              </a:rPr>
              <a:t>and the word four positions back</a:t>
            </a:r>
            <a:r>
              <a:rPr lang="en-US" i="1" dirty="0">
                <a:ea typeface="+mn-ea"/>
                <a:cs typeface="+mn-cs"/>
              </a:rPr>
              <a:t>, </a:t>
            </a:r>
            <a:r>
              <a:rPr lang="en-US" dirty="0">
                <a:ea typeface="+mn-ea"/>
                <a:cs typeface="+mn-cs"/>
              </a:rPr>
              <a:t>w[i – 4]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In three out of four cases a simple XOR is used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For a word whose position in the </a:t>
            </a:r>
            <a:r>
              <a:rPr lang="en-US" i="1" dirty="0">
                <a:ea typeface="+mn-ea"/>
              </a:rPr>
              <a:t>w </a:t>
            </a:r>
            <a:r>
              <a:rPr lang="en-US" dirty="0">
                <a:ea typeface="+mn-ea"/>
              </a:rPr>
              <a:t>array is a multiple of 4, a more complex function is used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8" y="-387424"/>
            <a:ext cx="5850082" cy="75706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Field Arithmetic</a:t>
            </a:r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94347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 the Advanced Encryption Standard (AES) all operations are performed on 8-bit bytes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arithmetic operations of addition, multiplication, and division are performed over the finite field GF(2</a:t>
            </a:r>
            <a:r>
              <a:rPr lang="en-US" baseline="30000" dirty="0">
                <a:ea typeface="+mn-ea"/>
                <a:cs typeface="+mn-cs"/>
              </a:rPr>
              <a:t>8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A field is a set in which we can do addition, subtraction, multiplication, and division without leaving the set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Division is defined with the following  rule: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i="1" dirty="0">
                <a:ea typeface="+mn-ea"/>
              </a:rPr>
              <a:t> a /b = a (b</a:t>
            </a:r>
            <a:r>
              <a:rPr lang="en-US" i="1" baseline="30000" dirty="0">
                <a:ea typeface="+mn-ea"/>
              </a:rPr>
              <a:t>-1</a:t>
            </a:r>
            <a:r>
              <a:rPr lang="en-US" i="1" dirty="0">
                <a:ea typeface="+mn-ea"/>
              </a:rPr>
              <a:t> )</a:t>
            </a:r>
            <a:endParaRPr lang="en-US" dirty="0">
              <a:ea typeface="+mn-ea"/>
            </a:endParaRPr>
          </a:p>
          <a:p>
            <a:pPr marL="342900" lvl="1" indent="-342900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839" dirty="0">
                <a:ea typeface="+mn-ea"/>
              </a:rPr>
              <a:t>An example of a finite field (one with a finite number of elements) is the set Z</a:t>
            </a:r>
            <a:r>
              <a:rPr lang="en-US" sz="2839" baseline="-25000" dirty="0">
                <a:ea typeface="+mn-ea"/>
              </a:rPr>
              <a:t>p</a:t>
            </a:r>
            <a:r>
              <a:rPr lang="en-US" sz="2839" dirty="0">
                <a:ea typeface="+mn-ea"/>
              </a:rPr>
              <a:t> consisting of all the integers             {0, 1, . . . . , </a:t>
            </a:r>
            <a:r>
              <a:rPr lang="en-US" sz="2839" i="1" dirty="0">
                <a:ea typeface="+mn-ea"/>
              </a:rPr>
              <a:t>p</a:t>
            </a:r>
            <a:r>
              <a:rPr lang="en-US" sz="2839" dirty="0">
                <a:ea typeface="+mn-ea"/>
              </a:rPr>
              <a:t> -  1}, where </a:t>
            </a:r>
            <a:r>
              <a:rPr lang="en-US" sz="2839" i="1" dirty="0">
                <a:ea typeface="+mn-ea"/>
              </a:rPr>
              <a:t>p</a:t>
            </a:r>
            <a:r>
              <a:rPr lang="en-US" sz="2839" dirty="0">
                <a:ea typeface="+mn-ea"/>
              </a:rPr>
              <a:t> is a prime number and in which arithmetic is carried out modulo </a:t>
            </a:r>
            <a:r>
              <a:rPr lang="en-US" sz="2839" i="1" dirty="0">
                <a:ea typeface="+mn-ea"/>
              </a:rPr>
              <a:t>p</a:t>
            </a:r>
            <a:r>
              <a:rPr lang="en-US" sz="2839" dirty="0">
                <a:ea typeface="+mn-ea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Expansion Rationale</a:t>
            </a:r>
            <a:endParaRPr lang="en-AU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65525" cy="46482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Rijndael developers designed the expansion key algorithm to be resistant to known cryptanalytic attacks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Inclusion of a round-dependent round constant eliminates the symmetry between the ways in which round keys are generated in different rounds</a:t>
            </a: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5549332"/>
              </p:ext>
            </p:extLst>
          </p:nvPr>
        </p:nvGraphicFramePr>
        <p:xfrm>
          <a:off x="3947864" y="1524000"/>
          <a:ext cx="4800600" cy="485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/>
              <a:t>Interchanging </a:t>
            </a:r>
            <a:br>
              <a:rPr lang="en-US" sz="4800"/>
            </a:br>
            <a:r>
              <a:rPr lang="en-US" sz="4800"/>
              <a:t>InvShiftRows and InvSubBytes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InvShiftRows </a:t>
            </a:r>
            <a:r>
              <a:rPr lang="en-US" i="1" dirty="0">
                <a:ea typeface="+mn-ea"/>
                <a:cs typeface="+mn-cs"/>
              </a:rPr>
              <a:t>affects the sequence </a:t>
            </a:r>
            <a:r>
              <a:rPr lang="en-US" dirty="0">
                <a:ea typeface="+mn-ea"/>
                <a:cs typeface="+mn-cs"/>
              </a:rPr>
              <a:t>of bytes in State but </a:t>
            </a:r>
            <a:r>
              <a:rPr lang="en-US" i="1" dirty="0">
                <a:ea typeface="+mn-ea"/>
                <a:cs typeface="+mn-cs"/>
              </a:rPr>
              <a:t>does not alter byte contents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does not depend on byte contents</a:t>
            </a:r>
            <a:r>
              <a:rPr lang="en-US" dirty="0">
                <a:ea typeface="+mn-ea"/>
                <a:cs typeface="+mn-cs"/>
              </a:rPr>
              <a:t> to perform its transformation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InvSubBytes </a:t>
            </a:r>
            <a:r>
              <a:rPr lang="en-US" i="1" dirty="0">
                <a:ea typeface="+mn-ea"/>
                <a:cs typeface="+mn-cs"/>
              </a:rPr>
              <a:t>affects the contents </a:t>
            </a:r>
            <a:r>
              <a:rPr lang="en-US" dirty="0">
                <a:ea typeface="+mn-ea"/>
                <a:cs typeface="+mn-cs"/>
              </a:rPr>
              <a:t>of bytes in State but </a:t>
            </a:r>
            <a:r>
              <a:rPr lang="en-US" i="1" dirty="0">
                <a:ea typeface="+mn-ea"/>
                <a:cs typeface="+mn-cs"/>
              </a:rPr>
              <a:t>does not alter byte sequence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does not depend on byte sequence </a:t>
            </a:r>
            <a:r>
              <a:rPr lang="en-US" dirty="0">
                <a:ea typeface="+mn-ea"/>
                <a:cs typeface="+mn-cs"/>
              </a:rPr>
              <a:t>to perform its transformation</a:t>
            </a:r>
          </a:p>
          <a:p>
            <a:pPr algn="ctr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dirty="0">
                <a:ea typeface="+mn-ea"/>
                <a:cs typeface="+mn-cs"/>
              </a:rPr>
              <a:t>Thus, these two operations commute                 and can be interchanged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5334000"/>
            <a:ext cx="7315200" cy="76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14400" y="6286500"/>
            <a:ext cx="7315200" cy="76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/>
              <a:t>Interchanging </a:t>
            </a:r>
            <a:br>
              <a:rPr lang="en-US" sz="4800"/>
            </a:br>
            <a:r>
              <a:rPr lang="en-US" sz="4800"/>
              <a:t>AddRoundKey and InvMixColumns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89348"/>
              </p:ext>
            </p:extLst>
          </p:nvPr>
        </p:nvGraphicFramePr>
        <p:xfrm>
          <a:off x="792163" y="1700808"/>
          <a:ext cx="766603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835696" y="-459432"/>
            <a:ext cx="5784304" cy="7485569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Aspects</a:t>
            </a:r>
            <a:endParaRPr lang="en-AU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AES can be implemented very efficiently on an 8-bit processor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AddRoundKey is a bytewise XOR operation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ShiftRows is a simple byte-shifting operation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SubBytes operates at the byte level and only requires a table of 256 bytes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MixColumns requires matrix multiplication in the field GF(2</a:t>
            </a:r>
            <a:r>
              <a:rPr lang="en-US" baseline="30000" dirty="0">
                <a:ea typeface="+mn-ea"/>
                <a:cs typeface="+mn-cs"/>
              </a:rPr>
              <a:t>8</a:t>
            </a:r>
            <a:r>
              <a:rPr lang="en-US" dirty="0">
                <a:ea typeface="+mn-ea"/>
                <a:cs typeface="+mn-cs"/>
              </a:rPr>
              <a:t>), which means that all operations are carried out on bytes</a:t>
            </a:r>
            <a:endParaRPr lang="en-AU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Aspects</a:t>
            </a:r>
            <a:endParaRPr lang="en-AU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Can efficiently implement on a 32-bit processor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Redefine steps to use 32-bit words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Can precompute 4 tables of 256-words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Then each column in each round can be computed using 4 table lookups + 4 XORs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At a cost of 4Kb to store tables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Designers believe this very efficient implementation was a key factor in its selection as the AES cipher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905000"/>
            <a:ext cx="3565525" cy="4953000"/>
          </a:xfrm>
        </p:spPr>
        <p:txBody>
          <a:bodyPr/>
          <a:lstStyle/>
          <a:p>
            <a:r>
              <a:rPr lang="en-US"/>
              <a:t>Finite field arithmetic</a:t>
            </a:r>
          </a:p>
          <a:p>
            <a:r>
              <a:rPr lang="en-US"/>
              <a:t>AES structure</a:t>
            </a:r>
          </a:p>
          <a:p>
            <a:pPr lvl="1"/>
            <a:r>
              <a:rPr lang="en-US"/>
              <a:t>General structure</a:t>
            </a:r>
          </a:p>
          <a:p>
            <a:pPr lvl="1"/>
            <a:r>
              <a:rPr lang="en-US"/>
              <a:t>Detailed structure</a:t>
            </a:r>
          </a:p>
          <a:p>
            <a:r>
              <a:rPr lang="en-US"/>
              <a:t>AES key expansion</a:t>
            </a:r>
          </a:p>
          <a:p>
            <a:pPr lvl="1"/>
            <a:r>
              <a:rPr lang="en-US"/>
              <a:t>Key expansion algorithm</a:t>
            </a:r>
          </a:p>
          <a:p>
            <a:pPr lvl="1"/>
            <a:r>
              <a:rPr lang="en-US"/>
              <a:t>Rationale</a:t>
            </a:r>
            <a:endParaRPr lang="en-AU"/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1752600"/>
            <a:ext cx="3565525" cy="4876800"/>
          </a:xfrm>
        </p:spPr>
        <p:txBody>
          <a:bodyPr rtlCol="0"/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AES transformation functions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Substitute bytes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ShiftRows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MixColumns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AddRoundKey</a:t>
            </a:r>
          </a:p>
          <a:p>
            <a:pPr marL="342900" lvl="1" indent="-342900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400" dirty="0">
                <a:ea typeface="+mn-ea"/>
              </a:rPr>
              <a:t>AES implementation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Equivalent inverse cipher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Implementation aspects</a:t>
            </a: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3048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Field Arithmetic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118116"/>
              </p:ext>
            </p:extLst>
          </p:nvPr>
        </p:nvGraphicFramePr>
        <p:xfrm>
          <a:off x="539552" y="1268760"/>
          <a:ext cx="8153399" cy="49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8" y="-116632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252536" y="188640"/>
            <a:ext cx="9762566" cy="75438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6.1</a:t>
            </a:r>
            <a:br>
              <a:rPr lang="en-US" dirty="0"/>
            </a:br>
            <a:r>
              <a:rPr lang="en-US" dirty="0"/>
              <a:t>AES Parameters</a:t>
            </a:r>
          </a:p>
        </p:txBody>
      </p:sp>
      <p:pic>
        <p:nvPicPr>
          <p:cNvPr id="4301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2692400"/>
            <a:ext cx="870585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63688" y="-99392"/>
            <a:ext cx="5512987" cy="7134454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Detailed Structure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05750" cy="5095875"/>
          </a:xfrm>
        </p:spPr>
        <p:txBody>
          <a:bodyPr rtlCol="0">
            <a:normAutofit fontScale="55000" lnSpcReduction="20000"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Processes the entire data block as a single matrix during each round using substitutions and permutation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key that is provided as input is expanded into an array of forty-four 32-bit words, </a:t>
            </a:r>
            <a:r>
              <a:rPr lang="en-US" i="1" dirty="0">
                <a:ea typeface="+mn-ea"/>
                <a:cs typeface="+mn-cs"/>
              </a:rPr>
              <a:t>w[i]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cipher begins and ends with an AddRoundKey stage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Can view the cipher as alternating operations of XOR encryption (AddRoundKey) of a block, followed by scrambling of the block (the other three stages), followed by XOR encryption, and so on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Each stage is easily reversible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decryption algorithm makes use of the expanded key in reverse order, however the decryption algorithm is not identical to the encryption algorithm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State is the same for both encryption and decryption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Final round of both encryption and decryption consists of only three stages</a:t>
            </a: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2438400"/>
          <a:ext cx="7239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34470" y="-17140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7806</TotalTime>
  <Words>4694</Words>
  <Application>Microsoft Office PowerPoint</Application>
  <PresentationFormat>On-screen Show (4:3)</PresentationFormat>
  <Paragraphs>423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Candara</vt:lpstr>
      <vt:lpstr>Mistral</vt:lpstr>
      <vt:lpstr>Wingdings</vt:lpstr>
      <vt:lpstr>ch01</vt:lpstr>
      <vt:lpstr>Infusion</vt:lpstr>
      <vt:lpstr>Chapter 6</vt:lpstr>
      <vt:lpstr>Finite Field Arithmetic</vt:lpstr>
      <vt:lpstr>Finite Field Arithmetic</vt:lpstr>
      <vt:lpstr>PowerPoint Presentation</vt:lpstr>
      <vt:lpstr>PowerPoint Presentation</vt:lpstr>
      <vt:lpstr>Table 6.1 AES Parameters</vt:lpstr>
      <vt:lpstr>PowerPoint Presentation</vt:lpstr>
      <vt:lpstr>Detailed Structure</vt:lpstr>
      <vt:lpstr>PowerPoint Presentation</vt:lpstr>
      <vt:lpstr>PowerPoint Presentation</vt:lpstr>
      <vt:lpstr>PowerPoint Presentation</vt:lpstr>
      <vt:lpstr>S-Box Rationale</vt:lpstr>
      <vt:lpstr>PowerPoint Presentation</vt:lpstr>
      <vt:lpstr>Shift Row Rationale</vt:lpstr>
      <vt:lpstr>Mix Columns Rationale</vt:lpstr>
      <vt:lpstr>AddRoundKey Transformation</vt:lpstr>
      <vt:lpstr>PowerPoint Presentation</vt:lpstr>
      <vt:lpstr>AES Key Expansion</vt:lpstr>
      <vt:lpstr>PowerPoint Presentation</vt:lpstr>
      <vt:lpstr>Key Expansion Rationale</vt:lpstr>
      <vt:lpstr>Interchanging  InvShiftRows and InvSubBytes</vt:lpstr>
      <vt:lpstr>Interchanging  AddRoundKey and InvMixColumns</vt:lpstr>
      <vt:lpstr>PowerPoint Presentation</vt:lpstr>
      <vt:lpstr>Implementation Aspects</vt:lpstr>
      <vt:lpstr>Implementation Aspects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5</dc:subject>
  <dc:creator>Dr Lawrie Brown</dc:creator>
  <cp:keywords/>
  <dc:description/>
  <cp:lastModifiedBy>Ajay</cp:lastModifiedBy>
  <cp:revision>89</cp:revision>
  <cp:lastPrinted>2009-08-06T05:23:03Z</cp:lastPrinted>
  <dcterms:created xsi:type="dcterms:W3CDTF">2016-03-15T19:51:12Z</dcterms:created>
  <dcterms:modified xsi:type="dcterms:W3CDTF">2022-08-04T05:06:05Z</dcterms:modified>
  <cp:category/>
</cp:coreProperties>
</file>