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5"/>
  </p:notesMasterIdLst>
  <p:handoutMasterIdLst>
    <p:handoutMasterId r:id="rId6"/>
  </p:handoutMasterIdLst>
  <p:sldIdLst>
    <p:sldId id="290" r:id="rId2"/>
    <p:sldId id="291" r:id="rId3"/>
    <p:sldId id="294" r:id="rId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2" autoAdjust="0"/>
    <p:restoredTop sz="84695" autoAdjust="0"/>
  </p:normalViewPr>
  <p:slideViewPr>
    <p:cSldViewPr>
      <p:cViewPr varScale="1">
        <p:scale>
          <a:sx n="60" d="100"/>
          <a:sy n="60" d="100"/>
        </p:scale>
        <p:origin x="18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C226B-1D9E-284E-ABFB-E2FCB67F1E9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E6009B-0BCA-B044-8AAF-6A3F1A073FDB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</a:p>
      </dgm:t>
    </dgm:pt>
    <dgm:pt modelId="{4CA73CED-AE7A-E74D-B0D8-DB0B8D8F9094}" type="parTrans" cxnId="{A1C57CAA-4B6F-0240-AD7D-F94207A9A609}">
      <dgm:prSet/>
      <dgm:spPr/>
      <dgm:t>
        <a:bodyPr/>
        <a:lstStyle/>
        <a:p>
          <a:endParaRPr lang="en-US"/>
        </a:p>
      </dgm:t>
    </dgm:pt>
    <dgm:pt modelId="{96921BB6-F564-A946-BB1C-5ECBB7C32FE7}" type="sibTrans" cxnId="{A1C57CAA-4B6F-0240-AD7D-F94207A9A609}">
      <dgm:prSet/>
      <dgm:spPr/>
      <dgm:t>
        <a:bodyPr/>
        <a:lstStyle/>
        <a:p>
          <a:endParaRPr lang="en-US"/>
        </a:p>
      </dgm:t>
    </dgm:pt>
    <dgm:pt modelId="{5CAB22FB-9851-3C4F-A038-20CA627548A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A pseudorandom number generator uses a function that produces a deterministic stream of bits that eventually repeats;  the longer the period of repeat the more difficult it will be to do cryptanalysis</a:t>
          </a:r>
        </a:p>
      </dgm:t>
    </dgm:pt>
    <dgm:pt modelId="{C77EC44B-C743-7441-8826-4F2FD46C77BB}" type="parTrans" cxnId="{66505DE4-011D-4945-BF82-8C0B58BF0602}">
      <dgm:prSet/>
      <dgm:spPr/>
      <dgm:t>
        <a:bodyPr/>
        <a:lstStyle/>
        <a:p>
          <a:endParaRPr lang="en-US"/>
        </a:p>
      </dgm:t>
    </dgm:pt>
    <dgm:pt modelId="{A6C4B935-EA6D-9B4D-9C5F-8D0ED0882F93}" type="sibTrans" cxnId="{66505DE4-011D-4945-BF82-8C0B58BF0602}">
      <dgm:prSet/>
      <dgm:spPr/>
      <dgm:t>
        <a:bodyPr/>
        <a:lstStyle/>
        <a:p>
          <a:endParaRPr lang="en-US"/>
        </a:p>
      </dgm:t>
    </dgm:pt>
    <dgm:pt modelId="{FF83F01D-A9F6-3643-AB48-CC295FA77287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</a:p>
      </dgm:t>
    </dgm:pt>
    <dgm:pt modelId="{2DCC986A-F851-1543-BA4F-7272A0D4EBE9}" type="parTrans" cxnId="{C35F3613-513F-2748-A327-F6DBFA01CC4E}">
      <dgm:prSet/>
      <dgm:spPr/>
      <dgm:t>
        <a:bodyPr/>
        <a:lstStyle/>
        <a:p>
          <a:endParaRPr lang="en-US"/>
        </a:p>
      </dgm:t>
    </dgm:pt>
    <dgm:pt modelId="{E3F4A284-D537-8845-8E5C-94442DAB92BA}" type="sibTrans" cxnId="{C35F3613-513F-2748-A327-F6DBFA01CC4E}">
      <dgm:prSet/>
      <dgm:spPr/>
      <dgm:t>
        <a:bodyPr/>
        <a:lstStyle/>
        <a:p>
          <a:endParaRPr lang="en-US"/>
        </a:p>
      </dgm:t>
    </dgm:pt>
    <dgm:pt modelId="{12860769-CBB5-6C42-9930-B0FE3D445E2C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There should be an approximately equal number of 1s and 0s</a:t>
          </a:r>
        </a:p>
      </dgm:t>
    </dgm:pt>
    <dgm:pt modelId="{00019D7B-7AE6-3242-943D-09860589527C}" type="parTrans" cxnId="{E101E2C3-9F93-5745-B591-27BE8E0F5D04}">
      <dgm:prSet/>
      <dgm:spPr/>
      <dgm:t>
        <a:bodyPr/>
        <a:lstStyle/>
        <a:p>
          <a:endParaRPr lang="en-US"/>
        </a:p>
      </dgm:t>
    </dgm:pt>
    <dgm:pt modelId="{60C87F0B-F30A-5749-BB59-E6278A1D1ABB}" type="sibTrans" cxnId="{E101E2C3-9F93-5745-B591-27BE8E0F5D04}">
      <dgm:prSet/>
      <dgm:spPr/>
      <dgm:t>
        <a:bodyPr/>
        <a:lstStyle/>
        <a:p>
          <a:endParaRPr lang="en-US"/>
        </a:p>
      </dgm:t>
    </dgm:pt>
    <dgm:pt modelId="{CFDCEF11-EADE-8945-876F-DA0E223FC7D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If the </a:t>
          </a:r>
          <a:r>
            <a:rPr lang="en-US" dirty="0" err="1"/>
            <a:t>keystream</a:t>
          </a:r>
          <a:r>
            <a:rPr lang="en-US" dirty="0"/>
            <a:t> is treated as a stream of bytes, then all of the 256 possible byte values should appear approximately equally often</a:t>
          </a:r>
        </a:p>
      </dgm:t>
    </dgm:pt>
    <dgm:pt modelId="{B908A7B6-BCB7-6E40-9BBC-43554892AEC8}" type="parTrans" cxnId="{50670E59-0762-664B-8550-CD2BD08A57F9}">
      <dgm:prSet/>
      <dgm:spPr/>
      <dgm:t>
        <a:bodyPr/>
        <a:lstStyle/>
        <a:p>
          <a:endParaRPr lang="en-US"/>
        </a:p>
      </dgm:t>
    </dgm:pt>
    <dgm:pt modelId="{E3CF9A06-5904-5643-A249-92F316AF3179}" type="sibTrans" cxnId="{50670E59-0762-664B-8550-CD2BD08A57F9}">
      <dgm:prSet/>
      <dgm:spPr/>
      <dgm:t>
        <a:bodyPr/>
        <a:lstStyle/>
        <a:p>
          <a:endParaRPr lang="en-US"/>
        </a:p>
      </dgm:t>
    </dgm:pt>
    <dgm:pt modelId="{E785F470-007E-834B-A97E-A312F7594748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</a:p>
      </dgm:t>
    </dgm:pt>
    <dgm:pt modelId="{C415A13E-8CDC-DA47-8255-C50A6A2B4F0A}" type="parTrans" cxnId="{0F457521-C1DA-1548-98EB-E0E1CEAD543D}">
      <dgm:prSet/>
      <dgm:spPr/>
      <dgm:t>
        <a:bodyPr/>
        <a:lstStyle/>
        <a:p>
          <a:endParaRPr lang="en-US"/>
        </a:p>
      </dgm:t>
    </dgm:pt>
    <dgm:pt modelId="{5A21B085-B5EA-FE4E-89FC-8A2699988F2D}" type="sibTrans" cxnId="{0F457521-C1DA-1548-98EB-E0E1CEAD543D}">
      <dgm:prSet/>
      <dgm:spPr/>
      <dgm:t>
        <a:bodyPr/>
        <a:lstStyle/>
        <a:p>
          <a:endParaRPr lang="en-US"/>
        </a:p>
      </dgm:t>
    </dgm:pt>
    <dgm:pt modelId="{D6691194-F350-4846-8856-9895BC15645E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output of the pseudorandom number generator is conditioned on the value of the input key</a:t>
          </a:r>
        </a:p>
      </dgm:t>
    </dgm:pt>
    <dgm:pt modelId="{D16307BC-809D-F54F-ADAC-D7399A84E7AF}" type="parTrans" cxnId="{E4882E99-70AB-A345-A709-F9F420577C2E}">
      <dgm:prSet/>
      <dgm:spPr/>
      <dgm:t>
        <a:bodyPr/>
        <a:lstStyle/>
        <a:p>
          <a:endParaRPr lang="en-US"/>
        </a:p>
      </dgm:t>
    </dgm:pt>
    <dgm:pt modelId="{B0D232E9-CCE7-8640-9F99-AF0A519FF3CB}" type="sibTrans" cxnId="{E4882E99-70AB-A345-A709-F9F420577C2E}">
      <dgm:prSet/>
      <dgm:spPr/>
      <dgm:t>
        <a:bodyPr/>
        <a:lstStyle/>
        <a:p>
          <a:endParaRPr lang="en-US"/>
        </a:p>
      </dgm:t>
    </dgm:pt>
    <dgm:pt modelId="{48F218B3-1B17-EE49-A611-0E9761B3E204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same considerations that apply to block ciphers are valid</a:t>
          </a:r>
        </a:p>
      </dgm:t>
    </dgm:pt>
    <dgm:pt modelId="{C648821A-4C85-6A44-B621-B0C782F2DA57}" type="parTrans" cxnId="{C6E30B14-0072-3F40-ACC2-7116F2E83AEC}">
      <dgm:prSet/>
      <dgm:spPr/>
      <dgm:t>
        <a:bodyPr/>
        <a:lstStyle/>
        <a:p>
          <a:endParaRPr lang="en-US"/>
        </a:p>
      </dgm:t>
    </dgm:pt>
    <dgm:pt modelId="{C6257022-0CDE-B84B-ADF5-B6090575930C}" type="sibTrans" cxnId="{C6E30B14-0072-3F40-ACC2-7116F2E83AEC}">
      <dgm:prSet/>
      <dgm:spPr/>
      <dgm:t>
        <a:bodyPr/>
        <a:lstStyle/>
        <a:p>
          <a:endParaRPr lang="en-US"/>
        </a:p>
      </dgm:t>
    </dgm:pt>
    <dgm:pt modelId="{CC969CCA-2815-6240-98A2-21DE6D8FBE4A}">
      <dgm:prSet/>
      <dgm:spPr/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generator a stream cipher can be as secure as a block cipher of comparable key length</a:t>
          </a:r>
        </a:p>
      </dgm:t>
    </dgm:pt>
    <dgm:pt modelId="{B5F5A781-FA30-1546-BFAA-8B243277B826}" type="parTrans" cxnId="{BC21047C-F731-A342-BD5A-D07182EFC5A1}">
      <dgm:prSet/>
      <dgm:spPr/>
      <dgm:t>
        <a:bodyPr/>
        <a:lstStyle/>
        <a:p>
          <a:endParaRPr lang="en-US"/>
        </a:p>
      </dgm:t>
    </dgm:pt>
    <dgm:pt modelId="{4925DBD4-83C4-C14C-A299-07F6BA4BF8E7}" type="sibTrans" cxnId="{BC21047C-F731-A342-BD5A-D07182EFC5A1}">
      <dgm:prSet/>
      <dgm:spPr/>
      <dgm:t>
        <a:bodyPr/>
        <a:lstStyle/>
        <a:p>
          <a:endParaRPr lang="en-US"/>
        </a:p>
      </dgm:t>
    </dgm:pt>
    <dgm:pt modelId="{7CE2E1C5-373F-3940-AEF3-7D3B3572E9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AU" dirty="0"/>
            <a:t>A potential advantage is that stream ciphers that do not use block ciphers as a building block are typically faster and use far less code than block ciphers</a:t>
          </a:r>
        </a:p>
      </dgm:t>
    </dgm:pt>
    <dgm:pt modelId="{B1B20878-674A-714F-B13F-9E593484C31E}" type="parTrans" cxnId="{5ABD712D-7854-B74C-BC9A-F5AB882C05E5}">
      <dgm:prSet/>
      <dgm:spPr/>
      <dgm:t>
        <a:bodyPr/>
        <a:lstStyle/>
        <a:p>
          <a:endParaRPr lang="en-US"/>
        </a:p>
      </dgm:t>
    </dgm:pt>
    <dgm:pt modelId="{8427CDE1-5DD7-1E40-B77F-8AE4B7F22D2B}" type="sibTrans" cxnId="{5ABD712D-7854-B74C-BC9A-F5AB882C05E5}">
      <dgm:prSet/>
      <dgm:spPr/>
      <dgm:t>
        <a:bodyPr/>
        <a:lstStyle/>
        <a:p>
          <a:endParaRPr lang="en-US"/>
        </a:p>
      </dgm:t>
    </dgm:pt>
    <dgm:pt modelId="{53D77C70-2298-CF43-82AD-7BAED5A08B37}" type="pres">
      <dgm:prSet presAssocID="{3B7C226B-1D9E-284E-ABFB-E2FCB67F1E95}" presName="Name0" presStyleCnt="0">
        <dgm:presLayoutVars>
          <dgm:dir/>
          <dgm:animLvl val="lvl"/>
          <dgm:resizeHandles val="exact"/>
        </dgm:presLayoutVars>
      </dgm:prSet>
      <dgm:spPr/>
    </dgm:pt>
    <dgm:pt modelId="{CA47D600-01CB-CA41-AB50-C040FFDA7F94}" type="pres">
      <dgm:prSet presAssocID="{4FE6009B-0BCA-B044-8AAF-6A3F1A073FDB}" presName="linNode" presStyleCnt="0"/>
      <dgm:spPr/>
    </dgm:pt>
    <dgm:pt modelId="{DF8243A5-C0B6-FE4F-A1A4-CBEFD28A1F47}" type="pres">
      <dgm:prSet presAssocID="{4FE6009B-0BCA-B044-8AAF-6A3F1A073FD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AC3FB94-56E6-4343-815A-4C88DE8E4629}" type="pres">
      <dgm:prSet presAssocID="{4FE6009B-0BCA-B044-8AAF-6A3F1A073FDB}" presName="descendantText" presStyleLbl="alignAccFollowNode1" presStyleIdx="0" presStyleCnt="4">
        <dgm:presLayoutVars>
          <dgm:bulletEnabled val="1"/>
        </dgm:presLayoutVars>
      </dgm:prSet>
      <dgm:spPr/>
    </dgm:pt>
    <dgm:pt modelId="{20739046-BC2B-0742-8108-739E25EE09DF}" type="pres">
      <dgm:prSet presAssocID="{96921BB6-F564-A946-BB1C-5ECBB7C32FE7}" presName="sp" presStyleCnt="0"/>
      <dgm:spPr/>
    </dgm:pt>
    <dgm:pt modelId="{A59A3CBD-9545-F344-B04E-A6370A344E4B}" type="pres">
      <dgm:prSet presAssocID="{FF83F01D-A9F6-3643-AB48-CC295FA77287}" presName="linNode" presStyleCnt="0"/>
      <dgm:spPr/>
    </dgm:pt>
    <dgm:pt modelId="{92B1AF1B-DF41-0A49-BDA3-2FD01C54A696}" type="pres">
      <dgm:prSet presAssocID="{FF83F01D-A9F6-3643-AB48-CC295FA7728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5DB7628-7D36-B74C-9F78-063350B6C244}" type="pres">
      <dgm:prSet presAssocID="{FF83F01D-A9F6-3643-AB48-CC295FA77287}" presName="descendantText" presStyleLbl="alignAccFollowNode1" presStyleIdx="1" presStyleCnt="4">
        <dgm:presLayoutVars>
          <dgm:bulletEnabled val="1"/>
        </dgm:presLayoutVars>
      </dgm:prSet>
      <dgm:spPr/>
    </dgm:pt>
    <dgm:pt modelId="{E1783702-C7AE-164F-B2B8-76693071F884}" type="pres">
      <dgm:prSet presAssocID="{E3F4A284-D537-8845-8E5C-94442DAB92BA}" presName="sp" presStyleCnt="0"/>
      <dgm:spPr/>
    </dgm:pt>
    <dgm:pt modelId="{72E6CE48-A16F-3443-96CD-67CEEC82D930}" type="pres">
      <dgm:prSet presAssocID="{E785F470-007E-834B-A97E-A312F7594748}" presName="linNode" presStyleCnt="0"/>
      <dgm:spPr/>
    </dgm:pt>
    <dgm:pt modelId="{C4F89D33-03C4-0649-AC4F-4D7DAC421B0B}" type="pres">
      <dgm:prSet presAssocID="{E785F470-007E-834B-A97E-A312F759474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FB08EE9-CD81-E344-AF3D-8514986ABB33}" type="pres">
      <dgm:prSet presAssocID="{E785F470-007E-834B-A97E-A312F7594748}" presName="descendantText" presStyleLbl="alignAccFollowNode1" presStyleIdx="2" presStyleCnt="4">
        <dgm:presLayoutVars>
          <dgm:bulletEnabled val="1"/>
        </dgm:presLayoutVars>
      </dgm:prSet>
      <dgm:spPr/>
    </dgm:pt>
    <dgm:pt modelId="{B9305F2C-AB9F-D145-B7F7-B082FB6BFD6D}" type="pres">
      <dgm:prSet presAssocID="{5A21B085-B5EA-FE4E-89FC-8A2699988F2D}" presName="sp" presStyleCnt="0"/>
      <dgm:spPr/>
    </dgm:pt>
    <dgm:pt modelId="{1989FDFE-CBB8-7448-AB70-02E3D1A88949}" type="pres">
      <dgm:prSet presAssocID="{CC969CCA-2815-6240-98A2-21DE6D8FBE4A}" presName="linNode" presStyleCnt="0"/>
      <dgm:spPr/>
    </dgm:pt>
    <dgm:pt modelId="{130DEB4F-07F2-074F-9A55-A205477665FB}" type="pres">
      <dgm:prSet presAssocID="{CC969CCA-2815-6240-98A2-21DE6D8FBE4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24A4BEF-EB38-4E4C-9C67-7A7D0104F848}" type="pres">
      <dgm:prSet presAssocID="{CC969CCA-2815-6240-98A2-21DE6D8FBE4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A748510-2463-A54D-8BDB-6CC20B4A282F}" type="presOf" srcId="{12860769-CBB5-6C42-9930-B0FE3D445E2C}" destId="{F5DB7628-7D36-B74C-9F78-063350B6C244}" srcOrd="0" destOrd="0" presId="urn:microsoft.com/office/officeart/2005/8/layout/vList5"/>
    <dgm:cxn modelId="{C35F3613-513F-2748-A327-F6DBFA01CC4E}" srcId="{3B7C226B-1D9E-284E-ABFB-E2FCB67F1E95}" destId="{FF83F01D-A9F6-3643-AB48-CC295FA77287}" srcOrd="1" destOrd="0" parTransId="{2DCC986A-F851-1543-BA4F-7272A0D4EBE9}" sibTransId="{E3F4A284-D537-8845-8E5C-94442DAB92BA}"/>
    <dgm:cxn modelId="{C6E30B14-0072-3F40-ACC2-7116F2E83AEC}" srcId="{E785F470-007E-834B-A97E-A312F7594748}" destId="{48F218B3-1B17-EE49-A611-0E9761B3E204}" srcOrd="1" destOrd="0" parTransId="{C648821A-4C85-6A44-B621-B0C782F2DA57}" sibTransId="{C6257022-0CDE-B84B-ADF5-B6090575930C}"/>
    <dgm:cxn modelId="{F770BF1C-1984-AD40-A66A-4DE084B991FC}" type="presOf" srcId="{CC969CCA-2815-6240-98A2-21DE6D8FBE4A}" destId="{130DEB4F-07F2-074F-9A55-A205477665FB}" srcOrd="0" destOrd="0" presId="urn:microsoft.com/office/officeart/2005/8/layout/vList5"/>
    <dgm:cxn modelId="{0F457521-C1DA-1548-98EB-E0E1CEAD543D}" srcId="{3B7C226B-1D9E-284E-ABFB-E2FCB67F1E95}" destId="{E785F470-007E-834B-A97E-A312F7594748}" srcOrd="2" destOrd="0" parTransId="{C415A13E-8CDC-DA47-8255-C50A6A2B4F0A}" sibTransId="{5A21B085-B5EA-FE4E-89FC-8A2699988F2D}"/>
    <dgm:cxn modelId="{5ABD712D-7854-B74C-BC9A-F5AB882C05E5}" srcId="{CC969CCA-2815-6240-98A2-21DE6D8FBE4A}" destId="{7CE2E1C5-373F-3940-AEF3-7D3B3572E9AF}" srcOrd="0" destOrd="0" parTransId="{B1B20878-674A-714F-B13F-9E593484C31E}" sibTransId="{8427CDE1-5DD7-1E40-B77F-8AE4B7F22D2B}"/>
    <dgm:cxn modelId="{665E1E4D-D74D-5E46-86CC-2C82540E2DB1}" type="presOf" srcId="{7CE2E1C5-373F-3940-AEF3-7D3B3572E9AF}" destId="{424A4BEF-EB38-4E4C-9C67-7A7D0104F848}" srcOrd="0" destOrd="0" presId="urn:microsoft.com/office/officeart/2005/8/layout/vList5"/>
    <dgm:cxn modelId="{08B7E96E-AB33-FC42-82AE-609890BD7ECA}" type="presOf" srcId="{D6691194-F350-4846-8856-9895BC15645E}" destId="{8FB08EE9-CD81-E344-AF3D-8514986ABB33}" srcOrd="0" destOrd="0" presId="urn:microsoft.com/office/officeart/2005/8/layout/vList5"/>
    <dgm:cxn modelId="{50670E59-0762-664B-8550-CD2BD08A57F9}" srcId="{FF83F01D-A9F6-3643-AB48-CC295FA77287}" destId="{CFDCEF11-EADE-8945-876F-DA0E223FC7DA}" srcOrd="1" destOrd="0" parTransId="{B908A7B6-BCB7-6E40-9BBC-43554892AEC8}" sibTransId="{E3CF9A06-5904-5643-A249-92F316AF3179}"/>
    <dgm:cxn modelId="{BC21047C-F731-A342-BD5A-D07182EFC5A1}" srcId="{3B7C226B-1D9E-284E-ABFB-E2FCB67F1E95}" destId="{CC969CCA-2815-6240-98A2-21DE6D8FBE4A}" srcOrd="3" destOrd="0" parTransId="{B5F5A781-FA30-1546-BFAA-8B243277B826}" sibTransId="{4925DBD4-83C4-C14C-A299-07F6BA4BF8E7}"/>
    <dgm:cxn modelId="{2B02A47E-8200-9F4A-B1A3-E85E12F94C11}" type="presOf" srcId="{48F218B3-1B17-EE49-A611-0E9761B3E204}" destId="{8FB08EE9-CD81-E344-AF3D-8514986ABB33}" srcOrd="0" destOrd="1" presId="urn:microsoft.com/office/officeart/2005/8/layout/vList5"/>
    <dgm:cxn modelId="{06A9D383-6517-8E45-B88E-4A1A97281421}" type="presOf" srcId="{E785F470-007E-834B-A97E-A312F7594748}" destId="{C4F89D33-03C4-0649-AC4F-4D7DAC421B0B}" srcOrd="0" destOrd="0" presId="urn:microsoft.com/office/officeart/2005/8/layout/vList5"/>
    <dgm:cxn modelId="{F48B7F95-58F5-1448-871B-57FB6D0B95AA}" type="presOf" srcId="{3B7C226B-1D9E-284E-ABFB-E2FCB67F1E95}" destId="{53D77C70-2298-CF43-82AD-7BAED5A08B37}" srcOrd="0" destOrd="0" presId="urn:microsoft.com/office/officeart/2005/8/layout/vList5"/>
    <dgm:cxn modelId="{E4882E99-70AB-A345-A709-F9F420577C2E}" srcId="{E785F470-007E-834B-A97E-A312F7594748}" destId="{D6691194-F350-4846-8856-9895BC15645E}" srcOrd="0" destOrd="0" parTransId="{D16307BC-809D-F54F-ADAC-D7399A84E7AF}" sibTransId="{B0D232E9-CCE7-8640-9F99-AF0A519FF3CB}"/>
    <dgm:cxn modelId="{A1C57CAA-4B6F-0240-AD7D-F94207A9A609}" srcId="{3B7C226B-1D9E-284E-ABFB-E2FCB67F1E95}" destId="{4FE6009B-0BCA-B044-8AAF-6A3F1A073FDB}" srcOrd="0" destOrd="0" parTransId="{4CA73CED-AE7A-E74D-B0D8-DB0B8D8F9094}" sibTransId="{96921BB6-F564-A946-BB1C-5ECBB7C32FE7}"/>
    <dgm:cxn modelId="{6AF66ABA-4B02-0B45-B7C3-DCB778015553}" type="presOf" srcId="{4FE6009B-0BCA-B044-8AAF-6A3F1A073FDB}" destId="{DF8243A5-C0B6-FE4F-A1A4-CBEFD28A1F47}" srcOrd="0" destOrd="0" presId="urn:microsoft.com/office/officeart/2005/8/layout/vList5"/>
    <dgm:cxn modelId="{4A48ACC1-421F-024C-ACAB-7EE658B893D5}" type="presOf" srcId="{CFDCEF11-EADE-8945-876F-DA0E223FC7DA}" destId="{F5DB7628-7D36-B74C-9F78-063350B6C244}" srcOrd="0" destOrd="1" presId="urn:microsoft.com/office/officeart/2005/8/layout/vList5"/>
    <dgm:cxn modelId="{E101E2C3-9F93-5745-B591-27BE8E0F5D04}" srcId="{FF83F01D-A9F6-3643-AB48-CC295FA77287}" destId="{12860769-CBB5-6C42-9930-B0FE3D445E2C}" srcOrd="0" destOrd="0" parTransId="{00019D7B-7AE6-3242-943D-09860589527C}" sibTransId="{60C87F0B-F30A-5749-BB59-E6278A1D1ABB}"/>
    <dgm:cxn modelId="{B3089DCD-33E0-A64A-AEDC-D9D34CA12AB3}" type="presOf" srcId="{5CAB22FB-9851-3C4F-A038-20CA627548AA}" destId="{EAC3FB94-56E6-4343-815A-4C88DE8E4629}" srcOrd="0" destOrd="0" presId="urn:microsoft.com/office/officeart/2005/8/layout/vList5"/>
    <dgm:cxn modelId="{424B7ED6-AD36-2245-AD8D-27BE9F5267BA}" type="presOf" srcId="{FF83F01D-A9F6-3643-AB48-CC295FA77287}" destId="{92B1AF1B-DF41-0A49-BDA3-2FD01C54A696}" srcOrd="0" destOrd="0" presId="urn:microsoft.com/office/officeart/2005/8/layout/vList5"/>
    <dgm:cxn modelId="{66505DE4-011D-4945-BF82-8C0B58BF0602}" srcId="{4FE6009B-0BCA-B044-8AAF-6A3F1A073FDB}" destId="{5CAB22FB-9851-3C4F-A038-20CA627548AA}" srcOrd="0" destOrd="0" parTransId="{C77EC44B-C743-7441-8826-4F2FD46C77BB}" sibTransId="{A6C4B935-EA6D-9B4D-9C5F-8D0ED0882F93}"/>
    <dgm:cxn modelId="{6FA5D378-07C4-2343-966B-9D96110B22E8}" type="presParOf" srcId="{53D77C70-2298-CF43-82AD-7BAED5A08B37}" destId="{CA47D600-01CB-CA41-AB50-C040FFDA7F94}" srcOrd="0" destOrd="0" presId="urn:microsoft.com/office/officeart/2005/8/layout/vList5"/>
    <dgm:cxn modelId="{D42AFAE9-9362-8745-900B-009431DC21C4}" type="presParOf" srcId="{CA47D600-01CB-CA41-AB50-C040FFDA7F94}" destId="{DF8243A5-C0B6-FE4F-A1A4-CBEFD28A1F47}" srcOrd="0" destOrd="0" presId="urn:microsoft.com/office/officeart/2005/8/layout/vList5"/>
    <dgm:cxn modelId="{42E7522C-5326-1046-B8CD-14728BD6B0A8}" type="presParOf" srcId="{CA47D600-01CB-CA41-AB50-C040FFDA7F94}" destId="{EAC3FB94-56E6-4343-815A-4C88DE8E4629}" srcOrd="1" destOrd="0" presId="urn:microsoft.com/office/officeart/2005/8/layout/vList5"/>
    <dgm:cxn modelId="{08D388BD-A847-F342-AEA7-A9C3A5A70600}" type="presParOf" srcId="{53D77C70-2298-CF43-82AD-7BAED5A08B37}" destId="{20739046-BC2B-0742-8108-739E25EE09DF}" srcOrd="1" destOrd="0" presId="urn:microsoft.com/office/officeart/2005/8/layout/vList5"/>
    <dgm:cxn modelId="{703123C3-E981-394E-A99E-398EE6515693}" type="presParOf" srcId="{53D77C70-2298-CF43-82AD-7BAED5A08B37}" destId="{A59A3CBD-9545-F344-B04E-A6370A344E4B}" srcOrd="2" destOrd="0" presId="urn:microsoft.com/office/officeart/2005/8/layout/vList5"/>
    <dgm:cxn modelId="{7D080D8C-1348-464A-B23A-8B1E73CC5269}" type="presParOf" srcId="{A59A3CBD-9545-F344-B04E-A6370A344E4B}" destId="{92B1AF1B-DF41-0A49-BDA3-2FD01C54A696}" srcOrd="0" destOrd="0" presId="urn:microsoft.com/office/officeart/2005/8/layout/vList5"/>
    <dgm:cxn modelId="{55A121DB-FEAB-464B-8BDF-30D13A80AFE2}" type="presParOf" srcId="{A59A3CBD-9545-F344-B04E-A6370A344E4B}" destId="{F5DB7628-7D36-B74C-9F78-063350B6C244}" srcOrd="1" destOrd="0" presId="urn:microsoft.com/office/officeart/2005/8/layout/vList5"/>
    <dgm:cxn modelId="{04498526-5534-7F43-BC19-6AFBDB0B08FA}" type="presParOf" srcId="{53D77C70-2298-CF43-82AD-7BAED5A08B37}" destId="{E1783702-C7AE-164F-B2B8-76693071F884}" srcOrd="3" destOrd="0" presId="urn:microsoft.com/office/officeart/2005/8/layout/vList5"/>
    <dgm:cxn modelId="{0A3AC6D1-4B99-7F41-9A08-4EB1E6B9595B}" type="presParOf" srcId="{53D77C70-2298-CF43-82AD-7BAED5A08B37}" destId="{72E6CE48-A16F-3443-96CD-67CEEC82D930}" srcOrd="4" destOrd="0" presId="urn:microsoft.com/office/officeart/2005/8/layout/vList5"/>
    <dgm:cxn modelId="{E2C347BE-19DE-0F44-989F-429A8A19B936}" type="presParOf" srcId="{72E6CE48-A16F-3443-96CD-67CEEC82D930}" destId="{C4F89D33-03C4-0649-AC4F-4D7DAC421B0B}" srcOrd="0" destOrd="0" presId="urn:microsoft.com/office/officeart/2005/8/layout/vList5"/>
    <dgm:cxn modelId="{14837F5D-C66E-9E46-9C67-2B3866F367A8}" type="presParOf" srcId="{72E6CE48-A16F-3443-96CD-67CEEC82D930}" destId="{8FB08EE9-CD81-E344-AF3D-8514986ABB33}" srcOrd="1" destOrd="0" presId="urn:microsoft.com/office/officeart/2005/8/layout/vList5"/>
    <dgm:cxn modelId="{DBDE0050-D084-134C-8A50-A593BB2E4626}" type="presParOf" srcId="{53D77C70-2298-CF43-82AD-7BAED5A08B37}" destId="{B9305F2C-AB9F-D145-B7F7-B082FB6BFD6D}" srcOrd="5" destOrd="0" presId="urn:microsoft.com/office/officeart/2005/8/layout/vList5"/>
    <dgm:cxn modelId="{7AEC189A-0A41-2D47-9F7D-2FA4230119A4}" type="presParOf" srcId="{53D77C70-2298-CF43-82AD-7BAED5A08B37}" destId="{1989FDFE-CBB8-7448-AB70-02E3D1A88949}" srcOrd="6" destOrd="0" presId="urn:microsoft.com/office/officeart/2005/8/layout/vList5"/>
    <dgm:cxn modelId="{3B36D68A-921E-9B41-A2FA-314B23C6353E}" type="presParOf" srcId="{1989FDFE-CBB8-7448-AB70-02E3D1A88949}" destId="{130DEB4F-07F2-074F-9A55-A205477665FB}" srcOrd="0" destOrd="0" presId="urn:microsoft.com/office/officeart/2005/8/layout/vList5"/>
    <dgm:cxn modelId="{B8083757-26B3-114B-87D8-20A11A7DAD43}" type="presParOf" srcId="{1989FDFE-CBB8-7448-AB70-02E3D1A88949}" destId="{424A4BEF-EB38-4E4C-9C67-7A7D0104F8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418C78-ADCD-F845-8C0A-9AE64AD4C79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265E15-F7AA-C346-A61C-2C888F848326}">
      <dgm:prSet/>
      <dgm:spPr/>
      <dgm:t>
        <a:bodyPr/>
        <a:lstStyle/>
        <a:p>
          <a:pPr rtl="0"/>
          <a:r>
            <a:rPr lang="en-US" dirty="0"/>
            <a:t>A number of papers have been published analyzing methods of attacking RC4</a:t>
          </a:r>
        </a:p>
      </dgm:t>
    </dgm:pt>
    <dgm:pt modelId="{4DBE5B92-3B23-9547-87A2-449BA83BB4BF}" type="parTrans" cxnId="{B07ADCD4-FEEC-E348-BF44-6F55CB5EFA14}">
      <dgm:prSet/>
      <dgm:spPr/>
      <dgm:t>
        <a:bodyPr/>
        <a:lstStyle/>
        <a:p>
          <a:endParaRPr lang="en-US"/>
        </a:p>
      </dgm:t>
    </dgm:pt>
    <dgm:pt modelId="{9996F099-554B-6048-9A1C-7F094BB93442}" type="sibTrans" cxnId="{B07ADCD4-FEEC-E348-BF44-6F55CB5EFA14}">
      <dgm:prSet/>
      <dgm:spPr/>
      <dgm:t>
        <a:bodyPr/>
        <a:lstStyle/>
        <a:p>
          <a:endParaRPr lang="en-US"/>
        </a:p>
      </dgm:t>
    </dgm:pt>
    <dgm:pt modelId="{95E33A95-A849-B94C-A9AE-FF103441DC41}">
      <dgm:prSet/>
      <dgm:spPr/>
      <dgm:t>
        <a:bodyPr/>
        <a:lstStyle/>
        <a:p>
          <a:pPr rtl="0"/>
          <a:r>
            <a:rPr lang="en-US" dirty="0"/>
            <a:t>None of these approaches is practical against RC4 with a reasonable key length</a:t>
          </a:r>
        </a:p>
      </dgm:t>
    </dgm:pt>
    <dgm:pt modelId="{5F2A104C-A4AA-F94B-85EA-9C19F395B68F}" type="parTrans" cxnId="{7C3DEB7C-A0EB-A447-A489-8FADC7AFB209}">
      <dgm:prSet/>
      <dgm:spPr/>
      <dgm:t>
        <a:bodyPr/>
        <a:lstStyle/>
        <a:p>
          <a:endParaRPr lang="en-US"/>
        </a:p>
      </dgm:t>
    </dgm:pt>
    <dgm:pt modelId="{221C2CCD-E1A2-924C-8873-61B320C35AB0}" type="sibTrans" cxnId="{7C3DEB7C-A0EB-A447-A489-8FADC7AFB209}">
      <dgm:prSet/>
      <dgm:spPr/>
      <dgm:t>
        <a:bodyPr/>
        <a:lstStyle/>
        <a:p>
          <a:endParaRPr lang="en-US"/>
        </a:p>
      </dgm:t>
    </dgm:pt>
    <dgm:pt modelId="{F80718D0-2C1E-5E46-9636-398BF60DE8FA}">
      <dgm:prSet/>
      <dgm:spPr/>
      <dgm:t>
        <a:bodyPr/>
        <a:lstStyle/>
        <a:p>
          <a:pPr rtl="0"/>
          <a:r>
            <a:rPr lang="en-US" dirty="0"/>
            <a:t>A more serious problem is that the WEP protocol intended to provide confidentiality on 802.11 wireless LAN networks is vulnerable to a particular attack approach</a:t>
          </a:r>
        </a:p>
      </dgm:t>
    </dgm:pt>
    <dgm:pt modelId="{062EDA50-4651-4141-AB6E-94704B510D5D}" type="parTrans" cxnId="{1CFECA2A-6B7D-9341-8EEC-439014422499}">
      <dgm:prSet/>
      <dgm:spPr/>
      <dgm:t>
        <a:bodyPr/>
        <a:lstStyle/>
        <a:p>
          <a:endParaRPr lang="en-US"/>
        </a:p>
      </dgm:t>
    </dgm:pt>
    <dgm:pt modelId="{062FEBAE-D0C0-0D4C-8F62-FC245CF1619F}" type="sibTrans" cxnId="{1CFECA2A-6B7D-9341-8EEC-439014422499}">
      <dgm:prSet/>
      <dgm:spPr/>
      <dgm:t>
        <a:bodyPr/>
        <a:lstStyle/>
        <a:p>
          <a:endParaRPr lang="en-US"/>
        </a:p>
      </dgm:t>
    </dgm:pt>
    <dgm:pt modelId="{87E81351-A855-0D44-9C82-34E421E8019F}">
      <dgm:prSet/>
      <dgm:spPr/>
      <dgm:t>
        <a:bodyPr/>
        <a:lstStyle/>
        <a:p>
          <a:pPr rtl="0"/>
          <a:r>
            <a:rPr lang="en-US" dirty="0"/>
            <a:t>The problem is not with RC4 itself, but the way in which keys are generated for use as input</a:t>
          </a:r>
        </a:p>
      </dgm:t>
    </dgm:pt>
    <dgm:pt modelId="{5969D586-0960-D14A-B8D6-0FD0F0AD86D3}" type="parTrans" cxnId="{B92FB296-E907-594E-969C-C9FFA15BF9AD}">
      <dgm:prSet/>
      <dgm:spPr/>
      <dgm:t>
        <a:bodyPr/>
        <a:lstStyle/>
        <a:p>
          <a:endParaRPr lang="en-US"/>
        </a:p>
      </dgm:t>
    </dgm:pt>
    <dgm:pt modelId="{3F65EAD0-894B-CA4A-9BF8-07CB54CE7668}" type="sibTrans" cxnId="{B92FB296-E907-594E-969C-C9FFA15BF9AD}">
      <dgm:prSet/>
      <dgm:spPr/>
      <dgm:t>
        <a:bodyPr/>
        <a:lstStyle/>
        <a:p>
          <a:endParaRPr lang="en-US"/>
        </a:p>
      </dgm:t>
    </dgm:pt>
    <dgm:pt modelId="{828BF4B4-81C9-6442-B8E3-9054574F0694}">
      <dgm:prSet/>
      <dgm:spPr/>
      <dgm:t>
        <a:bodyPr/>
        <a:lstStyle/>
        <a:p>
          <a:pPr rtl="0"/>
          <a:r>
            <a:rPr lang="en-US" dirty="0"/>
            <a:t>Problem does not appear to be relevant to other applications and can be remedied in WEP by changing the way in which keys are generated</a:t>
          </a:r>
        </a:p>
      </dgm:t>
    </dgm:pt>
    <dgm:pt modelId="{1433EC2C-A2BA-C247-9546-409FFCCAD0AF}" type="parTrans" cxnId="{5D0B647D-F806-C54D-AC72-6B643334818F}">
      <dgm:prSet/>
      <dgm:spPr/>
      <dgm:t>
        <a:bodyPr/>
        <a:lstStyle/>
        <a:p>
          <a:endParaRPr lang="en-US"/>
        </a:p>
      </dgm:t>
    </dgm:pt>
    <dgm:pt modelId="{6CEF2E58-3E46-B04E-B466-786B5986EA11}" type="sibTrans" cxnId="{5D0B647D-F806-C54D-AC72-6B643334818F}">
      <dgm:prSet/>
      <dgm:spPr/>
      <dgm:t>
        <a:bodyPr/>
        <a:lstStyle/>
        <a:p>
          <a:endParaRPr lang="en-US"/>
        </a:p>
      </dgm:t>
    </dgm:pt>
    <dgm:pt modelId="{86DF7888-3AFB-5D40-9402-AD05B0DEDD5A}">
      <dgm:prSet/>
      <dgm:spPr/>
      <dgm:t>
        <a:bodyPr/>
        <a:lstStyle/>
        <a:p>
          <a:pPr rtl="0"/>
          <a:r>
            <a:rPr lang="en-AU" dirty="0"/>
            <a:t>Problem points out the difficulty in designing a secure system that involves both cryptographic functions and protocols that make use of them</a:t>
          </a:r>
        </a:p>
      </dgm:t>
    </dgm:pt>
    <dgm:pt modelId="{25D4DCD4-560C-FF43-92D0-0A30C356FA9F}" type="parTrans" cxnId="{F46A1813-1CEC-C542-A10B-477214869AD7}">
      <dgm:prSet/>
      <dgm:spPr/>
      <dgm:t>
        <a:bodyPr/>
        <a:lstStyle/>
        <a:p>
          <a:endParaRPr lang="en-US"/>
        </a:p>
      </dgm:t>
    </dgm:pt>
    <dgm:pt modelId="{7CC96C37-0E9D-2D43-B515-F57C1BAE1B84}" type="sibTrans" cxnId="{F46A1813-1CEC-C542-A10B-477214869AD7}">
      <dgm:prSet/>
      <dgm:spPr/>
      <dgm:t>
        <a:bodyPr/>
        <a:lstStyle/>
        <a:p>
          <a:endParaRPr lang="en-US"/>
        </a:p>
      </dgm:t>
    </dgm:pt>
    <dgm:pt modelId="{15746E6B-6C51-9240-B6C5-2DA127587A40}" type="pres">
      <dgm:prSet presAssocID="{47418C78-ADCD-F845-8C0A-9AE64AD4C796}" presName="Name0" presStyleCnt="0">
        <dgm:presLayoutVars>
          <dgm:dir/>
          <dgm:animLvl val="lvl"/>
          <dgm:resizeHandles val="exact"/>
        </dgm:presLayoutVars>
      </dgm:prSet>
      <dgm:spPr/>
    </dgm:pt>
    <dgm:pt modelId="{1C10BDBC-57FC-3D40-BED8-E946A2A506FD}" type="pres">
      <dgm:prSet presAssocID="{6D265E15-F7AA-C346-A61C-2C888F848326}" presName="composite" presStyleCnt="0"/>
      <dgm:spPr/>
    </dgm:pt>
    <dgm:pt modelId="{6F22BD45-7193-A345-9D31-D31A315076FC}" type="pres">
      <dgm:prSet presAssocID="{6D265E15-F7AA-C346-A61C-2C888F8483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CA2E574-D180-F746-991E-694C914B2EBC}" type="pres">
      <dgm:prSet presAssocID="{6D265E15-F7AA-C346-A61C-2C888F848326}" presName="desTx" presStyleLbl="alignAccFollowNode1" presStyleIdx="0" presStyleCnt="2">
        <dgm:presLayoutVars>
          <dgm:bulletEnabled val="1"/>
        </dgm:presLayoutVars>
      </dgm:prSet>
      <dgm:spPr/>
    </dgm:pt>
    <dgm:pt modelId="{DEB7940A-42C4-2942-BDCD-6DCC4F0A7396}" type="pres">
      <dgm:prSet presAssocID="{9996F099-554B-6048-9A1C-7F094BB93442}" presName="space" presStyleCnt="0"/>
      <dgm:spPr/>
    </dgm:pt>
    <dgm:pt modelId="{950A7932-BA9E-294A-9402-B98B46074D81}" type="pres">
      <dgm:prSet presAssocID="{F80718D0-2C1E-5E46-9636-398BF60DE8FA}" presName="composite" presStyleCnt="0"/>
      <dgm:spPr/>
    </dgm:pt>
    <dgm:pt modelId="{BD59E623-B9B1-824E-ABA5-E5CD4F95CCF8}" type="pres">
      <dgm:prSet presAssocID="{F80718D0-2C1E-5E46-9636-398BF60DE8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BF66C4B-979B-7C4A-8125-4D7434486A65}" type="pres">
      <dgm:prSet presAssocID="{F80718D0-2C1E-5E46-9636-398BF60DE8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46A1813-1CEC-C542-A10B-477214869AD7}" srcId="{F80718D0-2C1E-5E46-9636-398BF60DE8FA}" destId="{86DF7888-3AFB-5D40-9402-AD05B0DEDD5A}" srcOrd="2" destOrd="0" parTransId="{25D4DCD4-560C-FF43-92D0-0A30C356FA9F}" sibTransId="{7CC96C37-0E9D-2D43-B515-F57C1BAE1B84}"/>
    <dgm:cxn modelId="{1CFECA2A-6B7D-9341-8EEC-439014422499}" srcId="{47418C78-ADCD-F845-8C0A-9AE64AD4C796}" destId="{F80718D0-2C1E-5E46-9636-398BF60DE8FA}" srcOrd="1" destOrd="0" parTransId="{062EDA50-4651-4141-AB6E-94704B510D5D}" sibTransId="{062FEBAE-D0C0-0D4C-8F62-FC245CF1619F}"/>
    <dgm:cxn modelId="{088CA94C-B99E-324A-A6CD-49F3A62598A1}" type="presOf" srcId="{87E81351-A855-0D44-9C82-34E421E8019F}" destId="{1BF66C4B-979B-7C4A-8125-4D7434486A65}" srcOrd="0" destOrd="0" presId="urn:microsoft.com/office/officeart/2005/8/layout/hList1"/>
    <dgm:cxn modelId="{E3AA1774-B897-0344-95D4-E97EF4C2FF36}" type="presOf" srcId="{95E33A95-A849-B94C-A9AE-FF103441DC41}" destId="{2CA2E574-D180-F746-991E-694C914B2EBC}" srcOrd="0" destOrd="0" presId="urn:microsoft.com/office/officeart/2005/8/layout/hList1"/>
    <dgm:cxn modelId="{7C3DEB7C-A0EB-A447-A489-8FADC7AFB209}" srcId="{6D265E15-F7AA-C346-A61C-2C888F848326}" destId="{95E33A95-A849-B94C-A9AE-FF103441DC41}" srcOrd="0" destOrd="0" parTransId="{5F2A104C-A4AA-F94B-85EA-9C19F395B68F}" sibTransId="{221C2CCD-E1A2-924C-8873-61B320C35AB0}"/>
    <dgm:cxn modelId="{5D0B647D-F806-C54D-AC72-6B643334818F}" srcId="{F80718D0-2C1E-5E46-9636-398BF60DE8FA}" destId="{828BF4B4-81C9-6442-B8E3-9054574F0694}" srcOrd="1" destOrd="0" parTransId="{1433EC2C-A2BA-C247-9546-409FFCCAD0AF}" sibTransId="{6CEF2E58-3E46-B04E-B466-786B5986EA11}"/>
    <dgm:cxn modelId="{B92FB296-E907-594E-969C-C9FFA15BF9AD}" srcId="{F80718D0-2C1E-5E46-9636-398BF60DE8FA}" destId="{87E81351-A855-0D44-9C82-34E421E8019F}" srcOrd="0" destOrd="0" parTransId="{5969D586-0960-D14A-B8D6-0FD0F0AD86D3}" sibTransId="{3F65EAD0-894B-CA4A-9BF8-07CB54CE7668}"/>
    <dgm:cxn modelId="{2BCED699-F22D-A047-916D-F0E703769B10}" type="presOf" srcId="{6D265E15-F7AA-C346-A61C-2C888F848326}" destId="{6F22BD45-7193-A345-9D31-D31A315076FC}" srcOrd="0" destOrd="0" presId="urn:microsoft.com/office/officeart/2005/8/layout/hList1"/>
    <dgm:cxn modelId="{A9C9789D-04F6-C44C-A585-F015D53BEA3C}" type="presOf" srcId="{828BF4B4-81C9-6442-B8E3-9054574F0694}" destId="{1BF66C4B-979B-7C4A-8125-4D7434486A65}" srcOrd="0" destOrd="1" presId="urn:microsoft.com/office/officeart/2005/8/layout/hList1"/>
    <dgm:cxn modelId="{8E5742A6-1CF2-524D-A371-D6D14280BC42}" type="presOf" srcId="{86DF7888-3AFB-5D40-9402-AD05B0DEDD5A}" destId="{1BF66C4B-979B-7C4A-8125-4D7434486A65}" srcOrd="0" destOrd="2" presId="urn:microsoft.com/office/officeart/2005/8/layout/hList1"/>
    <dgm:cxn modelId="{DE1A14C6-9FEC-D840-98B3-1F8CB0C71384}" type="presOf" srcId="{47418C78-ADCD-F845-8C0A-9AE64AD4C796}" destId="{15746E6B-6C51-9240-B6C5-2DA127587A40}" srcOrd="0" destOrd="0" presId="urn:microsoft.com/office/officeart/2005/8/layout/hList1"/>
    <dgm:cxn modelId="{B07ADCD4-FEEC-E348-BF44-6F55CB5EFA14}" srcId="{47418C78-ADCD-F845-8C0A-9AE64AD4C796}" destId="{6D265E15-F7AA-C346-A61C-2C888F848326}" srcOrd="0" destOrd="0" parTransId="{4DBE5B92-3B23-9547-87A2-449BA83BB4BF}" sibTransId="{9996F099-554B-6048-9A1C-7F094BB93442}"/>
    <dgm:cxn modelId="{1054A5F2-5F0A-C841-B686-F9158ABCB89F}" type="presOf" srcId="{F80718D0-2C1E-5E46-9636-398BF60DE8FA}" destId="{BD59E623-B9B1-824E-ABA5-E5CD4F95CCF8}" srcOrd="0" destOrd="0" presId="urn:microsoft.com/office/officeart/2005/8/layout/hList1"/>
    <dgm:cxn modelId="{E1640A55-E0FC-0A4B-93CA-410B44D7A97F}" type="presParOf" srcId="{15746E6B-6C51-9240-B6C5-2DA127587A40}" destId="{1C10BDBC-57FC-3D40-BED8-E946A2A506FD}" srcOrd="0" destOrd="0" presId="urn:microsoft.com/office/officeart/2005/8/layout/hList1"/>
    <dgm:cxn modelId="{A2FEC154-0E47-0445-99C1-A3266888D856}" type="presParOf" srcId="{1C10BDBC-57FC-3D40-BED8-E946A2A506FD}" destId="{6F22BD45-7193-A345-9D31-D31A315076FC}" srcOrd="0" destOrd="0" presId="urn:microsoft.com/office/officeart/2005/8/layout/hList1"/>
    <dgm:cxn modelId="{1571EB2E-A50D-F448-A839-8B545E1D0934}" type="presParOf" srcId="{1C10BDBC-57FC-3D40-BED8-E946A2A506FD}" destId="{2CA2E574-D180-F746-991E-694C914B2EBC}" srcOrd="1" destOrd="0" presId="urn:microsoft.com/office/officeart/2005/8/layout/hList1"/>
    <dgm:cxn modelId="{71682F42-09C8-D841-884B-5FA9AC4CBA2B}" type="presParOf" srcId="{15746E6B-6C51-9240-B6C5-2DA127587A40}" destId="{DEB7940A-42C4-2942-BDCD-6DCC4F0A7396}" srcOrd="1" destOrd="0" presId="urn:microsoft.com/office/officeart/2005/8/layout/hList1"/>
    <dgm:cxn modelId="{491ECE9A-669E-7C40-B39B-3613248EB008}" type="presParOf" srcId="{15746E6B-6C51-9240-B6C5-2DA127587A40}" destId="{950A7932-BA9E-294A-9402-B98B46074D81}" srcOrd="2" destOrd="0" presId="urn:microsoft.com/office/officeart/2005/8/layout/hList1"/>
    <dgm:cxn modelId="{761FD164-9144-5949-8B85-614483CD3F77}" type="presParOf" srcId="{950A7932-BA9E-294A-9402-B98B46074D81}" destId="{BD59E623-B9B1-824E-ABA5-E5CD4F95CCF8}" srcOrd="0" destOrd="0" presId="urn:microsoft.com/office/officeart/2005/8/layout/hList1"/>
    <dgm:cxn modelId="{A7497174-3995-0248-ADD0-BE35C366AA66}" type="presParOf" srcId="{950A7932-BA9E-294A-9402-B98B46074D81}" destId="{1BF66C4B-979B-7C4A-8125-4D7434486A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B94-56E6-4343-815A-4C88DE8E4629}">
      <dsp:nvSpPr>
        <dsp:cNvPr id="0" name=""/>
        <dsp:cNvSpPr/>
      </dsp:nvSpPr>
      <dsp:spPr>
        <a:xfrm rot="5400000">
          <a:off x="4679469" y="-1834384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 pseudorandom number generator uses a function that produces a deterministic stream of bits that eventually repeats;  the longer the period of repeat the more difficult it will be to do cryptanalysis</a:t>
          </a:r>
        </a:p>
      </dsp:txBody>
      <dsp:txXfrm rot="-5400000">
        <a:off x="2725483" y="165359"/>
        <a:ext cx="4799546" cy="845816"/>
      </dsp:txXfrm>
    </dsp:sp>
    <dsp:sp modelId="{DF8243A5-C0B6-FE4F-A1A4-CBEFD28A1F47}">
      <dsp:nvSpPr>
        <dsp:cNvPr id="0" name=""/>
        <dsp:cNvSpPr/>
      </dsp:nvSpPr>
      <dsp:spPr>
        <a:xfrm>
          <a:off x="0" y="2436"/>
          <a:ext cx="2725483" cy="11716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</a:p>
      </dsp:txBody>
      <dsp:txXfrm>
        <a:off x="57196" y="59632"/>
        <a:ext cx="2611091" cy="1057271"/>
      </dsp:txXfrm>
    </dsp:sp>
    <dsp:sp modelId="{F5DB7628-7D36-B74C-9F78-063350B6C244}">
      <dsp:nvSpPr>
        <dsp:cNvPr id="0" name=""/>
        <dsp:cNvSpPr/>
      </dsp:nvSpPr>
      <dsp:spPr>
        <a:xfrm rot="5400000">
          <a:off x="4679469" y="-604137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There should be an approximately equal number of 1s and 0s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If the </a:t>
          </a:r>
          <a:r>
            <a:rPr lang="en-US" sz="1300" kern="1200" dirty="0" err="1"/>
            <a:t>keystream</a:t>
          </a:r>
          <a:r>
            <a:rPr lang="en-US" sz="1300" kern="1200" dirty="0"/>
            <a:t> is treated as a stream of bytes, then all of the 256 possible byte values should appear approximately equally often</a:t>
          </a:r>
        </a:p>
      </dsp:txBody>
      <dsp:txXfrm rot="-5400000">
        <a:off x="2725483" y="1395606"/>
        <a:ext cx="4799546" cy="845816"/>
      </dsp:txXfrm>
    </dsp:sp>
    <dsp:sp modelId="{92B1AF1B-DF41-0A49-BDA3-2FD01C54A696}">
      <dsp:nvSpPr>
        <dsp:cNvPr id="0" name=""/>
        <dsp:cNvSpPr/>
      </dsp:nvSpPr>
      <dsp:spPr>
        <a:xfrm>
          <a:off x="0" y="1232682"/>
          <a:ext cx="2725483" cy="11716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sz="1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</a:p>
      </dsp:txBody>
      <dsp:txXfrm>
        <a:off x="57196" y="1289878"/>
        <a:ext cx="2611091" cy="1057271"/>
      </dsp:txXfrm>
    </dsp:sp>
    <dsp:sp modelId="{8FB08EE9-CD81-E344-AF3D-8514986ABB33}">
      <dsp:nvSpPr>
        <dsp:cNvPr id="0" name=""/>
        <dsp:cNvSpPr/>
      </dsp:nvSpPr>
      <dsp:spPr>
        <a:xfrm rot="5400000">
          <a:off x="4679469" y="626108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output of the pseudorandom number generator is conditioned on the value of the input key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same considerations that apply to block ciphers are valid</a:t>
          </a:r>
        </a:p>
      </dsp:txBody>
      <dsp:txXfrm rot="-5400000">
        <a:off x="2725483" y="2625852"/>
        <a:ext cx="4799546" cy="845816"/>
      </dsp:txXfrm>
    </dsp:sp>
    <dsp:sp modelId="{C4F89D33-03C4-0649-AC4F-4D7DAC421B0B}">
      <dsp:nvSpPr>
        <dsp:cNvPr id="0" name=""/>
        <dsp:cNvSpPr/>
      </dsp:nvSpPr>
      <dsp:spPr>
        <a:xfrm>
          <a:off x="0" y="2462929"/>
          <a:ext cx="2725483" cy="11716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</a:p>
      </dsp:txBody>
      <dsp:txXfrm>
        <a:off x="57196" y="2520125"/>
        <a:ext cx="2611091" cy="1057271"/>
      </dsp:txXfrm>
    </dsp:sp>
    <dsp:sp modelId="{424A4BEF-EB38-4E4C-9C67-7A7D0104F848}">
      <dsp:nvSpPr>
        <dsp:cNvPr id="0" name=""/>
        <dsp:cNvSpPr/>
      </dsp:nvSpPr>
      <dsp:spPr>
        <a:xfrm rot="5400000">
          <a:off x="4679469" y="1856355"/>
          <a:ext cx="937330" cy="4845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/>
            <a:t>A potential advantage is that stream ciphers that do not use block ciphers as a building block are typically faster and use far less code than block ciphers</a:t>
          </a:r>
        </a:p>
      </dsp:txBody>
      <dsp:txXfrm rot="-5400000">
        <a:off x="2725483" y="3856099"/>
        <a:ext cx="4799546" cy="845816"/>
      </dsp:txXfrm>
    </dsp:sp>
    <dsp:sp modelId="{130DEB4F-07F2-074F-9A55-A205477665FB}">
      <dsp:nvSpPr>
        <dsp:cNvPr id="0" name=""/>
        <dsp:cNvSpPr/>
      </dsp:nvSpPr>
      <dsp:spPr>
        <a:xfrm>
          <a:off x="0" y="3693175"/>
          <a:ext cx="2725483" cy="117166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generator a stream cipher can be as secure as a block cipher of comparable key length</a:t>
          </a:r>
        </a:p>
      </dsp:txBody>
      <dsp:txXfrm>
        <a:off x="57196" y="3750371"/>
        <a:ext cx="2611091" cy="1057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2BD45-7193-A345-9D31-D31A315076FC}">
      <dsp:nvSpPr>
        <dsp:cNvPr id="0" name=""/>
        <dsp:cNvSpPr/>
      </dsp:nvSpPr>
      <dsp:spPr>
        <a:xfrm>
          <a:off x="36" y="26922"/>
          <a:ext cx="3537716" cy="13292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number of papers have been published analyzing methods of attacking RC4</a:t>
          </a:r>
        </a:p>
      </dsp:txBody>
      <dsp:txXfrm>
        <a:off x="36" y="26922"/>
        <a:ext cx="3537716" cy="1329225"/>
      </dsp:txXfrm>
    </dsp:sp>
    <dsp:sp modelId="{2CA2E574-D180-F746-991E-694C914B2EBC}">
      <dsp:nvSpPr>
        <dsp:cNvPr id="0" name=""/>
        <dsp:cNvSpPr/>
      </dsp:nvSpPr>
      <dsp:spPr>
        <a:xfrm>
          <a:off x="36" y="1356148"/>
          <a:ext cx="3537716" cy="3408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None of these approaches is practical against RC4 with a reasonable key length</a:t>
          </a:r>
        </a:p>
      </dsp:txBody>
      <dsp:txXfrm>
        <a:off x="36" y="1356148"/>
        <a:ext cx="3537716" cy="3408003"/>
      </dsp:txXfrm>
    </dsp:sp>
    <dsp:sp modelId="{BD59E623-B9B1-824E-ABA5-E5CD4F95CCF8}">
      <dsp:nvSpPr>
        <dsp:cNvPr id="0" name=""/>
        <dsp:cNvSpPr/>
      </dsp:nvSpPr>
      <dsp:spPr>
        <a:xfrm>
          <a:off x="4033033" y="26922"/>
          <a:ext cx="3537716" cy="13292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more serious problem is that the WEP protocol intended to provide confidentiality on 802.11 wireless LAN networks is vulnerable to a particular attack approach</a:t>
          </a:r>
        </a:p>
      </dsp:txBody>
      <dsp:txXfrm>
        <a:off x="4033033" y="26922"/>
        <a:ext cx="3537716" cy="1329225"/>
      </dsp:txXfrm>
    </dsp:sp>
    <dsp:sp modelId="{1BF66C4B-979B-7C4A-8125-4D7434486A65}">
      <dsp:nvSpPr>
        <dsp:cNvPr id="0" name=""/>
        <dsp:cNvSpPr/>
      </dsp:nvSpPr>
      <dsp:spPr>
        <a:xfrm>
          <a:off x="4033033" y="1356148"/>
          <a:ext cx="3537716" cy="3408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problem is not with RC4 itself, but the way in which keys are generated for use as input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Problem does not appear to be relevant to other applications and can be remedied in WEP by changing the way in which keys are generated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Problem points out the difficulty in designing a secure system that involves both cryptographic functions and protocols that make use of them</a:t>
          </a:r>
        </a:p>
      </dsp:txBody>
      <dsp:txXfrm>
        <a:off x="4033033" y="1356148"/>
        <a:ext cx="3537716" cy="3408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25863-27E1-FE42-B492-5E54454F5146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D4EE-211E-484D-9DA9-6EF3AEE4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0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DE16DA7F-D295-D64F-8BDF-D26BF015965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745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7DABF-6FCC-1647-961A-D1E91497B28E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stream cipher is similar to the one-time pad discussed in Chapter 3.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difference is that a one-time pad uses a genuine random number stream, whereas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uses a pseudorandom number stream.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[KUMA97] lists the following important design considerations for a stream 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encryption sequence should have a large period. A pseudorandom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 uses a function that produces a deterministic stream of bits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eventually repeats. The longer the period of repeat the more difficult it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to do cryptanalysis. This is essentially the same consideration that was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reference to the Vigenère cipher, namely that the longer the keyword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more difficult the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keystream should approximate the properties of a true random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as close as possible. For example, there should be an approximately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 number of 1s and 0s. If the keystream is treated as a stream of bytes,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all of the 256 possible byte values should appear approximately equally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often. The more random-appearing the keystream is, the more randomized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is, making cryptanalysis more difficult.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 Note from Figure 8.7 that the output of the pseudorandom number generator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conditioned on the value of the input key. To guard against brute-force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attacks, the key needs to be sufficiently long. The same considerations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apply to block ciphers are valid here. Thus, with current technology, a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length of at least 128 bits is desirable.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 properly designed pseudorandom number generator, a stream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as secure as a block cipher of comparable key length. A potential advantage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stream cipher is that stream ciphers that do not use block ciphers as a building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are typically faster and use far less code than do block ciphers. The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chapter, RC4, can be implemented in just a few lines of code. In recent years,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advantage has diminished with the introduction of AES, which is quite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software. Furthermore, hardware acceleration techniques are now available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AES. For example, the Intel AES Instruction Set has machine instructions for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round of encryption and decryption and key generation. Using the hardware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results in speedups of about an order of magnitude compared to pure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software implementations [XU10].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advantage of a block cipher is that you can reuse keys. In contrast, if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plaintexts are encrypted with the same key using a stream cipher, then cryptanalysis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often quite simple [DAWS96]. If the two ciphertext streams are XORed together,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result is the XOR of the original plaintexts. If the plaintexts are text strings,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credit card numbers, or other byte streams with known properties, then cryptanalysis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be successful.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applications that require encryption/decryption of a stream of data,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 a data communications channel or a browser/Web link, a stream cipher might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the better alternative. For applications that deal with blocks of data, such as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transfer, e-mail, and database, block ciphers may be more appropriate.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either type of cipher can be used in virtually any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stream cipher can be constructed with any cryptographically strong PRNG,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the ones discussed in Sections 8.2 and 8.3. In the next section, we look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that uses a PRNG designed specifically for the stream cipher.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75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RC4 is a stream cipher designed in 1987 by Ron Rivest for RSA Security. It is a variable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size stream cipher with byte-oriented operations. The algorithm is based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 the use of a random permutation. Analysis shows that the period of the cipher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overwhelmingly likely to be greater than 10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100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[ROBS95a]. Eight to sixteen machine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operations are required per output byte, and the cipher can be expected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run very quickly in software. RC4 is used in the Secure Sockets Layer/Transport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Layer Security (SSL/TLS) standards that have been defined for communication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Web browsers and servers. It is also used in the Wired Equivalent Privacy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(WEP) protocol and the newer WiFi Protected Access (WPA) protocol that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 of the IEEE 802.11 wireless LAN standard. RC4 was kept as a trade secret by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RSA Security. In September 1994, the RC4 algorithm was anonymously posted 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Internet on the Cypherpunks anonymous remailers list.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RC4 algorithm is remarkably simple and quite easy to explain. A variable-length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of from 1 to 256 bytes (8 to 2048 bits) is used to initialize a 256-byte state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vector S, with elements S[0], S[1], c , S[255]. At all times, S contains a permutation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all 8-bit numbers from 0 through 255. For encryption and decryption, a byte k  (see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8.7) is generated from S by selecting one of the 255 entries in a systematic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fashion. As each value of k  is generated, the entries in S are once again permuted.</a:t>
            </a:r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6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6375B-C00B-5D4B-A158-5BF2296F9DF6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number of papers have been published analyzing methods of attacking RC4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(e.g., [KNUD98], [FLUH00], [MANT01]). None of these approaches is practical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against RC4 with a reasonable key length, such as 128 bits. A more serious problem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reported in [FLUH01]. The authors demonstrate that the WEP protocol,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intended to provide confidentiality on 802.11 wireless LAN networks, is vulnerable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a particular attack approach. In essence, the problem is not with RC4 itself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but the way in which keys are generated for use as input to RC4. This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problem does not appear to be relevant to other applications using RC4 and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remedied in WEP by changing the way in which keys are generated. This problem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points out the difficulty in designing a secure system that involves both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functions and protocols that make use of them.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0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3960-210B-8C44-ADE8-24754ADD3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25CD-4C5D-6D4E-9FE4-4D8095B50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A41B-8327-0E42-B599-5675DCE9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9FD7-61BB-7A44-8CC2-6AE4A679C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E87-E5FB-E549-B6FD-BE8C668A2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685A-713B-8549-9275-7DEE06C1A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42E1-65BB-6E4A-A0CC-A610AAC0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56AA-FE0D-774B-9115-3002173F5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1141-6830-8D46-9787-8E222FA99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FC6E-DD23-0745-9A88-FF90FE02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13EBF9D1-F2F6-354E-8D82-1F22732BF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3431E8D6-C4E6-E04D-BE90-11C56E0B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Stream Cipher Design Considerations</a:t>
            </a:r>
            <a:endParaRPr lang="en-A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965050"/>
              </p:ext>
            </p:extLst>
          </p:nvPr>
        </p:nvGraphicFramePr>
        <p:xfrm>
          <a:off x="762000" y="1442045"/>
          <a:ext cx="7570787" cy="486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Designed in 1987 by Ron Rivest for RSA Security</a:t>
            </a:r>
          </a:p>
          <a:p>
            <a:r>
              <a:rPr lang="en-AU" dirty="0"/>
              <a:t>Variable key size stream cipher with byte-oriented operations</a:t>
            </a:r>
          </a:p>
          <a:p>
            <a:r>
              <a:rPr lang="en-AU" dirty="0"/>
              <a:t>Based on the use of a random permutation</a:t>
            </a:r>
          </a:p>
          <a:p>
            <a:r>
              <a:rPr lang="en-AU" dirty="0"/>
              <a:t>Eight to sixteen machine operations are required per output byte and the cipher can be expected to run very quickly in software</a:t>
            </a:r>
          </a:p>
          <a:p>
            <a:r>
              <a:rPr lang="en-AU" dirty="0"/>
              <a:t>Used in the Secure Sockets Layer/Transport Layer Security (SSL/TLS) standards that have been defined for communication between Web browsers and servers</a:t>
            </a:r>
          </a:p>
          <a:p>
            <a:r>
              <a:rPr lang="en-AU" dirty="0"/>
              <a:t>Is also used in the Wired Equivalent Privacy (WEP) protocol and the newer WiFi Protected Access (WPA) protocol that are part of the IEEE 802.11 wireless LAN standard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AU" dirty="0"/>
              <a:t>Strength of RC4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71740"/>
              </p:ext>
            </p:extLst>
          </p:nvPr>
        </p:nvGraphicFramePr>
        <p:xfrm>
          <a:off x="792163" y="1484784"/>
          <a:ext cx="7570787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9047</TotalTime>
  <Words>1492</Words>
  <Application>Microsoft Office PowerPoint</Application>
  <PresentationFormat>On-screen Show (4:3)</PresentationFormat>
  <Paragraphs>112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Candara</vt:lpstr>
      <vt:lpstr>Mistral</vt:lpstr>
      <vt:lpstr>Infusion</vt:lpstr>
      <vt:lpstr>Stream Cipher Design Considerations</vt:lpstr>
      <vt:lpstr>RC4</vt:lpstr>
      <vt:lpstr>Strength of RC4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7</dc:subject>
  <dc:creator>Dr Lawrie Brown</dc:creator>
  <cp:keywords/>
  <dc:description/>
  <cp:lastModifiedBy>Ajay</cp:lastModifiedBy>
  <cp:revision>100</cp:revision>
  <cp:lastPrinted>2009-08-25T04:32:31Z</cp:lastPrinted>
  <dcterms:created xsi:type="dcterms:W3CDTF">2016-03-22T15:16:18Z</dcterms:created>
  <dcterms:modified xsi:type="dcterms:W3CDTF">2022-10-03T04:51:44Z</dcterms:modified>
  <cp:category/>
</cp:coreProperties>
</file>