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Pacifico"/>
      <p:regular r:id="rId36"/>
    </p:embeddedFont>
    <p:embeddedFont>
      <p:font typeface="Candar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1" roundtripDataSignature="AMtx7mifFvNnRgBhHg4jUHi4YC1Y9QY9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andara-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andara-regular.fntdata"/><Relationship Id="rId14" Type="http://schemas.openxmlformats.org/officeDocument/2006/relationships/slide" Target="slides/slide8.xml"/><Relationship Id="rId36" Type="http://schemas.openxmlformats.org/officeDocument/2006/relationships/font" Target="fonts/Pacifico-regular.fntdata"/><Relationship Id="rId17" Type="http://schemas.openxmlformats.org/officeDocument/2006/relationships/slide" Target="slides/slide11.xml"/><Relationship Id="rId39" Type="http://schemas.openxmlformats.org/officeDocument/2006/relationships/font" Target="fonts/Candara-italic.fntdata"/><Relationship Id="rId16" Type="http://schemas.openxmlformats.org/officeDocument/2006/relationships/slide" Target="slides/slide10.xml"/><Relationship Id="rId38" Type="http://schemas.openxmlformats.org/officeDocument/2006/relationships/font" Target="fonts/Candar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development of public-key cryptography is the greatest and perhaps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only true revolution in the entire history of cryptography. From its earliest beginnings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modern times, virtually all cryptographic systems have been based 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elementary tools of substitution and permutation. After millennia of working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algorithms that could be calculated by hand, a major advance in symmetric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cryptography occurred with the development of the rotor encryption/decryption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Machine. The electromechanical rotor enabled the development of fiendishly complex</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Cipher systems. With the availability of computers, even more complex systems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were devised, the most prominent of which was the Lucifer effort at IBM that culminated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 the Data Encryption Standard (DES). But both rotor machines and DES,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although representing significant advances, still relied on the bread-and-butter tools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substitution and permutation.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Public-key cryptography provides a radical departure from all that has gone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before. For one thing, public-key algorithms are based on mathematical functions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rather than on substitution and permutation. More important, public-key cryptography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asymmetric, involving the use of two separate keys, in contrast to symmetric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which uses only one key. The use of two keys has profound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consequences in the areas of confidentiality, key distribution, and authentication,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as we shall see.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This chapter and the next provide an overview of public-key cryptography.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First, we look at its conceptual framework. Interestingly, the concept for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technique was developed and published before it was shown to be practical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adopt it. Next, we examine the RSA algorithm, which is the most important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decryption algorithm that has been shown to be feasible for public-key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Other important public-key cryptographic algorithms are covered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Chapter 10.</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Much of the theory of public-key cryptosystems is based on number theory.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If one is prepared to accept the results given in this chapter, an understanding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number theory is not strictly necessary. However, to gain a full appreciation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public-key algorithms, some understanding of number theory is required. Chapter 2</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provides the necessary background in number theory.</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351" name="Google Shape;35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8" name="Google Shape;4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It is, however, possible to provide both the authentication function and confidentiality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by a double use of the public-key scheme (Figure 9.4).</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In this case, we begin as before by encrypting a message, using the sender’s private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This provides the digital signature. Next, we encrypt again, using the receiver’s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 key. The final ciphertext can be decrypted only by the intended receiver, who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alone has the matching private key. Thus, confidentiality is provided. The disadvantage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this approach is that the public-key algorithm, which is complex, must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exercised four times rather than two in each communication.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49" name="Google Shape;44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5" name="Google Shape;4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110">
                <a:solidFill>
                  <a:schemeClr val="dk1"/>
                </a:solidFill>
                <a:latin typeface="Arial"/>
                <a:ea typeface="Arial"/>
                <a:cs typeface="Arial"/>
                <a:sym typeface="Arial"/>
              </a:rPr>
              <a:t>Before proceeding, we need to clarify one aspect of public-key cryptosystems that is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otherwise likely to lead to confusion. Public-key systems are characterized by the use</a:t>
            </a:r>
            <a:endParaRPr/>
          </a:p>
          <a:p>
            <a:pPr indent="0" lvl="0" marL="0" rtl="0" algn="l">
              <a:spcBef>
                <a:spcPts val="333"/>
              </a:spcBef>
              <a:spcAft>
                <a:spcPts val="0"/>
              </a:spcAft>
              <a:buNone/>
            </a:pPr>
            <a:r>
              <a:rPr lang="en-US" sz="1110">
                <a:solidFill>
                  <a:schemeClr val="dk1"/>
                </a:solidFill>
                <a:latin typeface="Arial"/>
                <a:ea typeface="Arial"/>
                <a:cs typeface="Arial"/>
                <a:sym typeface="Arial"/>
              </a:rPr>
              <a:t>of a cryptographic algorithm with two keys, one held private and one available publicly.</a:t>
            </a:r>
            <a:endParaRPr/>
          </a:p>
          <a:p>
            <a:pPr indent="0" lvl="0" marL="0" rtl="0" algn="l">
              <a:spcBef>
                <a:spcPts val="333"/>
              </a:spcBef>
              <a:spcAft>
                <a:spcPts val="0"/>
              </a:spcAft>
              <a:buNone/>
            </a:pPr>
            <a:r>
              <a:rPr lang="en-US" sz="1110">
                <a:solidFill>
                  <a:schemeClr val="dk1"/>
                </a:solidFill>
                <a:latin typeface="Arial"/>
                <a:ea typeface="Arial"/>
                <a:cs typeface="Arial"/>
                <a:sym typeface="Arial"/>
              </a:rPr>
              <a:t>Depending on the application, the sender uses either the sender’s private key or</a:t>
            </a:r>
            <a:endParaRPr/>
          </a:p>
          <a:p>
            <a:pPr indent="0" lvl="0" marL="0" rtl="0" algn="l">
              <a:spcBef>
                <a:spcPts val="333"/>
              </a:spcBef>
              <a:spcAft>
                <a:spcPts val="0"/>
              </a:spcAft>
              <a:buNone/>
            </a:pPr>
            <a:r>
              <a:rPr lang="en-US" sz="1110">
                <a:solidFill>
                  <a:schemeClr val="dk1"/>
                </a:solidFill>
                <a:latin typeface="Arial"/>
                <a:ea typeface="Arial"/>
                <a:cs typeface="Arial"/>
                <a:sym typeface="Arial"/>
              </a:rPr>
              <a:t>the receiver’s public key, or both, to perform some type of cryptographic function. In</a:t>
            </a:r>
            <a:endParaRPr/>
          </a:p>
          <a:p>
            <a:pPr indent="0" lvl="0" marL="0" rtl="0" algn="l">
              <a:spcBef>
                <a:spcPts val="333"/>
              </a:spcBef>
              <a:spcAft>
                <a:spcPts val="0"/>
              </a:spcAft>
              <a:buNone/>
            </a:pPr>
            <a:r>
              <a:rPr lang="en-US" sz="1110">
                <a:solidFill>
                  <a:schemeClr val="dk1"/>
                </a:solidFill>
                <a:latin typeface="Arial"/>
                <a:ea typeface="Arial"/>
                <a:cs typeface="Arial"/>
                <a:sym typeface="Arial"/>
              </a:rPr>
              <a:t>broad terms, we can classify the use of public-key cryptosystems  into three categories</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Encryption/decryption:  The sender encrypts a message with the recipient’s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public key.</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Digital signature:  The sender “signs” a message with its private key. Signing</a:t>
            </a:r>
            <a:endParaRPr/>
          </a:p>
          <a:p>
            <a:pPr indent="0" lvl="0" marL="0" rtl="0" algn="l">
              <a:spcBef>
                <a:spcPts val="333"/>
              </a:spcBef>
              <a:spcAft>
                <a:spcPts val="0"/>
              </a:spcAft>
              <a:buNone/>
            </a:pPr>
            <a:r>
              <a:rPr lang="en-US" sz="1110">
                <a:solidFill>
                  <a:schemeClr val="dk1"/>
                </a:solidFill>
                <a:latin typeface="Arial"/>
                <a:ea typeface="Arial"/>
                <a:cs typeface="Arial"/>
                <a:sym typeface="Arial"/>
              </a:rPr>
              <a:t>is achieved by a cryptographic algorithm applied to the message or to a small</a:t>
            </a:r>
            <a:endParaRPr/>
          </a:p>
          <a:p>
            <a:pPr indent="0" lvl="0" marL="0" rtl="0" algn="l">
              <a:spcBef>
                <a:spcPts val="333"/>
              </a:spcBef>
              <a:spcAft>
                <a:spcPts val="0"/>
              </a:spcAft>
              <a:buNone/>
            </a:pPr>
            <a:r>
              <a:rPr lang="en-US" sz="1110">
                <a:solidFill>
                  <a:schemeClr val="dk1"/>
                </a:solidFill>
                <a:latin typeface="Arial"/>
                <a:ea typeface="Arial"/>
                <a:cs typeface="Arial"/>
                <a:sym typeface="Arial"/>
              </a:rPr>
              <a:t>block of data that is a function of the message.</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Key exchange:  Two sides cooperate to exchange a session key. Several different</a:t>
            </a:r>
            <a:endParaRPr/>
          </a:p>
          <a:p>
            <a:pPr indent="0" lvl="0" marL="0" rtl="0" algn="l">
              <a:spcBef>
                <a:spcPts val="333"/>
              </a:spcBef>
              <a:spcAft>
                <a:spcPts val="0"/>
              </a:spcAft>
              <a:buNone/>
            </a:pPr>
            <a:r>
              <a:rPr lang="en-US" sz="1110">
                <a:solidFill>
                  <a:schemeClr val="dk1"/>
                </a:solidFill>
                <a:latin typeface="Arial"/>
                <a:ea typeface="Arial"/>
                <a:cs typeface="Arial"/>
                <a:sym typeface="Arial"/>
              </a:rPr>
              <a:t>approaches are possible, involving the private key(s) of one or both parties.</a:t>
            </a:r>
            <a:endParaRPr sz="1110"/>
          </a:p>
        </p:txBody>
      </p:sp>
      <p:sp>
        <p:nvSpPr>
          <p:cNvPr id="456" name="Google Shape;4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5" name="Google Shape;47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Some algorithms are suitable for all three applications, whereas others can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used only for one or two of these applications. Table 9.3 indicates the applications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supported by the algorithms discussed in this book.</a:t>
            </a:r>
            <a:endParaRPr/>
          </a:p>
        </p:txBody>
      </p:sp>
      <p:sp>
        <p:nvSpPr>
          <p:cNvPr id="476" name="Google Shape;4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83" name="Google Shape;4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endParaRPr/>
          </a:p>
          <a:p>
            <a:pPr indent="-76200" lvl="0" marL="0" rtl="0" algn="l">
              <a:spcBef>
                <a:spcPts val="360"/>
              </a:spcBef>
              <a:spcAft>
                <a:spcPts val="0"/>
              </a:spcAft>
              <a:buClr>
                <a:schemeClr val="dk1"/>
              </a:buClr>
              <a:buSzPts val="1200"/>
              <a:buFont typeface="Arial"/>
              <a:buAutoNum type="arabicPeriod"/>
            </a:pPr>
            <a:r>
              <a:rPr lang="en-US">
                <a:latin typeface="Arial"/>
                <a:ea typeface="Arial"/>
                <a:cs typeface="Arial"/>
                <a:sym typeface="Arial"/>
              </a:rPr>
              <a:t>It is computationally easy for a party B to generate a pair (public key </a:t>
            </a:r>
            <a:r>
              <a:rPr i="1" lang="en-US">
                <a:latin typeface="Arial"/>
                <a:ea typeface="Arial"/>
                <a:cs typeface="Arial"/>
                <a:sym typeface="Arial"/>
              </a:rPr>
              <a:t>PU</a:t>
            </a:r>
            <a:r>
              <a:rPr baseline="-25000" i="1" lang="en-US">
                <a:latin typeface="Arial"/>
                <a:ea typeface="Arial"/>
                <a:cs typeface="Arial"/>
                <a:sym typeface="Arial"/>
              </a:rPr>
              <a:t>b</a:t>
            </a:r>
            <a:r>
              <a:rPr i="1" lang="en-US">
                <a:latin typeface="Arial"/>
                <a:ea typeface="Arial"/>
                <a:cs typeface="Arial"/>
                <a:sym typeface="Arial"/>
              </a:rPr>
              <a:t>, </a:t>
            </a:r>
            <a:r>
              <a:rPr lang="en-US">
                <a:latin typeface="Arial"/>
                <a:ea typeface="Arial"/>
                <a:cs typeface="Arial"/>
                <a:sym typeface="Arial"/>
              </a:rPr>
              <a:t>private key PR</a:t>
            </a:r>
            <a:r>
              <a:rPr baseline="-25000" i="1" lang="en-US" sz="1200">
                <a:solidFill>
                  <a:schemeClr val="dk1"/>
                </a:solidFill>
                <a:latin typeface="Arial"/>
                <a:ea typeface="Arial"/>
                <a:cs typeface="Arial"/>
                <a:sym typeface="Arial"/>
              </a:rPr>
              <a:t>b</a:t>
            </a:r>
            <a:r>
              <a:rPr i="1" lang="en-US">
                <a:latin typeface="Arial"/>
                <a:ea typeface="Arial"/>
                <a:cs typeface="Arial"/>
                <a:sym typeface="Arial"/>
              </a:rPr>
              <a:t>). </a:t>
            </a:r>
            <a:endParaRPr>
              <a:latin typeface="Times"/>
              <a:ea typeface="Times"/>
              <a:cs typeface="Times"/>
              <a:sym typeface="Times"/>
            </a:endParaRPr>
          </a:p>
          <a:p>
            <a:pPr indent="-76200" lvl="0" marL="0" rtl="0" algn="l">
              <a:spcBef>
                <a:spcPts val="360"/>
              </a:spcBef>
              <a:spcAft>
                <a:spcPts val="0"/>
              </a:spcAft>
              <a:buClr>
                <a:schemeClr val="dk1"/>
              </a:buClr>
              <a:buSzPts val="1200"/>
              <a:buFont typeface="Arial"/>
              <a:buAutoNum type="arabicPeriod"/>
            </a:pPr>
            <a:r>
              <a:rPr lang="en-US">
                <a:latin typeface="Arial"/>
                <a:ea typeface="Arial"/>
                <a:cs typeface="Arial"/>
                <a:sym typeface="Arial"/>
              </a:rPr>
              <a:t>It is computationally easy for a sender A, knowing the public key and the message to be encrypted, </a:t>
            </a:r>
            <a:r>
              <a:rPr i="1" lang="en-US">
                <a:latin typeface="Arial"/>
                <a:ea typeface="Arial"/>
                <a:cs typeface="Arial"/>
                <a:sym typeface="Arial"/>
              </a:rPr>
              <a:t>M</a:t>
            </a:r>
            <a:r>
              <a:rPr lang="en-US">
                <a:latin typeface="Arial"/>
                <a:ea typeface="Arial"/>
                <a:cs typeface="Arial"/>
                <a:sym typeface="Arial"/>
              </a:rPr>
              <a:t>, to generate the corresponding ciphertext:      </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	C = E(PU</a:t>
            </a:r>
            <a:r>
              <a:rPr baseline="-25000" lang="en-US">
                <a:latin typeface="Arial"/>
                <a:ea typeface="Arial"/>
                <a:cs typeface="Arial"/>
                <a:sym typeface="Arial"/>
              </a:rPr>
              <a:t>b</a:t>
            </a:r>
            <a:r>
              <a:rPr lang="en-US">
                <a:latin typeface="Arial"/>
                <a:ea typeface="Arial"/>
                <a:cs typeface="Arial"/>
                <a:sym typeface="Arial"/>
              </a:rPr>
              <a:t>, M)  </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3. It is computationally easy for the receiver B to decrypt the resulting ciphertext using the private key to recover the original message:          M = D(PR</a:t>
            </a:r>
            <a:r>
              <a:rPr baseline="-25000" lang="en-US">
                <a:latin typeface="Arial"/>
                <a:ea typeface="Arial"/>
                <a:cs typeface="Arial"/>
                <a:sym typeface="Arial"/>
              </a:rPr>
              <a:t>b</a:t>
            </a:r>
            <a:r>
              <a:rPr lang="en-US">
                <a:latin typeface="Arial"/>
                <a:ea typeface="Arial"/>
                <a:cs typeface="Arial"/>
                <a:sym typeface="Arial"/>
              </a:rPr>
              <a:t>, C) = D[PR</a:t>
            </a:r>
            <a:r>
              <a:rPr baseline="-25000" lang="en-US" sz="1200">
                <a:solidFill>
                  <a:schemeClr val="dk1"/>
                </a:solidFill>
                <a:latin typeface="Arial"/>
                <a:ea typeface="Arial"/>
                <a:cs typeface="Arial"/>
                <a:sym typeface="Arial"/>
              </a:rPr>
              <a:t>b</a:t>
            </a:r>
            <a:r>
              <a:rPr lang="en-US">
                <a:latin typeface="Arial"/>
                <a:ea typeface="Arial"/>
                <a:cs typeface="Arial"/>
                <a:sym typeface="Arial"/>
              </a:rPr>
              <a:t>, E(PU</a:t>
            </a:r>
            <a:r>
              <a:rPr baseline="-25000" lang="en-US" sz="1200">
                <a:solidFill>
                  <a:schemeClr val="dk1"/>
                </a:solidFill>
                <a:latin typeface="Arial"/>
                <a:ea typeface="Arial"/>
                <a:cs typeface="Arial"/>
                <a:sym typeface="Arial"/>
              </a:rPr>
              <a:t>b</a:t>
            </a:r>
            <a:r>
              <a:rPr lang="en-US">
                <a:latin typeface="Arial"/>
                <a:ea typeface="Arial"/>
                <a:cs typeface="Arial"/>
                <a:sym typeface="Arial"/>
              </a:rPr>
              <a:t>, M)</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4. It is computationally infeasible for an adversary, knowing the public key, PU</a:t>
            </a:r>
            <a:r>
              <a:rPr baseline="-25000" lang="en-US" sz="1200">
                <a:solidFill>
                  <a:schemeClr val="dk1"/>
                </a:solidFill>
                <a:latin typeface="Arial"/>
                <a:ea typeface="Arial"/>
                <a:cs typeface="Arial"/>
                <a:sym typeface="Arial"/>
              </a:rPr>
              <a:t>b</a:t>
            </a:r>
            <a:r>
              <a:rPr lang="en-US">
                <a:latin typeface="Arial"/>
                <a:ea typeface="Arial"/>
                <a:cs typeface="Arial"/>
                <a:sym typeface="Arial"/>
              </a:rPr>
              <a:t>, to determine the private key, PR</a:t>
            </a:r>
            <a:r>
              <a:rPr baseline="-25000" lang="en-US" sz="1200">
                <a:solidFill>
                  <a:schemeClr val="dk1"/>
                </a:solidFill>
                <a:latin typeface="Arial"/>
                <a:ea typeface="Arial"/>
                <a:cs typeface="Arial"/>
                <a:sym typeface="Arial"/>
              </a:rPr>
              <a:t>b</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5. It is computationally infeasible for an adversary, knowing the public key, PU</a:t>
            </a:r>
            <a:r>
              <a:rPr baseline="-25000" lang="en-US" sz="1200">
                <a:solidFill>
                  <a:schemeClr val="dk1"/>
                </a:solidFill>
                <a:latin typeface="Arial"/>
                <a:ea typeface="Arial"/>
                <a:cs typeface="Arial"/>
                <a:sym typeface="Arial"/>
              </a:rPr>
              <a:t>b</a:t>
            </a:r>
            <a:r>
              <a:rPr lang="en-US">
                <a:latin typeface="Arial"/>
                <a:ea typeface="Arial"/>
                <a:cs typeface="Arial"/>
                <a:sym typeface="Arial"/>
              </a:rPr>
              <a:t>, and a ciphertext, C, to recover the original message, M.</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6. (optional) The two keys can be applied in either order:  </a:t>
            </a:r>
            <a:endParaRPr/>
          </a:p>
          <a:p>
            <a:pPr indent="0" lvl="0" marL="0" rtl="0" algn="l">
              <a:spcBef>
                <a:spcPts val="360"/>
              </a:spcBef>
              <a:spcAft>
                <a:spcPts val="0"/>
              </a:spcAft>
              <a:buNone/>
            </a:pPr>
            <a:r>
              <a:rPr lang="en-US">
                <a:latin typeface="Arial"/>
                <a:ea typeface="Arial"/>
                <a:cs typeface="Arial"/>
                <a:sym typeface="Arial"/>
              </a:rPr>
              <a:t>	M = D[PU</a:t>
            </a:r>
            <a:r>
              <a:rPr baseline="-25000" lang="en-US" sz="1200">
                <a:solidFill>
                  <a:schemeClr val="dk1"/>
                </a:solidFill>
                <a:latin typeface="Arial"/>
                <a:ea typeface="Arial"/>
                <a:cs typeface="Arial"/>
                <a:sym typeface="Arial"/>
              </a:rPr>
              <a:t>b</a:t>
            </a:r>
            <a:r>
              <a:rPr lang="en-US">
                <a:latin typeface="Arial"/>
                <a:ea typeface="Arial"/>
                <a:cs typeface="Arial"/>
                <a:sym typeface="Arial"/>
              </a:rPr>
              <a:t> , E(PR</a:t>
            </a:r>
            <a:r>
              <a:rPr baseline="-25000" lang="en-US" sz="1200">
                <a:solidFill>
                  <a:schemeClr val="dk1"/>
                </a:solidFill>
                <a:latin typeface="Arial"/>
                <a:ea typeface="Arial"/>
                <a:cs typeface="Arial"/>
                <a:sym typeface="Arial"/>
              </a:rPr>
              <a:t>b</a:t>
            </a:r>
            <a:r>
              <a:rPr lang="en-US">
                <a:latin typeface="Arial"/>
                <a:ea typeface="Arial"/>
                <a:cs typeface="Arial"/>
                <a:sym typeface="Arial"/>
              </a:rPr>
              <a:t>, M)] = D[PR</a:t>
            </a:r>
            <a:r>
              <a:rPr baseline="-25000" lang="en-US" sz="1200">
                <a:solidFill>
                  <a:schemeClr val="dk1"/>
                </a:solidFill>
                <a:latin typeface="Arial"/>
                <a:ea typeface="Arial"/>
                <a:cs typeface="Arial"/>
                <a:sym typeface="Arial"/>
              </a:rPr>
              <a:t>b</a:t>
            </a:r>
            <a:r>
              <a:rPr lang="en-US">
                <a:latin typeface="Arial"/>
                <a:ea typeface="Arial"/>
                <a:cs typeface="Arial"/>
                <a:sym typeface="Arial"/>
              </a:rPr>
              <a:t>, E(PU</a:t>
            </a:r>
            <a:r>
              <a:rPr baseline="-25000" lang="en-US" sz="1200">
                <a:solidFill>
                  <a:schemeClr val="dk1"/>
                </a:solidFill>
                <a:latin typeface="Arial"/>
                <a:ea typeface="Arial"/>
                <a:cs typeface="Arial"/>
                <a:sym typeface="Arial"/>
              </a:rPr>
              <a:t>b</a:t>
            </a:r>
            <a:r>
              <a:rPr lang="en-US">
                <a:latin typeface="Arial"/>
                <a:ea typeface="Arial"/>
                <a:cs typeface="Arial"/>
                <a:sym typeface="Arial"/>
              </a:rPr>
              <a:t>, M)]</a:t>
            </a:r>
            <a:endParaRPr>
              <a:latin typeface="Times"/>
              <a:ea typeface="Times"/>
              <a:cs typeface="Times"/>
              <a:sym typeface="Times"/>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These are formidable requirements, as evidenced by the fact that only a few algorithms (RSA, elliptic curve cryptography, Diffie-Hellman, DSS) have received widespread acceptance in the several decades since the concept of public-key cryptography was proposed.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Before elaborating on why the requirements are so formidable, let us first recast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them. The requirements boil down to the need for a trap-door one-way function.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one-way function is one that maps a domain into a range such that every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function value has a unique inverse, with the condition that the calculation of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function is easy, whereas the calculation of the inverse is infeasible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a:t>
            </a:r>
            <a:r>
              <a:rPr lang="en-US">
                <a:latin typeface="Arial"/>
                <a:ea typeface="Arial"/>
                <a:cs typeface="Arial"/>
                <a:sym typeface="Arial"/>
              </a:rPr>
              <a:t>Y = f(X) easy  </a:t>
            </a:r>
            <a:endParaRPr/>
          </a:p>
          <a:p>
            <a:pPr indent="0" lvl="1" marL="457200" rtl="0" algn="l">
              <a:spcBef>
                <a:spcPts val="360"/>
              </a:spcBef>
              <a:spcAft>
                <a:spcPts val="0"/>
              </a:spcAft>
              <a:buNone/>
            </a:pPr>
            <a:r>
              <a:rPr lang="en-US">
                <a:latin typeface="Arial"/>
                <a:ea typeface="Arial"/>
                <a:cs typeface="Arial"/>
                <a:sym typeface="Arial"/>
              </a:rPr>
              <a:t>	</a:t>
            </a:r>
            <a:endParaRPr/>
          </a:p>
          <a:p>
            <a:pPr indent="0" lvl="1" marL="457200" rtl="0" algn="l">
              <a:spcBef>
                <a:spcPts val="360"/>
              </a:spcBef>
              <a:spcAft>
                <a:spcPts val="0"/>
              </a:spcAft>
              <a:buNone/>
            </a:pPr>
            <a:r>
              <a:rPr lang="en-US">
                <a:latin typeface="Arial"/>
                <a:ea typeface="Arial"/>
                <a:cs typeface="Arial"/>
                <a:sym typeface="Arial"/>
              </a:rPr>
              <a:t>	X = f</a:t>
            </a:r>
            <a:r>
              <a:rPr baseline="30000" lang="en-US">
                <a:latin typeface="Arial"/>
                <a:ea typeface="Arial"/>
                <a:cs typeface="Arial"/>
                <a:sym typeface="Arial"/>
              </a:rPr>
              <a:t>–1</a:t>
            </a:r>
            <a:r>
              <a:rPr lang="en-US">
                <a:latin typeface="Arial"/>
                <a:ea typeface="Arial"/>
                <a:cs typeface="Arial"/>
                <a:sym typeface="Arial"/>
              </a:rPr>
              <a:t>(Y) infeasible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Generally, easy  is defined to mean a problem that can be solved in polynomial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time as a function of input length. Thus, if the length of the input is n  bits, then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time to compute the function is proportional to n</a:t>
            </a:r>
            <a:r>
              <a:rPr baseline="30000" lang="en-US" sz="8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where a  is a fixed constant. Such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algorithms are said to belong to the </a:t>
            </a:r>
            <a:r>
              <a:rPr b="0" lang="en-US" sz="1200">
                <a:solidFill>
                  <a:schemeClr val="dk1"/>
                </a:solidFill>
                <a:latin typeface="Arial"/>
                <a:ea typeface="Arial"/>
                <a:cs typeface="Arial"/>
                <a:sym typeface="Arial"/>
              </a:rPr>
              <a:t>class P . The term infeasible  is a much fuzzier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concept. In general, we can say a problem is infeasible if the effort to solve it grows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faster than polynomial time as a function of input size. For example, if the length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the input is n  bits and the time to compute the function is proportional to 2</a:t>
            </a:r>
            <a:r>
              <a:rPr baseline="30000" lang="en-US" sz="8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problem is considered infeasible. Unfortunately, it is difficult to determine if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particular algorithm exhibits this complexity. Furthermore, traditional notions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computational complexity focus on the worst-case or average-case complexity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 algorithm. These measures are inadequate for cryptography, which requires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it be infeasible to invert a function for virtually all inputs, not for the worst case or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even average case. A brief introduction to some of these concepts is provided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Appendix 9A.</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We now turn to the definition of a </a:t>
            </a:r>
            <a:r>
              <a:rPr b="1" lang="en-US" sz="1200">
                <a:solidFill>
                  <a:schemeClr val="dk1"/>
                </a:solidFill>
                <a:latin typeface="Arial"/>
                <a:ea typeface="Arial"/>
                <a:cs typeface="Arial"/>
                <a:sym typeface="Arial"/>
              </a:rPr>
              <a:t>trap-door one-way function , </a:t>
            </a:r>
            <a:r>
              <a:rPr b="0" lang="en-US" sz="1200">
                <a:solidFill>
                  <a:schemeClr val="dk1"/>
                </a:solidFill>
                <a:latin typeface="Arial"/>
                <a:ea typeface="Arial"/>
                <a:cs typeface="Arial"/>
                <a:sym typeface="Arial"/>
              </a:rPr>
              <a:t>which is easy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calculate in one direction and infeasible to calculate in the other direction unless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certain additional information is known. With the additional information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inverse can be calculated in polynomial time. We can summarize as follows: A trapdoor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one-way function is a family of invertible functions f</a:t>
            </a:r>
            <a:r>
              <a:rPr baseline="-25000" lang="en-US" sz="800">
                <a:solidFill>
                  <a:schemeClr val="dk1"/>
                </a:solidFill>
                <a:latin typeface="Arial"/>
                <a:ea typeface="Arial"/>
                <a:cs typeface="Arial"/>
                <a:sym typeface="Arial"/>
              </a:rPr>
              <a:t>k</a:t>
            </a:r>
            <a:r>
              <a:rPr lang="en-US" sz="1200">
                <a:solidFill>
                  <a:schemeClr val="dk1"/>
                </a:solidFill>
                <a:latin typeface="Arial"/>
                <a:ea typeface="Arial"/>
                <a:cs typeface="Arial"/>
                <a:sym typeface="Arial"/>
              </a:rPr>
              <a:t> , such that</a:t>
            </a:r>
            <a:endParaRPr>
              <a:latin typeface="Arial"/>
              <a:ea typeface="Arial"/>
              <a:cs typeface="Arial"/>
              <a:sym typeface="Arial"/>
            </a:endParaRPr>
          </a:p>
          <a:p>
            <a:pPr indent="0" lvl="1" marL="457200" rtl="0" algn="l">
              <a:spcBef>
                <a:spcPts val="360"/>
              </a:spcBef>
              <a:spcAft>
                <a:spcPts val="0"/>
              </a:spcAft>
              <a:buNone/>
            </a:pPr>
            <a:r>
              <a:t/>
            </a:r>
            <a:endParaRPr>
              <a:latin typeface="Arial"/>
              <a:ea typeface="Arial"/>
              <a:cs typeface="Arial"/>
              <a:sym typeface="Arial"/>
            </a:endParaRPr>
          </a:p>
          <a:p>
            <a:pPr indent="0" lvl="1" marL="457200" rtl="0" algn="l">
              <a:spcBef>
                <a:spcPts val="360"/>
              </a:spcBef>
              <a:spcAft>
                <a:spcPts val="0"/>
              </a:spcAft>
              <a:buNone/>
            </a:pPr>
            <a:r>
              <a:rPr lang="en-US">
                <a:latin typeface="Arial"/>
                <a:ea typeface="Arial"/>
                <a:cs typeface="Arial"/>
                <a:sym typeface="Arial"/>
              </a:rPr>
              <a:t>Y = f</a:t>
            </a:r>
            <a:r>
              <a:rPr baseline="-25000" lang="en-US">
                <a:latin typeface="Arial"/>
                <a:ea typeface="Arial"/>
                <a:cs typeface="Arial"/>
                <a:sym typeface="Arial"/>
              </a:rPr>
              <a:t>k</a:t>
            </a:r>
            <a:r>
              <a:rPr lang="en-US">
                <a:latin typeface="Arial"/>
                <a:ea typeface="Arial"/>
                <a:cs typeface="Arial"/>
                <a:sym typeface="Arial"/>
              </a:rPr>
              <a:t>(X) easy, if k and X are known</a:t>
            </a:r>
            <a:endParaRPr/>
          </a:p>
          <a:p>
            <a:pPr indent="0" lvl="1" marL="457200" rtl="0" algn="l">
              <a:spcBef>
                <a:spcPts val="360"/>
              </a:spcBef>
              <a:spcAft>
                <a:spcPts val="0"/>
              </a:spcAft>
              <a:buNone/>
            </a:pPr>
            <a:r>
              <a:t/>
            </a:r>
            <a:endParaRPr>
              <a:latin typeface="Arial"/>
              <a:ea typeface="Arial"/>
              <a:cs typeface="Arial"/>
              <a:sym typeface="Arial"/>
            </a:endParaRPr>
          </a:p>
          <a:p>
            <a:pPr indent="0" lvl="1" marL="457200" rtl="0" algn="l">
              <a:spcBef>
                <a:spcPts val="360"/>
              </a:spcBef>
              <a:spcAft>
                <a:spcPts val="0"/>
              </a:spcAft>
              <a:buNone/>
            </a:pPr>
            <a:r>
              <a:rPr lang="en-US">
                <a:latin typeface="Arial"/>
                <a:ea typeface="Arial"/>
                <a:cs typeface="Arial"/>
                <a:sym typeface="Arial"/>
              </a:rPr>
              <a:t>X = f</a:t>
            </a:r>
            <a:r>
              <a:rPr baseline="-25000" lang="en-US">
                <a:latin typeface="Arial"/>
                <a:ea typeface="Arial"/>
                <a:cs typeface="Arial"/>
                <a:sym typeface="Arial"/>
              </a:rPr>
              <a:t>k</a:t>
            </a:r>
            <a:r>
              <a:rPr baseline="30000" lang="en-US">
                <a:latin typeface="Arial"/>
                <a:ea typeface="Arial"/>
                <a:cs typeface="Arial"/>
                <a:sym typeface="Arial"/>
              </a:rPr>
              <a:t>–1</a:t>
            </a:r>
            <a:r>
              <a:rPr lang="en-US">
                <a:latin typeface="Arial"/>
                <a:ea typeface="Arial"/>
                <a:cs typeface="Arial"/>
                <a:sym typeface="Arial"/>
              </a:rPr>
              <a:t>(Y) easy, if k and Y are known</a:t>
            </a:r>
            <a:endParaRPr/>
          </a:p>
          <a:p>
            <a:pPr indent="0" lvl="1" marL="457200" rtl="0" algn="l">
              <a:spcBef>
                <a:spcPts val="360"/>
              </a:spcBef>
              <a:spcAft>
                <a:spcPts val="0"/>
              </a:spcAft>
              <a:buNone/>
            </a:pPr>
            <a:r>
              <a:t/>
            </a:r>
            <a:endParaRPr>
              <a:latin typeface="Arial"/>
              <a:ea typeface="Arial"/>
              <a:cs typeface="Arial"/>
              <a:sym typeface="Arial"/>
            </a:endParaRPr>
          </a:p>
          <a:p>
            <a:pPr indent="0" lvl="1" marL="457200" rtl="0" algn="l">
              <a:spcBef>
                <a:spcPts val="360"/>
              </a:spcBef>
              <a:spcAft>
                <a:spcPts val="0"/>
              </a:spcAft>
              <a:buNone/>
            </a:pPr>
            <a:r>
              <a:rPr lang="en-US">
                <a:latin typeface="Arial"/>
                <a:ea typeface="Arial"/>
                <a:cs typeface="Arial"/>
                <a:sym typeface="Arial"/>
              </a:rPr>
              <a:t>X = f</a:t>
            </a:r>
            <a:r>
              <a:rPr baseline="-25000" lang="en-US">
                <a:latin typeface="Arial"/>
                <a:ea typeface="Arial"/>
                <a:cs typeface="Arial"/>
                <a:sym typeface="Arial"/>
              </a:rPr>
              <a:t>k</a:t>
            </a:r>
            <a:r>
              <a:rPr baseline="30000" lang="en-US">
                <a:latin typeface="Arial"/>
                <a:ea typeface="Arial"/>
                <a:cs typeface="Arial"/>
                <a:sym typeface="Arial"/>
              </a:rPr>
              <a:t>–1</a:t>
            </a:r>
            <a:r>
              <a:rPr lang="en-US">
                <a:latin typeface="Arial"/>
                <a:ea typeface="Arial"/>
                <a:cs typeface="Arial"/>
                <a:sym typeface="Arial"/>
              </a:rPr>
              <a:t>(Y) infeasible, if Y known but k not known</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Thus, the development of a practical public-key scheme depends on discovery of a suitable trap-door one-way function.  </a:t>
            </a:r>
            <a:endParaRPr/>
          </a:p>
        </p:txBody>
      </p:sp>
      <p:sp>
        <p:nvSpPr>
          <p:cNvPr id="491" name="Google Shape;49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97" name="Google Shape;4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As with symmetric encryption, a public-key encryption scheme is vulnerable to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brute-force attack. The countermeasure is the same: Use large keys. However, there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a tradeoff to be considered. Public-key systems depend on the use of some sort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invertible mathematical function. The complexity of calculating these functions may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not scale linearly with the number of bits in the key but grow more rapidly than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Thus, the key size must be large enough to make brute-force attack impractical but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small enough for practical encryption and decryption. In practice, the key sizes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have been proposed do make brute-force attack impractical but result in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decryption speeds that are too slow for general-purpose use. Instead, as was mentioned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earlier, public-key encryption is currently confined to key management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signature applications.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Another form of attack is to find some way to compute the private key given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public key. To date, it has not been mathematically proven that this form of attack</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infeasible for a particular public-key algorithm. Thus, any given algorithm,</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including the widely used RSA algorithm, is suspect. The history of cryptanalysis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shows that a problem that seems insoluble from one perspective can be found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have a solution if looked at in an entirely different way.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Finally, there is a form of attack that is peculiar to public-key systems. This 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 essence, a probable-message attack. Suppose, for example, that a message were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 sent that consisted solely of a 56-bit DES key. An adversary could encrypt all possible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56-bit DES keys using the public key and could discover the encrypted key by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matching the transmitted ciphertext. Thus, no matter how large the key size of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public-key scheme, the attack is reduced to a brute-force attack on a 56-bit key.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attack can be thwarted by appending some random bits to such simple messages.</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07" name="Google Shape;5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The pioneering paper by Diffie and Hellman [DIFF76b] introduced a new approach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cryptography and, in effect, challenged cryptologists to come up with a cryptographic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 that met the requirements for public-key systems. A number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algorithms have been proposed for public-key cryptography. Some of these, though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initially promising, turned out to be breakable.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One of the first successful responses to the challenge was developed in 1977</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by Ron Rivest, Adi Shamir, and Len Adleman at MIT and first published in 1978</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[RIVE78].  The Rivest-Shamir-Adleman (RSA) scheme has since that time reigned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supreme as the most widely accepted and implemented general-purpose approach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public-key encryption.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The RSA  scheme is a cipher in which the plaintext and ciphertext are integers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between 0 and n -  1 for some n . A typical size for n  is 1024 bits, or 309 decimal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digits. That is, n  is less than 2</a:t>
            </a:r>
            <a:r>
              <a:rPr baseline="30000" lang="en-US" sz="1200">
                <a:solidFill>
                  <a:schemeClr val="dk1"/>
                </a:solidFill>
                <a:latin typeface="Arial"/>
                <a:ea typeface="Arial"/>
                <a:cs typeface="Arial"/>
                <a:sym typeface="Arial"/>
              </a:rPr>
              <a:t>1024</a:t>
            </a:r>
            <a:r>
              <a:rPr lang="en-US" sz="1200">
                <a:solidFill>
                  <a:schemeClr val="dk1"/>
                </a:solidFill>
                <a:latin typeface="Arial"/>
                <a:ea typeface="Arial"/>
                <a:cs typeface="Arial"/>
                <a:sym typeface="Arial"/>
              </a:rPr>
              <a:t> . We examine RSA in this section in some detail,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beginning with an explanation of the algorithm. Then we examine some of the computational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cryptanalytical implications of RSA.</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14" name="Google Shape;5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 RSA makes use of an expression with exponentials. Plaintext is encrypted in blocks,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with each block having a binary value less than some number n . That is, the block</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size must be less than or equal to log</a:t>
            </a:r>
            <a:r>
              <a:rPr b="0" baseline="-25000" lang="en-US" sz="1200">
                <a:solidFill>
                  <a:schemeClr val="dk1"/>
                </a:solidFill>
                <a:latin typeface="Arial"/>
                <a:ea typeface="Arial"/>
                <a:cs typeface="Arial"/>
                <a:sym typeface="Arial"/>
              </a:rPr>
              <a:t>2</a:t>
            </a:r>
            <a:r>
              <a:rPr b="0" lang="en-US" sz="1200">
                <a:solidFill>
                  <a:schemeClr val="dk1"/>
                </a:solidFill>
                <a:latin typeface="Arial"/>
                <a:ea typeface="Arial"/>
                <a:cs typeface="Arial"/>
                <a:sym typeface="Arial"/>
              </a:rPr>
              <a:t> (n ) +  1; in practice, the block size is i  bits,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where 2</a:t>
            </a:r>
            <a:r>
              <a:rPr b="0" baseline="30000" lang="en-US" sz="1200">
                <a:solidFill>
                  <a:schemeClr val="dk1"/>
                </a:solidFill>
                <a:latin typeface="Arial"/>
                <a:ea typeface="Arial"/>
                <a:cs typeface="Arial"/>
                <a:sym typeface="Arial"/>
              </a:rPr>
              <a:t>i </a:t>
            </a:r>
            <a:r>
              <a:rPr b="0" lang="en-US" sz="1200">
                <a:solidFill>
                  <a:schemeClr val="dk1"/>
                </a:solidFill>
                <a:latin typeface="Arial"/>
                <a:ea typeface="Arial"/>
                <a:cs typeface="Arial"/>
                <a:sym typeface="Arial"/>
              </a:rPr>
              <a:t>&lt; n ≤  2</a:t>
            </a:r>
            <a:r>
              <a:rPr b="0" baseline="30000" lang="en-US" sz="1200">
                <a:solidFill>
                  <a:schemeClr val="dk1"/>
                </a:solidFill>
                <a:latin typeface="Arial"/>
                <a:ea typeface="Arial"/>
                <a:cs typeface="Arial"/>
                <a:sym typeface="Arial"/>
              </a:rPr>
              <a:t>i+1 </a:t>
            </a:r>
            <a:r>
              <a:rPr b="0" lang="en-US" sz="1200">
                <a:solidFill>
                  <a:schemeClr val="dk1"/>
                </a:solidFill>
                <a:latin typeface="Arial"/>
                <a:ea typeface="Arial"/>
                <a:cs typeface="Arial"/>
                <a:sym typeface="Arial"/>
              </a:rPr>
              <a:t>. Encryption and decryption are of the following form, for some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plaintext block M  and ciphertext block C.</a:t>
            </a:r>
            <a:endParaRPr/>
          </a:p>
          <a:p>
            <a:pPr indent="0" lvl="0" marL="0" rtl="0" algn="l">
              <a:spcBef>
                <a:spcPts val="720"/>
              </a:spcBef>
              <a:spcAft>
                <a:spcPts val="0"/>
              </a:spcAft>
              <a:buNone/>
            </a:pPr>
            <a:r>
              <a:rPr b="0" lang="en-US" sz="1200">
                <a:solidFill>
                  <a:schemeClr val="dk1"/>
                </a:solidFill>
                <a:latin typeface="Arial"/>
                <a:ea typeface="Arial"/>
                <a:cs typeface="Arial"/>
                <a:sym typeface="Arial"/>
              </a:rPr>
              <a:t>C = M</a:t>
            </a:r>
            <a:r>
              <a:rPr baseline="30000" i="1" lang="en-US" sz="2400">
                <a:solidFill>
                  <a:schemeClr val="dk2"/>
                </a:solidFill>
                <a:latin typeface="Calibri"/>
                <a:ea typeface="Calibri"/>
                <a:cs typeface="Calibri"/>
                <a:sym typeface="Calibri"/>
              </a:rPr>
              <a:t>e</a:t>
            </a:r>
            <a:r>
              <a:rPr b="0" lang="en-US" sz="1200">
                <a:solidFill>
                  <a:schemeClr val="dk1"/>
                </a:solidFill>
                <a:latin typeface="Arial"/>
                <a:ea typeface="Arial"/>
                <a:cs typeface="Arial"/>
                <a:sym typeface="Arial"/>
              </a:rPr>
              <a:t>  mod n</a:t>
            </a:r>
            <a:endParaRPr/>
          </a:p>
          <a:p>
            <a:pPr indent="0" lvl="0" marL="0" rtl="0" algn="l">
              <a:spcBef>
                <a:spcPts val="720"/>
              </a:spcBef>
              <a:spcAft>
                <a:spcPts val="0"/>
              </a:spcAft>
              <a:buNone/>
            </a:pPr>
            <a:r>
              <a:rPr b="0" lang="en-US" sz="1200">
                <a:solidFill>
                  <a:schemeClr val="dk1"/>
                </a:solidFill>
                <a:latin typeface="Arial"/>
                <a:ea typeface="Arial"/>
                <a:cs typeface="Arial"/>
                <a:sym typeface="Arial"/>
              </a:rPr>
              <a:t>M = C</a:t>
            </a:r>
            <a:r>
              <a:rPr baseline="30000" i="1" lang="en-US" sz="2400">
                <a:solidFill>
                  <a:schemeClr val="dk2"/>
                </a:solidFill>
                <a:latin typeface="Calibri"/>
                <a:ea typeface="Calibri"/>
                <a:cs typeface="Calibri"/>
                <a:sym typeface="Calibri"/>
              </a:rPr>
              <a:t>d</a:t>
            </a:r>
            <a:r>
              <a:rPr b="0" lang="en-US" sz="1200">
                <a:solidFill>
                  <a:schemeClr val="dk1"/>
                </a:solidFill>
                <a:latin typeface="Arial"/>
                <a:ea typeface="Arial"/>
                <a:cs typeface="Arial"/>
                <a:sym typeface="Arial"/>
              </a:rPr>
              <a:t>  mod n =  (M</a:t>
            </a:r>
            <a:r>
              <a:rPr baseline="30000" i="1" lang="en-US" sz="2400">
                <a:solidFill>
                  <a:schemeClr val="dk2"/>
                </a:solidFill>
                <a:latin typeface="Calibri"/>
                <a:ea typeface="Calibri"/>
                <a:cs typeface="Calibri"/>
                <a:sym typeface="Calibri"/>
              </a:rPr>
              <a:t>e</a:t>
            </a:r>
            <a:r>
              <a:rPr b="0" lang="en-US" sz="1200">
                <a:solidFill>
                  <a:schemeClr val="dk1"/>
                </a:solidFill>
                <a:latin typeface="Arial"/>
                <a:ea typeface="Arial"/>
                <a:cs typeface="Arial"/>
                <a:sym typeface="Arial"/>
              </a:rPr>
              <a:t> )</a:t>
            </a:r>
            <a:r>
              <a:rPr baseline="30000" i="1" lang="en-US" sz="2400">
                <a:solidFill>
                  <a:schemeClr val="dk2"/>
                </a:solidFill>
                <a:latin typeface="Calibri"/>
                <a:ea typeface="Calibri"/>
                <a:cs typeface="Calibri"/>
                <a:sym typeface="Calibri"/>
              </a:rPr>
              <a:t>d</a:t>
            </a:r>
            <a:r>
              <a:rPr b="0" lang="en-US" sz="1200">
                <a:solidFill>
                  <a:schemeClr val="dk1"/>
                </a:solidFill>
                <a:latin typeface="Arial"/>
                <a:ea typeface="Arial"/>
                <a:cs typeface="Arial"/>
                <a:sym typeface="Arial"/>
              </a:rPr>
              <a:t>  mod n = M</a:t>
            </a:r>
            <a:r>
              <a:rPr baseline="30000" i="1" lang="en-US" sz="2400">
                <a:solidFill>
                  <a:schemeClr val="dk2"/>
                </a:solidFill>
                <a:latin typeface="Calibri"/>
                <a:ea typeface="Calibri"/>
                <a:cs typeface="Calibri"/>
                <a:sym typeface="Calibri"/>
              </a:rPr>
              <a:t>ed</a:t>
            </a:r>
            <a:r>
              <a:rPr b="0" lang="en-US" sz="1200">
                <a:solidFill>
                  <a:schemeClr val="dk1"/>
                </a:solidFill>
                <a:latin typeface="Arial"/>
                <a:ea typeface="Arial"/>
                <a:cs typeface="Arial"/>
                <a:sym typeface="Arial"/>
              </a:rPr>
              <a:t>  mod 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 Both sender and receiver must know the value of n . The sender knows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value of e , and only the receiver knows the value of d . Thus, this is a public-key encryption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algorithm with a public key of PU =  {e , n } and a private key of PR =  {d , n }.</a:t>
            </a:r>
            <a:endParaRPr b="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21" name="Google Shape;5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 For this algorithm to be satisfactory for public-key encryption, the following requirements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must be met.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1.  It is possible to find values of e , d , n  such that M</a:t>
            </a:r>
            <a:r>
              <a:rPr b="0" baseline="30000" lang="en-US" sz="1200">
                <a:solidFill>
                  <a:schemeClr val="dk1"/>
                </a:solidFill>
                <a:latin typeface="Arial"/>
                <a:ea typeface="Arial"/>
                <a:cs typeface="Arial"/>
                <a:sym typeface="Arial"/>
              </a:rPr>
              <a:t>ed</a:t>
            </a:r>
            <a:r>
              <a:rPr b="0" lang="en-US" sz="1200">
                <a:solidFill>
                  <a:schemeClr val="dk1"/>
                </a:solidFill>
                <a:latin typeface="Arial"/>
                <a:ea typeface="Arial"/>
                <a:cs typeface="Arial"/>
                <a:sym typeface="Arial"/>
              </a:rPr>
              <a:t>  mod n = M  for all M &lt; n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2.  It is relatively easy to calculate M</a:t>
            </a:r>
            <a:r>
              <a:rPr b="0" baseline="30000" lang="en-US" sz="1200">
                <a:solidFill>
                  <a:schemeClr val="dk1"/>
                </a:solidFill>
                <a:latin typeface="Arial"/>
                <a:ea typeface="Arial"/>
                <a:cs typeface="Arial"/>
                <a:sym typeface="Arial"/>
              </a:rPr>
              <a:t>e </a:t>
            </a:r>
            <a:r>
              <a:rPr b="0" lang="en-US" sz="1200">
                <a:solidFill>
                  <a:schemeClr val="dk1"/>
                </a:solidFill>
                <a:latin typeface="Arial"/>
                <a:ea typeface="Arial"/>
                <a:cs typeface="Arial"/>
                <a:sym typeface="Arial"/>
              </a:rPr>
              <a:t> mod n  and C</a:t>
            </a:r>
            <a:r>
              <a:rPr b="0" baseline="30000" lang="en-US" sz="1200">
                <a:solidFill>
                  <a:schemeClr val="dk1"/>
                </a:solidFill>
                <a:latin typeface="Arial"/>
                <a:ea typeface="Arial"/>
                <a:cs typeface="Arial"/>
                <a:sym typeface="Arial"/>
              </a:rPr>
              <a:t>d</a:t>
            </a:r>
            <a:r>
              <a:rPr b="0" lang="en-US" sz="1200">
                <a:solidFill>
                  <a:schemeClr val="dk1"/>
                </a:solidFill>
                <a:latin typeface="Arial"/>
                <a:ea typeface="Arial"/>
                <a:cs typeface="Arial"/>
                <a:sym typeface="Arial"/>
              </a:rPr>
              <a:t>  mod n  for all values of M &lt; n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3.  It is infeasible to determine d  given e  and n .</a:t>
            </a:r>
            <a:endParaRPr b="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29" name="Google Shape;5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Figure 9.5 summarizes the RSA algorithm. It corresponds to Figure 9.1a: Alice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generates a public/private key pair; Bob encrypts using Alice’s public key; and Alice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decrypts using her private key.</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Table 9.1 defines some key terms.</a:t>
            </a:r>
            <a:endParaRPr/>
          </a:p>
        </p:txBody>
      </p:sp>
      <p:sp>
        <p:nvSpPr>
          <p:cNvPr id="358" name="Google Shape;35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5" name="Google Shape;53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An example from [SING99] is shown in Figure 9.6.</a:t>
            </a:r>
            <a:endParaRPr/>
          </a:p>
        </p:txBody>
      </p:sp>
      <p:sp>
        <p:nvSpPr>
          <p:cNvPr id="536" name="Google Shape;53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2" name="Google Shape;5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 Both encryption and decryption in RSA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involve raising an integer to an integer power,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If the exponentiation is done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over the integers and then reduced modulo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the intermediate values would be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gargantuan. Fortunately, as the preceding example shows, we can make use of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property of modular arithmetic:</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t>
            </a:r>
            <a:r>
              <a:rPr b="0" i="1" lang="en-US" sz="1200">
                <a:solidFill>
                  <a:schemeClr val="dk1"/>
                </a:solidFill>
                <a:latin typeface="Arial"/>
                <a:ea typeface="Arial"/>
                <a:cs typeface="Arial"/>
                <a:sym typeface="Arial"/>
              </a:rPr>
              <a:t>a</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 </a:t>
            </a:r>
            <a:r>
              <a:rPr b="0" lang="en-US" sz="1200">
                <a:solidFill>
                  <a:schemeClr val="dk1"/>
                </a:solidFill>
                <a:latin typeface="Arial"/>
                <a:ea typeface="Arial"/>
                <a:cs typeface="Arial"/>
                <a:sym typeface="Arial"/>
              </a:rPr>
              <a:t>) *  (</a:t>
            </a:r>
            <a:r>
              <a:rPr b="0" i="1" lang="en-US" sz="1200">
                <a:solidFill>
                  <a:schemeClr val="dk1"/>
                </a:solidFill>
                <a:latin typeface="Arial"/>
                <a:ea typeface="Arial"/>
                <a:cs typeface="Arial"/>
                <a:sym typeface="Arial"/>
              </a:rPr>
              <a:t>b </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a:t>
            </a:r>
            <a:r>
              <a:rPr b="0" i="1" lang="en-US" sz="1200">
                <a:solidFill>
                  <a:schemeClr val="dk1"/>
                </a:solidFill>
                <a:latin typeface="Arial"/>
                <a:ea typeface="Arial"/>
                <a:cs typeface="Arial"/>
                <a:sym typeface="Arial"/>
              </a:rPr>
              <a:t>a * b </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Thus, we can reduce intermediate results modulo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This makes the calculation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practical.</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Another consideration is the efficiency of exponentiation, because with RSA,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we are dealing with potentially large exponents. To see how efficiency might be increased,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consider that we wish to compute x</a:t>
            </a:r>
            <a:r>
              <a:rPr b="0" baseline="30000" lang="en-US" sz="1200">
                <a:solidFill>
                  <a:schemeClr val="dk1"/>
                </a:solidFill>
                <a:latin typeface="Arial"/>
                <a:ea typeface="Arial"/>
                <a:cs typeface="Arial"/>
                <a:sym typeface="Arial"/>
              </a:rPr>
              <a:t>16</a:t>
            </a:r>
            <a:r>
              <a:rPr b="0" lang="en-US" sz="1200">
                <a:solidFill>
                  <a:schemeClr val="dk1"/>
                </a:solidFill>
                <a:latin typeface="Arial"/>
                <a:ea typeface="Arial"/>
                <a:cs typeface="Arial"/>
                <a:sym typeface="Arial"/>
              </a:rPr>
              <a:t> . A straightforward approach requires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15 multiplications: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x</a:t>
            </a:r>
            <a:r>
              <a:rPr b="0" baseline="30000" lang="en-US" sz="1200">
                <a:solidFill>
                  <a:schemeClr val="dk1"/>
                </a:solidFill>
                <a:latin typeface="Arial"/>
                <a:ea typeface="Arial"/>
                <a:cs typeface="Arial"/>
                <a:sym typeface="Arial"/>
              </a:rPr>
              <a:t>16</a:t>
            </a:r>
            <a:r>
              <a:rPr b="0" lang="en-US" sz="1200">
                <a:solidFill>
                  <a:schemeClr val="dk1"/>
                </a:solidFill>
                <a:latin typeface="Arial"/>
                <a:ea typeface="Arial"/>
                <a:cs typeface="Arial"/>
                <a:sym typeface="Arial"/>
              </a:rPr>
              <a:t> = </a:t>
            </a:r>
            <a:r>
              <a:rPr b="0" i="1" lang="en-US" sz="1200">
                <a:solidFill>
                  <a:schemeClr val="dk1"/>
                </a:solidFill>
                <a:latin typeface="Arial"/>
                <a:ea typeface="Arial"/>
                <a:cs typeface="Arial"/>
                <a:sym typeface="Arial"/>
              </a:rPr>
              <a:t>x * x * x * x * x * x * x * x * x * x * x * x * x * x * x * x</a:t>
            </a:r>
            <a:endParaRPr/>
          </a:p>
          <a:p>
            <a:pPr indent="0" lvl="0" marL="0" rtl="0" algn="l">
              <a:spcBef>
                <a:spcPts val="360"/>
              </a:spcBef>
              <a:spcAft>
                <a:spcPts val="0"/>
              </a:spcAft>
              <a:buNone/>
            </a:pPr>
            <a:r>
              <a:t/>
            </a:r>
            <a:endParaRPr b="0" i="1"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However, we can achieve the same final result with only four multiplications if we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repeatedly take the square of each partial result, successively forming (x</a:t>
            </a:r>
            <a:r>
              <a:rPr b="0" baseline="30000" lang="en-US" sz="1200">
                <a:solidFill>
                  <a:schemeClr val="dk1"/>
                </a:solidFill>
                <a:latin typeface="Arial"/>
                <a:ea typeface="Arial"/>
                <a:cs typeface="Arial"/>
                <a:sym typeface="Arial"/>
              </a:rPr>
              <a:t>2</a:t>
            </a:r>
            <a:r>
              <a:rPr b="0" lang="en-US" sz="1200">
                <a:solidFill>
                  <a:schemeClr val="dk1"/>
                </a:solidFill>
                <a:latin typeface="Arial"/>
                <a:ea typeface="Arial"/>
                <a:cs typeface="Arial"/>
                <a:sym typeface="Arial"/>
              </a:rPr>
              <a:t> , x</a:t>
            </a:r>
            <a:r>
              <a:rPr b="0" baseline="30000" lang="en-US" sz="1200">
                <a:solidFill>
                  <a:schemeClr val="dk1"/>
                </a:solidFill>
                <a:latin typeface="Arial"/>
                <a:ea typeface="Arial"/>
                <a:cs typeface="Arial"/>
                <a:sym typeface="Arial"/>
              </a:rPr>
              <a:t>4</a:t>
            </a:r>
            <a:r>
              <a:rPr b="0" lang="en-US" sz="1200">
                <a:solidFill>
                  <a:schemeClr val="dk1"/>
                </a:solidFill>
                <a:latin typeface="Arial"/>
                <a:ea typeface="Arial"/>
                <a:cs typeface="Arial"/>
                <a:sym typeface="Arial"/>
              </a:rPr>
              <a:t> , x</a:t>
            </a:r>
            <a:r>
              <a:rPr b="0" baseline="30000" lang="en-US" sz="1200">
                <a:solidFill>
                  <a:schemeClr val="dk1"/>
                </a:solidFill>
                <a:latin typeface="Arial"/>
                <a:ea typeface="Arial"/>
                <a:cs typeface="Arial"/>
                <a:sym typeface="Arial"/>
              </a:rPr>
              <a:t>8</a:t>
            </a:r>
            <a:r>
              <a:rPr b="0" lang="en-US" sz="1200">
                <a:solidFill>
                  <a:schemeClr val="dk1"/>
                </a:solidFill>
                <a:latin typeface="Arial"/>
                <a:ea typeface="Arial"/>
                <a:cs typeface="Arial"/>
                <a:sym typeface="Arial"/>
              </a:rPr>
              <a:t> , x</a:t>
            </a:r>
            <a:r>
              <a:rPr b="0" baseline="30000" lang="en-US" sz="1200">
                <a:solidFill>
                  <a:schemeClr val="dk1"/>
                </a:solidFill>
                <a:latin typeface="Arial"/>
                <a:ea typeface="Arial"/>
                <a:cs typeface="Arial"/>
                <a:sym typeface="Arial"/>
              </a:rPr>
              <a:t>16 </a:t>
            </a:r>
            <a:r>
              <a:rPr b="0" lang="en-US" sz="1200">
                <a:solidFill>
                  <a:schemeClr val="dk1"/>
                </a:solidFill>
                <a:latin typeface="Arial"/>
                <a:ea typeface="Arial"/>
                <a:cs typeface="Arial"/>
                <a:sym typeface="Arial"/>
              </a:rPr>
              <a:t>).</a:t>
            </a:r>
            <a:endParaRPr b="0" i="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9" name="Google Shape;5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We can therefore develop the algorithm for computing </a:t>
            </a:r>
            <a:r>
              <a:rPr b="0" i="1" lang="en-US" sz="1200">
                <a:solidFill>
                  <a:schemeClr val="dk1"/>
                </a:solidFill>
                <a:latin typeface="Arial"/>
                <a:ea typeface="Arial"/>
                <a:cs typeface="Arial"/>
                <a:sym typeface="Arial"/>
              </a:rPr>
              <a:t>a</a:t>
            </a:r>
            <a:r>
              <a:rPr b="0" baseline="30000" lang="en-US" sz="1200">
                <a:solidFill>
                  <a:schemeClr val="dk1"/>
                </a:solidFill>
                <a:latin typeface="Arial"/>
                <a:ea typeface="Arial"/>
                <a:cs typeface="Arial"/>
                <a:sym typeface="Arial"/>
              </a:rPr>
              <a:t>b</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shown in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Figure 9.8.</a:t>
            </a:r>
            <a:endParaRPr b="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5" name="Google Shape;55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Table 9.4 shows an example of the execution of this algorithm. Note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variable </a:t>
            </a:r>
            <a:r>
              <a:rPr i="1" lang="en-US" sz="1200">
                <a:solidFill>
                  <a:schemeClr val="dk1"/>
                </a:solidFill>
                <a:latin typeface="Arial"/>
                <a:ea typeface="Arial"/>
                <a:cs typeface="Arial"/>
                <a:sym typeface="Arial"/>
              </a:rPr>
              <a:t>c</a:t>
            </a:r>
            <a:r>
              <a:rPr lang="en-US" sz="1200">
                <a:solidFill>
                  <a:schemeClr val="dk1"/>
                </a:solidFill>
                <a:latin typeface="Arial"/>
                <a:ea typeface="Arial"/>
                <a:cs typeface="Arial"/>
                <a:sym typeface="Arial"/>
              </a:rPr>
              <a:t> is not needed; it is included for explanatory purposes. The final value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a:t>
            </a:r>
            <a:r>
              <a:rPr i="1" lang="en-US" sz="1200">
                <a:solidFill>
                  <a:schemeClr val="dk1"/>
                </a:solidFill>
                <a:latin typeface="Arial"/>
                <a:ea typeface="Arial"/>
                <a:cs typeface="Arial"/>
                <a:sym typeface="Arial"/>
              </a:rPr>
              <a:t>c </a:t>
            </a:r>
            <a:r>
              <a:rPr lang="en-US" sz="1200">
                <a:solidFill>
                  <a:schemeClr val="dk1"/>
                </a:solidFill>
                <a:latin typeface="Arial"/>
                <a:ea typeface="Arial"/>
                <a:cs typeface="Arial"/>
                <a:sym typeface="Arial"/>
              </a:rPr>
              <a:t>is the value of the exponent.</a:t>
            </a:r>
            <a:endParaRPr/>
          </a:p>
        </p:txBody>
      </p:sp>
      <p:sp>
        <p:nvSpPr>
          <p:cNvPr id="556" name="Google Shape;55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63" name="Google Shape;5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4" name="Google Shape;5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To speed up the operation of the RSA algorithm using the public key, can choose to use a small value of </a:t>
            </a:r>
            <a:r>
              <a:rPr i="1" lang="en-US">
                <a:latin typeface="Arial"/>
                <a:ea typeface="Arial"/>
                <a:cs typeface="Arial"/>
                <a:sym typeface="Arial"/>
              </a:rPr>
              <a:t>e</a:t>
            </a:r>
            <a:r>
              <a:rPr lang="en-US">
                <a:latin typeface="Arial"/>
                <a:ea typeface="Arial"/>
                <a:cs typeface="Arial"/>
                <a:sym typeface="Arial"/>
              </a:rPr>
              <a:t>. The most common choice is 65537 (2</a:t>
            </a:r>
            <a:r>
              <a:rPr baseline="30000" lang="en-US">
                <a:latin typeface="Arial"/>
                <a:ea typeface="Arial"/>
                <a:cs typeface="Arial"/>
                <a:sym typeface="Arial"/>
              </a:rPr>
              <a:t>16</a:t>
            </a:r>
            <a:r>
              <a:rPr lang="en-US">
                <a:latin typeface="Arial"/>
                <a:ea typeface="Arial"/>
                <a:cs typeface="Arial"/>
                <a:sym typeface="Arial"/>
              </a:rPr>
              <a:t> + 1); two other popular choices are 3 and 17. Each of these choices has only two 1 bits and so the number of multiplications required to perform exponentiation is minimized. </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 However, with a very small public key, such as</a:t>
            </a:r>
            <a:r>
              <a:rPr i="1" lang="en-US">
                <a:latin typeface="Arial"/>
                <a:ea typeface="Arial"/>
                <a:cs typeface="Arial"/>
                <a:sym typeface="Arial"/>
              </a:rPr>
              <a:t> e = 3</a:t>
            </a:r>
            <a:r>
              <a:rPr lang="en-US">
                <a:latin typeface="Arial"/>
                <a:ea typeface="Arial"/>
                <a:cs typeface="Arial"/>
                <a:sym typeface="Arial"/>
              </a:rPr>
              <a:t>, RSA becomes vulnerable to a simple attack</a:t>
            </a:r>
            <a:r>
              <a:rPr i="1" lang="en-US">
                <a:latin typeface="Arial"/>
                <a:ea typeface="Arial"/>
                <a:cs typeface="Arial"/>
                <a:sym typeface="Arial"/>
              </a:rPr>
              <a:t>.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0" name="Google Shape;57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1" name="Google Shape;5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We cannot similarly choose a small constant value of </a:t>
            </a:r>
            <a:r>
              <a:rPr i="1" lang="en-US">
                <a:latin typeface="Arial"/>
                <a:ea typeface="Arial"/>
                <a:cs typeface="Arial"/>
                <a:sym typeface="Arial"/>
              </a:rPr>
              <a:t>d </a:t>
            </a:r>
            <a:r>
              <a:rPr lang="en-US">
                <a:latin typeface="Arial"/>
                <a:ea typeface="Arial"/>
                <a:cs typeface="Arial"/>
                <a:sym typeface="Arial"/>
              </a:rPr>
              <a:t>for efficient operation. A small value of </a:t>
            </a:r>
            <a:r>
              <a:rPr i="1" lang="en-US">
                <a:latin typeface="Arial"/>
                <a:ea typeface="Arial"/>
                <a:cs typeface="Arial"/>
                <a:sym typeface="Arial"/>
              </a:rPr>
              <a:t>d</a:t>
            </a:r>
            <a:r>
              <a:rPr lang="en-US">
                <a:latin typeface="Arial"/>
                <a:ea typeface="Arial"/>
                <a:cs typeface="Arial"/>
                <a:sym typeface="Arial"/>
              </a:rPr>
              <a:t> is vulnerable to a brute-force attack and to other forms of cryptanalysis [WIEN90]. However, there is a way to speed up computation using the CRT.</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quantities </a:t>
            </a:r>
            <a:r>
              <a:rPr i="1" lang="en-US" sz="1200">
                <a:solidFill>
                  <a:schemeClr val="dk1"/>
                </a:solidFill>
                <a:latin typeface="Arial"/>
                <a:ea typeface="Arial"/>
                <a:cs typeface="Arial"/>
                <a:sym typeface="Arial"/>
              </a:rPr>
              <a:t>d</a:t>
            </a:r>
            <a:r>
              <a:rPr lang="en-US" sz="1200">
                <a:solidFill>
                  <a:schemeClr val="dk1"/>
                </a:solidFill>
                <a:latin typeface="Arial"/>
                <a:ea typeface="Arial"/>
                <a:cs typeface="Arial"/>
                <a:sym typeface="Arial"/>
              </a:rPr>
              <a:t> mod (</a:t>
            </a:r>
            <a:r>
              <a:rPr i="1" lang="en-US" sz="1200">
                <a:solidFill>
                  <a:schemeClr val="dk1"/>
                </a:solidFill>
                <a:latin typeface="Arial"/>
                <a:ea typeface="Arial"/>
                <a:cs typeface="Arial"/>
                <a:sym typeface="Arial"/>
              </a:rPr>
              <a:t>p -  1</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d</a:t>
            </a:r>
            <a:r>
              <a:rPr lang="en-US" sz="1200">
                <a:solidFill>
                  <a:schemeClr val="dk1"/>
                </a:solidFill>
                <a:latin typeface="Arial"/>
                <a:ea typeface="Arial"/>
                <a:cs typeface="Arial"/>
                <a:sym typeface="Arial"/>
              </a:rPr>
              <a:t> mod (</a:t>
            </a:r>
            <a:r>
              <a:rPr i="1" lang="en-US" sz="1200">
                <a:solidFill>
                  <a:schemeClr val="dk1"/>
                </a:solidFill>
                <a:latin typeface="Arial"/>
                <a:ea typeface="Arial"/>
                <a:cs typeface="Arial"/>
                <a:sym typeface="Arial"/>
              </a:rPr>
              <a:t>q -  1</a:t>
            </a:r>
            <a:r>
              <a:rPr lang="en-US" sz="1200">
                <a:solidFill>
                  <a:schemeClr val="dk1"/>
                </a:solidFill>
                <a:latin typeface="Arial"/>
                <a:ea typeface="Arial"/>
                <a:cs typeface="Arial"/>
                <a:sym typeface="Arial"/>
              </a:rPr>
              <a:t>) can be precalculated. The end</a:t>
            </a:r>
            <a:endParaRPr/>
          </a:p>
          <a:p>
            <a:pPr indent="0" lvl="0" marL="0" rtl="0" algn="l">
              <a:spcBef>
                <a:spcPts val="780"/>
              </a:spcBef>
              <a:spcAft>
                <a:spcPts val="0"/>
              </a:spcAft>
              <a:buNone/>
            </a:pPr>
            <a:r>
              <a:rPr lang="en-US" sz="1200">
                <a:solidFill>
                  <a:schemeClr val="dk1"/>
                </a:solidFill>
                <a:latin typeface="Arial"/>
                <a:ea typeface="Arial"/>
                <a:cs typeface="Arial"/>
                <a:sym typeface="Arial"/>
              </a:rPr>
              <a:t>result is that the calculation is approximately four times as fast as evaluating </a:t>
            </a:r>
            <a:r>
              <a:rPr i="1" lang="en-US" sz="1200">
                <a:solidFill>
                  <a:schemeClr val="dk1"/>
                </a:solidFill>
                <a:latin typeface="Arial"/>
                <a:ea typeface="Arial"/>
                <a:cs typeface="Arial"/>
                <a:sym typeface="Arial"/>
              </a:rPr>
              <a:t>M = C</a:t>
            </a:r>
            <a:r>
              <a:rPr baseline="30000" i="1" lang="en-US" sz="2600">
                <a:solidFill>
                  <a:schemeClr val="dk2"/>
                </a:solidFill>
                <a:latin typeface="Calibri"/>
                <a:ea typeface="Calibri"/>
                <a:cs typeface="Calibri"/>
                <a:sym typeface="Calibri"/>
              </a:rPr>
              <a:t>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mod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directly [BONE02].</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7" name="Google Shape;5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Before the application of the public-key cryptosystem, each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participant must generate a pair of keys. This involves the following tasks.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Determining two prime numbers,</a:t>
            </a:r>
            <a:r>
              <a:rPr i="1" lang="en-US" sz="1200">
                <a:solidFill>
                  <a:schemeClr val="dk1"/>
                </a:solidFill>
                <a:latin typeface="Arial"/>
                <a:ea typeface="Arial"/>
                <a:cs typeface="Arial"/>
                <a:sym typeface="Arial"/>
              </a:rPr>
              <a:t> p  </a:t>
            </a:r>
            <a:r>
              <a:rPr lang="en-US" sz="1200">
                <a:solidFill>
                  <a:schemeClr val="dk1"/>
                </a:solidFill>
                <a:latin typeface="Arial"/>
                <a:ea typeface="Arial"/>
                <a:cs typeface="Arial"/>
                <a:sym typeface="Arial"/>
              </a:rPr>
              <a:t>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Selecting either </a:t>
            </a:r>
            <a:r>
              <a:rPr i="1" lang="en-US" sz="1200">
                <a:solidFill>
                  <a:schemeClr val="dk1"/>
                </a:solidFill>
                <a:latin typeface="Arial"/>
                <a:ea typeface="Arial"/>
                <a:cs typeface="Arial"/>
                <a:sym typeface="Arial"/>
              </a:rPr>
              <a:t>e</a:t>
            </a:r>
            <a:r>
              <a:rPr lang="en-US" sz="1200">
                <a:solidFill>
                  <a:schemeClr val="dk1"/>
                </a:solidFill>
                <a:latin typeface="Arial"/>
                <a:ea typeface="Arial"/>
                <a:cs typeface="Arial"/>
                <a:sym typeface="Arial"/>
              </a:rPr>
              <a:t>  or </a:t>
            </a:r>
            <a:r>
              <a:rPr i="1" lang="en-US" sz="1200">
                <a:solidFill>
                  <a:schemeClr val="dk1"/>
                </a:solidFill>
                <a:latin typeface="Arial"/>
                <a:ea typeface="Arial"/>
                <a:cs typeface="Arial"/>
                <a:sym typeface="Arial"/>
              </a:rPr>
              <a:t>d</a:t>
            </a:r>
            <a:r>
              <a:rPr lang="en-US" sz="1200">
                <a:solidFill>
                  <a:schemeClr val="dk1"/>
                </a:solidFill>
                <a:latin typeface="Arial"/>
                <a:ea typeface="Arial"/>
                <a:cs typeface="Arial"/>
                <a:sym typeface="Arial"/>
              </a:rPr>
              <a:t>  and calculating the other.</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First, consider the selection of </a:t>
            </a:r>
            <a:r>
              <a:rPr i="1" lang="en-US" sz="1200">
                <a:solidFill>
                  <a:schemeClr val="dk1"/>
                </a:solidFill>
                <a:latin typeface="Arial"/>
                <a:ea typeface="Arial"/>
                <a:cs typeface="Arial"/>
                <a:sym typeface="Arial"/>
              </a:rPr>
              <a:t>p </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 Because the value of </a:t>
            </a:r>
            <a:r>
              <a:rPr i="1" lang="en-US" sz="1200">
                <a:solidFill>
                  <a:schemeClr val="dk1"/>
                </a:solidFill>
                <a:latin typeface="Arial"/>
                <a:ea typeface="Arial"/>
                <a:cs typeface="Arial"/>
                <a:sym typeface="Arial"/>
              </a:rPr>
              <a:t>n = pq  </a:t>
            </a:r>
            <a:r>
              <a:rPr lang="en-US" sz="1200">
                <a:solidFill>
                  <a:schemeClr val="dk1"/>
                </a:solidFill>
                <a:latin typeface="Arial"/>
                <a:ea typeface="Arial"/>
                <a:cs typeface="Arial"/>
                <a:sym typeface="Arial"/>
              </a:rPr>
              <a:t>will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known to any potential adversary, in order to prevent the discovery of </a:t>
            </a:r>
            <a:r>
              <a:rPr i="1" lang="en-US" sz="1200">
                <a:solidFill>
                  <a:schemeClr val="dk1"/>
                </a:solidFill>
                <a:latin typeface="Arial"/>
                <a:ea typeface="Arial"/>
                <a:cs typeface="Arial"/>
                <a:sym typeface="Arial"/>
              </a:rPr>
              <a:t>p</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by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exhaustive methods, these primes must be chosen from a sufficiently large set (i.e.,</a:t>
            </a:r>
            <a:endParaRPr/>
          </a:p>
          <a:p>
            <a:pPr indent="0" lvl="0" marL="0" rtl="0" algn="l">
              <a:spcBef>
                <a:spcPts val="360"/>
              </a:spcBef>
              <a:spcAft>
                <a:spcPts val="0"/>
              </a:spcAft>
              <a:buNone/>
            </a:pPr>
            <a:r>
              <a:rPr i="1" lang="en-US" sz="1200">
                <a:solidFill>
                  <a:schemeClr val="dk1"/>
                </a:solidFill>
                <a:latin typeface="Arial"/>
                <a:ea typeface="Arial"/>
                <a:cs typeface="Arial"/>
                <a:sym typeface="Arial"/>
              </a:rPr>
              <a:t>p </a:t>
            </a:r>
            <a:r>
              <a:rPr lang="en-US" sz="1200">
                <a:solidFill>
                  <a:schemeClr val="dk1"/>
                </a:solidFill>
                <a:latin typeface="Arial"/>
                <a:ea typeface="Arial"/>
                <a:cs typeface="Arial"/>
                <a:sym typeface="Arial"/>
              </a:rPr>
              <a:t>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must be large numbers). On the other hand, the method used for finding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large primes must be reasonably efficient.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At present, there are no useful techniques that yield arbitrarily large primes,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so some other means of tackling the problem is needed. The procedure that is generally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used is to pick at random an odd number of the desired order of magnitude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test whether that number is prime. If not, pick successive random numbers until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one is found that tests prime.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 variety of tests for primality have been developed (e.g., see [KNUT98] for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description of a number of such tests). Almost invariably, the tests are probabilistic.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is, the test will merely determine that a given integer is probably  prime.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Despite this lack of certainty, these tests can be run in such a way as to make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probability as close to 1.0 as desired. As an example, one of the more efficient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popular algorithms, the Miller-Rabin algorithm, is described in Chapter 2.</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this algorithm and most such algorithms, the procedure for testing whether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given integer</a:t>
            </a:r>
            <a:r>
              <a:rPr i="1" lang="en-US" sz="1200">
                <a:solidFill>
                  <a:schemeClr val="dk1"/>
                </a:solidFill>
                <a:latin typeface="Arial"/>
                <a:ea typeface="Arial"/>
                <a:cs typeface="Arial"/>
                <a:sym typeface="Arial"/>
              </a:rPr>
              <a:t> n </a:t>
            </a:r>
            <a:r>
              <a:rPr lang="en-US" sz="1200">
                <a:solidFill>
                  <a:schemeClr val="dk1"/>
                </a:solidFill>
                <a:latin typeface="Arial"/>
                <a:ea typeface="Arial"/>
                <a:cs typeface="Arial"/>
                <a:sym typeface="Arial"/>
              </a:rPr>
              <a:t>is prime is to perform some calculation that involves</a:t>
            </a:r>
            <a:r>
              <a:rPr i="1" lang="en-US" sz="1200">
                <a:solidFill>
                  <a:schemeClr val="dk1"/>
                </a:solidFill>
                <a:latin typeface="Arial"/>
                <a:ea typeface="Arial"/>
                <a:cs typeface="Arial"/>
                <a:sym typeface="Arial"/>
              </a:rPr>
              <a:t> n </a:t>
            </a:r>
            <a:r>
              <a:rPr lang="en-US" sz="1200">
                <a:solidFill>
                  <a:schemeClr val="dk1"/>
                </a:solidFill>
                <a:latin typeface="Arial"/>
                <a:ea typeface="Arial"/>
                <a:cs typeface="Arial"/>
                <a:sym typeface="Arial"/>
              </a:rPr>
              <a:t>and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randomly chosen integer</a:t>
            </a:r>
            <a:r>
              <a:rPr i="1" lang="en-US" sz="1200">
                <a:solidFill>
                  <a:schemeClr val="dk1"/>
                </a:solidFill>
                <a:latin typeface="Arial"/>
                <a:ea typeface="Arial"/>
                <a:cs typeface="Arial"/>
                <a:sym typeface="Arial"/>
              </a:rPr>
              <a:t> a </a:t>
            </a:r>
            <a:r>
              <a:rPr lang="en-US" sz="1200">
                <a:solidFill>
                  <a:schemeClr val="dk1"/>
                </a:solidFill>
                <a:latin typeface="Arial"/>
                <a:ea typeface="Arial"/>
                <a:cs typeface="Arial"/>
                <a:sym typeface="Arial"/>
              </a:rPr>
              <a:t>. If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“fails” the test, then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is not prime. If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“passes”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test, then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may be prime or nonprime. If</a:t>
            </a:r>
            <a:r>
              <a:rPr i="1" lang="en-US" sz="1200">
                <a:solidFill>
                  <a:schemeClr val="dk1"/>
                </a:solidFill>
                <a:latin typeface="Arial"/>
                <a:ea typeface="Arial"/>
                <a:cs typeface="Arial"/>
                <a:sym typeface="Arial"/>
              </a:rPr>
              <a:t> n </a:t>
            </a:r>
            <a:r>
              <a:rPr lang="en-US" sz="1200">
                <a:solidFill>
                  <a:schemeClr val="dk1"/>
                </a:solidFill>
                <a:latin typeface="Arial"/>
                <a:ea typeface="Arial"/>
                <a:cs typeface="Arial"/>
                <a:sym typeface="Arial"/>
              </a:rPr>
              <a:t>passes many such tests with many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different randomly chosen values for </a:t>
            </a:r>
            <a:r>
              <a:rPr i="1" lang="en-US" sz="12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then we can have high confidence that </a:t>
            </a:r>
            <a:r>
              <a:rPr i="1" lang="en-US" sz="1200">
                <a:solidFill>
                  <a:schemeClr val="dk1"/>
                </a:solidFill>
                <a:latin typeface="Arial"/>
                <a:ea typeface="Arial"/>
                <a:cs typeface="Arial"/>
                <a:sym typeface="Arial"/>
              </a:rPr>
              <a:t>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is, in fact, prime.</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9" name="Google Shape;58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In summary, the procedure for picking a prime number is as follows.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1.  Pick an odd integer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at random (e.g., using a pseudorandom number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generator).</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2.  Pick an integer </a:t>
            </a:r>
            <a:r>
              <a:rPr i="1" lang="en-US" sz="1200">
                <a:solidFill>
                  <a:schemeClr val="dk1"/>
                </a:solidFill>
                <a:latin typeface="Arial"/>
                <a:ea typeface="Arial"/>
                <a:cs typeface="Arial"/>
                <a:sym typeface="Arial"/>
              </a:rPr>
              <a:t>a &lt; n  </a:t>
            </a:r>
            <a:r>
              <a:rPr lang="en-US" sz="1200">
                <a:solidFill>
                  <a:schemeClr val="dk1"/>
                </a:solidFill>
                <a:latin typeface="Arial"/>
                <a:ea typeface="Arial"/>
                <a:cs typeface="Arial"/>
                <a:sym typeface="Arial"/>
              </a:rPr>
              <a:t>at random.</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3.  Perform the probabilistic primality test, such as Miller-Rabin, with </a:t>
            </a:r>
            <a:r>
              <a:rPr i="1" lang="en-US" sz="12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as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parameter. If n  fails the test, reject the value n  and go to step 1.</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4.  If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has passed a sufficient number of tests, accept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 otherwise, go to step 2.</a:t>
            </a:r>
            <a:endParaRPr/>
          </a:p>
        </p:txBody>
      </p:sp>
      <p:sp>
        <p:nvSpPr>
          <p:cNvPr id="590" name="Google Shape;59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7" name="Google Shape;5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Five possible approaches to attacking the RSA algorithm are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Brute force:  This involves trying all possible private keys.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Mathematical attacks:  There are several approaches, all equivalent in effort to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factoring the product of two primes.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Timing attacks:  These depend on the running time of the decryption algorithm.</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Hardware fault-based attack:  This involves inducing hardware faults in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processor that is generating digital signatures.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Chosen ciphertext attacks:  This type of attack exploits properties of the RSA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algorithm.</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6" name="Google Shape;62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can identify three approaches to attacking RSA mathematically:</a:t>
            </a:r>
            <a:endParaRPr/>
          </a:p>
          <a:p>
            <a:pPr indent="0" lvl="1" marL="457200" rtl="0" algn="l">
              <a:spcBef>
                <a:spcPts val="360"/>
              </a:spcBef>
              <a:spcAft>
                <a:spcPts val="0"/>
              </a:spcAft>
              <a:buNone/>
            </a:pPr>
            <a:r>
              <a:t/>
            </a:r>
            <a:endParaRPr/>
          </a:p>
          <a:p>
            <a:pPr indent="0" lvl="1" marL="457200" rtl="0" algn="l">
              <a:spcBef>
                <a:spcPts val="360"/>
              </a:spcBef>
              <a:spcAft>
                <a:spcPts val="0"/>
              </a:spcAft>
              <a:buNone/>
            </a:pPr>
            <a:r>
              <a:rPr lang="en-US"/>
              <a:t>Factor </a:t>
            </a:r>
            <a:r>
              <a:rPr i="1" lang="en-US"/>
              <a:t>n</a:t>
            </a:r>
            <a:r>
              <a:rPr lang="en-US"/>
              <a:t> into its two prime factors. This enables calculation of ø(</a:t>
            </a:r>
            <a:r>
              <a:rPr i="1" lang="en-US"/>
              <a:t>n</a:t>
            </a:r>
            <a:r>
              <a:rPr lang="en-US"/>
              <a:t>) = (</a:t>
            </a:r>
            <a:r>
              <a:rPr i="1" lang="en-US"/>
              <a:t>p – 1) x (q</a:t>
            </a:r>
            <a:r>
              <a:rPr lang="en-US"/>
              <a:t> – 1), which in turn enables determination of </a:t>
            </a:r>
            <a:r>
              <a:rPr i="1" lang="en-US"/>
              <a:t>d = e</a:t>
            </a:r>
            <a:r>
              <a:rPr baseline="30000" i="1" lang="en-US"/>
              <a:t>-1</a:t>
            </a:r>
            <a:r>
              <a:rPr i="1" lang="en-US"/>
              <a:t> (mod </a:t>
            </a:r>
            <a:r>
              <a:rPr lang="en-US"/>
              <a:t>ø(n))</a:t>
            </a:r>
            <a:endParaRPr/>
          </a:p>
          <a:p>
            <a:pPr indent="0" lvl="1" marL="457200" rtl="0" algn="l">
              <a:spcBef>
                <a:spcPts val="360"/>
              </a:spcBef>
              <a:spcAft>
                <a:spcPts val="0"/>
              </a:spcAft>
              <a:buNone/>
            </a:pPr>
            <a:r>
              <a:t/>
            </a:r>
            <a:endParaRPr/>
          </a:p>
          <a:p>
            <a:pPr indent="0" lvl="1" marL="457200" rtl="0" algn="l">
              <a:spcBef>
                <a:spcPts val="360"/>
              </a:spcBef>
              <a:spcAft>
                <a:spcPts val="0"/>
              </a:spcAft>
              <a:buNone/>
            </a:pPr>
            <a:r>
              <a:rPr lang="en-US"/>
              <a:t>Determine ø(n) directly without first determining </a:t>
            </a:r>
            <a:r>
              <a:rPr i="1" lang="en-US"/>
              <a:t>p </a:t>
            </a:r>
            <a:r>
              <a:rPr lang="en-US"/>
              <a:t>and </a:t>
            </a:r>
            <a:r>
              <a:rPr i="1" lang="en-US"/>
              <a:t>q. </a:t>
            </a:r>
            <a:r>
              <a:rPr lang="en-US"/>
              <a:t>Again this enables determination of </a:t>
            </a:r>
            <a:r>
              <a:rPr i="1" lang="en-US"/>
              <a:t>d = e</a:t>
            </a:r>
            <a:r>
              <a:rPr baseline="30000" i="1" lang="en-US"/>
              <a:t>-1</a:t>
            </a:r>
            <a:r>
              <a:rPr i="1" lang="en-US"/>
              <a:t> (mod </a:t>
            </a:r>
            <a:r>
              <a:rPr lang="en-US"/>
              <a:t>ø(n))</a:t>
            </a:r>
            <a:endParaRPr/>
          </a:p>
          <a:p>
            <a:pPr indent="0" lvl="1" marL="457200" rtl="0" algn="l">
              <a:spcBef>
                <a:spcPts val="360"/>
              </a:spcBef>
              <a:spcAft>
                <a:spcPts val="0"/>
              </a:spcAft>
              <a:buNone/>
            </a:pPr>
            <a:r>
              <a:t/>
            </a:r>
            <a:endParaRPr/>
          </a:p>
          <a:p>
            <a:pPr indent="0" lvl="1" marL="457200" rtl="0" algn="l">
              <a:spcBef>
                <a:spcPts val="360"/>
              </a:spcBef>
              <a:spcAft>
                <a:spcPts val="0"/>
              </a:spcAft>
              <a:buNone/>
            </a:pPr>
            <a:r>
              <a:rPr lang="en-US"/>
              <a:t>Determine </a:t>
            </a:r>
            <a:r>
              <a:rPr i="1" lang="en-US"/>
              <a:t>d</a:t>
            </a:r>
            <a:r>
              <a:rPr lang="en-US"/>
              <a:t> directly without first determining ø(n)</a:t>
            </a:r>
            <a:endParaRPr/>
          </a:p>
          <a:p>
            <a:pPr indent="0" lvl="0" marL="0" rtl="0" algn="l">
              <a:spcBef>
                <a:spcPts val="360"/>
              </a:spcBef>
              <a:spcAft>
                <a:spcPts val="0"/>
              </a:spcAft>
              <a:buClr>
                <a:schemeClr val="dk1"/>
              </a:buClr>
              <a:buSzPts val="1200"/>
              <a:buFont typeface="Arial"/>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020">
                <a:solidFill>
                  <a:schemeClr val="dk1"/>
                </a:solidFill>
                <a:latin typeface="Arial"/>
                <a:ea typeface="Arial"/>
                <a:cs typeface="Arial"/>
                <a:sym typeface="Arial"/>
              </a:rPr>
              <a:t>Before proceeding, we should mention several common misconceptions concerning</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public-key encryption. One such misconception is that public-key encryption</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is more secure from cryptanalysis than is symmetric encryption. In fact, the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security of any encryption scheme depends on the length of the key and the computational</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work involved in breaking a cipher. There is nothing in principle about</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 either symmetric or public-key encryption that makes one superior to another from</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the point of view of resisting cryptanalysis.</a:t>
            </a:r>
            <a:endParaRPr/>
          </a:p>
          <a:p>
            <a:pPr indent="0" lvl="0" marL="0" rtl="0" algn="l">
              <a:lnSpc>
                <a:spcPct val="9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A second misconception is that public-key encryption is a general-purpose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technique that has made symmetric encryption obsolete. On the contrary, because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of the computational overhead of current public-key encryption schemes, there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seems no foreseeable likelihood that symmetric encryption will be abandoned. As</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one of the inventors of public-key encryption has put it [DIFF88], “the restriction</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of public-key cryptography to key management and signature applications is almost</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universally accepted.”</a:t>
            </a:r>
            <a:endParaRPr/>
          </a:p>
          <a:p>
            <a:pPr indent="0" lvl="0" marL="0" rtl="0" algn="l">
              <a:lnSpc>
                <a:spcPct val="9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Finally, there is a feeling that key distribution is trivial when using public-key</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encryption, compared to the rather cumbersome handshaking involved with</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key distribution centers for symmetric encryption. In fact, some form of protocol</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is needed, generally involving a central agent, and the procedures involved are not</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simpler nor any more efficient than those required for symmetric encryption (e.g.,</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see analysis in [NEED78]).</a:t>
            </a:r>
            <a:endParaRPr sz="1020"/>
          </a:p>
        </p:txBody>
      </p:sp>
      <p:sp>
        <p:nvSpPr>
          <p:cNvPr id="366" name="Google Shape;36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3" name="Google Shape;3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concept of public-key cryptography evolved from an attempt to attack two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most difficult problems associated with symmetric encryption. The first problem</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that of key distribution, which is examined in some detail in Chapter 14.</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As Chapter 14 discusses, key distribution under symmetric encryption requires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either (1) that two communicants already share a key, which somehow has been distributed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them; or (2) the use of a key distribution center. Whitfield Diffie, one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the discoverers of public-key encryption (along with Martin Hellman, both 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Stanford University at the time), reasoned that this second requirement negated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very essence of cryptography: the ability to maintain total secrecy over your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own communication. As Diffie put it [DIFF88], “what good would it do after all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develop impenetrable cryptosystems, if their users were forced to share their keys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a KDC that could be compromised by either burglary or subpoena?”</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second problem that Diffie pondered, and one that was apparently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unrelated to the first, was that of digital signatures . If the use of cryptography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was to become widespread, not just in military situations but for commercial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private purposes, then electronic messages and documents would need the equivalent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signatures used in paper documents. That is, could a method be devised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would stipulate, to the satisfaction of all parties, that a digital message had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been sent by a particular person? This is a somewhat broader requirement than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of authentication, and its characteristics and ramifications are explored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Chapter 13.</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Diffie and Hellman achieved an astounding breakthrough in 1976</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[DIFF76 a, b] by coming up with a method that addressed both problems and was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radically different from all previous approaches to cryptography, going back over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four millennia.</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89" name="Google Shape;3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Asymmetric algorithms rely on one key for encryption and a different but related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for decryption. These algorithms have the following important characteristic.</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is computationally infeasible to determine the decryption key given only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knowledge of the cryptographic algorithm and the encryption key.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In addition, some algorithms, such as RSA, also exhibit the following characteristic.</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Either of the two related keys can be used for encryption, with the other used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for decryption.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 public-key encryption  scheme has six ingredients (Figure 9.1a; compare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Figure 3.1).</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Plaintext:  This is the readable message or data that is fed into the algorithm as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input.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Encryption algorithm: The encryption algorithm performs various transformations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 the plaintext.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Public and private keys: This is a pair of keys that have been selected so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if one is used for encryption, the other is used for decryption. The exact transformations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performed by the algorithm depend on the public or private 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is provided as input.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Ciphertext: This is the scrambled message produced as output. It depends 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plaintext and the key. For a given message, two different keys will produce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two different ciphertexts.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Decryption algorithm: This algorithm accepts the ciphertext and the matching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and produces the original plaintext.</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21" name="Google Shape;4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6:notes"/>
          <p:cNvSpPr txBox="1"/>
          <p:nvPr>
            <p:ph idx="1" type="body"/>
          </p:nvPr>
        </p:nvSpPr>
        <p:spPr>
          <a:xfrm>
            <a:off x="685800" y="4343400"/>
            <a:ext cx="54864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essential steps are the following.</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1.  Each user generates a pair of keys to be used for the encryption and decryption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messages.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2.  Each user places one of the two keys in a public register or other accessible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file. This is the public key. The companion key is kept private. As Figure 9.1a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suggests, each user maintains a collection of public keys obtained from others.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3.  If Bob wishes to send a confidential message to Alice, Bob encrypts the message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using Alice’s public key.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4.  When Alice receives the message, she decrypts it using her private key. No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other recipient can decrypt the message because only Alice knows Alice’s private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With this approach, all participants have access to public keys, and private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keys are generated locally by each participant and therefore need never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distributed. As long as a user’s private key remains protected and secret, incoming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communication is secure. At any time, a system can change its private key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publish the companion public key to replace its old public key.</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27" name="Google Shape;4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7:notes"/>
          <p:cNvSpPr txBox="1"/>
          <p:nvPr>
            <p:ph idx="1" type="body"/>
          </p:nvPr>
        </p:nvSpPr>
        <p:spPr>
          <a:xfrm>
            <a:off x="685800" y="4343400"/>
            <a:ext cx="54864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Table 9.2 summarizes some of the important aspects of symmetric and public-key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To discriminate between the two, we refer to the key used in symmetric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as a secret key . The two keys used for asymmetric encryption are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referred to as the public key  and the private key . Invariably, the private key is kept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secret, but it is referred to as a private key rather than a secret key to avoid confusion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symmetric encryption.</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34" name="Google Shape;4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Let us take a closer look at the essential elements of a public-key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scheme, using Figure 9.2 (compare with Figure 3.2).</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scheme illustrated in Figure 9.2 provides confidentiality.</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1" name="Google Shape;4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We mentioned earlier that either of the two related keys can be used for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the other being used for decryption. This enables a rather different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cryptographic scheme to be implemented. Whereas the scheme illustrated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Figure 9.2 provides confidentiality, Figures 9.1b and 9.3 show the use of public-key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to provide authentication.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is important to emphasize that the encryption process depicted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Figures 9.1b and 9.3 does not provide confidentiality. That is, the message being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sent is safe from alteration but not from eavesdropping. This is obvious in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case of a signature based on a portion of the message, because the rest of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message is transmitted in the clear. Even in the case of complete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as shown in Figure 9.3, there is no protection of confidentiality because any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observer can decrypt the message by using the sender’s public key.</a:t>
            </a:r>
            <a:endParaRPr/>
          </a:p>
        </p:txBody>
      </p:sp>
      <p:sp>
        <p:nvSpPr>
          <p:cNvPr id="442" name="Google Shape;44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31"/>
          <p:cNvGrpSpPr/>
          <p:nvPr/>
        </p:nvGrpSpPr>
        <p:grpSpPr>
          <a:xfrm>
            <a:off x="0" y="0"/>
            <a:ext cx="1581150" cy="6858000"/>
            <a:chOff x="134471" y="0"/>
            <a:chExt cx="1581220" cy="6858000"/>
          </a:xfrm>
        </p:grpSpPr>
        <p:pic>
          <p:nvPicPr>
            <p:cNvPr descr="Overlay-Blank.jpg" id="17" name="Google Shape;17;p31"/>
            <p:cNvPicPr preferRelativeResize="0"/>
            <p:nvPr/>
          </p:nvPicPr>
          <p:blipFill rotWithShape="1">
            <a:blip r:embed="rId2">
              <a:alphaModFix/>
            </a:blip>
            <a:srcRect b="0" l="1470" r="83676" t="0"/>
            <a:stretch/>
          </p:blipFill>
          <p:spPr>
            <a:xfrm>
              <a:off x="134471" y="0"/>
              <a:ext cx="1358153" cy="6858000"/>
            </a:xfrm>
            <a:prstGeom prst="rect">
              <a:avLst/>
            </a:prstGeom>
            <a:noFill/>
            <a:ln>
              <a:noFill/>
            </a:ln>
          </p:spPr>
        </p:pic>
        <p:pic>
          <p:nvPicPr>
            <p:cNvPr descr="Overlay-VerticalBridge.jpg" id="18" name="Google Shape;18;p31"/>
            <p:cNvPicPr preferRelativeResize="0"/>
            <p:nvPr/>
          </p:nvPicPr>
          <p:blipFill rotWithShape="1">
            <a:blip r:embed="rId3">
              <a:alphaModFix/>
            </a:blip>
            <a:srcRect b="0" l="0" r="0" t="0"/>
            <a:stretch/>
          </p:blipFill>
          <p:spPr>
            <a:xfrm>
              <a:off x="1447800" y="0"/>
              <a:ext cx="267891" cy="6858000"/>
            </a:xfrm>
            <a:prstGeom prst="rect">
              <a:avLst/>
            </a:prstGeom>
            <a:noFill/>
            <a:ln>
              <a:noFill/>
            </a:ln>
          </p:spPr>
        </p:pic>
      </p:grpSp>
      <p:grpSp>
        <p:nvGrpSpPr>
          <p:cNvPr id="19" name="Google Shape;19;p31"/>
          <p:cNvGrpSpPr/>
          <p:nvPr/>
        </p:nvGrpSpPr>
        <p:grpSpPr>
          <a:xfrm>
            <a:off x="7546975" y="0"/>
            <a:ext cx="1597025" cy="6858000"/>
            <a:chOff x="7413812" y="0"/>
            <a:chExt cx="1597734" cy="6858000"/>
          </a:xfrm>
        </p:grpSpPr>
        <p:pic>
          <p:nvPicPr>
            <p:cNvPr descr="Overlay-Blank.jpg" id="20" name="Google Shape;20;p31"/>
            <p:cNvPicPr preferRelativeResize="0"/>
            <p:nvPr/>
          </p:nvPicPr>
          <p:blipFill rotWithShape="1">
            <a:blip r:embed="rId2">
              <a:alphaModFix/>
            </a:blip>
            <a:srcRect b="0" l="0" r="85126" t="0"/>
            <a:stretch/>
          </p:blipFill>
          <p:spPr>
            <a:xfrm>
              <a:off x="7651376" y="0"/>
              <a:ext cx="1360170" cy="6858000"/>
            </a:xfrm>
            <a:prstGeom prst="rect">
              <a:avLst/>
            </a:prstGeom>
            <a:noFill/>
            <a:ln>
              <a:noFill/>
            </a:ln>
          </p:spPr>
        </p:pic>
        <p:pic>
          <p:nvPicPr>
            <p:cNvPr descr="Overlay-VerticalBridge.jpg" id="21" name="Google Shape;21;p31"/>
            <p:cNvPicPr preferRelativeResize="0"/>
            <p:nvPr/>
          </p:nvPicPr>
          <p:blipFill rotWithShape="1">
            <a:blip r:embed="rId3">
              <a:alphaModFix/>
            </a:blip>
            <a:srcRect b="0" l="0" r="0" t="0"/>
            <a:stretch/>
          </p:blipFill>
          <p:spPr>
            <a:xfrm flipH="1">
              <a:off x="7413812" y="0"/>
              <a:ext cx="267891" cy="6858000"/>
            </a:xfrm>
            <a:prstGeom prst="rect">
              <a:avLst/>
            </a:prstGeom>
            <a:noFill/>
            <a:ln>
              <a:noFill/>
            </a:ln>
          </p:spPr>
        </p:pic>
      </p:grpSp>
      <p:pic>
        <p:nvPicPr>
          <p:cNvPr descr="HR-Color.png" id="22" name="Google Shape;22;p31"/>
          <p:cNvPicPr preferRelativeResize="0"/>
          <p:nvPr/>
        </p:nvPicPr>
        <p:blipFill rotWithShape="1">
          <a:blip r:embed="rId4">
            <a:alphaModFix/>
          </a:blip>
          <a:srcRect b="0" l="0" r="0" t="0"/>
          <a:stretch/>
        </p:blipFill>
        <p:spPr>
          <a:xfrm>
            <a:off x="1554163" y="4841875"/>
            <a:ext cx="6035675" cy="339725"/>
          </a:xfrm>
          <a:prstGeom prst="rect">
            <a:avLst/>
          </a:prstGeom>
          <a:noFill/>
          <a:ln>
            <a:noFill/>
          </a:ln>
        </p:spPr>
      </p:pic>
      <p:sp>
        <p:nvSpPr>
          <p:cNvPr id="23" name="Google Shape;23;p31"/>
          <p:cNvSpPr txBox="1"/>
          <p:nvPr>
            <p:ph type="ctrTitle"/>
          </p:nvPr>
        </p:nvSpPr>
        <p:spPr>
          <a:xfrm>
            <a:off x="1854200" y="3693645"/>
            <a:ext cx="5446713" cy="147002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24" name="Google Shape;24;p31"/>
          <p:cNvSpPr txBox="1"/>
          <p:nvPr>
            <p:ph idx="1" type="subTitle"/>
          </p:nvPr>
        </p:nvSpPr>
        <p:spPr>
          <a:xfrm>
            <a:off x="1854200" y="5204011"/>
            <a:ext cx="5446713" cy="851647"/>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31"/>
          <p:cNvSpPr txBox="1"/>
          <p:nvPr>
            <p:ph idx="10" type="dt"/>
          </p:nvPr>
        </p:nvSpPr>
        <p:spPr>
          <a:xfrm>
            <a:off x="52578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1" type="ftr"/>
          </p:nvPr>
        </p:nvSpPr>
        <p:spPr>
          <a:xfrm>
            <a:off x="1752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pic>
        <p:nvPicPr>
          <p:cNvPr descr="Overlay-Blank.jpg" id="110" name="Google Shape;110;p4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1" name="Google Shape;111;p40"/>
          <p:cNvSpPr txBox="1"/>
          <p:nvPr>
            <p:ph type="title"/>
          </p:nvPr>
        </p:nvSpPr>
        <p:spPr>
          <a:xfrm>
            <a:off x="381000" y="609600"/>
            <a:ext cx="3612822" cy="153619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Candara"/>
              <a:buNone/>
              <a:defRPr b="0" sz="360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12" name="Google Shape;112;p40"/>
          <p:cNvSpPr/>
          <p:nvPr>
            <p:ph idx="2" type="pic"/>
          </p:nvPr>
        </p:nvSpPr>
        <p:spPr>
          <a:xfrm>
            <a:off x="4873625" y="381000"/>
            <a:ext cx="3813175" cy="5697538"/>
          </a:xfrm>
          <a:prstGeom prst="rect">
            <a:avLst/>
          </a:prstGeom>
          <a:solidFill>
            <a:srgbClr val="D8D8D8"/>
          </a:solidFill>
          <a:ln cap="flat" cmpd="sng" w="101600">
            <a:solidFill>
              <a:srgbClr val="D0C6EB">
                <a:alpha val="40000"/>
              </a:srgbClr>
            </a:solidFill>
            <a:prstDash val="solid"/>
            <a:miter lim="800000"/>
            <a:headEnd len="sm" w="sm" type="none"/>
            <a:tailEnd len="sm" w="sm" type="none"/>
          </a:ln>
        </p:spPr>
      </p:sp>
      <p:sp>
        <p:nvSpPr>
          <p:cNvPr id="113" name="Google Shape;113;p40"/>
          <p:cNvSpPr txBox="1"/>
          <p:nvPr>
            <p:ph idx="1" type="body"/>
          </p:nvPr>
        </p:nvSpPr>
        <p:spPr>
          <a:xfrm>
            <a:off x="379984" y="2209799"/>
            <a:ext cx="3613792" cy="3222625"/>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solidFill>
                  <a:schemeClr val="dk2"/>
                </a:solidFill>
                <a:latin typeface="Candara"/>
                <a:ea typeface="Candara"/>
                <a:cs typeface="Candara"/>
                <a:sym typeface="Candar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4" name="Google Shape;114;p40"/>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0"/>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showMasterSp="0">
  <p:cSld name="Picture with Caption, Alt.">
    <p:spTree>
      <p:nvGrpSpPr>
        <p:cNvPr id="117" name="Shape 117"/>
        <p:cNvGrpSpPr/>
        <p:nvPr/>
      </p:nvGrpSpPr>
      <p:grpSpPr>
        <a:xfrm>
          <a:off x="0" y="0"/>
          <a:ext cx="0" cy="0"/>
          <a:chOff x="0" y="0"/>
          <a:chExt cx="0" cy="0"/>
        </a:xfrm>
      </p:grpSpPr>
      <p:grpSp>
        <p:nvGrpSpPr>
          <p:cNvPr id="118" name="Google Shape;118;p41"/>
          <p:cNvGrpSpPr/>
          <p:nvPr/>
        </p:nvGrpSpPr>
        <p:grpSpPr>
          <a:xfrm>
            <a:off x="4267200" y="0"/>
            <a:ext cx="4876800" cy="6858000"/>
            <a:chOff x="4267200" y="0"/>
            <a:chExt cx="4876800" cy="6858000"/>
          </a:xfrm>
        </p:grpSpPr>
        <p:pic>
          <p:nvPicPr>
            <p:cNvPr descr="Overlay-Blank.jpg" id="119" name="Google Shape;119;p41"/>
            <p:cNvPicPr preferRelativeResize="0"/>
            <p:nvPr/>
          </p:nvPicPr>
          <p:blipFill rotWithShape="1">
            <a:blip r:embed="rId2">
              <a:alphaModFix/>
            </a:blip>
            <a:srcRect b="0" l="4301" r="46874" t="0"/>
            <a:stretch/>
          </p:blipFill>
          <p:spPr>
            <a:xfrm>
              <a:off x="4495800" y="0"/>
              <a:ext cx="4648200" cy="6858000"/>
            </a:xfrm>
            <a:prstGeom prst="rect">
              <a:avLst/>
            </a:prstGeom>
            <a:noFill/>
            <a:ln>
              <a:noFill/>
            </a:ln>
          </p:spPr>
        </p:pic>
        <p:pic>
          <p:nvPicPr>
            <p:cNvPr descr="Overlay-VerticalBridge.jpg" id="120" name="Google Shape;120;p41"/>
            <p:cNvPicPr preferRelativeResize="0"/>
            <p:nvPr/>
          </p:nvPicPr>
          <p:blipFill rotWithShape="1">
            <a:blip r:embed="rId3">
              <a:alphaModFix/>
            </a:blip>
            <a:srcRect b="0" l="0" r="0" t="0"/>
            <a:stretch/>
          </p:blipFill>
          <p:spPr>
            <a:xfrm flipH="1">
              <a:off x="4267200" y="0"/>
              <a:ext cx="267891" cy="6858000"/>
            </a:xfrm>
            <a:prstGeom prst="rect">
              <a:avLst/>
            </a:prstGeom>
            <a:noFill/>
            <a:ln>
              <a:noFill/>
            </a:ln>
          </p:spPr>
        </p:pic>
      </p:grpSp>
      <p:sp>
        <p:nvSpPr>
          <p:cNvPr id="121" name="Google Shape;121;p41"/>
          <p:cNvSpPr txBox="1"/>
          <p:nvPr>
            <p:ph type="title"/>
          </p:nvPr>
        </p:nvSpPr>
        <p:spPr>
          <a:xfrm>
            <a:off x="381000" y="609600"/>
            <a:ext cx="3612822" cy="153619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Candara"/>
              <a:buNone/>
              <a:defRPr b="0" sz="360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22" name="Google Shape;122;p41"/>
          <p:cNvSpPr/>
          <p:nvPr>
            <p:ph idx="2" type="pic"/>
          </p:nvPr>
        </p:nvSpPr>
        <p:spPr>
          <a:xfrm>
            <a:off x="4873625" y="381000"/>
            <a:ext cx="3813175" cy="5697538"/>
          </a:xfrm>
          <a:prstGeom prst="rect">
            <a:avLst/>
          </a:prstGeom>
          <a:solidFill>
            <a:srgbClr val="D8D8D8"/>
          </a:solidFill>
          <a:ln>
            <a:noFill/>
          </a:ln>
        </p:spPr>
      </p:sp>
      <p:sp>
        <p:nvSpPr>
          <p:cNvPr id="123" name="Google Shape;123;p41"/>
          <p:cNvSpPr txBox="1"/>
          <p:nvPr>
            <p:ph idx="1" type="body"/>
          </p:nvPr>
        </p:nvSpPr>
        <p:spPr>
          <a:xfrm>
            <a:off x="379984" y="2209799"/>
            <a:ext cx="3613792" cy="3222625"/>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solidFill>
                  <a:schemeClr val="dk2"/>
                </a:solidFill>
                <a:latin typeface="Candara"/>
                <a:ea typeface="Candara"/>
                <a:cs typeface="Candara"/>
                <a:sym typeface="Candar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4" name="Google Shape;124;p41"/>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1"/>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7" name="Shape 127"/>
        <p:cNvGrpSpPr/>
        <p:nvPr/>
      </p:nvGrpSpPr>
      <p:grpSpPr>
        <a:xfrm>
          <a:off x="0" y="0"/>
          <a:ext cx="0" cy="0"/>
          <a:chOff x="0" y="0"/>
          <a:chExt cx="0" cy="0"/>
        </a:xfrm>
      </p:grpSpPr>
      <p:grpSp>
        <p:nvGrpSpPr>
          <p:cNvPr id="128" name="Google Shape;128;p42"/>
          <p:cNvGrpSpPr/>
          <p:nvPr/>
        </p:nvGrpSpPr>
        <p:grpSpPr>
          <a:xfrm>
            <a:off x="0" y="1373188"/>
            <a:ext cx="9144000" cy="5484812"/>
            <a:chOff x="0" y="1372650"/>
            <a:chExt cx="9144000" cy="5485350"/>
          </a:xfrm>
        </p:grpSpPr>
        <p:pic>
          <p:nvPicPr>
            <p:cNvPr descr="Overlay-Blank.jpg" id="129" name="Google Shape;129;p42"/>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130" name="Google Shape;130;p42"/>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131" name="Google Shape;131;p42"/>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32" name="Google Shape;132;p42"/>
          <p:cNvSpPr txBox="1"/>
          <p:nvPr>
            <p:ph idx="1" type="body"/>
          </p:nvPr>
        </p:nvSpPr>
        <p:spPr>
          <a:xfrm rot="5400000">
            <a:off x="2432844" y="121444"/>
            <a:ext cx="4289425" cy="7570787"/>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42"/>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2"/>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6" name="Shape 136"/>
        <p:cNvGrpSpPr/>
        <p:nvPr/>
      </p:nvGrpSpPr>
      <p:grpSpPr>
        <a:xfrm>
          <a:off x="0" y="0"/>
          <a:ext cx="0" cy="0"/>
          <a:chOff x="0" y="0"/>
          <a:chExt cx="0" cy="0"/>
        </a:xfrm>
      </p:grpSpPr>
      <p:grpSp>
        <p:nvGrpSpPr>
          <p:cNvPr id="137" name="Google Shape;137;p43"/>
          <p:cNvGrpSpPr/>
          <p:nvPr/>
        </p:nvGrpSpPr>
        <p:grpSpPr>
          <a:xfrm>
            <a:off x="0" y="0"/>
            <a:ext cx="7696200" cy="6858000"/>
            <a:chOff x="0" y="0"/>
            <a:chExt cx="7696200" cy="6858000"/>
          </a:xfrm>
        </p:grpSpPr>
        <p:pic>
          <p:nvPicPr>
            <p:cNvPr descr="Overlay-Blank.jpg" id="138" name="Google Shape;138;p43"/>
            <p:cNvPicPr preferRelativeResize="0"/>
            <p:nvPr/>
          </p:nvPicPr>
          <p:blipFill rotWithShape="1">
            <a:blip r:embed="rId2">
              <a:alphaModFix/>
            </a:blip>
            <a:srcRect b="0" l="1471" r="16862" t="0"/>
            <a:stretch/>
          </p:blipFill>
          <p:spPr>
            <a:xfrm>
              <a:off x="0" y="0"/>
              <a:ext cx="7467600" cy="6858000"/>
            </a:xfrm>
            <a:prstGeom prst="rect">
              <a:avLst/>
            </a:prstGeom>
            <a:noFill/>
            <a:ln>
              <a:noFill/>
            </a:ln>
          </p:spPr>
        </p:pic>
        <p:pic>
          <p:nvPicPr>
            <p:cNvPr descr="Overlay-VerticalBridge.jpg" id="139" name="Google Shape;139;p43"/>
            <p:cNvPicPr preferRelativeResize="0"/>
            <p:nvPr/>
          </p:nvPicPr>
          <p:blipFill rotWithShape="1">
            <a:blip r:embed="rId3">
              <a:alphaModFix/>
            </a:blip>
            <a:srcRect b="0" l="0" r="0" t="0"/>
            <a:stretch/>
          </p:blipFill>
          <p:spPr>
            <a:xfrm>
              <a:off x="7428309" y="0"/>
              <a:ext cx="267891" cy="6858000"/>
            </a:xfrm>
            <a:prstGeom prst="rect">
              <a:avLst/>
            </a:prstGeom>
            <a:noFill/>
            <a:ln>
              <a:noFill/>
            </a:ln>
          </p:spPr>
        </p:pic>
      </p:grpSp>
      <p:sp>
        <p:nvSpPr>
          <p:cNvPr id="140" name="Google Shape;140;p43"/>
          <p:cNvSpPr txBox="1"/>
          <p:nvPr>
            <p:ph type="title"/>
          </p:nvPr>
        </p:nvSpPr>
        <p:spPr>
          <a:xfrm rot="5400000">
            <a:off x="5495131" y="2505870"/>
            <a:ext cx="5697538" cy="1447800"/>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41" name="Google Shape;141;p43"/>
          <p:cNvSpPr txBox="1"/>
          <p:nvPr>
            <p:ph idx="1" type="body"/>
          </p:nvPr>
        </p:nvSpPr>
        <p:spPr>
          <a:xfrm rot="5400000">
            <a:off x="885031" y="-123031"/>
            <a:ext cx="5697537" cy="6705600"/>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43"/>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3"/>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5" name="Shape 215"/>
        <p:cNvGrpSpPr/>
        <p:nvPr/>
      </p:nvGrpSpPr>
      <p:grpSpPr>
        <a:xfrm>
          <a:off x="0" y="0"/>
          <a:ext cx="0" cy="0"/>
          <a:chOff x="0" y="0"/>
          <a:chExt cx="0" cy="0"/>
        </a:xfrm>
      </p:grpSpPr>
      <p:grpSp>
        <p:nvGrpSpPr>
          <p:cNvPr id="216" name="Google Shape;216;p45"/>
          <p:cNvGrpSpPr/>
          <p:nvPr/>
        </p:nvGrpSpPr>
        <p:grpSpPr>
          <a:xfrm>
            <a:off x="3175" y="4267200"/>
            <a:ext cx="9140825" cy="2590800"/>
            <a:chOff x="2" y="2688"/>
            <a:chExt cx="5758" cy="1632"/>
          </a:xfrm>
        </p:grpSpPr>
        <p:sp>
          <p:nvSpPr>
            <p:cNvPr id="217" name="Google Shape;217;p45"/>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218" name="Google Shape;218;p45"/>
            <p:cNvGrpSpPr/>
            <p:nvPr/>
          </p:nvGrpSpPr>
          <p:grpSpPr>
            <a:xfrm>
              <a:off x="1776" y="3024"/>
              <a:ext cx="3929" cy="1290"/>
              <a:chOff x="1776" y="3024"/>
              <a:chExt cx="3929" cy="1290"/>
            </a:xfrm>
          </p:grpSpPr>
          <p:grpSp>
            <p:nvGrpSpPr>
              <p:cNvPr id="219" name="Google Shape;219;p45"/>
              <p:cNvGrpSpPr/>
              <p:nvPr/>
            </p:nvGrpSpPr>
            <p:grpSpPr>
              <a:xfrm>
                <a:off x="2268" y="3934"/>
                <a:ext cx="638" cy="377"/>
                <a:chOff x="2268" y="3934"/>
                <a:chExt cx="638" cy="377"/>
              </a:xfrm>
            </p:grpSpPr>
            <p:sp>
              <p:nvSpPr>
                <p:cNvPr id="220" name="Google Shape;220;p45"/>
                <p:cNvSpPr/>
                <p:nvPr/>
              </p:nvSpPr>
              <p:spPr>
                <a:xfrm>
                  <a:off x="2268" y="3934"/>
                  <a:ext cx="638" cy="377"/>
                </a:xfrm>
                <a:prstGeom prst="ellipse">
                  <a:avLst/>
                </a:prstGeom>
                <a:gradFill>
                  <a:gsLst>
                    <a:gs pos="0">
                      <a:srgbClr val="9060F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45"/>
                <p:cNvSpPr/>
                <p:nvPr/>
              </p:nvSpPr>
              <p:spPr>
                <a:xfrm>
                  <a:off x="2314" y="3958"/>
                  <a:ext cx="543" cy="332"/>
                </a:xfrm>
                <a:prstGeom prst="ellipse">
                  <a:avLst/>
                </a:prstGeom>
                <a:gradFill>
                  <a:gsLst>
                    <a:gs pos="0">
                      <a:schemeClr val="accent1"/>
                    </a:gs>
                    <a:gs pos="100000">
                      <a:srgbClr val="9060F0"/>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45"/>
                <p:cNvSpPr/>
                <p:nvPr/>
              </p:nvSpPr>
              <p:spPr>
                <a:xfrm>
                  <a:off x="2341" y="3979"/>
                  <a:ext cx="501" cy="299"/>
                </a:xfrm>
                <a:prstGeom prst="ellipse">
                  <a:avLst/>
                </a:prstGeom>
                <a:gradFill>
                  <a:gsLst>
                    <a:gs pos="0">
                      <a:srgbClr val="9261F4"/>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45"/>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45"/>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45"/>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45"/>
                <p:cNvSpPr/>
                <p:nvPr/>
              </p:nvSpPr>
              <p:spPr>
                <a:xfrm>
                  <a:off x="2476" y="4056"/>
                  <a:ext cx="227" cy="135"/>
                </a:xfrm>
                <a:prstGeom prst="ellipse">
                  <a:avLst/>
                </a:prstGeom>
                <a:gradFill>
                  <a:gsLst>
                    <a:gs pos="0">
                      <a:schemeClr val="accent1"/>
                    </a:gs>
                    <a:gs pos="100000">
                      <a:srgbClr val="9261F4"/>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45"/>
                <p:cNvSpPr/>
                <p:nvPr/>
              </p:nvSpPr>
              <p:spPr>
                <a:xfrm>
                  <a:off x="2542" y="4097"/>
                  <a:ext cx="90" cy="60"/>
                </a:xfrm>
                <a:prstGeom prst="ellipse">
                  <a:avLst/>
                </a:pr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228" name="Google Shape;228;p45"/>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45"/>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45"/>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45"/>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45"/>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45"/>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45"/>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D5EEC"/>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45"/>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45"/>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45"/>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9060F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45"/>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9060F0"/>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45"/>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45"/>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D5EEC"/>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45"/>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45"/>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45"/>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45"/>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45"/>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45"/>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45"/>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45"/>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45"/>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45"/>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45"/>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45"/>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45"/>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45"/>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45"/>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45"/>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45"/>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D6F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45"/>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45"/>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45"/>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45"/>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45"/>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45"/>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45"/>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45"/>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45"/>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45"/>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268" name="Google Shape;268;p45"/>
              <p:cNvGrpSpPr/>
              <p:nvPr/>
            </p:nvGrpSpPr>
            <p:grpSpPr>
              <a:xfrm>
                <a:off x="4546" y="3608"/>
                <a:ext cx="518" cy="319"/>
                <a:chOff x="4546" y="3608"/>
                <a:chExt cx="518" cy="319"/>
              </a:xfrm>
            </p:grpSpPr>
            <p:sp>
              <p:nvSpPr>
                <p:cNvPr id="269" name="Google Shape;269;p45"/>
                <p:cNvSpPr/>
                <p:nvPr/>
              </p:nvSpPr>
              <p:spPr>
                <a:xfrm>
                  <a:off x="4546" y="3608"/>
                  <a:ext cx="518" cy="319"/>
                </a:xfrm>
                <a:prstGeom prst="ellipse">
                  <a:avLst/>
                </a:prstGeom>
                <a:gradFill>
                  <a:gsLst>
                    <a:gs pos="0">
                      <a:srgbClr val="9463F8"/>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45"/>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45"/>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45"/>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45"/>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45"/>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275" name="Google Shape;275;p45"/>
              <p:cNvGrpSpPr/>
              <p:nvPr/>
            </p:nvGrpSpPr>
            <p:grpSpPr>
              <a:xfrm>
                <a:off x="5381" y="3085"/>
                <a:ext cx="227" cy="132"/>
                <a:chOff x="5381" y="3085"/>
                <a:chExt cx="227" cy="132"/>
              </a:xfrm>
            </p:grpSpPr>
            <p:sp>
              <p:nvSpPr>
                <p:cNvPr id="276" name="Google Shape;276;p45"/>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45"/>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45"/>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45"/>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grpSp>
      <p:sp>
        <p:nvSpPr>
          <p:cNvPr id="280" name="Google Shape;280;p45"/>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1" name="Google Shape;281;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82" name="Google Shape;282;p4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85" name="Shape 285"/>
        <p:cNvGrpSpPr/>
        <p:nvPr/>
      </p:nvGrpSpPr>
      <p:grpSpPr>
        <a:xfrm>
          <a:off x="0" y="0"/>
          <a:ext cx="0" cy="0"/>
          <a:chOff x="0" y="0"/>
          <a:chExt cx="0" cy="0"/>
        </a:xfrm>
      </p:grpSpPr>
      <p:sp>
        <p:nvSpPr>
          <p:cNvPr id="286" name="Google Shape;286;p46"/>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7" name="Google Shape;287;p4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8" name="Google Shape;288;p4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4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1" name="Shape 291"/>
        <p:cNvGrpSpPr/>
        <p:nvPr/>
      </p:nvGrpSpPr>
      <p:grpSpPr>
        <a:xfrm>
          <a:off x="0" y="0"/>
          <a:ext cx="0" cy="0"/>
          <a:chOff x="0" y="0"/>
          <a:chExt cx="0" cy="0"/>
        </a:xfrm>
      </p:grpSpPr>
      <p:sp>
        <p:nvSpPr>
          <p:cNvPr id="292" name="Google Shape;292;p47"/>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3" name="Google Shape;293;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94" name="Google Shape;294;p4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97" name="Shape 297"/>
        <p:cNvGrpSpPr/>
        <p:nvPr/>
      </p:nvGrpSpPr>
      <p:grpSpPr>
        <a:xfrm>
          <a:off x="0" y="0"/>
          <a:ext cx="0" cy="0"/>
          <a:chOff x="0" y="0"/>
          <a:chExt cx="0" cy="0"/>
        </a:xfrm>
      </p:grpSpPr>
      <p:sp>
        <p:nvSpPr>
          <p:cNvPr id="298" name="Google Shape;298;p48"/>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9" name="Google Shape;299;p48"/>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00" name="Google Shape;300;p48"/>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01" name="Google Shape;301;p4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4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04" name="Shape 304"/>
        <p:cNvGrpSpPr/>
        <p:nvPr/>
      </p:nvGrpSpPr>
      <p:grpSpPr>
        <a:xfrm>
          <a:off x="0" y="0"/>
          <a:ext cx="0" cy="0"/>
          <a:chOff x="0" y="0"/>
          <a:chExt cx="0" cy="0"/>
        </a:xfrm>
      </p:grpSpPr>
      <p:sp>
        <p:nvSpPr>
          <p:cNvPr id="305" name="Google Shape;305;p49"/>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6" name="Google Shape;306;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07" name="Google Shape;307;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308" name="Google Shape;308;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09" name="Google Shape;309;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310" name="Google Shape;310;p4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4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13" name="Shape 313"/>
        <p:cNvGrpSpPr/>
        <p:nvPr/>
      </p:nvGrpSpPr>
      <p:grpSpPr>
        <a:xfrm>
          <a:off x="0" y="0"/>
          <a:ext cx="0" cy="0"/>
          <a:chOff x="0" y="0"/>
          <a:chExt cx="0" cy="0"/>
        </a:xfrm>
      </p:grpSpPr>
      <p:sp>
        <p:nvSpPr>
          <p:cNvPr id="314" name="Google Shape;314;p50"/>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5" name="Google Shape;315;p5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5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5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pic>
        <p:nvPicPr>
          <p:cNvPr descr="Overlay-Blank.jpg" id="28" name="Google Shape;28;p3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9" name="Google Shape;29;p32"/>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18" name="Shape 318"/>
        <p:cNvGrpSpPr/>
        <p:nvPr/>
      </p:nvGrpSpPr>
      <p:grpSpPr>
        <a:xfrm>
          <a:off x="0" y="0"/>
          <a:ext cx="0" cy="0"/>
          <a:chOff x="0" y="0"/>
          <a:chExt cx="0" cy="0"/>
        </a:xfrm>
      </p:grpSpPr>
      <p:sp>
        <p:nvSpPr>
          <p:cNvPr id="319" name="Google Shape;319;p5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22" name="Shape 322"/>
        <p:cNvGrpSpPr/>
        <p:nvPr/>
      </p:nvGrpSpPr>
      <p:grpSpPr>
        <a:xfrm>
          <a:off x="0" y="0"/>
          <a:ext cx="0" cy="0"/>
          <a:chOff x="0" y="0"/>
          <a:chExt cx="0" cy="0"/>
        </a:xfrm>
      </p:grpSpPr>
      <p:sp>
        <p:nvSpPr>
          <p:cNvPr id="323" name="Google Shape;323;p52"/>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4" name="Google Shape;324;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325" name="Google Shape;325;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326" name="Google Shape;326;p5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5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29" name="Shape 329"/>
        <p:cNvGrpSpPr/>
        <p:nvPr/>
      </p:nvGrpSpPr>
      <p:grpSpPr>
        <a:xfrm>
          <a:off x="0" y="0"/>
          <a:ext cx="0" cy="0"/>
          <a:chOff x="0" y="0"/>
          <a:chExt cx="0" cy="0"/>
        </a:xfrm>
      </p:grpSpPr>
      <p:sp>
        <p:nvSpPr>
          <p:cNvPr id="330" name="Google Shape;330;p53"/>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1" name="Google Shape;331;p53"/>
          <p:cNvSpPr/>
          <p:nvPr>
            <p:ph idx="2" type="pic"/>
          </p:nvPr>
        </p:nvSpPr>
        <p:spPr>
          <a:xfrm>
            <a:off x="1792288" y="612775"/>
            <a:ext cx="5486400" cy="4114800"/>
          </a:xfrm>
          <a:prstGeom prst="rect">
            <a:avLst/>
          </a:prstGeom>
          <a:noFill/>
          <a:ln>
            <a:noFill/>
          </a:ln>
        </p:spPr>
      </p:sp>
      <p:sp>
        <p:nvSpPr>
          <p:cNvPr id="332" name="Google Shape;332;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333" name="Google Shape;333;p5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4" name="Google Shape;334;p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5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36" name="Shape 336"/>
        <p:cNvGrpSpPr/>
        <p:nvPr/>
      </p:nvGrpSpPr>
      <p:grpSpPr>
        <a:xfrm>
          <a:off x="0" y="0"/>
          <a:ext cx="0" cy="0"/>
          <a:chOff x="0" y="0"/>
          <a:chExt cx="0" cy="0"/>
        </a:xfrm>
      </p:grpSpPr>
      <p:sp>
        <p:nvSpPr>
          <p:cNvPr id="337" name="Google Shape;337;p54"/>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8" name="Google Shape;338;p54"/>
          <p:cNvSpPr txBox="1"/>
          <p:nvPr>
            <p:ph idx="1" type="body"/>
          </p:nvPr>
        </p:nvSpPr>
        <p:spPr>
          <a:xfrm rot="5400000">
            <a:off x="2344738" y="-211137"/>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9" name="Google Shape;339;p5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5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5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42" name="Shape 342"/>
        <p:cNvGrpSpPr/>
        <p:nvPr/>
      </p:nvGrpSpPr>
      <p:grpSpPr>
        <a:xfrm>
          <a:off x="0" y="0"/>
          <a:ext cx="0" cy="0"/>
          <a:chOff x="0" y="0"/>
          <a:chExt cx="0" cy="0"/>
        </a:xfrm>
      </p:grpSpPr>
      <p:sp>
        <p:nvSpPr>
          <p:cNvPr id="343" name="Google Shape;343;p5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4" name="Google Shape;344;p5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5" name="Google Shape;345;p5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5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5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2" name="Shape 32"/>
        <p:cNvGrpSpPr/>
        <p:nvPr/>
      </p:nvGrpSpPr>
      <p:grpSpPr>
        <a:xfrm>
          <a:off x="0" y="0"/>
          <a:ext cx="0" cy="0"/>
          <a:chOff x="0" y="0"/>
          <a:chExt cx="0" cy="0"/>
        </a:xfrm>
      </p:grpSpPr>
      <p:grpSp>
        <p:nvGrpSpPr>
          <p:cNvPr id="33" name="Google Shape;33;p33"/>
          <p:cNvGrpSpPr/>
          <p:nvPr/>
        </p:nvGrpSpPr>
        <p:grpSpPr>
          <a:xfrm>
            <a:off x="0" y="1373188"/>
            <a:ext cx="9144000" cy="5484812"/>
            <a:chOff x="0" y="1372650"/>
            <a:chExt cx="9144000" cy="5485350"/>
          </a:xfrm>
        </p:grpSpPr>
        <p:pic>
          <p:nvPicPr>
            <p:cNvPr descr="Overlay-Blank.jpg" id="34" name="Google Shape;34;p33"/>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35" name="Google Shape;35;p33"/>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36" name="Google Shape;36;p3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37" name="Google Shape;37;p33"/>
          <p:cNvSpPr txBox="1"/>
          <p:nvPr>
            <p:ph idx="1" type="body"/>
          </p:nvPr>
        </p:nvSpPr>
        <p:spPr>
          <a:xfrm>
            <a:off x="792163" y="1762125"/>
            <a:ext cx="7570787" cy="4289425"/>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33"/>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1" name="Shape 41"/>
        <p:cNvGrpSpPr/>
        <p:nvPr/>
      </p:nvGrpSpPr>
      <p:grpSpPr>
        <a:xfrm>
          <a:off x="0" y="0"/>
          <a:ext cx="0" cy="0"/>
          <a:chOff x="0" y="0"/>
          <a:chExt cx="0" cy="0"/>
        </a:xfrm>
      </p:grpSpPr>
      <p:grpSp>
        <p:nvGrpSpPr>
          <p:cNvPr id="42" name="Google Shape;42;p34"/>
          <p:cNvGrpSpPr/>
          <p:nvPr/>
        </p:nvGrpSpPr>
        <p:grpSpPr>
          <a:xfrm>
            <a:off x="0" y="1373188"/>
            <a:ext cx="9144000" cy="5484812"/>
            <a:chOff x="0" y="1372650"/>
            <a:chExt cx="9144000" cy="5485350"/>
          </a:xfrm>
        </p:grpSpPr>
        <p:pic>
          <p:nvPicPr>
            <p:cNvPr descr="Overlay-Blank.jpg" id="43" name="Google Shape;43;p34"/>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44" name="Google Shape;44;p34"/>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45" name="Google Shape;45;p3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46" name="Google Shape;46;p34"/>
          <p:cNvSpPr txBox="1"/>
          <p:nvPr>
            <p:ph idx="1" type="body"/>
          </p:nvPr>
        </p:nvSpPr>
        <p:spPr>
          <a:xfrm>
            <a:off x="792162" y="1774825"/>
            <a:ext cx="3566160" cy="4303713"/>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34"/>
          <p:cNvSpPr txBox="1"/>
          <p:nvPr>
            <p:ph idx="2" type="body"/>
          </p:nvPr>
        </p:nvSpPr>
        <p:spPr>
          <a:xfrm>
            <a:off x="4766534" y="1774825"/>
            <a:ext cx="3566160" cy="4303713"/>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34"/>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51" name="Shape 51"/>
        <p:cNvGrpSpPr/>
        <p:nvPr/>
      </p:nvGrpSpPr>
      <p:grpSpPr>
        <a:xfrm>
          <a:off x="0" y="0"/>
          <a:ext cx="0" cy="0"/>
          <a:chOff x="0" y="0"/>
          <a:chExt cx="0" cy="0"/>
        </a:xfrm>
      </p:grpSpPr>
      <p:grpSp>
        <p:nvGrpSpPr>
          <p:cNvPr id="52" name="Google Shape;52;p35"/>
          <p:cNvGrpSpPr/>
          <p:nvPr/>
        </p:nvGrpSpPr>
        <p:grpSpPr>
          <a:xfrm>
            <a:off x="0" y="0"/>
            <a:ext cx="1581150" cy="6858000"/>
            <a:chOff x="134471" y="0"/>
            <a:chExt cx="1581220" cy="6858000"/>
          </a:xfrm>
        </p:grpSpPr>
        <p:pic>
          <p:nvPicPr>
            <p:cNvPr descr="Overlay-Blank.jpg" id="53" name="Google Shape;53;p35"/>
            <p:cNvPicPr preferRelativeResize="0"/>
            <p:nvPr/>
          </p:nvPicPr>
          <p:blipFill rotWithShape="1">
            <a:blip r:embed="rId2">
              <a:alphaModFix/>
            </a:blip>
            <a:srcRect b="0" l="1470" r="83676" t="0"/>
            <a:stretch/>
          </p:blipFill>
          <p:spPr>
            <a:xfrm>
              <a:off x="134471" y="0"/>
              <a:ext cx="1358153" cy="6858000"/>
            </a:xfrm>
            <a:prstGeom prst="rect">
              <a:avLst/>
            </a:prstGeom>
            <a:noFill/>
            <a:ln>
              <a:noFill/>
            </a:ln>
          </p:spPr>
        </p:pic>
        <p:pic>
          <p:nvPicPr>
            <p:cNvPr descr="Overlay-VerticalBridge.jpg" id="54" name="Google Shape;54;p35"/>
            <p:cNvPicPr preferRelativeResize="0"/>
            <p:nvPr/>
          </p:nvPicPr>
          <p:blipFill rotWithShape="1">
            <a:blip r:embed="rId3">
              <a:alphaModFix/>
            </a:blip>
            <a:srcRect b="0" l="0" r="0" t="0"/>
            <a:stretch/>
          </p:blipFill>
          <p:spPr>
            <a:xfrm>
              <a:off x="1447800" y="0"/>
              <a:ext cx="267891" cy="6858000"/>
            </a:xfrm>
            <a:prstGeom prst="rect">
              <a:avLst/>
            </a:prstGeom>
            <a:noFill/>
            <a:ln>
              <a:noFill/>
            </a:ln>
          </p:spPr>
        </p:pic>
      </p:grpSp>
      <p:grpSp>
        <p:nvGrpSpPr>
          <p:cNvPr id="55" name="Google Shape;55;p35"/>
          <p:cNvGrpSpPr/>
          <p:nvPr/>
        </p:nvGrpSpPr>
        <p:grpSpPr>
          <a:xfrm>
            <a:off x="7546975" y="0"/>
            <a:ext cx="1597025" cy="6858000"/>
            <a:chOff x="7413812" y="0"/>
            <a:chExt cx="1597734" cy="6858000"/>
          </a:xfrm>
        </p:grpSpPr>
        <p:pic>
          <p:nvPicPr>
            <p:cNvPr descr="Overlay-Blank.jpg" id="56" name="Google Shape;56;p35"/>
            <p:cNvPicPr preferRelativeResize="0"/>
            <p:nvPr/>
          </p:nvPicPr>
          <p:blipFill rotWithShape="1">
            <a:blip r:embed="rId2">
              <a:alphaModFix/>
            </a:blip>
            <a:srcRect b="0" l="0" r="85126" t="0"/>
            <a:stretch/>
          </p:blipFill>
          <p:spPr>
            <a:xfrm>
              <a:off x="7651376" y="0"/>
              <a:ext cx="1360170" cy="6858000"/>
            </a:xfrm>
            <a:prstGeom prst="rect">
              <a:avLst/>
            </a:prstGeom>
            <a:noFill/>
            <a:ln>
              <a:noFill/>
            </a:ln>
          </p:spPr>
        </p:pic>
        <p:pic>
          <p:nvPicPr>
            <p:cNvPr descr="Overlay-VerticalBridge.jpg" id="57" name="Google Shape;57;p35"/>
            <p:cNvPicPr preferRelativeResize="0"/>
            <p:nvPr/>
          </p:nvPicPr>
          <p:blipFill rotWithShape="1">
            <a:blip r:embed="rId3">
              <a:alphaModFix/>
            </a:blip>
            <a:srcRect b="0" l="0" r="0" t="0"/>
            <a:stretch/>
          </p:blipFill>
          <p:spPr>
            <a:xfrm flipH="1">
              <a:off x="7413812" y="0"/>
              <a:ext cx="267891" cy="6858000"/>
            </a:xfrm>
            <a:prstGeom prst="rect">
              <a:avLst/>
            </a:prstGeom>
            <a:noFill/>
            <a:ln>
              <a:noFill/>
            </a:ln>
          </p:spPr>
        </p:pic>
      </p:grpSp>
      <p:pic>
        <p:nvPicPr>
          <p:cNvPr descr="HR-Color.png" id="58" name="Google Shape;58;p35"/>
          <p:cNvPicPr preferRelativeResize="0"/>
          <p:nvPr/>
        </p:nvPicPr>
        <p:blipFill rotWithShape="1">
          <a:blip r:embed="rId4">
            <a:alphaModFix/>
          </a:blip>
          <a:srcRect b="0" l="0" r="0" t="0"/>
          <a:stretch/>
        </p:blipFill>
        <p:spPr>
          <a:xfrm>
            <a:off x="1554163" y="4841875"/>
            <a:ext cx="6035675" cy="339725"/>
          </a:xfrm>
          <a:prstGeom prst="rect">
            <a:avLst/>
          </a:prstGeom>
          <a:noFill/>
          <a:ln>
            <a:noFill/>
          </a:ln>
        </p:spPr>
      </p:pic>
      <p:sp>
        <p:nvSpPr>
          <p:cNvPr id="59" name="Google Shape;59;p35"/>
          <p:cNvSpPr txBox="1"/>
          <p:nvPr>
            <p:ph type="ctrTitle"/>
          </p:nvPr>
        </p:nvSpPr>
        <p:spPr>
          <a:xfrm>
            <a:off x="1854200" y="3693645"/>
            <a:ext cx="5446713" cy="147002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60" name="Google Shape;60;p35"/>
          <p:cNvSpPr txBox="1"/>
          <p:nvPr>
            <p:ph idx="1" type="subTitle"/>
          </p:nvPr>
        </p:nvSpPr>
        <p:spPr>
          <a:xfrm>
            <a:off x="1854200" y="5204011"/>
            <a:ext cx="5446713" cy="851647"/>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1" name="Google Shape;61;p35"/>
          <p:cNvSpPr/>
          <p:nvPr>
            <p:ph idx="2" type="pic"/>
          </p:nvPr>
        </p:nvSpPr>
        <p:spPr>
          <a:xfrm>
            <a:off x="3307977" y="950260"/>
            <a:ext cx="2528046" cy="2528046"/>
          </a:xfrm>
          <a:prstGeom prst="ellipse">
            <a:avLst/>
          </a:prstGeom>
          <a:solidFill>
            <a:srgbClr val="D8D8D8"/>
          </a:solidFill>
          <a:ln>
            <a:noFill/>
          </a:ln>
        </p:spPr>
      </p:sp>
      <p:sp>
        <p:nvSpPr>
          <p:cNvPr id="62" name="Google Shape;62;p35"/>
          <p:cNvSpPr txBox="1"/>
          <p:nvPr>
            <p:ph idx="10" type="dt"/>
          </p:nvPr>
        </p:nvSpPr>
        <p:spPr>
          <a:xfrm>
            <a:off x="52578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1752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4" name="Shape 64"/>
        <p:cNvGrpSpPr/>
        <p:nvPr/>
      </p:nvGrpSpPr>
      <p:grpSpPr>
        <a:xfrm>
          <a:off x="0" y="0"/>
          <a:ext cx="0" cy="0"/>
          <a:chOff x="0" y="0"/>
          <a:chExt cx="0" cy="0"/>
        </a:xfrm>
      </p:grpSpPr>
      <p:grpSp>
        <p:nvGrpSpPr>
          <p:cNvPr id="65" name="Google Shape;65;p36"/>
          <p:cNvGrpSpPr/>
          <p:nvPr/>
        </p:nvGrpSpPr>
        <p:grpSpPr>
          <a:xfrm>
            <a:off x="0" y="0"/>
            <a:ext cx="9144000" cy="1190625"/>
            <a:chOff x="0" y="0"/>
            <a:chExt cx="9144000" cy="1191256"/>
          </a:xfrm>
        </p:grpSpPr>
        <p:pic>
          <p:nvPicPr>
            <p:cNvPr descr="Overlay-Blank.jpg" id="66" name="Google Shape;66;p36"/>
            <p:cNvPicPr preferRelativeResize="0"/>
            <p:nvPr/>
          </p:nvPicPr>
          <p:blipFill rotWithShape="1">
            <a:blip r:embed="rId2">
              <a:alphaModFix/>
            </a:blip>
            <a:srcRect b="85555" l="0" r="0" t="0"/>
            <a:stretch/>
          </p:blipFill>
          <p:spPr>
            <a:xfrm>
              <a:off x="0" y="0"/>
              <a:ext cx="9144000" cy="990600"/>
            </a:xfrm>
            <a:prstGeom prst="rect">
              <a:avLst/>
            </a:prstGeom>
            <a:noFill/>
            <a:ln>
              <a:noFill/>
            </a:ln>
          </p:spPr>
        </p:pic>
        <p:pic>
          <p:nvPicPr>
            <p:cNvPr descr="Overlay-HorizontalBridge.jpg" id="67" name="Google Shape;67;p36"/>
            <p:cNvPicPr preferRelativeResize="0"/>
            <p:nvPr/>
          </p:nvPicPr>
          <p:blipFill rotWithShape="1">
            <a:blip r:embed="rId3">
              <a:alphaModFix/>
            </a:blip>
            <a:srcRect b="0" l="0" r="0" t="0"/>
            <a:stretch/>
          </p:blipFill>
          <p:spPr>
            <a:xfrm flipH="1" rot="10800000">
              <a:off x="0" y="923365"/>
              <a:ext cx="9144000" cy="267891"/>
            </a:xfrm>
            <a:prstGeom prst="rect">
              <a:avLst/>
            </a:prstGeom>
            <a:noFill/>
            <a:ln>
              <a:noFill/>
            </a:ln>
          </p:spPr>
        </p:pic>
      </p:grpSp>
      <p:grpSp>
        <p:nvGrpSpPr>
          <p:cNvPr id="68" name="Google Shape;68;p36"/>
          <p:cNvGrpSpPr/>
          <p:nvPr/>
        </p:nvGrpSpPr>
        <p:grpSpPr>
          <a:xfrm flipH="1" rot="10800000">
            <a:off x="0" y="5667375"/>
            <a:ext cx="9144000" cy="1190625"/>
            <a:chOff x="0" y="0"/>
            <a:chExt cx="9144000" cy="1191256"/>
          </a:xfrm>
        </p:grpSpPr>
        <p:pic>
          <p:nvPicPr>
            <p:cNvPr descr="Overlay-Blank.jpg" id="69" name="Google Shape;69;p36"/>
            <p:cNvPicPr preferRelativeResize="0"/>
            <p:nvPr/>
          </p:nvPicPr>
          <p:blipFill rotWithShape="1">
            <a:blip r:embed="rId2">
              <a:alphaModFix/>
            </a:blip>
            <a:srcRect b="85555" l="0" r="0" t="0"/>
            <a:stretch/>
          </p:blipFill>
          <p:spPr>
            <a:xfrm>
              <a:off x="0" y="0"/>
              <a:ext cx="9144000" cy="990600"/>
            </a:xfrm>
            <a:prstGeom prst="rect">
              <a:avLst/>
            </a:prstGeom>
            <a:noFill/>
            <a:ln>
              <a:noFill/>
            </a:ln>
          </p:spPr>
        </p:pic>
        <p:pic>
          <p:nvPicPr>
            <p:cNvPr descr="Overlay-HorizontalBridge.jpg" id="70" name="Google Shape;70;p36"/>
            <p:cNvPicPr preferRelativeResize="0"/>
            <p:nvPr/>
          </p:nvPicPr>
          <p:blipFill rotWithShape="1">
            <a:blip r:embed="rId3">
              <a:alphaModFix/>
            </a:blip>
            <a:srcRect b="0" l="0" r="0" t="0"/>
            <a:stretch/>
          </p:blipFill>
          <p:spPr>
            <a:xfrm flipH="1" rot="10800000">
              <a:off x="0" y="923365"/>
              <a:ext cx="9144000" cy="267891"/>
            </a:xfrm>
            <a:prstGeom prst="rect">
              <a:avLst/>
            </a:prstGeom>
            <a:noFill/>
            <a:ln>
              <a:noFill/>
            </a:ln>
          </p:spPr>
        </p:pic>
      </p:grpSp>
      <p:pic>
        <p:nvPicPr>
          <p:cNvPr descr="HR-Color.png" id="71" name="Google Shape;71;p36"/>
          <p:cNvPicPr preferRelativeResize="0"/>
          <p:nvPr/>
        </p:nvPicPr>
        <p:blipFill rotWithShape="1">
          <a:blip r:embed="rId4">
            <a:alphaModFix/>
          </a:blip>
          <a:srcRect b="0" l="0" r="0" t="0"/>
          <a:stretch/>
        </p:blipFill>
        <p:spPr>
          <a:xfrm>
            <a:off x="1554163" y="3259138"/>
            <a:ext cx="6035675" cy="339725"/>
          </a:xfrm>
          <a:prstGeom prst="rect">
            <a:avLst/>
          </a:prstGeom>
          <a:noFill/>
          <a:ln>
            <a:noFill/>
          </a:ln>
        </p:spPr>
      </p:pic>
      <p:sp>
        <p:nvSpPr>
          <p:cNvPr id="72" name="Google Shape;72;p36"/>
          <p:cNvSpPr txBox="1"/>
          <p:nvPr>
            <p:ph type="title"/>
          </p:nvPr>
        </p:nvSpPr>
        <p:spPr>
          <a:xfrm>
            <a:off x="1854200" y="1851212"/>
            <a:ext cx="5446714" cy="173037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b="0" sz="6500" cap="none">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73" name="Google Shape;73;p36"/>
          <p:cNvSpPr txBox="1"/>
          <p:nvPr>
            <p:ph idx="1" type="body"/>
          </p:nvPr>
        </p:nvSpPr>
        <p:spPr>
          <a:xfrm>
            <a:off x="1854200" y="3576918"/>
            <a:ext cx="5446714" cy="829982"/>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SzPts val="1800"/>
              <a:buNone/>
              <a:defRPr sz="1800">
                <a:solidFill>
                  <a:schemeClr val="dk2"/>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36"/>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7" name="Shape 77"/>
        <p:cNvGrpSpPr/>
        <p:nvPr/>
      </p:nvGrpSpPr>
      <p:grpSpPr>
        <a:xfrm>
          <a:off x="0" y="0"/>
          <a:ext cx="0" cy="0"/>
          <a:chOff x="0" y="0"/>
          <a:chExt cx="0" cy="0"/>
        </a:xfrm>
      </p:grpSpPr>
      <p:grpSp>
        <p:nvGrpSpPr>
          <p:cNvPr id="78" name="Google Shape;78;p37"/>
          <p:cNvGrpSpPr/>
          <p:nvPr/>
        </p:nvGrpSpPr>
        <p:grpSpPr>
          <a:xfrm>
            <a:off x="0" y="1373188"/>
            <a:ext cx="9144000" cy="5484812"/>
            <a:chOff x="0" y="1372650"/>
            <a:chExt cx="9144000" cy="5485350"/>
          </a:xfrm>
        </p:grpSpPr>
        <p:pic>
          <p:nvPicPr>
            <p:cNvPr descr="Overlay-Blank.jpg" id="79" name="Google Shape;79;p37"/>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80" name="Google Shape;80;p37"/>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pic>
        <p:nvPicPr>
          <p:cNvPr descr="Overlay-HorizontalBridge.jpg" id="81" name="Google Shape;81;p37"/>
          <p:cNvPicPr preferRelativeResize="0"/>
          <p:nvPr/>
        </p:nvPicPr>
        <p:blipFill rotWithShape="1">
          <a:blip r:embed="rId3">
            <a:alphaModFix/>
          </a:blip>
          <a:srcRect b="39763" l="0" r="61030" t="23425"/>
          <a:stretch/>
        </p:blipFill>
        <p:spPr>
          <a:xfrm>
            <a:off x="4765675" y="2460625"/>
            <a:ext cx="3563938" cy="98425"/>
          </a:xfrm>
          <a:prstGeom prst="rect">
            <a:avLst/>
          </a:prstGeom>
          <a:solidFill>
            <a:srgbClr val="E1DBF2"/>
          </a:solidFill>
          <a:ln>
            <a:noFill/>
          </a:ln>
        </p:spPr>
      </p:pic>
      <p:pic>
        <p:nvPicPr>
          <p:cNvPr descr="Overlay-HorizontalBridge.jpg" id="82" name="Google Shape;82;p37"/>
          <p:cNvPicPr preferRelativeResize="0"/>
          <p:nvPr/>
        </p:nvPicPr>
        <p:blipFill rotWithShape="1">
          <a:blip r:embed="rId3">
            <a:alphaModFix/>
          </a:blip>
          <a:srcRect b="39763" l="0" r="61030" t="23425"/>
          <a:stretch/>
        </p:blipFill>
        <p:spPr>
          <a:xfrm>
            <a:off x="779463" y="2460625"/>
            <a:ext cx="3563937" cy="98425"/>
          </a:xfrm>
          <a:prstGeom prst="rect">
            <a:avLst/>
          </a:prstGeom>
          <a:solidFill>
            <a:srgbClr val="E1DBF2"/>
          </a:solidFill>
          <a:ln>
            <a:noFill/>
          </a:ln>
        </p:spPr>
      </p:pic>
      <p:sp>
        <p:nvSpPr>
          <p:cNvPr id="83" name="Google Shape;83;p3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111111"/>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84" name="Google Shape;84;p37"/>
          <p:cNvSpPr txBox="1"/>
          <p:nvPr>
            <p:ph idx="1" type="body"/>
          </p:nvPr>
        </p:nvSpPr>
        <p:spPr>
          <a:xfrm>
            <a:off x="777240" y="1879320"/>
            <a:ext cx="356616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SzPts val="2800"/>
              <a:buNone/>
              <a:defRPr b="0" sz="2800">
                <a:solidFill>
                  <a:srgbClr val="9E8AD6"/>
                </a:solidFill>
              </a:defRPr>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37"/>
          <p:cNvSpPr txBox="1"/>
          <p:nvPr>
            <p:ph idx="2" type="body"/>
          </p:nvPr>
        </p:nvSpPr>
        <p:spPr>
          <a:xfrm>
            <a:off x="777240" y="2590799"/>
            <a:ext cx="3566160" cy="3487739"/>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SzPts val="2200"/>
              <a:buChar char="•"/>
              <a:defRPr sz="2200"/>
            </a:lvl1pPr>
            <a:lvl2pPr indent="-355600" lvl="1" marL="914400" algn="l">
              <a:spcBef>
                <a:spcPts val="600"/>
              </a:spcBef>
              <a:spcAft>
                <a:spcPts val="0"/>
              </a:spcAft>
              <a:buSzPts val="2000"/>
              <a:buChar char="•"/>
              <a:defRPr sz="20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6" name="Google Shape;86;p37"/>
          <p:cNvSpPr txBox="1"/>
          <p:nvPr>
            <p:ph idx="3" type="body"/>
          </p:nvPr>
        </p:nvSpPr>
        <p:spPr>
          <a:xfrm>
            <a:off x="4766048" y="1879320"/>
            <a:ext cx="356616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SzPts val="2800"/>
              <a:buNone/>
              <a:defRPr b="0" sz="2800">
                <a:solidFill>
                  <a:srgbClr val="9E8AD6"/>
                </a:solidFill>
              </a:defRPr>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7" name="Google Shape;87;p37"/>
          <p:cNvSpPr txBox="1"/>
          <p:nvPr>
            <p:ph idx="4" type="body"/>
          </p:nvPr>
        </p:nvSpPr>
        <p:spPr>
          <a:xfrm>
            <a:off x="4766048" y="2590799"/>
            <a:ext cx="3566160" cy="3487739"/>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SzPts val="2200"/>
              <a:buChar char="•"/>
              <a:defRPr sz="2200"/>
            </a:lvl1pPr>
            <a:lvl2pPr indent="-355600" lvl="1" marL="914400" algn="l">
              <a:spcBef>
                <a:spcPts val="600"/>
              </a:spcBef>
              <a:spcAft>
                <a:spcPts val="0"/>
              </a:spcAft>
              <a:buSzPts val="2000"/>
              <a:buChar char="•"/>
              <a:defRPr sz="20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8" name="Google Shape;88;p37"/>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1" name="Shape 91"/>
        <p:cNvGrpSpPr/>
        <p:nvPr/>
      </p:nvGrpSpPr>
      <p:grpSpPr>
        <a:xfrm>
          <a:off x="0" y="0"/>
          <a:ext cx="0" cy="0"/>
          <a:chOff x="0" y="0"/>
          <a:chExt cx="0" cy="0"/>
        </a:xfrm>
      </p:grpSpPr>
      <p:grpSp>
        <p:nvGrpSpPr>
          <p:cNvPr id="92" name="Google Shape;92;p38"/>
          <p:cNvGrpSpPr/>
          <p:nvPr/>
        </p:nvGrpSpPr>
        <p:grpSpPr>
          <a:xfrm>
            <a:off x="0" y="1373188"/>
            <a:ext cx="9144000" cy="5484812"/>
            <a:chOff x="0" y="1372650"/>
            <a:chExt cx="9144000" cy="5485350"/>
          </a:xfrm>
        </p:grpSpPr>
        <p:pic>
          <p:nvPicPr>
            <p:cNvPr descr="Overlay-Blank.jpg" id="93" name="Google Shape;93;p38"/>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94" name="Google Shape;94;p38"/>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95" name="Google Shape;95;p38"/>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96" name="Google Shape;96;p38"/>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8"/>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8"/>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9" name="Shape 99"/>
        <p:cNvGrpSpPr/>
        <p:nvPr/>
      </p:nvGrpSpPr>
      <p:grpSpPr>
        <a:xfrm>
          <a:off x="0" y="0"/>
          <a:ext cx="0" cy="0"/>
          <a:chOff x="0" y="0"/>
          <a:chExt cx="0" cy="0"/>
        </a:xfrm>
      </p:grpSpPr>
      <p:grpSp>
        <p:nvGrpSpPr>
          <p:cNvPr id="100" name="Google Shape;100;p39"/>
          <p:cNvGrpSpPr/>
          <p:nvPr/>
        </p:nvGrpSpPr>
        <p:grpSpPr>
          <a:xfrm>
            <a:off x="4267200" y="0"/>
            <a:ext cx="4876800" cy="6858000"/>
            <a:chOff x="4267200" y="0"/>
            <a:chExt cx="4876800" cy="6858000"/>
          </a:xfrm>
        </p:grpSpPr>
        <p:pic>
          <p:nvPicPr>
            <p:cNvPr descr="Overlay-Blank.jpg" id="101" name="Google Shape;101;p39"/>
            <p:cNvPicPr preferRelativeResize="0"/>
            <p:nvPr/>
          </p:nvPicPr>
          <p:blipFill rotWithShape="1">
            <a:blip r:embed="rId2">
              <a:alphaModFix/>
            </a:blip>
            <a:srcRect b="0" l="4301" r="46874" t="0"/>
            <a:stretch/>
          </p:blipFill>
          <p:spPr>
            <a:xfrm>
              <a:off x="4495800" y="0"/>
              <a:ext cx="4648200" cy="6858000"/>
            </a:xfrm>
            <a:prstGeom prst="rect">
              <a:avLst/>
            </a:prstGeom>
            <a:noFill/>
            <a:ln>
              <a:noFill/>
            </a:ln>
          </p:spPr>
        </p:pic>
        <p:pic>
          <p:nvPicPr>
            <p:cNvPr descr="Overlay-VerticalBridge.jpg" id="102" name="Google Shape;102;p39"/>
            <p:cNvPicPr preferRelativeResize="0"/>
            <p:nvPr/>
          </p:nvPicPr>
          <p:blipFill rotWithShape="1">
            <a:blip r:embed="rId3">
              <a:alphaModFix/>
            </a:blip>
            <a:srcRect b="0" l="0" r="0" t="0"/>
            <a:stretch/>
          </p:blipFill>
          <p:spPr>
            <a:xfrm flipH="1">
              <a:off x="4267200" y="0"/>
              <a:ext cx="267891" cy="6858000"/>
            </a:xfrm>
            <a:prstGeom prst="rect">
              <a:avLst/>
            </a:prstGeom>
            <a:noFill/>
            <a:ln>
              <a:noFill/>
            </a:ln>
          </p:spPr>
        </p:pic>
      </p:grpSp>
      <p:sp>
        <p:nvSpPr>
          <p:cNvPr id="103" name="Google Shape;103;p39"/>
          <p:cNvSpPr txBox="1"/>
          <p:nvPr>
            <p:ph type="title"/>
          </p:nvPr>
        </p:nvSpPr>
        <p:spPr>
          <a:xfrm>
            <a:off x="381000" y="609600"/>
            <a:ext cx="3612776" cy="153744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sz="3600"/>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04" name="Google Shape;104;p39"/>
          <p:cNvSpPr txBox="1"/>
          <p:nvPr>
            <p:ph idx="1" type="body"/>
          </p:nvPr>
        </p:nvSpPr>
        <p:spPr>
          <a:xfrm>
            <a:off x="4885859" y="381001"/>
            <a:ext cx="3813174" cy="5697537"/>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b="0" sz="2400"/>
            </a:lvl1pPr>
            <a:lvl2pPr indent="-368300" lvl="1" marL="914400" algn="l">
              <a:spcBef>
                <a:spcPts val="600"/>
              </a:spcBef>
              <a:spcAft>
                <a:spcPts val="0"/>
              </a:spcAft>
              <a:buSzPts val="2200"/>
              <a:buChar char="•"/>
              <a:defRPr b="0" sz="2200"/>
            </a:lvl2pPr>
            <a:lvl3pPr indent="-355600" lvl="2" marL="1371600" algn="l">
              <a:spcBef>
                <a:spcPts val="600"/>
              </a:spcBef>
              <a:spcAft>
                <a:spcPts val="0"/>
              </a:spcAft>
              <a:buSzPts val="2000"/>
              <a:buChar char="•"/>
              <a:defRPr b="0" sz="2000"/>
            </a:lvl3pPr>
            <a:lvl4pPr indent="-342900" lvl="3" marL="1828800" algn="l">
              <a:spcBef>
                <a:spcPts val="600"/>
              </a:spcBef>
              <a:spcAft>
                <a:spcPts val="0"/>
              </a:spcAft>
              <a:buSzPts val="1800"/>
              <a:buChar char="•"/>
              <a:defRPr b="0" sz="1800"/>
            </a:lvl4pPr>
            <a:lvl5pPr indent="-342900" lvl="4" marL="2286000" algn="l">
              <a:spcBef>
                <a:spcPts val="600"/>
              </a:spcBef>
              <a:spcAft>
                <a:spcPts val="0"/>
              </a:spcAft>
              <a:buSzPts val="1800"/>
              <a:buChar char="•"/>
              <a:defRPr b="0"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5" name="Google Shape;105;p39"/>
          <p:cNvSpPr txBox="1"/>
          <p:nvPr>
            <p:ph idx="2" type="body"/>
          </p:nvPr>
        </p:nvSpPr>
        <p:spPr>
          <a:xfrm>
            <a:off x="381000" y="2209801"/>
            <a:ext cx="3612776" cy="3200400"/>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6" name="Google Shape;106;p39"/>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9"/>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image" Target="../media/image3.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1pPr>
            <a:lvl2pPr lvl="1"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2pPr>
            <a:lvl3pPr lvl="2"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3pPr>
            <a:lvl4pPr lvl="3"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4pPr>
            <a:lvl5pPr lvl="4"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5pPr>
            <a:lvl6pPr lvl="5"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6pPr>
            <a:lvl7pPr lvl="6"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7pPr>
            <a:lvl8pPr lvl="7"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8pPr>
            <a:lvl9pPr lvl="8"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9pPr>
          </a:lstStyle>
          <a:p/>
        </p:txBody>
      </p:sp>
      <p:sp>
        <p:nvSpPr>
          <p:cNvPr id="11" name="Google Shape;11;p30"/>
          <p:cNvSpPr txBox="1"/>
          <p:nvPr>
            <p:ph idx="1" type="body"/>
          </p:nvPr>
        </p:nvSpPr>
        <p:spPr>
          <a:xfrm>
            <a:off x="792163" y="1762125"/>
            <a:ext cx="7570787" cy="42894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2400"/>
              </a:spcBef>
              <a:spcAft>
                <a:spcPts val="0"/>
              </a:spcAft>
              <a:buClr>
                <a:srgbClr val="BAABE3"/>
              </a:buClr>
              <a:buSzPts val="2800"/>
              <a:buFont typeface="Candara"/>
              <a:buChar char="•"/>
              <a:defRPr b="0" i="0" sz="2800" u="none" cap="none" strike="noStrike">
                <a:solidFill>
                  <a:schemeClr val="dk2"/>
                </a:solidFill>
                <a:latin typeface="Candara"/>
                <a:ea typeface="Candara"/>
                <a:cs typeface="Candara"/>
                <a:sym typeface="Candara"/>
              </a:defRPr>
            </a:lvl1pPr>
            <a:lvl2pPr indent="-393700" lvl="1" marL="914400" marR="0" rtl="0" algn="l">
              <a:spcBef>
                <a:spcPts val="600"/>
              </a:spcBef>
              <a:spcAft>
                <a:spcPts val="0"/>
              </a:spcAft>
              <a:buClr>
                <a:schemeClr val="dk2"/>
              </a:buClr>
              <a:buSzPts val="2600"/>
              <a:buFont typeface="Candara"/>
              <a:buChar char="•"/>
              <a:defRPr b="0" i="0" sz="2600" u="none" cap="none" strike="noStrike">
                <a:solidFill>
                  <a:schemeClr val="dk2"/>
                </a:solidFill>
                <a:latin typeface="Candara"/>
                <a:ea typeface="Candara"/>
                <a:cs typeface="Candara"/>
                <a:sym typeface="Candara"/>
              </a:defRPr>
            </a:lvl2pPr>
            <a:lvl3pPr indent="-381000" lvl="2" marL="1371600" marR="0" rtl="0" algn="l">
              <a:spcBef>
                <a:spcPts val="600"/>
              </a:spcBef>
              <a:spcAft>
                <a:spcPts val="0"/>
              </a:spcAft>
              <a:buClr>
                <a:srgbClr val="BAABE3"/>
              </a:buClr>
              <a:buSzPts val="2400"/>
              <a:buFont typeface="Candara"/>
              <a:buChar char="•"/>
              <a:defRPr b="0" i="0" sz="2400" u="none" cap="none" strike="noStrike">
                <a:solidFill>
                  <a:schemeClr val="dk2"/>
                </a:solidFill>
                <a:latin typeface="Candara"/>
                <a:ea typeface="Candara"/>
                <a:cs typeface="Candara"/>
                <a:sym typeface="Candara"/>
              </a:defRPr>
            </a:lvl3pPr>
            <a:lvl4pPr indent="-368300" lvl="3" marL="1828800" marR="0" rtl="0" algn="l">
              <a:spcBef>
                <a:spcPts val="600"/>
              </a:spcBef>
              <a:spcAft>
                <a:spcPts val="0"/>
              </a:spcAft>
              <a:buClr>
                <a:schemeClr val="dk2"/>
              </a:buClr>
              <a:buSzPts val="2200"/>
              <a:buFont typeface="Candara"/>
              <a:buChar char="•"/>
              <a:defRPr b="0" i="0" sz="2200" u="none" cap="none" strike="noStrike">
                <a:solidFill>
                  <a:schemeClr val="dk2"/>
                </a:solidFill>
                <a:latin typeface="Candara"/>
                <a:ea typeface="Candara"/>
                <a:cs typeface="Candara"/>
                <a:sym typeface="Candara"/>
              </a:defRPr>
            </a:lvl4pPr>
            <a:lvl5pPr indent="-355600" lvl="4" marL="2286000" marR="0" rtl="0" algn="l">
              <a:spcBef>
                <a:spcPts val="600"/>
              </a:spcBef>
              <a:spcAft>
                <a:spcPts val="0"/>
              </a:spcAft>
              <a:buClr>
                <a:srgbClr val="BAABE3"/>
              </a:buClr>
              <a:buSzPts val="2000"/>
              <a:buFont typeface="Candara"/>
              <a:buChar char="•"/>
              <a:defRPr b="0" i="0" sz="2000" u="none" cap="none" strike="noStrike">
                <a:solidFill>
                  <a:schemeClr val="dk2"/>
                </a:solidFill>
                <a:latin typeface="Candara"/>
                <a:ea typeface="Candara"/>
                <a:cs typeface="Candara"/>
                <a:sym typeface="Candar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9pPr>
          </a:lstStyle>
          <a:p/>
        </p:txBody>
      </p:sp>
      <p:sp>
        <p:nvSpPr>
          <p:cNvPr id="12" name="Google Shape;12;p30"/>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200" u="none" cap="none" strike="noStrike">
                <a:solidFill>
                  <a:srgbClr val="9E8AD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rtl="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rtl="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rtl="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rtl="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rtl="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rtl="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rtl="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rtl="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30"/>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9E8AD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5" name="Shape 145"/>
        <p:cNvGrpSpPr/>
        <p:nvPr/>
      </p:nvGrpSpPr>
      <p:grpSpPr>
        <a:xfrm>
          <a:off x="0" y="0"/>
          <a:ext cx="0" cy="0"/>
          <a:chOff x="0" y="0"/>
          <a:chExt cx="0" cy="0"/>
        </a:xfrm>
      </p:grpSpPr>
      <p:grpSp>
        <p:nvGrpSpPr>
          <p:cNvPr id="146" name="Google Shape;146;p44"/>
          <p:cNvGrpSpPr/>
          <p:nvPr/>
        </p:nvGrpSpPr>
        <p:grpSpPr>
          <a:xfrm>
            <a:off x="3175" y="4267200"/>
            <a:ext cx="9140825" cy="2590800"/>
            <a:chOff x="2" y="2688"/>
            <a:chExt cx="5758" cy="1632"/>
          </a:xfrm>
        </p:grpSpPr>
        <p:sp>
          <p:nvSpPr>
            <p:cNvPr id="147" name="Google Shape;147;p44"/>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148" name="Google Shape;148;p44"/>
            <p:cNvGrpSpPr/>
            <p:nvPr/>
          </p:nvGrpSpPr>
          <p:grpSpPr>
            <a:xfrm>
              <a:off x="1776" y="3024"/>
              <a:ext cx="3929" cy="1290"/>
              <a:chOff x="1776" y="3024"/>
              <a:chExt cx="3929" cy="1290"/>
            </a:xfrm>
          </p:grpSpPr>
          <p:grpSp>
            <p:nvGrpSpPr>
              <p:cNvPr id="149" name="Google Shape;149;p44"/>
              <p:cNvGrpSpPr/>
              <p:nvPr/>
            </p:nvGrpSpPr>
            <p:grpSpPr>
              <a:xfrm>
                <a:off x="2268" y="3934"/>
                <a:ext cx="638" cy="377"/>
                <a:chOff x="2268" y="3934"/>
                <a:chExt cx="638" cy="377"/>
              </a:xfrm>
            </p:grpSpPr>
            <p:sp>
              <p:nvSpPr>
                <p:cNvPr id="150" name="Google Shape;150;p44"/>
                <p:cNvSpPr/>
                <p:nvPr/>
              </p:nvSpPr>
              <p:spPr>
                <a:xfrm>
                  <a:off x="2268" y="3934"/>
                  <a:ext cx="638" cy="377"/>
                </a:xfrm>
                <a:prstGeom prst="ellipse">
                  <a:avLst/>
                </a:prstGeom>
                <a:gradFill>
                  <a:gsLst>
                    <a:gs pos="0">
                      <a:srgbClr val="9060F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44"/>
                <p:cNvSpPr/>
                <p:nvPr/>
              </p:nvSpPr>
              <p:spPr>
                <a:xfrm>
                  <a:off x="2314" y="3958"/>
                  <a:ext cx="543" cy="332"/>
                </a:xfrm>
                <a:prstGeom prst="ellipse">
                  <a:avLst/>
                </a:prstGeom>
                <a:gradFill>
                  <a:gsLst>
                    <a:gs pos="0">
                      <a:schemeClr val="accent1"/>
                    </a:gs>
                    <a:gs pos="100000">
                      <a:srgbClr val="9060F0"/>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44"/>
                <p:cNvSpPr/>
                <p:nvPr/>
              </p:nvSpPr>
              <p:spPr>
                <a:xfrm>
                  <a:off x="2341" y="3979"/>
                  <a:ext cx="501" cy="299"/>
                </a:xfrm>
                <a:prstGeom prst="ellipse">
                  <a:avLst/>
                </a:prstGeom>
                <a:gradFill>
                  <a:gsLst>
                    <a:gs pos="0">
                      <a:srgbClr val="9261F4"/>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44"/>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44"/>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44"/>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44"/>
                <p:cNvSpPr/>
                <p:nvPr/>
              </p:nvSpPr>
              <p:spPr>
                <a:xfrm>
                  <a:off x="2476" y="4056"/>
                  <a:ext cx="227" cy="135"/>
                </a:xfrm>
                <a:prstGeom prst="ellipse">
                  <a:avLst/>
                </a:prstGeom>
                <a:gradFill>
                  <a:gsLst>
                    <a:gs pos="0">
                      <a:schemeClr val="accent1"/>
                    </a:gs>
                    <a:gs pos="100000">
                      <a:srgbClr val="9261F4"/>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44"/>
                <p:cNvSpPr/>
                <p:nvPr/>
              </p:nvSpPr>
              <p:spPr>
                <a:xfrm>
                  <a:off x="2542" y="4097"/>
                  <a:ext cx="90" cy="60"/>
                </a:xfrm>
                <a:prstGeom prst="ellipse">
                  <a:avLst/>
                </a:pr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158" name="Google Shape;158;p44"/>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44"/>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44"/>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44"/>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44"/>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44"/>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44"/>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D5EEC"/>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44"/>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44"/>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44"/>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9060F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44"/>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9060F0"/>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44"/>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44"/>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D5EEC"/>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44"/>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44"/>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44"/>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44"/>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44"/>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44"/>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44"/>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44"/>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44"/>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44"/>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44"/>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44"/>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44"/>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44"/>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44"/>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44"/>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44"/>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D6F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44"/>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44"/>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44"/>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44"/>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44"/>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44"/>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44"/>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44"/>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44"/>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44"/>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198" name="Google Shape;198;p44"/>
              <p:cNvGrpSpPr/>
              <p:nvPr/>
            </p:nvGrpSpPr>
            <p:grpSpPr>
              <a:xfrm>
                <a:off x="4546" y="3608"/>
                <a:ext cx="518" cy="319"/>
                <a:chOff x="4546" y="3608"/>
                <a:chExt cx="518" cy="319"/>
              </a:xfrm>
            </p:grpSpPr>
            <p:sp>
              <p:nvSpPr>
                <p:cNvPr id="199" name="Google Shape;199;p44"/>
                <p:cNvSpPr/>
                <p:nvPr/>
              </p:nvSpPr>
              <p:spPr>
                <a:xfrm>
                  <a:off x="4546" y="3608"/>
                  <a:ext cx="518" cy="319"/>
                </a:xfrm>
                <a:prstGeom prst="ellipse">
                  <a:avLst/>
                </a:prstGeom>
                <a:gradFill>
                  <a:gsLst>
                    <a:gs pos="0">
                      <a:srgbClr val="9463F8"/>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44"/>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44"/>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44"/>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44"/>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44"/>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205" name="Google Shape;205;p44"/>
              <p:cNvGrpSpPr/>
              <p:nvPr/>
            </p:nvGrpSpPr>
            <p:grpSpPr>
              <a:xfrm>
                <a:off x="5381" y="3085"/>
                <a:ext cx="227" cy="132"/>
                <a:chOff x="5381" y="3085"/>
                <a:chExt cx="227" cy="132"/>
              </a:xfrm>
            </p:grpSpPr>
            <p:sp>
              <p:nvSpPr>
                <p:cNvPr id="206" name="Google Shape;206;p44"/>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44"/>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44"/>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44"/>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grpSp>
      <p:sp>
        <p:nvSpPr>
          <p:cNvPr id="210" name="Google Shape;210;p44"/>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11" name="Google Shape;211;p4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2" name="Google Shape;212;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3" name="Google Shape;213;p4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000">
                <a:solidFill>
                  <a:schemeClr val="lt1"/>
                </a:solidFill>
                <a:latin typeface="Arial"/>
                <a:ea typeface="Arial"/>
                <a:cs typeface="Arial"/>
                <a:sym typeface="Arial"/>
              </a:defRPr>
            </a:lvl1pPr>
            <a:lvl2pPr indent="0" lvl="1" marL="0" marR="0" rtl="0" algn="r">
              <a:spcBef>
                <a:spcPts val="0"/>
              </a:spcBef>
              <a:spcAft>
                <a:spcPts val="0"/>
              </a:spcAft>
              <a:buNone/>
              <a:defRPr sz="1000">
                <a:solidFill>
                  <a:schemeClr val="lt1"/>
                </a:solidFill>
                <a:latin typeface="Arial"/>
                <a:ea typeface="Arial"/>
                <a:cs typeface="Arial"/>
                <a:sym typeface="Arial"/>
              </a:defRPr>
            </a:lvl2pPr>
            <a:lvl3pPr indent="0" lvl="2" marL="0" marR="0" rtl="0" algn="r">
              <a:spcBef>
                <a:spcPts val="0"/>
              </a:spcBef>
              <a:spcAft>
                <a:spcPts val="0"/>
              </a:spcAft>
              <a:buNone/>
              <a:defRPr sz="1000">
                <a:solidFill>
                  <a:schemeClr val="lt1"/>
                </a:solidFill>
                <a:latin typeface="Arial"/>
                <a:ea typeface="Arial"/>
                <a:cs typeface="Arial"/>
                <a:sym typeface="Arial"/>
              </a:defRPr>
            </a:lvl3pPr>
            <a:lvl4pPr indent="0" lvl="3" marL="0" marR="0" rtl="0" algn="r">
              <a:spcBef>
                <a:spcPts val="0"/>
              </a:spcBef>
              <a:spcAft>
                <a:spcPts val="0"/>
              </a:spcAft>
              <a:buNone/>
              <a:defRPr sz="1000">
                <a:solidFill>
                  <a:schemeClr val="lt1"/>
                </a:solidFill>
                <a:latin typeface="Arial"/>
                <a:ea typeface="Arial"/>
                <a:cs typeface="Arial"/>
                <a:sym typeface="Arial"/>
              </a:defRPr>
            </a:lvl4pPr>
            <a:lvl5pPr indent="0" lvl="4" marL="0" marR="0" rtl="0" algn="r">
              <a:spcBef>
                <a:spcPts val="0"/>
              </a:spcBef>
              <a:spcAft>
                <a:spcPts val="0"/>
              </a:spcAft>
              <a:buNone/>
              <a:defRPr sz="1000">
                <a:solidFill>
                  <a:schemeClr val="lt1"/>
                </a:solidFill>
                <a:latin typeface="Arial"/>
                <a:ea typeface="Arial"/>
                <a:cs typeface="Arial"/>
                <a:sym typeface="Arial"/>
              </a:defRPr>
            </a:lvl5pPr>
            <a:lvl6pPr indent="0" lvl="5" marL="0" marR="0" rtl="0" algn="r">
              <a:spcBef>
                <a:spcPts val="0"/>
              </a:spcBef>
              <a:spcAft>
                <a:spcPts val="0"/>
              </a:spcAft>
              <a:buNone/>
              <a:defRPr sz="1000">
                <a:solidFill>
                  <a:schemeClr val="lt1"/>
                </a:solidFill>
                <a:latin typeface="Arial"/>
                <a:ea typeface="Arial"/>
                <a:cs typeface="Arial"/>
                <a:sym typeface="Arial"/>
              </a:defRPr>
            </a:lvl6pPr>
            <a:lvl7pPr indent="0" lvl="6" marL="0" marR="0" rtl="0" algn="r">
              <a:spcBef>
                <a:spcPts val="0"/>
              </a:spcBef>
              <a:spcAft>
                <a:spcPts val="0"/>
              </a:spcAft>
              <a:buNone/>
              <a:defRPr sz="1000">
                <a:solidFill>
                  <a:schemeClr val="lt1"/>
                </a:solidFill>
                <a:latin typeface="Arial"/>
                <a:ea typeface="Arial"/>
                <a:cs typeface="Arial"/>
                <a:sym typeface="Arial"/>
              </a:defRPr>
            </a:lvl7pPr>
            <a:lvl8pPr indent="0" lvl="7" marL="0" marR="0" rtl="0" algn="r">
              <a:spcBef>
                <a:spcPts val="0"/>
              </a:spcBef>
              <a:spcAft>
                <a:spcPts val="0"/>
              </a:spcAft>
              <a:buNone/>
              <a:defRPr sz="1000">
                <a:solidFill>
                  <a:schemeClr val="lt1"/>
                </a:solidFill>
                <a:latin typeface="Arial"/>
                <a:ea typeface="Arial"/>
                <a:cs typeface="Arial"/>
                <a:sym typeface="Arial"/>
              </a:defRPr>
            </a:lvl8pPr>
            <a:lvl9pPr indent="0" lvl="8" marL="0" marR="0" rtl="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4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1"/>
          <p:cNvSpPr txBox="1"/>
          <p:nvPr>
            <p:ph type="ctrTitle"/>
          </p:nvPr>
        </p:nvSpPr>
        <p:spPr>
          <a:xfrm>
            <a:off x="1835696" y="1844824"/>
            <a:ext cx="5446713" cy="1470025"/>
          </a:xfrm>
          <a:prstGeom prst="rect">
            <a:avLst/>
          </a:prstGeom>
          <a:noFill/>
          <a:ln>
            <a:noFill/>
          </a:ln>
        </p:spPr>
        <p:txBody>
          <a:bodyPr anchorCtr="0" anchor="b" bIns="45700" lIns="91425" spcFirstLastPara="1" rIns="91425" wrap="square" tIns="45700">
            <a:noAutofit/>
          </a:bodyPr>
          <a:lstStyle/>
          <a:p>
            <a:pPr indent="0" lvl="0" marL="0" rtl="0" algn="ctr">
              <a:lnSpc>
                <a:spcPct val="104615"/>
              </a:lnSpc>
              <a:spcBef>
                <a:spcPts val="0"/>
              </a:spcBef>
              <a:spcAft>
                <a:spcPts val="0"/>
              </a:spcAft>
              <a:buNone/>
            </a:pPr>
            <a:r>
              <a:rPr lang="en-US"/>
              <a:t>Chapter 9</a:t>
            </a:r>
            <a:endParaRPr/>
          </a:p>
        </p:txBody>
      </p:sp>
      <p:sp>
        <p:nvSpPr>
          <p:cNvPr id="354" name="Google Shape;354;p1"/>
          <p:cNvSpPr txBox="1"/>
          <p:nvPr>
            <p:ph idx="1" type="subTitle"/>
          </p:nvPr>
        </p:nvSpPr>
        <p:spPr>
          <a:xfrm>
            <a:off x="1505496" y="3484711"/>
            <a:ext cx="6096000" cy="852488"/>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SzPct val="100000"/>
              <a:buNone/>
            </a:pPr>
            <a:r>
              <a:rPr lang="en-US" sz="3600"/>
              <a:t>Public Key Cryptography and RSA</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10"/>
          <p:cNvSpPr txBox="1"/>
          <p:nvPr/>
        </p:nvSpPr>
        <p:spPr>
          <a:xfrm>
            <a:off x="1" y="39688"/>
            <a:ext cx="9144000" cy="1255711"/>
          </a:xfrm>
          <a:prstGeom prst="rect">
            <a:avLst/>
          </a:prstGeom>
          <a:noFill/>
          <a:ln>
            <a:noFill/>
          </a:ln>
        </p:spPr>
        <p:txBody>
          <a:bodyPr anchorCtr="0" anchor="ctr" bIns="45700" lIns="91425" spcFirstLastPara="1" rIns="91425" wrap="square" tIns="45700">
            <a:noAutofit/>
          </a:bodyPr>
          <a:lstStyle/>
          <a:p>
            <a:pPr indent="0" lvl="0" marL="0" marR="0" rtl="0" algn="ctr">
              <a:lnSpc>
                <a:spcPct val="116666"/>
              </a:lnSpc>
              <a:spcBef>
                <a:spcPts val="0"/>
              </a:spcBef>
              <a:spcAft>
                <a:spcPts val="0"/>
              </a:spcAft>
              <a:buClr>
                <a:schemeClr val="dk2"/>
              </a:buClr>
              <a:buSzPts val="4800"/>
              <a:buFont typeface="Candara"/>
              <a:buNone/>
            </a:pPr>
            <a:r>
              <a:rPr b="0" i="0" lang="en-US" sz="4800" u="none" cap="none" strike="noStrike">
                <a:solidFill>
                  <a:schemeClr val="dk2"/>
                </a:solidFill>
                <a:latin typeface="Candara"/>
                <a:ea typeface="Candara"/>
                <a:cs typeface="Candara"/>
                <a:sym typeface="Candara"/>
              </a:rPr>
              <a:t>Public-Key Cryptosystem:  Authentication and Secrecy</a:t>
            </a:r>
            <a:endParaRPr/>
          </a:p>
        </p:txBody>
      </p:sp>
      <p:pic>
        <p:nvPicPr>
          <p:cNvPr descr="f4.pdf" id="452" name="Google Shape;452;p10"/>
          <p:cNvPicPr preferRelativeResize="0"/>
          <p:nvPr/>
        </p:nvPicPr>
        <p:blipFill rotWithShape="1">
          <a:blip r:embed="rId3">
            <a:alphaModFix/>
          </a:blip>
          <a:srcRect b="10587" l="0" r="0" t="0"/>
          <a:stretch/>
        </p:blipFill>
        <p:spPr>
          <a:xfrm>
            <a:off x="268941" y="533401"/>
            <a:ext cx="8479523" cy="5858528"/>
          </a:xfrm>
          <a:prstGeom prst="rect">
            <a:avLst/>
          </a:prstGeom>
          <a:noFill/>
          <a:ln>
            <a:noFill/>
          </a:ln>
        </p:spPr>
      </p:pic>
    </p:spTree>
  </p:cSld>
  <p:clrMapOvr>
    <a:masterClrMapping/>
  </p:clrMapOvr>
  <p:transition spd="med">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7" name="Shape 457"/>
        <p:cNvGrpSpPr/>
        <p:nvPr/>
      </p:nvGrpSpPr>
      <p:grpSpPr>
        <a:xfrm>
          <a:off x="0" y="0"/>
          <a:ext cx="0" cy="0"/>
          <a:chOff x="0" y="0"/>
          <a:chExt cx="0" cy="0"/>
        </a:xfrm>
      </p:grpSpPr>
      <p:sp>
        <p:nvSpPr>
          <p:cNvPr id="458" name="Google Shape;458;p11"/>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92156"/>
              </a:lnSpc>
              <a:spcBef>
                <a:spcPts val="0"/>
              </a:spcBef>
              <a:spcAft>
                <a:spcPts val="0"/>
              </a:spcAft>
              <a:buNone/>
            </a:pPr>
            <a:r>
              <a:rPr lang="en-US" sz="5100"/>
              <a:t>Applications for Public-Key Cryptosystems</a:t>
            </a:r>
            <a:endParaRPr/>
          </a:p>
        </p:txBody>
      </p:sp>
      <p:sp>
        <p:nvSpPr>
          <p:cNvPr id="459" name="Google Shape;459;p11"/>
          <p:cNvSpPr txBox="1"/>
          <p:nvPr>
            <p:ph idx="1" type="body"/>
          </p:nvPr>
        </p:nvSpPr>
        <p:spPr>
          <a:xfrm>
            <a:off x="792163" y="1628800"/>
            <a:ext cx="7570787" cy="48672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a:t>Public-key cryptosystems can be classified into three categories:</a:t>
            </a:r>
            <a:endParaRPr/>
          </a:p>
          <a:p>
            <a:pPr indent="-178435" lvl="0" marL="342900" rtl="0" algn="l">
              <a:spcBef>
                <a:spcPts val="2400"/>
              </a:spcBef>
              <a:spcAft>
                <a:spcPts val="0"/>
              </a:spcAft>
              <a:buSzPct val="100000"/>
              <a:buNone/>
            </a:pPr>
            <a:r>
              <a:t/>
            </a:r>
            <a:endParaRPr/>
          </a:p>
          <a:p>
            <a:pPr indent="-178435" lvl="0" marL="342900" rtl="0" algn="l">
              <a:spcBef>
                <a:spcPts val="2400"/>
              </a:spcBef>
              <a:spcAft>
                <a:spcPts val="0"/>
              </a:spcAft>
              <a:buSzPct val="100000"/>
              <a:buNone/>
            </a:pPr>
            <a:r>
              <a:t/>
            </a:r>
            <a:endParaRPr/>
          </a:p>
          <a:p>
            <a:pPr indent="-178435" lvl="0" marL="342900" rtl="0" algn="l">
              <a:spcBef>
                <a:spcPts val="2400"/>
              </a:spcBef>
              <a:spcAft>
                <a:spcPts val="0"/>
              </a:spcAft>
              <a:buSzPct val="100000"/>
              <a:buNone/>
            </a:pPr>
            <a:r>
              <a:t/>
            </a:r>
            <a:endParaRPr/>
          </a:p>
          <a:p>
            <a:pPr indent="-178435" lvl="0" marL="342900" rtl="0" algn="l">
              <a:spcBef>
                <a:spcPts val="2400"/>
              </a:spcBef>
              <a:spcAft>
                <a:spcPts val="0"/>
              </a:spcAft>
              <a:buSzPct val="100000"/>
              <a:buNone/>
            </a:pPr>
            <a:r>
              <a:t/>
            </a:r>
            <a:endParaRPr/>
          </a:p>
          <a:p>
            <a:pPr indent="-342900" lvl="0" marL="342900" rtl="0" algn="l">
              <a:spcBef>
                <a:spcPts val="2400"/>
              </a:spcBef>
              <a:spcAft>
                <a:spcPts val="0"/>
              </a:spcAft>
              <a:buSzPct val="100000"/>
              <a:buChar char="•"/>
            </a:pPr>
            <a:r>
              <a:rPr lang="en-US"/>
              <a:t>Some algorithms are suitable for all three applications, whereas others can be used only for one or two</a:t>
            </a:r>
            <a:endParaRPr/>
          </a:p>
        </p:txBody>
      </p:sp>
      <p:grpSp>
        <p:nvGrpSpPr>
          <p:cNvPr id="460" name="Google Shape;460;p11"/>
          <p:cNvGrpSpPr/>
          <p:nvPr/>
        </p:nvGrpSpPr>
        <p:grpSpPr>
          <a:xfrm>
            <a:off x="1524000" y="2743200"/>
            <a:ext cx="6096000" cy="2590800"/>
            <a:chOff x="0" y="0"/>
            <a:chExt cx="6096000" cy="2590800"/>
          </a:xfrm>
        </p:grpSpPr>
        <p:sp>
          <p:nvSpPr>
            <p:cNvPr id="461" name="Google Shape;461;p11"/>
            <p:cNvSpPr/>
            <p:nvPr/>
          </p:nvSpPr>
          <p:spPr>
            <a:xfrm>
              <a:off x="2438400" y="0"/>
              <a:ext cx="3657600" cy="809625"/>
            </a:xfrm>
            <a:prstGeom prst="rightArrow">
              <a:avLst>
                <a:gd fmla="val 75000" name="adj1"/>
                <a:gd fmla="val 50000" name="adj2"/>
              </a:avLst>
            </a:prstGeom>
            <a:solidFill>
              <a:schemeClr val="lt1"/>
            </a:solidFill>
            <a:ln cap="flat" cmpd="sng" w="381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txBox="1"/>
            <p:nvPr/>
          </p:nvSpPr>
          <p:spPr>
            <a:xfrm>
              <a:off x="2438400" y="101203"/>
              <a:ext cx="3353991" cy="607219"/>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sender encrypts a message with the recipient’s public key</a:t>
              </a:r>
              <a:endParaRPr/>
            </a:p>
          </p:txBody>
        </p:sp>
        <p:sp>
          <p:nvSpPr>
            <p:cNvPr id="463" name="Google Shape;463;p11"/>
            <p:cNvSpPr/>
            <p:nvPr/>
          </p:nvSpPr>
          <p:spPr>
            <a:xfrm>
              <a:off x="0" y="0"/>
              <a:ext cx="2438400" cy="809625"/>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txBox="1"/>
            <p:nvPr/>
          </p:nvSpPr>
          <p:spPr>
            <a:xfrm>
              <a:off x="39523" y="39523"/>
              <a:ext cx="2359354" cy="730579"/>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Encryption/decryption</a:t>
              </a:r>
              <a:endParaRPr/>
            </a:p>
          </p:txBody>
        </p:sp>
        <p:sp>
          <p:nvSpPr>
            <p:cNvPr id="465" name="Google Shape;465;p11"/>
            <p:cNvSpPr/>
            <p:nvPr/>
          </p:nvSpPr>
          <p:spPr>
            <a:xfrm>
              <a:off x="2438400" y="890587"/>
              <a:ext cx="3657600" cy="809625"/>
            </a:xfrm>
            <a:prstGeom prst="rightArrow">
              <a:avLst>
                <a:gd fmla="val 75000" name="adj1"/>
                <a:gd fmla="val 50000" name="adj2"/>
              </a:avLst>
            </a:prstGeom>
            <a:solidFill>
              <a:schemeClr val="lt1"/>
            </a:solidFill>
            <a:ln cap="flat" cmpd="sng" w="381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txBox="1"/>
            <p:nvPr/>
          </p:nvSpPr>
          <p:spPr>
            <a:xfrm>
              <a:off x="2438400" y="991790"/>
              <a:ext cx="3353991" cy="607219"/>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sender “signs” a message with its private key</a:t>
              </a:r>
              <a:endParaRPr/>
            </a:p>
          </p:txBody>
        </p:sp>
        <p:sp>
          <p:nvSpPr>
            <p:cNvPr id="467" name="Google Shape;467;p11"/>
            <p:cNvSpPr/>
            <p:nvPr/>
          </p:nvSpPr>
          <p:spPr>
            <a:xfrm>
              <a:off x="0" y="890587"/>
              <a:ext cx="2438400" cy="809625"/>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txBox="1"/>
            <p:nvPr/>
          </p:nvSpPr>
          <p:spPr>
            <a:xfrm>
              <a:off x="39523" y="930110"/>
              <a:ext cx="2359354" cy="730579"/>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Digital signature</a:t>
              </a:r>
              <a:endParaRPr sz="1700">
                <a:solidFill>
                  <a:schemeClr val="lt1"/>
                </a:solidFill>
                <a:latin typeface="Arial"/>
                <a:ea typeface="Arial"/>
                <a:cs typeface="Arial"/>
                <a:sym typeface="Arial"/>
              </a:endParaRPr>
            </a:p>
          </p:txBody>
        </p:sp>
        <p:sp>
          <p:nvSpPr>
            <p:cNvPr id="469" name="Google Shape;469;p11"/>
            <p:cNvSpPr/>
            <p:nvPr/>
          </p:nvSpPr>
          <p:spPr>
            <a:xfrm>
              <a:off x="2438400" y="1781175"/>
              <a:ext cx="3657600" cy="809625"/>
            </a:xfrm>
            <a:prstGeom prst="rightArrow">
              <a:avLst>
                <a:gd fmla="val 75000" name="adj1"/>
                <a:gd fmla="val 50000" name="adj2"/>
              </a:avLst>
            </a:prstGeom>
            <a:solidFill>
              <a:schemeClr val="lt1"/>
            </a:solidFill>
            <a:ln cap="flat" cmpd="sng" w="381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txBox="1"/>
            <p:nvPr/>
          </p:nvSpPr>
          <p:spPr>
            <a:xfrm>
              <a:off x="2438400" y="1882378"/>
              <a:ext cx="3353991" cy="607219"/>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Two sides cooperate to exchange a session key</a:t>
              </a:r>
              <a:endParaRPr/>
            </a:p>
          </p:txBody>
        </p:sp>
        <p:sp>
          <p:nvSpPr>
            <p:cNvPr id="471" name="Google Shape;471;p11"/>
            <p:cNvSpPr/>
            <p:nvPr/>
          </p:nvSpPr>
          <p:spPr>
            <a:xfrm>
              <a:off x="0" y="1781175"/>
              <a:ext cx="2438400" cy="809625"/>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txBox="1"/>
            <p:nvPr/>
          </p:nvSpPr>
          <p:spPr>
            <a:xfrm>
              <a:off x="39523" y="1820698"/>
              <a:ext cx="2359354" cy="730579"/>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Key exchange</a:t>
              </a:r>
              <a:endParaRPr sz="1700">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7" name="Shape 477"/>
        <p:cNvGrpSpPr/>
        <p:nvPr/>
      </p:nvGrpSpPr>
      <p:grpSpPr>
        <a:xfrm>
          <a:off x="0" y="0"/>
          <a:ext cx="0" cy="0"/>
          <a:chOff x="0" y="0"/>
          <a:chExt cx="0" cy="0"/>
        </a:xfrm>
      </p:grpSpPr>
      <p:sp>
        <p:nvSpPr>
          <p:cNvPr id="478" name="Google Shape;478;p12"/>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sz="4400"/>
              <a:t>Table 9.3</a:t>
            </a:r>
            <a:br>
              <a:rPr lang="en-US"/>
            </a:br>
            <a:r>
              <a:rPr lang="en-US" sz="3600"/>
              <a:t>Applications for Public-Key Cryptosystems</a:t>
            </a:r>
            <a:endParaRPr/>
          </a:p>
        </p:txBody>
      </p:sp>
      <p:pic>
        <p:nvPicPr>
          <p:cNvPr id="479" name="Google Shape;479;p12"/>
          <p:cNvPicPr preferRelativeResize="0"/>
          <p:nvPr/>
        </p:nvPicPr>
        <p:blipFill rotWithShape="1">
          <a:blip r:embed="rId3">
            <a:alphaModFix/>
          </a:blip>
          <a:srcRect b="0" l="0" r="0" t="0"/>
          <a:stretch/>
        </p:blipFill>
        <p:spPr>
          <a:xfrm>
            <a:off x="198384" y="2743199"/>
            <a:ext cx="8717016" cy="2080605"/>
          </a:xfrm>
          <a:prstGeom prst="rect">
            <a:avLst/>
          </a:prstGeom>
          <a:noFill/>
          <a:ln>
            <a:noFill/>
          </a:ln>
        </p:spPr>
      </p:pic>
      <p:sp>
        <p:nvSpPr>
          <p:cNvPr id="480" name="Google Shape;480;p12"/>
          <p:cNvSpPr/>
          <p:nvPr/>
        </p:nvSpPr>
        <p:spPr>
          <a:xfrm>
            <a:off x="304800" y="4648200"/>
            <a:ext cx="8610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Table 9.3  Applications for Public-Key Cryptosystems </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Requirements</a:t>
            </a:r>
            <a:endParaRPr/>
          </a:p>
        </p:txBody>
      </p:sp>
      <p:sp>
        <p:nvSpPr>
          <p:cNvPr id="487" name="Google Shape;487;p13"/>
          <p:cNvSpPr txBox="1"/>
          <p:nvPr>
            <p:ph idx="1" type="body"/>
          </p:nvPr>
        </p:nvSpPr>
        <p:spPr>
          <a:xfrm>
            <a:off x="792163" y="1762125"/>
            <a:ext cx="7570787" cy="48672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Char char="•"/>
            </a:pPr>
            <a:r>
              <a:rPr lang="en-US"/>
              <a:t>Conditions that these algorithms must fulfill:</a:t>
            </a:r>
            <a:endParaRPr/>
          </a:p>
          <a:p>
            <a:pPr indent="-336550" lvl="1" marL="685800" rtl="0" algn="l">
              <a:spcBef>
                <a:spcPts val="600"/>
              </a:spcBef>
              <a:spcAft>
                <a:spcPts val="0"/>
              </a:spcAft>
              <a:buSzPct val="100000"/>
              <a:buChar char="•"/>
            </a:pPr>
            <a:r>
              <a:rPr lang="en-US"/>
              <a:t>It is computationally easy for a party B to generate a pair (public-key </a:t>
            </a:r>
            <a:r>
              <a:rPr i="1" lang="en-US"/>
              <a:t>PU</a:t>
            </a:r>
            <a:r>
              <a:rPr baseline="-25000" i="1" lang="en-US"/>
              <a:t>b</a:t>
            </a:r>
            <a:r>
              <a:rPr i="1" lang="en-US"/>
              <a:t>, </a:t>
            </a:r>
            <a:r>
              <a:rPr lang="en-US"/>
              <a:t>private key PR</a:t>
            </a:r>
            <a:r>
              <a:rPr baseline="-25000" i="1" lang="en-US"/>
              <a:t>b</a:t>
            </a:r>
            <a:r>
              <a:rPr lang="en-US"/>
              <a:t>)</a:t>
            </a:r>
            <a:endParaRPr/>
          </a:p>
          <a:p>
            <a:pPr indent="-336550" lvl="1" marL="685800" rtl="0" algn="l">
              <a:spcBef>
                <a:spcPts val="600"/>
              </a:spcBef>
              <a:spcAft>
                <a:spcPts val="0"/>
              </a:spcAft>
              <a:buSzPct val="100000"/>
              <a:buChar char="•"/>
            </a:pPr>
            <a:r>
              <a:rPr lang="en-US"/>
              <a:t>It is computationally easy for a sender A, knowing the public key and the message to be encrypted, to generate the corresponding ciphertext </a:t>
            </a:r>
            <a:endParaRPr/>
          </a:p>
          <a:p>
            <a:pPr indent="-336550" lvl="1" marL="685800" rtl="0" algn="l">
              <a:spcBef>
                <a:spcPts val="600"/>
              </a:spcBef>
              <a:spcAft>
                <a:spcPts val="0"/>
              </a:spcAft>
              <a:buSzPct val="100000"/>
              <a:buChar char="•"/>
            </a:pPr>
            <a:r>
              <a:rPr lang="en-US"/>
              <a:t>It is computationally easy for the receiver B to decrypt the resulting ciphertext using the private key to recover the original message</a:t>
            </a:r>
            <a:endParaRPr/>
          </a:p>
          <a:p>
            <a:pPr indent="-336550" lvl="1" marL="685800" rtl="0" algn="l">
              <a:spcBef>
                <a:spcPts val="600"/>
              </a:spcBef>
              <a:spcAft>
                <a:spcPts val="0"/>
              </a:spcAft>
              <a:buSzPct val="100000"/>
              <a:buChar char="•"/>
            </a:pPr>
            <a:r>
              <a:rPr lang="en-US"/>
              <a:t>It is computationally infeasible for an adversary, knowing the public key, to determine the private key</a:t>
            </a:r>
            <a:endParaRPr/>
          </a:p>
          <a:p>
            <a:pPr indent="-336550" lvl="1" marL="685800" rtl="0" algn="l">
              <a:spcBef>
                <a:spcPts val="600"/>
              </a:spcBef>
              <a:spcAft>
                <a:spcPts val="0"/>
              </a:spcAft>
              <a:buSzPct val="100000"/>
              <a:buChar char="•"/>
            </a:pPr>
            <a:r>
              <a:rPr lang="en-US"/>
              <a:t>It is computationally infeasible for an adversary, knowing the public key and a ciphertext, to recover the original message</a:t>
            </a:r>
            <a:endParaRPr/>
          </a:p>
          <a:p>
            <a:pPr indent="-336550" lvl="1" marL="685800" rtl="0" algn="l">
              <a:spcBef>
                <a:spcPts val="600"/>
              </a:spcBef>
              <a:spcAft>
                <a:spcPts val="0"/>
              </a:spcAft>
              <a:buSzPct val="100000"/>
              <a:buChar char="•"/>
            </a:pPr>
            <a:r>
              <a:rPr lang="en-US"/>
              <a:t>The two keys can be applied in either order</a:t>
            </a:r>
            <a:endParaRPr/>
          </a:p>
        </p:txBody>
      </p:sp>
    </p:spTree>
  </p:cSld>
  <p:clrMapOvr>
    <a:masterClrMapping/>
  </p:clrMapOvr>
  <p:transition>
    <p:spli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1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Requirements</a:t>
            </a:r>
            <a:endParaRPr/>
          </a:p>
        </p:txBody>
      </p:sp>
      <p:sp>
        <p:nvSpPr>
          <p:cNvPr id="494" name="Google Shape;494;p14"/>
          <p:cNvSpPr txBox="1"/>
          <p:nvPr>
            <p:ph idx="1" type="body"/>
          </p:nvPr>
        </p:nvSpPr>
        <p:spPr>
          <a:xfrm>
            <a:off x="792163" y="1628800"/>
            <a:ext cx="7570787" cy="47148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100000"/>
              <a:buChar char="•"/>
            </a:pPr>
            <a:r>
              <a:rPr lang="en-US"/>
              <a:t>Need a trap-door one-way function</a:t>
            </a:r>
            <a:endParaRPr/>
          </a:p>
          <a:p>
            <a:pPr indent="-336550" lvl="1" marL="685800" rtl="0" algn="l">
              <a:spcBef>
                <a:spcPts val="600"/>
              </a:spcBef>
              <a:spcAft>
                <a:spcPts val="0"/>
              </a:spcAft>
              <a:buSzPct val="100000"/>
              <a:buChar char="•"/>
            </a:pPr>
            <a:r>
              <a:rPr lang="en-US"/>
              <a:t>A one-way function is one that maps a domain into a range such that every function value has a unique inverse, with the condition that the calculation of the function is easy, whereas the calculation of the inverse is infeasible</a:t>
            </a:r>
            <a:endParaRPr/>
          </a:p>
          <a:p>
            <a:pPr indent="-349250" lvl="2" marL="1035050" rtl="0" algn="l">
              <a:spcBef>
                <a:spcPts val="600"/>
              </a:spcBef>
              <a:spcAft>
                <a:spcPts val="0"/>
              </a:spcAft>
              <a:buSzPct val="100000"/>
              <a:buChar char="•"/>
            </a:pPr>
            <a:r>
              <a:rPr lang="en-US"/>
              <a:t>Y = f(X) easy  </a:t>
            </a:r>
            <a:endParaRPr/>
          </a:p>
          <a:p>
            <a:pPr indent="-349250" lvl="2" marL="1035050" rtl="0" algn="l">
              <a:spcBef>
                <a:spcPts val="600"/>
              </a:spcBef>
              <a:spcAft>
                <a:spcPts val="0"/>
              </a:spcAft>
              <a:buSzPct val="100000"/>
              <a:buChar char="•"/>
            </a:pPr>
            <a:r>
              <a:rPr lang="en-US"/>
              <a:t>X = f</a:t>
            </a:r>
            <a:r>
              <a:rPr baseline="30000" lang="en-US"/>
              <a:t>–1</a:t>
            </a:r>
            <a:r>
              <a:rPr lang="en-US"/>
              <a:t>(Y) infeasible</a:t>
            </a:r>
            <a:endParaRPr/>
          </a:p>
          <a:p>
            <a:pPr indent="-342900" lvl="0" marL="342900" rtl="0" algn="l">
              <a:spcBef>
                <a:spcPts val="2400"/>
              </a:spcBef>
              <a:spcAft>
                <a:spcPts val="0"/>
              </a:spcAft>
              <a:buSzPct val="100000"/>
              <a:buChar char="•"/>
            </a:pPr>
            <a:r>
              <a:rPr lang="en-US"/>
              <a:t>A trap-door one-way function is a family of invertible functions f</a:t>
            </a:r>
            <a:r>
              <a:rPr baseline="-25000" lang="en-US"/>
              <a:t>k</a:t>
            </a:r>
            <a:r>
              <a:rPr lang="en-US"/>
              <a:t>, such that</a:t>
            </a:r>
            <a:endParaRPr/>
          </a:p>
          <a:p>
            <a:pPr indent="-336550" lvl="1" marL="685800" rtl="0" algn="l">
              <a:spcBef>
                <a:spcPts val="600"/>
              </a:spcBef>
              <a:spcAft>
                <a:spcPts val="0"/>
              </a:spcAft>
              <a:buSzPct val="100000"/>
              <a:buChar char="•"/>
            </a:pPr>
            <a:r>
              <a:rPr lang="en-US"/>
              <a:t>Y = f</a:t>
            </a:r>
            <a:r>
              <a:rPr baseline="-25000" lang="en-US" sz="2880"/>
              <a:t>k</a:t>
            </a:r>
            <a:r>
              <a:rPr lang="en-US"/>
              <a:t>(X) easy, if k and X are known</a:t>
            </a:r>
            <a:endParaRPr/>
          </a:p>
          <a:p>
            <a:pPr indent="-336550" lvl="1" marL="685800" rtl="0" algn="l">
              <a:spcBef>
                <a:spcPts val="600"/>
              </a:spcBef>
              <a:spcAft>
                <a:spcPts val="0"/>
              </a:spcAft>
              <a:buSzPct val="100000"/>
              <a:buChar char="•"/>
            </a:pPr>
            <a:r>
              <a:rPr lang="en-US"/>
              <a:t>X = f</a:t>
            </a:r>
            <a:r>
              <a:rPr baseline="-25000" lang="en-US" sz="2880"/>
              <a:t>k</a:t>
            </a:r>
            <a:r>
              <a:rPr baseline="30000" lang="en-US"/>
              <a:t>–1</a:t>
            </a:r>
            <a:r>
              <a:rPr lang="en-US"/>
              <a:t>(Y) easy, if k and Y are known</a:t>
            </a:r>
            <a:endParaRPr/>
          </a:p>
          <a:p>
            <a:pPr indent="-336550" lvl="1" marL="685800" rtl="0" algn="l">
              <a:spcBef>
                <a:spcPts val="600"/>
              </a:spcBef>
              <a:spcAft>
                <a:spcPts val="0"/>
              </a:spcAft>
              <a:buSzPct val="100000"/>
              <a:buChar char="•"/>
            </a:pPr>
            <a:r>
              <a:rPr lang="en-US"/>
              <a:t>X = f</a:t>
            </a:r>
            <a:r>
              <a:rPr baseline="-25000" lang="en-US" sz="2880"/>
              <a:t>k</a:t>
            </a:r>
            <a:r>
              <a:rPr baseline="30000" lang="en-US" sz="2560"/>
              <a:t>–1</a:t>
            </a:r>
            <a:r>
              <a:rPr lang="en-US"/>
              <a:t>(Y) infeasible, if Y known but k not known</a:t>
            </a:r>
            <a:endParaRPr/>
          </a:p>
          <a:p>
            <a:pPr indent="-342900" lvl="0" marL="342900" rtl="0" algn="l">
              <a:spcBef>
                <a:spcPts val="2400"/>
              </a:spcBef>
              <a:spcAft>
                <a:spcPts val="0"/>
              </a:spcAft>
              <a:buSzPct val="100000"/>
              <a:buChar char="•"/>
            </a:pPr>
            <a:r>
              <a:rPr lang="en-US"/>
              <a:t>A practical public-key scheme depends on a suitable trap-door one-way function</a:t>
            </a:r>
            <a:endParaRPr/>
          </a:p>
          <a:p>
            <a:pPr indent="-208597" lvl="1" marL="685800" rtl="0" algn="l">
              <a:spcBef>
                <a:spcPts val="600"/>
              </a:spcBef>
              <a:spcAft>
                <a:spcPts val="0"/>
              </a:spcAft>
              <a:buSzPct val="100000"/>
              <a:buNone/>
            </a:pPr>
            <a:r>
              <a:t/>
            </a:r>
            <a:endParaRPr/>
          </a:p>
          <a:p>
            <a:pPr indent="-231140" lvl="2" marL="1035050" rtl="0" algn="l">
              <a:spcBef>
                <a:spcPts val="600"/>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9" name="Shape 499"/>
        <p:cNvGrpSpPr/>
        <p:nvPr/>
      </p:nvGrpSpPr>
      <p:grpSpPr>
        <a:xfrm>
          <a:off x="0" y="0"/>
          <a:ext cx="0" cy="0"/>
          <a:chOff x="0" y="0"/>
          <a:chExt cx="0" cy="0"/>
        </a:xfrm>
      </p:grpSpPr>
      <p:sp>
        <p:nvSpPr>
          <p:cNvPr id="500" name="Google Shape;500;p15"/>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Cryptanalysis</a:t>
            </a:r>
            <a:endParaRPr/>
          </a:p>
        </p:txBody>
      </p:sp>
      <p:sp>
        <p:nvSpPr>
          <p:cNvPr id="501" name="Google Shape;501;p15"/>
          <p:cNvSpPr txBox="1"/>
          <p:nvPr>
            <p:ph idx="1" type="body"/>
          </p:nvPr>
        </p:nvSpPr>
        <p:spPr>
          <a:xfrm>
            <a:off x="683568" y="1357461"/>
            <a:ext cx="7570787" cy="509587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a:t>A public-key encryption scheme is vulnerable to a brute-force attack</a:t>
            </a:r>
            <a:endParaRPr/>
          </a:p>
          <a:p>
            <a:pPr indent="-336550" lvl="1" marL="685800" rtl="0" algn="l">
              <a:spcBef>
                <a:spcPts val="600"/>
              </a:spcBef>
              <a:spcAft>
                <a:spcPts val="0"/>
              </a:spcAft>
              <a:buSzPct val="100000"/>
              <a:buChar char="•"/>
            </a:pPr>
            <a:r>
              <a:rPr lang="en-US"/>
              <a:t>Countermeasure:  use large keys</a:t>
            </a:r>
            <a:endParaRPr/>
          </a:p>
          <a:p>
            <a:pPr indent="-336550" lvl="1" marL="685800" rtl="0" algn="l">
              <a:spcBef>
                <a:spcPts val="600"/>
              </a:spcBef>
              <a:spcAft>
                <a:spcPts val="0"/>
              </a:spcAft>
              <a:buSzPct val="100000"/>
              <a:buChar char="•"/>
            </a:pPr>
            <a:r>
              <a:rPr lang="en-US"/>
              <a:t>Key size must be small enough for practical encryption and decryption</a:t>
            </a:r>
            <a:endParaRPr/>
          </a:p>
          <a:p>
            <a:pPr indent="-336550" lvl="1" marL="685800" rtl="0" algn="l">
              <a:spcBef>
                <a:spcPts val="600"/>
              </a:spcBef>
              <a:spcAft>
                <a:spcPts val="0"/>
              </a:spcAft>
              <a:buSzPct val="100000"/>
              <a:buChar char="•"/>
            </a:pPr>
            <a:r>
              <a:rPr lang="en-US"/>
              <a:t>Key sizes that have been proposed result in encryption/decryption speeds that are too slow for general-purpose use</a:t>
            </a:r>
            <a:endParaRPr/>
          </a:p>
          <a:p>
            <a:pPr indent="-336550" lvl="1" marL="685800" rtl="0" algn="l">
              <a:spcBef>
                <a:spcPts val="600"/>
              </a:spcBef>
              <a:spcAft>
                <a:spcPts val="0"/>
              </a:spcAft>
              <a:buSzPct val="100000"/>
              <a:buChar char="•"/>
            </a:pPr>
            <a:r>
              <a:rPr lang="en-US"/>
              <a:t>Public-key encryption is currently confined to key management and signature applications</a:t>
            </a:r>
            <a:endParaRPr/>
          </a:p>
          <a:p>
            <a:pPr indent="-342944" lvl="1" marL="342900" rtl="0" algn="l">
              <a:spcBef>
                <a:spcPts val="2400"/>
              </a:spcBef>
              <a:spcAft>
                <a:spcPts val="0"/>
              </a:spcAft>
              <a:buClr>
                <a:srgbClr val="BAABE3"/>
              </a:buClr>
              <a:buSzPct val="100000"/>
              <a:buChar char="•"/>
            </a:pPr>
            <a:r>
              <a:rPr lang="en-US" sz="2811"/>
              <a:t>Another form of attack is to find some way to compute the private key given the public key</a:t>
            </a:r>
            <a:endParaRPr/>
          </a:p>
          <a:p>
            <a:pPr indent="-336550" lvl="1" marL="685800" rtl="0" algn="l">
              <a:spcBef>
                <a:spcPts val="600"/>
              </a:spcBef>
              <a:spcAft>
                <a:spcPts val="0"/>
              </a:spcAft>
              <a:buSzPct val="100000"/>
              <a:buChar char="•"/>
            </a:pPr>
            <a:r>
              <a:rPr lang="en-US" sz="2560"/>
              <a:t>To date it has not been mathematically proven that this form of attack is infeasible for a particular public-key algorithm</a:t>
            </a:r>
            <a:endParaRPr/>
          </a:p>
          <a:p>
            <a:pPr indent="-342944" lvl="1" marL="342900" rtl="0" algn="l">
              <a:spcBef>
                <a:spcPts val="2400"/>
              </a:spcBef>
              <a:spcAft>
                <a:spcPts val="0"/>
              </a:spcAft>
              <a:buClr>
                <a:srgbClr val="BAABE3"/>
              </a:buClr>
              <a:buSzPct val="100000"/>
              <a:buChar char="•"/>
            </a:pPr>
            <a:r>
              <a:rPr lang="en-US" sz="2811"/>
              <a:t>Finally, there is a probable-message attack</a:t>
            </a:r>
            <a:endParaRPr/>
          </a:p>
          <a:p>
            <a:pPr indent="-336594" lvl="1" marL="685800" rtl="0" algn="l">
              <a:spcBef>
                <a:spcPts val="600"/>
              </a:spcBef>
              <a:spcAft>
                <a:spcPts val="0"/>
              </a:spcAft>
              <a:buSzPct val="100000"/>
              <a:buChar char="•"/>
            </a:pPr>
            <a:r>
              <a:rPr lang="en-US" sz="2571"/>
              <a:t>This attack can be thwarted by appending some random                    bits to simple messages</a:t>
            </a:r>
            <a:endParaRPr/>
          </a:p>
        </p:txBody>
      </p:sp>
      <p:grpSp>
        <p:nvGrpSpPr>
          <p:cNvPr id="502" name="Google Shape;502;p15"/>
          <p:cNvGrpSpPr/>
          <p:nvPr/>
        </p:nvGrpSpPr>
        <p:grpSpPr>
          <a:xfrm>
            <a:off x="7161444" y="4285582"/>
            <a:ext cx="1752599" cy="2107109"/>
            <a:chOff x="6389892" y="2144613"/>
            <a:chExt cx="1752599" cy="2107109"/>
          </a:xfrm>
        </p:grpSpPr>
        <p:pic>
          <p:nvPicPr>
            <p:cNvPr id="503" name="Google Shape;503;p15"/>
            <p:cNvPicPr preferRelativeResize="0"/>
            <p:nvPr/>
          </p:nvPicPr>
          <p:blipFill rotWithShape="1">
            <a:blip r:embed="rId3">
              <a:alphaModFix/>
            </a:blip>
            <a:srcRect b="0" l="0" r="0" t="0"/>
            <a:stretch/>
          </p:blipFill>
          <p:spPr>
            <a:xfrm rot="-4520369">
              <a:off x="6496746" y="2758665"/>
              <a:ext cx="1948065" cy="879005"/>
            </a:xfrm>
            <a:prstGeom prst="rect">
              <a:avLst/>
            </a:prstGeom>
            <a:noFill/>
            <a:ln>
              <a:noFill/>
            </a:ln>
          </p:spPr>
        </p:pic>
        <p:pic>
          <p:nvPicPr>
            <p:cNvPr id="504" name="Google Shape;504;p15"/>
            <p:cNvPicPr preferRelativeResize="0"/>
            <p:nvPr/>
          </p:nvPicPr>
          <p:blipFill rotWithShape="1">
            <a:blip r:embed="rId4">
              <a:alphaModFix/>
            </a:blip>
            <a:srcRect b="0" l="0" r="0" t="0"/>
            <a:stretch/>
          </p:blipFill>
          <p:spPr>
            <a:xfrm rot="-626094">
              <a:off x="6464744" y="2788426"/>
              <a:ext cx="1305584" cy="945777"/>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9" name="Shape 509"/>
        <p:cNvGrpSpPr/>
        <p:nvPr/>
      </p:nvGrpSpPr>
      <p:grpSpPr>
        <a:xfrm>
          <a:off x="0" y="0"/>
          <a:ext cx="0" cy="0"/>
          <a:chOff x="0" y="0"/>
          <a:chExt cx="0" cy="0"/>
        </a:xfrm>
      </p:grpSpPr>
      <p:sp>
        <p:nvSpPr>
          <p:cNvPr id="510" name="Google Shape;510;p16"/>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Rivest-Shamir-Adleman (RSA) Algorithm</a:t>
            </a:r>
            <a:endParaRPr/>
          </a:p>
        </p:txBody>
      </p:sp>
      <p:sp>
        <p:nvSpPr>
          <p:cNvPr id="511" name="Google Shape;511;p16"/>
          <p:cNvSpPr txBox="1"/>
          <p:nvPr>
            <p:ph idx="1" type="body"/>
          </p:nvPr>
        </p:nvSpPr>
        <p:spPr>
          <a:xfrm>
            <a:off x="792163" y="1762125"/>
            <a:ext cx="7570787" cy="4714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Developed in 1977 at MIT by Ron Rivest, Adi Shamir &amp; Len Adleman</a:t>
            </a:r>
            <a:endParaRPr/>
          </a:p>
          <a:p>
            <a:pPr indent="-342900" lvl="0" marL="342900" rtl="0" algn="l">
              <a:spcBef>
                <a:spcPts val="2400"/>
              </a:spcBef>
              <a:spcAft>
                <a:spcPts val="0"/>
              </a:spcAft>
              <a:buSzPts val="2800"/>
              <a:buChar char="•"/>
            </a:pPr>
            <a:r>
              <a:rPr lang="en-US"/>
              <a:t>Most widely used general-purpose approach to public-key encryption</a:t>
            </a:r>
            <a:endParaRPr/>
          </a:p>
          <a:p>
            <a:pPr indent="-342900" lvl="0" marL="342900" rtl="0" algn="l">
              <a:spcBef>
                <a:spcPts val="2400"/>
              </a:spcBef>
              <a:spcAft>
                <a:spcPts val="0"/>
              </a:spcAft>
              <a:buSzPts val="2800"/>
              <a:buChar char="•"/>
            </a:pPr>
            <a:r>
              <a:rPr lang="en-US"/>
              <a:t>Is a cipher in which the plaintext and ciphertext are integers between 0 and </a:t>
            </a:r>
            <a:r>
              <a:rPr i="1" lang="en-US"/>
              <a:t>n – </a:t>
            </a:r>
            <a:r>
              <a:rPr lang="en-US"/>
              <a:t>1 for some </a:t>
            </a:r>
            <a:r>
              <a:rPr i="1" lang="en-US"/>
              <a:t>n</a:t>
            </a:r>
            <a:endParaRPr/>
          </a:p>
          <a:p>
            <a:pPr indent="-336550" lvl="1" marL="685800" rtl="0" algn="l">
              <a:spcBef>
                <a:spcPts val="600"/>
              </a:spcBef>
              <a:spcAft>
                <a:spcPts val="0"/>
              </a:spcAft>
              <a:buSzPts val="2600"/>
              <a:buChar char="•"/>
            </a:pPr>
            <a:r>
              <a:rPr lang="en-US"/>
              <a:t>A typical size for </a:t>
            </a:r>
            <a:r>
              <a:rPr i="1" lang="en-US"/>
              <a:t>n </a:t>
            </a:r>
            <a:r>
              <a:rPr lang="en-US"/>
              <a:t>is 1024 bits, or 309 decimal digits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1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RSA Algorithm</a:t>
            </a:r>
            <a:endParaRPr/>
          </a:p>
        </p:txBody>
      </p:sp>
      <p:sp>
        <p:nvSpPr>
          <p:cNvPr id="518" name="Google Shape;518;p17"/>
          <p:cNvSpPr txBox="1"/>
          <p:nvPr>
            <p:ph idx="1" type="body"/>
          </p:nvPr>
        </p:nvSpPr>
        <p:spPr>
          <a:xfrm>
            <a:off x="762000" y="1676400"/>
            <a:ext cx="7666037" cy="471487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a:t>RSA makes use of an expression with exponentials</a:t>
            </a:r>
            <a:endParaRPr/>
          </a:p>
          <a:p>
            <a:pPr indent="-342900" lvl="0" marL="342900" rtl="0" algn="l">
              <a:spcBef>
                <a:spcPts val="2400"/>
              </a:spcBef>
              <a:spcAft>
                <a:spcPts val="0"/>
              </a:spcAft>
              <a:buSzPct val="100000"/>
              <a:buChar char="•"/>
            </a:pPr>
            <a:r>
              <a:rPr lang="en-US"/>
              <a:t>Plaintext is encrypted in blocks with each block having a binary value less than some number </a:t>
            </a:r>
            <a:r>
              <a:rPr i="1" lang="en-US"/>
              <a:t>n </a:t>
            </a:r>
            <a:endParaRPr/>
          </a:p>
          <a:p>
            <a:pPr indent="-342900" lvl="0" marL="342900" rtl="0" algn="l">
              <a:spcBef>
                <a:spcPts val="2400"/>
              </a:spcBef>
              <a:spcAft>
                <a:spcPts val="0"/>
              </a:spcAft>
              <a:buSzPct val="100000"/>
              <a:buChar char="•"/>
            </a:pPr>
            <a:r>
              <a:rPr lang="en-US"/>
              <a:t>Encryption and decryption are of the following form, for some plaintext block </a:t>
            </a:r>
            <a:r>
              <a:rPr i="1" lang="en-US"/>
              <a:t>M </a:t>
            </a:r>
            <a:r>
              <a:rPr lang="en-US"/>
              <a:t>and ciphertext</a:t>
            </a:r>
            <a:r>
              <a:rPr i="1" lang="en-US"/>
              <a:t> </a:t>
            </a:r>
            <a:r>
              <a:rPr lang="en-US"/>
              <a:t>block C</a:t>
            </a:r>
            <a:endParaRPr/>
          </a:p>
          <a:p>
            <a:pPr indent="-342900" lvl="0" marL="342900" rtl="0" algn="l">
              <a:spcBef>
                <a:spcPts val="600"/>
              </a:spcBef>
              <a:spcAft>
                <a:spcPts val="0"/>
              </a:spcAft>
              <a:buSzPct val="100000"/>
              <a:buNone/>
            </a:pPr>
            <a:r>
              <a:rPr i="1" lang="en-US"/>
              <a:t>		C = M</a:t>
            </a:r>
            <a:r>
              <a:rPr baseline="30000" i="1" lang="en-US"/>
              <a:t>e</a:t>
            </a:r>
            <a:r>
              <a:rPr i="1" lang="en-US"/>
              <a:t> </a:t>
            </a:r>
            <a:r>
              <a:rPr lang="en-US"/>
              <a:t>mod </a:t>
            </a:r>
            <a:r>
              <a:rPr i="1" lang="en-US"/>
              <a:t>n</a:t>
            </a:r>
            <a:endParaRPr/>
          </a:p>
          <a:p>
            <a:pPr indent="-342900" lvl="0" marL="342900" rtl="0" algn="l">
              <a:spcBef>
                <a:spcPts val="600"/>
              </a:spcBef>
              <a:spcAft>
                <a:spcPts val="0"/>
              </a:spcAft>
              <a:buSzPct val="100000"/>
              <a:buNone/>
            </a:pPr>
            <a:r>
              <a:rPr i="1" lang="en-US"/>
              <a:t>		M = C</a:t>
            </a:r>
            <a:r>
              <a:rPr baseline="30000" i="1" lang="en-US" sz="2811"/>
              <a:t>d</a:t>
            </a:r>
            <a:r>
              <a:rPr i="1" lang="en-US"/>
              <a:t> mod n = (M</a:t>
            </a:r>
            <a:r>
              <a:rPr baseline="30000" i="1" lang="en-US" sz="2811"/>
              <a:t>e</a:t>
            </a:r>
            <a:r>
              <a:rPr i="1" lang="en-US"/>
              <a:t>)</a:t>
            </a:r>
            <a:r>
              <a:rPr baseline="30000" i="1" lang="en-US" sz="2811"/>
              <a:t>d</a:t>
            </a:r>
            <a:r>
              <a:rPr i="1" lang="en-US"/>
              <a:t> mod n = M</a:t>
            </a:r>
            <a:r>
              <a:rPr baseline="30000" i="1" lang="en-US" sz="2811"/>
              <a:t>ed</a:t>
            </a:r>
            <a:r>
              <a:rPr i="1" lang="en-US"/>
              <a:t> mod n </a:t>
            </a:r>
            <a:endParaRPr/>
          </a:p>
          <a:p>
            <a:pPr indent="-342944" lvl="0" marL="342900" rtl="0" algn="l">
              <a:spcBef>
                <a:spcPts val="2400"/>
              </a:spcBef>
              <a:spcAft>
                <a:spcPts val="0"/>
              </a:spcAft>
              <a:buSzPct val="100000"/>
              <a:buChar char="•"/>
            </a:pPr>
            <a:r>
              <a:rPr lang="en-US" sz="2811"/>
              <a:t>Both sender and receiver must know the value of </a:t>
            </a:r>
            <a:r>
              <a:rPr i="1" lang="en-US" sz="2811"/>
              <a:t>n</a:t>
            </a:r>
            <a:endParaRPr/>
          </a:p>
          <a:p>
            <a:pPr indent="-342944" lvl="0" marL="342900" rtl="0" algn="l">
              <a:spcBef>
                <a:spcPts val="2400"/>
              </a:spcBef>
              <a:spcAft>
                <a:spcPts val="0"/>
              </a:spcAft>
              <a:buSzPct val="100000"/>
              <a:buChar char="•"/>
            </a:pPr>
            <a:r>
              <a:rPr lang="en-US" sz="2811"/>
              <a:t>The sender knows the value of </a:t>
            </a:r>
            <a:r>
              <a:rPr i="1" lang="en-US" sz="2811"/>
              <a:t>e, </a:t>
            </a:r>
            <a:r>
              <a:rPr lang="en-US" sz="2811"/>
              <a:t>and only the receiver knows the value of </a:t>
            </a:r>
            <a:r>
              <a:rPr i="1" lang="en-US" sz="2811"/>
              <a:t>d</a:t>
            </a:r>
            <a:endParaRPr/>
          </a:p>
          <a:p>
            <a:pPr indent="-342900" lvl="0" marL="342900" rtl="0" algn="l">
              <a:spcBef>
                <a:spcPts val="2400"/>
              </a:spcBef>
              <a:spcAft>
                <a:spcPts val="0"/>
              </a:spcAft>
              <a:buSzPct val="100000"/>
              <a:buChar char="•"/>
            </a:pPr>
            <a:r>
              <a:rPr lang="en-US" sz="2880"/>
              <a:t>This is a public-key encryption algorithm with a public key of </a:t>
            </a:r>
            <a:r>
              <a:rPr i="1" lang="en-US" sz="2880"/>
              <a:t>PU={e,n}</a:t>
            </a:r>
            <a:r>
              <a:rPr lang="en-US" sz="2880"/>
              <a:t> and a private key of </a:t>
            </a:r>
            <a:r>
              <a:rPr i="1" lang="en-US" sz="2880"/>
              <a:t>PR={d,n} </a:t>
            </a:r>
            <a:endParaRPr/>
          </a:p>
          <a:p>
            <a:pPr indent="-217995" lvl="0" marL="342900" rtl="0" algn="l">
              <a:spcBef>
                <a:spcPts val="2400"/>
              </a:spcBef>
              <a:spcAft>
                <a:spcPts val="0"/>
              </a:spcAft>
              <a:buSzPct val="100000"/>
              <a:buNone/>
            </a:pPr>
            <a:r>
              <a:t/>
            </a:r>
            <a:endParaRPr sz="281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3" name="Shape 523"/>
        <p:cNvGrpSpPr/>
        <p:nvPr/>
      </p:nvGrpSpPr>
      <p:grpSpPr>
        <a:xfrm>
          <a:off x="0" y="0"/>
          <a:ext cx="0" cy="0"/>
          <a:chOff x="0" y="0"/>
          <a:chExt cx="0" cy="0"/>
        </a:xfrm>
      </p:grpSpPr>
      <p:sp>
        <p:nvSpPr>
          <p:cNvPr id="524" name="Google Shape;524;p18"/>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Algorithm Requirements</a:t>
            </a:r>
            <a:endParaRPr/>
          </a:p>
        </p:txBody>
      </p:sp>
      <p:sp>
        <p:nvSpPr>
          <p:cNvPr id="525" name="Google Shape;525;p18"/>
          <p:cNvSpPr txBox="1"/>
          <p:nvPr>
            <p:ph idx="1" type="body"/>
          </p:nvPr>
        </p:nvSpPr>
        <p:spPr>
          <a:xfrm>
            <a:off x="609600" y="1905000"/>
            <a:ext cx="7570787" cy="45624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Char char="•"/>
            </a:pPr>
            <a:r>
              <a:rPr lang="en-US"/>
              <a:t> For this algorithm to be satisfactory for public-key encryption, the following requirements must be met:</a:t>
            </a:r>
            <a:endParaRPr/>
          </a:p>
          <a:p>
            <a:pPr indent="-342900" lvl="0" marL="342900" rtl="0" algn="l">
              <a:spcBef>
                <a:spcPts val="2400"/>
              </a:spcBef>
              <a:spcAft>
                <a:spcPts val="0"/>
              </a:spcAft>
              <a:buSzPts val="2400"/>
              <a:buNone/>
            </a:pPr>
            <a:r>
              <a:rPr lang="en-US" sz="2400"/>
              <a:t>		1.  It is possible to find values of </a:t>
            </a:r>
            <a:r>
              <a:rPr i="1" lang="en-US" sz="2400"/>
              <a:t>e, d, n  </a:t>
            </a:r>
            <a:r>
              <a:rPr lang="en-US" sz="2400"/>
              <a:t>		      	     such that </a:t>
            </a:r>
            <a:r>
              <a:rPr i="1" lang="en-US" sz="2400"/>
              <a:t>M</a:t>
            </a:r>
            <a:r>
              <a:rPr baseline="30000" i="1" lang="en-US" sz="2400"/>
              <a:t>ed</a:t>
            </a:r>
            <a:r>
              <a:rPr lang="en-US" sz="2400"/>
              <a:t> mod </a:t>
            </a:r>
            <a:r>
              <a:rPr i="1" lang="en-US" sz="2400"/>
              <a:t>n</a:t>
            </a:r>
            <a:r>
              <a:rPr lang="en-US" sz="2400"/>
              <a:t> = </a:t>
            </a:r>
            <a:r>
              <a:rPr i="1" lang="en-US" sz="2400"/>
              <a:t>M</a:t>
            </a:r>
            <a:r>
              <a:rPr lang="en-US" sz="2400"/>
              <a:t> for all </a:t>
            </a:r>
            <a:r>
              <a:rPr i="1" lang="en-US" sz="2400"/>
              <a:t>M</a:t>
            </a:r>
            <a:r>
              <a:rPr lang="en-US" sz="2400"/>
              <a:t> &lt; </a:t>
            </a:r>
            <a:r>
              <a:rPr i="1" lang="en-US" sz="2400"/>
              <a:t>n</a:t>
            </a:r>
            <a:r>
              <a:rPr lang="en-US" sz="2400"/>
              <a:t> </a:t>
            </a:r>
            <a:endParaRPr/>
          </a:p>
          <a:p>
            <a:pPr indent="-342900" lvl="0" marL="342900" rtl="0" algn="l">
              <a:spcBef>
                <a:spcPts val="2400"/>
              </a:spcBef>
              <a:spcAft>
                <a:spcPts val="0"/>
              </a:spcAft>
              <a:buSzPts val="2400"/>
              <a:buNone/>
            </a:pPr>
            <a:r>
              <a:rPr lang="en-US" sz="2400"/>
              <a:t>		2.  It is relatively easy to calculate </a:t>
            </a:r>
            <a:r>
              <a:rPr i="1" lang="en-US" sz="2400"/>
              <a:t>M</a:t>
            </a:r>
            <a:r>
              <a:rPr baseline="30000" i="1" lang="en-US" sz="2400"/>
              <a:t>e</a:t>
            </a:r>
            <a:r>
              <a:rPr baseline="30000" lang="en-US" sz="2400"/>
              <a:t> </a:t>
            </a:r>
            <a:r>
              <a:rPr lang="en-US" sz="2400"/>
              <a:t> mod 	 	      	     </a:t>
            </a:r>
            <a:r>
              <a:rPr i="1" lang="en-US" sz="2400"/>
              <a:t>n</a:t>
            </a:r>
            <a:r>
              <a:rPr lang="en-US" sz="2400"/>
              <a:t> and </a:t>
            </a:r>
            <a:r>
              <a:rPr i="1" lang="en-US" sz="2400"/>
              <a:t>C</a:t>
            </a:r>
            <a:r>
              <a:rPr baseline="30000" i="1" lang="en-US" sz="2400"/>
              <a:t>d</a:t>
            </a:r>
            <a:r>
              <a:rPr lang="en-US" sz="2400"/>
              <a:t> mod </a:t>
            </a:r>
            <a:r>
              <a:rPr i="1" lang="en-US" sz="2400"/>
              <a:t>n</a:t>
            </a:r>
            <a:r>
              <a:rPr lang="en-US" sz="2400"/>
              <a:t> for all values of </a:t>
            </a:r>
            <a:r>
              <a:rPr i="1" lang="en-US" sz="2400"/>
              <a:t>M &lt; n </a:t>
            </a:r>
            <a:endParaRPr/>
          </a:p>
          <a:p>
            <a:pPr indent="-342900" lvl="0" marL="342900" rtl="0" algn="l">
              <a:spcBef>
                <a:spcPts val="2400"/>
              </a:spcBef>
              <a:spcAft>
                <a:spcPts val="0"/>
              </a:spcAft>
              <a:buSzPts val="2400"/>
              <a:buNone/>
            </a:pPr>
            <a:r>
              <a:rPr lang="en-US" sz="2400"/>
              <a:t>		3.  It is infeasible to determine </a:t>
            </a:r>
            <a:r>
              <a:rPr i="1" lang="en-US" sz="2400"/>
              <a:t>d</a:t>
            </a:r>
            <a:r>
              <a:rPr lang="en-US" sz="2400"/>
              <a:t> given </a:t>
            </a:r>
            <a:r>
              <a:rPr i="1" lang="en-US" sz="2400"/>
              <a:t>e</a:t>
            </a:r>
            <a:r>
              <a:rPr lang="en-US" sz="2400"/>
              <a:t>  	  	      	     and </a:t>
            </a:r>
            <a:r>
              <a:rPr i="1" lang="en-US" sz="2400"/>
              <a:t>n</a:t>
            </a:r>
            <a:endParaRPr i="1" sz="2400"/>
          </a:p>
          <a:p>
            <a:pPr indent="-165100" lvl="0" marL="342900" rtl="0" algn="l">
              <a:spcBef>
                <a:spcPts val="2400"/>
              </a:spcBef>
              <a:spcAft>
                <a:spcPts val="0"/>
              </a:spcAft>
              <a:buSzPts val="2800"/>
              <a:buNone/>
            </a:pPr>
            <a:r>
              <a:t/>
            </a:r>
            <a:endParaRPr/>
          </a:p>
        </p:txBody>
      </p:sp>
      <p:pic>
        <p:nvPicPr>
          <p:cNvPr id="526" name="Google Shape;526;p18"/>
          <p:cNvPicPr preferRelativeResize="0"/>
          <p:nvPr/>
        </p:nvPicPr>
        <p:blipFill rotWithShape="1">
          <a:blip r:embed="rId3">
            <a:alphaModFix/>
          </a:blip>
          <a:srcRect b="0" l="0" r="0" t="0"/>
          <a:stretch/>
        </p:blipFill>
        <p:spPr>
          <a:xfrm>
            <a:off x="7162800" y="4941168"/>
            <a:ext cx="1724025" cy="137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1" name="Shape 531"/>
        <p:cNvGrpSpPr/>
        <p:nvPr/>
      </p:nvGrpSpPr>
      <p:grpSpPr>
        <a:xfrm>
          <a:off x="0" y="0"/>
          <a:ext cx="0" cy="0"/>
          <a:chOff x="0" y="0"/>
          <a:chExt cx="0" cy="0"/>
        </a:xfrm>
      </p:grpSpPr>
      <p:pic>
        <p:nvPicPr>
          <p:cNvPr descr="F09-9.5.pdf" id="532" name="Google Shape;532;p19"/>
          <p:cNvPicPr preferRelativeResize="0"/>
          <p:nvPr/>
        </p:nvPicPr>
        <p:blipFill rotWithShape="1">
          <a:blip r:embed="rId3">
            <a:alphaModFix/>
          </a:blip>
          <a:srcRect b="21818" l="12941" r="12941" t="7273"/>
          <a:stretch/>
        </p:blipFill>
        <p:spPr>
          <a:xfrm>
            <a:off x="2267744" y="205708"/>
            <a:ext cx="5100139" cy="6314539"/>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2"/>
          <p:cNvSpPr txBox="1"/>
          <p:nvPr>
            <p:ph idx="4294967295" type="title"/>
          </p:nvPr>
        </p:nvSpPr>
        <p:spPr>
          <a:xfrm>
            <a:off x="0" y="152400"/>
            <a:ext cx="9144000" cy="914400"/>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None/>
            </a:pPr>
            <a:r>
              <a:rPr lang="en-US" sz="4800"/>
              <a:t>Table 9.1</a:t>
            </a:r>
            <a:br>
              <a:rPr lang="en-US" sz="4800"/>
            </a:br>
            <a:r>
              <a:rPr lang="en-US" sz="3200"/>
              <a:t>Terminology Related to Asymmetric Encryption</a:t>
            </a:r>
            <a:endParaRPr sz="4800"/>
          </a:p>
        </p:txBody>
      </p:sp>
      <p:pic>
        <p:nvPicPr>
          <p:cNvPr id="361" name="Google Shape;361;p2"/>
          <p:cNvPicPr preferRelativeResize="0"/>
          <p:nvPr/>
        </p:nvPicPr>
        <p:blipFill rotWithShape="1">
          <a:blip r:embed="rId3">
            <a:alphaModFix/>
          </a:blip>
          <a:srcRect b="2769" l="-3077" r="0" t="-2769"/>
          <a:stretch/>
        </p:blipFill>
        <p:spPr>
          <a:xfrm>
            <a:off x="228600" y="1524000"/>
            <a:ext cx="8678357" cy="4677391"/>
          </a:xfrm>
          <a:prstGeom prst="rect">
            <a:avLst/>
          </a:prstGeom>
          <a:solidFill>
            <a:srgbClr val="B9AAE2"/>
          </a:solidFill>
          <a:ln>
            <a:noFill/>
          </a:ln>
        </p:spPr>
      </p:pic>
      <p:sp>
        <p:nvSpPr>
          <p:cNvPr id="362" name="Google Shape;362;p2"/>
          <p:cNvSpPr/>
          <p:nvPr/>
        </p:nvSpPr>
        <p:spPr>
          <a:xfrm>
            <a:off x="304800" y="6172200"/>
            <a:ext cx="88392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Source: </a:t>
            </a:r>
            <a:r>
              <a:rPr b="0" i="1" lang="en-US" sz="1200" u="none" cap="none" strike="noStrike">
                <a:solidFill>
                  <a:schemeClr val="dk1"/>
                </a:solidFill>
                <a:latin typeface="Arial"/>
                <a:ea typeface="Arial"/>
                <a:cs typeface="Arial"/>
                <a:sym typeface="Arial"/>
              </a:rPr>
              <a:t>Glossary of Key Information Security Terms</a:t>
            </a:r>
            <a:r>
              <a:rPr b="0" i="0" lang="en-US" sz="1200" u="none" cap="none" strike="noStrike">
                <a:solidFill>
                  <a:schemeClr val="dk1"/>
                </a:solidFill>
                <a:latin typeface="Arial"/>
                <a:ea typeface="Arial"/>
                <a:cs typeface="Arial"/>
                <a:sym typeface="Arial"/>
              </a:rPr>
              <a:t>, NIST IR 7298 [KISS06]</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7" name="Shape 537"/>
        <p:cNvGrpSpPr/>
        <p:nvPr/>
      </p:nvGrpSpPr>
      <p:grpSpPr>
        <a:xfrm>
          <a:off x="0" y="0"/>
          <a:ext cx="0" cy="0"/>
          <a:chOff x="0" y="0"/>
          <a:chExt cx="0" cy="0"/>
        </a:xfrm>
      </p:grpSpPr>
      <p:sp>
        <p:nvSpPr>
          <p:cNvPr id="538" name="Google Shape;538;p20"/>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Example of RSA Algorithm</a:t>
            </a:r>
            <a:endParaRPr/>
          </a:p>
        </p:txBody>
      </p:sp>
      <p:pic>
        <p:nvPicPr>
          <p:cNvPr descr="f6.pdf" id="539" name="Google Shape;539;p20"/>
          <p:cNvPicPr preferRelativeResize="0"/>
          <p:nvPr/>
        </p:nvPicPr>
        <p:blipFill rotWithShape="1">
          <a:blip r:embed="rId3">
            <a:alphaModFix/>
          </a:blip>
          <a:srcRect b="23529" l="9090" r="10000" t="24706"/>
          <a:stretch/>
        </p:blipFill>
        <p:spPr>
          <a:xfrm>
            <a:off x="86460" y="2276872"/>
            <a:ext cx="8767740" cy="4334599"/>
          </a:xfrm>
          <a:prstGeom prst="rect">
            <a:avLst/>
          </a:prstGeom>
          <a:noFill/>
          <a:ln>
            <a:noFill/>
          </a:ln>
        </p:spPr>
      </p:pic>
    </p:spTree>
  </p:cSld>
  <p:clrMapOvr>
    <a:masterClrMapping/>
  </p:clrMapOvr>
  <p:transition spd="med">
    <p:wipe dir="l"/>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4" name="Shape 544"/>
        <p:cNvGrpSpPr/>
        <p:nvPr/>
      </p:nvGrpSpPr>
      <p:grpSpPr>
        <a:xfrm>
          <a:off x="0" y="0"/>
          <a:ext cx="0" cy="0"/>
          <a:chOff x="0" y="0"/>
          <a:chExt cx="0" cy="0"/>
        </a:xfrm>
      </p:grpSpPr>
      <p:sp>
        <p:nvSpPr>
          <p:cNvPr id="545" name="Google Shape;545;p21"/>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Exponentiation in Modular Arithmetic</a:t>
            </a:r>
            <a:endParaRPr/>
          </a:p>
        </p:txBody>
      </p:sp>
      <p:sp>
        <p:nvSpPr>
          <p:cNvPr id="546" name="Google Shape;546;p21"/>
          <p:cNvSpPr txBox="1"/>
          <p:nvPr>
            <p:ph idx="1" type="body"/>
          </p:nvPr>
        </p:nvSpPr>
        <p:spPr>
          <a:xfrm>
            <a:off x="792163" y="1762125"/>
            <a:ext cx="7570787" cy="4714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Both encryption and decryption in RSA involve raising an integer to an integer power, mod </a:t>
            </a:r>
            <a:r>
              <a:rPr i="1" lang="en-US"/>
              <a:t>n</a:t>
            </a:r>
            <a:endParaRPr/>
          </a:p>
          <a:p>
            <a:pPr indent="-342900" lvl="0" marL="342900" rtl="0" algn="l">
              <a:spcBef>
                <a:spcPts val="2400"/>
              </a:spcBef>
              <a:spcAft>
                <a:spcPts val="0"/>
              </a:spcAft>
              <a:buSzPts val="2800"/>
              <a:buChar char="•"/>
            </a:pPr>
            <a:r>
              <a:rPr lang="en-US"/>
              <a:t>Can make use of a property of modular arithmetic:</a:t>
            </a:r>
            <a:endParaRPr/>
          </a:p>
          <a:p>
            <a:pPr indent="-342900" lvl="0" marL="342900" rtl="0" algn="l">
              <a:spcBef>
                <a:spcPts val="2400"/>
              </a:spcBef>
              <a:spcAft>
                <a:spcPts val="0"/>
              </a:spcAft>
              <a:buSzPts val="2800"/>
              <a:buNone/>
            </a:pPr>
            <a:r>
              <a:rPr lang="en-US"/>
              <a:t>	[(</a:t>
            </a:r>
            <a:r>
              <a:rPr i="1" lang="en-US"/>
              <a:t>a </a:t>
            </a:r>
            <a:r>
              <a:rPr lang="en-US"/>
              <a:t>mod </a:t>
            </a:r>
            <a:r>
              <a:rPr i="1" lang="en-US"/>
              <a:t>n) x (b </a:t>
            </a:r>
            <a:r>
              <a:rPr lang="en-US"/>
              <a:t>mod </a:t>
            </a:r>
            <a:r>
              <a:rPr i="1" lang="en-US"/>
              <a:t>n)] </a:t>
            </a:r>
            <a:r>
              <a:rPr lang="en-US"/>
              <a:t>mod </a:t>
            </a:r>
            <a:r>
              <a:rPr i="1" lang="en-US"/>
              <a:t>n </a:t>
            </a:r>
            <a:r>
              <a:rPr lang="en-US"/>
              <a:t>=(</a:t>
            </a:r>
            <a:r>
              <a:rPr i="1" lang="en-US"/>
              <a:t>a x b) </a:t>
            </a:r>
            <a:r>
              <a:rPr lang="en-US"/>
              <a:t>mod </a:t>
            </a:r>
            <a:r>
              <a:rPr i="1" lang="en-US"/>
              <a:t>n</a:t>
            </a:r>
            <a:endParaRPr/>
          </a:p>
          <a:p>
            <a:pPr indent="-342900" lvl="0" marL="342900" rtl="0" algn="l">
              <a:spcBef>
                <a:spcPts val="2400"/>
              </a:spcBef>
              <a:spcAft>
                <a:spcPts val="0"/>
              </a:spcAft>
              <a:buSzPts val="2800"/>
              <a:buChar char="•"/>
            </a:pPr>
            <a:r>
              <a:rPr lang="en-US"/>
              <a:t>With RSA you are dealing with potentially large exponents so efficiency of exponentiation is a consideration</a:t>
            </a:r>
            <a:endParaRPr/>
          </a:p>
          <a:p>
            <a:pPr indent="-165100" lvl="0" marL="342900" rtl="0" algn="l">
              <a:spcBef>
                <a:spcPts val="2400"/>
              </a:spcBef>
              <a:spcAft>
                <a:spcPts val="0"/>
              </a:spcAft>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1" name="Shape 551"/>
        <p:cNvGrpSpPr/>
        <p:nvPr/>
      </p:nvGrpSpPr>
      <p:grpSpPr>
        <a:xfrm>
          <a:off x="0" y="0"/>
          <a:ext cx="0" cy="0"/>
          <a:chOff x="0" y="0"/>
          <a:chExt cx="0" cy="0"/>
        </a:xfrm>
      </p:grpSpPr>
      <p:pic>
        <p:nvPicPr>
          <p:cNvPr descr="F09-9.5.pdf" id="552" name="Google Shape;552;p22"/>
          <p:cNvPicPr preferRelativeResize="0"/>
          <p:nvPr/>
        </p:nvPicPr>
        <p:blipFill rotWithShape="1">
          <a:blip r:embed="rId3">
            <a:alphaModFix/>
          </a:blip>
          <a:srcRect b="61818" l="16470" r="23528" t="8182"/>
          <a:stretch/>
        </p:blipFill>
        <p:spPr>
          <a:xfrm>
            <a:off x="-108520" y="369942"/>
            <a:ext cx="9001000" cy="5824215"/>
          </a:xfrm>
          <a:prstGeom prst="rect">
            <a:avLst/>
          </a:prstGeom>
          <a:noFill/>
          <a:ln>
            <a:noFill/>
          </a:ln>
        </p:spPr>
      </p:pic>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7" name="Shape 557"/>
        <p:cNvGrpSpPr/>
        <p:nvPr/>
      </p:nvGrpSpPr>
      <p:grpSpPr>
        <a:xfrm>
          <a:off x="0" y="0"/>
          <a:ext cx="0" cy="0"/>
          <a:chOff x="0" y="0"/>
          <a:chExt cx="0" cy="0"/>
        </a:xfrm>
      </p:grpSpPr>
      <p:sp>
        <p:nvSpPr>
          <p:cNvPr id="558" name="Google Shape;558;p2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Table 9.4</a:t>
            </a:r>
            <a:endParaRPr/>
          </a:p>
        </p:txBody>
      </p:sp>
      <p:pic>
        <p:nvPicPr>
          <p:cNvPr id="559" name="Google Shape;559;p23"/>
          <p:cNvPicPr preferRelativeResize="0"/>
          <p:nvPr/>
        </p:nvPicPr>
        <p:blipFill rotWithShape="1">
          <a:blip r:embed="rId3">
            <a:alphaModFix/>
          </a:blip>
          <a:srcRect b="0" l="0" r="0" t="0"/>
          <a:stretch/>
        </p:blipFill>
        <p:spPr>
          <a:xfrm>
            <a:off x="152400" y="2743200"/>
            <a:ext cx="8876820" cy="1968500"/>
          </a:xfrm>
          <a:prstGeom prst="rect">
            <a:avLst/>
          </a:prstGeom>
          <a:noFill/>
          <a:ln>
            <a:noFill/>
          </a:ln>
        </p:spPr>
      </p:pic>
      <p:pic>
        <p:nvPicPr>
          <p:cNvPr id="560" name="Google Shape;560;p23"/>
          <p:cNvPicPr preferRelativeResize="0"/>
          <p:nvPr/>
        </p:nvPicPr>
        <p:blipFill rotWithShape="1">
          <a:blip r:embed="rId4">
            <a:alphaModFix/>
          </a:blip>
          <a:srcRect b="0" l="0" r="0" t="0"/>
          <a:stretch/>
        </p:blipFill>
        <p:spPr>
          <a:xfrm>
            <a:off x="0" y="5410200"/>
            <a:ext cx="8915400" cy="569872"/>
          </a:xfrm>
          <a:prstGeom prst="rect">
            <a:avLst/>
          </a:prstGeom>
          <a:noFill/>
          <a:ln>
            <a:noFill/>
          </a:ln>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5" name="Shape 565"/>
        <p:cNvGrpSpPr/>
        <p:nvPr/>
      </p:nvGrpSpPr>
      <p:grpSpPr>
        <a:xfrm>
          <a:off x="0" y="0"/>
          <a:ext cx="0" cy="0"/>
          <a:chOff x="0" y="0"/>
          <a:chExt cx="0" cy="0"/>
        </a:xfrm>
      </p:grpSpPr>
      <p:sp>
        <p:nvSpPr>
          <p:cNvPr id="566" name="Google Shape;566;p2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Efficient Operation Using the Public Key</a:t>
            </a:r>
            <a:endParaRPr/>
          </a:p>
        </p:txBody>
      </p:sp>
      <p:sp>
        <p:nvSpPr>
          <p:cNvPr id="567" name="Google Shape;567;p24"/>
          <p:cNvSpPr txBox="1"/>
          <p:nvPr>
            <p:ph idx="1" type="body"/>
          </p:nvPr>
        </p:nvSpPr>
        <p:spPr>
          <a:xfrm>
            <a:off x="609600" y="1752600"/>
            <a:ext cx="8001000" cy="4638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To speed up the operation of the RSA algorithm using the public key, a specific choice of </a:t>
            </a:r>
            <a:r>
              <a:rPr i="1" lang="en-US"/>
              <a:t>e </a:t>
            </a:r>
            <a:r>
              <a:rPr lang="en-US"/>
              <a:t>is usually made</a:t>
            </a:r>
            <a:endParaRPr/>
          </a:p>
          <a:p>
            <a:pPr indent="-342900" lvl="0" marL="342900" rtl="0" algn="l">
              <a:spcBef>
                <a:spcPts val="2400"/>
              </a:spcBef>
              <a:spcAft>
                <a:spcPts val="0"/>
              </a:spcAft>
              <a:buSzPts val="2800"/>
              <a:buChar char="•"/>
            </a:pPr>
            <a:r>
              <a:rPr lang="en-US"/>
              <a:t>The most common choice is 65537 (2</a:t>
            </a:r>
            <a:r>
              <a:rPr baseline="30000" lang="en-US"/>
              <a:t>16</a:t>
            </a:r>
            <a:r>
              <a:rPr lang="en-US"/>
              <a:t> + 1)</a:t>
            </a:r>
            <a:endParaRPr/>
          </a:p>
          <a:p>
            <a:pPr indent="-336550" lvl="1" marL="685800" rtl="0" algn="l">
              <a:spcBef>
                <a:spcPts val="600"/>
              </a:spcBef>
              <a:spcAft>
                <a:spcPts val="0"/>
              </a:spcAft>
              <a:buSzPts val="2600"/>
              <a:buChar char="•"/>
            </a:pPr>
            <a:r>
              <a:rPr lang="en-US"/>
              <a:t>Two other popular choices are </a:t>
            </a:r>
            <a:r>
              <a:rPr i="1" lang="en-US"/>
              <a:t>e</a:t>
            </a:r>
            <a:r>
              <a:rPr lang="en-US"/>
              <a:t>=3 and </a:t>
            </a:r>
            <a:r>
              <a:rPr i="1" lang="en-US"/>
              <a:t>e</a:t>
            </a:r>
            <a:r>
              <a:rPr lang="en-US"/>
              <a:t>=17</a:t>
            </a:r>
            <a:endParaRPr/>
          </a:p>
          <a:p>
            <a:pPr indent="-336550" lvl="1" marL="685800" rtl="0" algn="l">
              <a:spcBef>
                <a:spcPts val="600"/>
              </a:spcBef>
              <a:spcAft>
                <a:spcPts val="0"/>
              </a:spcAft>
              <a:buSzPts val="2600"/>
              <a:buChar char="•"/>
            </a:pPr>
            <a:r>
              <a:rPr lang="en-US"/>
              <a:t>Each of these choices has only two 1 bits, so the number of multiplications required to perform exponentiation is minimized</a:t>
            </a:r>
            <a:endParaRPr/>
          </a:p>
          <a:p>
            <a:pPr indent="-336550" lvl="1" marL="685800" rtl="0" algn="l">
              <a:spcBef>
                <a:spcPts val="600"/>
              </a:spcBef>
              <a:spcAft>
                <a:spcPts val="0"/>
              </a:spcAft>
              <a:buSzPts val="2600"/>
              <a:buChar char="•"/>
            </a:pPr>
            <a:r>
              <a:rPr lang="en-US"/>
              <a:t>With a very small public key, such as </a:t>
            </a:r>
            <a:r>
              <a:rPr i="1" lang="en-US"/>
              <a:t>e </a:t>
            </a:r>
            <a:r>
              <a:rPr lang="en-US"/>
              <a:t>= 3, RSA becomes vulnerable to a simple attack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2" name="Shape 572"/>
        <p:cNvGrpSpPr/>
        <p:nvPr/>
      </p:nvGrpSpPr>
      <p:grpSpPr>
        <a:xfrm>
          <a:off x="0" y="0"/>
          <a:ext cx="0" cy="0"/>
          <a:chOff x="0" y="0"/>
          <a:chExt cx="0" cy="0"/>
        </a:xfrm>
      </p:grpSpPr>
      <p:sp>
        <p:nvSpPr>
          <p:cNvPr id="573" name="Google Shape;573;p25"/>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Efficient Operation Using the Private Key</a:t>
            </a:r>
            <a:endParaRPr/>
          </a:p>
        </p:txBody>
      </p:sp>
      <p:sp>
        <p:nvSpPr>
          <p:cNvPr id="574" name="Google Shape;574;p25"/>
          <p:cNvSpPr txBox="1"/>
          <p:nvPr>
            <p:ph idx="1" type="body"/>
          </p:nvPr>
        </p:nvSpPr>
        <p:spPr>
          <a:xfrm>
            <a:off x="838200" y="1676400"/>
            <a:ext cx="7570787" cy="47910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Decryption uses exponentiation to power </a:t>
            </a:r>
            <a:r>
              <a:rPr i="1" lang="en-US"/>
              <a:t>d</a:t>
            </a:r>
            <a:endParaRPr/>
          </a:p>
          <a:p>
            <a:pPr indent="-336550" lvl="1" marL="685800" rtl="0" algn="l">
              <a:spcBef>
                <a:spcPts val="600"/>
              </a:spcBef>
              <a:spcAft>
                <a:spcPts val="0"/>
              </a:spcAft>
              <a:buSzPts val="2600"/>
              <a:buChar char="•"/>
            </a:pPr>
            <a:r>
              <a:rPr lang="en-US"/>
              <a:t>A small value of </a:t>
            </a:r>
            <a:r>
              <a:rPr i="1" lang="en-US"/>
              <a:t>d </a:t>
            </a:r>
            <a:r>
              <a:rPr lang="en-US"/>
              <a:t>is vulnerable to a brute-force attack and to other forms of cryptanalysis</a:t>
            </a:r>
            <a:endParaRPr/>
          </a:p>
          <a:p>
            <a:pPr indent="-342900" lvl="0" marL="342900" rtl="0" algn="l">
              <a:spcBef>
                <a:spcPts val="2400"/>
              </a:spcBef>
              <a:spcAft>
                <a:spcPts val="0"/>
              </a:spcAft>
              <a:buSzPts val="2800"/>
              <a:buChar char="•"/>
            </a:pPr>
            <a:r>
              <a:rPr lang="en-US"/>
              <a:t>Can use the Chinese Remainder Theorem (CRT) to speed up computation</a:t>
            </a:r>
            <a:endParaRPr/>
          </a:p>
          <a:p>
            <a:pPr indent="-336550" lvl="1" marL="685800" rtl="0" algn="l">
              <a:spcBef>
                <a:spcPts val="600"/>
              </a:spcBef>
              <a:spcAft>
                <a:spcPts val="0"/>
              </a:spcAft>
              <a:buSzPts val="2600"/>
              <a:buChar char="•"/>
            </a:pPr>
            <a:r>
              <a:rPr lang="en-US"/>
              <a:t>The quantities </a:t>
            </a:r>
            <a:r>
              <a:rPr i="1" lang="en-US"/>
              <a:t>d </a:t>
            </a:r>
            <a:r>
              <a:rPr lang="en-US"/>
              <a:t>mod (</a:t>
            </a:r>
            <a:r>
              <a:rPr i="1" lang="en-US"/>
              <a:t>p – 1) </a:t>
            </a:r>
            <a:r>
              <a:rPr lang="en-US"/>
              <a:t>and</a:t>
            </a:r>
            <a:r>
              <a:rPr i="1" lang="en-US"/>
              <a:t> d</a:t>
            </a:r>
            <a:r>
              <a:rPr lang="en-US"/>
              <a:t> mod (</a:t>
            </a:r>
            <a:r>
              <a:rPr i="1" lang="en-US"/>
              <a:t>q – 1) </a:t>
            </a:r>
            <a:r>
              <a:rPr lang="en-US"/>
              <a:t>can be precalculated</a:t>
            </a:r>
            <a:endParaRPr/>
          </a:p>
          <a:p>
            <a:pPr indent="-336550" lvl="1" marL="685800" rtl="0" algn="l">
              <a:spcBef>
                <a:spcPts val="600"/>
              </a:spcBef>
              <a:spcAft>
                <a:spcPts val="0"/>
              </a:spcAft>
              <a:buSzPts val="2600"/>
              <a:buChar char="•"/>
            </a:pPr>
            <a:r>
              <a:rPr lang="en-US"/>
              <a:t> End result is that the calculation is approximately four times as fast as evaluating </a:t>
            </a:r>
            <a:r>
              <a:rPr i="1" lang="en-US"/>
              <a:t>M = C</a:t>
            </a:r>
            <a:r>
              <a:rPr baseline="30000" i="1" lang="en-US"/>
              <a:t>d</a:t>
            </a:r>
            <a:r>
              <a:rPr i="1" lang="en-US"/>
              <a:t> </a:t>
            </a:r>
            <a:r>
              <a:rPr lang="en-US"/>
              <a:t>mod </a:t>
            </a:r>
            <a:r>
              <a:rPr i="1" lang="en-US"/>
              <a:t>n </a:t>
            </a:r>
            <a:r>
              <a:rPr lang="en-US"/>
              <a:t>directly</a:t>
            </a:r>
            <a:endParaRPr/>
          </a:p>
          <a:p>
            <a:pPr indent="-165100" lvl="0" marL="342900" rtl="0" algn="l">
              <a:spcBef>
                <a:spcPts val="2400"/>
              </a:spcBef>
              <a:spcAft>
                <a:spcPts val="0"/>
              </a:spcAft>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9" name="Shape 579"/>
        <p:cNvGrpSpPr/>
        <p:nvPr/>
      </p:nvGrpSpPr>
      <p:grpSpPr>
        <a:xfrm>
          <a:off x="0" y="0"/>
          <a:ext cx="0" cy="0"/>
          <a:chOff x="0" y="0"/>
          <a:chExt cx="0" cy="0"/>
        </a:xfrm>
      </p:grpSpPr>
      <p:sp>
        <p:nvSpPr>
          <p:cNvPr id="580" name="Google Shape;580;p26"/>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Key Generation</a:t>
            </a:r>
            <a:endParaRPr/>
          </a:p>
        </p:txBody>
      </p:sp>
      <p:sp>
        <p:nvSpPr>
          <p:cNvPr id="581" name="Google Shape;581;p26"/>
          <p:cNvSpPr txBox="1"/>
          <p:nvPr>
            <p:ph idx="1" type="body"/>
          </p:nvPr>
        </p:nvSpPr>
        <p:spPr>
          <a:xfrm>
            <a:off x="381000" y="1752600"/>
            <a:ext cx="3870960" cy="43037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a:t>Before the application of the public-key cryptosystem each participant must generate a pair of keys:</a:t>
            </a:r>
            <a:endParaRPr/>
          </a:p>
          <a:p>
            <a:pPr indent="-336550" lvl="1" marL="685800" rtl="0" algn="l">
              <a:spcBef>
                <a:spcPts val="600"/>
              </a:spcBef>
              <a:spcAft>
                <a:spcPts val="0"/>
              </a:spcAft>
              <a:buSzPts val="2200"/>
              <a:buChar char="•"/>
            </a:pPr>
            <a:r>
              <a:rPr lang="en-US"/>
              <a:t>Determine two prime numbers </a:t>
            </a:r>
            <a:r>
              <a:rPr i="1" lang="en-US"/>
              <a:t>p</a:t>
            </a:r>
            <a:r>
              <a:rPr lang="en-US"/>
              <a:t> and </a:t>
            </a:r>
            <a:r>
              <a:rPr i="1" lang="en-US"/>
              <a:t>q</a:t>
            </a:r>
            <a:r>
              <a:rPr lang="en-US"/>
              <a:t> </a:t>
            </a:r>
            <a:endParaRPr/>
          </a:p>
          <a:p>
            <a:pPr indent="-336550" lvl="1" marL="685800" rtl="0" algn="l">
              <a:spcBef>
                <a:spcPts val="600"/>
              </a:spcBef>
              <a:spcAft>
                <a:spcPts val="0"/>
              </a:spcAft>
              <a:buSzPts val="2200"/>
              <a:buChar char="•"/>
            </a:pPr>
            <a:r>
              <a:rPr lang="en-US"/>
              <a:t>Select either </a:t>
            </a:r>
            <a:r>
              <a:rPr i="1" lang="en-US"/>
              <a:t>e</a:t>
            </a:r>
            <a:r>
              <a:rPr lang="en-US"/>
              <a:t> or </a:t>
            </a:r>
            <a:r>
              <a:rPr i="1" lang="en-US"/>
              <a:t>d</a:t>
            </a:r>
            <a:r>
              <a:rPr lang="en-US"/>
              <a:t> and calculate the other</a:t>
            </a:r>
            <a:endParaRPr/>
          </a:p>
        </p:txBody>
      </p:sp>
      <p:sp>
        <p:nvSpPr>
          <p:cNvPr id="582" name="Google Shape;582;p26"/>
          <p:cNvSpPr txBox="1"/>
          <p:nvPr>
            <p:ph idx="2" type="body"/>
          </p:nvPr>
        </p:nvSpPr>
        <p:spPr>
          <a:xfrm>
            <a:off x="4495800" y="1752600"/>
            <a:ext cx="4191000" cy="43037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a:t>Because the value of </a:t>
            </a:r>
            <a:r>
              <a:rPr i="1" lang="en-US"/>
              <a:t>n = pq </a:t>
            </a:r>
            <a:r>
              <a:rPr lang="en-US"/>
              <a:t>will be known to any potential adversary, primes must be chosen from a sufficiently large set</a:t>
            </a:r>
            <a:endParaRPr/>
          </a:p>
          <a:p>
            <a:pPr indent="-336550" lvl="1" marL="685800" rtl="0" algn="l">
              <a:spcBef>
                <a:spcPts val="600"/>
              </a:spcBef>
              <a:spcAft>
                <a:spcPts val="0"/>
              </a:spcAft>
              <a:buSzPts val="2200"/>
              <a:buChar char="•"/>
            </a:pPr>
            <a:r>
              <a:rPr lang="en-US"/>
              <a:t>The method used for finding large primes must be reasonably efficient</a:t>
            </a:r>
            <a:endParaRPr/>
          </a:p>
          <a:p>
            <a:pPr indent="-190500" lvl="0" marL="342900" rtl="0" algn="l">
              <a:spcBef>
                <a:spcPts val="2400"/>
              </a:spcBef>
              <a:spcAft>
                <a:spcPts val="0"/>
              </a:spcAft>
              <a:buSzPts val="2400"/>
              <a:buNone/>
            </a:pPr>
            <a:r>
              <a:t/>
            </a:r>
            <a:endParaRPr/>
          </a:p>
        </p:txBody>
      </p:sp>
      <p:cxnSp>
        <p:nvCxnSpPr>
          <p:cNvPr id="583" name="Google Shape;583;p26"/>
          <p:cNvCxnSpPr/>
          <p:nvPr/>
        </p:nvCxnSpPr>
        <p:spPr>
          <a:xfrm>
            <a:off x="4434116" y="1628800"/>
            <a:ext cx="0" cy="4749690"/>
          </a:xfrm>
          <a:prstGeom prst="straightConnector1">
            <a:avLst/>
          </a:prstGeom>
          <a:noFill/>
          <a:ln cap="flat" cmpd="sng" w="50800">
            <a:solidFill>
              <a:schemeClr val="accent1">
                <a:alpha val="49803"/>
              </a:schemeClr>
            </a:solidFill>
            <a:prstDash val="solid"/>
            <a:miter lim="8000"/>
            <a:headEnd len="sm" w="sm" type="none"/>
            <a:tailEnd len="sm" w="sm" type="none"/>
          </a:ln>
        </p:spPr>
      </p:cxnSp>
      <p:grpSp>
        <p:nvGrpSpPr>
          <p:cNvPr id="584" name="Google Shape;584;p26"/>
          <p:cNvGrpSpPr/>
          <p:nvPr/>
        </p:nvGrpSpPr>
        <p:grpSpPr>
          <a:xfrm>
            <a:off x="3223830" y="4355660"/>
            <a:ext cx="2277954" cy="2022829"/>
            <a:chOff x="3810000" y="4835170"/>
            <a:chExt cx="2277954" cy="2022829"/>
          </a:xfrm>
        </p:grpSpPr>
        <p:pic>
          <p:nvPicPr>
            <p:cNvPr id="585" name="Google Shape;585;p26"/>
            <p:cNvPicPr preferRelativeResize="0"/>
            <p:nvPr/>
          </p:nvPicPr>
          <p:blipFill rotWithShape="1">
            <a:blip r:embed="rId3">
              <a:alphaModFix/>
            </a:blip>
            <a:srcRect b="0" l="0" r="0" t="0"/>
            <a:stretch/>
          </p:blipFill>
          <p:spPr>
            <a:xfrm rot="-1727410">
              <a:off x="3907577" y="5474742"/>
              <a:ext cx="2082800" cy="939800"/>
            </a:xfrm>
            <a:prstGeom prst="rect">
              <a:avLst/>
            </a:prstGeom>
            <a:noFill/>
            <a:ln>
              <a:noFill/>
            </a:ln>
          </p:spPr>
        </p:pic>
        <p:pic>
          <p:nvPicPr>
            <p:cNvPr id="586" name="Google Shape;586;p26"/>
            <p:cNvPicPr preferRelativeResize="0"/>
            <p:nvPr/>
          </p:nvPicPr>
          <p:blipFill rotWithShape="1">
            <a:blip r:embed="rId3">
              <a:alphaModFix/>
            </a:blip>
            <a:srcRect b="0" l="0" r="0" t="0"/>
            <a:stretch/>
          </p:blipFill>
          <p:spPr>
            <a:xfrm rot="4125784">
              <a:off x="4273147" y="5384516"/>
              <a:ext cx="1705211" cy="769424"/>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1" name="Shape 591"/>
        <p:cNvGrpSpPr/>
        <p:nvPr/>
      </p:nvGrpSpPr>
      <p:grpSpPr>
        <a:xfrm>
          <a:off x="0" y="0"/>
          <a:ext cx="0" cy="0"/>
          <a:chOff x="0" y="0"/>
          <a:chExt cx="0" cy="0"/>
        </a:xfrm>
      </p:grpSpPr>
      <p:sp>
        <p:nvSpPr>
          <p:cNvPr id="592" name="Google Shape;592;p2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Procedure for Picking a Prime Number</a:t>
            </a:r>
            <a:endParaRPr/>
          </a:p>
        </p:txBody>
      </p:sp>
      <p:sp>
        <p:nvSpPr>
          <p:cNvPr id="593" name="Google Shape;593;p27"/>
          <p:cNvSpPr txBox="1"/>
          <p:nvPr>
            <p:ph idx="1" type="body"/>
          </p:nvPr>
        </p:nvSpPr>
        <p:spPr>
          <a:xfrm>
            <a:off x="792163" y="1762125"/>
            <a:ext cx="7570787" cy="4638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Pick an odd integer </a:t>
            </a:r>
            <a:r>
              <a:rPr i="1" lang="en-US"/>
              <a:t>n</a:t>
            </a:r>
            <a:r>
              <a:rPr lang="en-US"/>
              <a:t> at random</a:t>
            </a:r>
            <a:endParaRPr/>
          </a:p>
          <a:p>
            <a:pPr indent="-342900" lvl="0" marL="342900" rtl="0" algn="l">
              <a:spcBef>
                <a:spcPts val="2400"/>
              </a:spcBef>
              <a:spcAft>
                <a:spcPts val="0"/>
              </a:spcAft>
              <a:buSzPts val="2800"/>
              <a:buChar char="•"/>
            </a:pPr>
            <a:r>
              <a:rPr lang="en-US"/>
              <a:t>Pick an integer </a:t>
            </a:r>
            <a:r>
              <a:rPr i="1" lang="en-US"/>
              <a:t>a &lt; n </a:t>
            </a:r>
            <a:r>
              <a:rPr lang="en-US"/>
              <a:t>at random</a:t>
            </a:r>
            <a:endParaRPr/>
          </a:p>
          <a:p>
            <a:pPr indent="-342900" lvl="0" marL="342900" rtl="0" algn="l">
              <a:spcBef>
                <a:spcPts val="2400"/>
              </a:spcBef>
              <a:spcAft>
                <a:spcPts val="0"/>
              </a:spcAft>
              <a:buSzPts val="2800"/>
              <a:buChar char="•"/>
            </a:pPr>
            <a:r>
              <a:rPr lang="en-US"/>
              <a:t>Perform the probabilistic primality test with </a:t>
            </a:r>
            <a:r>
              <a:rPr i="1" lang="en-US"/>
              <a:t>a </a:t>
            </a:r>
            <a:r>
              <a:rPr lang="en-US"/>
              <a:t>as a parameter.  If </a:t>
            </a:r>
            <a:r>
              <a:rPr i="1" lang="en-US"/>
              <a:t>n </a:t>
            </a:r>
            <a:r>
              <a:rPr lang="en-US"/>
              <a:t>fails the test, reject the value </a:t>
            </a:r>
            <a:r>
              <a:rPr i="1" lang="en-US"/>
              <a:t>n </a:t>
            </a:r>
            <a:r>
              <a:rPr lang="en-US"/>
              <a:t>and go to step 1</a:t>
            </a:r>
            <a:endParaRPr/>
          </a:p>
          <a:p>
            <a:pPr indent="-342900" lvl="0" marL="342900" rtl="0" algn="l">
              <a:spcBef>
                <a:spcPts val="2400"/>
              </a:spcBef>
              <a:spcAft>
                <a:spcPts val="0"/>
              </a:spcAft>
              <a:buSzPts val="2800"/>
              <a:buChar char="•"/>
            </a:pPr>
            <a:r>
              <a:rPr lang="en-US"/>
              <a:t>If </a:t>
            </a:r>
            <a:r>
              <a:rPr i="1" lang="en-US"/>
              <a:t>n </a:t>
            </a:r>
            <a:r>
              <a:rPr lang="en-US"/>
              <a:t>has passed a sufficient number of tests, accept </a:t>
            </a:r>
            <a:r>
              <a:rPr i="1" lang="en-US"/>
              <a:t>n; </a:t>
            </a:r>
            <a:r>
              <a:rPr lang="en-US"/>
              <a:t>otherwise, go to step 2</a:t>
            </a:r>
            <a:endParaRPr/>
          </a:p>
        </p:txBody>
      </p:sp>
      <p:pic>
        <p:nvPicPr>
          <p:cNvPr id="594" name="Google Shape;594;p27"/>
          <p:cNvPicPr preferRelativeResize="0"/>
          <p:nvPr/>
        </p:nvPicPr>
        <p:blipFill rotWithShape="1">
          <a:blip r:embed="rId3">
            <a:alphaModFix/>
          </a:blip>
          <a:srcRect b="0" l="0" r="0" t="0"/>
          <a:stretch/>
        </p:blipFill>
        <p:spPr>
          <a:xfrm rot="-863820">
            <a:off x="7317303" y="4896046"/>
            <a:ext cx="1554956" cy="14272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sp>
        <p:nvSpPr>
          <p:cNvPr id="600" name="Google Shape;600;p28"/>
          <p:cNvSpPr txBox="1"/>
          <p:nvPr>
            <p:ph type="title"/>
          </p:nvPr>
        </p:nvSpPr>
        <p:spPr>
          <a:xfrm>
            <a:off x="792163" y="-99"/>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The Security of RSA</a:t>
            </a:r>
            <a:endParaRPr/>
          </a:p>
        </p:txBody>
      </p:sp>
      <p:grpSp>
        <p:nvGrpSpPr>
          <p:cNvPr id="601" name="Google Shape;601;p28"/>
          <p:cNvGrpSpPr/>
          <p:nvPr/>
        </p:nvGrpSpPr>
        <p:grpSpPr>
          <a:xfrm>
            <a:off x="533401" y="1203915"/>
            <a:ext cx="8305798" cy="5037769"/>
            <a:chOff x="152401" y="76195"/>
            <a:chExt cx="8305798" cy="5037769"/>
          </a:xfrm>
        </p:grpSpPr>
        <p:sp>
          <p:nvSpPr>
            <p:cNvPr id="602" name="Google Shape;602;p28"/>
            <p:cNvSpPr/>
            <p:nvPr/>
          </p:nvSpPr>
          <p:spPr>
            <a:xfrm>
              <a:off x="3323227" y="2065952"/>
              <a:ext cx="1667869" cy="1820250"/>
            </a:xfrm>
            <a:prstGeom prst="ellipse">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txBox="1"/>
            <p:nvPr/>
          </p:nvSpPr>
          <p:spPr>
            <a:xfrm>
              <a:off x="3567481" y="2332521"/>
              <a:ext cx="1179361" cy="1287112"/>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dk1"/>
                </a:buClr>
                <a:buSzPts val="1800"/>
                <a:buFont typeface="Arial"/>
                <a:buNone/>
              </a:pPr>
              <a:r>
                <a:rPr b="1" i="0" lang="en-US" sz="1800">
                  <a:solidFill>
                    <a:schemeClr val="dk1"/>
                  </a:solidFill>
                  <a:latin typeface="Arial"/>
                  <a:ea typeface="Arial"/>
                  <a:cs typeface="Arial"/>
                  <a:sym typeface="Arial"/>
                </a:rPr>
                <a:t>Five possible approaches to attacking RSA are:</a:t>
              </a:r>
              <a:endParaRPr/>
            </a:p>
          </p:txBody>
        </p:sp>
        <p:sp>
          <p:nvSpPr>
            <p:cNvPr id="604" name="Google Shape;604;p28"/>
            <p:cNvSpPr/>
            <p:nvPr/>
          </p:nvSpPr>
          <p:spPr>
            <a:xfrm rot="-5361430">
              <a:off x="4064649" y="1945832"/>
              <a:ext cx="207776"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txBox="1"/>
            <p:nvPr/>
          </p:nvSpPr>
          <p:spPr>
            <a:xfrm rot="-5361430">
              <a:off x="4163343" y="1956945"/>
              <a:ext cx="10388" cy="1038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06" name="Google Shape;606;p28"/>
            <p:cNvSpPr/>
            <p:nvPr/>
          </p:nvSpPr>
          <p:spPr>
            <a:xfrm>
              <a:off x="3162297" y="76195"/>
              <a:ext cx="2034806" cy="1782105"/>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txBox="1"/>
            <p:nvPr/>
          </p:nvSpPr>
          <p:spPr>
            <a:xfrm>
              <a:off x="3460287" y="337178"/>
              <a:ext cx="1438826" cy="1260139"/>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Brute force</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Involves trying all possible private keys</a:t>
              </a:r>
              <a:endParaRPr b="1" i="0" sz="1600" u="none" cap="none" strike="noStrike">
                <a:solidFill>
                  <a:srgbClr val="2F1F58"/>
                </a:solidFill>
                <a:latin typeface="Arial"/>
                <a:ea typeface="Arial"/>
                <a:cs typeface="Arial"/>
                <a:sym typeface="Arial"/>
              </a:endParaRPr>
            </a:p>
          </p:txBody>
        </p:sp>
        <p:sp>
          <p:nvSpPr>
            <p:cNvPr id="608" name="Google Shape;608;p28"/>
            <p:cNvSpPr/>
            <p:nvPr/>
          </p:nvSpPr>
          <p:spPr>
            <a:xfrm rot="-1676066">
              <a:off x="4856183" y="2356717"/>
              <a:ext cx="876587"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txBox="1"/>
            <p:nvPr/>
          </p:nvSpPr>
          <p:spPr>
            <a:xfrm rot="-1676066">
              <a:off x="5272562" y="2351110"/>
              <a:ext cx="43829" cy="438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10" name="Google Shape;610;p28"/>
            <p:cNvSpPr/>
            <p:nvPr/>
          </p:nvSpPr>
          <p:spPr>
            <a:xfrm>
              <a:off x="5356466" y="457198"/>
              <a:ext cx="3101733" cy="2121242"/>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txBox="1"/>
            <p:nvPr/>
          </p:nvSpPr>
          <p:spPr>
            <a:xfrm>
              <a:off x="5810704" y="767847"/>
              <a:ext cx="2193257" cy="1499944"/>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Mathematical attacks </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There are several approaches, all equivalent in effort to factoring the product of two primes</a:t>
              </a:r>
              <a:endParaRPr/>
            </a:p>
          </p:txBody>
        </p:sp>
        <p:sp>
          <p:nvSpPr>
            <p:cNvPr id="612" name="Google Shape;612;p28"/>
            <p:cNvSpPr/>
            <p:nvPr/>
          </p:nvSpPr>
          <p:spPr>
            <a:xfrm rot="1346815">
              <a:off x="4914906" y="3393757"/>
              <a:ext cx="585485"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txBox="1"/>
            <p:nvPr/>
          </p:nvSpPr>
          <p:spPr>
            <a:xfrm rot="1346815">
              <a:off x="5193012" y="3395427"/>
              <a:ext cx="29274" cy="292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14" name="Google Shape;614;p28"/>
            <p:cNvSpPr/>
            <p:nvPr/>
          </p:nvSpPr>
          <p:spPr>
            <a:xfrm>
              <a:off x="5295895" y="2971803"/>
              <a:ext cx="2887055" cy="2142161"/>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txBox="1"/>
            <p:nvPr/>
          </p:nvSpPr>
          <p:spPr>
            <a:xfrm>
              <a:off x="5718694" y="3285515"/>
              <a:ext cx="2041457" cy="1514737"/>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Timing attacks</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These depend on the running time of the decryption algorithm</a:t>
              </a:r>
              <a:endParaRPr/>
            </a:p>
          </p:txBody>
        </p:sp>
        <p:sp>
          <p:nvSpPr>
            <p:cNvPr id="616" name="Google Shape;616;p28"/>
            <p:cNvSpPr/>
            <p:nvPr/>
          </p:nvSpPr>
          <p:spPr>
            <a:xfrm rot="9454536">
              <a:off x="2986271" y="3359144"/>
              <a:ext cx="406214"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txBox="1"/>
            <p:nvPr/>
          </p:nvSpPr>
          <p:spPr>
            <a:xfrm rot="-1345464">
              <a:off x="3179223" y="3365296"/>
              <a:ext cx="20310" cy="2031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18" name="Google Shape;618;p28"/>
            <p:cNvSpPr/>
            <p:nvPr/>
          </p:nvSpPr>
          <p:spPr>
            <a:xfrm>
              <a:off x="152401" y="2895591"/>
              <a:ext cx="3049244" cy="2207922"/>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txBox="1"/>
            <p:nvPr/>
          </p:nvSpPr>
          <p:spPr>
            <a:xfrm>
              <a:off x="598952" y="3218934"/>
              <a:ext cx="2156142" cy="1561236"/>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Hardware fault-based attack</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This involves inducing hardware faults in the processor that is generating digital signatures</a:t>
              </a:r>
              <a:endParaRPr/>
            </a:p>
          </p:txBody>
        </p:sp>
        <p:sp>
          <p:nvSpPr>
            <p:cNvPr id="620" name="Google Shape;620;p28"/>
            <p:cNvSpPr/>
            <p:nvPr/>
          </p:nvSpPr>
          <p:spPr>
            <a:xfrm rot="-9062785">
              <a:off x="2678076" y="2358417"/>
              <a:ext cx="784279"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txBox="1"/>
            <p:nvPr/>
          </p:nvSpPr>
          <p:spPr>
            <a:xfrm rot="1737215">
              <a:off x="3050608" y="2355117"/>
              <a:ext cx="39213" cy="392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22" name="Google Shape;622;p28"/>
            <p:cNvSpPr/>
            <p:nvPr/>
          </p:nvSpPr>
          <p:spPr>
            <a:xfrm>
              <a:off x="190502" y="380999"/>
              <a:ext cx="2763041" cy="2329698"/>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txBox="1"/>
            <p:nvPr/>
          </p:nvSpPr>
          <p:spPr>
            <a:xfrm>
              <a:off x="595140" y="722175"/>
              <a:ext cx="1953765" cy="1647346"/>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Chosen ciphertext     attacks</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This type of attack exploits properties of the RSA algorithm</a:t>
              </a:r>
              <a:endParaRPr b="1" i="0" sz="1600" u="none" cap="none" strike="noStrike">
                <a:solidFill>
                  <a:srgbClr val="2F1F58"/>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8" name="Shape 628"/>
        <p:cNvGrpSpPr/>
        <p:nvPr/>
      </p:nvGrpSpPr>
      <p:grpSpPr>
        <a:xfrm>
          <a:off x="0" y="0"/>
          <a:ext cx="0" cy="0"/>
          <a:chOff x="0" y="0"/>
          <a:chExt cx="0" cy="0"/>
        </a:xfrm>
      </p:grpSpPr>
      <p:sp>
        <p:nvSpPr>
          <p:cNvPr id="629" name="Google Shape;629;p29"/>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Factoring Problem</a:t>
            </a:r>
            <a:endParaRPr/>
          </a:p>
        </p:txBody>
      </p:sp>
      <p:sp>
        <p:nvSpPr>
          <p:cNvPr id="630" name="Google Shape;630;p29"/>
          <p:cNvSpPr txBox="1"/>
          <p:nvPr>
            <p:ph idx="1" type="body"/>
          </p:nvPr>
        </p:nvSpPr>
        <p:spPr>
          <a:xfrm>
            <a:off x="792163" y="1762125"/>
            <a:ext cx="7570787" cy="4562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We can identify three approaches to attacking RSA mathematically:</a:t>
            </a:r>
            <a:endParaRPr/>
          </a:p>
          <a:p>
            <a:pPr indent="-336550" lvl="1" marL="685800" rtl="0" algn="l">
              <a:spcBef>
                <a:spcPts val="600"/>
              </a:spcBef>
              <a:spcAft>
                <a:spcPts val="0"/>
              </a:spcAft>
              <a:buSzPts val="2600"/>
              <a:buChar char="•"/>
            </a:pPr>
            <a:r>
              <a:rPr lang="en-US"/>
              <a:t>Factor </a:t>
            </a:r>
            <a:r>
              <a:rPr i="1" lang="en-US"/>
              <a:t>n</a:t>
            </a:r>
            <a:r>
              <a:rPr lang="en-US"/>
              <a:t> into its two prime factors. This enables calculation of ø(</a:t>
            </a:r>
            <a:r>
              <a:rPr i="1" lang="en-US"/>
              <a:t>n</a:t>
            </a:r>
            <a:r>
              <a:rPr lang="en-US"/>
              <a:t>) = (</a:t>
            </a:r>
            <a:r>
              <a:rPr i="1" lang="en-US"/>
              <a:t>p – 1) x (q</a:t>
            </a:r>
            <a:r>
              <a:rPr lang="en-US"/>
              <a:t> – 1), which in turn enables determination of </a:t>
            </a:r>
            <a:r>
              <a:rPr i="1" lang="en-US"/>
              <a:t>d = e</a:t>
            </a:r>
            <a:r>
              <a:rPr baseline="30000" i="1" lang="en-US"/>
              <a:t>-1</a:t>
            </a:r>
            <a:r>
              <a:rPr i="1" lang="en-US"/>
              <a:t> (mod </a:t>
            </a:r>
            <a:r>
              <a:rPr lang="en-US"/>
              <a:t>ø(n))</a:t>
            </a:r>
            <a:endParaRPr/>
          </a:p>
          <a:p>
            <a:pPr indent="-336550" lvl="1" marL="685800" rtl="0" algn="l">
              <a:spcBef>
                <a:spcPts val="600"/>
              </a:spcBef>
              <a:spcAft>
                <a:spcPts val="0"/>
              </a:spcAft>
              <a:buSzPts val="2600"/>
              <a:buChar char="•"/>
            </a:pPr>
            <a:r>
              <a:rPr lang="en-US"/>
              <a:t>Determine ø(n) directly without first determining </a:t>
            </a:r>
            <a:r>
              <a:rPr i="1" lang="en-US"/>
              <a:t>p </a:t>
            </a:r>
            <a:r>
              <a:rPr lang="en-US"/>
              <a:t>and </a:t>
            </a:r>
            <a:r>
              <a:rPr i="1" lang="en-US"/>
              <a:t>q. </a:t>
            </a:r>
            <a:r>
              <a:rPr lang="en-US"/>
              <a:t>Again this enables determination of </a:t>
            </a:r>
            <a:r>
              <a:rPr i="1" lang="en-US"/>
              <a:t>d = e</a:t>
            </a:r>
            <a:r>
              <a:rPr baseline="30000" i="1" lang="en-US"/>
              <a:t>-1</a:t>
            </a:r>
            <a:r>
              <a:rPr i="1" lang="en-US"/>
              <a:t> (mod </a:t>
            </a:r>
            <a:r>
              <a:rPr lang="en-US"/>
              <a:t>ø(n))</a:t>
            </a:r>
            <a:endParaRPr/>
          </a:p>
          <a:p>
            <a:pPr indent="-336550" lvl="1" marL="685800" rtl="0" algn="l">
              <a:spcBef>
                <a:spcPts val="600"/>
              </a:spcBef>
              <a:spcAft>
                <a:spcPts val="0"/>
              </a:spcAft>
              <a:buSzPts val="2600"/>
              <a:buChar char="•"/>
            </a:pPr>
            <a:r>
              <a:rPr lang="en-US"/>
              <a:t>Determine </a:t>
            </a:r>
            <a:r>
              <a:rPr i="1" lang="en-US"/>
              <a:t>d</a:t>
            </a:r>
            <a:r>
              <a:rPr lang="en-US"/>
              <a:t> directly without first determining ø(n)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
          <p:cNvSpPr txBox="1"/>
          <p:nvPr>
            <p:ph type="title"/>
          </p:nvPr>
        </p:nvSpPr>
        <p:spPr>
          <a:xfrm>
            <a:off x="1" y="39688"/>
            <a:ext cx="9144000" cy="1412875"/>
          </a:xfrm>
          <a:prstGeom prst="rect">
            <a:avLst/>
          </a:prstGeom>
          <a:noFill/>
          <a:ln>
            <a:noFill/>
          </a:ln>
        </p:spPr>
        <p:txBody>
          <a:bodyPr anchorCtr="0" anchor="ctr" bIns="45700" lIns="91425" spcFirstLastPara="1" rIns="91425" wrap="square" tIns="45700">
            <a:noAutofit/>
          </a:bodyPr>
          <a:lstStyle/>
          <a:p>
            <a:pPr indent="0" lvl="0" marL="0" rtl="0" algn="ctr">
              <a:lnSpc>
                <a:spcPct val="109090"/>
              </a:lnSpc>
              <a:spcBef>
                <a:spcPts val="0"/>
              </a:spcBef>
              <a:spcAft>
                <a:spcPts val="0"/>
              </a:spcAft>
              <a:buNone/>
            </a:pPr>
            <a:r>
              <a:rPr lang="en-US" sz="4400"/>
              <a:t>Misconceptions Concerning </a:t>
            </a:r>
            <a:br>
              <a:rPr lang="en-US" sz="4400"/>
            </a:br>
            <a:r>
              <a:rPr lang="en-US" sz="4400"/>
              <a:t>Public-Key Encryption</a:t>
            </a:r>
            <a:endParaRPr/>
          </a:p>
        </p:txBody>
      </p:sp>
      <p:sp>
        <p:nvSpPr>
          <p:cNvPr id="369" name="Google Shape;369;p3"/>
          <p:cNvSpPr txBox="1"/>
          <p:nvPr>
            <p:ph idx="1" type="body"/>
          </p:nvPr>
        </p:nvSpPr>
        <p:spPr>
          <a:xfrm>
            <a:off x="838200" y="1981200"/>
            <a:ext cx="7570787" cy="4486275"/>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100000"/>
              <a:buChar char="•"/>
            </a:pPr>
            <a:r>
              <a:rPr lang="en-US"/>
              <a:t>Public-key encryption is more secure from cryptanalysis than symmetric encryption</a:t>
            </a:r>
            <a:endParaRPr/>
          </a:p>
          <a:p>
            <a:pPr indent="-342900" lvl="0" marL="342900" rtl="0" algn="l">
              <a:spcBef>
                <a:spcPts val="2400"/>
              </a:spcBef>
              <a:spcAft>
                <a:spcPts val="0"/>
              </a:spcAft>
              <a:buSzPct val="100000"/>
              <a:buChar char="•"/>
            </a:pPr>
            <a:r>
              <a:rPr lang="en-US"/>
              <a:t>Public-key encryption is a general-purpose technique that has made symmetric encryption obsolete</a:t>
            </a:r>
            <a:endParaRPr/>
          </a:p>
          <a:p>
            <a:pPr indent="-342900" lvl="0" marL="342900" rtl="0" algn="l">
              <a:spcBef>
                <a:spcPts val="2400"/>
              </a:spcBef>
              <a:spcAft>
                <a:spcPts val="0"/>
              </a:spcAft>
              <a:buSzPct val="100000"/>
              <a:buChar char="•"/>
            </a:pPr>
            <a:r>
              <a:rPr lang="en-US"/>
              <a:t>There is a feeling that key distribution is trivial when using public-key encryption, compared to the cumbersome handshaking involved with key distribution centers for symmetric encryption</a:t>
            </a:r>
            <a:endParaRPr/>
          </a:p>
        </p:txBody>
      </p:sp>
      <p:pic>
        <p:nvPicPr>
          <p:cNvPr id="370" name="Google Shape;370;p3"/>
          <p:cNvPicPr preferRelativeResize="0"/>
          <p:nvPr/>
        </p:nvPicPr>
        <p:blipFill rotWithShape="1">
          <a:blip r:embed="rId3">
            <a:alphaModFix/>
          </a:blip>
          <a:srcRect b="0" l="0" r="0" t="0"/>
          <a:stretch/>
        </p:blipFill>
        <p:spPr>
          <a:xfrm rot="3562930">
            <a:off x="6979983" y="2037236"/>
            <a:ext cx="2082800" cy="93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
          <p:cNvSpPr txBox="1"/>
          <p:nvPr>
            <p:ph idx="1" type="body"/>
          </p:nvPr>
        </p:nvSpPr>
        <p:spPr>
          <a:xfrm>
            <a:off x="792163" y="1762125"/>
            <a:ext cx="7570787" cy="47910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Char char="•"/>
            </a:pPr>
            <a:r>
              <a:rPr lang="en-US"/>
              <a:t>The concept of public-key cryptography evolved from an attempt to attack two of the most difficult problems associated with symmetric encryption:</a:t>
            </a:r>
            <a:endParaRPr/>
          </a:p>
          <a:p>
            <a:pPr indent="-191770" lvl="0" marL="342900" rtl="0" algn="l">
              <a:spcBef>
                <a:spcPts val="2400"/>
              </a:spcBef>
              <a:spcAft>
                <a:spcPts val="0"/>
              </a:spcAft>
              <a:buSzPct val="100000"/>
              <a:buNone/>
            </a:pPr>
            <a:r>
              <a:t/>
            </a:r>
            <a:endParaRPr/>
          </a:p>
          <a:p>
            <a:pPr indent="-191770" lvl="0" marL="342900" rtl="0" algn="l">
              <a:spcBef>
                <a:spcPts val="2400"/>
              </a:spcBef>
              <a:spcAft>
                <a:spcPts val="0"/>
              </a:spcAft>
              <a:buSzPct val="100000"/>
              <a:buNone/>
            </a:pPr>
            <a:r>
              <a:t/>
            </a:r>
            <a:endParaRPr/>
          </a:p>
          <a:p>
            <a:pPr indent="-191770" lvl="0" marL="342900" rtl="0" algn="l">
              <a:spcBef>
                <a:spcPts val="2400"/>
              </a:spcBef>
              <a:spcAft>
                <a:spcPts val="0"/>
              </a:spcAft>
              <a:buSzPct val="100000"/>
              <a:buNone/>
            </a:pPr>
            <a:r>
              <a:t/>
            </a:r>
            <a:endParaRPr/>
          </a:p>
          <a:p>
            <a:pPr indent="-342900" lvl="0" marL="342900" rtl="0" algn="l">
              <a:spcBef>
                <a:spcPts val="2400"/>
              </a:spcBef>
              <a:spcAft>
                <a:spcPts val="0"/>
              </a:spcAft>
              <a:buSzPct val="100000"/>
              <a:buChar char="•"/>
            </a:pPr>
            <a:r>
              <a:rPr lang="en-US"/>
              <a:t>Whitfield Diffie and Martin Hellman from Stanford University achieved a breakthrough in 1976 by coming up with a method that addressed both problems and was radically different from all previous approaches to cryptography</a:t>
            </a:r>
            <a:endParaRPr/>
          </a:p>
          <a:p>
            <a:pPr indent="-196215" lvl="1" marL="685800" rtl="0" algn="l">
              <a:spcBef>
                <a:spcPts val="600"/>
              </a:spcBef>
              <a:spcAft>
                <a:spcPts val="0"/>
              </a:spcAft>
              <a:buSzPct val="100000"/>
              <a:buNone/>
            </a:pPr>
            <a:r>
              <a:t/>
            </a:r>
            <a:endParaRPr/>
          </a:p>
        </p:txBody>
      </p:sp>
      <p:sp>
        <p:nvSpPr>
          <p:cNvPr id="377" name="Google Shape;377;p4"/>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92592"/>
              </a:lnSpc>
              <a:spcBef>
                <a:spcPts val="0"/>
              </a:spcBef>
              <a:spcAft>
                <a:spcPts val="0"/>
              </a:spcAft>
              <a:buNone/>
            </a:pPr>
            <a:r>
              <a:rPr lang="en-US"/>
              <a:t>Principles of Public-Key Cryptosystems</a:t>
            </a:r>
            <a:endParaRPr/>
          </a:p>
        </p:txBody>
      </p:sp>
      <p:grpSp>
        <p:nvGrpSpPr>
          <p:cNvPr id="378" name="Google Shape;378;p4"/>
          <p:cNvGrpSpPr/>
          <p:nvPr/>
        </p:nvGrpSpPr>
        <p:grpSpPr>
          <a:xfrm>
            <a:off x="762000" y="2743579"/>
            <a:ext cx="7391400" cy="1878841"/>
            <a:chOff x="0" y="379"/>
            <a:chExt cx="7391400" cy="1878841"/>
          </a:xfrm>
        </p:grpSpPr>
        <p:sp>
          <p:nvSpPr>
            <p:cNvPr id="379" name="Google Shape;379;p4"/>
            <p:cNvSpPr/>
            <p:nvPr/>
          </p:nvSpPr>
          <p:spPr>
            <a:xfrm>
              <a:off x="0" y="203879"/>
              <a:ext cx="7391400" cy="812700"/>
            </a:xfrm>
            <a:prstGeom prst="rect">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txBox="1"/>
            <p:nvPr/>
          </p:nvSpPr>
          <p:spPr>
            <a:xfrm>
              <a:off x="0" y="203879"/>
              <a:ext cx="7391400" cy="812700"/>
            </a:xfrm>
            <a:prstGeom prst="rect">
              <a:avLst/>
            </a:prstGeom>
            <a:noFill/>
            <a:ln>
              <a:noFill/>
            </a:ln>
          </p:spPr>
          <p:txBody>
            <a:bodyPr anchorCtr="0" anchor="t" bIns="113775" lIns="573650" spcFirstLastPara="1" rIns="573650" wrap="square" tIns="249925">
              <a:noAutofit/>
            </a:bodyPr>
            <a:lstStyle/>
            <a:p>
              <a:pPr indent="-171450" lvl="1" marL="17145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How to have secure communications in general without having to trust a KDC with your key</a:t>
              </a:r>
              <a:endParaRPr/>
            </a:p>
          </p:txBody>
        </p:sp>
        <p:sp>
          <p:nvSpPr>
            <p:cNvPr id="381" name="Google Shape;381;p4"/>
            <p:cNvSpPr/>
            <p:nvPr/>
          </p:nvSpPr>
          <p:spPr>
            <a:xfrm>
              <a:off x="369209" y="379"/>
              <a:ext cx="1977424" cy="380620"/>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txBox="1"/>
            <p:nvPr/>
          </p:nvSpPr>
          <p:spPr>
            <a:xfrm>
              <a:off x="387789" y="18959"/>
              <a:ext cx="1940264" cy="343460"/>
            </a:xfrm>
            <a:prstGeom prst="rect">
              <a:avLst/>
            </a:prstGeom>
            <a:noFill/>
            <a:ln>
              <a:noFill/>
            </a:ln>
          </p:spPr>
          <p:txBody>
            <a:bodyPr anchorCtr="0" anchor="ctr" bIns="0" lIns="195550" spcFirstLastPara="1" rIns="195550" wrap="square" tIns="0">
              <a:noAutofit/>
            </a:bodyPr>
            <a:lstStyle/>
            <a:p>
              <a:pPr indent="0" lvl="0" marL="0" marR="0" rtl="0" algn="l">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Key distribution</a:t>
              </a:r>
              <a:endParaRPr/>
            </a:p>
          </p:txBody>
        </p:sp>
        <p:sp>
          <p:nvSpPr>
            <p:cNvPr id="383" name="Google Shape;383;p4"/>
            <p:cNvSpPr/>
            <p:nvPr/>
          </p:nvSpPr>
          <p:spPr>
            <a:xfrm>
              <a:off x="0" y="1283870"/>
              <a:ext cx="7391400" cy="595350"/>
            </a:xfrm>
            <a:prstGeom prst="rect">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txBox="1"/>
            <p:nvPr/>
          </p:nvSpPr>
          <p:spPr>
            <a:xfrm>
              <a:off x="0" y="1283870"/>
              <a:ext cx="7391400" cy="595350"/>
            </a:xfrm>
            <a:prstGeom prst="rect">
              <a:avLst/>
            </a:prstGeom>
            <a:noFill/>
            <a:ln>
              <a:noFill/>
            </a:ln>
          </p:spPr>
          <p:txBody>
            <a:bodyPr anchorCtr="0" anchor="t" bIns="113775" lIns="573650" spcFirstLastPara="1" rIns="573650" wrap="square" tIns="249925">
              <a:noAutofit/>
            </a:bodyPr>
            <a:lstStyle/>
            <a:p>
              <a:pPr indent="-171450" lvl="1" marL="17145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How to verify that a message comes intact from the claimed sender</a:t>
              </a:r>
              <a:endParaRPr/>
            </a:p>
          </p:txBody>
        </p:sp>
        <p:sp>
          <p:nvSpPr>
            <p:cNvPr id="385" name="Google Shape;385;p4"/>
            <p:cNvSpPr/>
            <p:nvPr/>
          </p:nvSpPr>
          <p:spPr>
            <a:xfrm>
              <a:off x="369209" y="1081379"/>
              <a:ext cx="2129391" cy="379610"/>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txBox="1"/>
            <p:nvPr/>
          </p:nvSpPr>
          <p:spPr>
            <a:xfrm>
              <a:off x="387740" y="1099910"/>
              <a:ext cx="2092329" cy="342548"/>
            </a:xfrm>
            <a:prstGeom prst="rect">
              <a:avLst/>
            </a:prstGeom>
            <a:noFill/>
            <a:ln>
              <a:noFill/>
            </a:ln>
          </p:spPr>
          <p:txBody>
            <a:bodyPr anchorCtr="0" anchor="ctr" bIns="0" lIns="195550" spcFirstLastPara="1" rIns="195550" wrap="square" tIns="0">
              <a:noAutofit/>
            </a:bodyPr>
            <a:lstStyle/>
            <a:p>
              <a:pPr indent="0" lvl="0" marL="0" marR="0" rtl="0" algn="l">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Digital signatures</a:t>
              </a:r>
              <a:endParaRPr b="1" i="0" sz="16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sp>
        <p:nvSpPr>
          <p:cNvPr id="392" name="Google Shape;392;p5"/>
          <p:cNvSpPr txBox="1"/>
          <p:nvPr>
            <p:ph type="title"/>
          </p:nvPr>
        </p:nvSpPr>
        <p:spPr>
          <a:xfrm>
            <a:off x="0" y="39689"/>
            <a:ext cx="9143999" cy="1255712"/>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Cryptosystems</a:t>
            </a:r>
            <a:endParaRPr/>
          </a:p>
        </p:txBody>
      </p:sp>
      <p:sp>
        <p:nvSpPr>
          <p:cNvPr id="393" name="Google Shape;393;p5"/>
          <p:cNvSpPr txBox="1"/>
          <p:nvPr>
            <p:ph idx="1" type="body"/>
          </p:nvPr>
        </p:nvSpPr>
        <p:spPr>
          <a:xfrm>
            <a:off x="762000" y="1524000"/>
            <a:ext cx="7742237" cy="600075"/>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100000"/>
              <a:buChar char="•"/>
            </a:pPr>
            <a:r>
              <a:rPr lang="en-US"/>
              <a:t>A public-key encryption scheme has six ingredients:</a:t>
            </a:r>
            <a:endParaRPr/>
          </a:p>
        </p:txBody>
      </p:sp>
      <p:grpSp>
        <p:nvGrpSpPr>
          <p:cNvPr id="394" name="Google Shape;394;p5"/>
          <p:cNvGrpSpPr/>
          <p:nvPr/>
        </p:nvGrpSpPr>
        <p:grpSpPr>
          <a:xfrm>
            <a:off x="666666" y="2057400"/>
            <a:ext cx="7935954" cy="4220152"/>
            <a:chOff x="1826" y="0"/>
            <a:chExt cx="7935954" cy="4220152"/>
          </a:xfrm>
        </p:grpSpPr>
        <p:sp>
          <p:nvSpPr>
            <p:cNvPr id="395" name="Google Shape;395;p5"/>
            <p:cNvSpPr/>
            <p:nvPr/>
          </p:nvSpPr>
          <p:spPr>
            <a:xfrm>
              <a:off x="1826"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txBox="1"/>
            <p:nvPr/>
          </p:nvSpPr>
          <p:spPr>
            <a:xfrm>
              <a:off x="1826"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Plaintext</a:t>
              </a:r>
              <a:endParaRPr sz="1800">
                <a:solidFill>
                  <a:schemeClr val="dk1"/>
                </a:solidFill>
                <a:latin typeface="Arial"/>
                <a:ea typeface="Arial"/>
                <a:cs typeface="Arial"/>
                <a:sym typeface="Arial"/>
              </a:endParaRPr>
            </a:p>
          </p:txBody>
        </p:sp>
        <p:sp>
          <p:nvSpPr>
            <p:cNvPr id="397" name="Google Shape;397;p5"/>
            <p:cNvSpPr/>
            <p:nvPr/>
          </p:nvSpPr>
          <p:spPr>
            <a:xfrm>
              <a:off x="124332" y="1266045"/>
              <a:ext cx="980045"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txBox="1"/>
            <p:nvPr/>
          </p:nvSpPr>
          <p:spPr>
            <a:xfrm>
              <a:off x="153037" y="1294750"/>
              <a:ext cx="922635" cy="2685688"/>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The readable message or data that is fed into the algorithm as input</a:t>
              </a:r>
              <a:endParaRPr/>
            </a:p>
          </p:txBody>
        </p:sp>
        <p:sp>
          <p:nvSpPr>
            <p:cNvPr id="399" name="Google Shape;399;p5"/>
            <p:cNvSpPr/>
            <p:nvPr/>
          </p:nvSpPr>
          <p:spPr>
            <a:xfrm>
              <a:off x="1318762" y="0"/>
              <a:ext cx="1351274"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txBox="1"/>
            <p:nvPr/>
          </p:nvSpPr>
          <p:spPr>
            <a:xfrm>
              <a:off x="1318762" y="0"/>
              <a:ext cx="1351274"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Encryption algorithm</a:t>
              </a:r>
              <a:endParaRPr/>
            </a:p>
          </p:txBody>
        </p:sp>
        <p:sp>
          <p:nvSpPr>
            <p:cNvPr id="401" name="Google Shape;401;p5"/>
            <p:cNvSpPr/>
            <p:nvPr/>
          </p:nvSpPr>
          <p:spPr>
            <a:xfrm>
              <a:off x="1413791" y="1266045"/>
              <a:ext cx="1161216"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txBox="1"/>
            <p:nvPr/>
          </p:nvSpPr>
          <p:spPr>
            <a:xfrm>
              <a:off x="1447802" y="1300056"/>
              <a:ext cx="1093194" cy="2675076"/>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Performs various transforma-tions on the plaintext</a:t>
              </a:r>
              <a:endParaRPr/>
            </a:p>
          </p:txBody>
        </p:sp>
        <p:sp>
          <p:nvSpPr>
            <p:cNvPr id="403" name="Google Shape;403;p5"/>
            <p:cNvSpPr/>
            <p:nvPr/>
          </p:nvSpPr>
          <p:spPr>
            <a:xfrm>
              <a:off x="2761916"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txBox="1"/>
            <p:nvPr/>
          </p:nvSpPr>
          <p:spPr>
            <a:xfrm>
              <a:off x="2761916"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Public key</a:t>
              </a:r>
              <a:endParaRPr/>
            </a:p>
          </p:txBody>
        </p:sp>
        <p:sp>
          <p:nvSpPr>
            <p:cNvPr id="405" name="Google Shape;405;p5"/>
            <p:cNvSpPr/>
            <p:nvPr/>
          </p:nvSpPr>
          <p:spPr>
            <a:xfrm>
              <a:off x="2821596" y="1266045"/>
              <a:ext cx="1105696"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txBox="1"/>
            <p:nvPr/>
          </p:nvSpPr>
          <p:spPr>
            <a:xfrm>
              <a:off x="2853981" y="1298430"/>
              <a:ext cx="1040926" cy="2678328"/>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Used for encryption or decryption</a:t>
              </a:r>
              <a:endParaRPr/>
            </a:p>
          </p:txBody>
        </p:sp>
        <p:sp>
          <p:nvSpPr>
            <p:cNvPr id="407" name="Google Shape;407;p5"/>
            <p:cNvSpPr/>
            <p:nvPr/>
          </p:nvSpPr>
          <p:spPr>
            <a:xfrm>
              <a:off x="4078852"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txBox="1"/>
            <p:nvPr/>
          </p:nvSpPr>
          <p:spPr>
            <a:xfrm>
              <a:off x="4078852"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Private key</a:t>
              </a:r>
              <a:endParaRPr/>
            </a:p>
          </p:txBody>
        </p:sp>
        <p:sp>
          <p:nvSpPr>
            <p:cNvPr id="409" name="Google Shape;409;p5"/>
            <p:cNvSpPr/>
            <p:nvPr/>
          </p:nvSpPr>
          <p:spPr>
            <a:xfrm>
              <a:off x="4161215" y="1266045"/>
              <a:ext cx="1060330"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txBox="1"/>
            <p:nvPr/>
          </p:nvSpPr>
          <p:spPr>
            <a:xfrm>
              <a:off x="4192271" y="1297101"/>
              <a:ext cx="998218" cy="2680986"/>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Used for encryption or decryption</a:t>
              </a:r>
              <a:endParaRPr/>
            </a:p>
          </p:txBody>
        </p:sp>
        <p:sp>
          <p:nvSpPr>
            <p:cNvPr id="411" name="Google Shape;411;p5"/>
            <p:cNvSpPr/>
            <p:nvPr/>
          </p:nvSpPr>
          <p:spPr>
            <a:xfrm>
              <a:off x="5395788"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txBox="1"/>
            <p:nvPr/>
          </p:nvSpPr>
          <p:spPr>
            <a:xfrm>
              <a:off x="5395788"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Ciphertext</a:t>
              </a:r>
              <a:endParaRPr sz="1800">
                <a:solidFill>
                  <a:schemeClr val="dk1"/>
                </a:solidFill>
                <a:latin typeface="Arial"/>
                <a:ea typeface="Arial"/>
                <a:cs typeface="Arial"/>
                <a:sym typeface="Arial"/>
              </a:endParaRPr>
            </a:p>
          </p:txBody>
        </p:sp>
        <p:sp>
          <p:nvSpPr>
            <p:cNvPr id="413" name="Google Shape;413;p5"/>
            <p:cNvSpPr/>
            <p:nvPr/>
          </p:nvSpPr>
          <p:spPr>
            <a:xfrm>
              <a:off x="5518294" y="1266045"/>
              <a:ext cx="980045"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txBox="1"/>
            <p:nvPr/>
          </p:nvSpPr>
          <p:spPr>
            <a:xfrm>
              <a:off x="5546999" y="1294750"/>
              <a:ext cx="922635" cy="2685688"/>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chemeClr val="lt1"/>
                </a:buClr>
                <a:buSzPts val="1400"/>
                <a:buFont typeface="Arial"/>
                <a:buNone/>
              </a:pPr>
              <a:r>
                <a:rPr b="1" i="0" lang="en-US" sz="1400">
                  <a:solidFill>
                    <a:schemeClr val="lt1"/>
                  </a:solidFill>
                  <a:latin typeface="Arial"/>
                  <a:ea typeface="Arial"/>
                  <a:cs typeface="Arial"/>
                  <a:sym typeface="Arial"/>
                </a:rPr>
                <a:t>The scrambled message produced as output</a:t>
              </a:r>
              <a:endParaRPr/>
            </a:p>
          </p:txBody>
        </p:sp>
        <p:sp>
          <p:nvSpPr>
            <p:cNvPr id="415" name="Google Shape;415;p5"/>
            <p:cNvSpPr/>
            <p:nvPr/>
          </p:nvSpPr>
          <p:spPr>
            <a:xfrm>
              <a:off x="6712724"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txBox="1"/>
            <p:nvPr/>
          </p:nvSpPr>
          <p:spPr>
            <a:xfrm>
              <a:off x="6712724"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Decryption algorithm</a:t>
              </a:r>
              <a:endParaRPr sz="1800">
                <a:solidFill>
                  <a:schemeClr val="dk1"/>
                </a:solidFill>
                <a:latin typeface="Arial"/>
                <a:ea typeface="Arial"/>
                <a:cs typeface="Arial"/>
                <a:sym typeface="Arial"/>
              </a:endParaRPr>
            </a:p>
          </p:txBody>
        </p:sp>
        <p:sp>
          <p:nvSpPr>
            <p:cNvPr id="417" name="Google Shape;417;p5"/>
            <p:cNvSpPr/>
            <p:nvPr/>
          </p:nvSpPr>
          <p:spPr>
            <a:xfrm>
              <a:off x="6835230" y="1266045"/>
              <a:ext cx="980045"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txBox="1"/>
            <p:nvPr/>
          </p:nvSpPr>
          <p:spPr>
            <a:xfrm>
              <a:off x="6863935" y="1294750"/>
              <a:ext cx="922635" cy="2685688"/>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Accepts the ciphertext and the matching key and produces the original plaintext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3" name="Shape 423"/>
        <p:cNvGrpSpPr/>
        <p:nvPr/>
      </p:nvGrpSpPr>
      <p:grpSpPr>
        <a:xfrm>
          <a:off x="0" y="0"/>
          <a:ext cx="0" cy="0"/>
          <a:chOff x="0" y="0"/>
          <a:chExt cx="0" cy="0"/>
        </a:xfrm>
      </p:grpSpPr>
      <p:pic>
        <p:nvPicPr>
          <p:cNvPr descr="f01.pdf" id="424" name="Google Shape;424;p6"/>
          <p:cNvPicPr preferRelativeResize="0"/>
          <p:nvPr/>
        </p:nvPicPr>
        <p:blipFill rotWithShape="1">
          <a:blip r:embed="rId3">
            <a:alphaModFix/>
          </a:blip>
          <a:srcRect b="0" l="0" r="0" t="0"/>
          <a:stretch/>
        </p:blipFill>
        <p:spPr>
          <a:xfrm>
            <a:off x="1922318" y="-192251"/>
            <a:ext cx="5385986" cy="6970099"/>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9" name="Shape 429"/>
        <p:cNvGrpSpPr/>
        <p:nvPr/>
      </p:nvGrpSpPr>
      <p:grpSpPr>
        <a:xfrm>
          <a:off x="0" y="0"/>
          <a:ext cx="0" cy="0"/>
          <a:chOff x="0" y="0"/>
          <a:chExt cx="0" cy="0"/>
        </a:xfrm>
      </p:grpSpPr>
      <p:sp>
        <p:nvSpPr>
          <p:cNvPr id="430" name="Google Shape;430;p7"/>
          <p:cNvSpPr txBox="1"/>
          <p:nvPr>
            <p:ph idx="4294967295" type="title"/>
          </p:nvPr>
        </p:nvSpPr>
        <p:spPr>
          <a:xfrm>
            <a:off x="0" y="0"/>
            <a:ext cx="9144000" cy="1139825"/>
          </a:xfrm>
          <a:prstGeom prst="rect">
            <a:avLst/>
          </a:prstGeom>
          <a:noFill/>
          <a:ln>
            <a:noFill/>
          </a:ln>
        </p:spPr>
        <p:txBody>
          <a:bodyPr anchorCtr="0" anchor="ctr" bIns="45700" lIns="91425" spcFirstLastPara="1" rIns="91425" wrap="square" tIns="45700">
            <a:noAutofit/>
          </a:bodyPr>
          <a:lstStyle/>
          <a:p>
            <a:pPr indent="0" lvl="0" marL="0" rtl="0" algn="ctr">
              <a:lnSpc>
                <a:spcPct val="93750"/>
              </a:lnSpc>
              <a:spcBef>
                <a:spcPts val="0"/>
              </a:spcBef>
              <a:spcAft>
                <a:spcPts val="0"/>
              </a:spcAft>
              <a:buNone/>
            </a:pPr>
            <a:r>
              <a:rPr lang="en-US" sz="4400"/>
              <a:t>Table 9.2 </a:t>
            </a:r>
            <a:r>
              <a:rPr lang="en-US" sz="4800"/>
              <a:t>  </a:t>
            </a:r>
            <a:br>
              <a:rPr lang="en-US" sz="4800"/>
            </a:br>
            <a:r>
              <a:rPr lang="en-US" sz="4000"/>
              <a:t>Conventional and Public-Key Encryption </a:t>
            </a:r>
            <a:endParaRPr sz="4000"/>
          </a:p>
        </p:txBody>
      </p:sp>
      <p:pic>
        <p:nvPicPr>
          <p:cNvPr id="431" name="Google Shape;431;p7"/>
          <p:cNvPicPr preferRelativeResize="0"/>
          <p:nvPr/>
        </p:nvPicPr>
        <p:blipFill rotWithShape="1">
          <a:blip r:embed="rId3">
            <a:alphaModFix/>
          </a:blip>
          <a:srcRect b="0" l="0" r="0" t="0"/>
          <a:stretch/>
        </p:blipFill>
        <p:spPr>
          <a:xfrm>
            <a:off x="1054224" y="1219200"/>
            <a:ext cx="6830144" cy="5247375"/>
          </a:xfrm>
          <a:prstGeom prst="rect">
            <a:avLst/>
          </a:prstGeom>
          <a:noFill/>
          <a:ln>
            <a:noFill/>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8"/>
          <p:cNvSpPr txBox="1"/>
          <p:nvPr>
            <p:ph idx="4294967295" type="title"/>
          </p:nvPr>
        </p:nvSpPr>
        <p:spPr>
          <a:xfrm>
            <a:off x="1" y="39689"/>
            <a:ext cx="9144000" cy="874712"/>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None/>
            </a:pPr>
            <a:r>
              <a:rPr lang="en-US" sz="4800"/>
              <a:t>Public-Key Cryptosystem:  Secrecy</a:t>
            </a:r>
            <a:endParaRPr/>
          </a:p>
        </p:txBody>
      </p:sp>
      <p:pic>
        <p:nvPicPr>
          <p:cNvPr descr="f2.pdf" id="438" name="Google Shape;438;p8"/>
          <p:cNvPicPr preferRelativeResize="0"/>
          <p:nvPr/>
        </p:nvPicPr>
        <p:blipFill rotWithShape="1">
          <a:blip r:embed="rId3">
            <a:alphaModFix/>
          </a:blip>
          <a:srcRect b="9412" l="4545" r="4544" t="9412"/>
          <a:stretch/>
        </p:blipFill>
        <p:spPr>
          <a:xfrm>
            <a:off x="669032" y="762000"/>
            <a:ext cx="8007424" cy="5525088"/>
          </a:xfrm>
          <a:prstGeom prst="rect">
            <a:avLst/>
          </a:prstGeom>
          <a:noFill/>
          <a:ln>
            <a:noFill/>
          </a:ln>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pic>
        <p:nvPicPr>
          <p:cNvPr descr="f3.pdf" id="444" name="Google Shape;444;p9"/>
          <p:cNvPicPr preferRelativeResize="0"/>
          <p:nvPr/>
        </p:nvPicPr>
        <p:blipFill rotWithShape="1">
          <a:blip r:embed="rId3">
            <a:alphaModFix/>
          </a:blip>
          <a:srcRect b="8235" l="4545" r="4544" t="9412"/>
          <a:stretch/>
        </p:blipFill>
        <p:spPr>
          <a:xfrm>
            <a:off x="611560" y="834008"/>
            <a:ext cx="8130502" cy="5691336"/>
          </a:xfrm>
          <a:prstGeom prst="rect">
            <a:avLst/>
          </a:prstGeom>
          <a:noFill/>
          <a:ln>
            <a:noFill/>
          </a:ln>
        </p:spPr>
      </p:pic>
      <p:sp>
        <p:nvSpPr>
          <p:cNvPr id="445" name="Google Shape;445;p9"/>
          <p:cNvSpPr txBox="1"/>
          <p:nvPr/>
        </p:nvSpPr>
        <p:spPr>
          <a:xfrm>
            <a:off x="1" y="39689"/>
            <a:ext cx="9144000" cy="874712"/>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chemeClr val="dk2"/>
              </a:buClr>
              <a:buSzPts val="4000"/>
              <a:buFont typeface="Candara"/>
              <a:buNone/>
            </a:pPr>
            <a:r>
              <a:rPr b="0" i="0" lang="en-US" sz="4000" u="none" cap="none" strike="noStrike">
                <a:solidFill>
                  <a:schemeClr val="dk2"/>
                </a:solidFill>
                <a:latin typeface="Candara"/>
                <a:ea typeface="Candara"/>
                <a:cs typeface="Candara"/>
                <a:sym typeface="Candara"/>
              </a:rPr>
              <a:t>Public-Key Cryptosystem:  Authentication</a:t>
            </a:r>
            <a:endParaRPr/>
          </a:p>
        </p:txBody>
      </p:sp>
    </p:spTree>
  </p:cSld>
  <p:clrMapOvr>
    <a:masterClrMapping/>
  </p:clrMapOvr>
  <p:transition spd="med">
    <p:wipe dir="u"/>
  </p:transition>
</p:sld>
</file>

<file path=ppt/theme/theme1.xml><?xml version="1.0" encoding="utf-8"?>
<a:theme xmlns:a="http://schemas.openxmlformats.org/drawingml/2006/main" xmlns:r="http://schemas.openxmlformats.org/officeDocument/2006/relationships" name="Infusion">
  <a:themeElements>
    <a:clrScheme name="Infusion">
      <a:dk1>
        <a:srgbClr val="000000"/>
      </a:dk1>
      <a:lt1>
        <a:srgbClr val="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2016-03-26T03:50:41Z</dcterms:created>
  <dc:creator>Dr Lawrie Brown</dc:creator>
</cp:coreProperties>
</file>