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84" r:id="rId16"/>
    <p:sldId id="285" r:id="rId17"/>
    <p:sldId id="282" r:id="rId18"/>
    <p:sldId id="283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4099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80DC121-699F-4AF1-83B9-F9AE5E2DDB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58526-F5E7-4AB5-8BEF-40DE70B118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5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1D92E-1601-4E32-8251-D3A68335B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3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3DF3-D464-423E-A416-33F556F72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897CD-2901-413A-8AC9-917C20422F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65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C1FF-7B53-4820-88EE-E27F8EFC2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50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D8E21-FA8C-4D41-B05C-0C9B8D5C8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1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32BDB-A4D7-4AB7-A84E-D1E194B06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53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33318-3AC3-4267-A751-0CBA1093AF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4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97D17-B84C-4BA0-BE79-1256D03806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57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C2C9A-A0AC-4ED0-BF63-B67B9F8C36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02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307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A93BC4-6D5A-4F23-A4C4-1C11DC3416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4000" b="1" dirty="0"/>
          </a:p>
          <a:p>
            <a:pPr algn="ctr">
              <a:spcBef>
                <a:spcPct val="50000"/>
              </a:spcBef>
            </a:pPr>
            <a:endParaRPr lang="en-US" altLang="en-US" sz="5400" b="1" dirty="0"/>
          </a:p>
          <a:p>
            <a:pPr algn="ctr">
              <a:spcBef>
                <a:spcPct val="50000"/>
              </a:spcBef>
            </a:pPr>
            <a:r>
              <a:rPr lang="en-US" altLang="en-US" sz="4000" b="1" dirty="0"/>
              <a:t>Chapter 3.3</a:t>
            </a:r>
          </a:p>
          <a:p>
            <a:pPr algn="ctr">
              <a:spcBef>
                <a:spcPct val="50000"/>
              </a:spcBef>
            </a:pPr>
            <a:r>
              <a:rPr lang="en-US" altLang="en-US" sz="4000" b="1" u="sng" dirty="0"/>
              <a:t>TECHNIQUES OF CAPITAL BUDGETING</a:t>
            </a:r>
          </a:p>
        </p:txBody>
      </p:sp>
      <p:sp>
        <p:nvSpPr>
          <p:cNvPr id="6" name="Rectangle 66"/>
          <p:cNvSpPr txBox="1">
            <a:spLocks noChangeArrowheads="1"/>
          </p:cNvSpPr>
          <p:nvPr/>
        </p:nvSpPr>
        <p:spPr bwMode="auto">
          <a:xfrm rot="5400000">
            <a:off x="6248400" y="20574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Copyright © 2015 by McGraw Hill Education (India) Private Limited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sz="2800" b="1" u="sng"/>
              <a:t>CALCULATION OF IRR</a:t>
            </a:r>
          </a:p>
          <a:p>
            <a:pPr algn="ctr">
              <a:spcBef>
                <a:spcPct val="50000"/>
              </a:spcBef>
            </a:pPr>
            <a:endParaRPr lang="en-US" altLang="en-US" sz="500" b="1" u="sng"/>
          </a:p>
          <a:p>
            <a:pPr algn="ctr">
              <a:spcBef>
                <a:spcPct val="50000"/>
              </a:spcBef>
            </a:pPr>
            <a:endParaRPr lang="en-US" altLang="en-US" sz="500" b="1" u="sng"/>
          </a:p>
          <a:p>
            <a:pPr algn="ctr">
              <a:spcBef>
                <a:spcPct val="50000"/>
              </a:spcBef>
            </a:pPr>
            <a:endParaRPr lang="en-US" altLang="en-US" sz="500" b="1" u="sng"/>
          </a:p>
          <a:p>
            <a:pPr>
              <a:spcBef>
                <a:spcPct val="50000"/>
              </a:spcBef>
            </a:pPr>
            <a:r>
              <a:rPr lang="en-US" altLang="en-US"/>
              <a:t>	                  </a:t>
            </a:r>
            <a:r>
              <a:rPr lang="en-US" altLang="en-US" b="1"/>
              <a:t>NPV at the smaller rate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/>
              <a:t>					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/>
              <a:t>	           Sum of the absolute values of the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/>
              <a:t>	           NPV at the smaller and the bigger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/>
              <a:t>	           discount rates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br>
              <a:rPr lang="en-US" altLang="en-US" b="1"/>
            </a:br>
            <a:endParaRPr lang="en-US" altLang="en-US" b="1"/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/>
              <a:t>	            </a:t>
            </a:r>
            <a:r>
              <a:rPr lang="en-US" altLang="en-US" sz="2400" b="1"/>
              <a:t>5.13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/>
              <a:t>     24% +                          28% - 24%    = 26.24%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/>
              <a:t>	       5.13 + 4.02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943600" y="1162050"/>
            <a:ext cx="3200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     Bigger          Smaller</a:t>
            </a:r>
          </a:p>
          <a:p>
            <a:r>
              <a:rPr lang="en-US" altLang="en-US" b="1"/>
              <a:t>X  discount  –   discount </a:t>
            </a:r>
          </a:p>
          <a:p>
            <a:r>
              <a:rPr lang="en-US" altLang="en-US" b="1"/>
              <a:t>     rate 	              rate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1143000"/>
            <a:ext cx="1752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/>
              <a:t> Smaller</a:t>
            </a:r>
          </a:p>
          <a:p>
            <a:r>
              <a:rPr lang="en-US" altLang="en-US" b="1" dirty="0"/>
              <a:t> discount  +</a:t>
            </a:r>
          </a:p>
          <a:p>
            <a:r>
              <a:rPr lang="en-US" altLang="en-US" b="1" dirty="0"/>
              <a:t> rate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428750" y="4305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200400" y="4114800"/>
            <a:ext cx="1676400" cy="457200"/>
          </a:xfrm>
          <a:prstGeom prst="bracket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619250" y="177165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en-US" sz="2800" b="1" u="sng" dirty="0"/>
              <a:t>PROBLEMS WITH IRR</a:t>
            </a:r>
            <a:endParaRPr lang="en-US" altLang="en-US" sz="800" b="1" dirty="0"/>
          </a:p>
          <a:p>
            <a:pPr eaLnBrk="0" hangingPunct="0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b="1" dirty="0"/>
              <a:t>  </a:t>
            </a:r>
            <a:r>
              <a:rPr lang="en-US" altLang="en-US" sz="2800" dirty="0"/>
              <a:t>Non-conventional cash flows</a:t>
            </a:r>
          </a:p>
          <a:p>
            <a:pPr eaLnBrk="0" hangingPunct="0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Mutually exclusive projects</a:t>
            </a:r>
          </a:p>
          <a:p>
            <a:pPr eaLnBrk="0" hangingPunct="0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Lending vs. Borrowing</a:t>
            </a:r>
          </a:p>
          <a:p>
            <a:pPr eaLnBrk="0" hangingPunct="0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Differences between short-term and </a:t>
            </a:r>
            <a:br>
              <a:rPr lang="en-US" altLang="en-US" sz="2800" dirty="0"/>
            </a:br>
            <a:r>
              <a:rPr lang="en-US" altLang="en-US" sz="2800" dirty="0"/>
              <a:t>    long-term interest rates</a:t>
            </a:r>
          </a:p>
          <a:p>
            <a:pPr eaLnBrk="0" hangingPunct="0">
              <a:spcBef>
                <a:spcPct val="50000"/>
              </a:spcBef>
            </a:pPr>
            <a:endParaRPr lang="en-US" altLang="en-US" sz="2800" b="1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38400" y="6499225"/>
            <a:ext cx="426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ym typeface="Symbol" pitchFamily="18" charset="2"/>
              </a:rPr>
              <a:t>  Centre for Financial Management , Bangalore</a:t>
            </a:r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1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	      </a:t>
            </a:r>
            <a:r>
              <a:rPr lang="en-US" altLang="en-US" sz="2800" b="1" u="sng"/>
              <a:t>NON-CONVENTIONAL CASH FLOWS</a:t>
            </a:r>
          </a:p>
          <a:p>
            <a:pPr eaLnBrk="0" hangingPunct="0">
              <a:spcBef>
                <a:spcPct val="50000"/>
              </a:spcBef>
            </a:pPr>
            <a:endParaRPr lang="en-US" altLang="en-US" sz="800" b="1" u="sng"/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	  </a:t>
            </a:r>
            <a:r>
              <a:rPr lang="en-US" altLang="en-US" sz="2400" b="1" i="1"/>
              <a:t>C</a:t>
            </a:r>
            <a:r>
              <a:rPr lang="en-US" altLang="en-US" sz="2400" b="1" baseline="-25000"/>
              <a:t>0		     </a:t>
            </a:r>
            <a:r>
              <a:rPr lang="en-US" altLang="en-US" sz="2400" b="1" i="1"/>
              <a:t>C</a:t>
            </a:r>
            <a:r>
              <a:rPr lang="en-US" altLang="en-US" sz="2400" b="1" baseline="-25000"/>
              <a:t>1		    </a:t>
            </a:r>
            <a:r>
              <a:rPr lang="en-US" altLang="en-US" sz="2400" b="1" i="1"/>
              <a:t>C</a:t>
            </a:r>
            <a:r>
              <a:rPr lang="en-US" altLang="en-US" sz="2400" b="1" baseline="-25000"/>
              <a:t>2</a:t>
            </a:r>
            <a:br>
              <a:rPr lang="en-US" altLang="en-US" sz="2400" b="1" baseline="-25000"/>
            </a:br>
            <a:r>
              <a:rPr lang="en-US" altLang="en-US" sz="2400" b="1"/>
              <a:t>	-160		+1000		-1000</a:t>
            </a:r>
          </a:p>
          <a:p>
            <a:pPr eaLnBrk="0" hangingPunct="0">
              <a:spcBef>
                <a:spcPct val="50000"/>
              </a:spcBef>
            </a:pPr>
            <a:endParaRPr lang="en-US" altLang="en-US" sz="1200" b="1"/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	TWO IRRs :  25%  &amp; 400%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   NPV</a:t>
            </a:r>
          </a:p>
          <a:p>
            <a:pPr eaLnBrk="0" hangingPunct="0">
              <a:spcBef>
                <a:spcPct val="50000"/>
              </a:spcBef>
            </a:pPr>
            <a:endParaRPr lang="en-US" altLang="en-US" sz="2400" b="1"/>
          </a:p>
          <a:p>
            <a:pPr eaLnBrk="0" hangingPunct="0">
              <a:spcBef>
                <a:spcPct val="50000"/>
              </a:spcBef>
            </a:pPr>
            <a:endParaRPr lang="en-US" altLang="en-US" sz="2400" b="1"/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		 25%						    400%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				Discount rate( %)</a:t>
            </a:r>
          </a:p>
          <a:p>
            <a:pPr eaLnBrk="0" hangingPunct="0">
              <a:spcBef>
                <a:spcPct val="50000"/>
              </a:spcBef>
            </a:pPr>
            <a:endParaRPr lang="en-US" altLang="en-US" sz="1200" b="1"/>
          </a:p>
          <a:p>
            <a:pPr eaLnBrk="0" hangingPunct="0">
              <a:spcBef>
                <a:spcPct val="50000"/>
              </a:spcBef>
            </a:pPr>
            <a:endParaRPr lang="en-US" altLang="en-US" sz="2400" b="1"/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NO IRR :	 </a:t>
            </a:r>
            <a:r>
              <a:rPr lang="en-US" altLang="en-US" sz="2400" b="1" i="1"/>
              <a:t>C</a:t>
            </a:r>
            <a:r>
              <a:rPr lang="en-US" altLang="en-US" sz="2400" b="1" baseline="-25000"/>
              <a:t>0		     </a:t>
            </a:r>
            <a:r>
              <a:rPr lang="en-US" altLang="en-US" sz="2400" b="1" i="1"/>
              <a:t>C</a:t>
            </a:r>
            <a:r>
              <a:rPr lang="en-US" altLang="en-US" sz="2400" b="1" baseline="-25000"/>
              <a:t>1		    </a:t>
            </a:r>
            <a:r>
              <a:rPr lang="en-US" altLang="en-US" sz="2400" b="1" i="1"/>
              <a:t>C</a:t>
            </a:r>
            <a:r>
              <a:rPr lang="en-US" altLang="en-US" sz="2400" b="1" baseline="-25000"/>
              <a:t>2</a:t>
            </a:r>
            <a:br>
              <a:rPr lang="en-US" altLang="en-US" sz="2400" b="1" baseline="-25000"/>
            </a:br>
            <a:r>
              <a:rPr lang="en-US" altLang="en-US" sz="2400" b="1"/>
              <a:t>		150		-450		375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219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1219200" y="4267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Freeform 5"/>
          <p:cNvSpPr>
            <a:spLocks/>
          </p:cNvSpPr>
          <p:nvPr/>
        </p:nvSpPr>
        <p:spPr bwMode="auto">
          <a:xfrm>
            <a:off x="1828800" y="2438400"/>
            <a:ext cx="5867400" cy="2057400"/>
          </a:xfrm>
          <a:custGeom>
            <a:avLst/>
            <a:gdLst>
              <a:gd name="T0" fmla="*/ 0 w 3648"/>
              <a:gd name="T1" fmla="*/ 1160 h 1160"/>
              <a:gd name="T2" fmla="*/ 1968 w 3648"/>
              <a:gd name="T3" fmla="*/ 8 h 1160"/>
              <a:gd name="T4" fmla="*/ 3648 w 3648"/>
              <a:gd name="T5" fmla="*/ 1112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48" h="1160">
                <a:moveTo>
                  <a:pt x="0" y="1160"/>
                </a:moveTo>
                <a:cubicBezTo>
                  <a:pt x="680" y="588"/>
                  <a:pt x="1360" y="16"/>
                  <a:pt x="1968" y="8"/>
                </a:cubicBezTo>
                <a:cubicBezTo>
                  <a:pt x="2576" y="0"/>
                  <a:pt x="3112" y="556"/>
                  <a:pt x="3648" y="1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2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en-US" sz="2800" b="1" u="sng"/>
              <a:t>MUTUALLY EXCLUSIVE PROJECTS</a:t>
            </a:r>
            <a:endParaRPr lang="en-US" altLang="en-US" sz="2800" b="1"/>
          </a:p>
          <a:p>
            <a:pPr algn="ctr" eaLnBrk="0" hangingPunct="0">
              <a:spcBef>
                <a:spcPct val="50000"/>
              </a:spcBef>
            </a:pPr>
            <a:endParaRPr lang="en-US" altLang="en-US" sz="2800" b="1"/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		 </a:t>
            </a:r>
            <a:r>
              <a:rPr lang="en-US" altLang="en-US" sz="2800" b="1" i="1"/>
              <a:t>C</a:t>
            </a:r>
            <a:r>
              <a:rPr lang="en-US" altLang="en-US" sz="2800" b="1" baseline="-25000"/>
              <a:t>0		     </a:t>
            </a:r>
            <a:r>
              <a:rPr lang="en-US" altLang="en-US" sz="2800" b="1" i="1"/>
              <a:t>C</a:t>
            </a:r>
            <a:r>
              <a:rPr lang="en-US" altLang="en-US" sz="2800" b="1" baseline="-25000"/>
              <a:t>1		 </a:t>
            </a:r>
            <a:r>
              <a:rPr lang="en-US" altLang="en-US" sz="2800" b="1"/>
              <a:t>IRR		 NPV									(12%)</a:t>
            </a:r>
            <a:endParaRPr lang="en-US" altLang="en-US" sz="2400" b="1"/>
          </a:p>
          <a:p>
            <a:pPr eaLnBrk="0" hangingPunct="0">
              <a:spcBef>
                <a:spcPct val="50000"/>
              </a:spcBef>
            </a:pPr>
            <a:endParaRPr lang="en-US" altLang="en-US" sz="2400" b="1"/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	</a:t>
            </a:r>
            <a:r>
              <a:rPr lang="en-US" altLang="en-US" sz="2800" b="1"/>
              <a:t>P	-10,000	20,000	100%		7,857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	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/>
              <a:t>	</a:t>
            </a:r>
            <a:r>
              <a:rPr lang="en-US" altLang="en-US" sz="2800" b="1"/>
              <a:t>Q	-50,000	75,000	  50%		16,964</a:t>
            </a:r>
            <a:endParaRPr lang="en-US" altLang="en-US" sz="2400" b="1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914400" y="26289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676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438400" y="6499225"/>
            <a:ext cx="426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ym typeface="Symbol" pitchFamily="18" charset="2"/>
              </a:rPr>
              <a:t>  Centre for Financial Management , Bangalore</a:t>
            </a:r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en-US" sz="2800" b="1" u="sng"/>
              <a:t>LENDING VS BORROWING</a:t>
            </a:r>
            <a:endParaRPr lang="en-US" altLang="en-US" sz="2800" b="1"/>
          </a:p>
          <a:p>
            <a:pPr eaLnBrk="0" hangingPunct="0">
              <a:spcBef>
                <a:spcPct val="50000"/>
              </a:spcBef>
            </a:pPr>
            <a:endParaRPr lang="en-US" altLang="en-US" sz="2800" b="1"/>
          </a:p>
          <a:p>
            <a:pPr eaLnBrk="0" hangingPunct="0">
              <a:spcBef>
                <a:spcPct val="50000"/>
              </a:spcBef>
            </a:pPr>
            <a:r>
              <a:rPr lang="en-US" altLang="en-US" sz="2800" b="1" i="1"/>
              <a:t>		C</a:t>
            </a:r>
            <a:r>
              <a:rPr lang="en-US" altLang="en-US" sz="2800" b="1" baseline="-25000"/>
              <a:t>0		     </a:t>
            </a:r>
            <a:r>
              <a:rPr lang="en-US" altLang="en-US" sz="2800" b="1" i="1"/>
              <a:t>C</a:t>
            </a:r>
            <a:r>
              <a:rPr lang="en-US" altLang="en-US" sz="2800" b="1" baseline="-25000"/>
              <a:t>1		 </a:t>
            </a:r>
            <a:r>
              <a:rPr lang="en-US" altLang="en-US" sz="2800" b="1"/>
              <a:t>IRR		NPV									(10%)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800" b="1"/>
              <a:t>	A	-4000		6000		50%		145</a:t>
            </a:r>
          </a:p>
          <a:p>
            <a:pPr eaLnBrk="0" hangingPunct="0">
              <a:spcBef>
                <a:spcPct val="50000"/>
              </a:spcBef>
            </a:pPr>
            <a:endParaRPr lang="en-US" altLang="en-US" sz="2800" b="1"/>
          </a:p>
          <a:p>
            <a:pPr eaLnBrk="0" hangingPunct="0">
              <a:spcBef>
                <a:spcPct val="50000"/>
              </a:spcBef>
            </a:pPr>
            <a:r>
              <a:rPr lang="en-US" altLang="en-US" sz="2800" b="1"/>
              <a:t>	B	 4000		-7000		75%		-236	</a:t>
            </a:r>
            <a:endParaRPr lang="en-US" altLang="en-US" sz="2400" b="1"/>
          </a:p>
          <a:p>
            <a:pPr eaLnBrk="0" hangingPunct="0">
              <a:spcBef>
                <a:spcPct val="50000"/>
              </a:spcBef>
            </a:pPr>
            <a:endParaRPr lang="en-US" altLang="en-US" sz="2400" b="1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933450" y="249555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543050" y="161925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438400" y="6499225"/>
            <a:ext cx="426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ym typeface="Symbol" pitchFamily="18" charset="2"/>
              </a:rPr>
              <a:t>  Centre for Financial Management , Bangalore</a:t>
            </a:r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64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u="sng" dirty="0"/>
              <a:t>PAYBACK  PERIOD</a:t>
            </a:r>
          </a:p>
          <a:p>
            <a:pPr algn="ctr">
              <a:spcBef>
                <a:spcPct val="50000"/>
              </a:spcBef>
            </a:pPr>
            <a:endParaRPr lang="en-US" altLang="en-US" sz="400" b="1" u="sng" dirty="0"/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dirty="0"/>
              <a:t>Payback period is the length of time required to recover the initial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dirty="0"/>
              <a:t>outlay on the project</a:t>
            </a: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en-US" altLang="en-US" u="sng" dirty="0"/>
              <a:t>Naveen Enterprise’s Capital Project</a:t>
            </a:r>
          </a:p>
          <a:p>
            <a:pPr lvl="1">
              <a:lnSpc>
                <a:spcPct val="65000"/>
              </a:lnSpc>
              <a:spcBef>
                <a:spcPct val="50000"/>
              </a:spcBef>
            </a:pPr>
            <a:r>
              <a:rPr lang="en-US" altLang="en-US" dirty="0"/>
              <a:t>Year		Cash flow		Cumulative cash flow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dirty="0"/>
              <a:t>0			 -100				 -100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dirty="0"/>
              <a:t>1			    34				 -  66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dirty="0"/>
              <a:t>2			    32.5				   -33.5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dirty="0"/>
              <a:t>3			    31.37			   - 2.13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dirty="0"/>
              <a:t>4			    30.53			   28.40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endParaRPr lang="en-US" altLang="en-US" sz="500" dirty="0"/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dirty="0"/>
              <a:t>		    </a:t>
            </a:r>
            <a:r>
              <a:rPr lang="en-US" altLang="en-US" u="sng" dirty="0"/>
              <a:t>Pros</a:t>
            </a:r>
            <a:r>
              <a:rPr lang="en-US" altLang="en-US" dirty="0"/>
              <a:t>				                        </a:t>
            </a:r>
            <a:r>
              <a:rPr lang="en-US" altLang="en-US" u="sng" dirty="0"/>
              <a:t>Cons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en-US" dirty="0">
                <a:cs typeface="Times New Roman" pitchFamily="18" charset="0"/>
              </a:rPr>
              <a:t>•  </a:t>
            </a:r>
            <a:r>
              <a:rPr lang="en-US" altLang="en-US" dirty="0"/>
              <a:t>Simple				 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•</a:t>
            </a:r>
            <a:r>
              <a:rPr lang="en-US" altLang="en-US" dirty="0"/>
              <a:t>  Fails to consider the time value 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en-US" dirty="0"/>
              <a:t>						     of  money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en-US" dirty="0">
                <a:cs typeface="Times New Roman" pitchFamily="18" charset="0"/>
                <a:sym typeface="Wingdings" pitchFamily="2" charset="2"/>
              </a:rPr>
              <a:t>•</a:t>
            </a:r>
            <a:r>
              <a:rPr lang="en-US" altLang="en-US" sz="1500" dirty="0">
                <a:cs typeface="Times New Roman" pitchFamily="18" charset="0"/>
                <a:sym typeface="Wingdings" pitchFamily="2" charset="2"/>
              </a:rPr>
              <a:t>   </a:t>
            </a:r>
            <a:r>
              <a:rPr lang="en-US" altLang="en-US" dirty="0"/>
              <a:t>Rough and ready method 		 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•</a:t>
            </a:r>
            <a:r>
              <a:rPr lang="en-US" altLang="en-US" dirty="0"/>
              <a:t>  Ignores cash flows beyond the  </a:t>
            </a: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altLang="en-US" dirty="0"/>
              <a:t>    for dealing with risk 	                 payback period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en-US" dirty="0">
                <a:cs typeface="Times New Roman" pitchFamily="18" charset="0"/>
                <a:sym typeface="Wingdings" pitchFamily="2" charset="2"/>
              </a:rPr>
              <a:t>•</a:t>
            </a:r>
            <a:r>
              <a:rPr lang="en-US" altLang="en-US" dirty="0"/>
              <a:t>  </a:t>
            </a:r>
            <a:r>
              <a:rPr lang="en-US" altLang="en-US" dirty="0" err="1"/>
              <a:t>Emphasises</a:t>
            </a:r>
            <a:r>
              <a:rPr lang="en-US" altLang="en-US" dirty="0"/>
              <a:t> earlier cash inflows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651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/>
              <a:t>AVERAGE RATE OF RETURN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/>
              <a:t>		</a:t>
            </a:r>
            <a:r>
              <a:rPr lang="en-US" altLang="en-US" sz="1500" b="1"/>
              <a:t>	                          Average PAT</a:t>
            </a:r>
          </a:p>
          <a:p>
            <a:pPr>
              <a:spcBef>
                <a:spcPct val="50000"/>
              </a:spcBef>
            </a:pPr>
            <a:r>
              <a:rPr lang="en-US" altLang="en-US" sz="1500" b="1"/>
              <a:t>		                Average Book Value of Investment (Beginning)</a:t>
            </a:r>
          </a:p>
          <a:p>
            <a:pPr>
              <a:spcBef>
                <a:spcPct val="50000"/>
              </a:spcBef>
            </a:pPr>
            <a:endParaRPr lang="en-US" altLang="en-US" sz="1500" b="1"/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sz="2000" b="1"/>
              <a:t>		</a:t>
            </a:r>
            <a:r>
              <a:rPr lang="en-US" altLang="en-US" sz="2000" b="1" u="sng"/>
              <a:t>Naveen Enterprise’s Capital Project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Year			Book Value of 			PAT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			Investment(Beg)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endParaRPr lang="en-US" altLang="en-US" sz="1500" b="1"/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1			    100				    14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2			      80				    17.5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3			      65			  	    20.12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4			      53.75				    22.09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5			      45.31	                            		    23.57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endParaRPr lang="en-US" altLang="en-US" sz="1500" b="1"/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              1/5 (14+17.5 +20.12+22.09+23.57)      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                  1/5(100+80+65+53.75+45.31)		</a:t>
            </a:r>
          </a:p>
          <a:p>
            <a:pPr lvl="1">
              <a:lnSpc>
                <a:spcPct val="55000"/>
              </a:lnSpc>
              <a:spcBef>
                <a:spcPct val="50000"/>
              </a:spcBef>
            </a:pPr>
            <a:endParaRPr lang="en-US" altLang="en-US" sz="1500" b="1"/>
          </a:p>
          <a:p>
            <a:pPr lvl="1">
              <a:lnSpc>
                <a:spcPct val="55000"/>
              </a:lnSpc>
              <a:spcBef>
                <a:spcPct val="50000"/>
              </a:spcBef>
            </a:pPr>
            <a:r>
              <a:rPr lang="en-US" altLang="en-US" sz="1500" b="1"/>
              <a:t>	</a:t>
            </a:r>
            <a:r>
              <a:rPr lang="en-US" altLang="en-US" sz="1500" b="1" u="sng"/>
              <a:t>Pros</a:t>
            </a:r>
            <a:r>
              <a:rPr lang="en-US" altLang="en-US" sz="1500" b="1"/>
              <a:t>						</a:t>
            </a:r>
            <a:r>
              <a:rPr lang="en-US" altLang="en-US" sz="1500" b="1" u="sng"/>
              <a:t>Cons</a:t>
            </a:r>
          </a:p>
          <a:p>
            <a:pPr>
              <a:spcBef>
                <a:spcPct val="50000"/>
              </a:spcBef>
            </a:pPr>
            <a:r>
              <a:rPr lang="en-US" altLang="en-US" sz="1500" b="1">
                <a:cs typeface="Times New Roman" pitchFamily="18" charset="0"/>
                <a:sym typeface="Wingdings" pitchFamily="2" charset="2"/>
              </a:rPr>
              <a:t>• </a:t>
            </a:r>
            <a:r>
              <a:rPr lang="en-US" altLang="en-US" sz="1200" b="1">
                <a:cs typeface="Times New Roman" pitchFamily="18" charset="0"/>
                <a:sym typeface="Wingdings" pitchFamily="2" charset="2"/>
              </a:rPr>
              <a:t>  </a:t>
            </a:r>
            <a:r>
              <a:rPr lang="en-US" altLang="en-US" sz="1500" b="1"/>
              <a:t>Simple				       		 </a:t>
            </a:r>
            <a:r>
              <a:rPr lang="en-US" altLang="en-US" sz="1500" b="1">
                <a:cs typeface="Times New Roman" pitchFamily="18" charset="0"/>
                <a:sym typeface="Wingdings" pitchFamily="2" charset="2"/>
              </a:rPr>
              <a:t>•  </a:t>
            </a:r>
            <a:r>
              <a:rPr lang="en-US" altLang="en-US" sz="1200" b="1">
                <a:sym typeface="Wingdings" pitchFamily="2" charset="2"/>
              </a:rPr>
              <a:t> </a:t>
            </a:r>
            <a:r>
              <a:rPr lang="en-US" altLang="en-US" sz="1500" b="1"/>
              <a:t>Based on accounting  profit,</a:t>
            </a:r>
          </a:p>
          <a:p>
            <a:pPr>
              <a:spcBef>
                <a:spcPct val="50000"/>
              </a:spcBef>
            </a:pPr>
            <a:r>
              <a:rPr lang="en-US" altLang="en-US" sz="1500" b="1">
                <a:cs typeface="Times New Roman" pitchFamily="18" charset="0"/>
                <a:sym typeface="Wingdings" pitchFamily="2" charset="2"/>
              </a:rPr>
              <a:t>•  </a:t>
            </a:r>
            <a:r>
              <a:rPr lang="en-US" altLang="en-US" sz="1500" b="1"/>
              <a:t> Based on accounting information	            	      	      not cash flow </a:t>
            </a:r>
          </a:p>
          <a:p>
            <a:pPr>
              <a:spcBef>
                <a:spcPct val="50000"/>
              </a:spcBef>
            </a:pPr>
            <a:r>
              <a:rPr lang="en-US" altLang="en-US" sz="1500" b="1"/>
              <a:t>     businessmen are  familiar with		       	 	 </a:t>
            </a:r>
            <a:r>
              <a:rPr lang="en-US" altLang="en-US" sz="1500" b="1">
                <a:cs typeface="Times New Roman" pitchFamily="18" charset="0"/>
                <a:sym typeface="Wingdings" pitchFamily="2" charset="2"/>
              </a:rPr>
              <a:t>•</a:t>
            </a:r>
            <a:r>
              <a:rPr lang="en-US" altLang="en-US" sz="1500" b="1"/>
              <a:t>   Does not take into account the </a:t>
            </a:r>
          </a:p>
          <a:p>
            <a:pPr>
              <a:spcBef>
                <a:spcPct val="50000"/>
              </a:spcBef>
            </a:pPr>
            <a:r>
              <a:rPr lang="en-US" altLang="en-US" sz="1500" b="1">
                <a:cs typeface="Times New Roman" pitchFamily="18" charset="0"/>
                <a:sym typeface="Wingdings" pitchFamily="2" charset="2"/>
              </a:rPr>
              <a:t>• </a:t>
            </a:r>
            <a:r>
              <a:rPr lang="en-US" altLang="en-US" sz="1500" b="1"/>
              <a:t>  Considers benefits over the entire project life         	                         time value of money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305050" y="990600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1038225" y="4410075"/>
            <a:ext cx="3067050" cy="1588"/>
          </a:xfrm>
          <a:custGeom>
            <a:avLst/>
            <a:gdLst>
              <a:gd name="T0" fmla="*/ 0 w 1932"/>
              <a:gd name="T1" fmla="*/ 0 h 1"/>
              <a:gd name="T2" fmla="*/ 1932 w 193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32" h="1">
                <a:moveTo>
                  <a:pt x="0" y="0"/>
                </a:moveTo>
                <a:lnTo>
                  <a:pt x="1932" y="0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47650" y="4229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</a:t>
            </a:r>
            <a:r>
              <a:rPr lang="en-US" altLang="en-US" sz="1500" b="1"/>
              <a:t>ARR = 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152900" y="42291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</a:t>
            </a:r>
            <a:r>
              <a:rPr lang="en-US" altLang="en-US" sz="1500" b="1"/>
              <a:t>= 28.31%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90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en-US" sz="2800" b="1" u="sng" dirty="0"/>
              <a:t>INVESTMENT APPRAISAL                                                              IN PRACTICE</a:t>
            </a:r>
          </a:p>
          <a:p>
            <a:pPr algn="ctr">
              <a:spcBef>
                <a:spcPct val="50000"/>
              </a:spcBef>
            </a:pPr>
            <a:endParaRPr lang="en-US" altLang="en-US" sz="800" b="1" u="sng" dirty="0"/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800" b="1" dirty="0"/>
              <a:t> </a:t>
            </a:r>
            <a:r>
              <a:rPr lang="en-US" altLang="en-US" sz="2800" dirty="0"/>
              <a:t>Over time, discounted cash flow methods have gained in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/>
              <a:t>   importance and internal rate of return is the most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/>
              <a:t>   popular evaluation method.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en-US" sz="500" dirty="0"/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en-US" sz="500" dirty="0"/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en-US" sz="900" dirty="0"/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en-US" sz="500" dirty="0"/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Firms typically use multiple evaluation methods.</a:t>
            </a:r>
          </a:p>
          <a:p>
            <a:pPr algn="just">
              <a:spcBef>
                <a:spcPct val="50000"/>
              </a:spcBef>
            </a:pPr>
            <a:endParaRPr lang="en-US" altLang="en-US" sz="500" dirty="0"/>
          </a:p>
          <a:p>
            <a:pPr algn="just">
              <a:spcBef>
                <a:spcPct val="50000"/>
              </a:spcBef>
            </a:pPr>
            <a:endParaRPr lang="en-US" altLang="en-US" sz="500" dirty="0"/>
          </a:p>
          <a:p>
            <a:pPr algn="just">
              <a:spcBef>
                <a:spcPct val="50000"/>
              </a:spcBef>
            </a:pPr>
            <a:endParaRPr lang="en-US" altLang="en-US" sz="500" dirty="0"/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Accounting rate of return and payback period are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/>
              <a:t>   widely employed as supplementary evaluation methods.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33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dirty="0"/>
              <a:t>SUMMING UP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i="1" dirty="0"/>
              <a:t> </a:t>
            </a:r>
            <a:r>
              <a:rPr lang="en-US" altLang="en-US" sz="1800" b="1" i="1" dirty="0"/>
              <a:t>n</a:t>
            </a:r>
            <a:r>
              <a:rPr lang="en-US" altLang="en-US" sz="1800" b="1" dirty="0"/>
              <a:t>           </a:t>
            </a:r>
            <a:r>
              <a:rPr lang="en-US" altLang="en-US" sz="1800" b="1" i="1" dirty="0"/>
              <a:t>C</a:t>
            </a:r>
            <a:r>
              <a:rPr lang="en-US" altLang="en-US" sz="1800" b="1" i="1" baseline="-25000" dirty="0"/>
              <a:t>t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 dirty="0"/>
              <a:t>  NPV =  </a:t>
            </a:r>
            <a:r>
              <a:rPr lang="en-US" altLang="en-US" sz="1800" b="1" dirty="0">
                <a:sym typeface="Symbol" pitchFamily="18" charset="2"/>
              </a:rPr>
              <a:t>	           – </a:t>
            </a:r>
            <a:r>
              <a:rPr lang="en-US" altLang="en-US" sz="1800" b="1" i="1" dirty="0">
                <a:sym typeface="Symbol" pitchFamily="18" charset="2"/>
              </a:rPr>
              <a:t>I </a:t>
            </a:r>
            <a:r>
              <a:rPr lang="en-US" altLang="en-US" sz="1800" b="1" dirty="0">
                <a:sym typeface="Symbol" pitchFamily="18" charset="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i="1" dirty="0">
                <a:sym typeface="Symbol" pitchFamily="18" charset="2"/>
              </a:rPr>
              <a:t>               t</a:t>
            </a:r>
            <a:r>
              <a:rPr lang="en-US" altLang="en-US" sz="1800" b="1" dirty="0">
                <a:sym typeface="Symbol" pitchFamily="18" charset="2"/>
              </a:rPr>
              <a:t> = 1    (1 + </a:t>
            </a:r>
            <a:r>
              <a:rPr lang="en-US" altLang="en-US" sz="1800" b="1" i="1" dirty="0">
                <a:sym typeface="Symbol" pitchFamily="18" charset="2"/>
              </a:rPr>
              <a:t>r</a:t>
            </a:r>
            <a:r>
              <a:rPr lang="en-US" altLang="en-US" sz="1800" b="1" dirty="0">
                <a:sym typeface="Symbol" pitchFamily="18" charset="2"/>
              </a:rPr>
              <a:t>)</a:t>
            </a:r>
            <a:r>
              <a:rPr lang="en-US" altLang="en-US" sz="1800" b="1" i="1" baseline="30000" dirty="0">
                <a:sym typeface="Symbol" pitchFamily="18" charset="2"/>
              </a:rPr>
              <a:t>t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>
                <a:sym typeface="Symbol" pitchFamily="18" charset="2"/>
              </a:rPr>
              <a:t>	    </a:t>
            </a:r>
            <a:r>
              <a:rPr lang="en-US" altLang="en-US" sz="1800" b="1" i="1" dirty="0">
                <a:sym typeface="Symbol" pitchFamily="18" charset="2"/>
              </a:rPr>
              <a:t>PVB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800" b="1" dirty="0">
                <a:sym typeface="Symbol" pitchFamily="18" charset="2"/>
              </a:rPr>
              <a:t>  BCR =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ym typeface="Symbol" pitchFamily="18" charset="2"/>
              </a:rPr>
              <a:t>	       </a:t>
            </a:r>
            <a:r>
              <a:rPr lang="en-US" altLang="en-US" sz="1800" b="1" i="1" dirty="0">
                <a:sym typeface="Symbol" pitchFamily="18" charset="2"/>
              </a:rPr>
              <a:t>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1" dirty="0">
                <a:sym typeface="Symbol" pitchFamily="18" charset="2"/>
              </a:rPr>
              <a:t>  IRR is the value of </a:t>
            </a:r>
            <a:r>
              <a:rPr lang="en-US" altLang="en-US" sz="1800" b="1" i="1" dirty="0">
                <a:sym typeface="Symbol" pitchFamily="18" charset="2"/>
              </a:rPr>
              <a:t>r</a:t>
            </a:r>
            <a:r>
              <a:rPr lang="en-US" altLang="en-US" sz="1800" b="1" dirty="0">
                <a:sym typeface="Symbol" pitchFamily="18" charset="2"/>
              </a:rPr>
              <a:t> in the following equation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ym typeface="Symbol" pitchFamily="18" charset="2"/>
              </a:rPr>
              <a:t>	       </a:t>
            </a:r>
            <a:r>
              <a:rPr lang="en-US" altLang="en-US" sz="1800" b="1" i="1" dirty="0">
                <a:sym typeface="Symbol" pitchFamily="18" charset="2"/>
              </a:rPr>
              <a:t>n</a:t>
            </a:r>
            <a:r>
              <a:rPr lang="en-US" altLang="en-US" sz="1800" b="1" dirty="0">
                <a:sym typeface="Symbol" pitchFamily="18" charset="2"/>
              </a:rPr>
              <a:t>	     </a:t>
            </a:r>
            <a:r>
              <a:rPr lang="en-US" altLang="en-US" sz="1800" b="1" i="1" dirty="0">
                <a:sym typeface="Symbol" pitchFamily="18" charset="2"/>
              </a:rPr>
              <a:t>C</a:t>
            </a:r>
            <a:r>
              <a:rPr lang="en-US" altLang="en-US" sz="1800" b="1" baseline="-25000" dirty="0">
                <a:sym typeface="Symbol" pitchFamily="18" charset="2"/>
              </a:rPr>
              <a:t>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ym typeface="Symbol" pitchFamily="18" charset="2"/>
              </a:rPr>
              <a:t>	</a:t>
            </a:r>
            <a:r>
              <a:rPr lang="en-US" altLang="en-US" sz="1800" b="1" i="1" dirty="0">
                <a:sym typeface="Symbol" pitchFamily="18" charset="2"/>
              </a:rPr>
              <a:t>I</a:t>
            </a:r>
            <a:r>
              <a:rPr lang="en-US" altLang="en-US" sz="1800" b="1" dirty="0">
                <a:sym typeface="Symbol" pitchFamily="18" charset="2"/>
              </a:rPr>
              <a:t> =  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ym typeface="Symbol" pitchFamily="18" charset="2"/>
              </a:rPr>
              <a:t>	     </a:t>
            </a:r>
            <a:r>
              <a:rPr lang="en-US" altLang="en-US" sz="1800" b="1" i="1" dirty="0">
                <a:sym typeface="Symbol" pitchFamily="18" charset="2"/>
              </a:rPr>
              <a:t>t </a:t>
            </a:r>
            <a:r>
              <a:rPr lang="en-US" altLang="en-US" sz="1800" b="1" dirty="0">
                <a:sym typeface="Symbol" pitchFamily="18" charset="2"/>
              </a:rPr>
              <a:t>= 1	 (1 + </a:t>
            </a:r>
            <a:r>
              <a:rPr lang="en-US" altLang="en-US" sz="1800" b="1" i="1" dirty="0">
                <a:sym typeface="Symbol" pitchFamily="18" charset="2"/>
              </a:rPr>
              <a:t>r</a:t>
            </a:r>
            <a:r>
              <a:rPr lang="en-US" altLang="en-US" sz="1800" b="1" dirty="0">
                <a:sym typeface="Symbol" pitchFamily="18" charset="2"/>
              </a:rPr>
              <a:t>)</a:t>
            </a:r>
            <a:r>
              <a:rPr lang="en-US" altLang="en-US" sz="1800" b="1" i="1" baseline="30000" dirty="0">
                <a:sym typeface="Symbol" pitchFamily="18" charset="2"/>
              </a:rPr>
              <a:t>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1" dirty="0">
                <a:sym typeface="Symbol" pitchFamily="18" charset="2"/>
              </a:rPr>
              <a:t>The payback period is the length of time required to recover the initial cash outlay on the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 dirty="0">
                <a:sym typeface="Symbol" pitchFamily="18" charset="2"/>
              </a:rPr>
              <a:t>    project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1" dirty="0">
                <a:sym typeface="Symbol" pitchFamily="18" charset="2"/>
              </a:rPr>
              <a:t>  The accounting  rate is defined as: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/>
              <a:t>	       Average profit after tax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/>
              <a:t>	Average book value of investment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543050" y="114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009650" y="20383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905000" y="3219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838200" y="4953000"/>
            <a:ext cx="3638550" cy="1587"/>
          </a:xfrm>
          <a:custGeom>
            <a:avLst/>
            <a:gdLst>
              <a:gd name="T0" fmla="*/ 0 w 2292"/>
              <a:gd name="T1" fmla="*/ 0 h 1"/>
              <a:gd name="T2" fmla="*/ 2292 w 2292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92" h="1">
                <a:moveTo>
                  <a:pt x="0" y="0"/>
                </a:moveTo>
                <a:lnTo>
                  <a:pt x="2292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347B-BAE7-18C8-98A1-193D8A1B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3DAE-BA7B-4640-6CD2-49F353E2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The expected cash flows of a project are as follows: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D4BFCF-E56A-D17F-131E-D58DCD65A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8082"/>
              </p:ext>
            </p:extLst>
          </p:nvPr>
        </p:nvGraphicFramePr>
        <p:xfrm>
          <a:off x="1447800" y="32004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991595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1665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Cash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7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6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8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5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6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6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4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0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77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en-US" sz="2800" b="1" u="sng" dirty="0"/>
              <a:t>CAPITAL EXPENDITURES AND THEIR IMPORTANCE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en-US" sz="900" b="1" u="sng" dirty="0"/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b="1" dirty="0"/>
              <a:t> </a:t>
            </a:r>
            <a:r>
              <a:rPr lang="en-US" altLang="en-US" sz="2400" dirty="0"/>
              <a:t>The basic characteristics of a capital expenditure (also 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en-US" sz="2400" dirty="0"/>
              <a:t>   referred to as a capital investment or just project) is that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en-US" sz="2400" dirty="0"/>
              <a:t>   it involves a current outlay (or current and future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en-US" sz="2400" dirty="0"/>
              <a:t>   outlays) of funds in the expectation of receiving a stream 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en-US" sz="2400" dirty="0"/>
              <a:t>  of benefits in  future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endParaRPr lang="en-US" altLang="en-US" sz="16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b="1" dirty="0"/>
              <a:t>  </a:t>
            </a:r>
            <a:r>
              <a:rPr lang="en-US" altLang="en-US" sz="2400" dirty="0"/>
              <a:t>Importance stems from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Long-term consequences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Substantial outlays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Difficulty in reversing </a:t>
            </a:r>
            <a:r>
              <a:rPr lang="en-US" altLang="en-US" sz="2800" b="1" dirty="0"/>
              <a:t>	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438400" y="6499225"/>
            <a:ext cx="426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ym typeface="Symbol" pitchFamily="18" charset="2"/>
              </a:rPr>
              <a:t>  Centre for Financial Management , Bangalore</a:t>
            </a:r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A2DC-7A36-2C2F-67BD-513DBD03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1CA5-C0BF-F378-4963-7FCB8E0B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of capital is 12%. Calculate the following: a) net present value b) benefit cost ratio c) internal rate of return d) modified internal rate of return e) payback period f) discounted payback period</a:t>
            </a:r>
          </a:p>
        </p:txBody>
      </p:sp>
    </p:spTree>
    <p:extLst>
      <p:ext uri="{BB962C8B-B14F-4D97-AF65-F5344CB8AC3E}">
        <p14:creationId xmlns:p14="http://schemas.microsoft.com/office/powerpoint/2010/main" val="74301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6F95-1237-2580-B11B-19F92E67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EF9F-DE80-B08B-D278-9291341E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NPV= -100000 + (20000/1.12) + (30000/1.12^2) + (40000/1.12^3) + (50000 / 1.12^4) + (30000/1.12^5) = 19060</a:t>
            </a:r>
          </a:p>
          <a:p>
            <a:r>
              <a:rPr lang="en-US" dirty="0"/>
              <a:t>B) Benefit cost ratio is = 119060/100000= 1.19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BB4E-F73A-2D91-0392-459872C4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5269-26AE-C539-FAD1-F803B332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Try discount rate of 18%. The NPV is 1750. Try a discount rate of 19%. The NPV at 19% discount rate is -780</a:t>
            </a:r>
          </a:p>
          <a:p>
            <a:endParaRPr lang="en-US" dirty="0"/>
          </a:p>
          <a:p>
            <a:r>
              <a:rPr lang="en-US" dirty="0"/>
              <a:t>Hence IRR is</a:t>
            </a:r>
          </a:p>
          <a:p>
            <a:r>
              <a:rPr lang="en-US" dirty="0"/>
              <a:t>(1750/2530) = 0.69 = 18% + 0.69 = 18.69%</a:t>
            </a:r>
          </a:p>
        </p:txBody>
      </p:sp>
    </p:spTree>
    <p:extLst>
      <p:ext uri="{BB962C8B-B14F-4D97-AF65-F5344CB8AC3E}">
        <p14:creationId xmlns:p14="http://schemas.microsoft.com/office/powerpoint/2010/main" val="455801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25B2-15B0-F53F-9E98-01EC2E26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FE5C-F226-0CB5-1027-8778A97D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MIRR = The future value of benefits when compounded at 12% is</a:t>
            </a:r>
          </a:p>
          <a:p>
            <a:r>
              <a:rPr lang="en-US" dirty="0"/>
              <a:t>= 20000* (1.12^4) + 30000 * (1.12^3) + 40000 * (1.12^2) + 50000 * (1.12)  + 30000 = 209790</a:t>
            </a:r>
          </a:p>
          <a:p>
            <a:r>
              <a:rPr lang="en-US" dirty="0"/>
              <a:t>=100000 * (1+r) ^5= 209790</a:t>
            </a:r>
          </a:p>
          <a:p>
            <a:r>
              <a:rPr lang="en-US" dirty="0"/>
              <a:t>MIRR = 15.97%</a:t>
            </a:r>
          </a:p>
        </p:txBody>
      </p:sp>
    </p:spTree>
    <p:extLst>
      <p:ext uri="{BB962C8B-B14F-4D97-AF65-F5344CB8AC3E}">
        <p14:creationId xmlns:p14="http://schemas.microsoft.com/office/powerpoint/2010/main" val="210400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181B-B983-B481-4253-9D369FF0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56F6-87A0-9399-5899-F0A9F41E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E) The payback period is slightly more than 3 years</a:t>
            </a:r>
          </a:p>
          <a:p>
            <a:r>
              <a:rPr lang="en-US" dirty="0"/>
              <a:t>F) The discounted payback period is slightly less than 4 years</a:t>
            </a:r>
          </a:p>
        </p:txBody>
      </p:sp>
    </p:spTree>
    <p:extLst>
      <p:ext uri="{BB962C8B-B14F-4D97-AF65-F5344CB8AC3E}">
        <p14:creationId xmlns:p14="http://schemas.microsoft.com/office/powerpoint/2010/main" val="285284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5185-CAC2-4AF5-90EB-C6A51E62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E1A-72F1-518B-BDFF-90F6F519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Q.1 </a:t>
            </a:r>
            <a:r>
              <a:rPr lang="en-US" dirty="0" err="1"/>
              <a:t>Sulabh</a:t>
            </a:r>
            <a:r>
              <a:rPr lang="en-US" dirty="0"/>
              <a:t> International is evaluating a project whose expected cash flows are as follows: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11F210-13FC-6E9B-4CEF-2BE33E7C8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11594"/>
              </p:ext>
            </p:extLst>
          </p:nvPr>
        </p:nvGraphicFramePr>
        <p:xfrm>
          <a:off x="1524000" y="3657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882053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1837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Cash flow (Rs.)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-1000000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0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3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1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05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34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7FB-4340-A4C6-6402-5B5EC4CE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DC91-EA3C-C51B-A574-0EB58202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What is the NPV of the project, if the discount rate is 14% for the entire period?</a:t>
            </a:r>
          </a:p>
          <a:p>
            <a:r>
              <a:rPr lang="en-US" dirty="0"/>
              <a:t>b) What is the NPV of the project if the discount rate is 12% for year 1 and rises every year by 1%?</a:t>
            </a:r>
          </a:p>
        </p:txBody>
      </p:sp>
    </p:spTree>
    <p:extLst>
      <p:ext uri="{BB962C8B-B14F-4D97-AF65-F5344CB8AC3E}">
        <p14:creationId xmlns:p14="http://schemas.microsoft.com/office/powerpoint/2010/main" val="58351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0C97-E7E6-790D-6B0D-E8934BD8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C65E-02AB-0593-A980-95D87045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Q.2 What is the internal rate of return of an investment which involves a current outlay of Rs. 300000 and results in a annual cash inflow of Rs. 60000 for 7 years?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7494-0C77-F581-557A-DD3BD524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45F6-745B-753B-DACF-96AC61C9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r>
              <a:rPr lang="en-US" sz="2800" dirty="0"/>
              <a:t>Q.3) What is the internal rate of return of the following cash flow stream?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C5A916-91F3-8D5F-DF90-F1911B286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14424"/>
              </p:ext>
            </p:extLst>
          </p:nvPr>
        </p:nvGraphicFramePr>
        <p:xfrm>
          <a:off x="1143000" y="26873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95288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6087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Cash Flow (Rs.)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1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(3000)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(3000)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4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18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2CA-075B-346C-8E09-49376DC0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12D6-5C75-F570-A880-D984B6CA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r>
              <a:rPr lang="en-US" sz="2800" dirty="0"/>
              <a:t>Q.4 If an equipment costs Rs. 500000 and lasts 8 years, what should be the minimum annual cash inflow before it is worthwhile to purchase the equipment? Assume that the cost of capital is 10%.</a:t>
            </a:r>
          </a:p>
        </p:txBody>
      </p:sp>
    </p:spTree>
    <p:extLst>
      <p:ext uri="{BB962C8B-B14F-4D97-AF65-F5344CB8AC3E}">
        <p14:creationId xmlns:p14="http://schemas.microsoft.com/office/powerpoint/2010/main" val="231670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100013"/>
            <a:ext cx="91440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en-US" sz="2800" b="1" dirty="0"/>
              <a:t>		</a:t>
            </a:r>
            <a:r>
              <a:rPr lang="en-US" altLang="en-US" sz="2800" b="1" u="sng" dirty="0"/>
              <a:t>CAPITAL BUDGETING PROCESS</a:t>
            </a:r>
          </a:p>
          <a:p>
            <a:pPr>
              <a:spcBef>
                <a:spcPct val="50000"/>
              </a:spcBef>
            </a:pPr>
            <a:endParaRPr lang="en-US" altLang="en-US" sz="300" b="1" u="sng" dirty="0"/>
          </a:p>
          <a:p>
            <a:pPr>
              <a:lnSpc>
                <a:spcPct val="14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b="1" dirty="0"/>
              <a:t>  </a:t>
            </a:r>
            <a:r>
              <a:rPr lang="en-US" altLang="en-US" sz="2800" dirty="0"/>
              <a:t>Identification of Potential Investment Opportunities</a:t>
            </a:r>
          </a:p>
          <a:p>
            <a:pPr>
              <a:lnSpc>
                <a:spcPct val="14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Assembling of Investment Proposals</a:t>
            </a:r>
          </a:p>
          <a:p>
            <a:pPr>
              <a:lnSpc>
                <a:spcPct val="14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Decision Making</a:t>
            </a:r>
          </a:p>
          <a:p>
            <a:pPr>
              <a:lnSpc>
                <a:spcPct val="14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Preparation of Capital Budget and Appropriations</a:t>
            </a:r>
          </a:p>
          <a:p>
            <a:pPr>
              <a:lnSpc>
                <a:spcPct val="14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Implementation</a:t>
            </a:r>
          </a:p>
          <a:p>
            <a:pPr>
              <a:lnSpc>
                <a:spcPct val="14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  Performance Review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D1E7-B5E7-620B-4ABC-2B4374D7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59B9-AD72-A001-052B-3AC2923D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r>
              <a:rPr lang="en-US" dirty="0"/>
              <a:t>Q.5 How much can be paid for a machine brings an annual cash inflow of Rs. 25000 for 10 years? Assume that the discount rate is 12%.</a:t>
            </a:r>
          </a:p>
        </p:txBody>
      </p:sp>
    </p:spTree>
    <p:extLst>
      <p:ext uri="{BB962C8B-B14F-4D97-AF65-F5344CB8AC3E}">
        <p14:creationId xmlns:p14="http://schemas.microsoft.com/office/powerpoint/2010/main" val="3873002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F84C-5AAF-24FA-8090-BA9CDDDF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B2CF-6B73-C376-FA42-73F609AA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Q.6 The cash flows associated with three projects P,Q and R are given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the net present value of each project at discount rate of 5%, 10%, 15%, 25% and 30%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299323-053B-272F-42A3-721D0F626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78138"/>
              </p:ext>
            </p:extLst>
          </p:nvPr>
        </p:nvGraphicFramePr>
        <p:xfrm>
          <a:off x="1524000" y="29565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412773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843689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619307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4317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5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3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(2000)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(2000)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(2000)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3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2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4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01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5801-48D9-272A-7E4D-901730E1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8735"/>
            <a:ext cx="77724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860B-4E51-BBA7-81C2-C9203D1A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26714"/>
            <a:ext cx="7772400" cy="4114800"/>
          </a:xfrm>
        </p:spPr>
        <p:txBody>
          <a:bodyPr/>
          <a:lstStyle/>
          <a:p>
            <a:r>
              <a:rPr lang="en-US" sz="2400" dirty="0"/>
              <a:t>Q.7) Phoenix Company is considering two mutually exclusive investments, Project P and Project Q. the expected cash flows of these projects are as follows: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36F021-13CA-7EC2-B489-935892B2C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33594"/>
              </p:ext>
            </p:extLst>
          </p:nvPr>
        </p:nvGraphicFramePr>
        <p:xfrm>
          <a:off x="1295400" y="2743200"/>
          <a:ext cx="6096000" cy="390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53792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8816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9116570"/>
                    </a:ext>
                  </a:extLst>
                </a:gridCol>
              </a:tblGrid>
              <a:tr h="558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Project P (Rs.)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Project (Q) 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49220"/>
                  </a:ext>
                </a:extLst>
              </a:tr>
              <a:tr h="558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(1600)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81424"/>
                  </a:ext>
                </a:extLst>
              </a:tr>
              <a:tr h="558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(1200)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58150"/>
                  </a:ext>
                </a:extLst>
              </a:tr>
              <a:tr h="558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(600)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641017"/>
                  </a:ext>
                </a:extLst>
              </a:tr>
              <a:tr h="558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64929"/>
                  </a:ext>
                </a:extLst>
              </a:tr>
              <a:tr h="558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49964"/>
                  </a:ext>
                </a:extLst>
              </a:tr>
              <a:tr h="558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59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en-US" sz="2800" b="1" u="sng"/>
              <a:t>INVESTMENT CRITERIA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28600" y="1108075"/>
          <a:ext cx="8686800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15000" imgH="2517840" progId="Word.Document.8">
                  <p:embed/>
                </p:oleObj>
              </mc:Choice>
              <mc:Fallback>
                <p:oleObj name="Document" r:id="rId2" imgW="5715000" imgH="2517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08075"/>
                        <a:ext cx="8686800" cy="464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438400" y="6499225"/>
            <a:ext cx="426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ym typeface="Symbol" pitchFamily="18" charset="2"/>
              </a:rPr>
              <a:t>  Centre for Financial Management , Bangalore</a:t>
            </a:r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n-US" altLang="en-US" sz="2800" b="1" u="sng"/>
              <a:t>NET PRESENT VALUE</a:t>
            </a:r>
          </a:p>
          <a:p>
            <a:pPr algn="ctr">
              <a:spcBef>
                <a:spcPct val="50000"/>
              </a:spcBef>
            </a:pPr>
            <a:endParaRPr lang="en-US" altLang="en-US" sz="900" b="1" u="sng"/>
          </a:p>
          <a:p>
            <a:pPr algn="ctr">
              <a:spcBef>
                <a:spcPct val="50000"/>
              </a:spcBef>
            </a:pPr>
            <a:endParaRPr lang="en-US" altLang="en-US" sz="900" b="1" u="sng"/>
          </a:p>
          <a:p>
            <a:pPr algn="ctr">
              <a:spcBef>
                <a:spcPct val="50000"/>
              </a:spcBef>
            </a:pPr>
            <a:endParaRPr lang="en-US" altLang="en-US" sz="2800" b="1"/>
          </a:p>
          <a:p>
            <a:pPr>
              <a:spcBef>
                <a:spcPct val="50000"/>
              </a:spcBef>
            </a:pPr>
            <a:r>
              <a:rPr lang="en-US" altLang="en-US" sz="2800" b="1" i="1"/>
              <a:t>                            n</a:t>
            </a:r>
            <a:r>
              <a:rPr lang="en-US" altLang="en-US" sz="2800" b="1"/>
              <a:t>         </a:t>
            </a:r>
            <a:r>
              <a:rPr lang="en-US" altLang="en-US" sz="2800" b="1" i="1"/>
              <a:t>C</a:t>
            </a:r>
            <a:r>
              <a:rPr lang="en-US" altLang="en-US" sz="2800" b="1" i="1" baseline="-25000"/>
              <a:t>t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en-US" sz="2800" b="1"/>
              <a:t>NPV = </a:t>
            </a:r>
            <a:r>
              <a:rPr lang="en-US" altLang="en-US" sz="2800" b="1">
                <a:sym typeface="Symbol" pitchFamily="18" charset="2"/>
              </a:rPr>
              <a:t>     	 	     –  Initial investment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800" b="1">
                <a:sym typeface="Symbol" pitchFamily="18" charset="2"/>
              </a:rPr>
              <a:t>	                </a:t>
            </a:r>
            <a:r>
              <a:rPr lang="en-US" altLang="en-US" sz="2800" b="1" i="1">
                <a:sym typeface="Symbol" pitchFamily="18" charset="2"/>
              </a:rPr>
              <a:t>t</a:t>
            </a:r>
            <a:r>
              <a:rPr lang="en-US" altLang="en-US" sz="2800" b="1">
                <a:sym typeface="Symbol" pitchFamily="18" charset="2"/>
              </a:rPr>
              <a:t>=1    (1 + </a:t>
            </a:r>
            <a:r>
              <a:rPr lang="en-US" altLang="en-US" sz="2800" b="1" i="1">
                <a:sym typeface="Symbol" pitchFamily="18" charset="2"/>
              </a:rPr>
              <a:t>r</a:t>
            </a:r>
            <a:r>
              <a:rPr lang="en-US" altLang="en-US" sz="2800" b="1" i="1" baseline="-25000">
                <a:sym typeface="Symbol" pitchFamily="18" charset="2"/>
              </a:rPr>
              <a:t>t </a:t>
            </a:r>
            <a:r>
              <a:rPr lang="en-US" altLang="en-US" sz="2800" b="1">
                <a:sym typeface="Symbol" pitchFamily="18" charset="2"/>
              </a:rPr>
              <a:t>)</a:t>
            </a:r>
            <a:r>
              <a:rPr lang="en-US" altLang="en-US" sz="2800" b="1" i="1" baseline="30000">
                <a:sym typeface="Symbol" pitchFamily="18" charset="2"/>
              </a:rPr>
              <a:t>t</a:t>
            </a:r>
            <a:r>
              <a:rPr lang="en-US" altLang="en-US" sz="2800" b="1">
                <a:sym typeface="Symbol" pitchFamily="18" charset="2"/>
              </a:rPr>
              <a:t>    </a:t>
            </a:r>
            <a:endParaRPr lang="en-US" altLang="en-US" sz="2800" b="1"/>
          </a:p>
        </p:txBody>
      </p:sp>
      <p:sp>
        <p:nvSpPr>
          <p:cNvPr id="9219" name="Freeform 3"/>
          <p:cNvSpPr>
            <a:spLocks/>
          </p:cNvSpPr>
          <p:nvPr/>
        </p:nvSpPr>
        <p:spPr bwMode="auto">
          <a:xfrm>
            <a:off x="3162300" y="2894013"/>
            <a:ext cx="1314450" cy="1587"/>
          </a:xfrm>
          <a:custGeom>
            <a:avLst/>
            <a:gdLst>
              <a:gd name="T0" fmla="*/ 0 w 828"/>
              <a:gd name="T1" fmla="*/ 0 h 1"/>
              <a:gd name="T2" fmla="*/ 828 w 82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8" h="1">
                <a:moveTo>
                  <a:pt x="0" y="0"/>
                </a:moveTo>
                <a:lnTo>
                  <a:pt x="8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438400" y="6499225"/>
            <a:ext cx="426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ym typeface="Symbol" pitchFamily="18" charset="2"/>
              </a:rPr>
              <a:t>  Centre for Financial Management , Bangalore</a:t>
            </a:r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EC91E8E5-A697-0178-6DA1-DEF0B2A5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8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	</a:t>
            </a:r>
            <a:r>
              <a:rPr lang="en-US" altLang="en-US" sz="2400" b="1" dirty="0"/>
              <a:t>		</a:t>
            </a:r>
            <a:r>
              <a:rPr lang="en-US" altLang="en-US" sz="2800" b="1" u="sng" dirty="0"/>
              <a:t>NET PRESENT VALUE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The net present value of a project is the sum of the present value of all the cash flows associated with it. The cash flows are discounted at an appropriate discount rate (cost of capital)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		</a:t>
            </a:r>
            <a:r>
              <a:rPr lang="en-US" altLang="en-US" sz="2000" u="sng" dirty="0"/>
              <a:t>Naveen Enterprise’s Capital Project ( Cost of Capital=15%)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i="1" dirty="0">
                <a:cs typeface="Times New Roman" pitchFamily="18" charset="0"/>
              </a:rPr>
              <a:t>          </a:t>
            </a:r>
            <a:r>
              <a:rPr lang="en-US" altLang="en-US" sz="2000" i="1" dirty="0">
                <a:cs typeface="Times New Roman" pitchFamily="18" charset="0"/>
              </a:rPr>
              <a:t>Year	Cash flow     Discount factor          Present</a:t>
            </a:r>
            <a:endParaRPr lang="en-US" altLang="en-US" sz="20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i="1" dirty="0">
                <a:cs typeface="Times New Roman" pitchFamily="18" charset="0"/>
              </a:rPr>
              <a:t>					                value</a:t>
            </a:r>
            <a:r>
              <a:rPr lang="en-US" altLang="en-US" sz="2000" dirty="0"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	0	-100.00	  	1.000	              -100.00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	1	   34.00	    	0.870	           	   29.58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	2	   32.50	     	0.756		   24.57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	3	   31.37	     	0.658		   20.64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	4	   30.53	     	0.572		   17.46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	5	   79.90	     	0.497		   39.71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					     Sum = 31.96</a:t>
            </a:r>
            <a:endParaRPr lang="en-US" altLang="en-US" sz="2000" u="sng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cs typeface="Times New Roman" pitchFamily="18" charset="0"/>
              </a:rPr>
              <a:t> </a:t>
            </a:r>
            <a:r>
              <a:rPr lang="en-US" altLang="en-US" sz="2400" dirty="0"/>
              <a:t>	</a:t>
            </a:r>
            <a:r>
              <a:rPr lang="en-US" altLang="en-US" sz="2000" u="sng" dirty="0"/>
              <a:t>Pros</a:t>
            </a:r>
            <a:r>
              <a:rPr lang="en-US" altLang="en-US" sz="2400" dirty="0"/>
              <a:t>					</a:t>
            </a:r>
            <a:r>
              <a:rPr lang="en-US" altLang="en-US" sz="2000" u="sng" dirty="0"/>
              <a:t>Cons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500" dirty="0">
                <a:cs typeface="Times New Roman" pitchFamily="18" charset="0"/>
              </a:rPr>
              <a:t>•  </a:t>
            </a:r>
            <a:r>
              <a:rPr lang="en-US" altLang="en-US" sz="1500" dirty="0"/>
              <a:t>Reflects the time value of money 		       </a:t>
            </a:r>
            <a:r>
              <a:rPr lang="en-US" altLang="en-US" sz="1500" dirty="0">
                <a:cs typeface="Times New Roman" pitchFamily="18" charset="0"/>
              </a:rPr>
              <a:t>•</a:t>
            </a:r>
            <a:r>
              <a:rPr lang="en-US" altLang="en-US" sz="1500" dirty="0"/>
              <a:t>   </a:t>
            </a:r>
            <a:r>
              <a:rPr lang="en-US" altLang="en-US" sz="1500" dirty="0">
                <a:sym typeface="Wingdings" pitchFamily="2" charset="2"/>
              </a:rPr>
              <a:t>Is an absolute measure and not a relative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500" dirty="0">
                <a:cs typeface="Times New Roman" pitchFamily="18" charset="0"/>
              </a:rPr>
              <a:t>•</a:t>
            </a:r>
            <a:r>
              <a:rPr lang="en-US" altLang="en-US" sz="1500" dirty="0"/>
              <a:t>  Considers the cash flow  in its  entirety                                       measure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500" dirty="0">
                <a:cs typeface="Times New Roman" pitchFamily="18" charset="0"/>
              </a:rPr>
              <a:t>•</a:t>
            </a:r>
            <a:r>
              <a:rPr lang="en-US" altLang="en-US" sz="1500" dirty="0"/>
              <a:t>  Squares with the objective of wealth </a:t>
            </a:r>
            <a:r>
              <a:rPr lang="en-US" altLang="en-US" sz="1500" dirty="0" err="1"/>
              <a:t>maximisation</a:t>
            </a:r>
            <a:r>
              <a:rPr lang="en-US" altLang="en-US" sz="15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2590800" y="114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781050" y="5429250"/>
            <a:ext cx="453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952500" y="50101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676400" y="4819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+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743200" y="4819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+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848100" y="4819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+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019300" y="50101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086100" y="50101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210050" y="50101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FB490CA-5D87-5929-01CD-F2CFB586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2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dirty="0"/>
              <a:t>BENEFIT COST RATIO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		             </a:t>
            </a:r>
            <a:r>
              <a:rPr lang="en-US" altLang="en-US" sz="1700" i="1" dirty="0"/>
              <a:t>PVB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Benefit-cost Ratio : </a:t>
            </a:r>
            <a:r>
              <a:rPr lang="en-US" altLang="en-US" sz="1700" i="1" dirty="0"/>
              <a:t>BCR</a:t>
            </a:r>
            <a:r>
              <a:rPr lang="en-US" altLang="en-US" sz="1700" dirty="0"/>
              <a:t>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	</a:t>
            </a:r>
            <a:r>
              <a:rPr lang="en-US" altLang="en-US" sz="1700" i="1" dirty="0"/>
              <a:t>	                  I </a:t>
            </a:r>
          </a:p>
          <a:p>
            <a:pPr>
              <a:spcBef>
                <a:spcPct val="50000"/>
              </a:spcBef>
            </a:pPr>
            <a:r>
              <a:rPr lang="en-US" altLang="en-US" sz="1700" i="1" dirty="0"/>
              <a:t>PVB </a:t>
            </a:r>
            <a:r>
              <a:rPr lang="en-US" altLang="en-US" sz="1700" dirty="0"/>
              <a:t>= present value of benefits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    </a:t>
            </a:r>
            <a:r>
              <a:rPr lang="en-US" altLang="en-US" sz="1700" i="1" dirty="0"/>
              <a:t>I  </a:t>
            </a:r>
            <a:r>
              <a:rPr lang="en-US" altLang="en-US" sz="1700" dirty="0"/>
              <a:t> = initial investment</a:t>
            </a:r>
          </a:p>
          <a:p>
            <a:pPr>
              <a:spcBef>
                <a:spcPct val="50000"/>
              </a:spcBef>
            </a:pPr>
            <a:r>
              <a:rPr lang="en-US" altLang="en-US" sz="1700" dirty="0"/>
              <a:t>To illustrate the calculation of these measures, let us consider a project which is being evaluated by a firm that has a cost of capital of 12 percent.</a:t>
            </a:r>
          </a:p>
          <a:p>
            <a:pPr>
              <a:spcBef>
                <a:spcPct val="50000"/>
              </a:spcBef>
            </a:pPr>
            <a:r>
              <a:rPr lang="en-US" altLang="en-US" sz="1700" dirty="0"/>
              <a:t>	Initial investment :				</a:t>
            </a:r>
            <a:r>
              <a:rPr lang="en-US" altLang="en-US" sz="1700" dirty="0" err="1"/>
              <a:t>Rs</a:t>
            </a:r>
            <a:r>
              <a:rPr lang="en-US" altLang="en-US" sz="1700" dirty="0"/>
              <a:t> 100,000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	Benefits:			Year 1		       25,000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				Year 2		       40,000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				Year 3		       40,000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				Year 4		       50,000</a:t>
            </a:r>
          </a:p>
          <a:p>
            <a:pPr>
              <a:spcBef>
                <a:spcPct val="50000"/>
              </a:spcBef>
            </a:pPr>
            <a:r>
              <a:rPr lang="en-US" altLang="en-US" sz="1700" dirty="0"/>
              <a:t>The benefit cost ratio measures for this project are:</a:t>
            </a:r>
          </a:p>
          <a:p>
            <a:pPr>
              <a:spcBef>
                <a:spcPct val="50000"/>
              </a:spcBef>
            </a:pPr>
            <a:r>
              <a:rPr lang="en-US" altLang="en-US" sz="1700" dirty="0"/>
              <a:t>	25,000	   40,000	      40,000          50,000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	(1.12)	   (1.12)</a:t>
            </a:r>
            <a:r>
              <a:rPr lang="en-US" altLang="en-US" sz="1700" baseline="30000" dirty="0"/>
              <a:t>2</a:t>
            </a:r>
            <a:r>
              <a:rPr lang="en-US" altLang="en-US" sz="1700" dirty="0"/>
              <a:t>         (1.12)</a:t>
            </a:r>
            <a:r>
              <a:rPr lang="en-US" altLang="en-US" sz="1700" baseline="30000" dirty="0"/>
              <a:t>3</a:t>
            </a:r>
            <a:r>
              <a:rPr lang="en-US" altLang="en-US" sz="1700" dirty="0"/>
              <a:t>          (1.12)</a:t>
            </a:r>
            <a:r>
              <a:rPr lang="en-US" altLang="en-US" sz="1700" baseline="30000" dirty="0"/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BCR = 					             = 1.145       NBCR = BCR – 1= 0.145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			100,000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500" dirty="0"/>
              <a:t>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dirty="0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2657" y="838200"/>
            <a:ext cx="9144000" cy="418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dirty="0"/>
              <a:t>INTERNAL RATE OF RETURN</a:t>
            </a:r>
          </a:p>
          <a:p>
            <a:pPr>
              <a:spcBef>
                <a:spcPct val="50000"/>
              </a:spcBef>
            </a:pPr>
            <a:endParaRPr lang="en-US" altLang="en-US" sz="2800" b="1" u="sng" dirty="0"/>
          </a:p>
          <a:p>
            <a:pPr algn="just">
              <a:spcBef>
                <a:spcPct val="50000"/>
              </a:spcBef>
            </a:pPr>
            <a:r>
              <a:rPr lang="en-US" altLang="en-US" sz="2000" dirty="0"/>
              <a:t>The internal rate of return (IRR) of a project is the discount rate that makes its NPV equal to zero. </a:t>
            </a:r>
          </a:p>
          <a:p>
            <a:pPr algn="just">
              <a:spcBef>
                <a:spcPct val="50000"/>
              </a:spcBef>
            </a:pPr>
            <a:endParaRPr lang="en-US" altLang="en-US" sz="300" dirty="0"/>
          </a:p>
          <a:p>
            <a:pPr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i="1" dirty="0">
                <a:cs typeface="Times New Roman" pitchFamily="18" charset="0"/>
              </a:rPr>
              <a:t>Net Present Value</a:t>
            </a:r>
            <a:r>
              <a:rPr lang="en-US" altLang="en-US" sz="2000" dirty="0">
                <a:cs typeface="Times New Roman" pitchFamily="18" charset="0"/>
              </a:rPr>
              <a:t>     			</a:t>
            </a:r>
            <a:r>
              <a:rPr lang="en-US" altLang="en-US" sz="2000" i="1" dirty="0">
                <a:cs typeface="Times New Roman" pitchFamily="18" charset="0"/>
              </a:rPr>
              <a:t>Internal Rate of Return</a:t>
            </a:r>
            <a:endParaRPr lang="en-US" altLang="en-US" sz="20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500" dirty="0">
                <a:cs typeface="Times New Roman" pitchFamily="18" charset="0"/>
                <a:sym typeface="Symbol" pitchFamily="18" charset="2"/>
              </a:rPr>
              <a:t>•  Assumes that the 				•</a:t>
            </a:r>
            <a:r>
              <a:rPr lang="en-US" altLang="en-US" sz="1500" dirty="0">
                <a:cs typeface="Times New Roman" pitchFamily="18" charset="0"/>
                <a:sym typeface="Wingdings" pitchFamily="2" charset="2"/>
              </a:rPr>
              <a:t>  </a:t>
            </a:r>
            <a:r>
              <a:rPr lang="en-US" altLang="en-US" sz="1500" dirty="0">
                <a:cs typeface="Times New Roman" pitchFamily="18" charset="0"/>
                <a:sym typeface="Symbol" pitchFamily="18" charset="2"/>
              </a:rPr>
              <a:t>Assumes that the net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500" dirty="0">
                <a:cs typeface="Times New Roman" pitchFamily="18" charset="0"/>
                <a:sym typeface="Symbol" pitchFamily="18" charset="2"/>
              </a:rPr>
              <a:t>   discount rate (cost 				    present value  is zero 	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500" dirty="0">
                <a:cs typeface="Times New Roman" pitchFamily="18" charset="0"/>
                <a:sym typeface="Symbol" pitchFamily="18" charset="2"/>
              </a:rPr>
              <a:t>   of capital) is known.</a:t>
            </a:r>
          </a:p>
          <a:p>
            <a:pPr>
              <a:spcBef>
                <a:spcPct val="50000"/>
              </a:spcBef>
            </a:pPr>
            <a:r>
              <a:rPr lang="en-US" altLang="en-US" sz="1500" dirty="0">
                <a:cs typeface="Times New Roman" pitchFamily="18" charset="0"/>
                <a:sym typeface="Symbol" pitchFamily="18" charset="2"/>
              </a:rPr>
              <a:t>• Calculates the net 				 •  Figures out the discount rate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500" dirty="0">
                <a:cs typeface="Times New Roman" pitchFamily="18" charset="0"/>
                <a:sym typeface="Symbol" pitchFamily="18" charset="2"/>
              </a:rPr>
              <a:t>   present value, given 				     that makes   net present value zero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500" dirty="0">
                <a:cs typeface="Times New Roman" pitchFamily="18" charset="0"/>
                <a:sym typeface="Symbol" pitchFamily="18" charset="2"/>
              </a:rPr>
              <a:t>   the discount rate.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87313"/>
            <a:ext cx="9372600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		</a:t>
            </a:r>
            <a:endParaRPr lang="en-US" altLang="en-US" sz="1500" b="1"/>
          </a:p>
          <a:p>
            <a:pPr lvl="1">
              <a:lnSpc>
                <a:spcPct val="55000"/>
              </a:lnSpc>
              <a:spcBef>
                <a:spcPct val="50000"/>
              </a:spcBef>
            </a:pPr>
            <a:endParaRPr lang="en-US" altLang="en-US" sz="1500" b="1"/>
          </a:p>
          <a:p>
            <a:pPr lvl="1">
              <a:lnSpc>
                <a:spcPct val="55000"/>
              </a:lnSpc>
              <a:spcBef>
                <a:spcPct val="50000"/>
              </a:spcBef>
            </a:pPr>
            <a:endParaRPr lang="en-US" altLang="en-US" sz="1500" b="1"/>
          </a:p>
          <a:p>
            <a:pPr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0" y="14288"/>
            <a:ext cx="9144000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sz="2800" b="1" u="sng" dirty="0"/>
              <a:t>CALCULATION OF IRR</a:t>
            </a:r>
            <a:endParaRPr lang="en-US" altLang="en-US" sz="2400" b="1" dirty="0"/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b="1" dirty="0"/>
              <a:t>You have to try a few discount rates till you find the one that makes the NPV zero</a:t>
            </a:r>
          </a:p>
          <a:p>
            <a:pPr>
              <a:spcBef>
                <a:spcPct val="50000"/>
              </a:spcBef>
            </a:pPr>
            <a:r>
              <a:rPr lang="en-US" altLang="en-US" sz="1500" b="1" i="1" dirty="0">
                <a:cs typeface="Times New Roman" pitchFamily="18" charset="0"/>
              </a:rPr>
              <a:t>Year	Cash 	        Discounting  		     Discounting 		      Discounting </a:t>
            </a:r>
            <a:endParaRPr lang="en-US" altLang="en-US" sz="1500" b="1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500" b="1" i="1" dirty="0">
                <a:cs typeface="Times New Roman" pitchFamily="18" charset="0"/>
              </a:rPr>
              <a:t>	flow	         rate : 20%		       rate : 24%		        rate : 28%</a:t>
            </a:r>
            <a:endParaRPr lang="en-US" altLang="en-US" sz="1500" b="1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500" b="1" i="1" dirty="0">
                <a:cs typeface="Times New Roman" pitchFamily="18" charset="0"/>
              </a:rPr>
              <a:t>	   	 Discount      Present         	Discount   Present	                Discount      Present</a:t>
            </a:r>
            <a:endParaRPr lang="en-US" altLang="en-US" sz="1500" b="1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500" b="1" i="1" dirty="0">
                <a:cs typeface="Times New Roman" pitchFamily="18" charset="0"/>
              </a:rPr>
              <a:t>                                       factor          Value	   	 factor	Value 	                 factor           Value</a:t>
            </a:r>
            <a:endParaRPr lang="en-US" altLang="en-US" sz="1500" b="1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500" b="1" dirty="0">
                <a:cs typeface="Times New Roman" pitchFamily="18" charset="0"/>
              </a:rPr>
              <a:t>	</a:t>
            </a:r>
            <a:endParaRPr lang="en-US" altLang="en-US" sz="500" b="1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500" b="1" dirty="0">
                <a:cs typeface="Times New Roman" pitchFamily="18" charset="0"/>
              </a:rPr>
              <a:t>0	-100	1.000         -100.00		1.000         -100.00		1.000           -100.00</a:t>
            </a:r>
          </a:p>
          <a:p>
            <a:pPr>
              <a:spcBef>
                <a:spcPct val="50000"/>
              </a:spcBef>
            </a:pPr>
            <a:r>
              <a:rPr lang="en-US" altLang="en-US" sz="1500" b="1" dirty="0">
                <a:cs typeface="Times New Roman" pitchFamily="18" charset="0"/>
              </a:rPr>
              <a:t>1	34.00	0.833	  28.32		0.806	  27.40		0.781	    26.55</a:t>
            </a:r>
          </a:p>
          <a:p>
            <a:pPr>
              <a:spcBef>
                <a:spcPct val="50000"/>
              </a:spcBef>
            </a:pPr>
            <a:r>
              <a:rPr lang="en-US" altLang="en-US" sz="1500" b="1" dirty="0">
                <a:cs typeface="Times New Roman" pitchFamily="18" charset="0"/>
              </a:rPr>
              <a:t>2	32.50	0.694	  22.56		0.650	  21.13		0.610	    19.83</a:t>
            </a:r>
          </a:p>
          <a:p>
            <a:pPr>
              <a:spcBef>
                <a:spcPct val="50000"/>
              </a:spcBef>
            </a:pPr>
            <a:r>
              <a:rPr lang="en-US" altLang="en-US" sz="1500" b="1" dirty="0">
                <a:cs typeface="Times New Roman" pitchFamily="18" charset="0"/>
              </a:rPr>
              <a:t>3	31.37	0.579	  18.16		0.524	  16.44		0.477	    14.96</a:t>
            </a:r>
          </a:p>
          <a:p>
            <a:pPr>
              <a:spcBef>
                <a:spcPct val="50000"/>
              </a:spcBef>
            </a:pPr>
            <a:r>
              <a:rPr lang="en-US" altLang="en-US" sz="1500" b="1" dirty="0">
                <a:cs typeface="Times New Roman" pitchFamily="18" charset="0"/>
              </a:rPr>
              <a:t>4	30.53	0.482	  14.72		0.423	  12.91		0.373	     11.39</a:t>
            </a:r>
          </a:p>
          <a:p>
            <a:pPr>
              <a:spcBef>
                <a:spcPct val="50000"/>
              </a:spcBef>
            </a:pPr>
            <a:r>
              <a:rPr lang="en-US" altLang="en-US" sz="1500" b="1" dirty="0">
                <a:cs typeface="Times New Roman" pitchFamily="18" charset="0"/>
              </a:rPr>
              <a:t>5	79.90	0.402	  32.12		0.341	  27.25		0.291	     23.25	</a:t>
            </a:r>
          </a:p>
          <a:p>
            <a:pPr>
              <a:spcBef>
                <a:spcPct val="50000"/>
              </a:spcBef>
            </a:pPr>
            <a:r>
              <a:rPr lang="en-US" altLang="en-US" sz="1500" b="1" dirty="0">
                <a:cs typeface="Times New Roman" pitchFamily="18" charset="0"/>
              </a:rPr>
              <a:t> 	 </a:t>
            </a:r>
          </a:p>
          <a:p>
            <a:pPr>
              <a:spcBef>
                <a:spcPct val="50000"/>
              </a:spcBef>
            </a:pPr>
            <a:r>
              <a:rPr lang="en-US" altLang="en-US" sz="1500" b="1" dirty="0">
                <a:cs typeface="Times New Roman" pitchFamily="18" charset="0"/>
              </a:rPr>
              <a:t>		NPV = 15.88		NPV = 5.13		NPV =  - 4.02</a:t>
            </a:r>
            <a:r>
              <a:rPr lang="en-US" altLang="en-US" sz="1500" b="1" dirty="0"/>
              <a:t> 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919288" y="2286000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4495800" y="2286000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7162800" y="2286000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941</TotalTime>
  <Words>2340</Words>
  <Application>Microsoft Office PowerPoint</Application>
  <PresentationFormat>On-screen Show (4:3)</PresentationFormat>
  <Paragraphs>349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Wingdings</vt:lpstr>
      <vt:lpstr>Soaring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Solution</vt:lpstr>
      <vt:lpstr>PowerPoint Presentation</vt:lpstr>
      <vt:lpstr>PowerPoint Presentation</vt:lpstr>
      <vt:lpstr>PowerPoint Presentation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>CFM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Jyoti Dixit</cp:lastModifiedBy>
  <cp:revision>189</cp:revision>
  <dcterms:created xsi:type="dcterms:W3CDTF">2005-04-22T18:52:14Z</dcterms:created>
  <dcterms:modified xsi:type="dcterms:W3CDTF">2022-09-28T05:00:59Z</dcterms:modified>
</cp:coreProperties>
</file>