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embeddedFontLst>
    <p:embeddedFont>
      <p:font typeface="Pacifico"/>
      <p:regular r:id="rId36"/>
    </p:embeddedFont>
    <p:embeddedFont>
      <p:font typeface="Candar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1" roundtripDataSignature="AMtx7mifFvNnRgBhHg4jUHi4YC1Y9QY9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Candara-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andara-regular.fntdata"/><Relationship Id="rId14" Type="http://schemas.openxmlformats.org/officeDocument/2006/relationships/slide" Target="slides/slide8.xml"/><Relationship Id="rId36" Type="http://schemas.openxmlformats.org/officeDocument/2006/relationships/font" Target="fonts/Pacifico-regular.fntdata"/><Relationship Id="rId17" Type="http://schemas.openxmlformats.org/officeDocument/2006/relationships/slide" Target="slides/slide11.xml"/><Relationship Id="rId39" Type="http://schemas.openxmlformats.org/officeDocument/2006/relationships/font" Target="fonts/Candara-italic.fntdata"/><Relationship Id="rId16" Type="http://schemas.openxmlformats.org/officeDocument/2006/relationships/slide" Target="slides/slide10.xml"/><Relationship Id="rId38" Type="http://schemas.openxmlformats.org/officeDocument/2006/relationships/font" Target="fonts/Candar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development of public-key cryptography is the greatest and perhaps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only true revolution in the entire history of cryptography. From its earliest beginnings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modern times, virtually all cryptographic systems have been based 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elementary tools of substitution and permutation. After millennia of working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algorithms that could be calculated by hand, a major advance in symmetric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cryptography occurred with the development of the rotor encryption/decryption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Machine. The electromechanical rotor enabled the development of fiendishly complex</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Cipher systems. With the availability of computers, even more complex systems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were devised, the most prominent of which was the Lucifer effort at IBM that culminated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 the Data Encryption Standard (DES). But both rotor machines and DES,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although representing significant advances, still relied on the bread-and-butter tools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substitution and permutation.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Public-key cryptography provides a radical departure from all that has gone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before. For one thing, public-key algorithms are based on mathematical functions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rather than on substitution and permutation. More important, public-key cryptography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asymmetric, involving the use of two separate keys, in contrast to symmetric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which uses only one key. The use of two keys has profound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consequences in the areas of confidentiality, key distribution, and authentication,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as we shall see.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This chapter and the next provide an overview of public-key cryptography.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First, we look at its conceptual framework. Interestingly, the concept for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technique was developed and published before it was shown to be practical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adopt it. Next, we examine the RSA algorithm, which is the most important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decryption algorithm that has been shown to be feasible for public-key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Other important public-key cryptographic algorithms are covered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Chapter 10.</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Much of the theory of public-key cryptosystems is based on number theory.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If one is prepared to accept the results given in this chapter, an understanding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number theory is not strictly necessary. However, to gain a full appreciation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public-key algorithms, some understanding of number theory is required. Chapter 2</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provides the necessary background in number theory.</a:t>
            </a:r>
            <a:endParaRPr>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351" name="Google Shape;35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8" name="Google Shape;44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It is, however, possible to provide both the authentication function and confidentiality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by a double use of the public-key scheme (Figure 9.4).</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In this case, we begin as before by encrypting a message, using the sender’s private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This provides the digital signature. Next, we encrypt again, using the receiver’s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 key. The final ciphertext can be decrypted only by the intended receiver, who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alone has the matching private key. Thus, confidentiality is provided. The disadvantage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this approach is that the public-key algorithm, which is complex, must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exercised four times rather than two in each communication.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a:p>
        </p:txBody>
      </p:sp>
      <p:sp>
        <p:nvSpPr>
          <p:cNvPr id="449" name="Google Shape;44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5" name="Google Shape;45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110">
                <a:solidFill>
                  <a:schemeClr val="dk1"/>
                </a:solidFill>
                <a:latin typeface="Arial"/>
                <a:ea typeface="Arial"/>
                <a:cs typeface="Arial"/>
                <a:sym typeface="Arial"/>
              </a:rPr>
              <a:t>Before proceeding, we need to clarify one aspect of public-key cryptosystems that is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otherwise likely to lead to confusion. Public-key systems are characterized by the use</a:t>
            </a:r>
            <a:endParaRPr/>
          </a:p>
          <a:p>
            <a:pPr indent="0" lvl="0" marL="0" rtl="0" algn="l">
              <a:spcBef>
                <a:spcPts val="333"/>
              </a:spcBef>
              <a:spcAft>
                <a:spcPts val="0"/>
              </a:spcAft>
              <a:buNone/>
            </a:pPr>
            <a:r>
              <a:rPr lang="en-US" sz="1110">
                <a:solidFill>
                  <a:schemeClr val="dk1"/>
                </a:solidFill>
                <a:latin typeface="Arial"/>
                <a:ea typeface="Arial"/>
                <a:cs typeface="Arial"/>
                <a:sym typeface="Arial"/>
              </a:rPr>
              <a:t>of a cryptographic algorithm with two keys, one held private and one available publicly.</a:t>
            </a:r>
            <a:endParaRPr/>
          </a:p>
          <a:p>
            <a:pPr indent="0" lvl="0" marL="0" rtl="0" algn="l">
              <a:spcBef>
                <a:spcPts val="333"/>
              </a:spcBef>
              <a:spcAft>
                <a:spcPts val="0"/>
              </a:spcAft>
              <a:buNone/>
            </a:pPr>
            <a:r>
              <a:rPr lang="en-US" sz="1110">
                <a:solidFill>
                  <a:schemeClr val="dk1"/>
                </a:solidFill>
                <a:latin typeface="Arial"/>
                <a:ea typeface="Arial"/>
                <a:cs typeface="Arial"/>
                <a:sym typeface="Arial"/>
              </a:rPr>
              <a:t>Depending on the application, the sender uses either the sender’s private key or</a:t>
            </a:r>
            <a:endParaRPr/>
          </a:p>
          <a:p>
            <a:pPr indent="0" lvl="0" marL="0" rtl="0" algn="l">
              <a:spcBef>
                <a:spcPts val="333"/>
              </a:spcBef>
              <a:spcAft>
                <a:spcPts val="0"/>
              </a:spcAft>
              <a:buNone/>
            </a:pPr>
            <a:r>
              <a:rPr lang="en-US" sz="1110">
                <a:solidFill>
                  <a:schemeClr val="dk1"/>
                </a:solidFill>
                <a:latin typeface="Arial"/>
                <a:ea typeface="Arial"/>
                <a:cs typeface="Arial"/>
                <a:sym typeface="Arial"/>
              </a:rPr>
              <a:t>the receiver’s public key, or both, to perform some type of cryptographic function. In</a:t>
            </a:r>
            <a:endParaRPr/>
          </a:p>
          <a:p>
            <a:pPr indent="0" lvl="0" marL="0" rtl="0" algn="l">
              <a:spcBef>
                <a:spcPts val="333"/>
              </a:spcBef>
              <a:spcAft>
                <a:spcPts val="0"/>
              </a:spcAft>
              <a:buNone/>
            </a:pPr>
            <a:r>
              <a:rPr lang="en-US" sz="1110">
                <a:solidFill>
                  <a:schemeClr val="dk1"/>
                </a:solidFill>
                <a:latin typeface="Arial"/>
                <a:ea typeface="Arial"/>
                <a:cs typeface="Arial"/>
                <a:sym typeface="Arial"/>
              </a:rPr>
              <a:t>broad terms, we can classify the use of public-key cryptosystems  into three categories</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Encryption/decryption:  The sender encrypts a message with the recipient’s</a:t>
            </a:r>
            <a:endParaRPr/>
          </a:p>
          <a:p>
            <a:pPr indent="0" lvl="0" marL="0" rtl="0" algn="l">
              <a:spcBef>
                <a:spcPts val="333"/>
              </a:spcBef>
              <a:spcAft>
                <a:spcPts val="0"/>
              </a:spcAft>
              <a:buNone/>
            </a:pPr>
            <a:r>
              <a:rPr lang="en-US" sz="1110">
                <a:solidFill>
                  <a:schemeClr val="dk1"/>
                </a:solidFill>
                <a:latin typeface="Arial"/>
                <a:ea typeface="Arial"/>
                <a:cs typeface="Arial"/>
                <a:sym typeface="Arial"/>
              </a:rPr>
              <a:t>public key.</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Digital signature:  The sender “signs” a message with its private key. Signing</a:t>
            </a:r>
            <a:endParaRPr/>
          </a:p>
          <a:p>
            <a:pPr indent="0" lvl="0" marL="0" rtl="0" algn="l">
              <a:spcBef>
                <a:spcPts val="333"/>
              </a:spcBef>
              <a:spcAft>
                <a:spcPts val="0"/>
              </a:spcAft>
              <a:buNone/>
            </a:pPr>
            <a:r>
              <a:rPr lang="en-US" sz="1110">
                <a:solidFill>
                  <a:schemeClr val="dk1"/>
                </a:solidFill>
                <a:latin typeface="Arial"/>
                <a:ea typeface="Arial"/>
                <a:cs typeface="Arial"/>
                <a:sym typeface="Arial"/>
              </a:rPr>
              <a:t>is achieved by a cryptographic algorithm applied to the message or to a small</a:t>
            </a:r>
            <a:endParaRPr/>
          </a:p>
          <a:p>
            <a:pPr indent="0" lvl="0" marL="0" rtl="0" algn="l">
              <a:spcBef>
                <a:spcPts val="333"/>
              </a:spcBef>
              <a:spcAft>
                <a:spcPts val="0"/>
              </a:spcAft>
              <a:buNone/>
            </a:pPr>
            <a:r>
              <a:rPr lang="en-US" sz="1110">
                <a:solidFill>
                  <a:schemeClr val="dk1"/>
                </a:solidFill>
                <a:latin typeface="Arial"/>
                <a:ea typeface="Arial"/>
                <a:cs typeface="Arial"/>
                <a:sym typeface="Arial"/>
              </a:rPr>
              <a:t>block of data that is a function of the message.</a:t>
            </a:r>
            <a:endParaRPr/>
          </a:p>
          <a:p>
            <a:pPr indent="0" lvl="0" marL="0" rtl="0" algn="l">
              <a:spcBef>
                <a:spcPts val="333"/>
              </a:spcBef>
              <a:spcAft>
                <a:spcPts val="0"/>
              </a:spcAft>
              <a:buNone/>
            </a:pPr>
            <a:r>
              <a:t/>
            </a:r>
            <a:endParaRPr sz="1110">
              <a:solidFill>
                <a:schemeClr val="dk1"/>
              </a:solidFill>
              <a:latin typeface="Arial"/>
              <a:ea typeface="Arial"/>
              <a:cs typeface="Arial"/>
              <a:sym typeface="Arial"/>
            </a:endParaRPr>
          </a:p>
          <a:p>
            <a:pPr indent="0" lvl="0" marL="0" rtl="0" algn="l">
              <a:spcBef>
                <a:spcPts val="333"/>
              </a:spcBef>
              <a:spcAft>
                <a:spcPts val="0"/>
              </a:spcAft>
              <a:buNone/>
            </a:pPr>
            <a:r>
              <a:rPr lang="en-US" sz="1110">
                <a:solidFill>
                  <a:schemeClr val="dk1"/>
                </a:solidFill>
                <a:latin typeface="Arial"/>
                <a:ea typeface="Arial"/>
                <a:cs typeface="Arial"/>
                <a:sym typeface="Arial"/>
              </a:rPr>
              <a:t>• Key exchange:  Two sides cooperate to exchange a session key. Several different</a:t>
            </a:r>
            <a:endParaRPr/>
          </a:p>
          <a:p>
            <a:pPr indent="0" lvl="0" marL="0" rtl="0" algn="l">
              <a:spcBef>
                <a:spcPts val="333"/>
              </a:spcBef>
              <a:spcAft>
                <a:spcPts val="0"/>
              </a:spcAft>
              <a:buNone/>
            </a:pPr>
            <a:r>
              <a:rPr lang="en-US" sz="1110">
                <a:solidFill>
                  <a:schemeClr val="dk1"/>
                </a:solidFill>
                <a:latin typeface="Arial"/>
                <a:ea typeface="Arial"/>
                <a:cs typeface="Arial"/>
                <a:sym typeface="Arial"/>
              </a:rPr>
              <a:t>approaches are possible, involving the private key(s) of one or both parties.</a:t>
            </a:r>
            <a:endParaRPr sz="1110"/>
          </a:p>
        </p:txBody>
      </p:sp>
      <p:sp>
        <p:nvSpPr>
          <p:cNvPr id="456" name="Google Shape;45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5" name="Google Shape;47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Some algorithms are suitable for all three applications, whereas others can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used only for one or two of these applications. Table 9.3 indicates the applications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supported by the algorithms discussed in this book.</a:t>
            </a:r>
            <a:endParaRPr/>
          </a:p>
        </p:txBody>
      </p:sp>
      <p:sp>
        <p:nvSpPr>
          <p:cNvPr id="476" name="Google Shape;47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83" name="Google Shape;4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cryptosystem illustrated in Figures 9.2 through 9.4 depends on a cryptographic algorithm based on two related keys. Diffie and Hellman postulated this system without demonstrating that such algorithms exist. However, they did lay out the conditions that such algorithms must fulfill:   </a:t>
            </a:r>
            <a:endParaRPr/>
          </a:p>
          <a:p>
            <a:pPr indent="-76200" lvl="0" marL="0" rtl="0" algn="l">
              <a:spcBef>
                <a:spcPts val="360"/>
              </a:spcBef>
              <a:spcAft>
                <a:spcPts val="0"/>
              </a:spcAft>
              <a:buClr>
                <a:schemeClr val="dk1"/>
              </a:buClr>
              <a:buSzPts val="1200"/>
              <a:buFont typeface="Arial"/>
              <a:buAutoNum type="arabicPeriod"/>
            </a:pPr>
            <a:r>
              <a:rPr lang="en-US">
                <a:latin typeface="Arial"/>
                <a:ea typeface="Arial"/>
                <a:cs typeface="Arial"/>
                <a:sym typeface="Arial"/>
              </a:rPr>
              <a:t>It is computationally easy for a party B to generate a pair (public key </a:t>
            </a:r>
            <a:r>
              <a:rPr i="1" lang="en-US">
                <a:latin typeface="Arial"/>
                <a:ea typeface="Arial"/>
                <a:cs typeface="Arial"/>
                <a:sym typeface="Arial"/>
              </a:rPr>
              <a:t>PU</a:t>
            </a:r>
            <a:r>
              <a:rPr baseline="-25000" i="1" lang="en-US">
                <a:latin typeface="Arial"/>
                <a:ea typeface="Arial"/>
                <a:cs typeface="Arial"/>
                <a:sym typeface="Arial"/>
              </a:rPr>
              <a:t>b</a:t>
            </a:r>
            <a:r>
              <a:rPr i="1" lang="en-US">
                <a:latin typeface="Arial"/>
                <a:ea typeface="Arial"/>
                <a:cs typeface="Arial"/>
                <a:sym typeface="Arial"/>
              </a:rPr>
              <a:t>, </a:t>
            </a:r>
            <a:r>
              <a:rPr lang="en-US">
                <a:latin typeface="Arial"/>
                <a:ea typeface="Arial"/>
                <a:cs typeface="Arial"/>
                <a:sym typeface="Arial"/>
              </a:rPr>
              <a:t>private key PR</a:t>
            </a:r>
            <a:r>
              <a:rPr baseline="-25000" i="1" lang="en-US" sz="1200">
                <a:solidFill>
                  <a:schemeClr val="dk1"/>
                </a:solidFill>
                <a:latin typeface="Arial"/>
                <a:ea typeface="Arial"/>
                <a:cs typeface="Arial"/>
                <a:sym typeface="Arial"/>
              </a:rPr>
              <a:t>b</a:t>
            </a:r>
            <a:r>
              <a:rPr i="1" lang="en-US">
                <a:latin typeface="Arial"/>
                <a:ea typeface="Arial"/>
                <a:cs typeface="Arial"/>
                <a:sym typeface="Arial"/>
              </a:rPr>
              <a:t>). </a:t>
            </a:r>
            <a:endParaRPr>
              <a:latin typeface="Times"/>
              <a:ea typeface="Times"/>
              <a:cs typeface="Times"/>
              <a:sym typeface="Times"/>
            </a:endParaRPr>
          </a:p>
          <a:p>
            <a:pPr indent="-76200" lvl="0" marL="0" rtl="0" algn="l">
              <a:spcBef>
                <a:spcPts val="360"/>
              </a:spcBef>
              <a:spcAft>
                <a:spcPts val="0"/>
              </a:spcAft>
              <a:buClr>
                <a:schemeClr val="dk1"/>
              </a:buClr>
              <a:buSzPts val="1200"/>
              <a:buFont typeface="Arial"/>
              <a:buAutoNum type="arabicPeriod"/>
            </a:pPr>
            <a:r>
              <a:rPr lang="en-US">
                <a:latin typeface="Arial"/>
                <a:ea typeface="Arial"/>
                <a:cs typeface="Arial"/>
                <a:sym typeface="Arial"/>
              </a:rPr>
              <a:t>It is computationally easy for a sender A, knowing the public key and the message to be encrypted, </a:t>
            </a:r>
            <a:r>
              <a:rPr i="1" lang="en-US">
                <a:latin typeface="Arial"/>
                <a:ea typeface="Arial"/>
                <a:cs typeface="Arial"/>
                <a:sym typeface="Arial"/>
              </a:rPr>
              <a:t>M</a:t>
            </a:r>
            <a:r>
              <a:rPr lang="en-US">
                <a:latin typeface="Arial"/>
                <a:ea typeface="Arial"/>
                <a:cs typeface="Arial"/>
                <a:sym typeface="Arial"/>
              </a:rPr>
              <a:t>, to generate the corresponding ciphertext:      </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	C = E(PU</a:t>
            </a:r>
            <a:r>
              <a:rPr baseline="-25000" lang="en-US">
                <a:latin typeface="Arial"/>
                <a:ea typeface="Arial"/>
                <a:cs typeface="Arial"/>
                <a:sym typeface="Arial"/>
              </a:rPr>
              <a:t>b</a:t>
            </a:r>
            <a:r>
              <a:rPr lang="en-US">
                <a:latin typeface="Arial"/>
                <a:ea typeface="Arial"/>
                <a:cs typeface="Arial"/>
                <a:sym typeface="Arial"/>
              </a:rPr>
              <a:t>, M)  </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3. It is computationally easy for the receiver B to decrypt the resulting ciphertext using the private key to recover the original message:          M = D(PR</a:t>
            </a:r>
            <a:r>
              <a:rPr baseline="-25000" lang="en-US">
                <a:latin typeface="Arial"/>
                <a:ea typeface="Arial"/>
                <a:cs typeface="Arial"/>
                <a:sym typeface="Arial"/>
              </a:rPr>
              <a:t>b</a:t>
            </a:r>
            <a:r>
              <a:rPr lang="en-US">
                <a:latin typeface="Arial"/>
                <a:ea typeface="Arial"/>
                <a:cs typeface="Arial"/>
                <a:sym typeface="Arial"/>
              </a:rPr>
              <a:t>, C) = D[PR</a:t>
            </a:r>
            <a:r>
              <a:rPr baseline="-25000" lang="en-US" sz="1200">
                <a:solidFill>
                  <a:schemeClr val="dk1"/>
                </a:solidFill>
                <a:latin typeface="Arial"/>
                <a:ea typeface="Arial"/>
                <a:cs typeface="Arial"/>
                <a:sym typeface="Arial"/>
              </a:rPr>
              <a:t>b</a:t>
            </a:r>
            <a:r>
              <a:rPr lang="en-US">
                <a:latin typeface="Arial"/>
                <a:ea typeface="Arial"/>
                <a:cs typeface="Arial"/>
                <a:sym typeface="Arial"/>
              </a:rPr>
              <a:t>, E(PU</a:t>
            </a:r>
            <a:r>
              <a:rPr baseline="-25000" lang="en-US" sz="1200">
                <a:solidFill>
                  <a:schemeClr val="dk1"/>
                </a:solidFill>
                <a:latin typeface="Arial"/>
                <a:ea typeface="Arial"/>
                <a:cs typeface="Arial"/>
                <a:sym typeface="Arial"/>
              </a:rPr>
              <a:t>b</a:t>
            </a:r>
            <a:r>
              <a:rPr lang="en-US">
                <a:latin typeface="Arial"/>
                <a:ea typeface="Arial"/>
                <a:cs typeface="Arial"/>
                <a:sym typeface="Arial"/>
              </a:rPr>
              <a:t>, M)</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4. It is computationally infeasible for an adversary, knowing the public key, PU</a:t>
            </a:r>
            <a:r>
              <a:rPr baseline="-25000" lang="en-US" sz="1200">
                <a:solidFill>
                  <a:schemeClr val="dk1"/>
                </a:solidFill>
                <a:latin typeface="Arial"/>
                <a:ea typeface="Arial"/>
                <a:cs typeface="Arial"/>
                <a:sym typeface="Arial"/>
              </a:rPr>
              <a:t>b</a:t>
            </a:r>
            <a:r>
              <a:rPr lang="en-US">
                <a:latin typeface="Arial"/>
                <a:ea typeface="Arial"/>
                <a:cs typeface="Arial"/>
                <a:sym typeface="Arial"/>
              </a:rPr>
              <a:t>, to determine the private key, PR</a:t>
            </a:r>
            <a:r>
              <a:rPr baseline="-25000" lang="en-US" sz="1200">
                <a:solidFill>
                  <a:schemeClr val="dk1"/>
                </a:solidFill>
                <a:latin typeface="Arial"/>
                <a:ea typeface="Arial"/>
                <a:cs typeface="Arial"/>
                <a:sym typeface="Arial"/>
              </a:rPr>
              <a:t>b</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5. It is computationally infeasible for an adversary, knowing the public key, PU</a:t>
            </a:r>
            <a:r>
              <a:rPr baseline="-25000" lang="en-US" sz="1200">
                <a:solidFill>
                  <a:schemeClr val="dk1"/>
                </a:solidFill>
                <a:latin typeface="Arial"/>
                <a:ea typeface="Arial"/>
                <a:cs typeface="Arial"/>
                <a:sym typeface="Arial"/>
              </a:rPr>
              <a:t>b</a:t>
            </a:r>
            <a:r>
              <a:rPr lang="en-US">
                <a:latin typeface="Arial"/>
                <a:ea typeface="Arial"/>
                <a:cs typeface="Arial"/>
                <a:sym typeface="Arial"/>
              </a:rPr>
              <a:t>, and a ciphertext, C, to recover the original message, M.</a:t>
            </a:r>
            <a:endParaRPr/>
          </a:p>
          <a:p>
            <a:pPr indent="0" lvl="0" marL="0" rtl="0" algn="l">
              <a:spcBef>
                <a:spcPts val="360"/>
              </a:spcBef>
              <a:spcAft>
                <a:spcPts val="0"/>
              </a:spcAft>
              <a:buClr>
                <a:schemeClr val="dk1"/>
              </a:buClr>
              <a:buSzPts val="1200"/>
              <a:buFont typeface="Arial"/>
              <a:buNone/>
            </a:pPr>
            <a:r>
              <a:rPr lang="en-US">
                <a:latin typeface="Arial"/>
                <a:ea typeface="Arial"/>
                <a:cs typeface="Arial"/>
                <a:sym typeface="Arial"/>
              </a:rPr>
              <a:t>6. (optional) The two keys can be applied in either order:  </a:t>
            </a:r>
            <a:endParaRPr/>
          </a:p>
          <a:p>
            <a:pPr indent="0" lvl="0" marL="0" rtl="0" algn="l">
              <a:spcBef>
                <a:spcPts val="360"/>
              </a:spcBef>
              <a:spcAft>
                <a:spcPts val="0"/>
              </a:spcAft>
              <a:buNone/>
            </a:pPr>
            <a:r>
              <a:rPr lang="en-US">
                <a:latin typeface="Arial"/>
                <a:ea typeface="Arial"/>
                <a:cs typeface="Arial"/>
                <a:sym typeface="Arial"/>
              </a:rPr>
              <a:t>	M = D[PU</a:t>
            </a:r>
            <a:r>
              <a:rPr baseline="-25000" lang="en-US" sz="1200">
                <a:solidFill>
                  <a:schemeClr val="dk1"/>
                </a:solidFill>
                <a:latin typeface="Arial"/>
                <a:ea typeface="Arial"/>
                <a:cs typeface="Arial"/>
                <a:sym typeface="Arial"/>
              </a:rPr>
              <a:t>b</a:t>
            </a:r>
            <a:r>
              <a:rPr lang="en-US">
                <a:latin typeface="Arial"/>
                <a:ea typeface="Arial"/>
                <a:cs typeface="Arial"/>
                <a:sym typeface="Arial"/>
              </a:rPr>
              <a:t> , E(PR</a:t>
            </a:r>
            <a:r>
              <a:rPr baseline="-25000" lang="en-US" sz="1200">
                <a:solidFill>
                  <a:schemeClr val="dk1"/>
                </a:solidFill>
                <a:latin typeface="Arial"/>
                <a:ea typeface="Arial"/>
                <a:cs typeface="Arial"/>
                <a:sym typeface="Arial"/>
              </a:rPr>
              <a:t>b</a:t>
            </a:r>
            <a:r>
              <a:rPr lang="en-US">
                <a:latin typeface="Arial"/>
                <a:ea typeface="Arial"/>
                <a:cs typeface="Arial"/>
                <a:sym typeface="Arial"/>
              </a:rPr>
              <a:t>, M)] = D[PR</a:t>
            </a:r>
            <a:r>
              <a:rPr baseline="-25000" lang="en-US" sz="1200">
                <a:solidFill>
                  <a:schemeClr val="dk1"/>
                </a:solidFill>
                <a:latin typeface="Arial"/>
                <a:ea typeface="Arial"/>
                <a:cs typeface="Arial"/>
                <a:sym typeface="Arial"/>
              </a:rPr>
              <a:t>b</a:t>
            </a:r>
            <a:r>
              <a:rPr lang="en-US">
                <a:latin typeface="Arial"/>
                <a:ea typeface="Arial"/>
                <a:cs typeface="Arial"/>
                <a:sym typeface="Arial"/>
              </a:rPr>
              <a:t>, E(PU</a:t>
            </a:r>
            <a:r>
              <a:rPr baseline="-25000" lang="en-US" sz="1200">
                <a:solidFill>
                  <a:schemeClr val="dk1"/>
                </a:solidFill>
                <a:latin typeface="Arial"/>
                <a:ea typeface="Arial"/>
                <a:cs typeface="Arial"/>
                <a:sym typeface="Arial"/>
              </a:rPr>
              <a:t>b</a:t>
            </a:r>
            <a:r>
              <a:rPr lang="en-US">
                <a:latin typeface="Arial"/>
                <a:ea typeface="Arial"/>
                <a:cs typeface="Arial"/>
                <a:sym typeface="Arial"/>
              </a:rPr>
              <a:t>, M)]</a:t>
            </a:r>
            <a:endParaRPr>
              <a:latin typeface="Times"/>
              <a:ea typeface="Times"/>
              <a:cs typeface="Times"/>
              <a:sym typeface="Times"/>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These are formidable requirements, as evidenced by the fact that only a few algorithms (RSA, elliptic curve cryptography, Diffie-Hellman, DSS) have received widespread acceptance in the several decades since the concept of public-key cryptography was proposed.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Before elaborating on why the requirements are so formidable, let us first recast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them. The requirements boil down to the need for a trap-door one-way function.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one-way function is one that maps a domain into a range such that every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function value has a unique inverse, with the condition that the calculation of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function is easy, whereas the calculation of the inverse is infeasible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a:t>
            </a:r>
            <a:r>
              <a:rPr lang="en-US">
                <a:latin typeface="Arial"/>
                <a:ea typeface="Arial"/>
                <a:cs typeface="Arial"/>
                <a:sym typeface="Arial"/>
              </a:rPr>
              <a:t>Y = f(X) easy  </a:t>
            </a:r>
            <a:endParaRPr/>
          </a:p>
          <a:p>
            <a:pPr indent="0" lvl="1" marL="457200" rtl="0" algn="l">
              <a:spcBef>
                <a:spcPts val="360"/>
              </a:spcBef>
              <a:spcAft>
                <a:spcPts val="0"/>
              </a:spcAft>
              <a:buNone/>
            </a:pPr>
            <a:r>
              <a:rPr lang="en-US">
                <a:latin typeface="Arial"/>
                <a:ea typeface="Arial"/>
                <a:cs typeface="Arial"/>
                <a:sym typeface="Arial"/>
              </a:rPr>
              <a:t>	</a:t>
            </a:r>
            <a:endParaRPr/>
          </a:p>
          <a:p>
            <a:pPr indent="0" lvl="1" marL="457200" rtl="0" algn="l">
              <a:spcBef>
                <a:spcPts val="360"/>
              </a:spcBef>
              <a:spcAft>
                <a:spcPts val="0"/>
              </a:spcAft>
              <a:buNone/>
            </a:pPr>
            <a:r>
              <a:rPr lang="en-US">
                <a:latin typeface="Arial"/>
                <a:ea typeface="Arial"/>
                <a:cs typeface="Arial"/>
                <a:sym typeface="Arial"/>
              </a:rPr>
              <a:t>	X = f</a:t>
            </a:r>
            <a:r>
              <a:rPr baseline="30000" lang="en-US">
                <a:latin typeface="Arial"/>
                <a:ea typeface="Arial"/>
                <a:cs typeface="Arial"/>
                <a:sym typeface="Arial"/>
              </a:rPr>
              <a:t>–1</a:t>
            </a:r>
            <a:r>
              <a:rPr lang="en-US">
                <a:latin typeface="Arial"/>
                <a:ea typeface="Arial"/>
                <a:cs typeface="Arial"/>
                <a:sym typeface="Arial"/>
              </a:rPr>
              <a:t>(Y) infeasible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Generally, easy  is defined to mean a problem that can be solved in polynomial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time as a function of input length. Thus, if the length of the input is n  bits, then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time to compute the function is proportional to n</a:t>
            </a:r>
            <a:r>
              <a:rPr baseline="30000" lang="en-US" sz="8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where a  is a fixed constant. Such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algorithms are said to belong to the </a:t>
            </a:r>
            <a:r>
              <a:rPr b="0" lang="en-US" sz="1200">
                <a:solidFill>
                  <a:schemeClr val="dk1"/>
                </a:solidFill>
                <a:latin typeface="Arial"/>
                <a:ea typeface="Arial"/>
                <a:cs typeface="Arial"/>
                <a:sym typeface="Arial"/>
              </a:rPr>
              <a:t>class P . The term infeasible  is a much fuzzier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concept. In general, we can say a problem is infeasible if the effort to solve it grows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faster than polynomial time as a function of input size. For example, if the length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the input is n  bits and the time to compute the function is proportional to 2</a:t>
            </a:r>
            <a:r>
              <a:rPr baseline="30000" lang="en-US" sz="8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problem is considered infeasible. Unfortunately, it is difficult to determine if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particular algorithm exhibits this complexity. Furthermore, traditional notions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computational complexity focus on the worst-case or average-case complexity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 algorithm. These measures are inadequate for cryptography, which requires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it be infeasible to invert a function for virtually all inputs, not for the worst case or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even average case. A brief introduction to some of these concepts is provided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Appendix 9A.</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We now turn to the definition of a </a:t>
            </a:r>
            <a:r>
              <a:rPr b="1" lang="en-US" sz="1200">
                <a:solidFill>
                  <a:schemeClr val="dk1"/>
                </a:solidFill>
                <a:latin typeface="Arial"/>
                <a:ea typeface="Arial"/>
                <a:cs typeface="Arial"/>
                <a:sym typeface="Arial"/>
              </a:rPr>
              <a:t>trap-door one-way function , </a:t>
            </a:r>
            <a:r>
              <a:rPr b="0" lang="en-US" sz="1200">
                <a:solidFill>
                  <a:schemeClr val="dk1"/>
                </a:solidFill>
                <a:latin typeface="Arial"/>
                <a:ea typeface="Arial"/>
                <a:cs typeface="Arial"/>
                <a:sym typeface="Arial"/>
              </a:rPr>
              <a:t>which is easy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calculate in one direction and infeasible to calculate in the other direction unless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certain additional information is known. With the additional information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inverse can be calculated in polynomial time. We can summarize as follows: A trapdoor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one-way function is a family of invertible functions f</a:t>
            </a:r>
            <a:r>
              <a:rPr baseline="-25000" lang="en-US" sz="800">
                <a:solidFill>
                  <a:schemeClr val="dk1"/>
                </a:solidFill>
                <a:latin typeface="Arial"/>
                <a:ea typeface="Arial"/>
                <a:cs typeface="Arial"/>
                <a:sym typeface="Arial"/>
              </a:rPr>
              <a:t>k</a:t>
            </a:r>
            <a:r>
              <a:rPr lang="en-US" sz="1200">
                <a:solidFill>
                  <a:schemeClr val="dk1"/>
                </a:solidFill>
                <a:latin typeface="Arial"/>
                <a:ea typeface="Arial"/>
                <a:cs typeface="Arial"/>
                <a:sym typeface="Arial"/>
              </a:rPr>
              <a:t> , such that</a:t>
            </a:r>
            <a:endParaRPr>
              <a:latin typeface="Arial"/>
              <a:ea typeface="Arial"/>
              <a:cs typeface="Arial"/>
              <a:sym typeface="Arial"/>
            </a:endParaRPr>
          </a:p>
          <a:p>
            <a:pPr indent="0" lvl="1" marL="457200" rtl="0" algn="l">
              <a:spcBef>
                <a:spcPts val="360"/>
              </a:spcBef>
              <a:spcAft>
                <a:spcPts val="0"/>
              </a:spcAft>
              <a:buNone/>
            </a:pPr>
            <a:r>
              <a:t/>
            </a:r>
            <a:endParaRPr>
              <a:latin typeface="Arial"/>
              <a:ea typeface="Arial"/>
              <a:cs typeface="Arial"/>
              <a:sym typeface="Arial"/>
            </a:endParaRPr>
          </a:p>
          <a:p>
            <a:pPr indent="0" lvl="1" marL="457200" rtl="0" algn="l">
              <a:spcBef>
                <a:spcPts val="360"/>
              </a:spcBef>
              <a:spcAft>
                <a:spcPts val="0"/>
              </a:spcAft>
              <a:buNone/>
            </a:pPr>
            <a:r>
              <a:rPr lang="en-US">
                <a:latin typeface="Arial"/>
                <a:ea typeface="Arial"/>
                <a:cs typeface="Arial"/>
                <a:sym typeface="Arial"/>
              </a:rPr>
              <a:t>Y = f</a:t>
            </a:r>
            <a:r>
              <a:rPr baseline="-25000" lang="en-US">
                <a:latin typeface="Arial"/>
                <a:ea typeface="Arial"/>
                <a:cs typeface="Arial"/>
                <a:sym typeface="Arial"/>
              </a:rPr>
              <a:t>k</a:t>
            </a:r>
            <a:r>
              <a:rPr lang="en-US">
                <a:latin typeface="Arial"/>
                <a:ea typeface="Arial"/>
                <a:cs typeface="Arial"/>
                <a:sym typeface="Arial"/>
              </a:rPr>
              <a:t>(X) easy, if k and X are known</a:t>
            </a:r>
            <a:endParaRPr/>
          </a:p>
          <a:p>
            <a:pPr indent="0" lvl="1" marL="457200" rtl="0" algn="l">
              <a:spcBef>
                <a:spcPts val="360"/>
              </a:spcBef>
              <a:spcAft>
                <a:spcPts val="0"/>
              </a:spcAft>
              <a:buNone/>
            </a:pPr>
            <a:r>
              <a:t/>
            </a:r>
            <a:endParaRPr>
              <a:latin typeface="Arial"/>
              <a:ea typeface="Arial"/>
              <a:cs typeface="Arial"/>
              <a:sym typeface="Arial"/>
            </a:endParaRPr>
          </a:p>
          <a:p>
            <a:pPr indent="0" lvl="1" marL="457200" rtl="0" algn="l">
              <a:spcBef>
                <a:spcPts val="360"/>
              </a:spcBef>
              <a:spcAft>
                <a:spcPts val="0"/>
              </a:spcAft>
              <a:buNone/>
            </a:pPr>
            <a:r>
              <a:rPr lang="en-US">
                <a:latin typeface="Arial"/>
                <a:ea typeface="Arial"/>
                <a:cs typeface="Arial"/>
                <a:sym typeface="Arial"/>
              </a:rPr>
              <a:t>X = f</a:t>
            </a:r>
            <a:r>
              <a:rPr baseline="-25000" lang="en-US">
                <a:latin typeface="Arial"/>
                <a:ea typeface="Arial"/>
                <a:cs typeface="Arial"/>
                <a:sym typeface="Arial"/>
              </a:rPr>
              <a:t>k</a:t>
            </a:r>
            <a:r>
              <a:rPr baseline="30000" lang="en-US">
                <a:latin typeface="Arial"/>
                <a:ea typeface="Arial"/>
                <a:cs typeface="Arial"/>
                <a:sym typeface="Arial"/>
              </a:rPr>
              <a:t>–1</a:t>
            </a:r>
            <a:r>
              <a:rPr lang="en-US">
                <a:latin typeface="Arial"/>
                <a:ea typeface="Arial"/>
                <a:cs typeface="Arial"/>
                <a:sym typeface="Arial"/>
              </a:rPr>
              <a:t>(Y) easy, if k and Y are known</a:t>
            </a:r>
            <a:endParaRPr/>
          </a:p>
          <a:p>
            <a:pPr indent="0" lvl="1" marL="457200" rtl="0" algn="l">
              <a:spcBef>
                <a:spcPts val="360"/>
              </a:spcBef>
              <a:spcAft>
                <a:spcPts val="0"/>
              </a:spcAft>
              <a:buNone/>
            </a:pPr>
            <a:r>
              <a:t/>
            </a:r>
            <a:endParaRPr>
              <a:latin typeface="Arial"/>
              <a:ea typeface="Arial"/>
              <a:cs typeface="Arial"/>
              <a:sym typeface="Arial"/>
            </a:endParaRPr>
          </a:p>
          <a:p>
            <a:pPr indent="0" lvl="1" marL="457200" rtl="0" algn="l">
              <a:spcBef>
                <a:spcPts val="360"/>
              </a:spcBef>
              <a:spcAft>
                <a:spcPts val="0"/>
              </a:spcAft>
              <a:buNone/>
            </a:pPr>
            <a:r>
              <a:rPr lang="en-US">
                <a:latin typeface="Arial"/>
                <a:ea typeface="Arial"/>
                <a:cs typeface="Arial"/>
                <a:sym typeface="Arial"/>
              </a:rPr>
              <a:t>X = f</a:t>
            </a:r>
            <a:r>
              <a:rPr baseline="-25000" lang="en-US">
                <a:latin typeface="Arial"/>
                <a:ea typeface="Arial"/>
                <a:cs typeface="Arial"/>
                <a:sym typeface="Arial"/>
              </a:rPr>
              <a:t>k</a:t>
            </a:r>
            <a:r>
              <a:rPr baseline="30000" lang="en-US">
                <a:latin typeface="Arial"/>
                <a:ea typeface="Arial"/>
                <a:cs typeface="Arial"/>
                <a:sym typeface="Arial"/>
              </a:rPr>
              <a:t>–1</a:t>
            </a:r>
            <a:r>
              <a:rPr lang="en-US">
                <a:latin typeface="Arial"/>
                <a:ea typeface="Arial"/>
                <a:cs typeface="Arial"/>
                <a:sym typeface="Arial"/>
              </a:rPr>
              <a:t>(Y) infeasible, if Y known but k not known</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Thus, the development of a practical public-key scheme depends on discovery of a suitable trap-door one-way function.  </a:t>
            </a:r>
            <a:endParaRPr/>
          </a:p>
        </p:txBody>
      </p:sp>
      <p:sp>
        <p:nvSpPr>
          <p:cNvPr id="491" name="Google Shape;49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97" name="Google Shape;49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8" name="Google Shape;49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As with symmetric encryption, a public-key encryption scheme is vulnerable to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brute-force attack. The countermeasure is the same: Use large keys. However, there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a tradeoff to be considered. Public-key systems depend on the use of some sort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invertible mathematical function. The complexity of calculating these functions may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not scale linearly with the number of bits in the key but grow more rapidly than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Thus, the key size must be large enough to make brute-force attack impractical but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small enough for practical encryption and decryption. In practice, the key sizes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have been proposed do make brute-force attack impractical but result in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decryption speeds that are too slow for general-purpose use. Instead, as was mentioned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earlier, public-key encryption is currently confined to key management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signature applications.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Another form of attack is to find some way to compute the private key given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public key. To date, it has not been mathematically proven that this form of attack</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infeasible for a particular public-key algorithm. Thus, any given algorithm,</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including the widely used RSA algorithm, is suspect. The history of cryptanalysis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shows that a problem that seems insoluble from one perspective can be found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have a solution if looked at in an entirely different way.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Finally, there is a form of attack that is peculiar to public-key systems. This 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 essence, a probable-message attack. Suppose, for example, that a message were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 sent that consisted solely of a 56-bit DES key. An adversary could encrypt all possible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56-bit DES keys using the public key and could discover the encrypted key by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matching the transmitted ciphertext. Thus, no matter how large the key size of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public-key scheme, the attack is reduced to a brute-force attack on a 56-bit key. This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attack can be thwarted by appending some random bits to such simple messages.</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07" name="Google Shape;5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8" name="Google Shape;5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The pioneering paper by Diffie and Hellman [DIFF76b] introduced a new approach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cryptography and, in effect, challenged cryptologists to come up with a cryptographic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 that met the requirements for public-key systems. A number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algorithms have been proposed for public-key cryptography. Some of these, though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initially promising, turned out to be breakable.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One of the first successful responses to the challenge was developed in 1977</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by Ron Rivest, Adi Shamir, and Len Adleman at MIT and first published in 1978</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[RIVE78].  The Rivest-Shamir-Adleman (RSA) scheme has since that time reigned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supreme as the most widely accepted and implemented general-purpose approach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public-key encryption.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The RSA  scheme is a cipher in which the plaintext and ciphertext are integers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between 0 and n -  1 for some n . A typical size for n  is 1024 bits, or 309 decimal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digits. That is, n  is less than 2</a:t>
            </a:r>
            <a:r>
              <a:rPr baseline="30000" lang="en-US" sz="1200">
                <a:solidFill>
                  <a:schemeClr val="dk1"/>
                </a:solidFill>
                <a:latin typeface="Arial"/>
                <a:ea typeface="Arial"/>
                <a:cs typeface="Arial"/>
                <a:sym typeface="Arial"/>
              </a:rPr>
              <a:t>1024</a:t>
            </a:r>
            <a:r>
              <a:rPr lang="en-US" sz="1200">
                <a:solidFill>
                  <a:schemeClr val="dk1"/>
                </a:solidFill>
                <a:latin typeface="Arial"/>
                <a:ea typeface="Arial"/>
                <a:cs typeface="Arial"/>
                <a:sym typeface="Arial"/>
              </a:rPr>
              <a:t> . We examine RSA in this section in some detail,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beginning with an explanation of the algorithm. Then we examine some of the computational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cryptanalytical implications of RSA.</a:t>
            </a:r>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14" name="Google Shape;51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 RSA makes use of an expression with exponentials. Plaintext is encrypted in blocks,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with each block having a binary value less than some number n . That is, the block</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size must be less than or equal to log</a:t>
            </a:r>
            <a:r>
              <a:rPr b="0" baseline="-25000" lang="en-US" sz="1200">
                <a:solidFill>
                  <a:schemeClr val="dk1"/>
                </a:solidFill>
                <a:latin typeface="Arial"/>
                <a:ea typeface="Arial"/>
                <a:cs typeface="Arial"/>
                <a:sym typeface="Arial"/>
              </a:rPr>
              <a:t>2</a:t>
            </a:r>
            <a:r>
              <a:rPr b="0" lang="en-US" sz="1200">
                <a:solidFill>
                  <a:schemeClr val="dk1"/>
                </a:solidFill>
                <a:latin typeface="Arial"/>
                <a:ea typeface="Arial"/>
                <a:cs typeface="Arial"/>
                <a:sym typeface="Arial"/>
              </a:rPr>
              <a:t> (n ) +  1; in practice, the block size is i  bits,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where 2</a:t>
            </a:r>
            <a:r>
              <a:rPr b="0" baseline="30000" lang="en-US" sz="1200">
                <a:solidFill>
                  <a:schemeClr val="dk1"/>
                </a:solidFill>
                <a:latin typeface="Arial"/>
                <a:ea typeface="Arial"/>
                <a:cs typeface="Arial"/>
                <a:sym typeface="Arial"/>
              </a:rPr>
              <a:t>i </a:t>
            </a:r>
            <a:r>
              <a:rPr b="0" lang="en-US" sz="1200">
                <a:solidFill>
                  <a:schemeClr val="dk1"/>
                </a:solidFill>
                <a:latin typeface="Arial"/>
                <a:ea typeface="Arial"/>
                <a:cs typeface="Arial"/>
                <a:sym typeface="Arial"/>
              </a:rPr>
              <a:t>&lt; n ≤  2</a:t>
            </a:r>
            <a:r>
              <a:rPr b="0" baseline="30000" lang="en-US" sz="1200">
                <a:solidFill>
                  <a:schemeClr val="dk1"/>
                </a:solidFill>
                <a:latin typeface="Arial"/>
                <a:ea typeface="Arial"/>
                <a:cs typeface="Arial"/>
                <a:sym typeface="Arial"/>
              </a:rPr>
              <a:t>i+1 </a:t>
            </a:r>
            <a:r>
              <a:rPr b="0" lang="en-US" sz="1200">
                <a:solidFill>
                  <a:schemeClr val="dk1"/>
                </a:solidFill>
                <a:latin typeface="Arial"/>
                <a:ea typeface="Arial"/>
                <a:cs typeface="Arial"/>
                <a:sym typeface="Arial"/>
              </a:rPr>
              <a:t>. Encryption and decryption are of the following form, for some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plaintext block M  and ciphertext block C.</a:t>
            </a:r>
            <a:endParaRPr/>
          </a:p>
          <a:p>
            <a:pPr indent="0" lvl="0" marL="0" rtl="0" algn="l">
              <a:spcBef>
                <a:spcPts val="720"/>
              </a:spcBef>
              <a:spcAft>
                <a:spcPts val="0"/>
              </a:spcAft>
              <a:buNone/>
            </a:pPr>
            <a:r>
              <a:rPr b="0" lang="en-US" sz="1200">
                <a:solidFill>
                  <a:schemeClr val="dk1"/>
                </a:solidFill>
                <a:latin typeface="Arial"/>
                <a:ea typeface="Arial"/>
                <a:cs typeface="Arial"/>
                <a:sym typeface="Arial"/>
              </a:rPr>
              <a:t>C = M</a:t>
            </a:r>
            <a:r>
              <a:rPr baseline="30000" i="1" lang="en-US" sz="2400">
                <a:solidFill>
                  <a:schemeClr val="dk2"/>
                </a:solidFill>
                <a:latin typeface="Calibri"/>
                <a:ea typeface="Calibri"/>
                <a:cs typeface="Calibri"/>
                <a:sym typeface="Calibri"/>
              </a:rPr>
              <a:t>e</a:t>
            </a:r>
            <a:r>
              <a:rPr b="0" lang="en-US" sz="1200">
                <a:solidFill>
                  <a:schemeClr val="dk1"/>
                </a:solidFill>
                <a:latin typeface="Arial"/>
                <a:ea typeface="Arial"/>
                <a:cs typeface="Arial"/>
                <a:sym typeface="Arial"/>
              </a:rPr>
              <a:t>  mod n</a:t>
            </a:r>
            <a:endParaRPr/>
          </a:p>
          <a:p>
            <a:pPr indent="0" lvl="0" marL="0" rtl="0" algn="l">
              <a:spcBef>
                <a:spcPts val="720"/>
              </a:spcBef>
              <a:spcAft>
                <a:spcPts val="0"/>
              </a:spcAft>
              <a:buNone/>
            </a:pPr>
            <a:r>
              <a:rPr b="0" lang="en-US" sz="1200">
                <a:solidFill>
                  <a:schemeClr val="dk1"/>
                </a:solidFill>
                <a:latin typeface="Arial"/>
                <a:ea typeface="Arial"/>
                <a:cs typeface="Arial"/>
                <a:sym typeface="Arial"/>
              </a:rPr>
              <a:t>M = C</a:t>
            </a:r>
            <a:r>
              <a:rPr baseline="30000" i="1" lang="en-US" sz="2400">
                <a:solidFill>
                  <a:schemeClr val="dk2"/>
                </a:solidFill>
                <a:latin typeface="Calibri"/>
                <a:ea typeface="Calibri"/>
                <a:cs typeface="Calibri"/>
                <a:sym typeface="Calibri"/>
              </a:rPr>
              <a:t>d</a:t>
            </a:r>
            <a:r>
              <a:rPr b="0" lang="en-US" sz="1200">
                <a:solidFill>
                  <a:schemeClr val="dk1"/>
                </a:solidFill>
                <a:latin typeface="Arial"/>
                <a:ea typeface="Arial"/>
                <a:cs typeface="Arial"/>
                <a:sym typeface="Arial"/>
              </a:rPr>
              <a:t>  mod n =  (M</a:t>
            </a:r>
            <a:r>
              <a:rPr baseline="30000" i="1" lang="en-US" sz="2400">
                <a:solidFill>
                  <a:schemeClr val="dk2"/>
                </a:solidFill>
                <a:latin typeface="Calibri"/>
                <a:ea typeface="Calibri"/>
                <a:cs typeface="Calibri"/>
                <a:sym typeface="Calibri"/>
              </a:rPr>
              <a:t>e</a:t>
            </a:r>
            <a:r>
              <a:rPr b="0" lang="en-US" sz="1200">
                <a:solidFill>
                  <a:schemeClr val="dk1"/>
                </a:solidFill>
                <a:latin typeface="Arial"/>
                <a:ea typeface="Arial"/>
                <a:cs typeface="Arial"/>
                <a:sym typeface="Arial"/>
              </a:rPr>
              <a:t> )</a:t>
            </a:r>
            <a:r>
              <a:rPr baseline="30000" i="1" lang="en-US" sz="2400">
                <a:solidFill>
                  <a:schemeClr val="dk2"/>
                </a:solidFill>
                <a:latin typeface="Calibri"/>
                <a:ea typeface="Calibri"/>
                <a:cs typeface="Calibri"/>
                <a:sym typeface="Calibri"/>
              </a:rPr>
              <a:t>d</a:t>
            </a:r>
            <a:r>
              <a:rPr b="0" lang="en-US" sz="1200">
                <a:solidFill>
                  <a:schemeClr val="dk1"/>
                </a:solidFill>
                <a:latin typeface="Arial"/>
                <a:ea typeface="Arial"/>
                <a:cs typeface="Arial"/>
                <a:sym typeface="Arial"/>
              </a:rPr>
              <a:t>  mod n = M</a:t>
            </a:r>
            <a:r>
              <a:rPr baseline="30000" i="1" lang="en-US" sz="2400">
                <a:solidFill>
                  <a:schemeClr val="dk2"/>
                </a:solidFill>
                <a:latin typeface="Calibri"/>
                <a:ea typeface="Calibri"/>
                <a:cs typeface="Calibri"/>
                <a:sym typeface="Calibri"/>
              </a:rPr>
              <a:t>ed</a:t>
            </a:r>
            <a:r>
              <a:rPr b="0" lang="en-US" sz="1200">
                <a:solidFill>
                  <a:schemeClr val="dk1"/>
                </a:solidFill>
                <a:latin typeface="Arial"/>
                <a:ea typeface="Arial"/>
                <a:cs typeface="Arial"/>
                <a:sym typeface="Arial"/>
              </a:rPr>
              <a:t>  mod 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 Both sender and receiver must know the value of n . The sender knows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value of e , and only the receiver knows the value of d . Thus, this is a public-key encryption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algorithm with a public key of PU =  {e , n } and a private key of PR =  {d , n }.</a:t>
            </a:r>
            <a:endParaRPr b="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21" name="Google Shape;52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2" name="Google Shape;52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 For this algorithm to be satisfactory for public-key encryption, the following requirements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must be met.</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1.  It is possible to find values of e , d , n  such that M</a:t>
            </a:r>
            <a:r>
              <a:rPr b="0" baseline="30000" lang="en-US" sz="1200">
                <a:solidFill>
                  <a:schemeClr val="dk1"/>
                </a:solidFill>
                <a:latin typeface="Arial"/>
                <a:ea typeface="Arial"/>
                <a:cs typeface="Arial"/>
                <a:sym typeface="Arial"/>
              </a:rPr>
              <a:t>ed</a:t>
            </a:r>
            <a:r>
              <a:rPr b="0" lang="en-US" sz="1200">
                <a:solidFill>
                  <a:schemeClr val="dk1"/>
                </a:solidFill>
                <a:latin typeface="Arial"/>
                <a:ea typeface="Arial"/>
                <a:cs typeface="Arial"/>
                <a:sym typeface="Arial"/>
              </a:rPr>
              <a:t>  mod n = M  for all M &lt; n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2.  It is relatively easy to calculate M</a:t>
            </a:r>
            <a:r>
              <a:rPr b="0" baseline="30000" lang="en-US" sz="1200">
                <a:solidFill>
                  <a:schemeClr val="dk1"/>
                </a:solidFill>
                <a:latin typeface="Arial"/>
                <a:ea typeface="Arial"/>
                <a:cs typeface="Arial"/>
                <a:sym typeface="Arial"/>
              </a:rPr>
              <a:t>e </a:t>
            </a:r>
            <a:r>
              <a:rPr b="0" lang="en-US" sz="1200">
                <a:solidFill>
                  <a:schemeClr val="dk1"/>
                </a:solidFill>
                <a:latin typeface="Arial"/>
                <a:ea typeface="Arial"/>
                <a:cs typeface="Arial"/>
                <a:sym typeface="Arial"/>
              </a:rPr>
              <a:t> mod n  and C</a:t>
            </a:r>
            <a:r>
              <a:rPr b="0" baseline="30000" lang="en-US" sz="1200">
                <a:solidFill>
                  <a:schemeClr val="dk1"/>
                </a:solidFill>
                <a:latin typeface="Arial"/>
                <a:ea typeface="Arial"/>
                <a:cs typeface="Arial"/>
                <a:sym typeface="Arial"/>
              </a:rPr>
              <a:t>d</a:t>
            </a:r>
            <a:r>
              <a:rPr b="0" lang="en-US" sz="1200">
                <a:solidFill>
                  <a:schemeClr val="dk1"/>
                </a:solidFill>
                <a:latin typeface="Arial"/>
                <a:ea typeface="Arial"/>
                <a:cs typeface="Arial"/>
                <a:sym typeface="Arial"/>
              </a:rPr>
              <a:t>  mod n  for all values of M &lt; n .</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3.  It is infeasible to determine d  given e  and n .</a:t>
            </a:r>
            <a:endParaRPr b="0">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29" name="Google Shape;52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Figure 9.5 summarizes the RSA algorithm. It corresponds to Figure 9.1a: Alice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generates a public/private key pair; Bob encrypts using Alice’s public key; and Alice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decrypts using her private key.</a:t>
            </a:r>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7" name="Google Shape;35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Table 9.1 defines some key terms.</a:t>
            </a:r>
            <a:endParaRPr/>
          </a:p>
        </p:txBody>
      </p:sp>
      <p:sp>
        <p:nvSpPr>
          <p:cNvPr id="358" name="Google Shape;358;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5" name="Google Shape;535;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An example from [SING99] is shown in Figure 9.6.</a:t>
            </a:r>
            <a:endParaRPr/>
          </a:p>
        </p:txBody>
      </p:sp>
      <p:sp>
        <p:nvSpPr>
          <p:cNvPr id="536" name="Google Shape;536;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2" name="Google Shape;5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 Both encryption and decryption in RSA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involve raising an integer to an integer power,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If the exponentiation is done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over the integers and then reduced modulo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the intermediate values would be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gargantuan. Fortunately, as the preceding example shows, we can make use of 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property of modular arithmetic:</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t>
            </a:r>
            <a:r>
              <a:rPr b="0" i="1" lang="en-US" sz="1200">
                <a:solidFill>
                  <a:schemeClr val="dk1"/>
                </a:solidFill>
                <a:latin typeface="Arial"/>
                <a:ea typeface="Arial"/>
                <a:cs typeface="Arial"/>
                <a:sym typeface="Arial"/>
              </a:rPr>
              <a:t>a</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 </a:t>
            </a:r>
            <a:r>
              <a:rPr b="0" lang="en-US" sz="1200">
                <a:solidFill>
                  <a:schemeClr val="dk1"/>
                </a:solidFill>
                <a:latin typeface="Arial"/>
                <a:ea typeface="Arial"/>
                <a:cs typeface="Arial"/>
                <a:sym typeface="Arial"/>
              </a:rPr>
              <a:t>) *  (</a:t>
            </a:r>
            <a:r>
              <a:rPr b="0" i="1" lang="en-US" sz="1200">
                <a:solidFill>
                  <a:schemeClr val="dk1"/>
                </a:solidFill>
                <a:latin typeface="Arial"/>
                <a:ea typeface="Arial"/>
                <a:cs typeface="Arial"/>
                <a:sym typeface="Arial"/>
              </a:rPr>
              <a:t>b </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a:t>
            </a:r>
            <a:r>
              <a:rPr b="0" i="1" lang="en-US" sz="1200">
                <a:solidFill>
                  <a:schemeClr val="dk1"/>
                </a:solidFill>
                <a:latin typeface="Arial"/>
                <a:ea typeface="Arial"/>
                <a:cs typeface="Arial"/>
                <a:sym typeface="Arial"/>
              </a:rPr>
              <a:t>a * b </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Thus, we can reduce intermediate results modulo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 This makes the calculation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practical.</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Another consideration is the efficiency of exponentiation, because with RSA,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we are dealing with potentially large exponents. To see how efficiency might be increased,</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consider that we wish to compute x</a:t>
            </a:r>
            <a:r>
              <a:rPr b="0" baseline="30000" lang="en-US" sz="1200">
                <a:solidFill>
                  <a:schemeClr val="dk1"/>
                </a:solidFill>
                <a:latin typeface="Arial"/>
                <a:ea typeface="Arial"/>
                <a:cs typeface="Arial"/>
                <a:sym typeface="Arial"/>
              </a:rPr>
              <a:t>16</a:t>
            </a:r>
            <a:r>
              <a:rPr b="0" lang="en-US" sz="1200">
                <a:solidFill>
                  <a:schemeClr val="dk1"/>
                </a:solidFill>
                <a:latin typeface="Arial"/>
                <a:ea typeface="Arial"/>
                <a:cs typeface="Arial"/>
                <a:sym typeface="Arial"/>
              </a:rPr>
              <a:t> . A straightforward approach requires</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15 multiplications: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x</a:t>
            </a:r>
            <a:r>
              <a:rPr b="0" baseline="30000" lang="en-US" sz="1200">
                <a:solidFill>
                  <a:schemeClr val="dk1"/>
                </a:solidFill>
                <a:latin typeface="Arial"/>
                <a:ea typeface="Arial"/>
                <a:cs typeface="Arial"/>
                <a:sym typeface="Arial"/>
              </a:rPr>
              <a:t>16</a:t>
            </a:r>
            <a:r>
              <a:rPr b="0" lang="en-US" sz="1200">
                <a:solidFill>
                  <a:schemeClr val="dk1"/>
                </a:solidFill>
                <a:latin typeface="Arial"/>
                <a:ea typeface="Arial"/>
                <a:cs typeface="Arial"/>
                <a:sym typeface="Arial"/>
              </a:rPr>
              <a:t> = </a:t>
            </a:r>
            <a:r>
              <a:rPr b="0" i="1" lang="en-US" sz="1200">
                <a:solidFill>
                  <a:schemeClr val="dk1"/>
                </a:solidFill>
                <a:latin typeface="Arial"/>
                <a:ea typeface="Arial"/>
                <a:cs typeface="Arial"/>
                <a:sym typeface="Arial"/>
              </a:rPr>
              <a:t>x * x * x * x * x * x * x * x * x * x * x * x * x * x * x * x</a:t>
            </a:r>
            <a:endParaRPr/>
          </a:p>
          <a:p>
            <a:pPr indent="0" lvl="0" marL="0" rtl="0" algn="l">
              <a:spcBef>
                <a:spcPts val="360"/>
              </a:spcBef>
              <a:spcAft>
                <a:spcPts val="0"/>
              </a:spcAft>
              <a:buNone/>
            </a:pPr>
            <a:r>
              <a:t/>
            </a:r>
            <a:endParaRPr b="0" i="1"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However, we can achieve the same final result with only four multiplications if we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repeatedly take the square of each partial result, successively forming (x</a:t>
            </a:r>
            <a:r>
              <a:rPr b="0" baseline="30000" lang="en-US" sz="1200">
                <a:solidFill>
                  <a:schemeClr val="dk1"/>
                </a:solidFill>
                <a:latin typeface="Arial"/>
                <a:ea typeface="Arial"/>
                <a:cs typeface="Arial"/>
                <a:sym typeface="Arial"/>
              </a:rPr>
              <a:t>2</a:t>
            </a:r>
            <a:r>
              <a:rPr b="0" lang="en-US" sz="1200">
                <a:solidFill>
                  <a:schemeClr val="dk1"/>
                </a:solidFill>
                <a:latin typeface="Arial"/>
                <a:ea typeface="Arial"/>
                <a:cs typeface="Arial"/>
                <a:sym typeface="Arial"/>
              </a:rPr>
              <a:t> , x</a:t>
            </a:r>
            <a:r>
              <a:rPr b="0" baseline="30000" lang="en-US" sz="1200">
                <a:solidFill>
                  <a:schemeClr val="dk1"/>
                </a:solidFill>
                <a:latin typeface="Arial"/>
                <a:ea typeface="Arial"/>
                <a:cs typeface="Arial"/>
                <a:sym typeface="Arial"/>
              </a:rPr>
              <a:t>4</a:t>
            </a:r>
            <a:r>
              <a:rPr b="0" lang="en-US" sz="1200">
                <a:solidFill>
                  <a:schemeClr val="dk1"/>
                </a:solidFill>
                <a:latin typeface="Arial"/>
                <a:ea typeface="Arial"/>
                <a:cs typeface="Arial"/>
                <a:sym typeface="Arial"/>
              </a:rPr>
              <a:t> , x</a:t>
            </a:r>
            <a:r>
              <a:rPr b="0" baseline="30000" lang="en-US" sz="1200">
                <a:solidFill>
                  <a:schemeClr val="dk1"/>
                </a:solidFill>
                <a:latin typeface="Arial"/>
                <a:ea typeface="Arial"/>
                <a:cs typeface="Arial"/>
                <a:sym typeface="Arial"/>
              </a:rPr>
              <a:t>8</a:t>
            </a:r>
            <a:r>
              <a:rPr b="0" lang="en-US" sz="1200">
                <a:solidFill>
                  <a:schemeClr val="dk1"/>
                </a:solidFill>
                <a:latin typeface="Arial"/>
                <a:ea typeface="Arial"/>
                <a:cs typeface="Arial"/>
                <a:sym typeface="Arial"/>
              </a:rPr>
              <a:t> , x</a:t>
            </a:r>
            <a:r>
              <a:rPr b="0" baseline="30000" lang="en-US" sz="1200">
                <a:solidFill>
                  <a:schemeClr val="dk1"/>
                </a:solidFill>
                <a:latin typeface="Arial"/>
                <a:ea typeface="Arial"/>
                <a:cs typeface="Arial"/>
                <a:sym typeface="Arial"/>
              </a:rPr>
              <a:t>16 </a:t>
            </a:r>
            <a:r>
              <a:rPr b="0" lang="en-US" sz="1200">
                <a:solidFill>
                  <a:schemeClr val="dk1"/>
                </a:solidFill>
                <a:latin typeface="Arial"/>
                <a:ea typeface="Arial"/>
                <a:cs typeface="Arial"/>
                <a:sym typeface="Arial"/>
              </a:rPr>
              <a:t>).</a:t>
            </a:r>
            <a:endParaRPr b="0" i="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9" name="Google Shape;54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We can therefore develop the algorithm for computing </a:t>
            </a:r>
            <a:r>
              <a:rPr b="0" i="1" lang="en-US" sz="1200">
                <a:solidFill>
                  <a:schemeClr val="dk1"/>
                </a:solidFill>
                <a:latin typeface="Arial"/>
                <a:ea typeface="Arial"/>
                <a:cs typeface="Arial"/>
                <a:sym typeface="Arial"/>
              </a:rPr>
              <a:t>a</a:t>
            </a:r>
            <a:r>
              <a:rPr b="0" baseline="30000" lang="en-US" sz="1200">
                <a:solidFill>
                  <a:schemeClr val="dk1"/>
                </a:solidFill>
                <a:latin typeface="Arial"/>
                <a:ea typeface="Arial"/>
                <a:cs typeface="Arial"/>
                <a:sym typeface="Arial"/>
              </a:rPr>
              <a:t>b</a:t>
            </a:r>
            <a:r>
              <a:rPr b="0" lang="en-US" sz="1200">
                <a:solidFill>
                  <a:schemeClr val="dk1"/>
                </a:solidFill>
                <a:latin typeface="Arial"/>
                <a:ea typeface="Arial"/>
                <a:cs typeface="Arial"/>
                <a:sym typeface="Arial"/>
              </a:rPr>
              <a:t> mod </a:t>
            </a:r>
            <a:r>
              <a:rPr b="0" i="1" lang="en-US" sz="1200">
                <a:solidFill>
                  <a:schemeClr val="dk1"/>
                </a:solidFill>
                <a:latin typeface="Arial"/>
                <a:ea typeface="Arial"/>
                <a:cs typeface="Arial"/>
                <a:sym typeface="Arial"/>
              </a:rPr>
              <a:t>n</a:t>
            </a:r>
            <a:r>
              <a:rPr b="0" lang="en-US" sz="1200">
                <a:solidFill>
                  <a:schemeClr val="dk1"/>
                </a:solidFill>
                <a:latin typeface="Arial"/>
                <a:ea typeface="Arial"/>
                <a:cs typeface="Arial"/>
                <a:sym typeface="Arial"/>
              </a:rPr>
              <a:t>, shown in</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Figure 9.8.</a:t>
            </a:r>
            <a:endParaRPr b="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5" name="Google Shape;55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Table 9.4 shows an example of the execution of this algorithm. Note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variable </a:t>
            </a:r>
            <a:r>
              <a:rPr i="1" lang="en-US" sz="1200">
                <a:solidFill>
                  <a:schemeClr val="dk1"/>
                </a:solidFill>
                <a:latin typeface="Arial"/>
                <a:ea typeface="Arial"/>
                <a:cs typeface="Arial"/>
                <a:sym typeface="Arial"/>
              </a:rPr>
              <a:t>c</a:t>
            </a:r>
            <a:r>
              <a:rPr lang="en-US" sz="1200">
                <a:solidFill>
                  <a:schemeClr val="dk1"/>
                </a:solidFill>
                <a:latin typeface="Arial"/>
                <a:ea typeface="Arial"/>
                <a:cs typeface="Arial"/>
                <a:sym typeface="Arial"/>
              </a:rPr>
              <a:t> is not needed; it is included for explanatory purposes. The final value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a:t>
            </a:r>
            <a:r>
              <a:rPr i="1" lang="en-US" sz="1200">
                <a:solidFill>
                  <a:schemeClr val="dk1"/>
                </a:solidFill>
                <a:latin typeface="Arial"/>
                <a:ea typeface="Arial"/>
                <a:cs typeface="Arial"/>
                <a:sym typeface="Arial"/>
              </a:rPr>
              <a:t>c </a:t>
            </a:r>
            <a:r>
              <a:rPr lang="en-US" sz="1200">
                <a:solidFill>
                  <a:schemeClr val="dk1"/>
                </a:solidFill>
                <a:latin typeface="Arial"/>
                <a:ea typeface="Arial"/>
                <a:cs typeface="Arial"/>
                <a:sym typeface="Arial"/>
              </a:rPr>
              <a:t>is the value of the exponent.</a:t>
            </a:r>
            <a:endParaRPr/>
          </a:p>
        </p:txBody>
      </p:sp>
      <p:sp>
        <p:nvSpPr>
          <p:cNvPr id="556" name="Google Shape;55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63" name="Google Shape;5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64" name="Google Shape;5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To speed up the operation of the RSA algorithm using the public key, can choose to use a small value of </a:t>
            </a:r>
            <a:r>
              <a:rPr i="1" lang="en-US">
                <a:latin typeface="Arial"/>
                <a:ea typeface="Arial"/>
                <a:cs typeface="Arial"/>
                <a:sym typeface="Arial"/>
              </a:rPr>
              <a:t>e</a:t>
            </a:r>
            <a:r>
              <a:rPr lang="en-US">
                <a:latin typeface="Arial"/>
                <a:ea typeface="Arial"/>
                <a:cs typeface="Arial"/>
                <a:sym typeface="Arial"/>
              </a:rPr>
              <a:t>. The most common choice is 65537 (2</a:t>
            </a:r>
            <a:r>
              <a:rPr baseline="30000" lang="en-US">
                <a:latin typeface="Arial"/>
                <a:ea typeface="Arial"/>
                <a:cs typeface="Arial"/>
                <a:sym typeface="Arial"/>
              </a:rPr>
              <a:t>16</a:t>
            </a:r>
            <a:r>
              <a:rPr lang="en-US">
                <a:latin typeface="Arial"/>
                <a:ea typeface="Arial"/>
                <a:cs typeface="Arial"/>
                <a:sym typeface="Arial"/>
              </a:rPr>
              <a:t> + 1); two other popular choices are 3 and 17. Each of these choices has only two 1 bits and so the number of multiplications required to perform exponentiation is minimized. </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 However, with a very small public key, such as</a:t>
            </a:r>
            <a:r>
              <a:rPr i="1" lang="en-US">
                <a:latin typeface="Arial"/>
                <a:ea typeface="Arial"/>
                <a:cs typeface="Arial"/>
                <a:sym typeface="Arial"/>
              </a:rPr>
              <a:t> e = 3</a:t>
            </a:r>
            <a:r>
              <a:rPr lang="en-US">
                <a:latin typeface="Arial"/>
                <a:ea typeface="Arial"/>
                <a:cs typeface="Arial"/>
                <a:sym typeface="Arial"/>
              </a:rPr>
              <a:t>, RSA becomes vulnerable to a simple attack</a:t>
            </a:r>
            <a:r>
              <a:rPr i="1" lang="en-US">
                <a:latin typeface="Arial"/>
                <a:ea typeface="Arial"/>
                <a:cs typeface="Arial"/>
                <a:sym typeface="Arial"/>
              </a:rPr>
              <a:t>. </a:t>
            </a:r>
            <a:endParaRPr>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0" name="Google Shape;57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71" name="Google Shape;57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We cannot similarly choose a small constant value of </a:t>
            </a:r>
            <a:r>
              <a:rPr i="1" lang="en-US">
                <a:latin typeface="Arial"/>
                <a:ea typeface="Arial"/>
                <a:cs typeface="Arial"/>
                <a:sym typeface="Arial"/>
              </a:rPr>
              <a:t>d </a:t>
            </a:r>
            <a:r>
              <a:rPr lang="en-US">
                <a:latin typeface="Arial"/>
                <a:ea typeface="Arial"/>
                <a:cs typeface="Arial"/>
                <a:sym typeface="Arial"/>
              </a:rPr>
              <a:t>for efficient operation. A small value of </a:t>
            </a:r>
            <a:r>
              <a:rPr i="1" lang="en-US">
                <a:latin typeface="Arial"/>
                <a:ea typeface="Arial"/>
                <a:cs typeface="Arial"/>
                <a:sym typeface="Arial"/>
              </a:rPr>
              <a:t>d</a:t>
            </a:r>
            <a:r>
              <a:rPr lang="en-US">
                <a:latin typeface="Arial"/>
                <a:ea typeface="Arial"/>
                <a:cs typeface="Arial"/>
                <a:sym typeface="Arial"/>
              </a:rPr>
              <a:t> is vulnerable to a brute-force attack and to other forms of cryptanalysis [WIEN90]. However, there is a way to speed up computation using the CRT.</a:t>
            </a:r>
            <a:endParaRPr/>
          </a:p>
          <a:p>
            <a:pPr indent="0" lvl="0" marL="0" rtl="0" algn="l">
              <a:spcBef>
                <a:spcPts val="360"/>
              </a:spcBef>
              <a:spcAft>
                <a:spcPts val="0"/>
              </a:spcAft>
              <a:buNone/>
            </a:pPr>
            <a:r>
              <a:t/>
            </a:r>
            <a:endParaRPr>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quantities </a:t>
            </a:r>
            <a:r>
              <a:rPr i="1" lang="en-US" sz="1200">
                <a:solidFill>
                  <a:schemeClr val="dk1"/>
                </a:solidFill>
                <a:latin typeface="Arial"/>
                <a:ea typeface="Arial"/>
                <a:cs typeface="Arial"/>
                <a:sym typeface="Arial"/>
              </a:rPr>
              <a:t>d</a:t>
            </a:r>
            <a:r>
              <a:rPr lang="en-US" sz="1200">
                <a:solidFill>
                  <a:schemeClr val="dk1"/>
                </a:solidFill>
                <a:latin typeface="Arial"/>
                <a:ea typeface="Arial"/>
                <a:cs typeface="Arial"/>
                <a:sym typeface="Arial"/>
              </a:rPr>
              <a:t> mod (</a:t>
            </a:r>
            <a:r>
              <a:rPr i="1" lang="en-US" sz="1200">
                <a:solidFill>
                  <a:schemeClr val="dk1"/>
                </a:solidFill>
                <a:latin typeface="Arial"/>
                <a:ea typeface="Arial"/>
                <a:cs typeface="Arial"/>
                <a:sym typeface="Arial"/>
              </a:rPr>
              <a:t>p -  1</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d</a:t>
            </a:r>
            <a:r>
              <a:rPr lang="en-US" sz="1200">
                <a:solidFill>
                  <a:schemeClr val="dk1"/>
                </a:solidFill>
                <a:latin typeface="Arial"/>
                <a:ea typeface="Arial"/>
                <a:cs typeface="Arial"/>
                <a:sym typeface="Arial"/>
              </a:rPr>
              <a:t> mod (</a:t>
            </a:r>
            <a:r>
              <a:rPr i="1" lang="en-US" sz="1200">
                <a:solidFill>
                  <a:schemeClr val="dk1"/>
                </a:solidFill>
                <a:latin typeface="Arial"/>
                <a:ea typeface="Arial"/>
                <a:cs typeface="Arial"/>
                <a:sym typeface="Arial"/>
              </a:rPr>
              <a:t>q -  1</a:t>
            </a:r>
            <a:r>
              <a:rPr lang="en-US" sz="1200">
                <a:solidFill>
                  <a:schemeClr val="dk1"/>
                </a:solidFill>
                <a:latin typeface="Arial"/>
                <a:ea typeface="Arial"/>
                <a:cs typeface="Arial"/>
                <a:sym typeface="Arial"/>
              </a:rPr>
              <a:t>) can be precalculated. The end</a:t>
            </a:r>
            <a:endParaRPr/>
          </a:p>
          <a:p>
            <a:pPr indent="0" lvl="0" marL="0" rtl="0" algn="l">
              <a:spcBef>
                <a:spcPts val="780"/>
              </a:spcBef>
              <a:spcAft>
                <a:spcPts val="0"/>
              </a:spcAft>
              <a:buNone/>
            </a:pPr>
            <a:r>
              <a:rPr lang="en-US" sz="1200">
                <a:solidFill>
                  <a:schemeClr val="dk1"/>
                </a:solidFill>
                <a:latin typeface="Arial"/>
                <a:ea typeface="Arial"/>
                <a:cs typeface="Arial"/>
                <a:sym typeface="Arial"/>
              </a:rPr>
              <a:t>result is that the calculation is approximately four times as fast as evaluating </a:t>
            </a:r>
            <a:r>
              <a:rPr i="1" lang="en-US" sz="1200">
                <a:solidFill>
                  <a:schemeClr val="dk1"/>
                </a:solidFill>
                <a:latin typeface="Arial"/>
                <a:ea typeface="Arial"/>
                <a:cs typeface="Arial"/>
                <a:sym typeface="Arial"/>
              </a:rPr>
              <a:t>M = C</a:t>
            </a:r>
            <a:r>
              <a:rPr baseline="30000" i="1" lang="en-US" sz="2600">
                <a:solidFill>
                  <a:schemeClr val="dk2"/>
                </a:solidFill>
                <a:latin typeface="Calibri"/>
                <a:ea typeface="Calibri"/>
                <a:cs typeface="Calibri"/>
                <a:sym typeface="Calibri"/>
              </a:rPr>
              <a:t>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mod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directly [BONE02].</a:t>
            </a:r>
            <a:endParaRPr>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7" name="Google Shape;577;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Before the application of the public-key cryptosystem, each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participant must generate a pair of keys. This involves the following tasks.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Determining two prime numbers,</a:t>
            </a:r>
            <a:r>
              <a:rPr i="1" lang="en-US" sz="1200">
                <a:solidFill>
                  <a:schemeClr val="dk1"/>
                </a:solidFill>
                <a:latin typeface="Arial"/>
                <a:ea typeface="Arial"/>
                <a:cs typeface="Arial"/>
                <a:sym typeface="Arial"/>
              </a:rPr>
              <a:t> p  </a:t>
            </a:r>
            <a:r>
              <a:rPr lang="en-US" sz="1200">
                <a:solidFill>
                  <a:schemeClr val="dk1"/>
                </a:solidFill>
                <a:latin typeface="Arial"/>
                <a:ea typeface="Arial"/>
                <a:cs typeface="Arial"/>
                <a:sym typeface="Arial"/>
              </a:rPr>
              <a:t>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Selecting either </a:t>
            </a:r>
            <a:r>
              <a:rPr i="1" lang="en-US" sz="1200">
                <a:solidFill>
                  <a:schemeClr val="dk1"/>
                </a:solidFill>
                <a:latin typeface="Arial"/>
                <a:ea typeface="Arial"/>
                <a:cs typeface="Arial"/>
                <a:sym typeface="Arial"/>
              </a:rPr>
              <a:t>e</a:t>
            </a:r>
            <a:r>
              <a:rPr lang="en-US" sz="1200">
                <a:solidFill>
                  <a:schemeClr val="dk1"/>
                </a:solidFill>
                <a:latin typeface="Arial"/>
                <a:ea typeface="Arial"/>
                <a:cs typeface="Arial"/>
                <a:sym typeface="Arial"/>
              </a:rPr>
              <a:t>  or </a:t>
            </a:r>
            <a:r>
              <a:rPr i="1" lang="en-US" sz="1200">
                <a:solidFill>
                  <a:schemeClr val="dk1"/>
                </a:solidFill>
                <a:latin typeface="Arial"/>
                <a:ea typeface="Arial"/>
                <a:cs typeface="Arial"/>
                <a:sym typeface="Arial"/>
              </a:rPr>
              <a:t>d</a:t>
            </a:r>
            <a:r>
              <a:rPr lang="en-US" sz="1200">
                <a:solidFill>
                  <a:schemeClr val="dk1"/>
                </a:solidFill>
                <a:latin typeface="Arial"/>
                <a:ea typeface="Arial"/>
                <a:cs typeface="Arial"/>
                <a:sym typeface="Arial"/>
              </a:rPr>
              <a:t>  and calculating the other.</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First, consider the selection of </a:t>
            </a:r>
            <a:r>
              <a:rPr i="1" lang="en-US" sz="1200">
                <a:solidFill>
                  <a:schemeClr val="dk1"/>
                </a:solidFill>
                <a:latin typeface="Arial"/>
                <a:ea typeface="Arial"/>
                <a:cs typeface="Arial"/>
                <a:sym typeface="Arial"/>
              </a:rPr>
              <a:t>p </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 Because the value of </a:t>
            </a:r>
            <a:r>
              <a:rPr i="1" lang="en-US" sz="1200">
                <a:solidFill>
                  <a:schemeClr val="dk1"/>
                </a:solidFill>
                <a:latin typeface="Arial"/>
                <a:ea typeface="Arial"/>
                <a:cs typeface="Arial"/>
                <a:sym typeface="Arial"/>
              </a:rPr>
              <a:t>n = pq  </a:t>
            </a:r>
            <a:r>
              <a:rPr lang="en-US" sz="1200">
                <a:solidFill>
                  <a:schemeClr val="dk1"/>
                </a:solidFill>
                <a:latin typeface="Arial"/>
                <a:ea typeface="Arial"/>
                <a:cs typeface="Arial"/>
                <a:sym typeface="Arial"/>
              </a:rPr>
              <a:t>will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known to any potential adversary, in order to prevent the discovery of </a:t>
            </a:r>
            <a:r>
              <a:rPr i="1" lang="en-US" sz="1200">
                <a:solidFill>
                  <a:schemeClr val="dk1"/>
                </a:solidFill>
                <a:latin typeface="Arial"/>
                <a:ea typeface="Arial"/>
                <a:cs typeface="Arial"/>
                <a:sym typeface="Arial"/>
              </a:rPr>
              <a:t>p</a:t>
            </a:r>
            <a:r>
              <a:rPr lang="en-US" sz="1200">
                <a:solidFill>
                  <a:schemeClr val="dk1"/>
                </a:solidFill>
                <a:latin typeface="Arial"/>
                <a:ea typeface="Arial"/>
                <a:cs typeface="Arial"/>
                <a:sym typeface="Arial"/>
              </a:rPr>
              <a:t> 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by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exhaustive methods, these primes must be chosen from a sufficiently large set (i.e.,</a:t>
            </a:r>
            <a:endParaRPr/>
          </a:p>
          <a:p>
            <a:pPr indent="0" lvl="0" marL="0" rtl="0" algn="l">
              <a:spcBef>
                <a:spcPts val="360"/>
              </a:spcBef>
              <a:spcAft>
                <a:spcPts val="0"/>
              </a:spcAft>
              <a:buNone/>
            </a:pPr>
            <a:r>
              <a:rPr i="1" lang="en-US" sz="1200">
                <a:solidFill>
                  <a:schemeClr val="dk1"/>
                </a:solidFill>
                <a:latin typeface="Arial"/>
                <a:ea typeface="Arial"/>
                <a:cs typeface="Arial"/>
                <a:sym typeface="Arial"/>
              </a:rPr>
              <a:t>p </a:t>
            </a:r>
            <a:r>
              <a:rPr lang="en-US" sz="1200">
                <a:solidFill>
                  <a:schemeClr val="dk1"/>
                </a:solidFill>
                <a:latin typeface="Arial"/>
                <a:ea typeface="Arial"/>
                <a:cs typeface="Arial"/>
                <a:sym typeface="Arial"/>
              </a:rPr>
              <a:t>and </a:t>
            </a:r>
            <a:r>
              <a:rPr i="1" lang="en-US" sz="1200">
                <a:solidFill>
                  <a:schemeClr val="dk1"/>
                </a:solidFill>
                <a:latin typeface="Arial"/>
                <a:ea typeface="Arial"/>
                <a:cs typeface="Arial"/>
                <a:sym typeface="Arial"/>
              </a:rPr>
              <a:t>q</a:t>
            </a:r>
            <a:r>
              <a:rPr lang="en-US" sz="1200">
                <a:solidFill>
                  <a:schemeClr val="dk1"/>
                </a:solidFill>
                <a:latin typeface="Arial"/>
                <a:ea typeface="Arial"/>
                <a:cs typeface="Arial"/>
                <a:sym typeface="Arial"/>
              </a:rPr>
              <a:t> must be large numbers). On the other hand, the method used for finding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large primes must be reasonably efficient.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At present, there are no useful techniques that yield arbitrarily large primes,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so some other means of tackling the problem is needed. The procedure that is generally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used is to pick at random an odd number of the desired order of magnitude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test whether that number is prime. If not, pick successive random numbers until</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one is found that tests prime.</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 variety of tests for primality have been developed (e.g., see [KNUT98] for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description of a number of such tests). Almost invariably, the tests are probabilistic.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is, the test will merely determine that a given integer is probably  prime.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Despite this lack of certainty, these tests can be run in such a way as to make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probability as close to 1.0 as desired. As an example, one of the more efficient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and popular algorithms, the Miller-Rabin algorithm, is described in Chapter 2.</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this algorithm and most such algorithms, the procedure for testing whether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 given integer</a:t>
            </a:r>
            <a:r>
              <a:rPr i="1" lang="en-US" sz="1200">
                <a:solidFill>
                  <a:schemeClr val="dk1"/>
                </a:solidFill>
                <a:latin typeface="Arial"/>
                <a:ea typeface="Arial"/>
                <a:cs typeface="Arial"/>
                <a:sym typeface="Arial"/>
              </a:rPr>
              <a:t> n </a:t>
            </a:r>
            <a:r>
              <a:rPr lang="en-US" sz="1200">
                <a:solidFill>
                  <a:schemeClr val="dk1"/>
                </a:solidFill>
                <a:latin typeface="Arial"/>
                <a:ea typeface="Arial"/>
                <a:cs typeface="Arial"/>
                <a:sym typeface="Arial"/>
              </a:rPr>
              <a:t>is prime is to perform some calculation that involves</a:t>
            </a:r>
            <a:r>
              <a:rPr i="1" lang="en-US" sz="1200">
                <a:solidFill>
                  <a:schemeClr val="dk1"/>
                </a:solidFill>
                <a:latin typeface="Arial"/>
                <a:ea typeface="Arial"/>
                <a:cs typeface="Arial"/>
                <a:sym typeface="Arial"/>
              </a:rPr>
              <a:t> n </a:t>
            </a:r>
            <a:r>
              <a:rPr lang="en-US" sz="1200">
                <a:solidFill>
                  <a:schemeClr val="dk1"/>
                </a:solidFill>
                <a:latin typeface="Arial"/>
                <a:ea typeface="Arial"/>
                <a:cs typeface="Arial"/>
                <a:sym typeface="Arial"/>
              </a:rPr>
              <a:t>and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randomly chosen integer</a:t>
            </a:r>
            <a:r>
              <a:rPr i="1" lang="en-US" sz="1200">
                <a:solidFill>
                  <a:schemeClr val="dk1"/>
                </a:solidFill>
                <a:latin typeface="Arial"/>
                <a:ea typeface="Arial"/>
                <a:cs typeface="Arial"/>
                <a:sym typeface="Arial"/>
              </a:rPr>
              <a:t> a </a:t>
            </a:r>
            <a:r>
              <a:rPr lang="en-US" sz="1200">
                <a:solidFill>
                  <a:schemeClr val="dk1"/>
                </a:solidFill>
                <a:latin typeface="Arial"/>
                <a:ea typeface="Arial"/>
                <a:cs typeface="Arial"/>
                <a:sym typeface="Arial"/>
              </a:rPr>
              <a:t>. If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“fails” the test, then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is not prime. If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“passes”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test, then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may be prime or nonprime. If</a:t>
            </a:r>
            <a:r>
              <a:rPr i="1" lang="en-US" sz="1200">
                <a:solidFill>
                  <a:schemeClr val="dk1"/>
                </a:solidFill>
                <a:latin typeface="Arial"/>
                <a:ea typeface="Arial"/>
                <a:cs typeface="Arial"/>
                <a:sym typeface="Arial"/>
              </a:rPr>
              <a:t> n </a:t>
            </a:r>
            <a:r>
              <a:rPr lang="en-US" sz="1200">
                <a:solidFill>
                  <a:schemeClr val="dk1"/>
                </a:solidFill>
                <a:latin typeface="Arial"/>
                <a:ea typeface="Arial"/>
                <a:cs typeface="Arial"/>
                <a:sym typeface="Arial"/>
              </a:rPr>
              <a:t>passes many such tests with many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different randomly chosen values for </a:t>
            </a:r>
            <a:r>
              <a:rPr i="1" lang="en-US" sz="12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 then we can have high confidence that </a:t>
            </a:r>
            <a:r>
              <a:rPr i="1" lang="en-US" sz="1200">
                <a:solidFill>
                  <a:schemeClr val="dk1"/>
                </a:solidFill>
                <a:latin typeface="Arial"/>
                <a:ea typeface="Arial"/>
                <a:cs typeface="Arial"/>
                <a:sym typeface="Arial"/>
              </a:rPr>
              <a:t>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 is, in fact, prime.</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9" name="Google Shape;58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In summary, the procedure for picking a prime number is as follows.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1.  Pick an odd integer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at random (e.g., using a pseudorandom number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generator).</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2.  Pick an integer </a:t>
            </a:r>
            <a:r>
              <a:rPr i="1" lang="en-US" sz="1200">
                <a:solidFill>
                  <a:schemeClr val="dk1"/>
                </a:solidFill>
                <a:latin typeface="Arial"/>
                <a:ea typeface="Arial"/>
                <a:cs typeface="Arial"/>
                <a:sym typeface="Arial"/>
              </a:rPr>
              <a:t>a &lt; n  </a:t>
            </a:r>
            <a:r>
              <a:rPr lang="en-US" sz="1200">
                <a:solidFill>
                  <a:schemeClr val="dk1"/>
                </a:solidFill>
                <a:latin typeface="Arial"/>
                <a:ea typeface="Arial"/>
                <a:cs typeface="Arial"/>
                <a:sym typeface="Arial"/>
              </a:rPr>
              <a:t>at random.</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3.  Perform the probabilistic primality test, such as Miller-Rabin, with </a:t>
            </a:r>
            <a:r>
              <a:rPr i="1" lang="en-US" sz="1200">
                <a:solidFill>
                  <a:schemeClr val="dk1"/>
                </a:solidFill>
                <a:latin typeface="Arial"/>
                <a:ea typeface="Arial"/>
                <a:cs typeface="Arial"/>
                <a:sym typeface="Arial"/>
              </a:rPr>
              <a:t>a</a:t>
            </a:r>
            <a:r>
              <a:rPr lang="en-US" sz="1200">
                <a:solidFill>
                  <a:schemeClr val="dk1"/>
                </a:solidFill>
                <a:latin typeface="Arial"/>
                <a:ea typeface="Arial"/>
                <a:cs typeface="Arial"/>
                <a:sym typeface="Arial"/>
              </a:rPr>
              <a:t>  as 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parameter. If n  fails the test, reject the value n  and go to step 1.</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4.  If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has passed a sufficient number of tests, accept </a:t>
            </a:r>
            <a:r>
              <a:rPr i="1" lang="en-US" sz="1200">
                <a:solidFill>
                  <a:schemeClr val="dk1"/>
                </a:solidFill>
                <a:latin typeface="Arial"/>
                <a:ea typeface="Arial"/>
                <a:cs typeface="Arial"/>
                <a:sym typeface="Arial"/>
              </a:rPr>
              <a:t>n</a:t>
            </a:r>
            <a:r>
              <a:rPr lang="en-US" sz="1200">
                <a:solidFill>
                  <a:schemeClr val="dk1"/>
                </a:solidFill>
                <a:latin typeface="Arial"/>
                <a:ea typeface="Arial"/>
                <a:cs typeface="Arial"/>
                <a:sym typeface="Arial"/>
              </a:rPr>
              <a:t> ; otherwise, go to step 2.</a:t>
            </a:r>
            <a:endParaRPr/>
          </a:p>
        </p:txBody>
      </p:sp>
      <p:sp>
        <p:nvSpPr>
          <p:cNvPr id="590" name="Google Shape;59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7" name="Google Shape;5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lang="en-US" sz="1200">
                <a:solidFill>
                  <a:schemeClr val="dk1"/>
                </a:solidFill>
                <a:latin typeface="Arial"/>
                <a:ea typeface="Arial"/>
                <a:cs typeface="Arial"/>
                <a:sym typeface="Arial"/>
              </a:rPr>
              <a:t>Five possible approaches to attacking the RSA algorithm are</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Brute force:  This involves trying all possible private keys.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Mathematical attacks:  There are several approaches, all equivalent in effort to</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factoring the product of two primes.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Timing attacks:  These depend on the running time of the decryption algorithm.</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Hardware fault-based attack:  This involves inducing hardware faults in the</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processor that is generating digital signatures.</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sz="1200">
                <a:solidFill>
                  <a:schemeClr val="dk1"/>
                </a:solidFill>
                <a:latin typeface="Arial"/>
                <a:ea typeface="Arial"/>
                <a:cs typeface="Arial"/>
                <a:sym typeface="Arial"/>
              </a:rPr>
              <a:t>■ Chosen ciphertext attacks:  This type of attack exploits properties of the RSA</a:t>
            </a:r>
            <a:endParaRPr/>
          </a:p>
          <a:p>
            <a:pPr indent="0" lvl="0" marL="0" rtl="0" algn="l">
              <a:spcBef>
                <a:spcPts val="360"/>
              </a:spcBef>
              <a:spcAft>
                <a:spcPts val="0"/>
              </a:spcAft>
              <a:buNone/>
            </a:pPr>
            <a:r>
              <a:rPr b="0" lang="en-US" sz="1200">
                <a:solidFill>
                  <a:schemeClr val="dk1"/>
                </a:solidFill>
                <a:latin typeface="Arial"/>
                <a:ea typeface="Arial"/>
                <a:cs typeface="Arial"/>
                <a:sym typeface="Arial"/>
              </a:rPr>
              <a:t>algorithm.</a:t>
            </a:r>
            <a:endParaRPr/>
          </a:p>
          <a:p>
            <a:pPr indent="0" lvl="0" marL="0" rtl="0" algn="l">
              <a:spcBef>
                <a:spcPts val="360"/>
              </a:spcBef>
              <a:spcAft>
                <a:spcPts val="0"/>
              </a:spcAft>
              <a:buNone/>
            </a:pPr>
            <a:r>
              <a:t/>
            </a:r>
            <a:endParaRPr b="0" sz="1200">
              <a:solidFill>
                <a:schemeClr val="dk1"/>
              </a:solidFill>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The defense against the brute-force approach is the same for RSA as for other cryptosystems, namely, use a large key space. Thus the larger the number of bits in d, the better. However because the calculations involved both in key generation and in encryption/decryption are complex, the larger the size of the key, the slower the system will run.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6" name="Google Shape;62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can identify three approaches to attacking RSA mathematically:</a:t>
            </a:r>
            <a:endParaRPr/>
          </a:p>
          <a:p>
            <a:pPr indent="0" lvl="1" marL="457200" rtl="0" algn="l">
              <a:spcBef>
                <a:spcPts val="360"/>
              </a:spcBef>
              <a:spcAft>
                <a:spcPts val="0"/>
              </a:spcAft>
              <a:buNone/>
            </a:pPr>
            <a:r>
              <a:t/>
            </a:r>
            <a:endParaRPr/>
          </a:p>
          <a:p>
            <a:pPr indent="0" lvl="1" marL="457200" rtl="0" algn="l">
              <a:spcBef>
                <a:spcPts val="360"/>
              </a:spcBef>
              <a:spcAft>
                <a:spcPts val="0"/>
              </a:spcAft>
              <a:buNone/>
            </a:pPr>
            <a:r>
              <a:rPr lang="en-US"/>
              <a:t>Factor </a:t>
            </a:r>
            <a:r>
              <a:rPr i="1" lang="en-US"/>
              <a:t>n</a:t>
            </a:r>
            <a:r>
              <a:rPr lang="en-US"/>
              <a:t> into its two prime factors. This enables calculation of ø(</a:t>
            </a:r>
            <a:r>
              <a:rPr i="1" lang="en-US"/>
              <a:t>n</a:t>
            </a:r>
            <a:r>
              <a:rPr lang="en-US"/>
              <a:t>) = (</a:t>
            </a:r>
            <a:r>
              <a:rPr i="1" lang="en-US"/>
              <a:t>p – 1) x (q</a:t>
            </a:r>
            <a:r>
              <a:rPr lang="en-US"/>
              <a:t> – 1), which in turn enables determination of </a:t>
            </a:r>
            <a:r>
              <a:rPr i="1" lang="en-US"/>
              <a:t>d = e</a:t>
            </a:r>
            <a:r>
              <a:rPr baseline="30000" i="1" lang="en-US"/>
              <a:t>-1</a:t>
            </a:r>
            <a:r>
              <a:rPr i="1" lang="en-US"/>
              <a:t> (mod </a:t>
            </a:r>
            <a:r>
              <a:rPr lang="en-US"/>
              <a:t>ø(n))</a:t>
            </a:r>
            <a:endParaRPr/>
          </a:p>
          <a:p>
            <a:pPr indent="0" lvl="1" marL="457200" rtl="0" algn="l">
              <a:spcBef>
                <a:spcPts val="360"/>
              </a:spcBef>
              <a:spcAft>
                <a:spcPts val="0"/>
              </a:spcAft>
              <a:buNone/>
            </a:pPr>
            <a:r>
              <a:t/>
            </a:r>
            <a:endParaRPr/>
          </a:p>
          <a:p>
            <a:pPr indent="0" lvl="1" marL="457200" rtl="0" algn="l">
              <a:spcBef>
                <a:spcPts val="360"/>
              </a:spcBef>
              <a:spcAft>
                <a:spcPts val="0"/>
              </a:spcAft>
              <a:buNone/>
            </a:pPr>
            <a:r>
              <a:rPr lang="en-US"/>
              <a:t>Determine ø(n) directly without first determining </a:t>
            </a:r>
            <a:r>
              <a:rPr i="1" lang="en-US"/>
              <a:t>p </a:t>
            </a:r>
            <a:r>
              <a:rPr lang="en-US"/>
              <a:t>and </a:t>
            </a:r>
            <a:r>
              <a:rPr i="1" lang="en-US"/>
              <a:t>q. </a:t>
            </a:r>
            <a:r>
              <a:rPr lang="en-US"/>
              <a:t>Again this enables determination of </a:t>
            </a:r>
            <a:r>
              <a:rPr i="1" lang="en-US"/>
              <a:t>d = e</a:t>
            </a:r>
            <a:r>
              <a:rPr baseline="30000" i="1" lang="en-US"/>
              <a:t>-1</a:t>
            </a:r>
            <a:r>
              <a:rPr i="1" lang="en-US"/>
              <a:t> (mod </a:t>
            </a:r>
            <a:r>
              <a:rPr lang="en-US"/>
              <a:t>ø(n))</a:t>
            </a:r>
            <a:endParaRPr/>
          </a:p>
          <a:p>
            <a:pPr indent="0" lvl="1" marL="457200" rtl="0" algn="l">
              <a:spcBef>
                <a:spcPts val="360"/>
              </a:spcBef>
              <a:spcAft>
                <a:spcPts val="0"/>
              </a:spcAft>
              <a:buNone/>
            </a:pPr>
            <a:r>
              <a:t/>
            </a:r>
            <a:endParaRPr/>
          </a:p>
          <a:p>
            <a:pPr indent="0" lvl="1" marL="457200" rtl="0" algn="l">
              <a:spcBef>
                <a:spcPts val="360"/>
              </a:spcBef>
              <a:spcAft>
                <a:spcPts val="0"/>
              </a:spcAft>
              <a:buNone/>
            </a:pPr>
            <a:r>
              <a:rPr lang="en-US"/>
              <a:t>Determine </a:t>
            </a:r>
            <a:r>
              <a:rPr i="1" lang="en-US"/>
              <a:t>d</a:t>
            </a:r>
            <a:r>
              <a:rPr lang="en-US"/>
              <a:t> directly without first determining ø(n)</a:t>
            </a:r>
            <a:endParaRPr/>
          </a:p>
          <a:p>
            <a:pPr indent="0" lvl="0" marL="0" rtl="0" algn="l">
              <a:spcBef>
                <a:spcPts val="360"/>
              </a:spcBef>
              <a:spcAft>
                <a:spcPts val="0"/>
              </a:spcAft>
              <a:buClr>
                <a:schemeClr val="dk1"/>
              </a:buClr>
              <a:buSzPts val="1200"/>
              <a:buFont typeface="Arial"/>
              <a:buNone/>
            </a:pPr>
            <a:r>
              <a:t/>
            </a:r>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5" name="Google Shape;36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020">
                <a:solidFill>
                  <a:schemeClr val="dk1"/>
                </a:solidFill>
                <a:latin typeface="Arial"/>
                <a:ea typeface="Arial"/>
                <a:cs typeface="Arial"/>
                <a:sym typeface="Arial"/>
              </a:rPr>
              <a:t>Before proceeding, we should mention several common misconceptions concerning</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public-key encryption. One such misconception is that public-key encryption</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is more secure from cryptanalysis than is symmetric encryption. In fact, the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security of any encryption scheme depends on the length of the key and the computational</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work involved in breaking a cipher. There is nothing in principle about</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 either symmetric or public-key encryption that makes one superior to another from</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the point of view of resisting cryptanalysis.</a:t>
            </a:r>
            <a:endParaRPr/>
          </a:p>
          <a:p>
            <a:pPr indent="0" lvl="0" marL="0" rtl="0" algn="l">
              <a:lnSpc>
                <a:spcPct val="9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A second misconception is that public-key encryption is a general-purpose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technique that has made symmetric encryption obsolete. On the contrary, because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of the computational overhead of current public-key encryption schemes, there</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seems no foreseeable likelihood that symmetric encryption will be abandoned. As</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one of the inventors of public-key encryption has put it [DIFF88], “the restriction</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of public-key cryptography to key management and signature applications is almost</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universally accepted.”</a:t>
            </a:r>
            <a:endParaRPr/>
          </a:p>
          <a:p>
            <a:pPr indent="0" lvl="0" marL="0" rtl="0" algn="l">
              <a:lnSpc>
                <a:spcPct val="90000"/>
              </a:lnSpc>
              <a:spcBef>
                <a:spcPts val="306"/>
              </a:spcBef>
              <a:spcAft>
                <a:spcPts val="0"/>
              </a:spcAft>
              <a:buNone/>
            </a:pPr>
            <a:r>
              <a:t/>
            </a:r>
            <a:endParaRPr sz="1020">
              <a:solidFill>
                <a:schemeClr val="dk1"/>
              </a:solidFill>
              <a:latin typeface="Arial"/>
              <a:ea typeface="Arial"/>
              <a:cs typeface="Arial"/>
              <a:sym typeface="Arial"/>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Finally, there is a feeling that key distribution is trivial when using public-key</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encryption, compared to the rather cumbersome handshaking involved with</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key distribution centers for symmetric encryption. In fact, some form of protocol</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is needed, generally involving a central agent, and the procedures involved are not</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simpler nor any more efficient than those required for symmetric encryption (e.g.,</a:t>
            </a:r>
            <a:endParaRPr/>
          </a:p>
          <a:p>
            <a:pPr indent="0" lvl="0" marL="0" rtl="0" algn="l">
              <a:lnSpc>
                <a:spcPct val="90000"/>
              </a:lnSpc>
              <a:spcBef>
                <a:spcPts val="306"/>
              </a:spcBef>
              <a:spcAft>
                <a:spcPts val="0"/>
              </a:spcAft>
              <a:buNone/>
            </a:pPr>
            <a:r>
              <a:rPr lang="en-US" sz="1020">
                <a:solidFill>
                  <a:schemeClr val="dk1"/>
                </a:solidFill>
                <a:latin typeface="Arial"/>
                <a:ea typeface="Arial"/>
                <a:cs typeface="Arial"/>
                <a:sym typeface="Arial"/>
              </a:rPr>
              <a:t>see analysis in [NEED78]).</a:t>
            </a:r>
            <a:endParaRPr sz="1020"/>
          </a:p>
        </p:txBody>
      </p:sp>
      <p:sp>
        <p:nvSpPr>
          <p:cNvPr id="366" name="Google Shape;36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73" name="Google Shape;3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concept of public-key cryptography evolved from an attempt to attack two of</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most difficult problems associated with symmetric encryption. The first problem</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is that of key distribution, which is examined in some detail in Chapter 14.</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As Chapter 14 discusses, key distribution under symmetric encryption requires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either (1) that two communicants already share a key, which somehow has been distributed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to them; or (2) the use of a key distribution center. Whitfield Diffie, one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the discoverers of public-key encryption (along with Martin Hellman, both 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Stanford University at the time), reasoned that this second requirement negated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very essence of cryptography: the ability to maintain total secrecy over your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own communication. As Diffie put it [DIFF88], “what good would it do after all to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develop impenetrable cryptosystems, if their users were forced to share their keys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a KDC that could be compromised by either burglary or subpoena?”</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second problem that Diffie pondered, and one that was apparently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unrelated to the first, was that of digital signatures . If the use of cryptography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was to become widespread, not just in military situations but for commercial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private purposes, then electronic messages and documents would need the equivalent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signatures used in paper documents. That is, could a method be devised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would stipulate, to the satisfaction of all parties, that a digital message had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been sent by a particular person? This is a somewhat broader requirement than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of authentication, and its characteristics and ramifications are explored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Chapter 13.</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Diffie and Hellman achieved an astounding breakthrough in 1976</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[DIFF76 a, b] by coming up with a method that addressed both problems and was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radically different from all previous approaches to cryptography, going back over</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four millennia.</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89" name="Google Shape;3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0" name="Google Shape;39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Asymmetric algorithms rely on one key for encryption and a different but related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for decryption. These algorithms have the following important characteristic.</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is computationally infeasible to determine the decryption key given only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knowledge of the cryptographic algorithm and the encryption key.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In addition, some algorithms, such as RSA, also exhibit the following characteristic.</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Either of the two related keys can be used for encryption, with the other used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for decryption.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 public-key encryption  scheme has six ingredients (Figure 9.1a; compare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Figure 3.1).</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Plaintext:  This is the readable message or data that is fed into the algorithm as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input.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Encryption algorithm: The encryption algorithm performs various transformations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on the plaintext.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Public and private keys: This is a pair of keys that have been selected so that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if one is used for encryption, the other is used for decryption. The exact transformations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performed by the algorithm depend on the public or private 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that is provided as input.</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Ciphertext: This is the scrambled message produced as output. It depends 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the plaintext and the key. For a given message, two different keys will produce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two different ciphertexts.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Decryption algorithm: This algorithm accepts the ciphertext and the matching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 and produces the original plaintext.</a:t>
            </a:r>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21" name="Google Shape;4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6:notes"/>
          <p:cNvSpPr txBox="1"/>
          <p:nvPr>
            <p:ph idx="1" type="body"/>
          </p:nvPr>
        </p:nvSpPr>
        <p:spPr>
          <a:xfrm>
            <a:off x="685800" y="4343400"/>
            <a:ext cx="54864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essential steps are the following.</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1.  Each user generates a pair of keys to be used for the encryption and decryption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of messages.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2.  Each user places one of the two keys in a public register or other accessible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file. This is the public key. The companion key is kept private. As Figure 9.1a</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suggests, each user maintains a collection of public keys obtained from others.</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3.  If Bob wishes to send a confidential message to Alice, Bob encrypts the message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using Alice’s public key.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4.  When Alice receives the message, she decrypts it using her private key. No</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other recipient can decrypt the message because only Alice knows Alice’s private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With this approach, all participants have access to public keys, and private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keys are generated locally by each participant and therefore need never be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distributed. As long as a user’s private key remains protected and secret, incoming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communication is secure. At any time, a system can change its private key and</a:t>
            </a:r>
            <a:endParaRPr/>
          </a:p>
          <a:p>
            <a:pPr indent="0" lvl="0" marL="0" rtl="0" algn="l">
              <a:spcBef>
                <a:spcPts val="360"/>
              </a:spcBef>
              <a:spcAft>
                <a:spcPts val="0"/>
              </a:spcAft>
              <a:buNone/>
            </a:pPr>
            <a:r>
              <a:rPr lang="en-US" sz="1200">
                <a:solidFill>
                  <a:schemeClr val="dk1"/>
                </a:solidFill>
                <a:latin typeface="Arial"/>
                <a:ea typeface="Arial"/>
                <a:cs typeface="Arial"/>
                <a:sym typeface="Arial"/>
              </a:rPr>
              <a:t>publish the companion public key to replace its old public key.</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27" name="Google Shape;4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7:notes"/>
          <p:cNvSpPr txBox="1"/>
          <p:nvPr>
            <p:ph idx="1" type="body"/>
          </p:nvPr>
        </p:nvSpPr>
        <p:spPr>
          <a:xfrm>
            <a:off x="685800" y="4343400"/>
            <a:ext cx="5486400" cy="4495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Table 9.2 summarizes some of the important aspects of symmetric and public-key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To discriminate between the two, we refer to the key used in symmetric</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as a secret key . The two keys used for asymmetric encryption are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referred to as the public key  and the private key . Invariably, the private key is kept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secret, but it is referred to as a private key rather than a secret key to avoid confusion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symmetric encryption.</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34" name="Google Shape;4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 Let us take a closer look at the essential elements of a public-key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scheme, using Figure 9.2 (compare with Figure 3.2).</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The scheme illustrated in Figure 9.2 provides confidentiality.</a:t>
            </a:r>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41" name="Google Shape;44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We mentioned earlier that either of the two related keys can be used for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with the other being used for decryption. This enables a rather different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cryptographic scheme to be implemented. Whereas the scheme illustrated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Figure 9.2 provides confidentiality, Figures 9.1b and 9.3 show the use of public-key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encryption to provide authentication.</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It is important to emphasize that the encryption process depicted in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Figures 9.1b and 9.3 does not provide confidentiality. That is, the message being</a:t>
            </a:r>
            <a:endParaRPr/>
          </a:p>
          <a:p>
            <a:pPr indent="0" lvl="0" marL="0" rtl="0" algn="l">
              <a:spcBef>
                <a:spcPts val="360"/>
              </a:spcBef>
              <a:spcAft>
                <a:spcPts val="0"/>
              </a:spcAft>
              <a:buNone/>
            </a:pPr>
            <a:r>
              <a:rPr lang="en-US" sz="1200">
                <a:solidFill>
                  <a:schemeClr val="dk1"/>
                </a:solidFill>
                <a:latin typeface="Arial"/>
                <a:ea typeface="Arial"/>
                <a:cs typeface="Arial"/>
                <a:sym typeface="Arial"/>
              </a:rPr>
              <a:t>sent is safe from alteration but not from eavesdropping. This is obvious in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case of a signature based on a portion of the message, because the rest of the</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message is transmitted in the clear. Even in the case of complete encryption,</a:t>
            </a:r>
            <a:endParaRPr/>
          </a:p>
          <a:p>
            <a:pPr indent="0" lvl="0" marL="0" rtl="0" algn="l">
              <a:spcBef>
                <a:spcPts val="360"/>
              </a:spcBef>
              <a:spcAft>
                <a:spcPts val="0"/>
              </a:spcAft>
              <a:buNone/>
            </a:pPr>
            <a:r>
              <a:rPr lang="en-US" sz="1200">
                <a:solidFill>
                  <a:schemeClr val="dk1"/>
                </a:solidFill>
                <a:latin typeface="Arial"/>
                <a:ea typeface="Arial"/>
                <a:cs typeface="Arial"/>
                <a:sym typeface="Arial"/>
              </a:rPr>
              <a:t>as shown in Figure 9.3, there is no protection of confidentiality because any</a:t>
            </a:r>
            <a:endParaRPr/>
          </a:p>
          <a:p>
            <a:pPr indent="0" lvl="0" marL="0" rtl="0" algn="l">
              <a:spcBef>
                <a:spcPts val="360"/>
              </a:spcBef>
              <a:spcAft>
                <a:spcPts val="0"/>
              </a:spcAft>
              <a:buNone/>
            </a:pPr>
            <a:r>
              <a:rPr lang="en-US" sz="1200">
                <a:solidFill>
                  <a:schemeClr val="dk1"/>
                </a:solidFill>
                <a:latin typeface="Arial"/>
                <a:ea typeface="Arial"/>
                <a:cs typeface="Arial"/>
                <a:sym typeface="Arial"/>
              </a:rPr>
              <a:t>observer can decrypt the message by using the sender’s public key.</a:t>
            </a:r>
            <a:endParaRPr/>
          </a:p>
        </p:txBody>
      </p:sp>
      <p:sp>
        <p:nvSpPr>
          <p:cNvPr id="442" name="Google Shape;442;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pn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grpSp>
        <p:nvGrpSpPr>
          <p:cNvPr id="16" name="Google Shape;16;p31"/>
          <p:cNvGrpSpPr/>
          <p:nvPr/>
        </p:nvGrpSpPr>
        <p:grpSpPr>
          <a:xfrm>
            <a:off x="0" y="0"/>
            <a:ext cx="1581150" cy="6858000"/>
            <a:chOff x="134471" y="0"/>
            <a:chExt cx="1581220" cy="6858000"/>
          </a:xfrm>
        </p:grpSpPr>
        <p:pic>
          <p:nvPicPr>
            <p:cNvPr descr="Overlay-Blank.jpg" id="17" name="Google Shape;17;p31"/>
            <p:cNvPicPr preferRelativeResize="0"/>
            <p:nvPr/>
          </p:nvPicPr>
          <p:blipFill rotWithShape="1">
            <a:blip r:embed="rId2">
              <a:alphaModFix/>
            </a:blip>
            <a:srcRect b="0" l="1470" r="83676" t="0"/>
            <a:stretch/>
          </p:blipFill>
          <p:spPr>
            <a:xfrm>
              <a:off x="134471" y="0"/>
              <a:ext cx="1358153" cy="6858000"/>
            </a:xfrm>
            <a:prstGeom prst="rect">
              <a:avLst/>
            </a:prstGeom>
            <a:noFill/>
            <a:ln>
              <a:noFill/>
            </a:ln>
          </p:spPr>
        </p:pic>
        <p:pic>
          <p:nvPicPr>
            <p:cNvPr descr="Overlay-VerticalBridge.jpg" id="18" name="Google Shape;18;p31"/>
            <p:cNvPicPr preferRelativeResize="0"/>
            <p:nvPr/>
          </p:nvPicPr>
          <p:blipFill rotWithShape="1">
            <a:blip r:embed="rId3">
              <a:alphaModFix/>
            </a:blip>
            <a:srcRect b="0" l="0" r="0" t="0"/>
            <a:stretch/>
          </p:blipFill>
          <p:spPr>
            <a:xfrm>
              <a:off x="1447800" y="0"/>
              <a:ext cx="267891" cy="6858000"/>
            </a:xfrm>
            <a:prstGeom prst="rect">
              <a:avLst/>
            </a:prstGeom>
            <a:noFill/>
            <a:ln>
              <a:noFill/>
            </a:ln>
          </p:spPr>
        </p:pic>
      </p:grpSp>
      <p:grpSp>
        <p:nvGrpSpPr>
          <p:cNvPr id="19" name="Google Shape;19;p31"/>
          <p:cNvGrpSpPr/>
          <p:nvPr/>
        </p:nvGrpSpPr>
        <p:grpSpPr>
          <a:xfrm>
            <a:off x="7546975" y="0"/>
            <a:ext cx="1597025" cy="6858000"/>
            <a:chOff x="7413812" y="0"/>
            <a:chExt cx="1597734" cy="6858000"/>
          </a:xfrm>
        </p:grpSpPr>
        <p:pic>
          <p:nvPicPr>
            <p:cNvPr descr="Overlay-Blank.jpg" id="20" name="Google Shape;20;p31"/>
            <p:cNvPicPr preferRelativeResize="0"/>
            <p:nvPr/>
          </p:nvPicPr>
          <p:blipFill rotWithShape="1">
            <a:blip r:embed="rId2">
              <a:alphaModFix/>
            </a:blip>
            <a:srcRect b="0" l="0" r="85126" t="0"/>
            <a:stretch/>
          </p:blipFill>
          <p:spPr>
            <a:xfrm>
              <a:off x="7651376" y="0"/>
              <a:ext cx="1360170" cy="6858000"/>
            </a:xfrm>
            <a:prstGeom prst="rect">
              <a:avLst/>
            </a:prstGeom>
            <a:noFill/>
            <a:ln>
              <a:noFill/>
            </a:ln>
          </p:spPr>
        </p:pic>
        <p:pic>
          <p:nvPicPr>
            <p:cNvPr descr="Overlay-VerticalBridge.jpg" id="21" name="Google Shape;21;p31"/>
            <p:cNvPicPr preferRelativeResize="0"/>
            <p:nvPr/>
          </p:nvPicPr>
          <p:blipFill rotWithShape="1">
            <a:blip r:embed="rId3">
              <a:alphaModFix/>
            </a:blip>
            <a:srcRect b="0" l="0" r="0" t="0"/>
            <a:stretch/>
          </p:blipFill>
          <p:spPr>
            <a:xfrm flipH="1">
              <a:off x="7413812" y="0"/>
              <a:ext cx="267891" cy="6858000"/>
            </a:xfrm>
            <a:prstGeom prst="rect">
              <a:avLst/>
            </a:prstGeom>
            <a:noFill/>
            <a:ln>
              <a:noFill/>
            </a:ln>
          </p:spPr>
        </p:pic>
      </p:grpSp>
      <p:pic>
        <p:nvPicPr>
          <p:cNvPr descr="HR-Color.png" id="22" name="Google Shape;22;p31"/>
          <p:cNvPicPr preferRelativeResize="0"/>
          <p:nvPr/>
        </p:nvPicPr>
        <p:blipFill rotWithShape="1">
          <a:blip r:embed="rId4">
            <a:alphaModFix/>
          </a:blip>
          <a:srcRect b="0" l="0" r="0" t="0"/>
          <a:stretch/>
        </p:blipFill>
        <p:spPr>
          <a:xfrm>
            <a:off x="1554163" y="4841875"/>
            <a:ext cx="6035675" cy="339725"/>
          </a:xfrm>
          <a:prstGeom prst="rect">
            <a:avLst/>
          </a:prstGeom>
          <a:noFill/>
          <a:ln>
            <a:noFill/>
          </a:ln>
        </p:spPr>
      </p:pic>
      <p:sp>
        <p:nvSpPr>
          <p:cNvPr id="23" name="Google Shape;23;p31"/>
          <p:cNvSpPr txBox="1"/>
          <p:nvPr>
            <p:ph type="ctrTitle"/>
          </p:nvPr>
        </p:nvSpPr>
        <p:spPr>
          <a:xfrm>
            <a:off x="1854200" y="3693645"/>
            <a:ext cx="5446713" cy="147002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24" name="Google Shape;24;p31"/>
          <p:cNvSpPr txBox="1"/>
          <p:nvPr>
            <p:ph idx="1" type="subTitle"/>
          </p:nvPr>
        </p:nvSpPr>
        <p:spPr>
          <a:xfrm>
            <a:off x="1854200" y="5204011"/>
            <a:ext cx="5446713" cy="851647"/>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31"/>
          <p:cNvSpPr txBox="1"/>
          <p:nvPr>
            <p:ph idx="10" type="dt"/>
          </p:nvPr>
        </p:nvSpPr>
        <p:spPr>
          <a:xfrm>
            <a:off x="52578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1" type="ftr"/>
          </p:nvPr>
        </p:nvSpPr>
        <p:spPr>
          <a:xfrm>
            <a:off x="1752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pic>
        <p:nvPicPr>
          <p:cNvPr descr="Overlay-Blank.jpg" id="110" name="Google Shape;110;p40"/>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111" name="Google Shape;111;p40"/>
          <p:cNvSpPr txBox="1"/>
          <p:nvPr>
            <p:ph type="title"/>
          </p:nvPr>
        </p:nvSpPr>
        <p:spPr>
          <a:xfrm>
            <a:off x="381000" y="609600"/>
            <a:ext cx="3612822" cy="153619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Candara"/>
              <a:buNone/>
              <a:defRPr b="0" sz="360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12" name="Google Shape;112;p40"/>
          <p:cNvSpPr/>
          <p:nvPr>
            <p:ph idx="2" type="pic"/>
          </p:nvPr>
        </p:nvSpPr>
        <p:spPr>
          <a:xfrm>
            <a:off x="4873625" y="381000"/>
            <a:ext cx="3813175" cy="5697538"/>
          </a:xfrm>
          <a:prstGeom prst="rect">
            <a:avLst/>
          </a:prstGeom>
          <a:solidFill>
            <a:srgbClr val="D8D8D8"/>
          </a:solidFill>
          <a:ln cap="flat" cmpd="sng" w="101600">
            <a:solidFill>
              <a:srgbClr val="D0C6EB">
                <a:alpha val="40000"/>
              </a:srgbClr>
            </a:solidFill>
            <a:prstDash val="solid"/>
            <a:miter lim="800000"/>
            <a:headEnd len="sm" w="sm" type="none"/>
            <a:tailEnd len="sm" w="sm" type="none"/>
          </a:ln>
        </p:spPr>
      </p:sp>
      <p:sp>
        <p:nvSpPr>
          <p:cNvPr id="113" name="Google Shape;113;p40"/>
          <p:cNvSpPr txBox="1"/>
          <p:nvPr>
            <p:ph idx="1" type="body"/>
          </p:nvPr>
        </p:nvSpPr>
        <p:spPr>
          <a:xfrm>
            <a:off x="379984" y="2209799"/>
            <a:ext cx="3613792" cy="3222625"/>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solidFill>
                  <a:schemeClr val="dk2"/>
                </a:solidFill>
                <a:latin typeface="Candara"/>
                <a:ea typeface="Candara"/>
                <a:cs typeface="Candara"/>
                <a:sym typeface="Candar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4" name="Google Shape;114;p40"/>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0"/>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showMasterSp="0">
  <p:cSld name="Picture with Caption, Alt.">
    <p:spTree>
      <p:nvGrpSpPr>
        <p:cNvPr id="117" name="Shape 117"/>
        <p:cNvGrpSpPr/>
        <p:nvPr/>
      </p:nvGrpSpPr>
      <p:grpSpPr>
        <a:xfrm>
          <a:off x="0" y="0"/>
          <a:ext cx="0" cy="0"/>
          <a:chOff x="0" y="0"/>
          <a:chExt cx="0" cy="0"/>
        </a:xfrm>
      </p:grpSpPr>
      <p:grpSp>
        <p:nvGrpSpPr>
          <p:cNvPr id="118" name="Google Shape;118;p41"/>
          <p:cNvGrpSpPr/>
          <p:nvPr/>
        </p:nvGrpSpPr>
        <p:grpSpPr>
          <a:xfrm>
            <a:off x="4267200" y="0"/>
            <a:ext cx="4876800" cy="6858000"/>
            <a:chOff x="4267200" y="0"/>
            <a:chExt cx="4876800" cy="6858000"/>
          </a:xfrm>
        </p:grpSpPr>
        <p:pic>
          <p:nvPicPr>
            <p:cNvPr descr="Overlay-Blank.jpg" id="119" name="Google Shape;119;p41"/>
            <p:cNvPicPr preferRelativeResize="0"/>
            <p:nvPr/>
          </p:nvPicPr>
          <p:blipFill rotWithShape="1">
            <a:blip r:embed="rId2">
              <a:alphaModFix/>
            </a:blip>
            <a:srcRect b="0" l="4301" r="46874" t="0"/>
            <a:stretch/>
          </p:blipFill>
          <p:spPr>
            <a:xfrm>
              <a:off x="4495800" y="0"/>
              <a:ext cx="4648200" cy="6858000"/>
            </a:xfrm>
            <a:prstGeom prst="rect">
              <a:avLst/>
            </a:prstGeom>
            <a:noFill/>
            <a:ln>
              <a:noFill/>
            </a:ln>
          </p:spPr>
        </p:pic>
        <p:pic>
          <p:nvPicPr>
            <p:cNvPr descr="Overlay-VerticalBridge.jpg" id="120" name="Google Shape;120;p41"/>
            <p:cNvPicPr preferRelativeResize="0"/>
            <p:nvPr/>
          </p:nvPicPr>
          <p:blipFill rotWithShape="1">
            <a:blip r:embed="rId3">
              <a:alphaModFix/>
            </a:blip>
            <a:srcRect b="0" l="0" r="0" t="0"/>
            <a:stretch/>
          </p:blipFill>
          <p:spPr>
            <a:xfrm flipH="1">
              <a:off x="4267200" y="0"/>
              <a:ext cx="267891" cy="6858000"/>
            </a:xfrm>
            <a:prstGeom prst="rect">
              <a:avLst/>
            </a:prstGeom>
            <a:noFill/>
            <a:ln>
              <a:noFill/>
            </a:ln>
          </p:spPr>
        </p:pic>
      </p:grpSp>
      <p:sp>
        <p:nvSpPr>
          <p:cNvPr id="121" name="Google Shape;121;p41"/>
          <p:cNvSpPr txBox="1"/>
          <p:nvPr>
            <p:ph type="title"/>
          </p:nvPr>
        </p:nvSpPr>
        <p:spPr>
          <a:xfrm>
            <a:off x="381000" y="609600"/>
            <a:ext cx="3612822" cy="153619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dk2"/>
              </a:buClr>
              <a:buSzPts val="3600"/>
              <a:buFont typeface="Candara"/>
              <a:buNone/>
              <a:defRPr b="0" sz="3600">
                <a:solidFill>
                  <a:schemeClr val="dk2"/>
                </a:solidFill>
                <a:latin typeface="Candara"/>
                <a:ea typeface="Candara"/>
                <a:cs typeface="Candara"/>
                <a:sym typeface="Candara"/>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22" name="Google Shape;122;p41"/>
          <p:cNvSpPr/>
          <p:nvPr>
            <p:ph idx="2" type="pic"/>
          </p:nvPr>
        </p:nvSpPr>
        <p:spPr>
          <a:xfrm>
            <a:off x="4873625" y="381000"/>
            <a:ext cx="3813175" cy="5697538"/>
          </a:xfrm>
          <a:prstGeom prst="rect">
            <a:avLst/>
          </a:prstGeom>
          <a:solidFill>
            <a:srgbClr val="D8D8D8"/>
          </a:solidFill>
          <a:ln>
            <a:noFill/>
          </a:ln>
        </p:spPr>
      </p:sp>
      <p:sp>
        <p:nvSpPr>
          <p:cNvPr id="123" name="Google Shape;123;p41"/>
          <p:cNvSpPr txBox="1"/>
          <p:nvPr>
            <p:ph idx="1" type="body"/>
          </p:nvPr>
        </p:nvSpPr>
        <p:spPr>
          <a:xfrm>
            <a:off x="379984" y="2209799"/>
            <a:ext cx="3613792" cy="3222625"/>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solidFill>
                  <a:schemeClr val="dk2"/>
                </a:solidFill>
                <a:latin typeface="Candara"/>
                <a:ea typeface="Candara"/>
                <a:cs typeface="Candara"/>
                <a:sym typeface="Candara"/>
              </a:defRPr>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4" name="Google Shape;124;p41"/>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1"/>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1"/>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127" name="Shape 127"/>
        <p:cNvGrpSpPr/>
        <p:nvPr/>
      </p:nvGrpSpPr>
      <p:grpSpPr>
        <a:xfrm>
          <a:off x="0" y="0"/>
          <a:ext cx="0" cy="0"/>
          <a:chOff x="0" y="0"/>
          <a:chExt cx="0" cy="0"/>
        </a:xfrm>
      </p:grpSpPr>
      <p:grpSp>
        <p:nvGrpSpPr>
          <p:cNvPr id="128" name="Google Shape;128;p42"/>
          <p:cNvGrpSpPr/>
          <p:nvPr/>
        </p:nvGrpSpPr>
        <p:grpSpPr>
          <a:xfrm>
            <a:off x="0" y="1373188"/>
            <a:ext cx="9144000" cy="5484812"/>
            <a:chOff x="0" y="1372650"/>
            <a:chExt cx="9144000" cy="5485350"/>
          </a:xfrm>
        </p:grpSpPr>
        <p:pic>
          <p:nvPicPr>
            <p:cNvPr descr="Overlay-Blank.jpg" id="129" name="Google Shape;129;p42"/>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130" name="Google Shape;130;p42"/>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131" name="Google Shape;131;p42"/>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32" name="Google Shape;132;p42"/>
          <p:cNvSpPr txBox="1"/>
          <p:nvPr>
            <p:ph idx="1" type="body"/>
          </p:nvPr>
        </p:nvSpPr>
        <p:spPr>
          <a:xfrm rot="5400000">
            <a:off x="2432844" y="121444"/>
            <a:ext cx="4289425" cy="7570787"/>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42"/>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2"/>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6" name="Shape 136"/>
        <p:cNvGrpSpPr/>
        <p:nvPr/>
      </p:nvGrpSpPr>
      <p:grpSpPr>
        <a:xfrm>
          <a:off x="0" y="0"/>
          <a:ext cx="0" cy="0"/>
          <a:chOff x="0" y="0"/>
          <a:chExt cx="0" cy="0"/>
        </a:xfrm>
      </p:grpSpPr>
      <p:grpSp>
        <p:nvGrpSpPr>
          <p:cNvPr id="137" name="Google Shape;137;p43"/>
          <p:cNvGrpSpPr/>
          <p:nvPr/>
        </p:nvGrpSpPr>
        <p:grpSpPr>
          <a:xfrm>
            <a:off x="0" y="0"/>
            <a:ext cx="7696200" cy="6858000"/>
            <a:chOff x="0" y="0"/>
            <a:chExt cx="7696200" cy="6858000"/>
          </a:xfrm>
        </p:grpSpPr>
        <p:pic>
          <p:nvPicPr>
            <p:cNvPr descr="Overlay-Blank.jpg" id="138" name="Google Shape;138;p43"/>
            <p:cNvPicPr preferRelativeResize="0"/>
            <p:nvPr/>
          </p:nvPicPr>
          <p:blipFill rotWithShape="1">
            <a:blip r:embed="rId2">
              <a:alphaModFix/>
            </a:blip>
            <a:srcRect b="0" l="1471" r="16862" t="0"/>
            <a:stretch/>
          </p:blipFill>
          <p:spPr>
            <a:xfrm>
              <a:off x="0" y="0"/>
              <a:ext cx="7467600" cy="6858000"/>
            </a:xfrm>
            <a:prstGeom prst="rect">
              <a:avLst/>
            </a:prstGeom>
            <a:noFill/>
            <a:ln>
              <a:noFill/>
            </a:ln>
          </p:spPr>
        </p:pic>
        <p:pic>
          <p:nvPicPr>
            <p:cNvPr descr="Overlay-VerticalBridge.jpg" id="139" name="Google Shape;139;p43"/>
            <p:cNvPicPr preferRelativeResize="0"/>
            <p:nvPr/>
          </p:nvPicPr>
          <p:blipFill rotWithShape="1">
            <a:blip r:embed="rId3">
              <a:alphaModFix/>
            </a:blip>
            <a:srcRect b="0" l="0" r="0" t="0"/>
            <a:stretch/>
          </p:blipFill>
          <p:spPr>
            <a:xfrm>
              <a:off x="7428309" y="0"/>
              <a:ext cx="267891" cy="6858000"/>
            </a:xfrm>
            <a:prstGeom prst="rect">
              <a:avLst/>
            </a:prstGeom>
            <a:noFill/>
            <a:ln>
              <a:noFill/>
            </a:ln>
          </p:spPr>
        </p:pic>
      </p:grpSp>
      <p:sp>
        <p:nvSpPr>
          <p:cNvPr id="140" name="Google Shape;140;p43"/>
          <p:cNvSpPr txBox="1"/>
          <p:nvPr>
            <p:ph type="title"/>
          </p:nvPr>
        </p:nvSpPr>
        <p:spPr>
          <a:xfrm rot="5400000">
            <a:off x="5495131" y="2505870"/>
            <a:ext cx="5697538" cy="1447800"/>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41" name="Google Shape;141;p43"/>
          <p:cNvSpPr txBox="1"/>
          <p:nvPr>
            <p:ph idx="1" type="body"/>
          </p:nvPr>
        </p:nvSpPr>
        <p:spPr>
          <a:xfrm rot="5400000">
            <a:off x="885031" y="-123031"/>
            <a:ext cx="5697537" cy="6705600"/>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43"/>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3"/>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5" name="Shape 215"/>
        <p:cNvGrpSpPr/>
        <p:nvPr/>
      </p:nvGrpSpPr>
      <p:grpSpPr>
        <a:xfrm>
          <a:off x="0" y="0"/>
          <a:ext cx="0" cy="0"/>
          <a:chOff x="0" y="0"/>
          <a:chExt cx="0" cy="0"/>
        </a:xfrm>
      </p:grpSpPr>
      <p:grpSp>
        <p:nvGrpSpPr>
          <p:cNvPr id="216" name="Google Shape;216;p45"/>
          <p:cNvGrpSpPr/>
          <p:nvPr/>
        </p:nvGrpSpPr>
        <p:grpSpPr>
          <a:xfrm>
            <a:off x="3175" y="4267200"/>
            <a:ext cx="9140825" cy="2590800"/>
            <a:chOff x="2" y="2688"/>
            <a:chExt cx="5758" cy="1632"/>
          </a:xfrm>
        </p:grpSpPr>
        <p:sp>
          <p:nvSpPr>
            <p:cNvPr id="217" name="Google Shape;217;p45"/>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218" name="Google Shape;218;p45"/>
            <p:cNvGrpSpPr/>
            <p:nvPr/>
          </p:nvGrpSpPr>
          <p:grpSpPr>
            <a:xfrm>
              <a:off x="1776" y="3024"/>
              <a:ext cx="3929" cy="1290"/>
              <a:chOff x="1776" y="3024"/>
              <a:chExt cx="3929" cy="1290"/>
            </a:xfrm>
          </p:grpSpPr>
          <p:grpSp>
            <p:nvGrpSpPr>
              <p:cNvPr id="219" name="Google Shape;219;p45"/>
              <p:cNvGrpSpPr/>
              <p:nvPr/>
            </p:nvGrpSpPr>
            <p:grpSpPr>
              <a:xfrm>
                <a:off x="2268" y="3934"/>
                <a:ext cx="638" cy="377"/>
                <a:chOff x="2268" y="3934"/>
                <a:chExt cx="638" cy="377"/>
              </a:xfrm>
            </p:grpSpPr>
            <p:sp>
              <p:nvSpPr>
                <p:cNvPr id="220" name="Google Shape;220;p45"/>
                <p:cNvSpPr/>
                <p:nvPr/>
              </p:nvSpPr>
              <p:spPr>
                <a:xfrm>
                  <a:off x="2268" y="3934"/>
                  <a:ext cx="638" cy="377"/>
                </a:xfrm>
                <a:prstGeom prst="ellipse">
                  <a:avLst/>
                </a:prstGeom>
                <a:gradFill>
                  <a:gsLst>
                    <a:gs pos="0">
                      <a:srgbClr val="9060F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45"/>
                <p:cNvSpPr/>
                <p:nvPr/>
              </p:nvSpPr>
              <p:spPr>
                <a:xfrm>
                  <a:off x="2314" y="3958"/>
                  <a:ext cx="543" cy="332"/>
                </a:xfrm>
                <a:prstGeom prst="ellipse">
                  <a:avLst/>
                </a:prstGeom>
                <a:gradFill>
                  <a:gsLst>
                    <a:gs pos="0">
                      <a:schemeClr val="accent1"/>
                    </a:gs>
                    <a:gs pos="100000">
                      <a:srgbClr val="9060F0"/>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45"/>
                <p:cNvSpPr/>
                <p:nvPr/>
              </p:nvSpPr>
              <p:spPr>
                <a:xfrm>
                  <a:off x="2341" y="3979"/>
                  <a:ext cx="501" cy="299"/>
                </a:xfrm>
                <a:prstGeom prst="ellipse">
                  <a:avLst/>
                </a:prstGeom>
                <a:gradFill>
                  <a:gsLst>
                    <a:gs pos="0">
                      <a:srgbClr val="9261F4"/>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45"/>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4" name="Google Shape;224;p45"/>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5" name="Google Shape;225;p45"/>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45"/>
                <p:cNvSpPr/>
                <p:nvPr/>
              </p:nvSpPr>
              <p:spPr>
                <a:xfrm>
                  <a:off x="2476" y="4056"/>
                  <a:ext cx="227" cy="135"/>
                </a:xfrm>
                <a:prstGeom prst="ellipse">
                  <a:avLst/>
                </a:prstGeom>
                <a:gradFill>
                  <a:gsLst>
                    <a:gs pos="0">
                      <a:schemeClr val="accent1"/>
                    </a:gs>
                    <a:gs pos="100000">
                      <a:srgbClr val="9261F4"/>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7" name="Google Shape;227;p45"/>
                <p:cNvSpPr/>
                <p:nvPr/>
              </p:nvSpPr>
              <p:spPr>
                <a:xfrm>
                  <a:off x="2542" y="4097"/>
                  <a:ext cx="90" cy="60"/>
                </a:xfrm>
                <a:prstGeom prst="ellipse">
                  <a:avLst/>
                </a:pr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228" name="Google Shape;228;p45"/>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9" name="Google Shape;229;p45"/>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45"/>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45"/>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45"/>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45"/>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45"/>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D5EEC"/>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45"/>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45"/>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45"/>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9060F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45"/>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9060F0"/>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45"/>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45"/>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D5EEC"/>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45"/>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45"/>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45"/>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4" name="Google Shape;244;p45"/>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5" name="Google Shape;245;p45"/>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6" name="Google Shape;246;p45"/>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45"/>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8" name="Google Shape;248;p45"/>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49" name="Google Shape;249;p45"/>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0" name="Google Shape;250;p45"/>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45"/>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45"/>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45"/>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45"/>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5" name="Google Shape;255;p45"/>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45"/>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45"/>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D6F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45"/>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45"/>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45"/>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1" name="Google Shape;261;p45"/>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45"/>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3" name="Google Shape;263;p45"/>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4" name="Google Shape;264;p45"/>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45"/>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6" name="Google Shape;266;p45"/>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67" name="Google Shape;267;p45"/>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268" name="Google Shape;268;p45"/>
              <p:cNvGrpSpPr/>
              <p:nvPr/>
            </p:nvGrpSpPr>
            <p:grpSpPr>
              <a:xfrm>
                <a:off x="4546" y="3608"/>
                <a:ext cx="518" cy="319"/>
                <a:chOff x="4546" y="3608"/>
                <a:chExt cx="518" cy="319"/>
              </a:xfrm>
            </p:grpSpPr>
            <p:sp>
              <p:nvSpPr>
                <p:cNvPr id="269" name="Google Shape;269;p45"/>
                <p:cNvSpPr/>
                <p:nvPr/>
              </p:nvSpPr>
              <p:spPr>
                <a:xfrm>
                  <a:off x="4546" y="3608"/>
                  <a:ext cx="518" cy="319"/>
                </a:xfrm>
                <a:prstGeom prst="ellipse">
                  <a:avLst/>
                </a:prstGeom>
                <a:gradFill>
                  <a:gsLst>
                    <a:gs pos="0">
                      <a:srgbClr val="9463F8"/>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45"/>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45"/>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2" name="Google Shape;272;p45"/>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3" name="Google Shape;273;p45"/>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4" name="Google Shape;274;p45"/>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275" name="Google Shape;275;p45"/>
              <p:cNvGrpSpPr/>
              <p:nvPr/>
            </p:nvGrpSpPr>
            <p:grpSpPr>
              <a:xfrm>
                <a:off x="5381" y="3085"/>
                <a:ext cx="227" cy="132"/>
                <a:chOff x="5381" y="3085"/>
                <a:chExt cx="227" cy="132"/>
              </a:xfrm>
            </p:grpSpPr>
            <p:sp>
              <p:nvSpPr>
                <p:cNvPr id="276" name="Google Shape;276;p45"/>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45"/>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8" name="Google Shape;278;p45"/>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9" name="Google Shape;279;p45"/>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grpSp>
      <p:sp>
        <p:nvSpPr>
          <p:cNvPr id="280" name="Google Shape;280;p45"/>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1" name="Google Shape;281;p4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282" name="Google Shape;282;p4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4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4" name="Google Shape;284;p4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85" name="Shape 285"/>
        <p:cNvGrpSpPr/>
        <p:nvPr/>
      </p:nvGrpSpPr>
      <p:grpSpPr>
        <a:xfrm>
          <a:off x="0" y="0"/>
          <a:ext cx="0" cy="0"/>
          <a:chOff x="0" y="0"/>
          <a:chExt cx="0" cy="0"/>
        </a:xfrm>
      </p:grpSpPr>
      <p:sp>
        <p:nvSpPr>
          <p:cNvPr id="286" name="Google Shape;286;p46"/>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7" name="Google Shape;287;p4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8" name="Google Shape;288;p4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9" name="Google Shape;289;p4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0" name="Google Shape;290;p4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91" name="Shape 291"/>
        <p:cNvGrpSpPr/>
        <p:nvPr/>
      </p:nvGrpSpPr>
      <p:grpSpPr>
        <a:xfrm>
          <a:off x="0" y="0"/>
          <a:ext cx="0" cy="0"/>
          <a:chOff x="0" y="0"/>
          <a:chExt cx="0" cy="0"/>
        </a:xfrm>
      </p:grpSpPr>
      <p:sp>
        <p:nvSpPr>
          <p:cNvPr id="292" name="Google Shape;292;p47"/>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3" name="Google Shape;293;p4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294" name="Google Shape;294;p4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5" name="Google Shape;295;p4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6" name="Google Shape;296;p4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297" name="Shape 297"/>
        <p:cNvGrpSpPr/>
        <p:nvPr/>
      </p:nvGrpSpPr>
      <p:grpSpPr>
        <a:xfrm>
          <a:off x="0" y="0"/>
          <a:ext cx="0" cy="0"/>
          <a:chOff x="0" y="0"/>
          <a:chExt cx="0" cy="0"/>
        </a:xfrm>
      </p:grpSpPr>
      <p:sp>
        <p:nvSpPr>
          <p:cNvPr id="298" name="Google Shape;298;p48"/>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9" name="Google Shape;299;p48"/>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00" name="Google Shape;300;p48"/>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301" name="Google Shape;301;p4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4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04" name="Shape 304"/>
        <p:cNvGrpSpPr/>
        <p:nvPr/>
      </p:nvGrpSpPr>
      <p:grpSpPr>
        <a:xfrm>
          <a:off x="0" y="0"/>
          <a:ext cx="0" cy="0"/>
          <a:chOff x="0" y="0"/>
          <a:chExt cx="0" cy="0"/>
        </a:xfrm>
      </p:grpSpPr>
      <p:sp>
        <p:nvSpPr>
          <p:cNvPr id="305" name="Google Shape;305;p49"/>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6" name="Google Shape;306;p4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07" name="Google Shape;307;p4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308" name="Google Shape;308;p4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309" name="Google Shape;309;p4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310" name="Google Shape;310;p4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1" name="Google Shape;311;p4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2" name="Google Shape;312;p4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13" name="Shape 313"/>
        <p:cNvGrpSpPr/>
        <p:nvPr/>
      </p:nvGrpSpPr>
      <p:grpSpPr>
        <a:xfrm>
          <a:off x="0" y="0"/>
          <a:ext cx="0" cy="0"/>
          <a:chOff x="0" y="0"/>
          <a:chExt cx="0" cy="0"/>
        </a:xfrm>
      </p:grpSpPr>
      <p:sp>
        <p:nvSpPr>
          <p:cNvPr id="314" name="Google Shape;314;p50"/>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5" name="Google Shape;315;p5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5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5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 name="Shape 27"/>
        <p:cNvGrpSpPr/>
        <p:nvPr/>
      </p:nvGrpSpPr>
      <p:grpSpPr>
        <a:xfrm>
          <a:off x="0" y="0"/>
          <a:ext cx="0" cy="0"/>
          <a:chOff x="0" y="0"/>
          <a:chExt cx="0" cy="0"/>
        </a:xfrm>
      </p:grpSpPr>
      <p:pic>
        <p:nvPicPr>
          <p:cNvPr descr="Overlay-Blank.jpg" id="28" name="Google Shape;28;p32"/>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9" name="Google Shape;29;p32"/>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18" name="Shape 318"/>
        <p:cNvGrpSpPr/>
        <p:nvPr/>
      </p:nvGrpSpPr>
      <p:grpSpPr>
        <a:xfrm>
          <a:off x="0" y="0"/>
          <a:ext cx="0" cy="0"/>
          <a:chOff x="0" y="0"/>
          <a:chExt cx="0" cy="0"/>
        </a:xfrm>
      </p:grpSpPr>
      <p:sp>
        <p:nvSpPr>
          <p:cNvPr id="319" name="Google Shape;319;p5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5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322" name="Shape 322"/>
        <p:cNvGrpSpPr/>
        <p:nvPr/>
      </p:nvGrpSpPr>
      <p:grpSpPr>
        <a:xfrm>
          <a:off x="0" y="0"/>
          <a:ext cx="0" cy="0"/>
          <a:chOff x="0" y="0"/>
          <a:chExt cx="0" cy="0"/>
        </a:xfrm>
      </p:grpSpPr>
      <p:sp>
        <p:nvSpPr>
          <p:cNvPr id="323" name="Google Shape;323;p52"/>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4" name="Google Shape;324;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325" name="Google Shape;325;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326" name="Google Shape;326;p5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7" name="Google Shape;327;p5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5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29" name="Shape 329"/>
        <p:cNvGrpSpPr/>
        <p:nvPr/>
      </p:nvGrpSpPr>
      <p:grpSpPr>
        <a:xfrm>
          <a:off x="0" y="0"/>
          <a:ext cx="0" cy="0"/>
          <a:chOff x="0" y="0"/>
          <a:chExt cx="0" cy="0"/>
        </a:xfrm>
      </p:grpSpPr>
      <p:sp>
        <p:nvSpPr>
          <p:cNvPr id="330" name="Google Shape;330;p53"/>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1" name="Google Shape;331;p53"/>
          <p:cNvSpPr/>
          <p:nvPr>
            <p:ph idx="2" type="pic"/>
          </p:nvPr>
        </p:nvSpPr>
        <p:spPr>
          <a:xfrm>
            <a:off x="1792288" y="612775"/>
            <a:ext cx="5486400" cy="4114800"/>
          </a:xfrm>
          <a:prstGeom prst="rect">
            <a:avLst/>
          </a:prstGeom>
          <a:noFill/>
          <a:ln>
            <a:noFill/>
          </a:ln>
        </p:spPr>
      </p:sp>
      <p:sp>
        <p:nvSpPr>
          <p:cNvPr id="332" name="Google Shape;332;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333" name="Google Shape;333;p5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4" name="Google Shape;334;p5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5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336" name="Shape 336"/>
        <p:cNvGrpSpPr/>
        <p:nvPr/>
      </p:nvGrpSpPr>
      <p:grpSpPr>
        <a:xfrm>
          <a:off x="0" y="0"/>
          <a:ext cx="0" cy="0"/>
          <a:chOff x="0" y="0"/>
          <a:chExt cx="0" cy="0"/>
        </a:xfrm>
      </p:grpSpPr>
      <p:sp>
        <p:nvSpPr>
          <p:cNvPr id="337" name="Google Shape;337;p54"/>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8" name="Google Shape;338;p54"/>
          <p:cNvSpPr txBox="1"/>
          <p:nvPr>
            <p:ph idx="1" type="body"/>
          </p:nvPr>
        </p:nvSpPr>
        <p:spPr>
          <a:xfrm rot="5400000">
            <a:off x="2344738" y="-211137"/>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39" name="Google Shape;339;p5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5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5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342" name="Shape 342"/>
        <p:cNvGrpSpPr/>
        <p:nvPr/>
      </p:nvGrpSpPr>
      <p:grpSpPr>
        <a:xfrm>
          <a:off x="0" y="0"/>
          <a:ext cx="0" cy="0"/>
          <a:chOff x="0" y="0"/>
          <a:chExt cx="0" cy="0"/>
        </a:xfrm>
      </p:grpSpPr>
      <p:sp>
        <p:nvSpPr>
          <p:cNvPr id="343" name="Google Shape;343;p55"/>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4" name="Google Shape;344;p55"/>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5" name="Google Shape;345;p5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5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5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000">
                <a:solidFill>
                  <a:schemeClr val="lt1"/>
                </a:solidFill>
                <a:latin typeface="Arial"/>
                <a:ea typeface="Arial"/>
                <a:cs typeface="Arial"/>
                <a:sym typeface="Arial"/>
              </a:defRPr>
            </a:lvl1pPr>
            <a:lvl2pPr indent="0" lvl="1" marL="0" marR="0" algn="r">
              <a:spcBef>
                <a:spcPts val="0"/>
              </a:spcBef>
              <a:spcAft>
                <a:spcPts val="0"/>
              </a:spcAft>
              <a:buNone/>
              <a:defRPr sz="1000">
                <a:solidFill>
                  <a:schemeClr val="lt1"/>
                </a:solidFill>
                <a:latin typeface="Arial"/>
                <a:ea typeface="Arial"/>
                <a:cs typeface="Arial"/>
                <a:sym typeface="Arial"/>
              </a:defRPr>
            </a:lvl2pPr>
            <a:lvl3pPr indent="0" lvl="2" marL="0" marR="0" algn="r">
              <a:spcBef>
                <a:spcPts val="0"/>
              </a:spcBef>
              <a:spcAft>
                <a:spcPts val="0"/>
              </a:spcAft>
              <a:buNone/>
              <a:defRPr sz="1000">
                <a:solidFill>
                  <a:schemeClr val="lt1"/>
                </a:solidFill>
                <a:latin typeface="Arial"/>
                <a:ea typeface="Arial"/>
                <a:cs typeface="Arial"/>
                <a:sym typeface="Arial"/>
              </a:defRPr>
            </a:lvl3pPr>
            <a:lvl4pPr indent="0" lvl="3" marL="0" marR="0" algn="r">
              <a:spcBef>
                <a:spcPts val="0"/>
              </a:spcBef>
              <a:spcAft>
                <a:spcPts val="0"/>
              </a:spcAft>
              <a:buNone/>
              <a:defRPr sz="1000">
                <a:solidFill>
                  <a:schemeClr val="lt1"/>
                </a:solidFill>
                <a:latin typeface="Arial"/>
                <a:ea typeface="Arial"/>
                <a:cs typeface="Arial"/>
                <a:sym typeface="Arial"/>
              </a:defRPr>
            </a:lvl4pPr>
            <a:lvl5pPr indent="0" lvl="4" marL="0" marR="0" algn="r">
              <a:spcBef>
                <a:spcPts val="0"/>
              </a:spcBef>
              <a:spcAft>
                <a:spcPts val="0"/>
              </a:spcAft>
              <a:buNone/>
              <a:defRPr sz="1000">
                <a:solidFill>
                  <a:schemeClr val="lt1"/>
                </a:solidFill>
                <a:latin typeface="Arial"/>
                <a:ea typeface="Arial"/>
                <a:cs typeface="Arial"/>
                <a:sym typeface="Arial"/>
              </a:defRPr>
            </a:lvl5pPr>
            <a:lvl6pPr indent="0" lvl="5" marL="0" marR="0" algn="r">
              <a:spcBef>
                <a:spcPts val="0"/>
              </a:spcBef>
              <a:spcAft>
                <a:spcPts val="0"/>
              </a:spcAft>
              <a:buNone/>
              <a:defRPr sz="1000">
                <a:solidFill>
                  <a:schemeClr val="lt1"/>
                </a:solidFill>
                <a:latin typeface="Arial"/>
                <a:ea typeface="Arial"/>
                <a:cs typeface="Arial"/>
                <a:sym typeface="Arial"/>
              </a:defRPr>
            </a:lvl6pPr>
            <a:lvl7pPr indent="0" lvl="6" marL="0" marR="0" algn="r">
              <a:spcBef>
                <a:spcPts val="0"/>
              </a:spcBef>
              <a:spcAft>
                <a:spcPts val="0"/>
              </a:spcAft>
              <a:buNone/>
              <a:defRPr sz="1000">
                <a:solidFill>
                  <a:schemeClr val="lt1"/>
                </a:solidFill>
                <a:latin typeface="Arial"/>
                <a:ea typeface="Arial"/>
                <a:cs typeface="Arial"/>
                <a:sym typeface="Arial"/>
              </a:defRPr>
            </a:lvl7pPr>
            <a:lvl8pPr indent="0" lvl="7" marL="0" marR="0" algn="r">
              <a:spcBef>
                <a:spcPts val="0"/>
              </a:spcBef>
              <a:spcAft>
                <a:spcPts val="0"/>
              </a:spcAft>
              <a:buNone/>
              <a:defRPr sz="1000">
                <a:solidFill>
                  <a:schemeClr val="lt1"/>
                </a:solidFill>
                <a:latin typeface="Arial"/>
                <a:ea typeface="Arial"/>
                <a:cs typeface="Arial"/>
                <a:sym typeface="Arial"/>
              </a:defRPr>
            </a:lvl8pPr>
            <a:lvl9pPr indent="0" lvl="8" marL="0" marR="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2" name="Shape 32"/>
        <p:cNvGrpSpPr/>
        <p:nvPr/>
      </p:nvGrpSpPr>
      <p:grpSpPr>
        <a:xfrm>
          <a:off x="0" y="0"/>
          <a:ext cx="0" cy="0"/>
          <a:chOff x="0" y="0"/>
          <a:chExt cx="0" cy="0"/>
        </a:xfrm>
      </p:grpSpPr>
      <p:grpSp>
        <p:nvGrpSpPr>
          <p:cNvPr id="33" name="Google Shape;33;p33"/>
          <p:cNvGrpSpPr/>
          <p:nvPr/>
        </p:nvGrpSpPr>
        <p:grpSpPr>
          <a:xfrm>
            <a:off x="0" y="1373188"/>
            <a:ext cx="9144000" cy="5484812"/>
            <a:chOff x="0" y="1372650"/>
            <a:chExt cx="9144000" cy="5485350"/>
          </a:xfrm>
        </p:grpSpPr>
        <p:pic>
          <p:nvPicPr>
            <p:cNvPr descr="Overlay-Blank.jpg" id="34" name="Google Shape;34;p33"/>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35" name="Google Shape;35;p33"/>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36" name="Google Shape;36;p3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37" name="Google Shape;37;p33"/>
          <p:cNvSpPr txBox="1"/>
          <p:nvPr>
            <p:ph idx="1" type="body"/>
          </p:nvPr>
        </p:nvSpPr>
        <p:spPr>
          <a:xfrm>
            <a:off x="792163" y="1762125"/>
            <a:ext cx="7570787" cy="4289425"/>
          </a:xfrm>
          <a:prstGeom prst="rect">
            <a:avLst/>
          </a:prstGeom>
          <a:noFill/>
          <a:ln>
            <a:noFill/>
          </a:ln>
        </p:spPr>
        <p:txBody>
          <a:bodyPr anchorCtr="0" anchor="t" bIns="45700" lIns="91425" spcFirstLastPara="1" rIns="91425" wrap="square" tIns="45700">
            <a:noAutofit/>
          </a:bodyPr>
          <a:lstStyle>
            <a:lvl1pPr indent="-342900" lvl="0" marL="457200" algn="l">
              <a:spcBef>
                <a:spcPts val="24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33"/>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3"/>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1" name="Shape 41"/>
        <p:cNvGrpSpPr/>
        <p:nvPr/>
      </p:nvGrpSpPr>
      <p:grpSpPr>
        <a:xfrm>
          <a:off x="0" y="0"/>
          <a:ext cx="0" cy="0"/>
          <a:chOff x="0" y="0"/>
          <a:chExt cx="0" cy="0"/>
        </a:xfrm>
      </p:grpSpPr>
      <p:grpSp>
        <p:nvGrpSpPr>
          <p:cNvPr id="42" name="Google Shape;42;p34"/>
          <p:cNvGrpSpPr/>
          <p:nvPr/>
        </p:nvGrpSpPr>
        <p:grpSpPr>
          <a:xfrm>
            <a:off x="0" y="1373188"/>
            <a:ext cx="9144000" cy="5484812"/>
            <a:chOff x="0" y="1372650"/>
            <a:chExt cx="9144000" cy="5485350"/>
          </a:xfrm>
        </p:grpSpPr>
        <p:pic>
          <p:nvPicPr>
            <p:cNvPr descr="Overlay-Blank.jpg" id="43" name="Google Shape;43;p34"/>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44" name="Google Shape;44;p34"/>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45" name="Google Shape;45;p3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46" name="Google Shape;46;p34"/>
          <p:cNvSpPr txBox="1"/>
          <p:nvPr>
            <p:ph idx="1" type="body"/>
          </p:nvPr>
        </p:nvSpPr>
        <p:spPr>
          <a:xfrm>
            <a:off x="792162" y="1774825"/>
            <a:ext cx="3566160" cy="4303713"/>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34"/>
          <p:cNvSpPr txBox="1"/>
          <p:nvPr>
            <p:ph idx="2" type="body"/>
          </p:nvPr>
        </p:nvSpPr>
        <p:spPr>
          <a:xfrm>
            <a:off x="4766534" y="1774825"/>
            <a:ext cx="3566160" cy="4303713"/>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sz="2400"/>
            </a:lvl1pPr>
            <a:lvl2pPr indent="-368300" lvl="1" marL="914400" algn="l">
              <a:spcBef>
                <a:spcPts val="600"/>
              </a:spcBef>
              <a:spcAft>
                <a:spcPts val="0"/>
              </a:spcAft>
              <a:buSzPts val="2200"/>
              <a:buChar char="•"/>
              <a:defRPr sz="2200"/>
            </a:lvl2pPr>
            <a:lvl3pPr indent="-355600" lvl="2" marL="1371600" algn="l">
              <a:spcBef>
                <a:spcPts val="600"/>
              </a:spcBef>
              <a:spcAft>
                <a:spcPts val="0"/>
              </a:spcAft>
              <a:buSzPts val="2000"/>
              <a:buChar char="•"/>
              <a:defRPr sz="20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34"/>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showMasterSp="0">
  <p:cSld name="Title Slide with Picture">
    <p:spTree>
      <p:nvGrpSpPr>
        <p:cNvPr id="51" name="Shape 51"/>
        <p:cNvGrpSpPr/>
        <p:nvPr/>
      </p:nvGrpSpPr>
      <p:grpSpPr>
        <a:xfrm>
          <a:off x="0" y="0"/>
          <a:ext cx="0" cy="0"/>
          <a:chOff x="0" y="0"/>
          <a:chExt cx="0" cy="0"/>
        </a:xfrm>
      </p:grpSpPr>
      <p:grpSp>
        <p:nvGrpSpPr>
          <p:cNvPr id="52" name="Google Shape;52;p35"/>
          <p:cNvGrpSpPr/>
          <p:nvPr/>
        </p:nvGrpSpPr>
        <p:grpSpPr>
          <a:xfrm>
            <a:off x="0" y="0"/>
            <a:ext cx="1581150" cy="6858000"/>
            <a:chOff x="134471" y="0"/>
            <a:chExt cx="1581220" cy="6858000"/>
          </a:xfrm>
        </p:grpSpPr>
        <p:pic>
          <p:nvPicPr>
            <p:cNvPr descr="Overlay-Blank.jpg" id="53" name="Google Shape;53;p35"/>
            <p:cNvPicPr preferRelativeResize="0"/>
            <p:nvPr/>
          </p:nvPicPr>
          <p:blipFill rotWithShape="1">
            <a:blip r:embed="rId2">
              <a:alphaModFix/>
            </a:blip>
            <a:srcRect b="0" l="1470" r="83676" t="0"/>
            <a:stretch/>
          </p:blipFill>
          <p:spPr>
            <a:xfrm>
              <a:off x="134471" y="0"/>
              <a:ext cx="1358153" cy="6858000"/>
            </a:xfrm>
            <a:prstGeom prst="rect">
              <a:avLst/>
            </a:prstGeom>
            <a:noFill/>
            <a:ln>
              <a:noFill/>
            </a:ln>
          </p:spPr>
        </p:pic>
        <p:pic>
          <p:nvPicPr>
            <p:cNvPr descr="Overlay-VerticalBridge.jpg" id="54" name="Google Shape;54;p35"/>
            <p:cNvPicPr preferRelativeResize="0"/>
            <p:nvPr/>
          </p:nvPicPr>
          <p:blipFill rotWithShape="1">
            <a:blip r:embed="rId3">
              <a:alphaModFix/>
            </a:blip>
            <a:srcRect b="0" l="0" r="0" t="0"/>
            <a:stretch/>
          </p:blipFill>
          <p:spPr>
            <a:xfrm>
              <a:off x="1447800" y="0"/>
              <a:ext cx="267891" cy="6858000"/>
            </a:xfrm>
            <a:prstGeom prst="rect">
              <a:avLst/>
            </a:prstGeom>
            <a:noFill/>
            <a:ln>
              <a:noFill/>
            </a:ln>
          </p:spPr>
        </p:pic>
      </p:grpSp>
      <p:grpSp>
        <p:nvGrpSpPr>
          <p:cNvPr id="55" name="Google Shape;55;p35"/>
          <p:cNvGrpSpPr/>
          <p:nvPr/>
        </p:nvGrpSpPr>
        <p:grpSpPr>
          <a:xfrm>
            <a:off x="7546975" y="0"/>
            <a:ext cx="1597025" cy="6858000"/>
            <a:chOff x="7413812" y="0"/>
            <a:chExt cx="1597734" cy="6858000"/>
          </a:xfrm>
        </p:grpSpPr>
        <p:pic>
          <p:nvPicPr>
            <p:cNvPr descr="Overlay-Blank.jpg" id="56" name="Google Shape;56;p35"/>
            <p:cNvPicPr preferRelativeResize="0"/>
            <p:nvPr/>
          </p:nvPicPr>
          <p:blipFill rotWithShape="1">
            <a:blip r:embed="rId2">
              <a:alphaModFix/>
            </a:blip>
            <a:srcRect b="0" l="0" r="85126" t="0"/>
            <a:stretch/>
          </p:blipFill>
          <p:spPr>
            <a:xfrm>
              <a:off x="7651376" y="0"/>
              <a:ext cx="1360170" cy="6858000"/>
            </a:xfrm>
            <a:prstGeom prst="rect">
              <a:avLst/>
            </a:prstGeom>
            <a:noFill/>
            <a:ln>
              <a:noFill/>
            </a:ln>
          </p:spPr>
        </p:pic>
        <p:pic>
          <p:nvPicPr>
            <p:cNvPr descr="Overlay-VerticalBridge.jpg" id="57" name="Google Shape;57;p35"/>
            <p:cNvPicPr preferRelativeResize="0"/>
            <p:nvPr/>
          </p:nvPicPr>
          <p:blipFill rotWithShape="1">
            <a:blip r:embed="rId3">
              <a:alphaModFix/>
            </a:blip>
            <a:srcRect b="0" l="0" r="0" t="0"/>
            <a:stretch/>
          </p:blipFill>
          <p:spPr>
            <a:xfrm flipH="1">
              <a:off x="7413812" y="0"/>
              <a:ext cx="267891" cy="6858000"/>
            </a:xfrm>
            <a:prstGeom prst="rect">
              <a:avLst/>
            </a:prstGeom>
            <a:noFill/>
            <a:ln>
              <a:noFill/>
            </a:ln>
          </p:spPr>
        </p:pic>
      </p:grpSp>
      <p:pic>
        <p:nvPicPr>
          <p:cNvPr descr="HR-Color.png" id="58" name="Google Shape;58;p35"/>
          <p:cNvPicPr preferRelativeResize="0"/>
          <p:nvPr/>
        </p:nvPicPr>
        <p:blipFill rotWithShape="1">
          <a:blip r:embed="rId4">
            <a:alphaModFix/>
          </a:blip>
          <a:srcRect b="0" l="0" r="0" t="0"/>
          <a:stretch/>
        </p:blipFill>
        <p:spPr>
          <a:xfrm>
            <a:off x="1554163" y="4841875"/>
            <a:ext cx="6035675" cy="339725"/>
          </a:xfrm>
          <a:prstGeom prst="rect">
            <a:avLst/>
          </a:prstGeom>
          <a:noFill/>
          <a:ln>
            <a:noFill/>
          </a:ln>
        </p:spPr>
      </p:pic>
      <p:sp>
        <p:nvSpPr>
          <p:cNvPr id="59" name="Google Shape;59;p35"/>
          <p:cNvSpPr txBox="1"/>
          <p:nvPr>
            <p:ph type="ctrTitle"/>
          </p:nvPr>
        </p:nvSpPr>
        <p:spPr>
          <a:xfrm>
            <a:off x="1854200" y="3693645"/>
            <a:ext cx="5446713" cy="147002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sz="6500">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60" name="Google Shape;60;p35"/>
          <p:cNvSpPr txBox="1"/>
          <p:nvPr>
            <p:ph idx="1" type="subTitle"/>
          </p:nvPr>
        </p:nvSpPr>
        <p:spPr>
          <a:xfrm>
            <a:off x="1854200" y="5204011"/>
            <a:ext cx="5446713" cy="851647"/>
          </a:xfrm>
          <a:prstGeom prst="rect">
            <a:avLst/>
          </a:prstGeom>
          <a:noFill/>
          <a:ln>
            <a:noFill/>
          </a:ln>
        </p:spPr>
        <p:txBody>
          <a:bodyPr anchorCtr="0" anchor="t" bIns="45700" lIns="91425" spcFirstLastPara="1" rIns="91425" wrap="square" tIns="45700">
            <a:normAutofit/>
          </a:bodyPr>
          <a:lstStyle>
            <a:lvl1pPr lvl="0" algn="ctr">
              <a:spcBef>
                <a:spcPts val="300"/>
              </a:spcBef>
              <a:spcAft>
                <a:spcPts val="0"/>
              </a:spcAft>
              <a:buSzPts val="1800"/>
              <a:buNone/>
              <a:defRPr sz="1800">
                <a:solidFill>
                  <a:schemeClr val="dk2"/>
                </a:solidFill>
              </a:defRPr>
            </a:lvl1pPr>
            <a:lvl2pPr lvl="1" algn="ctr">
              <a:spcBef>
                <a:spcPts val="600"/>
              </a:spcBef>
              <a:spcAft>
                <a:spcPts val="0"/>
              </a:spcAft>
              <a:buSzPts val="2600"/>
              <a:buNone/>
              <a:defRPr>
                <a:solidFill>
                  <a:srgbClr val="888888"/>
                </a:solidFill>
              </a:defRPr>
            </a:lvl2pPr>
            <a:lvl3pPr lvl="2" algn="ctr">
              <a:spcBef>
                <a:spcPts val="600"/>
              </a:spcBef>
              <a:spcAft>
                <a:spcPts val="0"/>
              </a:spcAft>
              <a:buSzPts val="2400"/>
              <a:buNone/>
              <a:defRPr>
                <a:solidFill>
                  <a:srgbClr val="888888"/>
                </a:solidFill>
              </a:defRPr>
            </a:lvl3pPr>
            <a:lvl4pPr lvl="3" algn="ctr">
              <a:spcBef>
                <a:spcPts val="600"/>
              </a:spcBef>
              <a:spcAft>
                <a:spcPts val="0"/>
              </a:spcAft>
              <a:buSzPts val="2200"/>
              <a:buNone/>
              <a:defRPr>
                <a:solidFill>
                  <a:srgbClr val="888888"/>
                </a:solidFill>
              </a:defRPr>
            </a:lvl4pPr>
            <a:lvl5pPr lvl="4" algn="ctr">
              <a:spcBef>
                <a:spcPts val="6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1" name="Google Shape;61;p35"/>
          <p:cNvSpPr/>
          <p:nvPr>
            <p:ph idx="2" type="pic"/>
          </p:nvPr>
        </p:nvSpPr>
        <p:spPr>
          <a:xfrm>
            <a:off x="3307977" y="950260"/>
            <a:ext cx="2528046" cy="2528046"/>
          </a:xfrm>
          <a:prstGeom prst="ellipse">
            <a:avLst/>
          </a:prstGeom>
          <a:solidFill>
            <a:srgbClr val="D8D8D8"/>
          </a:solidFill>
          <a:ln>
            <a:noFill/>
          </a:ln>
        </p:spPr>
      </p:sp>
      <p:sp>
        <p:nvSpPr>
          <p:cNvPr id="62" name="Google Shape;62;p35"/>
          <p:cNvSpPr txBox="1"/>
          <p:nvPr>
            <p:ph idx="10" type="dt"/>
          </p:nvPr>
        </p:nvSpPr>
        <p:spPr>
          <a:xfrm>
            <a:off x="5257800"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1752600"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4" name="Shape 64"/>
        <p:cNvGrpSpPr/>
        <p:nvPr/>
      </p:nvGrpSpPr>
      <p:grpSpPr>
        <a:xfrm>
          <a:off x="0" y="0"/>
          <a:ext cx="0" cy="0"/>
          <a:chOff x="0" y="0"/>
          <a:chExt cx="0" cy="0"/>
        </a:xfrm>
      </p:grpSpPr>
      <p:grpSp>
        <p:nvGrpSpPr>
          <p:cNvPr id="65" name="Google Shape;65;p36"/>
          <p:cNvGrpSpPr/>
          <p:nvPr/>
        </p:nvGrpSpPr>
        <p:grpSpPr>
          <a:xfrm>
            <a:off x="0" y="0"/>
            <a:ext cx="9144000" cy="1190625"/>
            <a:chOff x="0" y="0"/>
            <a:chExt cx="9144000" cy="1191256"/>
          </a:xfrm>
        </p:grpSpPr>
        <p:pic>
          <p:nvPicPr>
            <p:cNvPr descr="Overlay-Blank.jpg" id="66" name="Google Shape;66;p36"/>
            <p:cNvPicPr preferRelativeResize="0"/>
            <p:nvPr/>
          </p:nvPicPr>
          <p:blipFill rotWithShape="1">
            <a:blip r:embed="rId2">
              <a:alphaModFix/>
            </a:blip>
            <a:srcRect b="85555" l="0" r="0" t="0"/>
            <a:stretch/>
          </p:blipFill>
          <p:spPr>
            <a:xfrm>
              <a:off x="0" y="0"/>
              <a:ext cx="9144000" cy="990600"/>
            </a:xfrm>
            <a:prstGeom prst="rect">
              <a:avLst/>
            </a:prstGeom>
            <a:noFill/>
            <a:ln>
              <a:noFill/>
            </a:ln>
          </p:spPr>
        </p:pic>
        <p:pic>
          <p:nvPicPr>
            <p:cNvPr descr="Overlay-HorizontalBridge.jpg" id="67" name="Google Shape;67;p36"/>
            <p:cNvPicPr preferRelativeResize="0"/>
            <p:nvPr/>
          </p:nvPicPr>
          <p:blipFill rotWithShape="1">
            <a:blip r:embed="rId3">
              <a:alphaModFix/>
            </a:blip>
            <a:srcRect b="0" l="0" r="0" t="0"/>
            <a:stretch/>
          </p:blipFill>
          <p:spPr>
            <a:xfrm flipH="1" rot="10800000">
              <a:off x="0" y="923365"/>
              <a:ext cx="9144000" cy="267891"/>
            </a:xfrm>
            <a:prstGeom prst="rect">
              <a:avLst/>
            </a:prstGeom>
            <a:noFill/>
            <a:ln>
              <a:noFill/>
            </a:ln>
          </p:spPr>
        </p:pic>
      </p:grpSp>
      <p:grpSp>
        <p:nvGrpSpPr>
          <p:cNvPr id="68" name="Google Shape;68;p36"/>
          <p:cNvGrpSpPr/>
          <p:nvPr/>
        </p:nvGrpSpPr>
        <p:grpSpPr>
          <a:xfrm flipH="1" rot="10800000">
            <a:off x="0" y="5667375"/>
            <a:ext cx="9144000" cy="1190625"/>
            <a:chOff x="0" y="0"/>
            <a:chExt cx="9144000" cy="1191256"/>
          </a:xfrm>
        </p:grpSpPr>
        <p:pic>
          <p:nvPicPr>
            <p:cNvPr descr="Overlay-Blank.jpg" id="69" name="Google Shape;69;p36"/>
            <p:cNvPicPr preferRelativeResize="0"/>
            <p:nvPr/>
          </p:nvPicPr>
          <p:blipFill rotWithShape="1">
            <a:blip r:embed="rId2">
              <a:alphaModFix/>
            </a:blip>
            <a:srcRect b="85555" l="0" r="0" t="0"/>
            <a:stretch/>
          </p:blipFill>
          <p:spPr>
            <a:xfrm>
              <a:off x="0" y="0"/>
              <a:ext cx="9144000" cy="990600"/>
            </a:xfrm>
            <a:prstGeom prst="rect">
              <a:avLst/>
            </a:prstGeom>
            <a:noFill/>
            <a:ln>
              <a:noFill/>
            </a:ln>
          </p:spPr>
        </p:pic>
        <p:pic>
          <p:nvPicPr>
            <p:cNvPr descr="Overlay-HorizontalBridge.jpg" id="70" name="Google Shape;70;p36"/>
            <p:cNvPicPr preferRelativeResize="0"/>
            <p:nvPr/>
          </p:nvPicPr>
          <p:blipFill rotWithShape="1">
            <a:blip r:embed="rId3">
              <a:alphaModFix/>
            </a:blip>
            <a:srcRect b="0" l="0" r="0" t="0"/>
            <a:stretch/>
          </p:blipFill>
          <p:spPr>
            <a:xfrm flipH="1" rot="10800000">
              <a:off x="0" y="923365"/>
              <a:ext cx="9144000" cy="267891"/>
            </a:xfrm>
            <a:prstGeom prst="rect">
              <a:avLst/>
            </a:prstGeom>
            <a:noFill/>
            <a:ln>
              <a:noFill/>
            </a:ln>
          </p:spPr>
        </p:pic>
      </p:grpSp>
      <p:pic>
        <p:nvPicPr>
          <p:cNvPr descr="HR-Color.png" id="71" name="Google Shape;71;p36"/>
          <p:cNvPicPr preferRelativeResize="0"/>
          <p:nvPr/>
        </p:nvPicPr>
        <p:blipFill rotWithShape="1">
          <a:blip r:embed="rId4">
            <a:alphaModFix/>
          </a:blip>
          <a:srcRect b="0" l="0" r="0" t="0"/>
          <a:stretch/>
        </p:blipFill>
        <p:spPr>
          <a:xfrm>
            <a:off x="1554163" y="3259138"/>
            <a:ext cx="6035675" cy="339725"/>
          </a:xfrm>
          <a:prstGeom prst="rect">
            <a:avLst/>
          </a:prstGeom>
          <a:noFill/>
          <a:ln>
            <a:noFill/>
          </a:ln>
        </p:spPr>
      </p:pic>
      <p:sp>
        <p:nvSpPr>
          <p:cNvPr id="72" name="Google Shape;72;p36"/>
          <p:cNvSpPr txBox="1"/>
          <p:nvPr>
            <p:ph type="title"/>
          </p:nvPr>
        </p:nvSpPr>
        <p:spPr>
          <a:xfrm>
            <a:off x="1854200" y="1851212"/>
            <a:ext cx="5446714" cy="1730375"/>
          </a:xfrm>
          <a:prstGeom prst="rect">
            <a:avLst/>
          </a:prstGeom>
          <a:noFill/>
          <a:ln>
            <a:noFill/>
          </a:ln>
        </p:spPr>
        <p:txBody>
          <a:bodyPr anchorCtr="0" anchor="b" bIns="45700" lIns="91425" spcFirstLastPara="1" rIns="91425" wrap="square" tIns="45700">
            <a:noAutofit/>
          </a:bodyPr>
          <a:lstStyle>
            <a:lvl1pPr lvl="0" algn="ctr">
              <a:lnSpc>
                <a:spcPct val="104615"/>
              </a:lnSpc>
              <a:spcBef>
                <a:spcPts val="0"/>
              </a:spcBef>
              <a:spcAft>
                <a:spcPts val="0"/>
              </a:spcAft>
              <a:buSzPts val="1400"/>
              <a:buNone/>
              <a:defRPr b="0" sz="6500" cap="none">
                <a:latin typeface="Pacifico"/>
                <a:ea typeface="Pacifico"/>
                <a:cs typeface="Pacifico"/>
                <a:sym typeface="Pacifico"/>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73" name="Google Shape;73;p36"/>
          <p:cNvSpPr txBox="1"/>
          <p:nvPr>
            <p:ph idx="1" type="body"/>
          </p:nvPr>
        </p:nvSpPr>
        <p:spPr>
          <a:xfrm>
            <a:off x="1854200" y="3576918"/>
            <a:ext cx="5446714" cy="829982"/>
          </a:xfrm>
          <a:prstGeom prst="rect">
            <a:avLst/>
          </a:prstGeom>
          <a:noFill/>
          <a:ln>
            <a:noFill/>
          </a:ln>
        </p:spPr>
        <p:txBody>
          <a:bodyPr anchorCtr="0" anchor="t" bIns="45700" lIns="91425" spcFirstLastPara="1" rIns="91425" wrap="square" tIns="45700">
            <a:normAutofit/>
          </a:bodyPr>
          <a:lstStyle>
            <a:lvl1pPr indent="-228600" lvl="0" marL="457200" algn="ctr">
              <a:spcBef>
                <a:spcPts val="300"/>
              </a:spcBef>
              <a:spcAft>
                <a:spcPts val="0"/>
              </a:spcAft>
              <a:buSzPts val="1800"/>
              <a:buNone/>
              <a:defRPr sz="1800">
                <a:solidFill>
                  <a:schemeClr val="dk2"/>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4" name="Google Shape;74;p36"/>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6"/>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77" name="Shape 77"/>
        <p:cNvGrpSpPr/>
        <p:nvPr/>
      </p:nvGrpSpPr>
      <p:grpSpPr>
        <a:xfrm>
          <a:off x="0" y="0"/>
          <a:ext cx="0" cy="0"/>
          <a:chOff x="0" y="0"/>
          <a:chExt cx="0" cy="0"/>
        </a:xfrm>
      </p:grpSpPr>
      <p:grpSp>
        <p:nvGrpSpPr>
          <p:cNvPr id="78" name="Google Shape;78;p37"/>
          <p:cNvGrpSpPr/>
          <p:nvPr/>
        </p:nvGrpSpPr>
        <p:grpSpPr>
          <a:xfrm>
            <a:off x="0" y="1373188"/>
            <a:ext cx="9144000" cy="5484812"/>
            <a:chOff x="0" y="1372650"/>
            <a:chExt cx="9144000" cy="5485350"/>
          </a:xfrm>
        </p:grpSpPr>
        <p:pic>
          <p:nvPicPr>
            <p:cNvPr descr="Overlay-Blank.jpg" id="79" name="Google Shape;79;p37"/>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80" name="Google Shape;80;p37"/>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pic>
        <p:nvPicPr>
          <p:cNvPr descr="Overlay-HorizontalBridge.jpg" id="81" name="Google Shape;81;p37"/>
          <p:cNvPicPr preferRelativeResize="0"/>
          <p:nvPr/>
        </p:nvPicPr>
        <p:blipFill rotWithShape="1">
          <a:blip r:embed="rId3">
            <a:alphaModFix/>
          </a:blip>
          <a:srcRect b="39763" l="0" r="61030" t="23425"/>
          <a:stretch/>
        </p:blipFill>
        <p:spPr>
          <a:xfrm>
            <a:off x="4765675" y="2460625"/>
            <a:ext cx="3563938" cy="98425"/>
          </a:xfrm>
          <a:prstGeom prst="rect">
            <a:avLst/>
          </a:prstGeom>
          <a:solidFill>
            <a:srgbClr val="E1DBF2"/>
          </a:solidFill>
          <a:ln>
            <a:noFill/>
          </a:ln>
        </p:spPr>
      </p:pic>
      <p:pic>
        <p:nvPicPr>
          <p:cNvPr descr="Overlay-HorizontalBridge.jpg" id="82" name="Google Shape;82;p37"/>
          <p:cNvPicPr preferRelativeResize="0"/>
          <p:nvPr/>
        </p:nvPicPr>
        <p:blipFill rotWithShape="1">
          <a:blip r:embed="rId3">
            <a:alphaModFix/>
          </a:blip>
          <a:srcRect b="39763" l="0" r="61030" t="23425"/>
          <a:stretch/>
        </p:blipFill>
        <p:spPr>
          <a:xfrm>
            <a:off x="779463" y="2460625"/>
            <a:ext cx="3563937" cy="98425"/>
          </a:xfrm>
          <a:prstGeom prst="rect">
            <a:avLst/>
          </a:prstGeom>
          <a:solidFill>
            <a:srgbClr val="E1DBF2"/>
          </a:solidFill>
          <a:ln>
            <a:noFill/>
          </a:ln>
        </p:spPr>
      </p:pic>
      <p:sp>
        <p:nvSpPr>
          <p:cNvPr id="83" name="Google Shape;83;p3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111111"/>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84" name="Google Shape;84;p37"/>
          <p:cNvSpPr txBox="1"/>
          <p:nvPr>
            <p:ph idx="1" type="body"/>
          </p:nvPr>
        </p:nvSpPr>
        <p:spPr>
          <a:xfrm>
            <a:off x="777240" y="1879320"/>
            <a:ext cx="356616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SzPts val="2800"/>
              <a:buNone/>
              <a:defRPr b="0" sz="2800">
                <a:solidFill>
                  <a:srgbClr val="9E8AD6"/>
                </a:solidFill>
              </a:defRPr>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37"/>
          <p:cNvSpPr txBox="1"/>
          <p:nvPr>
            <p:ph idx="2" type="body"/>
          </p:nvPr>
        </p:nvSpPr>
        <p:spPr>
          <a:xfrm>
            <a:off x="777240" y="2590799"/>
            <a:ext cx="3566160" cy="3487739"/>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SzPts val="2200"/>
              <a:buChar char="•"/>
              <a:defRPr sz="2200"/>
            </a:lvl1pPr>
            <a:lvl2pPr indent="-355600" lvl="1" marL="914400" algn="l">
              <a:spcBef>
                <a:spcPts val="600"/>
              </a:spcBef>
              <a:spcAft>
                <a:spcPts val="0"/>
              </a:spcAft>
              <a:buSzPts val="2000"/>
              <a:buChar char="•"/>
              <a:defRPr sz="20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6" name="Google Shape;86;p37"/>
          <p:cNvSpPr txBox="1"/>
          <p:nvPr>
            <p:ph idx="3" type="body"/>
          </p:nvPr>
        </p:nvSpPr>
        <p:spPr>
          <a:xfrm>
            <a:off x="4766048" y="1879320"/>
            <a:ext cx="3566160"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0"/>
              </a:spcBef>
              <a:spcAft>
                <a:spcPts val="0"/>
              </a:spcAft>
              <a:buSzPts val="2800"/>
              <a:buNone/>
              <a:defRPr b="0" sz="2800">
                <a:solidFill>
                  <a:srgbClr val="9E8AD6"/>
                </a:solidFill>
              </a:defRPr>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7" name="Google Shape;87;p37"/>
          <p:cNvSpPr txBox="1"/>
          <p:nvPr>
            <p:ph idx="4" type="body"/>
          </p:nvPr>
        </p:nvSpPr>
        <p:spPr>
          <a:xfrm>
            <a:off x="4766048" y="2590799"/>
            <a:ext cx="3566160" cy="3487739"/>
          </a:xfrm>
          <a:prstGeom prst="rect">
            <a:avLst/>
          </a:prstGeom>
          <a:noFill/>
          <a:ln>
            <a:noFill/>
          </a:ln>
        </p:spPr>
        <p:txBody>
          <a:bodyPr anchorCtr="0" anchor="t" bIns="45700" lIns="91425" spcFirstLastPara="1" rIns="91425" wrap="square" tIns="45700">
            <a:normAutofit/>
          </a:bodyPr>
          <a:lstStyle>
            <a:lvl1pPr indent="-368300" lvl="0" marL="457200" algn="l">
              <a:spcBef>
                <a:spcPts val="2400"/>
              </a:spcBef>
              <a:spcAft>
                <a:spcPts val="0"/>
              </a:spcAft>
              <a:buSzPts val="2200"/>
              <a:buChar char="•"/>
              <a:defRPr sz="2200"/>
            </a:lvl1pPr>
            <a:lvl2pPr indent="-355600" lvl="1" marL="914400" algn="l">
              <a:spcBef>
                <a:spcPts val="600"/>
              </a:spcBef>
              <a:spcAft>
                <a:spcPts val="0"/>
              </a:spcAft>
              <a:buSzPts val="2000"/>
              <a:buChar char="•"/>
              <a:defRPr sz="2000"/>
            </a:lvl2pPr>
            <a:lvl3pPr indent="-342900" lvl="2" marL="1371600" algn="l">
              <a:spcBef>
                <a:spcPts val="600"/>
              </a:spcBef>
              <a:spcAft>
                <a:spcPts val="0"/>
              </a:spcAft>
              <a:buSzPts val="1800"/>
              <a:buChar char="•"/>
              <a:defRPr sz="1800"/>
            </a:lvl3pPr>
            <a:lvl4pPr indent="-342900" lvl="3" marL="1828800" algn="l">
              <a:spcBef>
                <a:spcPts val="600"/>
              </a:spcBef>
              <a:spcAft>
                <a:spcPts val="0"/>
              </a:spcAft>
              <a:buSzPts val="1800"/>
              <a:buChar char="•"/>
              <a:defRPr sz="1800"/>
            </a:lvl4pPr>
            <a:lvl5pPr indent="-342900" lvl="4" marL="2286000" algn="l">
              <a:spcBef>
                <a:spcPts val="600"/>
              </a:spcBef>
              <a:spcAft>
                <a:spcPts val="0"/>
              </a:spcAft>
              <a:buSzPts val="180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8" name="Google Shape;88;p37"/>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7"/>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91" name="Shape 91"/>
        <p:cNvGrpSpPr/>
        <p:nvPr/>
      </p:nvGrpSpPr>
      <p:grpSpPr>
        <a:xfrm>
          <a:off x="0" y="0"/>
          <a:ext cx="0" cy="0"/>
          <a:chOff x="0" y="0"/>
          <a:chExt cx="0" cy="0"/>
        </a:xfrm>
      </p:grpSpPr>
      <p:grpSp>
        <p:nvGrpSpPr>
          <p:cNvPr id="92" name="Google Shape;92;p38"/>
          <p:cNvGrpSpPr/>
          <p:nvPr/>
        </p:nvGrpSpPr>
        <p:grpSpPr>
          <a:xfrm>
            <a:off x="0" y="1373188"/>
            <a:ext cx="9144000" cy="5484812"/>
            <a:chOff x="0" y="1372650"/>
            <a:chExt cx="9144000" cy="5485350"/>
          </a:xfrm>
        </p:grpSpPr>
        <p:pic>
          <p:nvPicPr>
            <p:cNvPr descr="Overlay-Blank.jpg" id="93" name="Google Shape;93;p38"/>
            <p:cNvPicPr preferRelativeResize="0"/>
            <p:nvPr/>
          </p:nvPicPr>
          <p:blipFill rotWithShape="1">
            <a:blip r:embed="rId2">
              <a:alphaModFix/>
            </a:blip>
            <a:srcRect b="0" l="0" r="0" t="23334"/>
            <a:stretch/>
          </p:blipFill>
          <p:spPr>
            <a:xfrm>
              <a:off x="0" y="1600200"/>
              <a:ext cx="9144000" cy="5257800"/>
            </a:xfrm>
            <a:prstGeom prst="rect">
              <a:avLst/>
            </a:prstGeom>
            <a:noFill/>
            <a:ln>
              <a:noFill/>
            </a:ln>
          </p:spPr>
        </p:pic>
        <p:pic>
          <p:nvPicPr>
            <p:cNvPr descr="Overlay-HorizontalBridge.jpg" id="94" name="Google Shape;94;p38"/>
            <p:cNvPicPr preferRelativeResize="0"/>
            <p:nvPr/>
          </p:nvPicPr>
          <p:blipFill rotWithShape="1">
            <a:blip r:embed="rId3">
              <a:alphaModFix/>
            </a:blip>
            <a:srcRect b="0" l="0" r="0" t="0"/>
            <a:stretch/>
          </p:blipFill>
          <p:spPr>
            <a:xfrm>
              <a:off x="0" y="1372650"/>
              <a:ext cx="9144000" cy="267891"/>
            </a:xfrm>
            <a:prstGeom prst="rect">
              <a:avLst/>
            </a:prstGeom>
            <a:noFill/>
            <a:ln>
              <a:noFill/>
            </a:ln>
          </p:spPr>
        </p:pic>
      </p:grpSp>
      <p:sp>
        <p:nvSpPr>
          <p:cNvPr id="95" name="Google Shape;95;p38"/>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algn="ctr">
              <a:lnSpc>
                <a:spcPct val="333333"/>
              </a:lnSpc>
              <a:spcBef>
                <a:spcPts val="0"/>
              </a:spcBef>
              <a:spcAft>
                <a:spcPts val="0"/>
              </a:spcAft>
              <a:buSzPts val="1400"/>
              <a:buNone/>
              <a:defRPr/>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96" name="Google Shape;96;p38"/>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8"/>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8"/>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9" name="Shape 99"/>
        <p:cNvGrpSpPr/>
        <p:nvPr/>
      </p:nvGrpSpPr>
      <p:grpSpPr>
        <a:xfrm>
          <a:off x="0" y="0"/>
          <a:ext cx="0" cy="0"/>
          <a:chOff x="0" y="0"/>
          <a:chExt cx="0" cy="0"/>
        </a:xfrm>
      </p:grpSpPr>
      <p:grpSp>
        <p:nvGrpSpPr>
          <p:cNvPr id="100" name="Google Shape;100;p39"/>
          <p:cNvGrpSpPr/>
          <p:nvPr/>
        </p:nvGrpSpPr>
        <p:grpSpPr>
          <a:xfrm>
            <a:off x="4267200" y="0"/>
            <a:ext cx="4876800" cy="6858000"/>
            <a:chOff x="4267200" y="0"/>
            <a:chExt cx="4876800" cy="6858000"/>
          </a:xfrm>
        </p:grpSpPr>
        <p:pic>
          <p:nvPicPr>
            <p:cNvPr descr="Overlay-Blank.jpg" id="101" name="Google Shape;101;p39"/>
            <p:cNvPicPr preferRelativeResize="0"/>
            <p:nvPr/>
          </p:nvPicPr>
          <p:blipFill rotWithShape="1">
            <a:blip r:embed="rId2">
              <a:alphaModFix/>
            </a:blip>
            <a:srcRect b="0" l="4301" r="46874" t="0"/>
            <a:stretch/>
          </p:blipFill>
          <p:spPr>
            <a:xfrm>
              <a:off x="4495800" y="0"/>
              <a:ext cx="4648200" cy="6858000"/>
            </a:xfrm>
            <a:prstGeom prst="rect">
              <a:avLst/>
            </a:prstGeom>
            <a:noFill/>
            <a:ln>
              <a:noFill/>
            </a:ln>
          </p:spPr>
        </p:pic>
        <p:pic>
          <p:nvPicPr>
            <p:cNvPr descr="Overlay-VerticalBridge.jpg" id="102" name="Google Shape;102;p39"/>
            <p:cNvPicPr preferRelativeResize="0"/>
            <p:nvPr/>
          </p:nvPicPr>
          <p:blipFill rotWithShape="1">
            <a:blip r:embed="rId3">
              <a:alphaModFix/>
            </a:blip>
            <a:srcRect b="0" l="0" r="0" t="0"/>
            <a:stretch/>
          </p:blipFill>
          <p:spPr>
            <a:xfrm flipH="1">
              <a:off x="4267200" y="0"/>
              <a:ext cx="267891" cy="6858000"/>
            </a:xfrm>
            <a:prstGeom prst="rect">
              <a:avLst/>
            </a:prstGeom>
            <a:noFill/>
            <a:ln>
              <a:noFill/>
            </a:ln>
          </p:spPr>
        </p:pic>
      </p:grpSp>
      <p:sp>
        <p:nvSpPr>
          <p:cNvPr id="103" name="Google Shape;103;p39"/>
          <p:cNvSpPr txBox="1"/>
          <p:nvPr>
            <p:ph type="title"/>
          </p:nvPr>
        </p:nvSpPr>
        <p:spPr>
          <a:xfrm>
            <a:off x="381000" y="609600"/>
            <a:ext cx="3612776" cy="153744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b="0" sz="3600"/>
            </a:lvl1pPr>
            <a:lvl2pPr lvl="1" algn="ctr">
              <a:lnSpc>
                <a:spcPct val="333333"/>
              </a:lnSpc>
              <a:spcBef>
                <a:spcPts val="0"/>
              </a:spcBef>
              <a:spcAft>
                <a:spcPts val="0"/>
              </a:spcAft>
              <a:buSzPts val="1400"/>
              <a:buNone/>
              <a:defRPr/>
            </a:lvl2pPr>
            <a:lvl3pPr lvl="2" algn="ctr">
              <a:lnSpc>
                <a:spcPct val="333333"/>
              </a:lnSpc>
              <a:spcBef>
                <a:spcPts val="0"/>
              </a:spcBef>
              <a:spcAft>
                <a:spcPts val="0"/>
              </a:spcAft>
              <a:buSzPts val="1400"/>
              <a:buNone/>
              <a:defRPr/>
            </a:lvl3pPr>
            <a:lvl4pPr lvl="3" algn="ctr">
              <a:lnSpc>
                <a:spcPct val="333333"/>
              </a:lnSpc>
              <a:spcBef>
                <a:spcPts val="0"/>
              </a:spcBef>
              <a:spcAft>
                <a:spcPts val="0"/>
              </a:spcAft>
              <a:buSzPts val="1400"/>
              <a:buNone/>
              <a:defRPr/>
            </a:lvl4pPr>
            <a:lvl5pPr lvl="4" algn="ctr">
              <a:lnSpc>
                <a:spcPct val="333333"/>
              </a:lnSpc>
              <a:spcBef>
                <a:spcPts val="0"/>
              </a:spcBef>
              <a:spcAft>
                <a:spcPts val="0"/>
              </a:spcAft>
              <a:buSzPts val="1400"/>
              <a:buNone/>
              <a:defRPr/>
            </a:lvl5pPr>
            <a:lvl6pPr lvl="5" algn="ctr">
              <a:lnSpc>
                <a:spcPct val="333333"/>
              </a:lnSpc>
              <a:spcBef>
                <a:spcPts val="0"/>
              </a:spcBef>
              <a:spcAft>
                <a:spcPts val="0"/>
              </a:spcAft>
              <a:buSzPts val="1400"/>
              <a:buNone/>
              <a:defRPr/>
            </a:lvl6pPr>
            <a:lvl7pPr lvl="6" algn="ctr">
              <a:lnSpc>
                <a:spcPct val="333333"/>
              </a:lnSpc>
              <a:spcBef>
                <a:spcPts val="0"/>
              </a:spcBef>
              <a:spcAft>
                <a:spcPts val="0"/>
              </a:spcAft>
              <a:buSzPts val="1400"/>
              <a:buNone/>
              <a:defRPr/>
            </a:lvl7pPr>
            <a:lvl8pPr lvl="7" algn="ctr">
              <a:lnSpc>
                <a:spcPct val="333333"/>
              </a:lnSpc>
              <a:spcBef>
                <a:spcPts val="0"/>
              </a:spcBef>
              <a:spcAft>
                <a:spcPts val="0"/>
              </a:spcAft>
              <a:buSzPts val="1400"/>
              <a:buNone/>
              <a:defRPr/>
            </a:lvl8pPr>
            <a:lvl9pPr lvl="8" algn="ctr">
              <a:lnSpc>
                <a:spcPct val="333333"/>
              </a:lnSpc>
              <a:spcBef>
                <a:spcPts val="0"/>
              </a:spcBef>
              <a:spcAft>
                <a:spcPts val="0"/>
              </a:spcAft>
              <a:buSzPts val="1400"/>
              <a:buNone/>
              <a:defRPr/>
            </a:lvl9pPr>
          </a:lstStyle>
          <a:p/>
        </p:txBody>
      </p:sp>
      <p:sp>
        <p:nvSpPr>
          <p:cNvPr id="104" name="Google Shape;104;p39"/>
          <p:cNvSpPr txBox="1"/>
          <p:nvPr>
            <p:ph idx="1" type="body"/>
          </p:nvPr>
        </p:nvSpPr>
        <p:spPr>
          <a:xfrm>
            <a:off x="4885859" y="381001"/>
            <a:ext cx="3813174" cy="5697537"/>
          </a:xfrm>
          <a:prstGeom prst="rect">
            <a:avLst/>
          </a:prstGeom>
          <a:noFill/>
          <a:ln>
            <a:noFill/>
          </a:ln>
        </p:spPr>
        <p:txBody>
          <a:bodyPr anchorCtr="0" anchor="t" bIns="45700" lIns="91425" spcFirstLastPara="1" rIns="91425" wrap="square" tIns="45700">
            <a:normAutofit/>
          </a:bodyPr>
          <a:lstStyle>
            <a:lvl1pPr indent="-381000" lvl="0" marL="457200" algn="l">
              <a:spcBef>
                <a:spcPts val="2400"/>
              </a:spcBef>
              <a:spcAft>
                <a:spcPts val="0"/>
              </a:spcAft>
              <a:buSzPts val="2400"/>
              <a:buChar char="•"/>
              <a:defRPr b="0" sz="2400"/>
            </a:lvl1pPr>
            <a:lvl2pPr indent="-368300" lvl="1" marL="914400" algn="l">
              <a:spcBef>
                <a:spcPts val="600"/>
              </a:spcBef>
              <a:spcAft>
                <a:spcPts val="0"/>
              </a:spcAft>
              <a:buSzPts val="2200"/>
              <a:buChar char="•"/>
              <a:defRPr b="0" sz="2200"/>
            </a:lvl2pPr>
            <a:lvl3pPr indent="-355600" lvl="2" marL="1371600" algn="l">
              <a:spcBef>
                <a:spcPts val="600"/>
              </a:spcBef>
              <a:spcAft>
                <a:spcPts val="0"/>
              </a:spcAft>
              <a:buSzPts val="2000"/>
              <a:buChar char="•"/>
              <a:defRPr b="0" sz="2000"/>
            </a:lvl3pPr>
            <a:lvl4pPr indent="-342900" lvl="3" marL="1828800" algn="l">
              <a:spcBef>
                <a:spcPts val="600"/>
              </a:spcBef>
              <a:spcAft>
                <a:spcPts val="0"/>
              </a:spcAft>
              <a:buSzPts val="1800"/>
              <a:buChar char="•"/>
              <a:defRPr b="0" sz="1800"/>
            </a:lvl4pPr>
            <a:lvl5pPr indent="-342900" lvl="4" marL="2286000" algn="l">
              <a:spcBef>
                <a:spcPts val="600"/>
              </a:spcBef>
              <a:spcAft>
                <a:spcPts val="0"/>
              </a:spcAft>
              <a:buSzPts val="1800"/>
              <a:buChar char="•"/>
              <a:defRPr b="0"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5" name="Google Shape;105;p39"/>
          <p:cNvSpPr txBox="1"/>
          <p:nvPr>
            <p:ph idx="2" type="body"/>
          </p:nvPr>
        </p:nvSpPr>
        <p:spPr>
          <a:xfrm>
            <a:off x="381000" y="2209801"/>
            <a:ext cx="3612776" cy="3200400"/>
          </a:xfrm>
          <a:prstGeom prst="rect">
            <a:avLst/>
          </a:prstGeom>
          <a:noFill/>
          <a:ln>
            <a:noFill/>
          </a:ln>
        </p:spPr>
        <p:txBody>
          <a:bodyPr anchorCtr="0" anchor="t" bIns="45700" lIns="91425" spcFirstLastPara="1" rIns="91425" wrap="square" tIns="45700">
            <a:normAutofit/>
          </a:bodyPr>
          <a:lstStyle>
            <a:lvl1pPr indent="-228600" lvl="0" marL="457200" algn="ctr">
              <a:spcBef>
                <a:spcPts val="2400"/>
              </a:spcBef>
              <a:spcAft>
                <a:spcPts val="0"/>
              </a:spcAft>
              <a:buSzPts val="1800"/>
              <a:buNone/>
              <a:defRPr b="0" sz="18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6" name="Google Shape;106;p39"/>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9"/>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1" sz="1200">
                <a:solidFill>
                  <a:srgbClr val="9E8AD6"/>
                </a:solidFill>
                <a:latin typeface="Arial"/>
                <a:ea typeface="Arial"/>
                <a:cs typeface="Arial"/>
                <a:sym typeface="Arial"/>
              </a:defRPr>
            </a:lvl1pPr>
            <a:lvl2pPr indent="0" lvl="1" marL="0" marR="0" algn="ctr">
              <a:spcBef>
                <a:spcPts val="0"/>
              </a:spcBef>
              <a:spcAft>
                <a:spcPts val="0"/>
              </a:spcAft>
              <a:buNone/>
              <a:defRPr b="1" sz="1200">
                <a:solidFill>
                  <a:srgbClr val="9E8AD6"/>
                </a:solidFill>
                <a:latin typeface="Arial"/>
                <a:ea typeface="Arial"/>
                <a:cs typeface="Arial"/>
                <a:sym typeface="Arial"/>
              </a:defRPr>
            </a:lvl2pPr>
            <a:lvl3pPr indent="0" lvl="2" marL="0" marR="0" algn="ctr">
              <a:spcBef>
                <a:spcPts val="0"/>
              </a:spcBef>
              <a:spcAft>
                <a:spcPts val="0"/>
              </a:spcAft>
              <a:buNone/>
              <a:defRPr b="1" sz="1200">
                <a:solidFill>
                  <a:srgbClr val="9E8AD6"/>
                </a:solidFill>
                <a:latin typeface="Arial"/>
                <a:ea typeface="Arial"/>
                <a:cs typeface="Arial"/>
                <a:sym typeface="Arial"/>
              </a:defRPr>
            </a:lvl3pPr>
            <a:lvl4pPr indent="0" lvl="3" marL="0" marR="0" algn="ctr">
              <a:spcBef>
                <a:spcPts val="0"/>
              </a:spcBef>
              <a:spcAft>
                <a:spcPts val="0"/>
              </a:spcAft>
              <a:buNone/>
              <a:defRPr b="1" sz="1200">
                <a:solidFill>
                  <a:srgbClr val="9E8AD6"/>
                </a:solidFill>
                <a:latin typeface="Arial"/>
                <a:ea typeface="Arial"/>
                <a:cs typeface="Arial"/>
                <a:sym typeface="Arial"/>
              </a:defRPr>
            </a:lvl4pPr>
            <a:lvl5pPr indent="0" lvl="4" marL="0" marR="0" algn="ctr">
              <a:spcBef>
                <a:spcPts val="0"/>
              </a:spcBef>
              <a:spcAft>
                <a:spcPts val="0"/>
              </a:spcAft>
              <a:buNone/>
              <a:defRPr b="1" sz="1200">
                <a:solidFill>
                  <a:srgbClr val="9E8AD6"/>
                </a:solidFill>
                <a:latin typeface="Arial"/>
                <a:ea typeface="Arial"/>
                <a:cs typeface="Arial"/>
                <a:sym typeface="Arial"/>
              </a:defRPr>
            </a:lvl5pPr>
            <a:lvl6pPr indent="0" lvl="5" marL="0" marR="0" algn="ctr">
              <a:spcBef>
                <a:spcPts val="0"/>
              </a:spcBef>
              <a:spcAft>
                <a:spcPts val="0"/>
              </a:spcAft>
              <a:buNone/>
              <a:defRPr b="1" sz="1200">
                <a:solidFill>
                  <a:srgbClr val="9E8AD6"/>
                </a:solidFill>
                <a:latin typeface="Arial"/>
                <a:ea typeface="Arial"/>
                <a:cs typeface="Arial"/>
                <a:sym typeface="Arial"/>
              </a:defRPr>
            </a:lvl6pPr>
            <a:lvl7pPr indent="0" lvl="6" marL="0" marR="0" algn="ctr">
              <a:spcBef>
                <a:spcPts val="0"/>
              </a:spcBef>
              <a:spcAft>
                <a:spcPts val="0"/>
              </a:spcAft>
              <a:buNone/>
              <a:defRPr b="1" sz="1200">
                <a:solidFill>
                  <a:srgbClr val="9E8AD6"/>
                </a:solidFill>
                <a:latin typeface="Arial"/>
                <a:ea typeface="Arial"/>
                <a:cs typeface="Arial"/>
                <a:sym typeface="Arial"/>
              </a:defRPr>
            </a:lvl7pPr>
            <a:lvl8pPr indent="0" lvl="7" marL="0" marR="0" algn="ctr">
              <a:spcBef>
                <a:spcPts val="0"/>
              </a:spcBef>
              <a:spcAft>
                <a:spcPts val="0"/>
              </a:spcAft>
              <a:buNone/>
              <a:defRPr b="1" sz="1200">
                <a:solidFill>
                  <a:srgbClr val="9E8AD6"/>
                </a:solidFill>
                <a:latin typeface="Arial"/>
                <a:ea typeface="Arial"/>
                <a:cs typeface="Arial"/>
                <a:sym typeface="Arial"/>
              </a:defRPr>
            </a:lvl8pPr>
            <a:lvl9pPr indent="0" lvl="8" marL="0" marR="0" algn="ctr">
              <a:spcBef>
                <a:spcPts val="0"/>
              </a:spcBef>
              <a:spcAft>
                <a:spcPts val="0"/>
              </a:spcAft>
              <a:buNone/>
              <a:defRPr b="1" sz="1200">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image" Target="../media/image10.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lvl1pPr lvl="0"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1pPr>
            <a:lvl2pPr lvl="1"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2pPr>
            <a:lvl3pPr lvl="2"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3pPr>
            <a:lvl4pPr lvl="3"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4pPr>
            <a:lvl5pPr lvl="4"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5pPr>
            <a:lvl6pPr lvl="5"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6pPr>
            <a:lvl7pPr lvl="6"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7pPr>
            <a:lvl8pPr lvl="7"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8pPr>
            <a:lvl9pPr lvl="8" marR="0" rtl="0" algn="ctr">
              <a:lnSpc>
                <a:spcPct val="111111"/>
              </a:lnSpc>
              <a:spcBef>
                <a:spcPts val="0"/>
              </a:spcBef>
              <a:spcAft>
                <a:spcPts val="0"/>
              </a:spcAft>
              <a:buSzPts val="1400"/>
              <a:buNone/>
              <a:defRPr b="0" i="0" sz="5400" u="none" cap="none" strike="noStrike">
                <a:solidFill>
                  <a:schemeClr val="dk2"/>
                </a:solidFill>
                <a:latin typeface="Candara"/>
                <a:ea typeface="Candara"/>
                <a:cs typeface="Candara"/>
                <a:sym typeface="Candara"/>
              </a:defRPr>
            </a:lvl9pPr>
          </a:lstStyle>
          <a:p/>
        </p:txBody>
      </p:sp>
      <p:sp>
        <p:nvSpPr>
          <p:cNvPr id="11" name="Google Shape;11;p30"/>
          <p:cNvSpPr txBox="1"/>
          <p:nvPr>
            <p:ph idx="1" type="body"/>
          </p:nvPr>
        </p:nvSpPr>
        <p:spPr>
          <a:xfrm>
            <a:off x="792163" y="1762125"/>
            <a:ext cx="7570787" cy="42894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2400"/>
              </a:spcBef>
              <a:spcAft>
                <a:spcPts val="0"/>
              </a:spcAft>
              <a:buClr>
                <a:srgbClr val="BAABE3"/>
              </a:buClr>
              <a:buSzPts val="2800"/>
              <a:buFont typeface="Candara"/>
              <a:buChar char="•"/>
              <a:defRPr b="0" i="0" sz="2800" u="none" cap="none" strike="noStrike">
                <a:solidFill>
                  <a:schemeClr val="dk2"/>
                </a:solidFill>
                <a:latin typeface="Candara"/>
                <a:ea typeface="Candara"/>
                <a:cs typeface="Candara"/>
                <a:sym typeface="Candara"/>
              </a:defRPr>
            </a:lvl1pPr>
            <a:lvl2pPr indent="-393700" lvl="1" marL="914400" marR="0" rtl="0" algn="l">
              <a:spcBef>
                <a:spcPts val="600"/>
              </a:spcBef>
              <a:spcAft>
                <a:spcPts val="0"/>
              </a:spcAft>
              <a:buClr>
                <a:schemeClr val="dk2"/>
              </a:buClr>
              <a:buSzPts val="2600"/>
              <a:buFont typeface="Candara"/>
              <a:buChar char="•"/>
              <a:defRPr b="0" i="0" sz="2600" u="none" cap="none" strike="noStrike">
                <a:solidFill>
                  <a:schemeClr val="dk2"/>
                </a:solidFill>
                <a:latin typeface="Candara"/>
                <a:ea typeface="Candara"/>
                <a:cs typeface="Candara"/>
                <a:sym typeface="Candara"/>
              </a:defRPr>
            </a:lvl2pPr>
            <a:lvl3pPr indent="-381000" lvl="2" marL="1371600" marR="0" rtl="0" algn="l">
              <a:spcBef>
                <a:spcPts val="600"/>
              </a:spcBef>
              <a:spcAft>
                <a:spcPts val="0"/>
              </a:spcAft>
              <a:buClr>
                <a:srgbClr val="BAABE3"/>
              </a:buClr>
              <a:buSzPts val="2400"/>
              <a:buFont typeface="Candara"/>
              <a:buChar char="•"/>
              <a:defRPr b="0" i="0" sz="2400" u="none" cap="none" strike="noStrike">
                <a:solidFill>
                  <a:schemeClr val="dk2"/>
                </a:solidFill>
                <a:latin typeface="Candara"/>
                <a:ea typeface="Candara"/>
                <a:cs typeface="Candara"/>
                <a:sym typeface="Candara"/>
              </a:defRPr>
            </a:lvl3pPr>
            <a:lvl4pPr indent="-368300" lvl="3" marL="1828800" marR="0" rtl="0" algn="l">
              <a:spcBef>
                <a:spcPts val="600"/>
              </a:spcBef>
              <a:spcAft>
                <a:spcPts val="0"/>
              </a:spcAft>
              <a:buClr>
                <a:schemeClr val="dk2"/>
              </a:buClr>
              <a:buSzPts val="2200"/>
              <a:buFont typeface="Candara"/>
              <a:buChar char="•"/>
              <a:defRPr b="0" i="0" sz="2200" u="none" cap="none" strike="noStrike">
                <a:solidFill>
                  <a:schemeClr val="dk2"/>
                </a:solidFill>
                <a:latin typeface="Candara"/>
                <a:ea typeface="Candara"/>
                <a:cs typeface="Candara"/>
                <a:sym typeface="Candara"/>
              </a:defRPr>
            </a:lvl4pPr>
            <a:lvl5pPr indent="-355600" lvl="4" marL="2286000" marR="0" rtl="0" algn="l">
              <a:spcBef>
                <a:spcPts val="600"/>
              </a:spcBef>
              <a:spcAft>
                <a:spcPts val="0"/>
              </a:spcAft>
              <a:buClr>
                <a:srgbClr val="BAABE3"/>
              </a:buClr>
              <a:buSzPts val="2000"/>
              <a:buFont typeface="Candara"/>
              <a:buChar char="•"/>
              <a:defRPr b="0" i="0" sz="2000" u="none" cap="none" strike="noStrike">
                <a:solidFill>
                  <a:schemeClr val="dk2"/>
                </a:solidFill>
                <a:latin typeface="Candara"/>
                <a:ea typeface="Candara"/>
                <a:cs typeface="Candara"/>
                <a:sym typeface="Candar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ndara"/>
                <a:ea typeface="Candara"/>
                <a:cs typeface="Candara"/>
                <a:sym typeface="Candara"/>
              </a:defRPr>
            </a:lvl9pPr>
          </a:lstStyle>
          <a:p/>
        </p:txBody>
      </p:sp>
      <p:sp>
        <p:nvSpPr>
          <p:cNvPr id="12" name="Google Shape;12;p30"/>
          <p:cNvSpPr txBox="1"/>
          <p:nvPr>
            <p:ph idx="10" type="dt"/>
          </p:nvPr>
        </p:nvSpPr>
        <p:spPr>
          <a:xfrm>
            <a:off x="6651625" y="6356350"/>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200" u="none" cap="none" strike="noStrike">
                <a:solidFill>
                  <a:srgbClr val="9E8AD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0"/>
          <p:cNvSpPr txBox="1"/>
          <p:nvPr>
            <p:ph idx="12" type="sldNum"/>
          </p:nvPr>
        </p:nvSpPr>
        <p:spPr>
          <a:xfrm>
            <a:off x="4267200" y="6356350"/>
            <a:ext cx="6096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1" i="0" sz="1200" u="none" cap="none" strike="noStrike">
                <a:solidFill>
                  <a:srgbClr val="9E8AD6"/>
                </a:solidFill>
                <a:latin typeface="Arial"/>
                <a:ea typeface="Arial"/>
                <a:cs typeface="Arial"/>
                <a:sym typeface="Arial"/>
              </a:defRPr>
            </a:lvl1pPr>
            <a:lvl2pPr indent="0" lvl="1" marL="0" marR="0" rtl="0" algn="ctr">
              <a:spcBef>
                <a:spcPts val="0"/>
              </a:spcBef>
              <a:spcAft>
                <a:spcPts val="0"/>
              </a:spcAft>
              <a:buNone/>
              <a:defRPr b="1" i="0" sz="1200" u="none" cap="none" strike="noStrike">
                <a:solidFill>
                  <a:srgbClr val="9E8AD6"/>
                </a:solidFill>
                <a:latin typeface="Arial"/>
                <a:ea typeface="Arial"/>
                <a:cs typeface="Arial"/>
                <a:sym typeface="Arial"/>
              </a:defRPr>
            </a:lvl2pPr>
            <a:lvl3pPr indent="0" lvl="2" marL="0" marR="0" rtl="0" algn="ctr">
              <a:spcBef>
                <a:spcPts val="0"/>
              </a:spcBef>
              <a:spcAft>
                <a:spcPts val="0"/>
              </a:spcAft>
              <a:buNone/>
              <a:defRPr b="1" i="0" sz="1200" u="none" cap="none" strike="noStrike">
                <a:solidFill>
                  <a:srgbClr val="9E8AD6"/>
                </a:solidFill>
                <a:latin typeface="Arial"/>
                <a:ea typeface="Arial"/>
                <a:cs typeface="Arial"/>
                <a:sym typeface="Arial"/>
              </a:defRPr>
            </a:lvl3pPr>
            <a:lvl4pPr indent="0" lvl="3" marL="0" marR="0" rtl="0" algn="ctr">
              <a:spcBef>
                <a:spcPts val="0"/>
              </a:spcBef>
              <a:spcAft>
                <a:spcPts val="0"/>
              </a:spcAft>
              <a:buNone/>
              <a:defRPr b="1" i="0" sz="1200" u="none" cap="none" strike="noStrike">
                <a:solidFill>
                  <a:srgbClr val="9E8AD6"/>
                </a:solidFill>
                <a:latin typeface="Arial"/>
                <a:ea typeface="Arial"/>
                <a:cs typeface="Arial"/>
                <a:sym typeface="Arial"/>
              </a:defRPr>
            </a:lvl4pPr>
            <a:lvl5pPr indent="0" lvl="4" marL="0" marR="0" rtl="0" algn="ctr">
              <a:spcBef>
                <a:spcPts val="0"/>
              </a:spcBef>
              <a:spcAft>
                <a:spcPts val="0"/>
              </a:spcAft>
              <a:buNone/>
              <a:defRPr b="1" i="0" sz="1200" u="none" cap="none" strike="noStrike">
                <a:solidFill>
                  <a:srgbClr val="9E8AD6"/>
                </a:solidFill>
                <a:latin typeface="Arial"/>
                <a:ea typeface="Arial"/>
                <a:cs typeface="Arial"/>
                <a:sym typeface="Arial"/>
              </a:defRPr>
            </a:lvl5pPr>
            <a:lvl6pPr indent="0" lvl="5" marL="0" marR="0" rtl="0" algn="ctr">
              <a:spcBef>
                <a:spcPts val="0"/>
              </a:spcBef>
              <a:spcAft>
                <a:spcPts val="0"/>
              </a:spcAft>
              <a:buNone/>
              <a:defRPr b="1" i="0" sz="1200" u="none" cap="none" strike="noStrike">
                <a:solidFill>
                  <a:srgbClr val="9E8AD6"/>
                </a:solidFill>
                <a:latin typeface="Arial"/>
                <a:ea typeface="Arial"/>
                <a:cs typeface="Arial"/>
                <a:sym typeface="Arial"/>
              </a:defRPr>
            </a:lvl6pPr>
            <a:lvl7pPr indent="0" lvl="6" marL="0" marR="0" rtl="0" algn="ctr">
              <a:spcBef>
                <a:spcPts val="0"/>
              </a:spcBef>
              <a:spcAft>
                <a:spcPts val="0"/>
              </a:spcAft>
              <a:buNone/>
              <a:defRPr b="1" i="0" sz="1200" u="none" cap="none" strike="noStrike">
                <a:solidFill>
                  <a:srgbClr val="9E8AD6"/>
                </a:solidFill>
                <a:latin typeface="Arial"/>
                <a:ea typeface="Arial"/>
                <a:cs typeface="Arial"/>
                <a:sym typeface="Arial"/>
              </a:defRPr>
            </a:lvl7pPr>
            <a:lvl8pPr indent="0" lvl="7" marL="0" marR="0" rtl="0" algn="ctr">
              <a:spcBef>
                <a:spcPts val="0"/>
              </a:spcBef>
              <a:spcAft>
                <a:spcPts val="0"/>
              </a:spcAft>
              <a:buNone/>
              <a:defRPr b="1" i="0" sz="1200" u="none" cap="none" strike="noStrike">
                <a:solidFill>
                  <a:srgbClr val="9E8AD6"/>
                </a:solidFill>
                <a:latin typeface="Arial"/>
                <a:ea typeface="Arial"/>
                <a:cs typeface="Arial"/>
                <a:sym typeface="Arial"/>
              </a:defRPr>
            </a:lvl8pPr>
            <a:lvl9pPr indent="0" lvl="8" marL="0" marR="0" rtl="0" algn="ctr">
              <a:spcBef>
                <a:spcPts val="0"/>
              </a:spcBef>
              <a:spcAft>
                <a:spcPts val="0"/>
              </a:spcAft>
              <a:buNone/>
              <a:defRPr b="1" i="0" sz="1200" u="none" cap="none" strike="noStrike">
                <a:solidFill>
                  <a:srgbClr val="9E8AD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4" name="Google Shape;14;p30"/>
          <p:cNvSpPr txBox="1"/>
          <p:nvPr>
            <p:ph idx="11" type="ftr"/>
          </p:nvPr>
        </p:nvSpPr>
        <p:spPr>
          <a:xfrm>
            <a:off x="371475" y="6356350"/>
            <a:ext cx="2895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9E8AD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5" name="Shape 145"/>
        <p:cNvGrpSpPr/>
        <p:nvPr/>
      </p:nvGrpSpPr>
      <p:grpSpPr>
        <a:xfrm>
          <a:off x="0" y="0"/>
          <a:ext cx="0" cy="0"/>
          <a:chOff x="0" y="0"/>
          <a:chExt cx="0" cy="0"/>
        </a:xfrm>
      </p:grpSpPr>
      <p:grpSp>
        <p:nvGrpSpPr>
          <p:cNvPr id="146" name="Google Shape;146;p44"/>
          <p:cNvGrpSpPr/>
          <p:nvPr/>
        </p:nvGrpSpPr>
        <p:grpSpPr>
          <a:xfrm>
            <a:off x="3175" y="4267200"/>
            <a:ext cx="9140825" cy="2590800"/>
            <a:chOff x="2" y="2688"/>
            <a:chExt cx="5758" cy="1632"/>
          </a:xfrm>
        </p:grpSpPr>
        <p:sp>
          <p:nvSpPr>
            <p:cNvPr id="147" name="Google Shape;147;p44"/>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148" name="Google Shape;148;p44"/>
            <p:cNvGrpSpPr/>
            <p:nvPr/>
          </p:nvGrpSpPr>
          <p:grpSpPr>
            <a:xfrm>
              <a:off x="1776" y="3024"/>
              <a:ext cx="3929" cy="1290"/>
              <a:chOff x="1776" y="3024"/>
              <a:chExt cx="3929" cy="1290"/>
            </a:xfrm>
          </p:grpSpPr>
          <p:grpSp>
            <p:nvGrpSpPr>
              <p:cNvPr id="149" name="Google Shape;149;p44"/>
              <p:cNvGrpSpPr/>
              <p:nvPr/>
            </p:nvGrpSpPr>
            <p:grpSpPr>
              <a:xfrm>
                <a:off x="2268" y="3934"/>
                <a:ext cx="638" cy="377"/>
                <a:chOff x="2268" y="3934"/>
                <a:chExt cx="638" cy="377"/>
              </a:xfrm>
            </p:grpSpPr>
            <p:sp>
              <p:nvSpPr>
                <p:cNvPr id="150" name="Google Shape;150;p44"/>
                <p:cNvSpPr/>
                <p:nvPr/>
              </p:nvSpPr>
              <p:spPr>
                <a:xfrm>
                  <a:off x="2268" y="3934"/>
                  <a:ext cx="638" cy="377"/>
                </a:xfrm>
                <a:prstGeom prst="ellipse">
                  <a:avLst/>
                </a:prstGeom>
                <a:gradFill>
                  <a:gsLst>
                    <a:gs pos="0">
                      <a:srgbClr val="9060F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44"/>
                <p:cNvSpPr/>
                <p:nvPr/>
              </p:nvSpPr>
              <p:spPr>
                <a:xfrm>
                  <a:off x="2314" y="3958"/>
                  <a:ext cx="543" cy="332"/>
                </a:xfrm>
                <a:prstGeom prst="ellipse">
                  <a:avLst/>
                </a:prstGeom>
                <a:gradFill>
                  <a:gsLst>
                    <a:gs pos="0">
                      <a:schemeClr val="accent1"/>
                    </a:gs>
                    <a:gs pos="100000">
                      <a:srgbClr val="9060F0"/>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2" name="Google Shape;152;p44"/>
                <p:cNvSpPr/>
                <p:nvPr/>
              </p:nvSpPr>
              <p:spPr>
                <a:xfrm>
                  <a:off x="2341" y="3979"/>
                  <a:ext cx="501" cy="299"/>
                </a:xfrm>
                <a:prstGeom prst="ellipse">
                  <a:avLst/>
                </a:prstGeom>
                <a:gradFill>
                  <a:gsLst>
                    <a:gs pos="0">
                      <a:srgbClr val="9261F4"/>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44"/>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44"/>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44"/>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6" name="Google Shape;156;p44"/>
                <p:cNvSpPr/>
                <p:nvPr/>
              </p:nvSpPr>
              <p:spPr>
                <a:xfrm>
                  <a:off x="2476" y="4056"/>
                  <a:ext cx="227" cy="135"/>
                </a:xfrm>
                <a:prstGeom prst="ellipse">
                  <a:avLst/>
                </a:prstGeom>
                <a:gradFill>
                  <a:gsLst>
                    <a:gs pos="0">
                      <a:schemeClr val="accent1"/>
                    </a:gs>
                    <a:gs pos="100000">
                      <a:srgbClr val="9261F4"/>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44"/>
                <p:cNvSpPr/>
                <p:nvPr/>
              </p:nvSpPr>
              <p:spPr>
                <a:xfrm>
                  <a:off x="2542" y="4097"/>
                  <a:ext cx="90" cy="60"/>
                </a:xfrm>
                <a:prstGeom prst="ellipse">
                  <a:avLst/>
                </a:pr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sp>
            <p:nvSpPr>
              <p:cNvPr id="158" name="Google Shape;158;p44"/>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44"/>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44"/>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1" name="Google Shape;161;p44"/>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44"/>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44"/>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44"/>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D5EEC"/>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44"/>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44"/>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7" name="Google Shape;167;p44"/>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9060F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44"/>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9060F0"/>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44"/>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44"/>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D5EEC"/>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44"/>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44"/>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3" name="Google Shape;173;p44"/>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44"/>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44"/>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44"/>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44"/>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8" name="Google Shape;178;p44"/>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79" name="Google Shape;179;p44"/>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0" name="Google Shape;180;p44"/>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44"/>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44"/>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44"/>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44"/>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44"/>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44"/>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44"/>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D6F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44"/>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44"/>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44"/>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44"/>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44"/>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44"/>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44"/>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44"/>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44"/>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44"/>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nvGrpSpPr>
              <p:cNvPr id="198" name="Google Shape;198;p44"/>
              <p:cNvGrpSpPr/>
              <p:nvPr/>
            </p:nvGrpSpPr>
            <p:grpSpPr>
              <a:xfrm>
                <a:off x="4546" y="3608"/>
                <a:ext cx="518" cy="319"/>
                <a:chOff x="4546" y="3608"/>
                <a:chExt cx="518" cy="319"/>
              </a:xfrm>
            </p:grpSpPr>
            <p:sp>
              <p:nvSpPr>
                <p:cNvPr id="199" name="Google Shape;199;p44"/>
                <p:cNvSpPr/>
                <p:nvPr/>
              </p:nvSpPr>
              <p:spPr>
                <a:xfrm>
                  <a:off x="4546" y="3608"/>
                  <a:ext cx="518" cy="319"/>
                </a:xfrm>
                <a:prstGeom prst="ellipse">
                  <a:avLst/>
                </a:prstGeom>
                <a:gradFill>
                  <a:gsLst>
                    <a:gs pos="0">
                      <a:srgbClr val="9463F8"/>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44"/>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44"/>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2" name="Google Shape;202;p44"/>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44"/>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4" name="Google Shape;204;p44"/>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nvGrpSpPr>
              <p:cNvPr id="205" name="Google Shape;205;p44"/>
              <p:cNvGrpSpPr/>
              <p:nvPr/>
            </p:nvGrpSpPr>
            <p:grpSpPr>
              <a:xfrm>
                <a:off x="5381" y="3085"/>
                <a:ext cx="227" cy="132"/>
                <a:chOff x="5381" y="3085"/>
                <a:chExt cx="227" cy="132"/>
              </a:xfrm>
            </p:grpSpPr>
            <p:sp>
              <p:nvSpPr>
                <p:cNvPr id="206" name="Google Shape;206;p44"/>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44"/>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44"/>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44"/>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grpSp>
        </p:grpSp>
      </p:grpSp>
      <p:sp>
        <p:nvSpPr>
          <p:cNvPr id="210" name="Google Shape;210;p44"/>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211" name="Google Shape;211;p4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0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2" name="Google Shape;212;p4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sz="10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213" name="Google Shape;213;p4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sz="1000">
                <a:solidFill>
                  <a:schemeClr val="lt1"/>
                </a:solidFill>
                <a:latin typeface="Arial"/>
                <a:ea typeface="Arial"/>
                <a:cs typeface="Arial"/>
                <a:sym typeface="Arial"/>
              </a:defRPr>
            </a:lvl1pPr>
            <a:lvl2pPr indent="0" lvl="1" marL="0" marR="0" rtl="0" algn="r">
              <a:spcBef>
                <a:spcPts val="0"/>
              </a:spcBef>
              <a:spcAft>
                <a:spcPts val="0"/>
              </a:spcAft>
              <a:buNone/>
              <a:defRPr sz="1000">
                <a:solidFill>
                  <a:schemeClr val="lt1"/>
                </a:solidFill>
                <a:latin typeface="Arial"/>
                <a:ea typeface="Arial"/>
                <a:cs typeface="Arial"/>
                <a:sym typeface="Arial"/>
              </a:defRPr>
            </a:lvl2pPr>
            <a:lvl3pPr indent="0" lvl="2" marL="0" marR="0" rtl="0" algn="r">
              <a:spcBef>
                <a:spcPts val="0"/>
              </a:spcBef>
              <a:spcAft>
                <a:spcPts val="0"/>
              </a:spcAft>
              <a:buNone/>
              <a:defRPr sz="1000">
                <a:solidFill>
                  <a:schemeClr val="lt1"/>
                </a:solidFill>
                <a:latin typeface="Arial"/>
                <a:ea typeface="Arial"/>
                <a:cs typeface="Arial"/>
                <a:sym typeface="Arial"/>
              </a:defRPr>
            </a:lvl3pPr>
            <a:lvl4pPr indent="0" lvl="3" marL="0" marR="0" rtl="0" algn="r">
              <a:spcBef>
                <a:spcPts val="0"/>
              </a:spcBef>
              <a:spcAft>
                <a:spcPts val="0"/>
              </a:spcAft>
              <a:buNone/>
              <a:defRPr sz="1000">
                <a:solidFill>
                  <a:schemeClr val="lt1"/>
                </a:solidFill>
                <a:latin typeface="Arial"/>
                <a:ea typeface="Arial"/>
                <a:cs typeface="Arial"/>
                <a:sym typeface="Arial"/>
              </a:defRPr>
            </a:lvl4pPr>
            <a:lvl5pPr indent="0" lvl="4" marL="0" marR="0" rtl="0" algn="r">
              <a:spcBef>
                <a:spcPts val="0"/>
              </a:spcBef>
              <a:spcAft>
                <a:spcPts val="0"/>
              </a:spcAft>
              <a:buNone/>
              <a:defRPr sz="1000">
                <a:solidFill>
                  <a:schemeClr val="lt1"/>
                </a:solidFill>
                <a:latin typeface="Arial"/>
                <a:ea typeface="Arial"/>
                <a:cs typeface="Arial"/>
                <a:sym typeface="Arial"/>
              </a:defRPr>
            </a:lvl5pPr>
            <a:lvl6pPr indent="0" lvl="5" marL="0" marR="0" rtl="0" algn="r">
              <a:spcBef>
                <a:spcPts val="0"/>
              </a:spcBef>
              <a:spcAft>
                <a:spcPts val="0"/>
              </a:spcAft>
              <a:buNone/>
              <a:defRPr sz="1000">
                <a:solidFill>
                  <a:schemeClr val="lt1"/>
                </a:solidFill>
                <a:latin typeface="Arial"/>
                <a:ea typeface="Arial"/>
                <a:cs typeface="Arial"/>
                <a:sym typeface="Arial"/>
              </a:defRPr>
            </a:lvl6pPr>
            <a:lvl7pPr indent="0" lvl="6" marL="0" marR="0" rtl="0" algn="r">
              <a:spcBef>
                <a:spcPts val="0"/>
              </a:spcBef>
              <a:spcAft>
                <a:spcPts val="0"/>
              </a:spcAft>
              <a:buNone/>
              <a:defRPr sz="1000">
                <a:solidFill>
                  <a:schemeClr val="lt1"/>
                </a:solidFill>
                <a:latin typeface="Arial"/>
                <a:ea typeface="Arial"/>
                <a:cs typeface="Arial"/>
                <a:sym typeface="Arial"/>
              </a:defRPr>
            </a:lvl7pPr>
            <a:lvl8pPr indent="0" lvl="7" marL="0" marR="0" rtl="0" algn="r">
              <a:spcBef>
                <a:spcPts val="0"/>
              </a:spcBef>
              <a:spcAft>
                <a:spcPts val="0"/>
              </a:spcAft>
              <a:buNone/>
              <a:defRPr sz="1000">
                <a:solidFill>
                  <a:schemeClr val="lt1"/>
                </a:solidFill>
                <a:latin typeface="Arial"/>
                <a:ea typeface="Arial"/>
                <a:cs typeface="Arial"/>
                <a:sym typeface="Arial"/>
              </a:defRPr>
            </a:lvl8pPr>
            <a:lvl9pPr indent="0" lvl="8" marL="0" marR="0" rtl="0" algn="r">
              <a:spcBef>
                <a:spcPts val="0"/>
              </a:spcBef>
              <a:spcAft>
                <a:spcPts val="0"/>
              </a:spcAft>
              <a:buNone/>
              <a:defRPr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14" name="Google Shape;214;p4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1"/>
          <p:cNvSpPr txBox="1"/>
          <p:nvPr>
            <p:ph type="ctrTitle"/>
          </p:nvPr>
        </p:nvSpPr>
        <p:spPr>
          <a:xfrm>
            <a:off x="1835696" y="1844824"/>
            <a:ext cx="5446713" cy="1470025"/>
          </a:xfrm>
          <a:prstGeom prst="rect">
            <a:avLst/>
          </a:prstGeom>
          <a:noFill/>
          <a:ln>
            <a:noFill/>
          </a:ln>
        </p:spPr>
        <p:txBody>
          <a:bodyPr anchorCtr="0" anchor="b" bIns="45700" lIns="91425" spcFirstLastPara="1" rIns="91425" wrap="square" tIns="45700">
            <a:noAutofit/>
          </a:bodyPr>
          <a:lstStyle/>
          <a:p>
            <a:pPr indent="0" lvl="0" marL="0" rtl="0" algn="ctr">
              <a:lnSpc>
                <a:spcPct val="104615"/>
              </a:lnSpc>
              <a:spcBef>
                <a:spcPts val="0"/>
              </a:spcBef>
              <a:spcAft>
                <a:spcPts val="0"/>
              </a:spcAft>
              <a:buNone/>
            </a:pPr>
            <a:r>
              <a:rPr lang="en-US"/>
              <a:t>Chapter 9</a:t>
            </a:r>
            <a:endParaRPr/>
          </a:p>
        </p:txBody>
      </p:sp>
      <p:sp>
        <p:nvSpPr>
          <p:cNvPr id="354" name="Google Shape;354;p1"/>
          <p:cNvSpPr txBox="1"/>
          <p:nvPr>
            <p:ph idx="1" type="subTitle"/>
          </p:nvPr>
        </p:nvSpPr>
        <p:spPr>
          <a:xfrm>
            <a:off x="1505496" y="3484711"/>
            <a:ext cx="6096000" cy="852488"/>
          </a:xfrm>
          <a:prstGeom prst="rect">
            <a:avLst/>
          </a:prstGeom>
          <a:noFill/>
          <a:ln>
            <a:noFill/>
          </a:ln>
        </p:spPr>
        <p:txBody>
          <a:bodyPr anchorCtr="0" anchor="t" bIns="45700" lIns="91425" spcFirstLastPara="1" rIns="91425" wrap="square" tIns="45700">
            <a:normAutofit fontScale="92500"/>
          </a:bodyPr>
          <a:lstStyle/>
          <a:p>
            <a:pPr indent="0" lvl="0" marL="0" rtl="0" algn="ctr">
              <a:spcBef>
                <a:spcPts val="0"/>
              </a:spcBef>
              <a:spcAft>
                <a:spcPts val="0"/>
              </a:spcAft>
              <a:buSzPct val="100000"/>
              <a:buNone/>
            </a:pPr>
            <a:r>
              <a:rPr lang="en-US" sz="3600"/>
              <a:t>Public Key Cryptography and RSA</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10"/>
          <p:cNvSpPr txBox="1"/>
          <p:nvPr/>
        </p:nvSpPr>
        <p:spPr>
          <a:xfrm>
            <a:off x="1" y="39688"/>
            <a:ext cx="9144000" cy="1255711"/>
          </a:xfrm>
          <a:prstGeom prst="rect">
            <a:avLst/>
          </a:prstGeom>
          <a:noFill/>
          <a:ln>
            <a:noFill/>
          </a:ln>
        </p:spPr>
        <p:txBody>
          <a:bodyPr anchorCtr="0" anchor="ctr" bIns="45700" lIns="91425" spcFirstLastPara="1" rIns="91425" wrap="square" tIns="45700">
            <a:noAutofit/>
          </a:bodyPr>
          <a:lstStyle/>
          <a:p>
            <a:pPr indent="0" lvl="0" marL="0" marR="0" rtl="0" algn="ctr">
              <a:lnSpc>
                <a:spcPct val="116666"/>
              </a:lnSpc>
              <a:spcBef>
                <a:spcPts val="0"/>
              </a:spcBef>
              <a:spcAft>
                <a:spcPts val="0"/>
              </a:spcAft>
              <a:buClr>
                <a:schemeClr val="dk2"/>
              </a:buClr>
              <a:buSzPts val="4800"/>
              <a:buFont typeface="Candara"/>
              <a:buNone/>
            </a:pPr>
            <a:r>
              <a:rPr b="0" i="0" lang="en-US" sz="4800" u="none" cap="none" strike="noStrike">
                <a:solidFill>
                  <a:schemeClr val="dk2"/>
                </a:solidFill>
                <a:latin typeface="Candara"/>
                <a:ea typeface="Candara"/>
                <a:cs typeface="Candara"/>
                <a:sym typeface="Candara"/>
              </a:rPr>
              <a:t>Public-Key Cryptosystem:  Authentication and Secrecy</a:t>
            </a:r>
            <a:endParaRPr/>
          </a:p>
        </p:txBody>
      </p:sp>
      <p:pic>
        <p:nvPicPr>
          <p:cNvPr descr="f4.pdf" id="452" name="Google Shape;452;p10"/>
          <p:cNvPicPr preferRelativeResize="0"/>
          <p:nvPr/>
        </p:nvPicPr>
        <p:blipFill rotWithShape="1">
          <a:blip r:embed="rId3">
            <a:alphaModFix/>
          </a:blip>
          <a:srcRect b="10587" l="0" r="0" t="0"/>
          <a:stretch/>
        </p:blipFill>
        <p:spPr>
          <a:xfrm>
            <a:off x="268941" y="533401"/>
            <a:ext cx="8479523" cy="5858528"/>
          </a:xfrm>
          <a:prstGeom prst="rect">
            <a:avLst/>
          </a:prstGeom>
          <a:noFill/>
          <a:ln>
            <a:noFill/>
          </a:ln>
        </p:spPr>
      </p:pic>
    </p:spTree>
  </p:cSld>
  <p:clrMapOvr>
    <a:masterClrMapping/>
  </p:clrMapOvr>
  <p:transition spd="med">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7" name="Shape 457"/>
        <p:cNvGrpSpPr/>
        <p:nvPr/>
      </p:nvGrpSpPr>
      <p:grpSpPr>
        <a:xfrm>
          <a:off x="0" y="0"/>
          <a:ext cx="0" cy="0"/>
          <a:chOff x="0" y="0"/>
          <a:chExt cx="0" cy="0"/>
        </a:xfrm>
      </p:grpSpPr>
      <p:sp>
        <p:nvSpPr>
          <p:cNvPr id="458" name="Google Shape;458;p11"/>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92156"/>
              </a:lnSpc>
              <a:spcBef>
                <a:spcPts val="0"/>
              </a:spcBef>
              <a:spcAft>
                <a:spcPts val="0"/>
              </a:spcAft>
              <a:buNone/>
            </a:pPr>
            <a:r>
              <a:rPr lang="en-US" sz="5100"/>
              <a:t>Applications for Public-Key Cryptosystems</a:t>
            </a:r>
            <a:endParaRPr/>
          </a:p>
        </p:txBody>
      </p:sp>
      <p:sp>
        <p:nvSpPr>
          <p:cNvPr id="459" name="Google Shape;459;p11"/>
          <p:cNvSpPr txBox="1"/>
          <p:nvPr>
            <p:ph idx="1" type="body"/>
          </p:nvPr>
        </p:nvSpPr>
        <p:spPr>
          <a:xfrm>
            <a:off x="792163" y="1628800"/>
            <a:ext cx="7570787" cy="4867275"/>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100000"/>
              <a:buChar char="•"/>
            </a:pPr>
            <a:r>
              <a:rPr lang="en-US"/>
              <a:t>Public-key cryptosystems can be classified into three categories:</a:t>
            </a:r>
            <a:endParaRPr/>
          </a:p>
          <a:p>
            <a:pPr indent="-178435" lvl="0" marL="342900" rtl="0" algn="l">
              <a:spcBef>
                <a:spcPts val="2400"/>
              </a:spcBef>
              <a:spcAft>
                <a:spcPts val="0"/>
              </a:spcAft>
              <a:buSzPct val="100000"/>
              <a:buNone/>
            </a:pPr>
            <a:r>
              <a:t/>
            </a:r>
            <a:endParaRPr/>
          </a:p>
          <a:p>
            <a:pPr indent="-178435" lvl="0" marL="342900" rtl="0" algn="l">
              <a:spcBef>
                <a:spcPts val="2400"/>
              </a:spcBef>
              <a:spcAft>
                <a:spcPts val="0"/>
              </a:spcAft>
              <a:buSzPct val="100000"/>
              <a:buNone/>
            </a:pPr>
            <a:r>
              <a:t/>
            </a:r>
            <a:endParaRPr/>
          </a:p>
          <a:p>
            <a:pPr indent="-178435" lvl="0" marL="342900" rtl="0" algn="l">
              <a:spcBef>
                <a:spcPts val="2400"/>
              </a:spcBef>
              <a:spcAft>
                <a:spcPts val="0"/>
              </a:spcAft>
              <a:buSzPct val="100000"/>
              <a:buNone/>
            </a:pPr>
            <a:r>
              <a:t/>
            </a:r>
            <a:endParaRPr/>
          </a:p>
          <a:p>
            <a:pPr indent="-178435" lvl="0" marL="342900" rtl="0" algn="l">
              <a:spcBef>
                <a:spcPts val="2400"/>
              </a:spcBef>
              <a:spcAft>
                <a:spcPts val="0"/>
              </a:spcAft>
              <a:buSzPct val="100000"/>
              <a:buNone/>
            </a:pPr>
            <a:r>
              <a:t/>
            </a:r>
            <a:endParaRPr/>
          </a:p>
          <a:p>
            <a:pPr indent="-342900" lvl="0" marL="342900" rtl="0" algn="l">
              <a:spcBef>
                <a:spcPts val="2400"/>
              </a:spcBef>
              <a:spcAft>
                <a:spcPts val="0"/>
              </a:spcAft>
              <a:buSzPct val="100000"/>
              <a:buChar char="•"/>
            </a:pPr>
            <a:r>
              <a:rPr lang="en-US"/>
              <a:t>Some algorithms are suitable for all three applications, whereas others can be used only for one or two</a:t>
            </a:r>
            <a:endParaRPr/>
          </a:p>
        </p:txBody>
      </p:sp>
      <p:grpSp>
        <p:nvGrpSpPr>
          <p:cNvPr id="460" name="Google Shape;460;p11"/>
          <p:cNvGrpSpPr/>
          <p:nvPr/>
        </p:nvGrpSpPr>
        <p:grpSpPr>
          <a:xfrm>
            <a:off x="1524000" y="2743200"/>
            <a:ext cx="6096000" cy="2590800"/>
            <a:chOff x="0" y="0"/>
            <a:chExt cx="6096000" cy="2590800"/>
          </a:xfrm>
        </p:grpSpPr>
        <p:sp>
          <p:nvSpPr>
            <p:cNvPr id="461" name="Google Shape;461;p11"/>
            <p:cNvSpPr/>
            <p:nvPr/>
          </p:nvSpPr>
          <p:spPr>
            <a:xfrm>
              <a:off x="2438400" y="0"/>
              <a:ext cx="3657600" cy="809625"/>
            </a:xfrm>
            <a:prstGeom prst="rightArrow">
              <a:avLst>
                <a:gd fmla="val 75000" name="adj1"/>
                <a:gd fmla="val 50000" name="adj2"/>
              </a:avLst>
            </a:prstGeom>
            <a:solidFill>
              <a:schemeClr val="lt1"/>
            </a:solidFill>
            <a:ln cap="flat" cmpd="sng" w="381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txBox="1"/>
            <p:nvPr/>
          </p:nvSpPr>
          <p:spPr>
            <a:xfrm>
              <a:off x="2438400" y="101203"/>
              <a:ext cx="3353991" cy="607219"/>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sender encrypts a message with the recipient’s public key</a:t>
              </a:r>
              <a:endParaRPr/>
            </a:p>
          </p:txBody>
        </p:sp>
        <p:sp>
          <p:nvSpPr>
            <p:cNvPr id="463" name="Google Shape;463;p11"/>
            <p:cNvSpPr/>
            <p:nvPr/>
          </p:nvSpPr>
          <p:spPr>
            <a:xfrm>
              <a:off x="0" y="0"/>
              <a:ext cx="2438400" cy="809625"/>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1"/>
            <p:cNvSpPr txBox="1"/>
            <p:nvPr/>
          </p:nvSpPr>
          <p:spPr>
            <a:xfrm>
              <a:off x="39523" y="39523"/>
              <a:ext cx="2359354" cy="730579"/>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Encryption/decryption</a:t>
              </a:r>
              <a:endParaRPr/>
            </a:p>
          </p:txBody>
        </p:sp>
        <p:sp>
          <p:nvSpPr>
            <p:cNvPr id="465" name="Google Shape;465;p11"/>
            <p:cNvSpPr/>
            <p:nvPr/>
          </p:nvSpPr>
          <p:spPr>
            <a:xfrm>
              <a:off x="2438400" y="890587"/>
              <a:ext cx="3657600" cy="809625"/>
            </a:xfrm>
            <a:prstGeom prst="rightArrow">
              <a:avLst>
                <a:gd fmla="val 75000" name="adj1"/>
                <a:gd fmla="val 50000" name="adj2"/>
              </a:avLst>
            </a:prstGeom>
            <a:solidFill>
              <a:schemeClr val="lt1"/>
            </a:solidFill>
            <a:ln cap="flat" cmpd="sng" w="381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txBox="1"/>
            <p:nvPr/>
          </p:nvSpPr>
          <p:spPr>
            <a:xfrm>
              <a:off x="2438400" y="991790"/>
              <a:ext cx="3353991" cy="607219"/>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The sender “signs” a message with its private key</a:t>
              </a:r>
              <a:endParaRPr/>
            </a:p>
          </p:txBody>
        </p:sp>
        <p:sp>
          <p:nvSpPr>
            <p:cNvPr id="467" name="Google Shape;467;p11"/>
            <p:cNvSpPr/>
            <p:nvPr/>
          </p:nvSpPr>
          <p:spPr>
            <a:xfrm>
              <a:off x="0" y="890587"/>
              <a:ext cx="2438400" cy="809625"/>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txBox="1"/>
            <p:nvPr/>
          </p:nvSpPr>
          <p:spPr>
            <a:xfrm>
              <a:off x="39523" y="930110"/>
              <a:ext cx="2359354" cy="730579"/>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Digital signature</a:t>
              </a:r>
              <a:endParaRPr sz="1700">
                <a:solidFill>
                  <a:schemeClr val="lt1"/>
                </a:solidFill>
                <a:latin typeface="Arial"/>
                <a:ea typeface="Arial"/>
                <a:cs typeface="Arial"/>
                <a:sym typeface="Arial"/>
              </a:endParaRPr>
            </a:p>
          </p:txBody>
        </p:sp>
        <p:sp>
          <p:nvSpPr>
            <p:cNvPr id="469" name="Google Shape;469;p11"/>
            <p:cNvSpPr/>
            <p:nvPr/>
          </p:nvSpPr>
          <p:spPr>
            <a:xfrm>
              <a:off x="2438400" y="1781175"/>
              <a:ext cx="3657600" cy="809625"/>
            </a:xfrm>
            <a:prstGeom prst="rightArrow">
              <a:avLst>
                <a:gd fmla="val 75000" name="adj1"/>
                <a:gd fmla="val 50000" name="adj2"/>
              </a:avLst>
            </a:prstGeom>
            <a:solidFill>
              <a:schemeClr val="lt1"/>
            </a:solidFill>
            <a:ln cap="flat" cmpd="sng" w="38100">
              <a:solidFill>
                <a:schemeClr val="accen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1"/>
            <p:cNvSpPr txBox="1"/>
            <p:nvPr/>
          </p:nvSpPr>
          <p:spPr>
            <a:xfrm>
              <a:off x="2438400" y="1882378"/>
              <a:ext cx="3353991" cy="607219"/>
            </a:xfrm>
            <a:prstGeom prst="rect">
              <a:avLst/>
            </a:prstGeom>
            <a:noFill/>
            <a:ln>
              <a:noFill/>
            </a:ln>
          </p:spPr>
          <p:txBody>
            <a:bodyPr anchorCtr="0" anchor="t" bIns="11425" lIns="11425" spcFirstLastPara="1" rIns="11425" wrap="square" tIns="11425">
              <a:noAutofit/>
            </a:bodyPr>
            <a:lstStyle/>
            <a:p>
              <a:pPr indent="-171450" lvl="1" marL="17145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Two sides cooperate to exchange a session key</a:t>
              </a:r>
              <a:endParaRPr/>
            </a:p>
          </p:txBody>
        </p:sp>
        <p:sp>
          <p:nvSpPr>
            <p:cNvPr id="471" name="Google Shape;471;p11"/>
            <p:cNvSpPr/>
            <p:nvPr/>
          </p:nvSpPr>
          <p:spPr>
            <a:xfrm>
              <a:off x="0" y="1781175"/>
              <a:ext cx="2438400" cy="809625"/>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1"/>
            <p:cNvSpPr txBox="1"/>
            <p:nvPr/>
          </p:nvSpPr>
          <p:spPr>
            <a:xfrm>
              <a:off x="39523" y="1820698"/>
              <a:ext cx="2359354" cy="730579"/>
            </a:xfrm>
            <a:prstGeom prst="rect">
              <a:avLst/>
            </a:prstGeom>
            <a:noFill/>
            <a:ln>
              <a:noFill/>
            </a:ln>
          </p:spPr>
          <p:txBody>
            <a:bodyPr anchorCtr="0" anchor="ctr" bIns="32375" lIns="64750" spcFirstLastPara="1" rIns="64750" wrap="square" tIns="32375">
              <a:noAutofit/>
            </a:bodyPr>
            <a:lstStyle/>
            <a:p>
              <a:pPr indent="0" lvl="0" marL="0" marR="0" rtl="0" algn="ctr">
                <a:lnSpc>
                  <a:spcPct val="90000"/>
                </a:lnSpc>
                <a:spcBef>
                  <a:spcPts val="0"/>
                </a:spcBef>
                <a:spcAft>
                  <a:spcPts val="0"/>
                </a:spcAft>
                <a:buClr>
                  <a:schemeClr val="lt1"/>
                </a:buClr>
                <a:buSzPts val="1700"/>
                <a:buFont typeface="Arial"/>
                <a:buNone/>
              </a:pPr>
              <a:r>
                <a:rPr lang="en-US" sz="1700">
                  <a:solidFill>
                    <a:schemeClr val="lt1"/>
                  </a:solidFill>
                  <a:latin typeface="Arial"/>
                  <a:ea typeface="Arial"/>
                  <a:cs typeface="Arial"/>
                  <a:sym typeface="Arial"/>
                </a:rPr>
                <a:t>Key exchange</a:t>
              </a:r>
              <a:endParaRPr sz="1700">
                <a:solidFill>
                  <a:schemeClr val="lt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7" name="Shape 477"/>
        <p:cNvGrpSpPr/>
        <p:nvPr/>
      </p:nvGrpSpPr>
      <p:grpSpPr>
        <a:xfrm>
          <a:off x="0" y="0"/>
          <a:ext cx="0" cy="0"/>
          <a:chOff x="0" y="0"/>
          <a:chExt cx="0" cy="0"/>
        </a:xfrm>
      </p:grpSpPr>
      <p:sp>
        <p:nvSpPr>
          <p:cNvPr id="478" name="Google Shape;478;p12"/>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sz="4400"/>
              <a:t>Table 9.3</a:t>
            </a:r>
            <a:br>
              <a:rPr lang="en-US"/>
            </a:br>
            <a:r>
              <a:rPr lang="en-US" sz="3600"/>
              <a:t>Applications for Public-Key Cryptosystems</a:t>
            </a:r>
            <a:endParaRPr/>
          </a:p>
        </p:txBody>
      </p:sp>
      <p:pic>
        <p:nvPicPr>
          <p:cNvPr id="479" name="Google Shape;479;p12"/>
          <p:cNvPicPr preferRelativeResize="0"/>
          <p:nvPr/>
        </p:nvPicPr>
        <p:blipFill rotWithShape="1">
          <a:blip r:embed="rId3">
            <a:alphaModFix/>
          </a:blip>
          <a:srcRect b="0" l="0" r="0" t="0"/>
          <a:stretch/>
        </p:blipFill>
        <p:spPr>
          <a:xfrm>
            <a:off x="198384" y="2743199"/>
            <a:ext cx="8717016" cy="2080605"/>
          </a:xfrm>
          <a:prstGeom prst="rect">
            <a:avLst/>
          </a:prstGeom>
          <a:noFill/>
          <a:ln>
            <a:noFill/>
          </a:ln>
        </p:spPr>
      </p:pic>
      <p:sp>
        <p:nvSpPr>
          <p:cNvPr id="480" name="Google Shape;480;p12"/>
          <p:cNvSpPr/>
          <p:nvPr/>
        </p:nvSpPr>
        <p:spPr>
          <a:xfrm>
            <a:off x="304800" y="4648200"/>
            <a:ext cx="86106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Table 9.3  Applications for Public-Key Cryptosystems </a:t>
            </a:r>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5" name="Shape 485"/>
        <p:cNvGrpSpPr/>
        <p:nvPr/>
      </p:nvGrpSpPr>
      <p:grpSpPr>
        <a:xfrm>
          <a:off x="0" y="0"/>
          <a:ext cx="0" cy="0"/>
          <a:chOff x="0" y="0"/>
          <a:chExt cx="0" cy="0"/>
        </a:xfrm>
      </p:grpSpPr>
      <p:sp>
        <p:nvSpPr>
          <p:cNvPr id="486" name="Google Shape;486;p1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Requirements</a:t>
            </a:r>
            <a:endParaRPr/>
          </a:p>
        </p:txBody>
      </p:sp>
      <p:sp>
        <p:nvSpPr>
          <p:cNvPr id="487" name="Google Shape;487;p13"/>
          <p:cNvSpPr txBox="1"/>
          <p:nvPr>
            <p:ph idx="1" type="body"/>
          </p:nvPr>
        </p:nvSpPr>
        <p:spPr>
          <a:xfrm>
            <a:off x="792163" y="1762125"/>
            <a:ext cx="7570787" cy="48672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Char char="•"/>
            </a:pPr>
            <a:r>
              <a:rPr lang="en-US"/>
              <a:t>Conditions that these algorithms must fulfill:</a:t>
            </a:r>
            <a:endParaRPr/>
          </a:p>
          <a:p>
            <a:pPr indent="-336550" lvl="1" marL="685800" rtl="0" algn="l">
              <a:spcBef>
                <a:spcPts val="600"/>
              </a:spcBef>
              <a:spcAft>
                <a:spcPts val="0"/>
              </a:spcAft>
              <a:buSzPct val="100000"/>
              <a:buChar char="•"/>
            </a:pPr>
            <a:r>
              <a:rPr lang="en-US"/>
              <a:t>It is computationally easy for a party B to generate a pair (public-key </a:t>
            </a:r>
            <a:r>
              <a:rPr i="1" lang="en-US"/>
              <a:t>PU</a:t>
            </a:r>
            <a:r>
              <a:rPr baseline="-25000" i="1" lang="en-US"/>
              <a:t>b</a:t>
            </a:r>
            <a:r>
              <a:rPr i="1" lang="en-US"/>
              <a:t>, </a:t>
            </a:r>
            <a:r>
              <a:rPr lang="en-US"/>
              <a:t>private key PR</a:t>
            </a:r>
            <a:r>
              <a:rPr baseline="-25000" i="1" lang="en-US"/>
              <a:t>b</a:t>
            </a:r>
            <a:r>
              <a:rPr lang="en-US"/>
              <a:t>)</a:t>
            </a:r>
            <a:endParaRPr/>
          </a:p>
          <a:p>
            <a:pPr indent="-336550" lvl="1" marL="685800" rtl="0" algn="l">
              <a:spcBef>
                <a:spcPts val="600"/>
              </a:spcBef>
              <a:spcAft>
                <a:spcPts val="0"/>
              </a:spcAft>
              <a:buSzPct val="100000"/>
              <a:buChar char="•"/>
            </a:pPr>
            <a:r>
              <a:rPr lang="en-US"/>
              <a:t>It is computationally easy for a sender A, knowing the public key and the message to be encrypted, to generate the corresponding ciphertext </a:t>
            </a:r>
            <a:endParaRPr/>
          </a:p>
          <a:p>
            <a:pPr indent="-336550" lvl="1" marL="685800" rtl="0" algn="l">
              <a:spcBef>
                <a:spcPts val="600"/>
              </a:spcBef>
              <a:spcAft>
                <a:spcPts val="0"/>
              </a:spcAft>
              <a:buSzPct val="100000"/>
              <a:buChar char="•"/>
            </a:pPr>
            <a:r>
              <a:rPr lang="en-US"/>
              <a:t>It is computationally easy for the receiver B to decrypt the resulting ciphertext using the private key to recover the original message</a:t>
            </a:r>
            <a:endParaRPr/>
          </a:p>
          <a:p>
            <a:pPr indent="-336550" lvl="1" marL="685800" rtl="0" algn="l">
              <a:spcBef>
                <a:spcPts val="600"/>
              </a:spcBef>
              <a:spcAft>
                <a:spcPts val="0"/>
              </a:spcAft>
              <a:buSzPct val="100000"/>
              <a:buChar char="•"/>
            </a:pPr>
            <a:r>
              <a:rPr lang="en-US"/>
              <a:t>It is computationally infeasible for an adversary, knowing the public key, to determine the private key</a:t>
            </a:r>
            <a:endParaRPr/>
          </a:p>
          <a:p>
            <a:pPr indent="-336550" lvl="1" marL="685800" rtl="0" algn="l">
              <a:spcBef>
                <a:spcPts val="600"/>
              </a:spcBef>
              <a:spcAft>
                <a:spcPts val="0"/>
              </a:spcAft>
              <a:buSzPct val="100000"/>
              <a:buChar char="•"/>
            </a:pPr>
            <a:r>
              <a:rPr lang="en-US"/>
              <a:t>It is computationally infeasible for an adversary, knowing the public key and a ciphertext, to recover the original message</a:t>
            </a:r>
            <a:endParaRPr/>
          </a:p>
          <a:p>
            <a:pPr indent="-336550" lvl="1" marL="685800" rtl="0" algn="l">
              <a:spcBef>
                <a:spcPts val="600"/>
              </a:spcBef>
              <a:spcAft>
                <a:spcPts val="0"/>
              </a:spcAft>
              <a:buSzPct val="100000"/>
              <a:buChar char="•"/>
            </a:pPr>
            <a:r>
              <a:rPr lang="en-US"/>
              <a:t>The two keys can be applied in either order</a:t>
            </a:r>
            <a:endParaRPr/>
          </a:p>
        </p:txBody>
      </p:sp>
    </p:spTree>
  </p:cSld>
  <p:clrMapOvr>
    <a:masterClrMapping/>
  </p:clrMapOvr>
  <p:transition>
    <p:spli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1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Requirements</a:t>
            </a:r>
            <a:endParaRPr/>
          </a:p>
        </p:txBody>
      </p:sp>
      <p:sp>
        <p:nvSpPr>
          <p:cNvPr id="494" name="Google Shape;494;p14"/>
          <p:cNvSpPr txBox="1"/>
          <p:nvPr>
            <p:ph idx="1" type="body"/>
          </p:nvPr>
        </p:nvSpPr>
        <p:spPr>
          <a:xfrm>
            <a:off x="792163" y="1628800"/>
            <a:ext cx="7570787" cy="4714875"/>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100000"/>
              <a:buChar char="•"/>
            </a:pPr>
            <a:r>
              <a:rPr lang="en-US"/>
              <a:t>Need a trap-door one-way function</a:t>
            </a:r>
            <a:endParaRPr/>
          </a:p>
          <a:p>
            <a:pPr indent="-336550" lvl="1" marL="685800" rtl="0" algn="l">
              <a:spcBef>
                <a:spcPts val="600"/>
              </a:spcBef>
              <a:spcAft>
                <a:spcPts val="0"/>
              </a:spcAft>
              <a:buSzPct val="100000"/>
              <a:buChar char="•"/>
            </a:pPr>
            <a:r>
              <a:rPr lang="en-US"/>
              <a:t>A one-way function is one that maps a domain into a range such that every function value has a unique inverse, with the condition that the calculation of the function is easy, whereas the calculation of the inverse is infeasible</a:t>
            </a:r>
            <a:endParaRPr/>
          </a:p>
          <a:p>
            <a:pPr indent="-349250" lvl="2" marL="1035050" rtl="0" algn="l">
              <a:spcBef>
                <a:spcPts val="600"/>
              </a:spcBef>
              <a:spcAft>
                <a:spcPts val="0"/>
              </a:spcAft>
              <a:buSzPct val="100000"/>
              <a:buChar char="•"/>
            </a:pPr>
            <a:r>
              <a:rPr lang="en-US"/>
              <a:t>Y = f(X) easy  </a:t>
            </a:r>
            <a:endParaRPr/>
          </a:p>
          <a:p>
            <a:pPr indent="-349250" lvl="2" marL="1035050" rtl="0" algn="l">
              <a:spcBef>
                <a:spcPts val="600"/>
              </a:spcBef>
              <a:spcAft>
                <a:spcPts val="0"/>
              </a:spcAft>
              <a:buSzPct val="100000"/>
              <a:buChar char="•"/>
            </a:pPr>
            <a:r>
              <a:rPr lang="en-US"/>
              <a:t>X = f</a:t>
            </a:r>
            <a:r>
              <a:rPr baseline="30000" lang="en-US"/>
              <a:t>–1</a:t>
            </a:r>
            <a:r>
              <a:rPr lang="en-US"/>
              <a:t>(Y) infeasible</a:t>
            </a:r>
            <a:endParaRPr/>
          </a:p>
          <a:p>
            <a:pPr indent="-342900" lvl="0" marL="342900" rtl="0" algn="l">
              <a:spcBef>
                <a:spcPts val="2400"/>
              </a:spcBef>
              <a:spcAft>
                <a:spcPts val="0"/>
              </a:spcAft>
              <a:buSzPct val="100000"/>
              <a:buChar char="•"/>
            </a:pPr>
            <a:r>
              <a:rPr lang="en-US"/>
              <a:t>A trap-door one-way function is a family of invertible functions f</a:t>
            </a:r>
            <a:r>
              <a:rPr baseline="-25000" lang="en-US"/>
              <a:t>k</a:t>
            </a:r>
            <a:r>
              <a:rPr lang="en-US"/>
              <a:t>, such that</a:t>
            </a:r>
            <a:endParaRPr/>
          </a:p>
          <a:p>
            <a:pPr indent="-336550" lvl="1" marL="685800" rtl="0" algn="l">
              <a:spcBef>
                <a:spcPts val="600"/>
              </a:spcBef>
              <a:spcAft>
                <a:spcPts val="0"/>
              </a:spcAft>
              <a:buSzPct val="100000"/>
              <a:buChar char="•"/>
            </a:pPr>
            <a:r>
              <a:rPr lang="en-US"/>
              <a:t>Y = f</a:t>
            </a:r>
            <a:r>
              <a:rPr baseline="-25000" lang="en-US" sz="2880"/>
              <a:t>k</a:t>
            </a:r>
            <a:r>
              <a:rPr lang="en-US"/>
              <a:t>(X) easy, if k and X are known</a:t>
            </a:r>
            <a:endParaRPr/>
          </a:p>
          <a:p>
            <a:pPr indent="-336550" lvl="1" marL="685800" rtl="0" algn="l">
              <a:spcBef>
                <a:spcPts val="600"/>
              </a:spcBef>
              <a:spcAft>
                <a:spcPts val="0"/>
              </a:spcAft>
              <a:buSzPct val="100000"/>
              <a:buChar char="•"/>
            </a:pPr>
            <a:r>
              <a:rPr lang="en-US"/>
              <a:t>X = f</a:t>
            </a:r>
            <a:r>
              <a:rPr baseline="-25000" lang="en-US" sz="2880"/>
              <a:t>k</a:t>
            </a:r>
            <a:r>
              <a:rPr baseline="30000" lang="en-US"/>
              <a:t>–1</a:t>
            </a:r>
            <a:r>
              <a:rPr lang="en-US"/>
              <a:t>(Y) easy, if k and Y are known</a:t>
            </a:r>
            <a:endParaRPr/>
          </a:p>
          <a:p>
            <a:pPr indent="-336550" lvl="1" marL="685800" rtl="0" algn="l">
              <a:spcBef>
                <a:spcPts val="600"/>
              </a:spcBef>
              <a:spcAft>
                <a:spcPts val="0"/>
              </a:spcAft>
              <a:buSzPct val="100000"/>
              <a:buChar char="•"/>
            </a:pPr>
            <a:r>
              <a:rPr lang="en-US"/>
              <a:t>X = f</a:t>
            </a:r>
            <a:r>
              <a:rPr baseline="-25000" lang="en-US" sz="2880"/>
              <a:t>k</a:t>
            </a:r>
            <a:r>
              <a:rPr baseline="30000" lang="en-US" sz="2560"/>
              <a:t>–1</a:t>
            </a:r>
            <a:r>
              <a:rPr lang="en-US"/>
              <a:t>(Y) infeasible, if Y known but k not known</a:t>
            </a:r>
            <a:endParaRPr/>
          </a:p>
          <a:p>
            <a:pPr indent="-342900" lvl="0" marL="342900" rtl="0" algn="l">
              <a:spcBef>
                <a:spcPts val="2400"/>
              </a:spcBef>
              <a:spcAft>
                <a:spcPts val="0"/>
              </a:spcAft>
              <a:buSzPct val="100000"/>
              <a:buChar char="•"/>
            </a:pPr>
            <a:r>
              <a:rPr lang="en-US"/>
              <a:t>A practical public-key scheme depends on a suitable trap-door one-way function</a:t>
            </a:r>
            <a:endParaRPr/>
          </a:p>
          <a:p>
            <a:pPr indent="-208597" lvl="1" marL="685800" rtl="0" algn="l">
              <a:spcBef>
                <a:spcPts val="600"/>
              </a:spcBef>
              <a:spcAft>
                <a:spcPts val="0"/>
              </a:spcAft>
              <a:buSzPct val="100000"/>
              <a:buNone/>
            </a:pPr>
            <a:r>
              <a:t/>
            </a:r>
            <a:endParaRPr/>
          </a:p>
          <a:p>
            <a:pPr indent="-231140" lvl="2" marL="1035050" rtl="0" algn="l">
              <a:spcBef>
                <a:spcPts val="600"/>
              </a:spcBef>
              <a:spcAft>
                <a:spcPts val="0"/>
              </a:spcAft>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9" name="Shape 499"/>
        <p:cNvGrpSpPr/>
        <p:nvPr/>
      </p:nvGrpSpPr>
      <p:grpSpPr>
        <a:xfrm>
          <a:off x="0" y="0"/>
          <a:ext cx="0" cy="0"/>
          <a:chOff x="0" y="0"/>
          <a:chExt cx="0" cy="0"/>
        </a:xfrm>
      </p:grpSpPr>
      <p:sp>
        <p:nvSpPr>
          <p:cNvPr id="500" name="Google Shape;500;p15"/>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Cryptanalysis</a:t>
            </a:r>
            <a:endParaRPr/>
          </a:p>
        </p:txBody>
      </p:sp>
      <p:sp>
        <p:nvSpPr>
          <p:cNvPr id="501" name="Google Shape;501;p15"/>
          <p:cNvSpPr txBox="1"/>
          <p:nvPr>
            <p:ph idx="1" type="body"/>
          </p:nvPr>
        </p:nvSpPr>
        <p:spPr>
          <a:xfrm>
            <a:off x="683568" y="1357461"/>
            <a:ext cx="7570787" cy="509587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a:t>A public-key encryption scheme is vulnerable to a brute-force attack</a:t>
            </a:r>
            <a:endParaRPr/>
          </a:p>
          <a:p>
            <a:pPr indent="-336550" lvl="1" marL="685800" rtl="0" algn="l">
              <a:spcBef>
                <a:spcPts val="600"/>
              </a:spcBef>
              <a:spcAft>
                <a:spcPts val="0"/>
              </a:spcAft>
              <a:buSzPct val="100000"/>
              <a:buChar char="•"/>
            </a:pPr>
            <a:r>
              <a:rPr lang="en-US"/>
              <a:t>Countermeasure:  use large keys</a:t>
            </a:r>
            <a:endParaRPr/>
          </a:p>
          <a:p>
            <a:pPr indent="-336550" lvl="1" marL="685800" rtl="0" algn="l">
              <a:spcBef>
                <a:spcPts val="600"/>
              </a:spcBef>
              <a:spcAft>
                <a:spcPts val="0"/>
              </a:spcAft>
              <a:buSzPct val="100000"/>
              <a:buChar char="•"/>
            </a:pPr>
            <a:r>
              <a:rPr lang="en-US"/>
              <a:t>Key size must be small enough for practical encryption and decryption</a:t>
            </a:r>
            <a:endParaRPr/>
          </a:p>
          <a:p>
            <a:pPr indent="-336550" lvl="1" marL="685800" rtl="0" algn="l">
              <a:spcBef>
                <a:spcPts val="600"/>
              </a:spcBef>
              <a:spcAft>
                <a:spcPts val="0"/>
              </a:spcAft>
              <a:buSzPct val="100000"/>
              <a:buChar char="•"/>
            </a:pPr>
            <a:r>
              <a:rPr lang="en-US"/>
              <a:t>Key sizes that have been proposed result in encryption/decryption speeds that are too slow for general-purpose use</a:t>
            </a:r>
            <a:endParaRPr/>
          </a:p>
          <a:p>
            <a:pPr indent="-336550" lvl="1" marL="685800" rtl="0" algn="l">
              <a:spcBef>
                <a:spcPts val="600"/>
              </a:spcBef>
              <a:spcAft>
                <a:spcPts val="0"/>
              </a:spcAft>
              <a:buSzPct val="100000"/>
              <a:buChar char="•"/>
            </a:pPr>
            <a:r>
              <a:rPr lang="en-US"/>
              <a:t>Public-key encryption is currently confined to key management and signature applications</a:t>
            </a:r>
            <a:endParaRPr/>
          </a:p>
          <a:p>
            <a:pPr indent="-342944" lvl="1" marL="342900" rtl="0" algn="l">
              <a:spcBef>
                <a:spcPts val="2400"/>
              </a:spcBef>
              <a:spcAft>
                <a:spcPts val="0"/>
              </a:spcAft>
              <a:buClr>
                <a:srgbClr val="BAABE3"/>
              </a:buClr>
              <a:buSzPct val="100000"/>
              <a:buChar char="•"/>
            </a:pPr>
            <a:r>
              <a:rPr lang="en-US" sz="2811"/>
              <a:t>Another form of attack is to find some way to compute the private key given the public key</a:t>
            </a:r>
            <a:endParaRPr/>
          </a:p>
          <a:p>
            <a:pPr indent="-336550" lvl="1" marL="685800" rtl="0" algn="l">
              <a:spcBef>
                <a:spcPts val="600"/>
              </a:spcBef>
              <a:spcAft>
                <a:spcPts val="0"/>
              </a:spcAft>
              <a:buSzPct val="100000"/>
              <a:buChar char="•"/>
            </a:pPr>
            <a:r>
              <a:rPr lang="en-US" sz="2560"/>
              <a:t>To date it has not been mathematically proven that this form of attack is infeasible for a particular public-key algorithm</a:t>
            </a:r>
            <a:endParaRPr/>
          </a:p>
          <a:p>
            <a:pPr indent="-342944" lvl="1" marL="342900" rtl="0" algn="l">
              <a:spcBef>
                <a:spcPts val="2400"/>
              </a:spcBef>
              <a:spcAft>
                <a:spcPts val="0"/>
              </a:spcAft>
              <a:buClr>
                <a:srgbClr val="BAABE3"/>
              </a:buClr>
              <a:buSzPct val="100000"/>
              <a:buChar char="•"/>
            </a:pPr>
            <a:r>
              <a:rPr lang="en-US" sz="2811"/>
              <a:t>Finally, there is a probable-message attack</a:t>
            </a:r>
            <a:endParaRPr/>
          </a:p>
          <a:p>
            <a:pPr indent="-336594" lvl="1" marL="685800" rtl="0" algn="l">
              <a:spcBef>
                <a:spcPts val="600"/>
              </a:spcBef>
              <a:spcAft>
                <a:spcPts val="0"/>
              </a:spcAft>
              <a:buSzPct val="100000"/>
              <a:buChar char="•"/>
            </a:pPr>
            <a:r>
              <a:rPr lang="en-US" sz="2571"/>
              <a:t>This attack can be thwarted by appending some random                    bits to simple messages</a:t>
            </a:r>
            <a:endParaRPr/>
          </a:p>
        </p:txBody>
      </p:sp>
      <p:grpSp>
        <p:nvGrpSpPr>
          <p:cNvPr id="502" name="Google Shape;502;p15"/>
          <p:cNvGrpSpPr/>
          <p:nvPr/>
        </p:nvGrpSpPr>
        <p:grpSpPr>
          <a:xfrm>
            <a:off x="7161444" y="4285582"/>
            <a:ext cx="1752599" cy="2107109"/>
            <a:chOff x="6389892" y="2144613"/>
            <a:chExt cx="1752599" cy="2107109"/>
          </a:xfrm>
        </p:grpSpPr>
        <p:pic>
          <p:nvPicPr>
            <p:cNvPr id="503" name="Google Shape;503;p15"/>
            <p:cNvPicPr preferRelativeResize="0"/>
            <p:nvPr/>
          </p:nvPicPr>
          <p:blipFill rotWithShape="1">
            <a:blip r:embed="rId3">
              <a:alphaModFix/>
            </a:blip>
            <a:srcRect b="0" l="0" r="0" t="0"/>
            <a:stretch/>
          </p:blipFill>
          <p:spPr>
            <a:xfrm rot="-4520369">
              <a:off x="6496746" y="2758665"/>
              <a:ext cx="1948065" cy="879005"/>
            </a:xfrm>
            <a:prstGeom prst="rect">
              <a:avLst/>
            </a:prstGeom>
            <a:noFill/>
            <a:ln>
              <a:noFill/>
            </a:ln>
          </p:spPr>
        </p:pic>
        <p:pic>
          <p:nvPicPr>
            <p:cNvPr id="504" name="Google Shape;504;p15"/>
            <p:cNvPicPr preferRelativeResize="0"/>
            <p:nvPr/>
          </p:nvPicPr>
          <p:blipFill rotWithShape="1">
            <a:blip r:embed="rId4">
              <a:alphaModFix/>
            </a:blip>
            <a:srcRect b="0" l="0" r="0" t="0"/>
            <a:stretch/>
          </p:blipFill>
          <p:spPr>
            <a:xfrm rot="-626094">
              <a:off x="6464744" y="2788426"/>
              <a:ext cx="1305584" cy="945777"/>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9" name="Shape 509"/>
        <p:cNvGrpSpPr/>
        <p:nvPr/>
      </p:nvGrpSpPr>
      <p:grpSpPr>
        <a:xfrm>
          <a:off x="0" y="0"/>
          <a:ext cx="0" cy="0"/>
          <a:chOff x="0" y="0"/>
          <a:chExt cx="0" cy="0"/>
        </a:xfrm>
      </p:grpSpPr>
      <p:sp>
        <p:nvSpPr>
          <p:cNvPr id="510" name="Google Shape;510;p16"/>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Rivest-Shamir-Adleman (RSA) Algorithm</a:t>
            </a:r>
            <a:endParaRPr/>
          </a:p>
        </p:txBody>
      </p:sp>
      <p:sp>
        <p:nvSpPr>
          <p:cNvPr id="511" name="Google Shape;511;p16"/>
          <p:cNvSpPr txBox="1"/>
          <p:nvPr>
            <p:ph idx="1" type="body"/>
          </p:nvPr>
        </p:nvSpPr>
        <p:spPr>
          <a:xfrm>
            <a:off x="792163" y="1762125"/>
            <a:ext cx="7570787" cy="4714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Developed in 1977 at MIT by Ron Rivest, Adi Shamir &amp; Len Adleman</a:t>
            </a:r>
            <a:endParaRPr/>
          </a:p>
          <a:p>
            <a:pPr indent="-342900" lvl="0" marL="342900" rtl="0" algn="l">
              <a:spcBef>
                <a:spcPts val="2400"/>
              </a:spcBef>
              <a:spcAft>
                <a:spcPts val="0"/>
              </a:spcAft>
              <a:buSzPts val="2800"/>
              <a:buChar char="•"/>
            </a:pPr>
            <a:r>
              <a:rPr lang="en-US"/>
              <a:t>Most widely used general-purpose approach to public-key encryption</a:t>
            </a:r>
            <a:endParaRPr/>
          </a:p>
          <a:p>
            <a:pPr indent="-342900" lvl="0" marL="342900" rtl="0" algn="l">
              <a:spcBef>
                <a:spcPts val="2400"/>
              </a:spcBef>
              <a:spcAft>
                <a:spcPts val="0"/>
              </a:spcAft>
              <a:buSzPts val="2800"/>
              <a:buChar char="•"/>
            </a:pPr>
            <a:r>
              <a:rPr lang="en-US"/>
              <a:t>Is a cipher in which the plaintext and ciphertext are integers between 0 and </a:t>
            </a:r>
            <a:r>
              <a:rPr i="1" lang="en-US"/>
              <a:t>n – </a:t>
            </a:r>
            <a:r>
              <a:rPr lang="en-US"/>
              <a:t>1 for some </a:t>
            </a:r>
            <a:r>
              <a:rPr i="1" lang="en-US"/>
              <a:t>n</a:t>
            </a:r>
            <a:endParaRPr/>
          </a:p>
          <a:p>
            <a:pPr indent="-336550" lvl="1" marL="685800" rtl="0" algn="l">
              <a:spcBef>
                <a:spcPts val="600"/>
              </a:spcBef>
              <a:spcAft>
                <a:spcPts val="0"/>
              </a:spcAft>
              <a:buSzPts val="2600"/>
              <a:buChar char="•"/>
            </a:pPr>
            <a:r>
              <a:rPr lang="en-US"/>
              <a:t>A typical size for </a:t>
            </a:r>
            <a:r>
              <a:rPr i="1" lang="en-US"/>
              <a:t>n </a:t>
            </a:r>
            <a:r>
              <a:rPr lang="en-US"/>
              <a:t>is 1024 bits, or 309 decimal digits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1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RSA Algorithm</a:t>
            </a:r>
            <a:endParaRPr/>
          </a:p>
        </p:txBody>
      </p:sp>
      <p:sp>
        <p:nvSpPr>
          <p:cNvPr id="518" name="Google Shape;518;p17"/>
          <p:cNvSpPr txBox="1"/>
          <p:nvPr>
            <p:ph idx="1" type="body"/>
          </p:nvPr>
        </p:nvSpPr>
        <p:spPr>
          <a:xfrm>
            <a:off x="762000" y="1676400"/>
            <a:ext cx="7666037" cy="471487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100000"/>
              <a:buChar char="•"/>
            </a:pPr>
            <a:r>
              <a:rPr lang="en-US"/>
              <a:t>RSA makes use of an expression with exponentials</a:t>
            </a:r>
            <a:endParaRPr/>
          </a:p>
          <a:p>
            <a:pPr indent="-342900" lvl="0" marL="342900" rtl="0" algn="l">
              <a:spcBef>
                <a:spcPts val="2400"/>
              </a:spcBef>
              <a:spcAft>
                <a:spcPts val="0"/>
              </a:spcAft>
              <a:buSzPct val="100000"/>
              <a:buChar char="•"/>
            </a:pPr>
            <a:r>
              <a:rPr lang="en-US"/>
              <a:t>Plaintext is encrypted in blocks with each block having a binary value less than some number </a:t>
            </a:r>
            <a:r>
              <a:rPr i="1" lang="en-US"/>
              <a:t>n </a:t>
            </a:r>
            <a:endParaRPr/>
          </a:p>
          <a:p>
            <a:pPr indent="-342900" lvl="0" marL="342900" rtl="0" algn="l">
              <a:spcBef>
                <a:spcPts val="2400"/>
              </a:spcBef>
              <a:spcAft>
                <a:spcPts val="0"/>
              </a:spcAft>
              <a:buSzPct val="100000"/>
              <a:buChar char="•"/>
            </a:pPr>
            <a:r>
              <a:rPr lang="en-US"/>
              <a:t>Encryption and decryption are of the following form, for some plaintext block </a:t>
            </a:r>
            <a:r>
              <a:rPr i="1" lang="en-US"/>
              <a:t>M </a:t>
            </a:r>
            <a:r>
              <a:rPr lang="en-US"/>
              <a:t>and ciphertext</a:t>
            </a:r>
            <a:r>
              <a:rPr i="1" lang="en-US"/>
              <a:t> </a:t>
            </a:r>
            <a:r>
              <a:rPr lang="en-US"/>
              <a:t>block C</a:t>
            </a:r>
            <a:endParaRPr/>
          </a:p>
          <a:p>
            <a:pPr indent="-342900" lvl="0" marL="342900" rtl="0" algn="l">
              <a:spcBef>
                <a:spcPts val="600"/>
              </a:spcBef>
              <a:spcAft>
                <a:spcPts val="0"/>
              </a:spcAft>
              <a:buSzPct val="100000"/>
              <a:buNone/>
            </a:pPr>
            <a:r>
              <a:rPr i="1" lang="en-US"/>
              <a:t>		C = M</a:t>
            </a:r>
            <a:r>
              <a:rPr baseline="30000" i="1" lang="en-US"/>
              <a:t>e</a:t>
            </a:r>
            <a:r>
              <a:rPr i="1" lang="en-US"/>
              <a:t> </a:t>
            </a:r>
            <a:r>
              <a:rPr lang="en-US"/>
              <a:t>mod </a:t>
            </a:r>
            <a:r>
              <a:rPr i="1" lang="en-US"/>
              <a:t>n</a:t>
            </a:r>
            <a:endParaRPr/>
          </a:p>
          <a:p>
            <a:pPr indent="-342900" lvl="0" marL="342900" rtl="0" algn="l">
              <a:spcBef>
                <a:spcPts val="600"/>
              </a:spcBef>
              <a:spcAft>
                <a:spcPts val="0"/>
              </a:spcAft>
              <a:buSzPct val="100000"/>
              <a:buNone/>
            </a:pPr>
            <a:r>
              <a:rPr i="1" lang="en-US"/>
              <a:t>		M = C</a:t>
            </a:r>
            <a:r>
              <a:rPr baseline="30000" i="1" lang="en-US" sz="2811"/>
              <a:t>d</a:t>
            </a:r>
            <a:r>
              <a:rPr i="1" lang="en-US"/>
              <a:t> mod n = (M</a:t>
            </a:r>
            <a:r>
              <a:rPr baseline="30000" i="1" lang="en-US" sz="2811"/>
              <a:t>e</a:t>
            </a:r>
            <a:r>
              <a:rPr i="1" lang="en-US"/>
              <a:t>)</a:t>
            </a:r>
            <a:r>
              <a:rPr baseline="30000" i="1" lang="en-US" sz="2811"/>
              <a:t>d</a:t>
            </a:r>
            <a:r>
              <a:rPr i="1" lang="en-US"/>
              <a:t> mod n = M</a:t>
            </a:r>
            <a:r>
              <a:rPr baseline="30000" i="1" lang="en-US" sz="2811"/>
              <a:t>ed</a:t>
            </a:r>
            <a:r>
              <a:rPr i="1" lang="en-US"/>
              <a:t> mod n </a:t>
            </a:r>
            <a:endParaRPr/>
          </a:p>
          <a:p>
            <a:pPr indent="-342944" lvl="0" marL="342900" rtl="0" algn="l">
              <a:spcBef>
                <a:spcPts val="2400"/>
              </a:spcBef>
              <a:spcAft>
                <a:spcPts val="0"/>
              </a:spcAft>
              <a:buSzPct val="100000"/>
              <a:buChar char="•"/>
            </a:pPr>
            <a:r>
              <a:rPr lang="en-US" sz="2811"/>
              <a:t>Both sender and receiver must know the value of </a:t>
            </a:r>
            <a:r>
              <a:rPr i="1" lang="en-US" sz="2811"/>
              <a:t>n</a:t>
            </a:r>
            <a:endParaRPr/>
          </a:p>
          <a:p>
            <a:pPr indent="-342944" lvl="0" marL="342900" rtl="0" algn="l">
              <a:spcBef>
                <a:spcPts val="2400"/>
              </a:spcBef>
              <a:spcAft>
                <a:spcPts val="0"/>
              </a:spcAft>
              <a:buSzPct val="100000"/>
              <a:buChar char="•"/>
            </a:pPr>
            <a:r>
              <a:rPr lang="en-US" sz="2811"/>
              <a:t>The sender knows the value of </a:t>
            </a:r>
            <a:r>
              <a:rPr i="1" lang="en-US" sz="2811"/>
              <a:t>e, </a:t>
            </a:r>
            <a:r>
              <a:rPr lang="en-US" sz="2811"/>
              <a:t>and only the receiver knows the value of </a:t>
            </a:r>
            <a:r>
              <a:rPr i="1" lang="en-US" sz="2811"/>
              <a:t>d</a:t>
            </a:r>
            <a:endParaRPr/>
          </a:p>
          <a:p>
            <a:pPr indent="-342900" lvl="0" marL="342900" rtl="0" algn="l">
              <a:spcBef>
                <a:spcPts val="2400"/>
              </a:spcBef>
              <a:spcAft>
                <a:spcPts val="0"/>
              </a:spcAft>
              <a:buSzPct val="100000"/>
              <a:buChar char="•"/>
            </a:pPr>
            <a:r>
              <a:rPr lang="en-US" sz="2880"/>
              <a:t>This is a public-key encryption algorithm with a public key of </a:t>
            </a:r>
            <a:r>
              <a:rPr i="1" lang="en-US" sz="2880"/>
              <a:t>PU={e,n}</a:t>
            </a:r>
            <a:r>
              <a:rPr lang="en-US" sz="2880"/>
              <a:t> and a private key of </a:t>
            </a:r>
            <a:r>
              <a:rPr i="1" lang="en-US" sz="2880"/>
              <a:t>PR={d,n} </a:t>
            </a:r>
            <a:endParaRPr/>
          </a:p>
          <a:p>
            <a:pPr indent="-217995" lvl="0" marL="342900" rtl="0" algn="l">
              <a:spcBef>
                <a:spcPts val="2400"/>
              </a:spcBef>
              <a:spcAft>
                <a:spcPts val="0"/>
              </a:spcAft>
              <a:buSzPct val="100000"/>
              <a:buNone/>
            </a:pPr>
            <a:r>
              <a:t/>
            </a:r>
            <a:endParaRPr sz="281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3" name="Shape 523"/>
        <p:cNvGrpSpPr/>
        <p:nvPr/>
      </p:nvGrpSpPr>
      <p:grpSpPr>
        <a:xfrm>
          <a:off x="0" y="0"/>
          <a:ext cx="0" cy="0"/>
          <a:chOff x="0" y="0"/>
          <a:chExt cx="0" cy="0"/>
        </a:xfrm>
      </p:grpSpPr>
      <p:sp>
        <p:nvSpPr>
          <p:cNvPr id="524" name="Google Shape;524;p18"/>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Algorithm Requirements</a:t>
            </a:r>
            <a:endParaRPr/>
          </a:p>
        </p:txBody>
      </p:sp>
      <p:sp>
        <p:nvSpPr>
          <p:cNvPr id="525" name="Google Shape;525;p18"/>
          <p:cNvSpPr txBox="1"/>
          <p:nvPr>
            <p:ph idx="1" type="body"/>
          </p:nvPr>
        </p:nvSpPr>
        <p:spPr>
          <a:xfrm>
            <a:off x="609600" y="1905000"/>
            <a:ext cx="7570787" cy="45624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2800"/>
              <a:buChar char="•"/>
            </a:pPr>
            <a:r>
              <a:rPr lang="en-US"/>
              <a:t> For this algorithm to be satisfactory for public-key encryption, the following requirements must be met:</a:t>
            </a:r>
            <a:endParaRPr/>
          </a:p>
          <a:p>
            <a:pPr indent="-342900" lvl="0" marL="342900" rtl="0" algn="l">
              <a:spcBef>
                <a:spcPts val="2400"/>
              </a:spcBef>
              <a:spcAft>
                <a:spcPts val="0"/>
              </a:spcAft>
              <a:buSzPts val="2400"/>
              <a:buNone/>
            </a:pPr>
            <a:r>
              <a:rPr lang="en-US" sz="2400"/>
              <a:t>		1.  It is possible to find values of </a:t>
            </a:r>
            <a:r>
              <a:rPr i="1" lang="en-US" sz="2400"/>
              <a:t>e, d, n  </a:t>
            </a:r>
            <a:r>
              <a:rPr lang="en-US" sz="2400"/>
              <a:t>		      	     such that </a:t>
            </a:r>
            <a:r>
              <a:rPr i="1" lang="en-US" sz="2400"/>
              <a:t>M</a:t>
            </a:r>
            <a:r>
              <a:rPr baseline="30000" i="1" lang="en-US" sz="2400"/>
              <a:t>ed</a:t>
            </a:r>
            <a:r>
              <a:rPr lang="en-US" sz="2400"/>
              <a:t> mod </a:t>
            </a:r>
            <a:r>
              <a:rPr i="1" lang="en-US" sz="2400"/>
              <a:t>n</a:t>
            </a:r>
            <a:r>
              <a:rPr lang="en-US" sz="2400"/>
              <a:t> = </a:t>
            </a:r>
            <a:r>
              <a:rPr i="1" lang="en-US" sz="2400"/>
              <a:t>M</a:t>
            </a:r>
            <a:r>
              <a:rPr lang="en-US" sz="2400"/>
              <a:t> for all </a:t>
            </a:r>
            <a:r>
              <a:rPr i="1" lang="en-US" sz="2400"/>
              <a:t>M</a:t>
            </a:r>
            <a:r>
              <a:rPr lang="en-US" sz="2400"/>
              <a:t> &lt; </a:t>
            </a:r>
            <a:r>
              <a:rPr i="1" lang="en-US" sz="2400"/>
              <a:t>n</a:t>
            </a:r>
            <a:r>
              <a:rPr lang="en-US" sz="2400"/>
              <a:t> </a:t>
            </a:r>
            <a:endParaRPr/>
          </a:p>
          <a:p>
            <a:pPr indent="-342900" lvl="0" marL="342900" rtl="0" algn="l">
              <a:spcBef>
                <a:spcPts val="2400"/>
              </a:spcBef>
              <a:spcAft>
                <a:spcPts val="0"/>
              </a:spcAft>
              <a:buSzPts val="2400"/>
              <a:buNone/>
            </a:pPr>
            <a:r>
              <a:rPr lang="en-US" sz="2400"/>
              <a:t>		2.  It is relatively easy to calculate </a:t>
            </a:r>
            <a:r>
              <a:rPr i="1" lang="en-US" sz="2400"/>
              <a:t>M</a:t>
            </a:r>
            <a:r>
              <a:rPr baseline="30000" i="1" lang="en-US" sz="2400"/>
              <a:t>e</a:t>
            </a:r>
            <a:r>
              <a:rPr baseline="30000" lang="en-US" sz="2400"/>
              <a:t> </a:t>
            </a:r>
            <a:r>
              <a:rPr lang="en-US" sz="2400"/>
              <a:t> mod 	 	      	     </a:t>
            </a:r>
            <a:r>
              <a:rPr i="1" lang="en-US" sz="2400"/>
              <a:t>n</a:t>
            </a:r>
            <a:r>
              <a:rPr lang="en-US" sz="2400"/>
              <a:t> and </a:t>
            </a:r>
            <a:r>
              <a:rPr i="1" lang="en-US" sz="2400"/>
              <a:t>C</a:t>
            </a:r>
            <a:r>
              <a:rPr baseline="30000" i="1" lang="en-US" sz="2400"/>
              <a:t>d</a:t>
            </a:r>
            <a:r>
              <a:rPr lang="en-US" sz="2400"/>
              <a:t> mod </a:t>
            </a:r>
            <a:r>
              <a:rPr i="1" lang="en-US" sz="2400"/>
              <a:t>n</a:t>
            </a:r>
            <a:r>
              <a:rPr lang="en-US" sz="2400"/>
              <a:t> for all values of </a:t>
            </a:r>
            <a:r>
              <a:rPr i="1" lang="en-US" sz="2400"/>
              <a:t>M &lt; n </a:t>
            </a:r>
            <a:endParaRPr/>
          </a:p>
          <a:p>
            <a:pPr indent="-342900" lvl="0" marL="342900" rtl="0" algn="l">
              <a:spcBef>
                <a:spcPts val="2400"/>
              </a:spcBef>
              <a:spcAft>
                <a:spcPts val="0"/>
              </a:spcAft>
              <a:buSzPts val="2400"/>
              <a:buNone/>
            </a:pPr>
            <a:r>
              <a:rPr lang="en-US" sz="2400"/>
              <a:t>		3.  It is infeasible to determine </a:t>
            </a:r>
            <a:r>
              <a:rPr i="1" lang="en-US" sz="2400"/>
              <a:t>d</a:t>
            </a:r>
            <a:r>
              <a:rPr lang="en-US" sz="2400"/>
              <a:t> given </a:t>
            </a:r>
            <a:r>
              <a:rPr i="1" lang="en-US" sz="2400"/>
              <a:t>e</a:t>
            </a:r>
            <a:r>
              <a:rPr lang="en-US" sz="2400"/>
              <a:t>  	  	      	     and </a:t>
            </a:r>
            <a:r>
              <a:rPr i="1" lang="en-US" sz="2400"/>
              <a:t>n</a:t>
            </a:r>
            <a:endParaRPr i="1" sz="2400"/>
          </a:p>
          <a:p>
            <a:pPr indent="-165100" lvl="0" marL="342900" rtl="0" algn="l">
              <a:spcBef>
                <a:spcPts val="2400"/>
              </a:spcBef>
              <a:spcAft>
                <a:spcPts val="0"/>
              </a:spcAft>
              <a:buSzPts val="2800"/>
              <a:buNone/>
            </a:pPr>
            <a:r>
              <a:t/>
            </a:r>
            <a:endParaRPr/>
          </a:p>
        </p:txBody>
      </p:sp>
      <p:pic>
        <p:nvPicPr>
          <p:cNvPr id="526" name="Google Shape;526;p18"/>
          <p:cNvPicPr preferRelativeResize="0"/>
          <p:nvPr/>
        </p:nvPicPr>
        <p:blipFill rotWithShape="1">
          <a:blip r:embed="rId3">
            <a:alphaModFix/>
          </a:blip>
          <a:srcRect b="0" l="0" r="0" t="0"/>
          <a:stretch/>
        </p:blipFill>
        <p:spPr>
          <a:xfrm>
            <a:off x="7162800" y="4941168"/>
            <a:ext cx="1724025" cy="137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1" name="Shape 531"/>
        <p:cNvGrpSpPr/>
        <p:nvPr/>
      </p:nvGrpSpPr>
      <p:grpSpPr>
        <a:xfrm>
          <a:off x="0" y="0"/>
          <a:ext cx="0" cy="0"/>
          <a:chOff x="0" y="0"/>
          <a:chExt cx="0" cy="0"/>
        </a:xfrm>
      </p:grpSpPr>
      <p:pic>
        <p:nvPicPr>
          <p:cNvPr descr="F09-9.5.pdf" id="532" name="Google Shape;532;p19"/>
          <p:cNvPicPr preferRelativeResize="0"/>
          <p:nvPr/>
        </p:nvPicPr>
        <p:blipFill rotWithShape="1">
          <a:blip r:embed="rId3">
            <a:alphaModFix/>
          </a:blip>
          <a:srcRect b="21818" l="12941" r="12941" t="7273"/>
          <a:stretch/>
        </p:blipFill>
        <p:spPr>
          <a:xfrm>
            <a:off x="2267744" y="205708"/>
            <a:ext cx="5100139" cy="6314539"/>
          </a:xfrm>
          <a:prstGeom prst="rect">
            <a:avLst/>
          </a:prstGeom>
          <a:noFill/>
          <a:ln>
            <a:noFill/>
          </a:ln>
        </p:spPr>
      </p:pic>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p2"/>
          <p:cNvSpPr txBox="1"/>
          <p:nvPr>
            <p:ph idx="4294967295" type="title"/>
          </p:nvPr>
        </p:nvSpPr>
        <p:spPr>
          <a:xfrm>
            <a:off x="0" y="152400"/>
            <a:ext cx="9144000" cy="914400"/>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None/>
            </a:pPr>
            <a:r>
              <a:rPr lang="en-US" sz="4800"/>
              <a:t>Table 9.1</a:t>
            </a:r>
            <a:br>
              <a:rPr lang="en-US" sz="4800"/>
            </a:br>
            <a:r>
              <a:rPr lang="en-US" sz="3200"/>
              <a:t>Terminology Related to Asymmetric Encryption</a:t>
            </a:r>
            <a:endParaRPr sz="4800"/>
          </a:p>
        </p:txBody>
      </p:sp>
      <p:pic>
        <p:nvPicPr>
          <p:cNvPr id="361" name="Google Shape;361;p2"/>
          <p:cNvPicPr preferRelativeResize="0"/>
          <p:nvPr/>
        </p:nvPicPr>
        <p:blipFill rotWithShape="1">
          <a:blip r:embed="rId3">
            <a:alphaModFix/>
          </a:blip>
          <a:srcRect b="2769" l="-3077" r="0" t="-2769"/>
          <a:stretch/>
        </p:blipFill>
        <p:spPr>
          <a:xfrm>
            <a:off x="228600" y="1524000"/>
            <a:ext cx="8678357" cy="4677391"/>
          </a:xfrm>
          <a:prstGeom prst="rect">
            <a:avLst/>
          </a:prstGeom>
          <a:solidFill>
            <a:srgbClr val="B9AAE2"/>
          </a:solidFill>
          <a:ln>
            <a:noFill/>
          </a:ln>
        </p:spPr>
      </p:pic>
      <p:sp>
        <p:nvSpPr>
          <p:cNvPr id="362" name="Google Shape;362;p2"/>
          <p:cNvSpPr/>
          <p:nvPr/>
        </p:nvSpPr>
        <p:spPr>
          <a:xfrm>
            <a:off x="304800" y="6172200"/>
            <a:ext cx="88392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dk1"/>
                </a:solidFill>
                <a:latin typeface="Arial"/>
                <a:ea typeface="Arial"/>
                <a:cs typeface="Arial"/>
                <a:sym typeface="Arial"/>
              </a:rPr>
              <a:t>Source: </a:t>
            </a:r>
            <a:r>
              <a:rPr b="0" i="1" lang="en-US" sz="1200" u="none" cap="none" strike="noStrike">
                <a:solidFill>
                  <a:schemeClr val="dk1"/>
                </a:solidFill>
                <a:latin typeface="Arial"/>
                <a:ea typeface="Arial"/>
                <a:cs typeface="Arial"/>
                <a:sym typeface="Arial"/>
              </a:rPr>
              <a:t>Glossary of Key Information Security Terms</a:t>
            </a:r>
            <a:r>
              <a:rPr b="0" i="0" lang="en-US" sz="1200" u="none" cap="none" strike="noStrike">
                <a:solidFill>
                  <a:schemeClr val="dk1"/>
                </a:solidFill>
                <a:latin typeface="Arial"/>
                <a:ea typeface="Arial"/>
                <a:cs typeface="Arial"/>
                <a:sym typeface="Arial"/>
              </a:rPr>
              <a:t>, NIST IR 7298 [KISS06]</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7" name="Shape 537"/>
        <p:cNvGrpSpPr/>
        <p:nvPr/>
      </p:nvGrpSpPr>
      <p:grpSpPr>
        <a:xfrm>
          <a:off x="0" y="0"/>
          <a:ext cx="0" cy="0"/>
          <a:chOff x="0" y="0"/>
          <a:chExt cx="0" cy="0"/>
        </a:xfrm>
      </p:grpSpPr>
      <p:sp>
        <p:nvSpPr>
          <p:cNvPr id="538" name="Google Shape;538;p20"/>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Example of RSA Algorithm</a:t>
            </a:r>
            <a:endParaRPr/>
          </a:p>
        </p:txBody>
      </p:sp>
      <p:pic>
        <p:nvPicPr>
          <p:cNvPr descr="f6.pdf" id="539" name="Google Shape;539;p20"/>
          <p:cNvPicPr preferRelativeResize="0"/>
          <p:nvPr/>
        </p:nvPicPr>
        <p:blipFill rotWithShape="1">
          <a:blip r:embed="rId3">
            <a:alphaModFix/>
          </a:blip>
          <a:srcRect b="23529" l="9090" r="10000" t="24706"/>
          <a:stretch/>
        </p:blipFill>
        <p:spPr>
          <a:xfrm>
            <a:off x="86460" y="2276872"/>
            <a:ext cx="8767740" cy="4334599"/>
          </a:xfrm>
          <a:prstGeom prst="rect">
            <a:avLst/>
          </a:prstGeom>
          <a:noFill/>
          <a:ln>
            <a:noFill/>
          </a:ln>
        </p:spPr>
      </p:pic>
    </p:spTree>
  </p:cSld>
  <p:clrMapOvr>
    <a:masterClrMapping/>
  </p:clrMapOvr>
  <p:transition spd="med">
    <p:wipe dir="l"/>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4" name="Shape 544"/>
        <p:cNvGrpSpPr/>
        <p:nvPr/>
      </p:nvGrpSpPr>
      <p:grpSpPr>
        <a:xfrm>
          <a:off x="0" y="0"/>
          <a:ext cx="0" cy="0"/>
          <a:chOff x="0" y="0"/>
          <a:chExt cx="0" cy="0"/>
        </a:xfrm>
      </p:grpSpPr>
      <p:sp>
        <p:nvSpPr>
          <p:cNvPr id="545" name="Google Shape;545;p21"/>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Exponentiation in Modular Arithmetic</a:t>
            </a:r>
            <a:endParaRPr/>
          </a:p>
        </p:txBody>
      </p:sp>
      <p:sp>
        <p:nvSpPr>
          <p:cNvPr id="546" name="Google Shape;546;p21"/>
          <p:cNvSpPr txBox="1"/>
          <p:nvPr>
            <p:ph idx="1" type="body"/>
          </p:nvPr>
        </p:nvSpPr>
        <p:spPr>
          <a:xfrm>
            <a:off x="792163" y="1762125"/>
            <a:ext cx="7570787" cy="4714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Both encryption and decryption in RSA involve raising an integer to an integer power, mod </a:t>
            </a:r>
            <a:r>
              <a:rPr i="1" lang="en-US"/>
              <a:t>n</a:t>
            </a:r>
            <a:endParaRPr/>
          </a:p>
          <a:p>
            <a:pPr indent="-342900" lvl="0" marL="342900" rtl="0" algn="l">
              <a:spcBef>
                <a:spcPts val="2400"/>
              </a:spcBef>
              <a:spcAft>
                <a:spcPts val="0"/>
              </a:spcAft>
              <a:buSzPts val="2800"/>
              <a:buChar char="•"/>
            </a:pPr>
            <a:r>
              <a:rPr lang="en-US"/>
              <a:t>Can make use of a property of modular arithmetic:</a:t>
            </a:r>
            <a:endParaRPr/>
          </a:p>
          <a:p>
            <a:pPr indent="-342900" lvl="0" marL="342900" rtl="0" algn="l">
              <a:spcBef>
                <a:spcPts val="2400"/>
              </a:spcBef>
              <a:spcAft>
                <a:spcPts val="0"/>
              </a:spcAft>
              <a:buSzPts val="2800"/>
              <a:buNone/>
            </a:pPr>
            <a:r>
              <a:rPr lang="en-US"/>
              <a:t>	[(</a:t>
            </a:r>
            <a:r>
              <a:rPr i="1" lang="en-US"/>
              <a:t>a </a:t>
            </a:r>
            <a:r>
              <a:rPr lang="en-US"/>
              <a:t>mod </a:t>
            </a:r>
            <a:r>
              <a:rPr i="1" lang="en-US"/>
              <a:t>n) x (b </a:t>
            </a:r>
            <a:r>
              <a:rPr lang="en-US"/>
              <a:t>mod </a:t>
            </a:r>
            <a:r>
              <a:rPr i="1" lang="en-US"/>
              <a:t>n)] </a:t>
            </a:r>
            <a:r>
              <a:rPr lang="en-US"/>
              <a:t>mod </a:t>
            </a:r>
            <a:r>
              <a:rPr i="1" lang="en-US"/>
              <a:t>n </a:t>
            </a:r>
            <a:r>
              <a:rPr lang="en-US"/>
              <a:t>=(</a:t>
            </a:r>
            <a:r>
              <a:rPr i="1" lang="en-US"/>
              <a:t>a x b) </a:t>
            </a:r>
            <a:r>
              <a:rPr lang="en-US"/>
              <a:t>mod </a:t>
            </a:r>
            <a:r>
              <a:rPr i="1" lang="en-US"/>
              <a:t>n</a:t>
            </a:r>
            <a:endParaRPr/>
          </a:p>
          <a:p>
            <a:pPr indent="-342900" lvl="0" marL="342900" rtl="0" algn="l">
              <a:spcBef>
                <a:spcPts val="2400"/>
              </a:spcBef>
              <a:spcAft>
                <a:spcPts val="0"/>
              </a:spcAft>
              <a:buSzPts val="2800"/>
              <a:buChar char="•"/>
            </a:pPr>
            <a:r>
              <a:rPr lang="en-US"/>
              <a:t>With RSA you are dealing with potentially large exponents so efficiency of exponentiation is a consideration</a:t>
            </a:r>
            <a:endParaRPr/>
          </a:p>
          <a:p>
            <a:pPr indent="-165100" lvl="0" marL="342900" rtl="0" algn="l">
              <a:spcBef>
                <a:spcPts val="2400"/>
              </a:spcBef>
              <a:spcAft>
                <a:spcPts val="0"/>
              </a:spcAft>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1" name="Shape 551"/>
        <p:cNvGrpSpPr/>
        <p:nvPr/>
      </p:nvGrpSpPr>
      <p:grpSpPr>
        <a:xfrm>
          <a:off x="0" y="0"/>
          <a:ext cx="0" cy="0"/>
          <a:chOff x="0" y="0"/>
          <a:chExt cx="0" cy="0"/>
        </a:xfrm>
      </p:grpSpPr>
      <p:pic>
        <p:nvPicPr>
          <p:cNvPr descr="F09-9.5.pdf" id="552" name="Google Shape;552;p22"/>
          <p:cNvPicPr preferRelativeResize="0"/>
          <p:nvPr/>
        </p:nvPicPr>
        <p:blipFill rotWithShape="1">
          <a:blip r:embed="rId3">
            <a:alphaModFix/>
          </a:blip>
          <a:srcRect b="61818" l="16470" r="23528" t="8182"/>
          <a:stretch/>
        </p:blipFill>
        <p:spPr>
          <a:xfrm>
            <a:off x="-108520" y="369942"/>
            <a:ext cx="9001000" cy="5824215"/>
          </a:xfrm>
          <a:prstGeom prst="rect">
            <a:avLst/>
          </a:prstGeom>
          <a:noFill/>
          <a:ln>
            <a:noFill/>
          </a:ln>
        </p:spPr>
      </p:pic>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7" name="Shape 557"/>
        <p:cNvGrpSpPr/>
        <p:nvPr/>
      </p:nvGrpSpPr>
      <p:grpSpPr>
        <a:xfrm>
          <a:off x="0" y="0"/>
          <a:ext cx="0" cy="0"/>
          <a:chOff x="0" y="0"/>
          <a:chExt cx="0" cy="0"/>
        </a:xfrm>
      </p:grpSpPr>
      <p:sp>
        <p:nvSpPr>
          <p:cNvPr id="558" name="Google Shape;558;p23"/>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Table 9.4</a:t>
            </a:r>
            <a:endParaRPr/>
          </a:p>
        </p:txBody>
      </p:sp>
      <p:pic>
        <p:nvPicPr>
          <p:cNvPr id="559" name="Google Shape;559;p23"/>
          <p:cNvPicPr preferRelativeResize="0"/>
          <p:nvPr/>
        </p:nvPicPr>
        <p:blipFill rotWithShape="1">
          <a:blip r:embed="rId3">
            <a:alphaModFix/>
          </a:blip>
          <a:srcRect b="0" l="0" r="0" t="0"/>
          <a:stretch/>
        </p:blipFill>
        <p:spPr>
          <a:xfrm>
            <a:off x="152400" y="2743200"/>
            <a:ext cx="8876820" cy="1968500"/>
          </a:xfrm>
          <a:prstGeom prst="rect">
            <a:avLst/>
          </a:prstGeom>
          <a:noFill/>
          <a:ln>
            <a:noFill/>
          </a:ln>
        </p:spPr>
      </p:pic>
      <p:pic>
        <p:nvPicPr>
          <p:cNvPr id="560" name="Google Shape;560;p23"/>
          <p:cNvPicPr preferRelativeResize="0"/>
          <p:nvPr/>
        </p:nvPicPr>
        <p:blipFill rotWithShape="1">
          <a:blip r:embed="rId4">
            <a:alphaModFix/>
          </a:blip>
          <a:srcRect b="0" l="0" r="0" t="0"/>
          <a:stretch/>
        </p:blipFill>
        <p:spPr>
          <a:xfrm>
            <a:off x="0" y="5410200"/>
            <a:ext cx="8915400" cy="569872"/>
          </a:xfrm>
          <a:prstGeom prst="rect">
            <a:avLst/>
          </a:prstGeom>
          <a:noFill/>
          <a:ln>
            <a:noFill/>
          </a:ln>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5" name="Shape 565"/>
        <p:cNvGrpSpPr/>
        <p:nvPr/>
      </p:nvGrpSpPr>
      <p:grpSpPr>
        <a:xfrm>
          <a:off x="0" y="0"/>
          <a:ext cx="0" cy="0"/>
          <a:chOff x="0" y="0"/>
          <a:chExt cx="0" cy="0"/>
        </a:xfrm>
      </p:grpSpPr>
      <p:sp>
        <p:nvSpPr>
          <p:cNvPr id="566" name="Google Shape;566;p24"/>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Efficient Operation Using the Public Key</a:t>
            </a:r>
            <a:endParaRPr/>
          </a:p>
        </p:txBody>
      </p:sp>
      <p:sp>
        <p:nvSpPr>
          <p:cNvPr id="567" name="Google Shape;567;p24"/>
          <p:cNvSpPr txBox="1"/>
          <p:nvPr>
            <p:ph idx="1" type="body"/>
          </p:nvPr>
        </p:nvSpPr>
        <p:spPr>
          <a:xfrm>
            <a:off x="609600" y="1752600"/>
            <a:ext cx="8001000" cy="4638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To speed up the operation of the RSA algorithm using the public key, a specific choice of </a:t>
            </a:r>
            <a:r>
              <a:rPr i="1" lang="en-US"/>
              <a:t>e </a:t>
            </a:r>
            <a:r>
              <a:rPr lang="en-US"/>
              <a:t>is usually made</a:t>
            </a:r>
            <a:endParaRPr/>
          </a:p>
          <a:p>
            <a:pPr indent="-342900" lvl="0" marL="342900" rtl="0" algn="l">
              <a:spcBef>
                <a:spcPts val="2400"/>
              </a:spcBef>
              <a:spcAft>
                <a:spcPts val="0"/>
              </a:spcAft>
              <a:buSzPts val="2800"/>
              <a:buChar char="•"/>
            </a:pPr>
            <a:r>
              <a:rPr lang="en-US"/>
              <a:t>The most common choice is 65537 (2</a:t>
            </a:r>
            <a:r>
              <a:rPr baseline="30000" lang="en-US"/>
              <a:t>16</a:t>
            </a:r>
            <a:r>
              <a:rPr lang="en-US"/>
              <a:t> + 1)</a:t>
            </a:r>
            <a:endParaRPr/>
          </a:p>
          <a:p>
            <a:pPr indent="-336550" lvl="1" marL="685800" rtl="0" algn="l">
              <a:spcBef>
                <a:spcPts val="600"/>
              </a:spcBef>
              <a:spcAft>
                <a:spcPts val="0"/>
              </a:spcAft>
              <a:buSzPts val="2600"/>
              <a:buChar char="•"/>
            </a:pPr>
            <a:r>
              <a:rPr lang="en-US"/>
              <a:t>Two other popular choices are </a:t>
            </a:r>
            <a:r>
              <a:rPr i="1" lang="en-US"/>
              <a:t>e</a:t>
            </a:r>
            <a:r>
              <a:rPr lang="en-US"/>
              <a:t>=3 and </a:t>
            </a:r>
            <a:r>
              <a:rPr i="1" lang="en-US"/>
              <a:t>e</a:t>
            </a:r>
            <a:r>
              <a:rPr lang="en-US"/>
              <a:t>=17</a:t>
            </a:r>
            <a:endParaRPr/>
          </a:p>
          <a:p>
            <a:pPr indent="-336550" lvl="1" marL="685800" rtl="0" algn="l">
              <a:spcBef>
                <a:spcPts val="600"/>
              </a:spcBef>
              <a:spcAft>
                <a:spcPts val="0"/>
              </a:spcAft>
              <a:buSzPts val="2600"/>
              <a:buChar char="•"/>
            </a:pPr>
            <a:r>
              <a:rPr lang="en-US"/>
              <a:t>Each of these choices has only two 1 bits, so the number of multiplications required to perform exponentiation is minimized</a:t>
            </a:r>
            <a:endParaRPr/>
          </a:p>
          <a:p>
            <a:pPr indent="-336550" lvl="1" marL="685800" rtl="0" algn="l">
              <a:spcBef>
                <a:spcPts val="600"/>
              </a:spcBef>
              <a:spcAft>
                <a:spcPts val="0"/>
              </a:spcAft>
              <a:buSzPts val="2600"/>
              <a:buChar char="•"/>
            </a:pPr>
            <a:r>
              <a:rPr lang="en-US"/>
              <a:t>With a very small public key, such as </a:t>
            </a:r>
            <a:r>
              <a:rPr i="1" lang="en-US"/>
              <a:t>e </a:t>
            </a:r>
            <a:r>
              <a:rPr lang="en-US"/>
              <a:t>= 3, RSA becomes vulnerable to a simple attack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2" name="Shape 572"/>
        <p:cNvGrpSpPr/>
        <p:nvPr/>
      </p:nvGrpSpPr>
      <p:grpSpPr>
        <a:xfrm>
          <a:off x="0" y="0"/>
          <a:ext cx="0" cy="0"/>
          <a:chOff x="0" y="0"/>
          <a:chExt cx="0" cy="0"/>
        </a:xfrm>
      </p:grpSpPr>
      <p:sp>
        <p:nvSpPr>
          <p:cNvPr id="573" name="Google Shape;573;p25"/>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Efficient Operation Using the Private Key</a:t>
            </a:r>
            <a:endParaRPr/>
          </a:p>
        </p:txBody>
      </p:sp>
      <p:sp>
        <p:nvSpPr>
          <p:cNvPr id="574" name="Google Shape;574;p25"/>
          <p:cNvSpPr txBox="1"/>
          <p:nvPr>
            <p:ph idx="1" type="body"/>
          </p:nvPr>
        </p:nvSpPr>
        <p:spPr>
          <a:xfrm>
            <a:off x="838200" y="1676400"/>
            <a:ext cx="7570787" cy="479107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US"/>
              <a:t>Decryption uses exponentiation to power </a:t>
            </a:r>
            <a:r>
              <a:rPr i="1" lang="en-US"/>
              <a:t>d</a:t>
            </a:r>
            <a:endParaRPr/>
          </a:p>
          <a:p>
            <a:pPr indent="-336550" lvl="1" marL="685800" rtl="0" algn="l">
              <a:spcBef>
                <a:spcPts val="600"/>
              </a:spcBef>
              <a:spcAft>
                <a:spcPts val="0"/>
              </a:spcAft>
              <a:buSzPts val="2600"/>
              <a:buChar char="•"/>
            </a:pPr>
            <a:r>
              <a:rPr lang="en-US"/>
              <a:t>A small value of </a:t>
            </a:r>
            <a:r>
              <a:rPr i="1" lang="en-US"/>
              <a:t>d </a:t>
            </a:r>
            <a:r>
              <a:rPr lang="en-US"/>
              <a:t>is vulnerable to a brute-force attack and to other forms of cryptanalysis</a:t>
            </a:r>
            <a:endParaRPr/>
          </a:p>
          <a:p>
            <a:pPr indent="-342900" lvl="0" marL="342900" rtl="0" algn="l">
              <a:spcBef>
                <a:spcPts val="2400"/>
              </a:spcBef>
              <a:spcAft>
                <a:spcPts val="0"/>
              </a:spcAft>
              <a:buSzPts val="2800"/>
              <a:buChar char="•"/>
            </a:pPr>
            <a:r>
              <a:rPr lang="en-US"/>
              <a:t>Can use the Chinese Remainder Theorem (CRT) to speed up computation</a:t>
            </a:r>
            <a:endParaRPr/>
          </a:p>
          <a:p>
            <a:pPr indent="-336550" lvl="1" marL="685800" rtl="0" algn="l">
              <a:spcBef>
                <a:spcPts val="600"/>
              </a:spcBef>
              <a:spcAft>
                <a:spcPts val="0"/>
              </a:spcAft>
              <a:buSzPts val="2600"/>
              <a:buChar char="•"/>
            </a:pPr>
            <a:r>
              <a:rPr lang="en-US"/>
              <a:t>The quantities </a:t>
            </a:r>
            <a:r>
              <a:rPr i="1" lang="en-US"/>
              <a:t>d </a:t>
            </a:r>
            <a:r>
              <a:rPr lang="en-US"/>
              <a:t>mod (</a:t>
            </a:r>
            <a:r>
              <a:rPr i="1" lang="en-US"/>
              <a:t>p – 1) </a:t>
            </a:r>
            <a:r>
              <a:rPr lang="en-US"/>
              <a:t>and</a:t>
            </a:r>
            <a:r>
              <a:rPr i="1" lang="en-US"/>
              <a:t> d</a:t>
            </a:r>
            <a:r>
              <a:rPr lang="en-US"/>
              <a:t> mod (</a:t>
            </a:r>
            <a:r>
              <a:rPr i="1" lang="en-US"/>
              <a:t>q – 1) </a:t>
            </a:r>
            <a:r>
              <a:rPr lang="en-US"/>
              <a:t>can be precalculated</a:t>
            </a:r>
            <a:endParaRPr/>
          </a:p>
          <a:p>
            <a:pPr indent="-336550" lvl="1" marL="685800" rtl="0" algn="l">
              <a:spcBef>
                <a:spcPts val="600"/>
              </a:spcBef>
              <a:spcAft>
                <a:spcPts val="0"/>
              </a:spcAft>
              <a:buSzPts val="2600"/>
              <a:buChar char="•"/>
            </a:pPr>
            <a:r>
              <a:rPr lang="en-US"/>
              <a:t> End result is that the calculation is approximately four times as fast as evaluating </a:t>
            </a:r>
            <a:r>
              <a:rPr i="1" lang="en-US"/>
              <a:t>M = C</a:t>
            </a:r>
            <a:r>
              <a:rPr baseline="30000" i="1" lang="en-US"/>
              <a:t>d</a:t>
            </a:r>
            <a:r>
              <a:rPr i="1" lang="en-US"/>
              <a:t> </a:t>
            </a:r>
            <a:r>
              <a:rPr lang="en-US"/>
              <a:t>mod </a:t>
            </a:r>
            <a:r>
              <a:rPr i="1" lang="en-US"/>
              <a:t>n </a:t>
            </a:r>
            <a:r>
              <a:rPr lang="en-US"/>
              <a:t>directly</a:t>
            </a:r>
            <a:endParaRPr/>
          </a:p>
          <a:p>
            <a:pPr indent="-165100" lvl="0" marL="342900" rtl="0" algn="l">
              <a:spcBef>
                <a:spcPts val="2400"/>
              </a:spcBef>
              <a:spcAft>
                <a:spcPts val="0"/>
              </a:spcAft>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9" name="Shape 579"/>
        <p:cNvGrpSpPr/>
        <p:nvPr/>
      </p:nvGrpSpPr>
      <p:grpSpPr>
        <a:xfrm>
          <a:off x="0" y="0"/>
          <a:ext cx="0" cy="0"/>
          <a:chOff x="0" y="0"/>
          <a:chExt cx="0" cy="0"/>
        </a:xfrm>
      </p:grpSpPr>
      <p:sp>
        <p:nvSpPr>
          <p:cNvPr id="580" name="Google Shape;580;p26"/>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Key Generation</a:t>
            </a:r>
            <a:endParaRPr/>
          </a:p>
        </p:txBody>
      </p:sp>
      <p:sp>
        <p:nvSpPr>
          <p:cNvPr id="581" name="Google Shape;581;p26"/>
          <p:cNvSpPr txBox="1"/>
          <p:nvPr>
            <p:ph idx="1" type="body"/>
          </p:nvPr>
        </p:nvSpPr>
        <p:spPr>
          <a:xfrm>
            <a:off x="381000" y="1752600"/>
            <a:ext cx="3870960" cy="43037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a:t>Before the application of the public-key cryptosystem each participant must generate a pair of keys:</a:t>
            </a:r>
            <a:endParaRPr/>
          </a:p>
          <a:p>
            <a:pPr indent="-336550" lvl="1" marL="685800" rtl="0" algn="l">
              <a:spcBef>
                <a:spcPts val="600"/>
              </a:spcBef>
              <a:spcAft>
                <a:spcPts val="0"/>
              </a:spcAft>
              <a:buSzPts val="2200"/>
              <a:buChar char="•"/>
            </a:pPr>
            <a:r>
              <a:rPr lang="en-US"/>
              <a:t>Determine two prime numbers </a:t>
            </a:r>
            <a:r>
              <a:rPr i="1" lang="en-US"/>
              <a:t>p</a:t>
            </a:r>
            <a:r>
              <a:rPr lang="en-US"/>
              <a:t> and </a:t>
            </a:r>
            <a:r>
              <a:rPr i="1" lang="en-US"/>
              <a:t>q</a:t>
            </a:r>
            <a:r>
              <a:rPr lang="en-US"/>
              <a:t> </a:t>
            </a:r>
            <a:endParaRPr/>
          </a:p>
          <a:p>
            <a:pPr indent="-336550" lvl="1" marL="685800" rtl="0" algn="l">
              <a:spcBef>
                <a:spcPts val="600"/>
              </a:spcBef>
              <a:spcAft>
                <a:spcPts val="0"/>
              </a:spcAft>
              <a:buSzPts val="2200"/>
              <a:buChar char="•"/>
            </a:pPr>
            <a:r>
              <a:rPr lang="en-US"/>
              <a:t>Select either </a:t>
            </a:r>
            <a:r>
              <a:rPr i="1" lang="en-US"/>
              <a:t>e</a:t>
            </a:r>
            <a:r>
              <a:rPr lang="en-US"/>
              <a:t> or </a:t>
            </a:r>
            <a:r>
              <a:rPr i="1" lang="en-US"/>
              <a:t>d</a:t>
            </a:r>
            <a:r>
              <a:rPr lang="en-US"/>
              <a:t> and calculate the other</a:t>
            </a:r>
            <a:endParaRPr/>
          </a:p>
        </p:txBody>
      </p:sp>
      <p:sp>
        <p:nvSpPr>
          <p:cNvPr id="582" name="Google Shape;582;p26"/>
          <p:cNvSpPr txBox="1"/>
          <p:nvPr>
            <p:ph idx="2" type="body"/>
          </p:nvPr>
        </p:nvSpPr>
        <p:spPr>
          <a:xfrm>
            <a:off x="4495800" y="1752600"/>
            <a:ext cx="4191000" cy="430371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400"/>
              <a:buChar char="•"/>
            </a:pPr>
            <a:r>
              <a:rPr lang="en-US"/>
              <a:t>Because the value of </a:t>
            </a:r>
            <a:r>
              <a:rPr i="1" lang="en-US"/>
              <a:t>n = pq </a:t>
            </a:r>
            <a:r>
              <a:rPr lang="en-US"/>
              <a:t>will be known to any potential adversary, primes must be chosen from a sufficiently large set</a:t>
            </a:r>
            <a:endParaRPr/>
          </a:p>
          <a:p>
            <a:pPr indent="-336550" lvl="1" marL="685800" rtl="0" algn="l">
              <a:spcBef>
                <a:spcPts val="600"/>
              </a:spcBef>
              <a:spcAft>
                <a:spcPts val="0"/>
              </a:spcAft>
              <a:buSzPts val="2200"/>
              <a:buChar char="•"/>
            </a:pPr>
            <a:r>
              <a:rPr lang="en-US"/>
              <a:t>The method used for finding large primes must be reasonably efficient</a:t>
            </a:r>
            <a:endParaRPr/>
          </a:p>
          <a:p>
            <a:pPr indent="-190500" lvl="0" marL="342900" rtl="0" algn="l">
              <a:spcBef>
                <a:spcPts val="2400"/>
              </a:spcBef>
              <a:spcAft>
                <a:spcPts val="0"/>
              </a:spcAft>
              <a:buSzPts val="2400"/>
              <a:buNone/>
            </a:pPr>
            <a:r>
              <a:t/>
            </a:r>
            <a:endParaRPr/>
          </a:p>
        </p:txBody>
      </p:sp>
      <p:cxnSp>
        <p:nvCxnSpPr>
          <p:cNvPr id="583" name="Google Shape;583;p26"/>
          <p:cNvCxnSpPr/>
          <p:nvPr/>
        </p:nvCxnSpPr>
        <p:spPr>
          <a:xfrm>
            <a:off x="4434116" y="1628800"/>
            <a:ext cx="0" cy="4749690"/>
          </a:xfrm>
          <a:prstGeom prst="straightConnector1">
            <a:avLst/>
          </a:prstGeom>
          <a:noFill/>
          <a:ln cap="flat" cmpd="sng" w="50800">
            <a:solidFill>
              <a:schemeClr val="accent1">
                <a:alpha val="49803"/>
              </a:schemeClr>
            </a:solidFill>
            <a:prstDash val="solid"/>
            <a:miter lim="8000"/>
            <a:headEnd len="sm" w="sm" type="none"/>
            <a:tailEnd len="sm" w="sm" type="none"/>
          </a:ln>
        </p:spPr>
      </p:cxnSp>
      <p:grpSp>
        <p:nvGrpSpPr>
          <p:cNvPr id="584" name="Google Shape;584;p26"/>
          <p:cNvGrpSpPr/>
          <p:nvPr/>
        </p:nvGrpSpPr>
        <p:grpSpPr>
          <a:xfrm>
            <a:off x="3223830" y="4355660"/>
            <a:ext cx="2277954" cy="2022829"/>
            <a:chOff x="3810000" y="4835170"/>
            <a:chExt cx="2277954" cy="2022829"/>
          </a:xfrm>
        </p:grpSpPr>
        <p:pic>
          <p:nvPicPr>
            <p:cNvPr id="585" name="Google Shape;585;p26"/>
            <p:cNvPicPr preferRelativeResize="0"/>
            <p:nvPr/>
          </p:nvPicPr>
          <p:blipFill rotWithShape="1">
            <a:blip r:embed="rId3">
              <a:alphaModFix/>
            </a:blip>
            <a:srcRect b="0" l="0" r="0" t="0"/>
            <a:stretch/>
          </p:blipFill>
          <p:spPr>
            <a:xfrm rot="-1727410">
              <a:off x="3907577" y="5474742"/>
              <a:ext cx="2082800" cy="939800"/>
            </a:xfrm>
            <a:prstGeom prst="rect">
              <a:avLst/>
            </a:prstGeom>
            <a:noFill/>
            <a:ln>
              <a:noFill/>
            </a:ln>
          </p:spPr>
        </p:pic>
        <p:pic>
          <p:nvPicPr>
            <p:cNvPr id="586" name="Google Shape;586;p26"/>
            <p:cNvPicPr preferRelativeResize="0"/>
            <p:nvPr/>
          </p:nvPicPr>
          <p:blipFill rotWithShape="1">
            <a:blip r:embed="rId3">
              <a:alphaModFix/>
            </a:blip>
            <a:srcRect b="0" l="0" r="0" t="0"/>
            <a:stretch/>
          </p:blipFill>
          <p:spPr>
            <a:xfrm rot="4125784">
              <a:off x="4273147" y="5384516"/>
              <a:ext cx="1705211" cy="769424"/>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1" name="Shape 591"/>
        <p:cNvGrpSpPr/>
        <p:nvPr/>
      </p:nvGrpSpPr>
      <p:grpSpPr>
        <a:xfrm>
          <a:off x="0" y="0"/>
          <a:ext cx="0" cy="0"/>
          <a:chOff x="0" y="0"/>
          <a:chExt cx="0" cy="0"/>
        </a:xfrm>
      </p:grpSpPr>
      <p:sp>
        <p:nvSpPr>
          <p:cNvPr id="592" name="Google Shape;592;p27"/>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Procedure for Picking a Prime Number</a:t>
            </a:r>
            <a:endParaRPr/>
          </a:p>
        </p:txBody>
      </p:sp>
      <p:sp>
        <p:nvSpPr>
          <p:cNvPr id="593" name="Google Shape;593;p27"/>
          <p:cNvSpPr txBox="1"/>
          <p:nvPr>
            <p:ph idx="1" type="body"/>
          </p:nvPr>
        </p:nvSpPr>
        <p:spPr>
          <a:xfrm>
            <a:off x="792163" y="1762125"/>
            <a:ext cx="7570787" cy="46386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Pick an odd integer </a:t>
            </a:r>
            <a:r>
              <a:rPr i="1" lang="en-US"/>
              <a:t>n</a:t>
            </a:r>
            <a:r>
              <a:rPr lang="en-US"/>
              <a:t> at random</a:t>
            </a:r>
            <a:endParaRPr/>
          </a:p>
          <a:p>
            <a:pPr indent="-342900" lvl="0" marL="342900" rtl="0" algn="l">
              <a:spcBef>
                <a:spcPts val="2400"/>
              </a:spcBef>
              <a:spcAft>
                <a:spcPts val="0"/>
              </a:spcAft>
              <a:buSzPts val="2800"/>
              <a:buChar char="•"/>
            </a:pPr>
            <a:r>
              <a:rPr lang="en-US"/>
              <a:t>Pick an integer </a:t>
            </a:r>
            <a:r>
              <a:rPr i="1" lang="en-US"/>
              <a:t>a &lt; n </a:t>
            </a:r>
            <a:r>
              <a:rPr lang="en-US"/>
              <a:t>at random</a:t>
            </a:r>
            <a:endParaRPr/>
          </a:p>
          <a:p>
            <a:pPr indent="-342900" lvl="0" marL="342900" rtl="0" algn="l">
              <a:spcBef>
                <a:spcPts val="2400"/>
              </a:spcBef>
              <a:spcAft>
                <a:spcPts val="0"/>
              </a:spcAft>
              <a:buSzPts val="2800"/>
              <a:buChar char="•"/>
            </a:pPr>
            <a:r>
              <a:rPr lang="en-US"/>
              <a:t>Perform the probabilistic primality test with </a:t>
            </a:r>
            <a:r>
              <a:rPr i="1" lang="en-US"/>
              <a:t>a </a:t>
            </a:r>
            <a:r>
              <a:rPr lang="en-US"/>
              <a:t>as a parameter.  If </a:t>
            </a:r>
            <a:r>
              <a:rPr i="1" lang="en-US"/>
              <a:t>n </a:t>
            </a:r>
            <a:r>
              <a:rPr lang="en-US"/>
              <a:t>fails the test, reject the value </a:t>
            </a:r>
            <a:r>
              <a:rPr i="1" lang="en-US"/>
              <a:t>n </a:t>
            </a:r>
            <a:r>
              <a:rPr lang="en-US"/>
              <a:t>and go to step 1</a:t>
            </a:r>
            <a:endParaRPr/>
          </a:p>
          <a:p>
            <a:pPr indent="-342900" lvl="0" marL="342900" rtl="0" algn="l">
              <a:spcBef>
                <a:spcPts val="2400"/>
              </a:spcBef>
              <a:spcAft>
                <a:spcPts val="0"/>
              </a:spcAft>
              <a:buSzPts val="2800"/>
              <a:buChar char="•"/>
            </a:pPr>
            <a:r>
              <a:rPr lang="en-US"/>
              <a:t>If </a:t>
            </a:r>
            <a:r>
              <a:rPr i="1" lang="en-US"/>
              <a:t>n </a:t>
            </a:r>
            <a:r>
              <a:rPr lang="en-US"/>
              <a:t>has passed a sufficient number of tests, accept </a:t>
            </a:r>
            <a:r>
              <a:rPr i="1" lang="en-US"/>
              <a:t>n; </a:t>
            </a:r>
            <a:r>
              <a:rPr lang="en-US"/>
              <a:t>otherwise, go to step 2</a:t>
            </a:r>
            <a:endParaRPr/>
          </a:p>
        </p:txBody>
      </p:sp>
      <p:pic>
        <p:nvPicPr>
          <p:cNvPr id="594" name="Google Shape;594;p27"/>
          <p:cNvPicPr preferRelativeResize="0"/>
          <p:nvPr/>
        </p:nvPicPr>
        <p:blipFill rotWithShape="1">
          <a:blip r:embed="rId3">
            <a:alphaModFix/>
          </a:blip>
          <a:srcRect b="0" l="0" r="0" t="0"/>
          <a:stretch/>
        </p:blipFill>
        <p:spPr>
          <a:xfrm rot="-863820">
            <a:off x="7317303" y="4896046"/>
            <a:ext cx="1554956" cy="142721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9" name="Shape 599"/>
        <p:cNvGrpSpPr/>
        <p:nvPr/>
      </p:nvGrpSpPr>
      <p:grpSpPr>
        <a:xfrm>
          <a:off x="0" y="0"/>
          <a:ext cx="0" cy="0"/>
          <a:chOff x="0" y="0"/>
          <a:chExt cx="0" cy="0"/>
        </a:xfrm>
      </p:grpSpPr>
      <p:sp>
        <p:nvSpPr>
          <p:cNvPr id="600" name="Google Shape;600;p28"/>
          <p:cNvSpPr txBox="1"/>
          <p:nvPr>
            <p:ph type="title"/>
          </p:nvPr>
        </p:nvSpPr>
        <p:spPr>
          <a:xfrm>
            <a:off x="792163" y="-99"/>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The Security of RSA</a:t>
            </a:r>
            <a:endParaRPr/>
          </a:p>
        </p:txBody>
      </p:sp>
      <p:grpSp>
        <p:nvGrpSpPr>
          <p:cNvPr id="601" name="Google Shape;601;p28"/>
          <p:cNvGrpSpPr/>
          <p:nvPr/>
        </p:nvGrpSpPr>
        <p:grpSpPr>
          <a:xfrm>
            <a:off x="533401" y="1203915"/>
            <a:ext cx="8305798" cy="5037769"/>
            <a:chOff x="152401" y="76195"/>
            <a:chExt cx="8305798" cy="5037769"/>
          </a:xfrm>
        </p:grpSpPr>
        <p:sp>
          <p:nvSpPr>
            <p:cNvPr id="602" name="Google Shape;602;p28"/>
            <p:cNvSpPr/>
            <p:nvPr/>
          </p:nvSpPr>
          <p:spPr>
            <a:xfrm>
              <a:off x="3323227" y="2065952"/>
              <a:ext cx="1667869" cy="1820250"/>
            </a:xfrm>
            <a:prstGeom prst="ellipse">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txBox="1"/>
            <p:nvPr/>
          </p:nvSpPr>
          <p:spPr>
            <a:xfrm>
              <a:off x="3567481" y="2332521"/>
              <a:ext cx="1179361" cy="1287112"/>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dk1"/>
                </a:buClr>
                <a:buSzPts val="1800"/>
                <a:buFont typeface="Arial"/>
                <a:buNone/>
              </a:pPr>
              <a:r>
                <a:rPr b="1" i="0" lang="en-US" sz="1800">
                  <a:solidFill>
                    <a:schemeClr val="dk1"/>
                  </a:solidFill>
                  <a:latin typeface="Arial"/>
                  <a:ea typeface="Arial"/>
                  <a:cs typeface="Arial"/>
                  <a:sym typeface="Arial"/>
                </a:rPr>
                <a:t>Five possible approaches to attacking RSA are:</a:t>
              </a:r>
              <a:endParaRPr/>
            </a:p>
          </p:txBody>
        </p:sp>
        <p:sp>
          <p:nvSpPr>
            <p:cNvPr id="604" name="Google Shape;604;p28"/>
            <p:cNvSpPr/>
            <p:nvPr/>
          </p:nvSpPr>
          <p:spPr>
            <a:xfrm rot="-5361430">
              <a:off x="4064649" y="1945832"/>
              <a:ext cx="207776"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txBox="1"/>
            <p:nvPr/>
          </p:nvSpPr>
          <p:spPr>
            <a:xfrm rot="-5361430">
              <a:off x="4163343" y="1956945"/>
              <a:ext cx="10388" cy="1038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06" name="Google Shape;606;p28"/>
            <p:cNvSpPr/>
            <p:nvPr/>
          </p:nvSpPr>
          <p:spPr>
            <a:xfrm>
              <a:off x="3162297" y="76195"/>
              <a:ext cx="2034806" cy="1782105"/>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txBox="1"/>
            <p:nvPr/>
          </p:nvSpPr>
          <p:spPr>
            <a:xfrm>
              <a:off x="3460287" y="337178"/>
              <a:ext cx="1438826" cy="1260139"/>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Brute force</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Involves trying all possible private keys</a:t>
              </a:r>
              <a:endParaRPr b="1" i="0" sz="1600" u="none" cap="none" strike="noStrike">
                <a:solidFill>
                  <a:srgbClr val="2F1F58"/>
                </a:solidFill>
                <a:latin typeface="Arial"/>
                <a:ea typeface="Arial"/>
                <a:cs typeface="Arial"/>
                <a:sym typeface="Arial"/>
              </a:endParaRPr>
            </a:p>
          </p:txBody>
        </p:sp>
        <p:sp>
          <p:nvSpPr>
            <p:cNvPr id="608" name="Google Shape;608;p28"/>
            <p:cNvSpPr/>
            <p:nvPr/>
          </p:nvSpPr>
          <p:spPr>
            <a:xfrm rot="-1676066">
              <a:off x="4856183" y="2356717"/>
              <a:ext cx="876587"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txBox="1"/>
            <p:nvPr/>
          </p:nvSpPr>
          <p:spPr>
            <a:xfrm rot="-1676066">
              <a:off x="5272562" y="2351110"/>
              <a:ext cx="43829" cy="438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10" name="Google Shape;610;p28"/>
            <p:cNvSpPr/>
            <p:nvPr/>
          </p:nvSpPr>
          <p:spPr>
            <a:xfrm>
              <a:off x="5356466" y="457198"/>
              <a:ext cx="3101733" cy="2121242"/>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txBox="1"/>
            <p:nvPr/>
          </p:nvSpPr>
          <p:spPr>
            <a:xfrm>
              <a:off x="5810704" y="767847"/>
              <a:ext cx="2193257" cy="1499944"/>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Mathematical attacks </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There are several approaches, all equivalent in effort to factoring the product of two primes</a:t>
              </a:r>
              <a:endParaRPr/>
            </a:p>
          </p:txBody>
        </p:sp>
        <p:sp>
          <p:nvSpPr>
            <p:cNvPr id="612" name="Google Shape;612;p28"/>
            <p:cNvSpPr/>
            <p:nvPr/>
          </p:nvSpPr>
          <p:spPr>
            <a:xfrm rot="1346815">
              <a:off x="4914906" y="3393757"/>
              <a:ext cx="585485"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txBox="1"/>
            <p:nvPr/>
          </p:nvSpPr>
          <p:spPr>
            <a:xfrm rot="1346815">
              <a:off x="5193012" y="3395427"/>
              <a:ext cx="29274" cy="292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14" name="Google Shape;614;p28"/>
            <p:cNvSpPr/>
            <p:nvPr/>
          </p:nvSpPr>
          <p:spPr>
            <a:xfrm>
              <a:off x="5295895" y="2971803"/>
              <a:ext cx="2887055" cy="2142161"/>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txBox="1"/>
            <p:nvPr/>
          </p:nvSpPr>
          <p:spPr>
            <a:xfrm>
              <a:off x="5718694" y="3285515"/>
              <a:ext cx="2041457" cy="1514737"/>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Timing attacks</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These depend on the running time of the decryption algorithm</a:t>
              </a:r>
              <a:endParaRPr/>
            </a:p>
          </p:txBody>
        </p:sp>
        <p:sp>
          <p:nvSpPr>
            <p:cNvPr id="616" name="Google Shape;616;p28"/>
            <p:cNvSpPr/>
            <p:nvPr/>
          </p:nvSpPr>
          <p:spPr>
            <a:xfrm rot="9454536">
              <a:off x="2986271" y="3359144"/>
              <a:ext cx="406214"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txBox="1"/>
            <p:nvPr/>
          </p:nvSpPr>
          <p:spPr>
            <a:xfrm rot="-1345464">
              <a:off x="3179223" y="3365296"/>
              <a:ext cx="20310" cy="2031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18" name="Google Shape;618;p28"/>
            <p:cNvSpPr/>
            <p:nvPr/>
          </p:nvSpPr>
          <p:spPr>
            <a:xfrm>
              <a:off x="152401" y="2895591"/>
              <a:ext cx="3049244" cy="2207922"/>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txBox="1"/>
            <p:nvPr/>
          </p:nvSpPr>
          <p:spPr>
            <a:xfrm>
              <a:off x="598952" y="3218934"/>
              <a:ext cx="2156142" cy="1561236"/>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Hardware fault-based attack</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This involves inducing hardware faults in the processor that is generating digital signatures</a:t>
              </a:r>
              <a:endParaRPr/>
            </a:p>
          </p:txBody>
        </p:sp>
        <p:sp>
          <p:nvSpPr>
            <p:cNvPr id="620" name="Google Shape;620;p28"/>
            <p:cNvSpPr/>
            <p:nvPr/>
          </p:nvSpPr>
          <p:spPr>
            <a:xfrm rot="-9062785">
              <a:off x="2678076" y="2358417"/>
              <a:ext cx="784279" cy="32614"/>
            </a:xfrm>
            <a:custGeom>
              <a:rect b="b" l="l" r="r" t="t"/>
              <a:pathLst>
                <a:path extrusionOk="0" h="120000" w="120000">
                  <a:moveTo>
                    <a:pt x="0" y="60000"/>
                  </a:moveTo>
                  <a:lnTo>
                    <a:pt x="120000" y="60000"/>
                  </a:lnTo>
                </a:path>
              </a:pathLst>
            </a:custGeom>
            <a:noFill/>
            <a:ln cap="flat" cmpd="sng" w="38100">
              <a:solidFill>
                <a:srgbClr val="6D5AA4"/>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txBox="1"/>
            <p:nvPr/>
          </p:nvSpPr>
          <p:spPr>
            <a:xfrm rot="1737215">
              <a:off x="3050608" y="2355117"/>
              <a:ext cx="39213" cy="3921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Arial"/>
                <a:buNone/>
              </a:pPr>
              <a:r>
                <a:t/>
              </a:r>
              <a:endParaRPr sz="500">
                <a:solidFill>
                  <a:schemeClr val="dk1"/>
                </a:solidFill>
                <a:latin typeface="Arial"/>
                <a:ea typeface="Arial"/>
                <a:cs typeface="Arial"/>
                <a:sym typeface="Arial"/>
              </a:endParaRPr>
            </a:p>
          </p:txBody>
        </p:sp>
        <p:sp>
          <p:nvSpPr>
            <p:cNvPr id="622" name="Google Shape;622;p28"/>
            <p:cNvSpPr/>
            <p:nvPr/>
          </p:nvSpPr>
          <p:spPr>
            <a:xfrm>
              <a:off x="190502" y="380999"/>
              <a:ext cx="2763041" cy="2329698"/>
            </a:xfrm>
            <a:prstGeom prst="ellipse">
              <a:avLst/>
            </a:prstGeom>
            <a:blipFill rotWithShape="1">
              <a:blip r:embed="rId3">
                <a:alphaModFix/>
              </a:blip>
              <a:tile algn="tl" flip="none" tx="0" sx="40000" ty="0" sy="4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txBox="1"/>
            <p:nvPr/>
          </p:nvSpPr>
          <p:spPr>
            <a:xfrm>
              <a:off x="595140" y="722175"/>
              <a:ext cx="1953765" cy="1647346"/>
            </a:xfrm>
            <a:prstGeom prst="rect">
              <a:avLst/>
            </a:prstGeom>
            <a:noFill/>
            <a:ln>
              <a:noFill/>
            </a:ln>
          </p:spPr>
          <p:txBody>
            <a:bodyPr anchorCtr="0" anchor="ctr" bIns="10150" lIns="10150" spcFirstLastPara="1" rIns="10150" wrap="square" tIns="10150">
              <a:noAutofit/>
            </a:bodyPr>
            <a:lstStyle/>
            <a:p>
              <a:pPr indent="0" lvl="0" marL="0" marR="0" rtl="0" algn="l">
                <a:lnSpc>
                  <a:spcPct val="90000"/>
                </a:lnSpc>
                <a:spcBef>
                  <a:spcPts val="0"/>
                </a:spcBef>
                <a:spcAft>
                  <a:spcPts val="0"/>
                </a:spcAft>
                <a:buClr>
                  <a:srgbClr val="2F1F58"/>
                </a:buClr>
                <a:buSzPts val="1600"/>
                <a:buFont typeface="Arial"/>
                <a:buNone/>
              </a:pPr>
              <a:r>
                <a:rPr b="1" i="0" lang="en-US" sz="1600">
                  <a:solidFill>
                    <a:srgbClr val="2F1F58"/>
                  </a:solidFill>
                  <a:latin typeface="Arial"/>
                  <a:ea typeface="Arial"/>
                  <a:cs typeface="Arial"/>
                  <a:sym typeface="Arial"/>
                </a:rPr>
                <a:t> Chosen ciphertext     attacks</a:t>
              </a:r>
              <a:endParaRPr/>
            </a:p>
            <a:p>
              <a:pPr indent="-171450" lvl="1" marL="171450" marR="0" rtl="0" algn="l">
                <a:lnSpc>
                  <a:spcPct val="90000"/>
                </a:lnSpc>
                <a:spcBef>
                  <a:spcPts val="560"/>
                </a:spcBef>
                <a:spcAft>
                  <a:spcPts val="0"/>
                </a:spcAft>
                <a:buClr>
                  <a:srgbClr val="2F1F58"/>
                </a:buClr>
                <a:buSzPts val="1600"/>
                <a:buFont typeface="Arial"/>
                <a:buChar char="•"/>
              </a:pPr>
              <a:r>
                <a:rPr b="1" i="0" lang="en-US" sz="1600" u="none" cap="none" strike="noStrike">
                  <a:solidFill>
                    <a:srgbClr val="2F1F58"/>
                  </a:solidFill>
                  <a:latin typeface="Arial"/>
                  <a:ea typeface="Arial"/>
                  <a:cs typeface="Arial"/>
                  <a:sym typeface="Arial"/>
                </a:rPr>
                <a:t>This type of attack exploits properties of the RSA algorithm</a:t>
              </a:r>
              <a:endParaRPr b="1" i="0" sz="1600" u="none" cap="none" strike="noStrike">
                <a:solidFill>
                  <a:srgbClr val="2F1F58"/>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28" name="Shape 628"/>
        <p:cNvGrpSpPr/>
        <p:nvPr/>
      </p:nvGrpSpPr>
      <p:grpSpPr>
        <a:xfrm>
          <a:off x="0" y="0"/>
          <a:ext cx="0" cy="0"/>
          <a:chOff x="0" y="0"/>
          <a:chExt cx="0" cy="0"/>
        </a:xfrm>
      </p:grpSpPr>
      <p:sp>
        <p:nvSpPr>
          <p:cNvPr id="629" name="Google Shape;629;p29"/>
          <p:cNvSpPr txBox="1"/>
          <p:nvPr>
            <p:ph type="title"/>
          </p:nvPr>
        </p:nvSpPr>
        <p:spPr>
          <a:xfrm>
            <a:off x="792163" y="39688"/>
            <a:ext cx="7570787" cy="1412875"/>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Factoring Problem</a:t>
            </a:r>
            <a:endParaRPr/>
          </a:p>
        </p:txBody>
      </p:sp>
      <p:sp>
        <p:nvSpPr>
          <p:cNvPr id="630" name="Google Shape;630;p29"/>
          <p:cNvSpPr txBox="1"/>
          <p:nvPr>
            <p:ph idx="1" type="body"/>
          </p:nvPr>
        </p:nvSpPr>
        <p:spPr>
          <a:xfrm>
            <a:off x="792163" y="1762125"/>
            <a:ext cx="7570787" cy="4562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Char char="•"/>
            </a:pPr>
            <a:r>
              <a:rPr lang="en-US"/>
              <a:t>We can identify three approaches to attacking RSA mathematically:</a:t>
            </a:r>
            <a:endParaRPr/>
          </a:p>
          <a:p>
            <a:pPr indent="-336550" lvl="1" marL="685800" rtl="0" algn="l">
              <a:spcBef>
                <a:spcPts val="600"/>
              </a:spcBef>
              <a:spcAft>
                <a:spcPts val="0"/>
              </a:spcAft>
              <a:buSzPts val="2600"/>
              <a:buChar char="•"/>
            </a:pPr>
            <a:r>
              <a:rPr lang="en-US"/>
              <a:t>Factor </a:t>
            </a:r>
            <a:r>
              <a:rPr i="1" lang="en-US"/>
              <a:t>n</a:t>
            </a:r>
            <a:r>
              <a:rPr lang="en-US"/>
              <a:t> into its two prime factors. This enables calculation of ø(</a:t>
            </a:r>
            <a:r>
              <a:rPr i="1" lang="en-US"/>
              <a:t>n</a:t>
            </a:r>
            <a:r>
              <a:rPr lang="en-US"/>
              <a:t>) = (</a:t>
            </a:r>
            <a:r>
              <a:rPr i="1" lang="en-US"/>
              <a:t>p – 1) x (q</a:t>
            </a:r>
            <a:r>
              <a:rPr lang="en-US"/>
              <a:t> – 1), which in turn enables determination of </a:t>
            </a:r>
            <a:r>
              <a:rPr i="1" lang="en-US"/>
              <a:t>d = e</a:t>
            </a:r>
            <a:r>
              <a:rPr baseline="30000" i="1" lang="en-US"/>
              <a:t>-1</a:t>
            </a:r>
            <a:r>
              <a:rPr i="1" lang="en-US"/>
              <a:t> (mod </a:t>
            </a:r>
            <a:r>
              <a:rPr lang="en-US"/>
              <a:t>ø(n))</a:t>
            </a:r>
            <a:endParaRPr/>
          </a:p>
          <a:p>
            <a:pPr indent="-336550" lvl="1" marL="685800" rtl="0" algn="l">
              <a:spcBef>
                <a:spcPts val="600"/>
              </a:spcBef>
              <a:spcAft>
                <a:spcPts val="0"/>
              </a:spcAft>
              <a:buSzPts val="2600"/>
              <a:buChar char="•"/>
            </a:pPr>
            <a:r>
              <a:rPr lang="en-US"/>
              <a:t>Determine ø(n) directly without first determining </a:t>
            </a:r>
            <a:r>
              <a:rPr i="1" lang="en-US"/>
              <a:t>p </a:t>
            </a:r>
            <a:r>
              <a:rPr lang="en-US"/>
              <a:t>and </a:t>
            </a:r>
            <a:r>
              <a:rPr i="1" lang="en-US"/>
              <a:t>q. </a:t>
            </a:r>
            <a:r>
              <a:rPr lang="en-US"/>
              <a:t>Again this enables determination of </a:t>
            </a:r>
            <a:r>
              <a:rPr i="1" lang="en-US"/>
              <a:t>d = e</a:t>
            </a:r>
            <a:r>
              <a:rPr baseline="30000" i="1" lang="en-US"/>
              <a:t>-1</a:t>
            </a:r>
            <a:r>
              <a:rPr i="1" lang="en-US"/>
              <a:t> (mod </a:t>
            </a:r>
            <a:r>
              <a:rPr lang="en-US"/>
              <a:t>ø(n))</a:t>
            </a:r>
            <a:endParaRPr/>
          </a:p>
          <a:p>
            <a:pPr indent="-336550" lvl="1" marL="685800" rtl="0" algn="l">
              <a:spcBef>
                <a:spcPts val="600"/>
              </a:spcBef>
              <a:spcAft>
                <a:spcPts val="0"/>
              </a:spcAft>
              <a:buSzPts val="2600"/>
              <a:buChar char="•"/>
            </a:pPr>
            <a:r>
              <a:rPr lang="en-US"/>
              <a:t>Determine </a:t>
            </a:r>
            <a:r>
              <a:rPr i="1" lang="en-US"/>
              <a:t>d</a:t>
            </a:r>
            <a:r>
              <a:rPr lang="en-US"/>
              <a:t> directly without first determining ø(n)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
          <p:cNvSpPr txBox="1"/>
          <p:nvPr>
            <p:ph type="title"/>
          </p:nvPr>
        </p:nvSpPr>
        <p:spPr>
          <a:xfrm>
            <a:off x="1" y="39688"/>
            <a:ext cx="9144000" cy="1412875"/>
          </a:xfrm>
          <a:prstGeom prst="rect">
            <a:avLst/>
          </a:prstGeom>
          <a:noFill/>
          <a:ln>
            <a:noFill/>
          </a:ln>
        </p:spPr>
        <p:txBody>
          <a:bodyPr anchorCtr="0" anchor="ctr" bIns="45700" lIns="91425" spcFirstLastPara="1" rIns="91425" wrap="square" tIns="45700">
            <a:noAutofit/>
          </a:bodyPr>
          <a:lstStyle/>
          <a:p>
            <a:pPr indent="0" lvl="0" marL="0" rtl="0" algn="ctr">
              <a:lnSpc>
                <a:spcPct val="109090"/>
              </a:lnSpc>
              <a:spcBef>
                <a:spcPts val="0"/>
              </a:spcBef>
              <a:spcAft>
                <a:spcPts val="0"/>
              </a:spcAft>
              <a:buNone/>
            </a:pPr>
            <a:r>
              <a:rPr lang="en-US" sz="4400"/>
              <a:t>Misconceptions Concerning </a:t>
            </a:r>
            <a:br>
              <a:rPr lang="en-US" sz="4400"/>
            </a:br>
            <a:r>
              <a:rPr lang="en-US" sz="4400"/>
              <a:t>Public-Key Encryption</a:t>
            </a:r>
            <a:endParaRPr/>
          </a:p>
        </p:txBody>
      </p:sp>
      <p:sp>
        <p:nvSpPr>
          <p:cNvPr id="369" name="Google Shape;369;p3"/>
          <p:cNvSpPr txBox="1"/>
          <p:nvPr>
            <p:ph idx="1" type="body"/>
          </p:nvPr>
        </p:nvSpPr>
        <p:spPr>
          <a:xfrm>
            <a:off x="838200" y="1981200"/>
            <a:ext cx="7570787" cy="4486275"/>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100000"/>
              <a:buChar char="•"/>
            </a:pPr>
            <a:r>
              <a:rPr lang="en-US"/>
              <a:t>Public-key encryption is more secure from cryptanalysis than symmetric encryption</a:t>
            </a:r>
            <a:endParaRPr/>
          </a:p>
          <a:p>
            <a:pPr indent="-342900" lvl="0" marL="342900" rtl="0" algn="l">
              <a:spcBef>
                <a:spcPts val="2400"/>
              </a:spcBef>
              <a:spcAft>
                <a:spcPts val="0"/>
              </a:spcAft>
              <a:buSzPct val="100000"/>
              <a:buChar char="•"/>
            </a:pPr>
            <a:r>
              <a:rPr lang="en-US"/>
              <a:t>Public-key encryption is a general-purpose technique that has made symmetric encryption obsolete</a:t>
            </a:r>
            <a:endParaRPr/>
          </a:p>
          <a:p>
            <a:pPr indent="-342900" lvl="0" marL="342900" rtl="0" algn="l">
              <a:spcBef>
                <a:spcPts val="2400"/>
              </a:spcBef>
              <a:spcAft>
                <a:spcPts val="0"/>
              </a:spcAft>
              <a:buSzPct val="100000"/>
              <a:buChar char="•"/>
            </a:pPr>
            <a:r>
              <a:rPr lang="en-US"/>
              <a:t>There is a feeling that key distribution is trivial when using public-key encryption, compared to the cumbersome handshaking involved with key distribution centers for symmetric encryption</a:t>
            </a:r>
            <a:endParaRPr/>
          </a:p>
        </p:txBody>
      </p:sp>
      <p:pic>
        <p:nvPicPr>
          <p:cNvPr id="370" name="Google Shape;370;p3"/>
          <p:cNvPicPr preferRelativeResize="0"/>
          <p:nvPr/>
        </p:nvPicPr>
        <p:blipFill rotWithShape="1">
          <a:blip r:embed="rId3">
            <a:alphaModFix/>
          </a:blip>
          <a:srcRect b="0" l="0" r="0" t="0"/>
          <a:stretch/>
        </p:blipFill>
        <p:spPr>
          <a:xfrm rot="3562930">
            <a:off x="6979983" y="2037236"/>
            <a:ext cx="2082800" cy="93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4"/>
          <p:cNvSpPr txBox="1"/>
          <p:nvPr>
            <p:ph idx="1" type="body"/>
          </p:nvPr>
        </p:nvSpPr>
        <p:spPr>
          <a:xfrm>
            <a:off x="792163" y="1762125"/>
            <a:ext cx="7570787" cy="4791075"/>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100000"/>
              <a:buChar char="•"/>
            </a:pPr>
            <a:r>
              <a:rPr lang="en-US"/>
              <a:t>The concept of public-key cryptography evolved from an attempt to attack two of the most difficult problems associated with symmetric encryption:</a:t>
            </a:r>
            <a:endParaRPr/>
          </a:p>
          <a:p>
            <a:pPr indent="-191770" lvl="0" marL="342900" rtl="0" algn="l">
              <a:spcBef>
                <a:spcPts val="2400"/>
              </a:spcBef>
              <a:spcAft>
                <a:spcPts val="0"/>
              </a:spcAft>
              <a:buSzPct val="100000"/>
              <a:buNone/>
            </a:pPr>
            <a:r>
              <a:t/>
            </a:r>
            <a:endParaRPr/>
          </a:p>
          <a:p>
            <a:pPr indent="-191770" lvl="0" marL="342900" rtl="0" algn="l">
              <a:spcBef>
                <a:spcPts val="2400"/>
              </a:spcBef>
              <a:spcAft>
                <a:spcPts val="0"/>
              </a:spcAft>
              <a:buSzPct val="100000"/>
              <a:buNone/>
            </a:pPr>
            <a:r>
              <a:t/>
            </a:r>
            <a:endParaRPr/>
          </a:p>
          <a:p>
            <a:pPr indent="-191770" lvl="0" marL="342900" rtl="0" algn="l">
              <a:spcBef>
                <a:spcPts val="2400"/>
              </a:spcBef>
              <a:spcAft>
                <a:spcPts val="0"/>
              </a:spcAft>
              <a:buSzPct val="100000"/>
              <a:buNone/>
            </a:pPr>
            <a:r>
              <a:t/>
            </a:r>
            <a:endParaRPr/>
          </a:p>
          <a:p>
            <a:pPr indent="-342900" lvl="0" marL="342900" rtl="0" algn="l">
              <a:spcBef>
                <a:spcPts val="2400"/>
              </a:spcBef>
              <a:spcAft>
                <a:spcPts val="0"/>
              </a:spcAft>
              <a:buSzPct val="100000"/>
              <a:buChar char="•"/>
            </a:pPr>
            <a:r>
              <a:rPr lang="en-US"/>
              <a:t>Whitfield Diffie and Martin Hellman from Stanford University achieved a breakthrough in 1976 by coming up with a method that addressed both problems and was radically different from all previous approaches to cryptography</a:t>
            </a:r>
            <a:endParaRPr/>
          </a:p>
          <a:p>
            <a:pPr indent="-196215" lvl="1" marL="685800" rtl="0" algn="l">
              <a:spcBef>
                <a:spcPts val="600"/>
              </a:spcBef>
              <a:spcAft>
                <a:spcPts val="0"/>
              </a:spcAft>
              <a:buSzPct val="100000"/>
              <a:buNone/>
            </a:pPr>
            <a:r>
              <a:t/>
            </a:r>
            <a:endParaRPr/>
          </a:p>
        </p:txBody>
      </p:sp>
      <p:sp>
        <p:nvSpPr>
          <p:cNvPr id="377" name="Google Shape;377;p4"/>
          <p:cNvSpPr txBox="1"/>
          <p:nvPr>
            <p:ph type="title"/>
          </p:nvPr>
        </p:nvSpPr>
        <p:spPr>
          <a:xfrm>
            <a:off x="0" y="39688"/>
            <a:ext cx="9143999" cy="1412875"/>
          </a:xfrm>
          <a:prstGeom prst="rect">
            <a:avLst/>
          </a:prstGeom>
          <a:noFill/>
          <a:ln>
            <a:noFill/>
          </a:ln>
        </p:spPr>
        <p:txBody>
          <a:bodyPr anchorCtr="0" anchor="ctr" bIns="45700" lIns="91425" spcFirstLastPara="1" rIns="91425" wrap="square" tIns="45700">
            <a:noAutofit/>
          </a:bodyPr>
          <a:lstStyle/>
          <a:p>
            <a:pPr indent="0" lvl="0" marL="0" rtl="0" algn="ctr">
              <a:lnSpc>
                <a:spcPct val="92592"/>
              </a:lnSpc>
              <a:spcBef>
                <a:spcPts val="0"/>
              </a:spcBef>
              <a:spcAft>
                <a:spcPts val="0"/>
              </a:spcAft>
              <a:buNone/>
            </a:pPr>
            <a:r>
              <a:rPr lang="en-US"/>
              <a:t>Principles of Public-Key Cryptosystems</a:t>
            </a:r>
            <a:endParaRPr/>
          </a:p>
        </p:txBody>
      </p:sp>
      <p:grpSp>
        <p:nvGrpSpPr>
          <p:cNvPr id="378" name="Google Shape;378;p4"/>
          <p:cNvGrpSpPr/>
          <p:nvPr/>
        </p:nvGrpSpPr>
        <p:grpSpPr>
          <a:xfrm>
            <a:off x="762000" y="2743579"/>
            <a:ext cx="7391400" cy="1878841"/>
            <a:chOff x="0" y="379"/>
            <a:chExt cx="7391400" cy="1878841"/>
          </a:xfrm>
        </p:grpSpPr>
        <p:sp>
          <p:nvSpPr>
            <p:cNvPr id="379" name="Google Shape;379;p4"/>
            <p:cNvSpPr/>
            <p:nvPr/>
          </p:nvSpPr>
          <p:spPr>
            <a:xfrm>
              <a:off x="0" y="203879"/>
              <a:ext cx="7391400" cy="812700"/>
            </a:xfrm>
            <a:prstGeom prst="rect">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
            <p:cNvSpPr txBox="1"/>
            <p:nvPr/>
          </p:nvSpPr>
          <p:spPr>
            <a:xfrm>
              <a:off x="0" y="203879"/>
              <a:ext cx="7391400" cy="812700"/>
            </a:xfrm>
            <a:prstGeom prst="rect">
              <a:avLst/>
            </a:prstGeom>
            <a:noFill/>
            <a:ln>
              <a:noFill/>
            </a:ln>
          </p:spPr>
          <p:txBody>
            <a:bodyPr anchorCtr="0" anchor="t" bIns="113775" lIns="573650" spcFirstLastPara="1" rIns="573650" wrap="square" tIns="249925">
              <a:noAutofit/>
            </a:bodyPr>
            <a:lstStyle/>
            <a:p>
              <a:pPr indent="-171450" lvl="1" marL="17145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How to have secure communications in general without having to trust a KDC with your key</a:t>
              </a:r>
              <a:endParaRPr/>
            </a:p>
          </p:txBody>
        </p:sp>
        <p:sp>
          <p:nvSpPr>
            <p:cNvPr id="381" name="Google Shape;381;p4"/>
            <p:cNvSpPr/>
            <p:nvPr/>
          </p:nvSpPr>
          <p:spPr>
            <a:xfrm>
              <a:off x="369209" y="379"/>
              <a:ext cx="1977424" cy="380620"/>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
            <p:cNvSpPr txBox="1"/>
            <p:nvPr/>
          </p:nvSpPr>
          <p:spPr>
            <a:xfrm>
              <a:off x="387789" y="18959"/>
              <a:ext cx="1940264" cy="343460"/>
            </a:xfrm>
            <a:prstGeom prst="rect">
              <a:avLst/>
            </a:prstGeom>
            <a:noFill/>
            <a:ln>
              <a:noFill/>
            </a:ln>
          </p:spPr>
          <p:txBody>
            <a:bodyPr anchorCtr="0" anchor="ctr" bIns="0" lIns="195550" spcFirstLastPara="1" rIns="195550" wrap="square" tIns="0">
              <a:noAutofit/>
            </a:bodyPr>
            <a:lstStyle/>
            <a:p>
              <a:pPr indent="0" lvl="0" marL="0" marR="0" rtl="0" algn="l">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Key distribution</a:t>
              </a:r>
              <a:endParaRPr/>
            </a:p>
          </p:txBody>
        </p:sp>
        <p:sp>
          <p:nvSpPr>
            <p:cNvPr id="383" name="Google Shape;383;p4"/>
            <p:cNvSpPr/>
            <p:nvPr/>
          </p:nvSpPr>
          <p:spPr>
            <a:xfrm>
              <a:off x="0" y="1283870"/>
              <a:ext cx="7391400" cy="595350"/>
            </a:xfrm>
            <a:prstGeom prst="rect">
              <a:avLst/>
            </a:prstGeom>
            <a:solidFill>
              <a:schemeClr val="lt1">
                <a:alpha val="89803"/>
              </a:schemeClr>
            </a:solidFill>
            <a:ln cap="flat" cmpd="sng" w="38100">
              <a:solidFill>
                <a:srgbClr val="8B71C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
            <p:cNvSpPr txBox="1"/>
            <p:nvPr/>
          </p:nvSpPr>
          <p:spPr>
            <a:xfrm>
              <a:off x="0" y="1283870"/>
              <a:ext cx="7391400" cy="595350"/>
            </a:xfrm>
            <a:prstGeom prst="rect">
              <a:avLst/>
            </a:prstGeom>
            <a:noFill/>
            <a:ln>
              <a:noFill/>
            </a:ln>
          </p:spPr>
          <p:txBody>
            <a:bodyPr anchorCtr="0" anchor="t" bIns="113775" lIns="573650" spcFirstLastPara="1" rIns="573650" wrap="square" tIns="249925">
              <a:noAutofit/>
            </a:bodyPr>
            <a:lstStyle/>
            <a:p>
              <a:pPr indent="-171450" lvl="1" marL="171450" marR="0" rtl="0" algn="l">
                <a:lnSpc>
                  <a:spcPct val="90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How to verify that a message comes intact from the claimed sender</a:t>
              </a:r>
              <a:endParaRPr/>
            </a:p>
          </p:txBody>
        </p:sp>
        <p:sp>
          <p:nvSpPr>
            <p:cNvPr id="385" name="Google Shape;385;p4"/>
            <p:cNvSpPr/>
            <p:nvPr/>
          </p:nvSpPr>
          <p:spPr>
            <a:xfrm>
              <a:off x="369209" y="1081379"/>
              <a:ext cx="2129391" cy="379610"/>
            </a:xfrm>
            <a:prstGeom prst="roundRect">
              <a:avLst>
                <a:gd fmla="val 16667" name="adj"/>
              </a:avLst>
            </a:prstGeom>
            <a:blipFill rotWithShape="1">
              <a:blip r:embed="rId3">
                <a:alphaModFix/>
              </a:blip>
              <a:tile algn="tl" flip="none" tx="0" sx="40000" ty="0" sy="40000"/>
            </a:blipFill>
            <a:ln>
              <a:noFill/>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
            <p:cNvSpPr txBox="1"/>
            <p:nvPr/>
          </p:nvSpPr>
          <p:spPr>
            <a:xfrm>
              <a:off x="387740" y="1099910"/>
              <a:ext cx="2092329" cy="342548"/>
            </a:xfrm>
            <a:prstGeom prst="rect">
              <a:avLst/>
            </a:prstGeom>
            <a:noFill/>
            <a:ln>
              <a:noFill/>
            </a:ln>
          </p:spPr>
          <p:txBody>
            <a:bodyPr anchorCtr="0" anchor="ctr" bIns="0" lIns="195550" spcFirstLastPara="1" rIns="195550" wrap="square" tIns="0">
              <a:noAutofit/>
            </a:bodyPr>
            <a:lstStyle/>
            <a:p>
              <a:pPr indent="0" lvl="0" marL="0" marR="0" rtl="0" algn="l">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Digital signatures</a:t>
              </a:r>
              <a:endParaRPr b="1" i="0" sz="16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1" name="Shape 391"/>
        <p:cNvGrpSpPr/>
        <p:nvPr/>
      </p:nvGrpSpPr>
      <p:grpSpPr>
        <a:xfrm>
          <a:off x="0" y="0"/>
          <a:ext cx="0" cy="0"/>
          <a:chOff x="0" y="0"/>
          <a:chExt cx="0" cy="0"/>
        </a:xfrm>
      </p:grpSpPr>
      <p:sp>
        <p:nvSpPr>
          <p:cNvPr id="392" name="Google Shape;392;p5"/>
          <p:cNvSpPr txBox="1"/>
          <p:nvPr>
            <p:ph type="title"/>
          </p:nvPr>
        </p:nvSpPr>
        <p:spPr>
          <a:xfrm>
            <a:off x="0" y="39689"/>
            <a:ext cx="9143999" cy="1255712"/>
          </a:xfrm>
          <a:prstGeom prst="rect">
            <a:avLst/>
          </a:prstGeom>
          <a:noFill/>
          <a:ln>
            <a:noFill/>
          </a:ln>
        </p:spPr>
        <p:txBody>
          <a:bodyPr anchorCtr="0" anchor="ctr" bIns="45700" lIns="91425" spcFirstLastPara="1" rIns="91425" wrap="square" tIns="45700">
            <a:noAutofit/>
          </a:bodyPr>
          <a:lstStyle/>
          <a:p>
            <a:pPr indent="0" lvl="0" marL="0" rtl="0" algn="ctr">
              <a:lnSpc>
                <a:spcPct val="111111"/>
              </a:lnSpc>
              <a:spcBef>
                <a:spcPts val="0"/>
              </a:spcBef>
              <a:spcAft>
                <a:spcPts val="0"/>
              </a:spcAft>
              <a:buNone/>
            </a:pPr>
            <a:r>
              <a:rPr lang="en-US"/>
              <a:t>Public-Key Cryptosystems</a:t>
            </a:r>
            <a:endParaRPr/>
          </a:p>
        </p:txBody>
      </p:sp>
      <p:sp>
        <p:nvSpPr>
          <p:cNvPr id="393" name="Google Shape;393;p5"/>
          <p:cNvSpPr txBox="1"/>
          <p:nvPr>
            <p:ph idx="1" type="body"/>
          </p:nvPr>
        </p:nvSpPr>
        <p:spPr>
          <a:xfrm>
            <a:off x="762000" y="1524000"/>
            <a:ext cx="7742237" cy="600075"/>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SzPct val="100000"/>
              <a:buChar char="•"/>
            </a:pPr>
            <a:r>
              <a:rPr lang="en-US"/>
              <a:t>A public-key encryption scheme has six ingredients:</a:t>
            </a:r>
            <a:endParaRPr/>
          </a:p>
        </p:txBody>
      </p:sp>
      <p:grpSp>
        <p:nvGrpSpPr>
          <p:cNvPr id="394" name="Google Shape;394;p5"/>
          <p:cNvGrpSpPr/>
          <p:nvPr/>
        </p:nvGrpSpPr>
        <p:grpSpPr>
          <a:xfrm>
            <a:off x="666666" y="2057400"/>
            <a:ext cx="7935954" cy="4220152"/>
            <a:chOff x="1826" y="0"/>
            <a:chExt cx="7935954" cy="4220152"/>
          </a:xfrm>
        </p:grpSpPr>
        <p:sp>
          <p:nvSpPr>
            <p:cNvPr id="395" name="Google Shape;395;p5"/>
            <p:cNvSpPr/>
            <p:nvPr/>
          </p:nvSpPr>
          <p:spPr>
            <a:xfrm>
              <a:off x="1826"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5"/>
            <p:cNvSpPr txBox="1"/>
            <p:nvPr/>
          </p:nvSpPr>
          <p:spPr>
            <a:xfrm>
              <a:off x="1826"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Plaintext</a:t>
              </a:r>
              <a:endParaRPr sz="1800">
                <a:solidFill>
                  <a:schemeClr val="dk1"/>
                </a:solidFill>
                <a:latin typeface="Arial"/>
                <a:ea typeface="Arial"/>
                <a:cs typeface="Arial"/>
                <a:sym typeface="Arial"/>
              </a:endParaRPr>
            </a:p>
          </p:txBody>
        </p:sp>
        <p:sp>
          <p:nvSpPr>
            <p:cNvPr id="397" name="Google Shape;397;p5"/>
            <p:cNvSpPr/>
            <p:nvPr/>
          </p:nvSpPr>
          <p:spPr>
            <a:xfrm>
              <a:off x="124332" y="1266045"/>
              <a:ext cx="980045"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
            <p:cNvSpPr txBox="1"/>
            <p:nvPr/>
          </p:nvSpPr>
          <p:spPr>
            <a:xfrm>
              <a:off x="153037" y="1294750"/>
              <a:ext cx="922635" cy="2685688"/>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The readable message or data that is fed into the algorithm as input</a:t>
              </a:r>
              <a:endParaRPr/>
            </a:p>
          </p:txBody>
        </p:sp>
        <p:sp>
          <p:nvSpPr>
            <p:cNvPr id="399" name="Google Shape;399;p5"/>
            <p:cNvSpPr/>
            <p:nvPr/>
          </p:nvSpPr>
          <p:spPr>
            <a:xfrm>
              <a:off x="1318762" y="0"/>
              <a:ext cx="1351274"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
            <p:cNvSpPr txBox="1"/>
            <p:nvPr/>
          </p:nvSpPr>
          <p:spPr>
            <a:xfrm>
              <a:off x="1318762" y="0"/>
              <a:ext cx="1351274"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Encryption algorithm</a:t>
              </a:r>
              <a:endParaRPr/>
            </a:p>
          </p:txBody>
        </p:sp>
        <p:sp>
          <p:nvSpPr>
            <p:cNvPr id="401" name="Google Shape;401;p5"/>
            <p:cNvSpPr/>
            <p:nvPr/>
          </p:nvSpPr>
          <p:spPr>
            <a:xfrm>
              <a:off x="1413791" y="1266045"/>
              <a:ext cx="1161216"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
            <p:cNvSpPr txBox="1"/>
            <p:nvPr/>
          </p:nvSpPr>
          <p:spPr>
            <a:xfrm>
              <a:off x="1447802" y="1300056"/>
              <a:ext cx="1093194" cy="2675076"/>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Performs various transforma-tions on the plaintext</a:t>
              </a:r>
              <a:endParaRPr/>
            </a:p>
          </p:txBody>
        </p:sp>
        <p:sp>
          <p:nvSpPr>
            <p:cNvPr id="403" name="Google Shape;403;p5"/>
            <p:cNvSpPr/>
            <p:nvPr/>
          </p:nvSpPr>
          <p:spPr>
            <a:xfrm>
              <a:off x="2761916"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
            <p:cNvSpPr txBox="1"/>
            <p:nvPr/>
          </p:nvSpPr>
          <p:spPr>
            <a:xfrm>
              <a:off x="2761916"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Public key</a:t>
              </a:r>
              <a:endParaRPr/>
            </a:p>
          </p:txBody>
        </p:sp>
        <p:sp>
          <p:nvSpPr>
            <p:cNvPr id="405" name="Google Shape;405;p5"/>
            <p:cNvSpPr/>
            <p:nvPr/>
          </p:nvSpPr>
          <p:spPr>
            <a:xfrm>
              <a:off x="2821596" y="1266045"/>
              <a:ext cx="1105696"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5"/>
            <p:cNvSpPr txBox="1"/>
            <p:nvPr/>
          </p:nvSpPr>
          <p:spPr>
            <a:xfrm>
              <a:off x="2853981" y="1298430"/>
              <a:ext cx="1040926" cy="2678328"/>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Used for encryption or decryption</a:t>
              </a:r>
              <a:endParaRPr/>
            </a:p>
          </p:txBody>
        </p:sp>
        <p:sp>
          <p:nvSpPr>
            <p:cNvPr id="407" name="Google Shape;407;p5"/>
            <p:cNvSpPr/>
            <p:nvPr/>
          </p:nvSpPr>
          <p:spPr>
            <a:xfrm>
              <a:off x="4078852"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
            <p:cNvSpPr txBox="1"/>
            <p:nvPr/>
          </p:nvSpPr>
          <p:spPr>
            <a:xfrm>
              <a:off x="4078852"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Private key</a:t>
              </a:r>
              <a:endParaRPr/>
            </a:p>
          </p:txBody>
        </p:sp>
        <p:sp>
          <p:nvSpPr>
            <p:cNvPr id="409" name="Google Shape;409;p5"/>
            <p:cNvSpPr/>
            <p:nvPr/>
          </p:nvSpPr>
          <p:spPr>
            <a:xfrm>
              <a:off x="4161215" y="1266045"/>
              <a:ext cx="1060330"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
            <p:cNvSpPr txBox="1"/>
            <p:nvPr/>
          </p:nvSpPr>
          <p:spPr>
            <a:xfrm>
              <a:off x="4192271" y="1297101"/>
              <a:ext cx="998218" cy="2680986"/>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Used for encryption or decryption</a:t>
              </a:r>
              <a:endParaRPr/>
            </a:p>
          </p:txBody>
        </p:sp>
        <p:sp>
          <p:nvSpPr>
            <p:cNvPr id="411" name="Google Shape;411;p5"/>
            <p:cNvSpPr/>
            <p:nvPr/>
          </p:nvSpPr>
          <p:spPr>
            <a:xfrm>
              <a:off x="5395788"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5"/>
            <p:cNvSpPr txBox="1"/>
            <p:nvPr/>
          </p:nvSpPr>
          <p:spPr>
            <a:xfrm>
              <a:off x="5395788"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Ciphertext</a:t>
              </a:r>
              <a:endParaRPr sz="1800">
                <a:solidFill>
                  <a:schemeClr val="dk1"/>
                </a:solidFill>
                <a:latin typeface="Arial"/>
                <a:ea typeface="Arial"/>
                <a:cs typeface="Arial"/>
                <a:sym typeface="Arial"/>
              </a:endParaRPr>
            </a:p>
          </p:txBody>
        </p:sp>
        <p:sp>
          <p:nvSpPr>
            <p:cNvPr id="413" name="Google Shape;413;p5"/>
            <p:cNvSpPr/>
            <p:nvPr/>
          </p:nvSpPr>
          <p:spPr>
            <a:xfrm>
              <a:off x="5518294" y="1266045"/>
              <a:ext cx="980045"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5"/>
            <p:cNvSpPr txBox="1"/>
            <p:nvPr/>
          </p:nvSpPr>
          <p:spPr>
            <a:xfrm>
              <a:off x="5546999" y="1294750"/>
              <a:ext cx="922635" cy="2685688"/>
            </a:xfrm>
            <a:prstGeom prst="rect">
              <a:avLst/>
            </a:prstGeom>
            <a:noFill/>
            <a:ln>
              <a:noFill/>
            </a:ln>
          </p:spPr>
          <p:txBody>
            <a:bodyPr anchorCtr="0" anchor="ctr" bIns="26650" lIns="35550" spcFirstLastPara="1" rIns="35550" wrap="square" tIns="26650">
              <a:noAutofit/>
            </a:bodyPr>
            <a:lstStyle/>
            <a:p>
              <a:pPr indent="0" lvl="0" marL="0" marR="0" rtl="0" algn="ctr">
                <a:lnSpc>
                  <a:spcPct val="90000"/>
                </a:lnSpc>
                <a:spcBef>
                  <a:spcPts val="0"/>
                </a:spcBef>
                <a:spcAft>
                  <a:spcPts val="0"/>
                </a:spcAft>
                <a:buClr>
                  <a:schemeClr val="lt1"/>
                </a:buClr>
                <a:buSzPts val="1400"/>
                <a:buFont typeface="Arial"/>
                <a:buNone/>
              </a:pPr>
              <a:r>
                <a:rPr b="1" i="0" lang="en-US" sz="1400">
                  <a:solidFill>
                    <a:schemeClr val="lt1"/>
                  </a:solidFill>
                  <a:latin typeface="Arial"/>
                  <a:ea typeface="Arial"/>
                  <a:cs typeface="Arial"/>
                  <a:sym typeface="Arial"/>
                </a:rPr>
                <a:t>The scrambled message produced as output</a:t>
              </a:r>
              <a:endParaRPr/>
            </a:p>
          </p:txBody>
        </p:sp>
        <p:sp>
          <p:nvSpPr>
            <p:cNvPr id="415" name="Google Shape;415;p5"/>
            <p:cNvSpPr/>
            <p:nvPr/>
          </p:nvSpPr>
          <p:spPr>
            <a:xfrm>
              <a:off x="6712724" y="0"/>
              <a:ext cx="1225056" cy="4220152"/>
            </a:xfrm>
            <a:prstGeom prst="roundRect">
              <a:avLst>
                <a:gd fmla="val 10000" name="adj"/>
              </a:avLst>
            </a:prstGeom>
            <a:solidFill>
              <a:schemeClr val="lt1"/>
            </a:solidFill>
            <a:ln cap="flat" cmpd="sng" w="9525">
              <a:solidFill>
                <a:schemeClr val="accent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5"/>
            <p:cNvSpPr txBox="1"/>
            <p:nvPr/>
          </p:nvSpPr>
          <p:spPr>
            <a:xfrm>
              <a:off x="6712724" y="0"/>
              <a:ext cx="1225056" cy="1266045"/>
            </a:xfrm>
            <a:prstGeom prst="rect">
              <a:avLst/>
            </a:prstGeom>
            <a:no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Decryption algorithm</a:t>
              </a:r>
              <a:endParaRPr sz="1800">
                <a:solidFill>
                  <a:schemeClr val="dk1"/>
                </a:solidFill>
                <a:latin typeface="Arial"/>
                <a:ea typeface="Arial"/>
                <a:cs typeface="Arial"/>
                <a:sym typeface="Arial"/>
              </a:endParaRPr>
            </a:p>
          </p:txBody>
        </p:sp>
        <p:sp>
          <p:nvSpPr>
            <p:cNvPr id="417" name="Google Shape;417;p5"/>
            <p:cNvSpPr/>
            <p:nvPr/>
          </p:nvSpPr>
          <p:spPr>
            <a:xfrm>
              <a:off x="6835230" y="1266045"/>
              <a:ext cx="980045" cy="2743098"/>
            </a:xfrm>
            <a:prstGeom prst="roundRect">
              <a:avLst>
                <a:gd fmla="val 10000" name="adj"/>
              </a:avLst>
            </a:prstGeom>
            <a:blipFill rotWithShape="1">
              <a:blip r:embed="rId3">
                <a:alphaModFix/>
              </a:blip>
              <a:tile algn="tl" flip="none" tx="0" sx="40000" ty="0" sy="40000"/>
            </a:blipFill>
            <a:ln cap="flat" cmpd="sng" w="9525">
              <a:solidFill>
                <a:schemeClr val="dk1"/>
              </a:solidFill>
              <a:prstDash val="solid"/>
              <a:round/>
              <a:headEnd len="sm" w="sm" type="none"/>
              <a:tailEnd len="sm" w="sm" type="none"/>
            </a:ln>
            <a:effectLst>
              <a:outerShdw blurRad="38100" rotWithShape="0" dir="5400000" dist="25400">
                <a:srgbClr val="000000">
                  <a:alpha val="4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
            <p:cNvSpPr txBox="1"/>
            <p:nvPr/>
          </p:nvSpPr>
          <p:spPr>
            <a:xfrm>
              <a:off x="6863935" y="1294750"/>
              <a:ext cx="922635" cy="2685688"/>
            </a:xfrm>
            <a:prstGeom prst="rect">
              <a:avLst/>
            </a:prstGeom>
            <a:noFill/>
            <a:ln>
              <a:noFill/>
            </a:ln>
          </p:spPr>
          <p:txBody>
            <a:bodyPr anchorCtr="0" anchor="ctr" bIns="30475" lIns="40625" spcFirstLastPara="1" rIns="40625" wrap="square" tIns="30475">
              <a:noAutofit/>
            </a:bodyPr>
            <a:lstStyle/>
            <a:p>
              <a:pPr indent="0" lvl="0" marL="0" marR="0" rtl="0" algn="ctr">
                <a:lnSpc>
                  <a:spcPct val="90000"/>
                </a:lnSpc>
                <a:spcBef>
                  <a:spcPts val="0"/>
                </a:spcBef>
                <a:spcAft>
                  <a:spcPts val="0"/>
                </a:spcAft>
                <a:buClr>
                  <a:schemeClr val="lt1"/>
                </a:buClr>
                <a:buSzPts val="1600"/>
                <a:buFont typeface="Arial"/>
                <a:buNone/>
              </a:pPr>
              <a:r>
                <a:rPr b="1" i="0" lang="en-US" sz="1600">
                  <a:solidFill>
                    <a:schemeClr val="lt1"/>
                  </a:solidFill>
                  <a:latin typeface="Arial"/>
                  <a:ea typeface="Arial"/>
                  <a:cs typeface="Arial"/>
                  <a:sym typeface="Arial"/>
                </a:rPr>
                <a:t>Accepts the ciphertext and the matching key and produces the original plaintext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3" name="Shape 423"/>
        <p:cNvGrpSpPr/>
        <p:nvPr/>
      </p:nvGrpSpPr>
      <p:grpSpPr>
        <a:xfrm>
          <a:off x="0" y="0"/>
          <a:ext cx="0" cy="0"/>
          <a:chOff x="0" y="0"/>
          <a:chExt cx="0" cy="0"/>
        </a:xfrm>
      </p:grpSpPr>
      <p:pic>
        <p:nvPicPr>
          <p:cNvPr descr="f01.pdf" id="424" name="Google Shape;424;p6"/>
          <p:cNvPicPr preferRelativeResize="0"/>
          <p:nvPr/>
        </p:nvPicPr>
        <p:blipFill rotWithShape="1">
          <a:blip r:embed="rId3">
            <a:alphaModFix/>
          </a:blip>
          <a:srcRect b="0" l="0" r="0" t="0"/>
          <a:stretch/>
        </p:blipFill>
        <p:spPr>
          <a:xfrm>
            <a:off x="1922318" y="-192251"/>
            <a:ext cx="5385986" cy="6970099"/>
          </a:xfrm>
          <a:prstGeom prst="rect">
            <a:avLst/>
          </a:prstGeom>
          <a:noFill/>
          <a:ln>
            <a:noFill/>
          </a:ln>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9" name="Shape 429"/>
        <p:cNvGrpSpPr/>
        <p:nvPr/>
      </p:nvGrpSpPr>
      <p:grpSpPr>
        <a:xfrm>
          <a:off x="0" y="0"/>
          <a:ext cx="0" cy="0"/>
          <a:chOff x="0" y="0"/>
          <a:chExt cx="0" cy="0"/>
        </a:xfrm>
      </p:grpSpPr>
      <p:sp>
        <p:nvSpPr>
          <p:cNvPr id="430" name="Google Shape;430;p7"/>
          <p:cNvSpPr txBox="1"/>
          <p:nvPr>
            <p:ph idx="4294967295" type="title"/>
          </p:nvPr>
        </p:nvSpPr>
        <p:spPr>
          <a:xfrm>
            <a:off x="0" y="0"/>
            <a:ext cx="9144000" cy="1139825"/>
          </a:xfrm>
          <a:prstGeom prst="rect">
            <a:avLst/>
          </a:prstGeom>
          <a:noFill/>
          <a:ln>
            <a:noFill/>
          </a:ln>
        </p:spPr>
        <p:txBody>
          <a:bodyPr anchorCtr="0" anchor="ctr" bIns="45700" lIns="91425" spcFirstLastPara="1" rIns="91425" wrap="square" tIns="45700">
            <a:noAutofit/>
          </a:bodyPr>
          <a:lstStyle/>
          <a:p>
            <a:pPr indent="0" lvl="0" marL="0" rtl="0" algn="ctr">
              <a:lnSpc>
                <a:spcPct val="93750"/>
              </a:lnSpc>
              <a:spcBef>
                <a:spcPts val="0"/>
              </a:spcBef>
              <a:spcAft>
                <a:spcPts val="0"/>
              </a:spcAft>
              <a:buNone/>
            </a:pPr>
            <a:r>
              <a:rPr lang="en-US" sz="4400"/>
              <a:t>Table 9.2 </a:t>
            </a:r>
            <a:r>
              <a:rPr lang="en-US" sz="4800"/>
              <a:t>  </a:t>
            </a:r>
            <a:br>
              <a:rPr lang="en-US" sz="4800"/>
            </a:br>
            <a:r>
              <a:rPr lang="en-US" sz="4000"/>
              <a:t>Conventional and Public-Key Encryption </a:t>
            </a:r>
            <a:endParaRPr sz="4000"/>
          </a:p>
        </p:txBody>
      </p:sp>
      <p:pic>
        <p:nvPicPr>
          <p:cNvPr id="431" name="Google Shape;431;p7"/>
          <p:cNvPicPr preferRelativeResize="0"/>
          <p:nvPr/>
        </p:nvPicPr>
        <p:blipFill rotWithShape="1">
          <a:blip r:embed="rId3">
            <a:alphaModFix/>
          </a:blip>
          <a:srcRect b="0" l="0" r="0" t="0"/>
          <a:stretch/>
        </p:blipFill>
        <p:spPr>
          <a:xfrm>
            <a:off x="1054224" y="1219200"/>
            <a:ext cx="6830144" cy="5247375"/>
          </a:xfrm>
          <a:prstGeom prst="rect">
            <a:avLst/>
          </a:prstGeom>
          <a:noFill/>
          <a:ln>
            <a:noFill/>
          </a:ln>
        </p:spPr>
      </p:pic>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p8"/>
          <p:cNvSpPr txBox="1"/>
          <p:nvPr>
            <p:ph idx="4294967295" type="title"/>
          </p:nvPr>
        </p:nvSpPr>
        <p:spPr>
          <a:xfrm>
            <a:off x="1" y="39689"/>
            <a:ext cx="9144000" cy="874712"/>
          </a:xfrm>
          <a:prstGeom prst="rect">
            <a:avLst/>
          </a:prstGeom>
          <a:noFill/>
          <a:ln>
            <a:noFill/>
          </a:ln>
        </p:spPr>
        <p:txBody>
          <a:bodyPr anchorCtr="0" anchor="ctr" bIns="45700" lIns="91425" spcFirstLastPara="1" rIns="91425" wrap="square" tIns="45700">
            <a:noAutofit/>
          </a:bodyPr>
          <a:lstStyle/>
          <a:p>
            <a:pPr indent="0" lvl="0" marL="0" rtl="0" algn="ctr">
              <a:lnSpc>
                <a:spcPct val="125000"/>
              </a:lnSpc>
              <a:spcBef>
                <a:spcPts val="0"/>
              </a:spcBef>
              <a:spcAft>
                <a:spcPts val="0"/>
              </a:spcAft>
              <a:buNone/>
            </a:pPr>
            <a:r>
              <a:rPr lang="en-US" sz="4800"/>
              <a:t>Public-Key Cryptosystem:  Secrecy</a:t>
            </a:r>
            <a:endParaRPr/>
          </a:p>
        </p:txBody>
      </p:sp>
      <p:pic>
        <p:nvPicPr>
          <p:cNvPr descr="f2.pdf" id="438" name="Google Shape;438;p8"/>
          <p:cNvPicPr preferRelativeResize="0"/>
          <p:nvPr/>
        </p:nvPicPr>
        <p:blipFill rotWithShape="1">
          <a:blip r:embed="rId3">
            <a:alphaModFix/>
          </a:blip>
          <a:srcRect b="9412" l="4545" r="4544" t="9412"/>
          <a:stretch/>
        </p:blipFill>
        <p:spPr>
          <a:xfrm>
            <a:off x="669032" y="762000"/>
            <a:ext cx="8007424" cy="5525088"/>
          </a:xfrm>
          <a:prstGeom prst="rect">
            <a:avLst/>
          </a:prstGeom>
          <a:noFill/>
          <a:ln>
            <a:noFill/>
          </a:ln>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3" name="Shape 443"/>
        <p:cNvGrpSpPr/>
        <p:nvPr/>
      </p:nvGrpSpPr>
      <p:grpSpPr>
        <a:xfrm>
          <a:off x="0" y="0"/>
          <a:ext cx="0" cy="0"/>
          <a:chOff x="0" y="0"/>
          <a:chExt cx="0" cy="0"/>
        </a:xfrm>
      </p:grpSpPr>
      <p:pic>
        <p:nvPicPr>
          <p:cNvPr descr="f3.pdf" id="444" name="Google Shape;444;p9"/>
          <p:cNvPicPr preferRelativeResize="0"/>
          <p:nvPr/>
        </p:nvPicPr>
        <p:blipFill rotWithShape="1">
          <a:blip r:embed="rId3">
            <a:alphaModFix/>
          </a:blip>
          <a:srcRect b="8235" l="4545" r="4544" t="9412"/>
          <a:stretch/>
        </p:blipFill>
        <p:spPr>
          <a:xfrm>
            <a:off x="611560" y="834008"/>
            <a:ext cx="8130502" cy="5691336"/>
          </a:xfrm>
          <a:prstGeom prst="rect">
            <a:avLst/>
          </a:prstGeom>
          <a:noFill/>
          <a:ln>
            <a:noFill/>
          </a:ln>
        </p:spPr>
      </p:pic>
      <p:sp>
        <p:nvSpPr>
          <p:cNvPr id="445" name="Google Shape;445;p9"/>
          <p:cNvSpPr txBox="1"/>
          <p:nvPr/>
        </p:nvSpPr>
        <p:spPr>
          <a:xfrm>
            <a:off x="1" y="39689"/>
            <a:ext cx="9144000" cy="874712"/>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chemeClr val="dk2"/>
              </a:buClr>
              <a:buSzPts val="4000"/>
              <a:buFont typeface="Candara"/>
              <a:buNone/>
            </a:pPr>
            <a:r>
              <a:rPr b="0" i="0" lang="en-US" sz="4000" u="none" cap="none" strike="noStrike">
                <a:solidFill>
                  <a:schemeClr val="dk2"/>
                </a:solidFill>
                <a:latin typeface="Candara"/>
                <a:ea typeface="Candara"/>
                <a:cs typeface="Candara"/>
                <a:sym typeface="Candara"/>
              </a:rPr>
              <a:t>Public-Key Cryptosystem:  Authentication</a:t>
            </a:r>
            <a:endParaRPr/>
          </a:p>
        </p:txBody>
      </p:sp>
    </p:spTree>
  </p:cSld>
  <p:clrMapOvr>
    <a:masterClrMapping/>
  </p:clrMapOvr>
  <p:transition spd="med">
    <p:wipe dir="u"/>
  </p:transition>
</p:sld>
</file>

<file path=ppt/theme/theme1.xml><?xml version="1.0" encoding="utf-8"?>
<a:theme xmlns:a="http://schemas.openxmlformats.org/drawingml/2006/main" xmlns:r="http://schemas.openxmlformats.org/officeDocument/2006/relationships" name="Infusion">
  <a:themeElements>
    <a:clrScheme name="Infusion">
      <a:dk1>
        <a:srgbClr val="000000"/>
      </a:dk1>
      <a:lt1>
        <a:srgbClr val="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2016-03-26T03:50:41Z</dcterms:created>
  <dc:creator>Dr Lawrie Brown</dc:creator>
</cp:coreProperties>
</file>