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Pacifico"/>
      <p:regular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1" roundtripDataSignature="AMtx7mhyo7TtH3/PNe+ak2h/z62RZAhG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acifico-regular.fntdata"/><Relationship Id="rId25" Type="http://schemas.openxmlformats.org/officeDocument/2006/relationships/slide" Target="slides/slide19.xml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chapter begins with a discussion of the wide variety of applications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hash functions. Next, we look at the security requirements for such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functions. Then we look at the use of cipher block chaining to implement a cryptographic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function. The remainder of the chapter is devoted to the most important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widely used family of cryptographic hash functions, the Secure Hash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(SHA) family.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3" name="Google Shape;4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proceeding, we need to define two terms. For a hash value h =  H(x ), we say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x  is the preimage  of h . That is, x  is a data block whose hash function, using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H, is h . Because H is a many-to-one mapping, for any given hash value h 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will in general be multiple preimages. A collision  occurs if we have x ≠ y 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 ) =  H(y ). Because we are using hash functions for data integrity, collisions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undesirable.</a:t>
            </a:r>
            <a:endParaRPr/>
          </a:p>
        </p:txBody>
      </p:sp>
      <p:sp>
        <p:nvSpPr>
          <p:cNvPr id="434" name="Google Shape;43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11.1 lists the generally accepted requirements for a cryptographic hash function.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three properties are requirements for the practical application of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fourth property, preimage resistant , is the one-way property: it is easy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generate a code given a message, but virtually impossible to generate a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code. This property is important if the authentication technique involves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a secret value (Figure 11.3c). The secret value itself is not sent.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fifth property, second preimage resistant , guarantees that it is impossible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an alternative message with the same hash value as a given message.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prevents forgery when an encrypted hash code is used (Figures 11.3b and 11.4a). If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property were not true, an attacker would be capable of the following sequence: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observe or intercept a message plus its encrypted hash code; second, generate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unencrypted hash code from the message; third, generate an alternate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same hash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hash function that satisfies the first five properties in Table 11.1 is referred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as a weak hash function. If the sixth property, collision resistant , is also satisfied,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it is referred to as a strong hash function. A strong hash function protects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against an attack in which one party generates a message for another party to sign.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suppose Bob writes an IOU message, sends it to Alice, and she signs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it. Bob finds two messages with the same hash, one of which requires Alice to pay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amount and one that requires a large payment. Alice signs the first message,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Bob is then able to claim that the second message is authentic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final requirement in Table 11.1, pseudorandomness , has not traditionally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been listed as a requirement of cryptographic hash functions but is more or less implied.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[JOHN05] points out that cryptographic hash functions are commonly used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key derivation and pseudorandom number generation, and that in message integrity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applications, the three resistant properties depend on the output of the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appearing to be random. Thus, it makes sense to verify that in fact a given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 produces pseudorandom output..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2" name="Google Shape;4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11.6 shows the relationships among the three resistant properties.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that is collision resistant is also second preimage resistant, but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is not necessarily true. A function can be collision resistant but not preimage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resistant and vice versa. A function can be preimage resistant but not second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preimage resistant and vice versa. See [MENE97] for a discussion.</a:t>
            </a:r>
            <a:endParaRPr/>
          </a:p>
        </p:txBody>
      </p:sp>
      <p:sp>
        <p:nvSpPr>
          <p:cNvPr id="453" name="Google Shape;45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13:notes"/>
          <p:cNvSpPr txBox="1"/>
          <p:nvPr>
            <p:ph idx="1" type="body"/>
          </p:nvPr>
        </p:nvSpPr>
        <p:spPr>
          <a:xfrm>
            <a:off x="457200" y="4343400"/>
            <a:ext cx="6019800" cy="434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with encryption algorithms, there are two categories of attacks on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brute-force attacks and cryptanalysis. A brute-force attack does not depend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specific algorithm but depends only on bit length. In the case of a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function, a brute-force attack depends only on the bit length of the hash value.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cryptanalysis, in contrast, is an attack based on weaknesses in a particular cryptographic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recent years, the most widely used hash function has been the Secure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(SHA). Indeed, because virtually every other widely used hash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 been found to have substantial cryptanalytic weaknesses, SHA was more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the last remaining standardized hash algorithm by 2005. SHA was developed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National Institute of Standards and Technology (NIST) and published as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federal information processing standard (FIPS 180) in 1993. When weaknesses were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discovered in SHA, now known as SHA-0, a revised version was issued as FIPS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180-1 in 1995 and is referred to as SHA-1. The actual standards document is entitled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“Secure Hash Standard.” SHA is based on the hash function MD4, and its design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closely models MD4.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SHA-1 produces a hash value of 160 bits. In 2002, NIST produced a revised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of the standard, FIPS 180-2, that defined three new versions of SHA,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value lengths of 256, 384, and 512 bits, known as SHA-256, SHA-384,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SHA-512, respectively. Collectively, these hash algorithms are known as SHA-2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new versions have the same underlying structure and use the same types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arithmetic and logical binary operations as SHA-1.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revised document was issued as FIP PUB 180-3 in 2008, which added a 224-bit version (Table 11.3).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2015, NIST issued FIPS 180-4, which added two additional algorithms: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SHA-512/224 and SHA-512/256. SHA-1 and SHA-2 are also specified in RFC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6234, which essentially duplicates the material in FIPS 180-3 but adds a C code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2005, NIST announced the intention to phase out approval of SHA-1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move to a reliance on SHA-2 by 2010. Shortly thereafter, a research team described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attack in which two separate messages could be found that deliver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SHA-1 hash using 2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operations, far fewer than the 2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operations previously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thought needed to find a collision with an SHA-1 hash [WANG05]. This result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hasten the transition to SHA-2.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takes as input a message with a maximum length of less than 2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produces as output a 512-bit message digest. The input is processed in 1024-bit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blocks. Figure 11.9 depicts the overall processing of a message to produce a digest.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follows the general structure depicted in Figure 11.8. The processing consists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following steps.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 Append padding bits.  The message is padded so that its length is congruent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896 modulo 1024 [length =  896(mod 1024)]. Padding is always added,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the message is already of the desired length. Thus, the number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 bits is in the range of 1 to 1024. The padding consists of a single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followed by the necessary number of 0 bits.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 Append length.  A block of 128 bits is appended to the message. This block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treated as an unsigned 128-bit integer (most significant byte first)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the length of the original message (before the padding).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outcome of the first two steps yields a message that is an integer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of 1024 bits in length. In Figure 11.9, the expanded message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 as the sequence of 1024-bit blocks M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M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. . .  , M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so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length of the expanded message is N *  1024 bits.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 Initialize hash buffer.  A 512-bit buffer is used to hold intermediate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final results of the hash function. The buffer can be represented as eight 64-bit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(a, b, c, d, e, f, g, h)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These registers are initialized to the following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 integers (hexadecimal values):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6A09E667F3BCC908 		e = 510E527FADE682D1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BB67AE8584CAA73B	 	f = 9B05688C2B3E6C1F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3C6EF372FE94F82B 		g = 1F83D9ABFB41BD6B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A54FF53A5F1D36F1 		h = 5BE0CD19137E2179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values are stored in big-endian  format, which is the most significant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of a word in the low-address (leftmost) byte position. These words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obtained by taking the first sixty-four bits of the fractional parts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roots of the first eight prime numbers.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 4 Process message in 1024-bit (128-word) blocks. The heart of the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module that consists of 80 rounds; this module is labeled F in Figure 11.9.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 is illustrated in Figure 11.10.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round takes as input the 512-bit buffer value, abcdefgh,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updates the contents of the buffer. At input to the first round, the buffer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the value of the intermediate hash 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value,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Each round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a 64-bit value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derived from the current 1024-bit block being processed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). These values are derived using a message schedule described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subsequently. Each round also makes use of an additive constant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where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t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79 indicates one of the 80 rounds. These words represent the first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bits of the fractional parts of the cube roots of the first 80 prime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 5 Output. After all N 1024-bit blocks have been processed, the output from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Nth stage is the 512-bit message digest.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heart of the algorithm is a module that consists of 80 rounds; this module is labeled F in Figure 11.9.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 is illustrated in Figure 11.10.</a:t>
            </a:r>
            <a:endParaRPr/>
          </a:p>
        </p:txBody>
      </p:sp>
      <p:sp>
        <p:nvSpPr>
          <p:cNvPr id="491" name="Google Shape;49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us look in more detail at the logic in each of the 80 steps of the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one 512-bit block (Figure 11.11).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2" name="Google Shape;5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11.12 Creation of 80-word Input Sequence for SHA-512 Processing of Single Block</a:t>
            </a:r>
            <a:endParaRPr/>
          </a:p>
        </p:txBody>
      </p:sp>
      <p:sp>
        <p:nvSpPr>
          <p:cNvPr id="503" name="Google Shape;5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hash function  H accepts a variable-length block of data M  as input and produces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fixed-size hash value h =  H(M ). A “good” hash function has the property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applying the function to a large set of inputs will produce outputs that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and apparently random. In general terms, the principal object of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 is data integrity. A change to any bit or bits in M  results, with high probability,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change to the hash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kind of hash function needed for security applications is referred to as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hash function . A cryptographic hash function is an algorithm for which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computationally infeasible (because no attack is significantly more efficient than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brute force) to find either (a) a data object that maps to a pre-specified hash result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one-way property) or (b) two data objects that map to the same hash result (the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collision-free property). Because of these characteristics, hash functions are often used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determine whether or not data has changed.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11.1 depicts the general operation of a cryptographic hash function.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the input is padded out to an integer multiple of some fixed length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1024 bits), and the padding includes the value of the length of the original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bits. The length field is a security measure to increase the difficulty for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to produce an alternative message with the same hash value.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authentication is a mechanism or service used to verify the integrity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message. Message authentication assures that data received are exactly as sent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contain no modification, insertion, deletion, or replay). In many cases, there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requirement that the authentication mechanism assures that purported identity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sender is valid. When a hash function is used to provide message authentication,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 function value is often referred to as a message digest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essence of the use of a hash function for message authentication is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follows. The sender computes a hash value as a function of the bits in the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transmits both the hash value and the message. The receiver performs the same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calculation on the message bits and compares this value with the incoming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value. If there is a mismatch, the receiver knows that the message (or possibly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 value) has been altered (Figure 11.2a).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hash function must be transmitted in a secure fashion. That is, the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must be protected so that if an adversary alters or replaces the message,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feasible for adversary to also alter the hash value to fool the receiver.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attack is shown in Figure 11.2b. In this example, Alice transmits a data block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attaches a hash value. Darth intercepts the message, alters or replaces the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block, and calculates and attaches a new hash value. Bob receives the altered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new hash value and does not detect the change. To prevent this attack,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value generated by Alice must be protected.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11.3 illustrates a variety of ways in which a hash code can be used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message authentication,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The message plus concatenated hash code is encrypted using symmetric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encryption. Because only A and B share the secret key, the message must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come from A and has not been altered. The hash code provides the structure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redundancy required to achieve authentication. Because encryption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to the entire message plus hash code, confidentiality is also provided.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Only the hash code is encrypted, using symmetric encryption. This reduces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burden for those applications that do not require confidentiality.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It is possible to use a hash function but no encryption for message authentication.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technique assumes that the two communicating parties share a common secret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S. A computes the hash value over the concatenation of M and 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appends the resulting hash value to M. Because B possesses S, it can recompute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 value to verify. Because the secret value itself is not sent, an opponent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modify an intercepted message and cannot generate a false message.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Confidentiality can be added to the approach of method (c) by encrypting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 message plus the hash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confidentiality is not required, method (b) has an advantage over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(a) and (d), which encrypts the entire message, in that less computation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required. Nevertheless, there has been growing interest in techniques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encryption (Figure 11.3c). Several reasons for this interest are pointed out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[TSUD92].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Encryption software is relatively slow. Even though the amount of data to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per message is small, there may be a steady stream of messages into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out of a system.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Encryption hardware costs are not negligible. Low-cost chip implementations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DES are available, but the cost adds up if all nodes in a network must have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capability.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Encryption hardware is optimized toward large data sizes. For small blocks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data, a high proportion of the time is spent in initialization/invocation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Encryption algorithms may be covered by patents, and there is a cost associated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licensing their use.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2" name="Google Shape;3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commonly, message authentication is achieved using a message authentication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 (MAC ), also known as a keyed hash function . Typically, MACs 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between two parties that share a secret key to authenticate information exchanged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those parties. A MAC function takes as input a secret key and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block and produces a hash value, referred to as the MAC, which is associated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protected message. If the integrity of the message needs to be checked,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function can be applied to the message and the result compared with the associated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value. An attacker who alters the message will be unable to alter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MAC value without knowledge of the secret key. Note that the verifying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party also knows who the sending party is because no one else knows the secret key.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combination of hashing and encryption results in an overall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that is, in fact, a MAC (Figure 11.3b). That is, E(K , H(M )) is a function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variable-length message M  and a secret key K , and it produces a fixed-size 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secure against an opponent who does not know the secret key. In practice,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MAC algorithms are designed that are generally more efficient than an encryption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algorithm.</a:t>
            </a:r>
            <a:endParaRPr b="0" sz="1110"/>
          </a:p>
        </p:txBody>
      </p:sp>
      <p:sp>
        <p:nvSpPr>
          <p:cNvPr id="383" name="Google Shape;38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important application, which is similar to the message authentication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Application, is the digital signature . The operation of the digital signature is similar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that of the MAC. In the case of the digital signature, the hash value of a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encrypted with a user’s private key. Anyone who knows the user’s public key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verify the integrity of the message that is associated with the digital signature.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an attacker who wishes to alter the message would need to know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private key. As we shall see in Chapter 14, the implications of digital signatures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beyond just message authentication.</a:t>
            </a:r>
            <a:endParaRPr b="0"/>
          </a:p>
        </p:txBody>
      </p:sp>
      <p:sp>
        <p:nvSpPr>
          <p:cNvPr id="395" name="Google Shape;39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11.4 illustrates, in a simplified fashion, how a hash code is used to provide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digital signature.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 The hash code is encrypted, using public-key encryption with the sender’s private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key. As with Figure 11.3b, this provides authentication. It also provides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signature, because only the sender could have produced the encrypted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code. In fact, this is the essence of the digital signature technique.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 If confidentiality as well as a digital signature is desired, then the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the private-key-encrypted hash code can be encrypted using a symmetric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 key. This is a common technique.</a:t>
            </a:r>
            <a:endParaRPr/>
          </a:p>
        </p:txBody>
      </p:sp>
      <p:sp>
        <p:nvSpPr>
          <p:cNvPr id="402" name="Google Shape;40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functions are commonly used to create a one-way password file . Chapter 21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explains a scheme in which a hash of a password is stored by an operating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 than the password itself. Thus, the actual password is not retrievable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hacker who gains access to the password file. In simple terms, when a user enters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password, the hash of that password is compared to the stored hash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verification. This approach to password protection is used by most operating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functions can be used for intrusion detection  and virus detection . Store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H(F) for each file on a system and secure the hash values (e.g., on a CD-R that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kept secure). One can later determine if a file has been modified by recomputing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H(F). An intruder would need to change F without changing H(F).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cryptographic hash function can be used to construct a pseudorandom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(PRF)  or a pseudorandom number generator (PRNG) . A common application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hash-based PRF is for the generation of symmetric keys. We discuss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in Chapter 12.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1"/>
          <p:cNvGrpSpPr/>
          <p:nvPr/>
        </p:nvGrpSpPr>
        <p:grpSpPr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descr="Overlay-Blank.jpg" id="17" name="Google Shape;17;p21"/>
            <p:cNvPicPr preferRelativeResize="0"/>
            <p:nvPr/>
          </p:nvPicPr>
          <p:blipFill rotWithShape="1">
            <a:blip r:embed="rId2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8" name="Google Shape;1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21"/>
          <p:cNvGrpSpPr/>
          <p:nvPr/>
        </p:nvGrpSpPr>
        <p:grpSpPr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descr="Overlay-Blank.jpg" id="20" name="Google Shape;20;p21"/>
            <p:cNvPicPr preferRelativeResize="0"/>
            <p:nvPr/>
          </p:nvPicPr>
          <p:blipFill rotWithShape="1">
            <a:blip r:embed="rId2">
              <a:alphaModFix/>
            </a:blip>
            <a:srcRect b="0" l="0" r="85126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21" name="Google Shape;2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22" name="Google Shape;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4841875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1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110" name="Google Shape;11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0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 cap="flat" cmpd="sng" w="101600">
            <a:solidFill>
              <a:srgbClr val="D0C6EB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30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 showMasterSp="0">
  <p:cSld name="Picture with Caption, Alt.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19" name="Google Shape;119;p31"/>
            <p:cNvPicPr preferRelativeResize="0"/>
            <p:nvPr/>
          </p:nvPicPr>
          <p:blipFill rotWithShape="1">
            <a:blip r:embed="rId2">
              <a:alphaModFix/>
            </a:blip>
            <a:srcRect b="0" l="4301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20" name="Google Shape;12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31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2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129" name="Google Shape;129;p32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130" name="Google Shape;13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3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" type="body"/>
          </p:nvPr>
        </p:nvSpPr>
        <p:spPr>
          <a:xfrm rot="5400000">
            <a:off x="2432844" y="121444"/>
            <a:ext cx="4289425" cy="757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33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descr="Overlay-Blank.jpg" id="138" name="Google Shape;138;p33"/>
            <p:cNvPicPr preferRelativeResize="0"/>
            <p:nvPr/>
          </p:nvPicPr>
          <p:blipFill rotWithShape="1">
            <a:blip r:embed="rId2">
              <a:alphaModFix/>
            </a:blip>
            <a:srcRect b="0" l="1471" r="16862" t="0"/>
            <a:stretch/>
          </p:blipFill>
          <p:spPr>
            <a:xfrm>
              <a:off x="0" y="0"/>
              <a:ext cx="74676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39" name="Google Shape;139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28309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33"/>
          <p:cNvSpPr txBox="1"/>
          <p:nvPr>
            <p:ph type="title"/>
          </p:nvPr>
        </p:nvSpPr>
        <p:spPr>
          <a:xfrm rot="5400000">
            <a:off x="5495131" y="2505870"/>
            <a:ext cx="56975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 rot="5400000">
            <a:off x="885031" y="-123031"/>
            <a:ext cx="5697537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5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217" name="Google Shape;217;p35"/>
            <p:cNvSpPr/>
            <p:nvPr/>
          </p:nvSpPr>
          <p:spPr>
            <a:xfrm>
              <a:off x="2" y="2688"/>
              <a:ext cx="5758" cy="1632"/>
            </a:xfrm>
            <a:custGeom>
              <a:rect b="b" l="l" r="r" t="t"/>
              <a:pathLst>
                <a:path extrusionOk="0" h="4316" w="5740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35"/>
            <p:cNvGrpSpPr/>
            <p:nvPr/>
          </p:nvGrpSpPr>
          <p:grpSpPr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219" name="Google Shape;219;p35"/>
              <p:cNvGrpSpPr/>
              <p:nvPr/>
            </p:nvGrpSpPr>
            <p:grpSpPr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220" name="Google Shape;220;p35"/>
                <p:cNvSpPr/>
                <p:nvPr/>
              </p:nvSpPr>
              <p:spPr>
                <a:xfrm>
                  <a:off x="2268" y="3934"/>
                  <a:ext cx="638" cy="377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35"/>
                <p:cNvSpPr/>
                <p:nvPr/>
              </p:nvSpPr>
              <p:spPr>
                <a:xfrm>
                  <a:off x="2314" y="3958"/>
                  <a:ext cx="543" cy="33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060F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35"/>
                <p:cNvSpPr/>
                <p:nvPr/>
              </p:nvSpPr>
              <p:spPr>
                <a:xfrm>
                  <a:off x="2341" y="3979"/>
                  <a:ext cx="501" cy="299"/>
                </a:xfrm>
                <a:prstGeom prst="ellipse">
                  <a:avLst/>
                </a:prstGeom>
                <a:gradFill>
                  <a:gsLst>
                    <a:gs pos="0">
                      <a:srgbClr val="9261F4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35"/>
                <p:cNvSpPr/>
                <p:nvPr/>
              </p:nvSpPr>
              <p:spPr>
                <a:xfrm>
                  <a:off x="2368" y="3997"/>
                  <a:ext cx="444" cy="258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35"/>
                <p:cNvSpPr/>
                <p:nvPr/>
              </p:nvSpPr>
              <p:spPr>
                <a:xfrm>
                  <a:off x="2385" y="4005"/>
                  <a:ext cx="413" cy="240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35"/>
                <p:cNvSpPr/>
                <p:nvPr/>
              </p:nvSpPr>
              <p:spPr>
                <a:xfrm>
                  <a:off x="2437" y="4026"/>
                  <a:ext cx="306" cy="192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35"/>
                <p:cNvSpPr/>
                <p:nvPr/>
              </p:nvSpPr>
              <p:spPr>
                <a:xfrm>
                  <a:off x="2476" y="4056"/>
                  <a:ext cx="227" cy="135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261F4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35"/>
                <p:cNvSpPr/>
                <p:nvPr/>
              </p:nvSpPr>
              <p:spPr>
                <a:xfrm>
                  <a:off x="2542" y="4097"/>
                  <a:ext cx="90" cy="60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261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" name="Google Shape;228;p35"/>
              <p:cNvSpPr/>
              <p:nvPr/>
            </p:nvSpPr>
            <p:spPr>
              <a:xfrm>
                <a:off x="3686" y="3810"/>
                <a:ext cx="532" cy="32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5"/>
              <p:cNvSpPr/>
              <p:nvPr/>
            </p:nvSpPr>
            <p:spPr>
              <a:xfrm>
                <a:off x="3726" y="3840"/>
                <a:ext cx="452" cy="275"/>
              </a:xfrm>
              <a:prstGeom prst="ellipse">
                <a:avLst/>
              </a:prstGeom>
              <a:gradFill>
                <a:gsLst>
                  <a:gs pos="0">
                    <a:srgbClr val="9261F4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3782" y="3872"/>
                <a:ext cx="344" cy="20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3822" y="3896"/>
                <a:ext cx="262" cy="159"/>
              </a:xfrm>
              <a:prstGeom prst="ellipse">
                <a:avLst/>
              </a:prstGeom>
              <a:gradFill>
                <a:gsLst>
                  <a:gs pos="0">
                    <a:srgbClr val="9664FB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>
                <a:off x="3856" y="3922"/>
                <a:ext cx="192" cy="10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>
                <a:off x="3575" y="3715"/>
                <a:ext cx="383" cy="161"/>
              </a:xfrm>
              <a:custGeom>
                <a:rect b="b" l="l" r="r" t="t"/>
                <a:pathLst>
                  <a:path extrusionOk="0" h="161" w="382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>
                <a:gsLst>
                  <a:gs pos="0">
                    <a:srgbClr val="9463F8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5"/>
              <p:cNvSpPr/>
              <p:nvPr/>
            </p:nvSpPr>
            <p:spPr>
              <a:xfrm>
                <a:off x="3695" y="4170"/>
                <a:ext cx="444" cy="66"/>
              </a:xfrm>
              <a:custGeom>
                <a:rect b="b" l="l" r="r" t="t"/>
                <a:pathLst>
                  <a:path extrusionOk="0" h="66" w="443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>
                <a:gsLst>
                  <a:gs pos="0">
                    <a:srgbClr val="8D5EEC"/>
                  </a:gs>
                  <a:gs pos="100000">
                    <a:schemeClr val="accent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3527" y="3906"/>
                <a:ext cx="89" cy="216"/>
              </a:xfrm>
              <a:custGeom>
                <a:rect b="b" l="l" r="r" t="t"/>
                <a:pathLst>
                  <a:path extrusionOk="0" h="216" w="89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5"/>
              <p:cNvSpPr/>
              <p:nvPr/>
            </p:nvSpPr>
            <p:spPr>
              <a:xfrm>
                <a:off x="3569" y="3745"/>
                <a:ext cx="750" cy="461"/>
              </a:xfrm>
              <a:custGeom>
                <a:rect b="b" l="l" r="r" t="t"/>
                <a:pathLst>
                  <a:path extrusionOk="0" h="461" w="747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5"/>
              <p:cNvSpPr/>
              <p:nvPr/>
            </p:nvSpPr>
            <p:spPr>
              <a:xfrm>
                <a:off x="4037" y="3721"/>
                <a:ext cx="96" cy="30"/>
              </a:xfrm>
              <a:custGeom>
                <a:rect b="b" l="l" r="r" t="t"/>
                <a:pathLst>
                  <a:path extrusionOk="0" h="30" w="96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4175" y="4050"/>
                <a:ext cx="180" cy="132"/>
              </a:xfrm>
              <a:custGeom>
                <a:rect b="b" l="l" r="r" t="t"/>
                <a:pathLst>
                  <a:path extrusionOk="0" h="132" w="179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5"/>
              <p:cNvSpPr/>
              <p:nvPr/>
            </p:nvSpPr>
            <p:spPr>
              <a:xfrm>
                <a:off x="2585" y="3822"/>
                <a:ext cx="449" cy="186"/>
              </a:xfrm>
              <a:custGeom>
                <a:rect b="b" l="l" r="r" t="t"/>
                <a:pathLst>
                  <a:path extrusionOk="0" h="186" w="448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>
                <a:gsLst>
                  <a:gs pos="0">
                    <a:srgbClr val="9261F4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5"/>
              <p:cNvSpPr/>
              <p:nvPr/>
            </p:nvSpPr>
            <p:spPr>
              <a:xfrm>
                <a:off x="2142" y="3852"/>
                <a:ext cx="892" cy="462"/>
              </a:xfrm>
              <a:custGeom>
                <a:rect b="b" l="l" r="r" t="t"/>
                <a:pathLst>
                  <a:path extrusionOk="0" h="462" w="890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8D5EEC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2082" y="3828"/>
                <a:ext cx="407" cy="486"/>
              </a:xfrm>
              <a:custGeom>
                <a:rect b="b" l="l" r="r" t="t"/>
                <a:pathLst>
                  <a:path extrusionOk="0" h="486" w="40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2987" y="4044"/>
                <a:ext cx="108" cy="252"/>
              </a:xfrm>
              <a:custGeom>
                <a:rect b="b" l="l" r="r" t="t"/>
                <a:pathLst>
                  <a:path extrusionOk="0" h="252" w="107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8B5DE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2068" y="3685"/>
                <a:ext cx="835" cy="150"/>
              </a:xfrm>
              <a:custGeom>
                <a:rect b="b" l="l" r="r" t="t"/>
                <a:pathLst>
                  <a:path extrusionOk="0" h="150" w="835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1867" y="3853"/>
                <a:ext cx="171" cy="461"/>
              </a:xfrm>
              <a:custGeom>
                <a:rect b="b" l="l" r="r" t="t"/>
                <a:pathLst>
                  <a:path extrusionOk="0" h="461" w="17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2951" y="3751"/>
                <a:ext cx="360" cy="563"/>
              </a:xfrm>
              <a:custGeom>
                <a:rect b="b" l="l" r="r" t="t"/>
                <a:pathLst>
                  <a:path extrusionOk="0" h="563" w="360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2318" y="3631"/>
                <a:ext cx="1078" cy="425"/>
              </a:xfrm>
              <a:custGeom>
                <a:rect b="b" l="l" r="r" t="t"/>
                <a:pathLst>
                  <a:path extrusionOk="0" h="425" w="1078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3304" y="4080"/>
                <a:ext cx="98" cy="234"/>
              </a:xfrm>
              <a:custGeom>
                <a:rect b="b" l="l" r="r" t="t"/>
                <a:pathLst>
                  <a:path extrusionOk="0" h="234" w="98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1776" y="3673"/>
                <a:ext cx="481" cy="641"/>
              </a:xfrm>
              <a:custGeom>
                <a:rect b="b" l="l" r="r" t="t"/>
                <a:pathLst>
                  <a:path extrusionOk="0" h="641" w="48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4200" y="3402"/>
                <a:ext cx="1201" cy="731"/>
              </a:xfrm>
              <a:custGeom>
                <a:rect b="b" l="l" r="r" t="t"/>
                <a:pathLst>
                  <a:path extrusionOk="0" h="731" w="120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5"/>
              <p:cNvSpPr/>
              <p:nvPr/>
            </p:nvSpPr>
            <p:spPr>
              <a:xfrm>
                <a:off x="4128" y="3366"/>
                <a:ext cx="544" cy="737"/>
              </a:xfrm>
              <a:custGeom>
                <a:rect b="b" l="l" r="r" t="t"/>
                <a:pathLst>
                  <a:path extrusionOk="0" h="737" w="544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>
                <a:off x="4792" y="3360"/>
                <a:ext cx="609" cy="252"/>
              </a:xfrm>
              <a:custGeom>
                <a:rect b="b" l="l" r="r" t="t"/>
                <a:pathLst>
                  <a:path extrusionOk="0" h="252" w="609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>
                <a:gsLst>
                  <a:gs pos="0">
                    <a:srgbClr val="A176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5246" y="4007"/>
                <a:ext cx="72" cy="54"/>
              </a:xfrm>
              <a:custGeom>
                <a:rect b="b" l="l" r="r" t="t"/>
                <a:pathLst>
                  <a:path extrusionOk="0" h="54" w="72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4505" y="4073"/>
                <a:ext cx="705" cy="108"/>
              </a:xfrm>
              <a:custGeom>
                <a:rect b="b" l="l" r="r" t="t"/>
                <a:pathLst>
                  <a:path extrusionOk="0" h="108" w="705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5336" y="3654"/>
                <a:ext cx="143" cy="341"/>
              </a:xfrm>
              <a:custGeom>
                <a:rect b="b" l="l" r="r" t="t"/>
                <a:pathLst>
                  <a:path extrusionOk="0" h="341" w="143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5061" y="3624"/>
                <a:ext cx="83" cy="90"/>
              </a:xfrm>
              <a:custGeom>
                <a:rect b="b" l="l" r="r" t="t"/>
                <a:pathLst>
                  <a:path extrusionOk="0" h="90" w="83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4445" y="3552"/>
                <a:ext cx="717" cy="431"/>
              </a:xfrm>
              <a:custGeom>
                <a:rect b="b" l="l" r="r" t="t"/>
                <a:pathLst>
                  <a:path extrusionOk="0" h="431" w="717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664F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4349" y="3510"/>
                <a:ext cx="909" cy="533"/>
              </a:xfrm>
              <a:custGeom>
                <a:rect b="b" l="l" r="r" t="t"/>
                <a:pathLst>
                  <a:path extrusionOk="0" h="533" w="909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4564" y="3492"/>
                <a:ext cx="365" cy="66"/>
              </a:xfrm>
              <a:custGeom>
                <a:rect b="b" l="l" r="r" t="t"/>
                <a:pathLst>
                  <a:path extrusionOk="0" h="66" w="365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4463" y="3558"/>
                <a:ext cx="66" cy="48"/>
              </a:xfrm>
              <a:custGeom>
                <a:rect b="b" l="l" r="r" t="t"/>
                <a:pathLst>
                  <a:path extrusionOk="0" h="48" w="66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5"/>
              <p:cNvSpPr/>
              <p:nvPr/>
            </p:nvSpPr>
            <p:spPr>
              <a:xfrm>
                <a:off x="5280" y="3186"/>
                <a:ext cx="383" cy="96"/>
              </a:xfrm>
              <a:custGeom>
                <a:rect b="b" l="l" r="r" t="t"/>
                <a:pathLst>
                  <a:path extrusionOk="0" h="96" w="382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>
                <a:off x="5315" y="3024"/>
                <a:ext cx="258" cy="54"/>
              </a:xfrm>
              <a:custGeom>
                <a:rect b="b" l="l" r="r" t="t"/>
                <a:pathLst>
                  <a:path extrusionOk="0" h="54" w="258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5645" y="3066"/>
                <a:ext cx="60" cy="156"/>
              </a:xfrm>
              <a:custGeom>
                <a:rect b="b" l="l" r="r" t="t"/>
                <a:pathLst>
                  <a:path extrusionOk="0" h="156" w="60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5375" y="3246"/>
                <a:ext cx="192" cy="18"/>
              </a:xfrm>
              <a:custGeom>
                <a:rect b="b" l="l" r="r" t="t"/>
                <a:pathLst>
                  <a:path extrusionOk="0" h="18" w="192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5304" y="3042"/>
                <a:ext cx="161" cy="186"/>
              </a:xfrm>
              <a:custGeom>
                <a:rect b="b" l="l" r="r" t="t"/>
                <a:pathLst>
                  <a:path extrusionOk="0" h="186" w="161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>
                <a:off x="5489" y="3042"/>
                <a:ext cx="186" cy="210"/>
              </a:xfrm>
              <a:custGeom>
                <a:rect b="b" l="l" r="r" t="t"/>
                <a:pathLst>
                  <a:path extrusionOk="0" h="210" w="185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>
                <a:off x="5345" y="3058"/>
                <a:ext cx="299" cy="186"/>
              </a:xfrm>
              <a:custGeom>
                <a:rect b="b" l="l" r="r" t="t"/>
                <a:pathLst>
                  <a:path extrusionOk="0" h="186" w="299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3910" y="3948"/>
                <a:ext cx="84" cy="53"/>
              </a:xfrm>
              <a:prstGeom prst="ellipse">
                <a:avLst/>
              </a:prstGeom>
              <a:gradFill>
                <a:gsLst>
                  <a:gs pos="0">
                    <a:srgbClr val="9463F8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8" name="Google Shape;268;p35"/>
              <p:cNvGrpSpPr/>
              <p:nvPr/>
            </p:nvGrpSpPr>
            <p:grpSpPr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269" name="Google Shape;269;p35"/>
                <p:cNvSpPr/>
                <p:nvPr/>
              </p:nvSpPr>
              <p:spPr>
                <a:xfrm>
                  <a:off x="4546" y="3608"/>
                  <a:ext cx="518" cy="319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35"/>
                <p:cNvSpPr/>
                <p:nvPr/>
              </p:nvSpPr>
              <p:spPr>
                <a:xfrm>
                  <a:off x="4578" y="3630"/>
                  <a:ext cx="446" cy="271"/>
                </a:xfrm>
                <a:prstGeom prst="ellipse">
                  <a:avLst/>
                </a:prstGeom>
                <a:gradFill>
                  <a:gsLst>
                    <a:gs pos="0">
                      <a:srgbClr val="9D6FFF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35"/>
                <p:cNvSpPr/>
                <p:nvPr/>
              </p:nvSpPr>
              <p:spPr>
                <a:xfrm>
                  <a:off x="4610" y="3650"/>
                  <a:ext cx="386" cy="233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463F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35"/>
                <p:cNvSpPr/>
                <p:nvPr/>
              </p:nvSpPr>
              <p:spPr>
                <a:xfrm>
                  <a:off x="4654" y="3678"/>
                  <a:ext cx="298" cy="177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35"/>
                <p:cNvSpPr/>
                <p:nvPr/>
              </p:nvSpPr>
              <p:spPr>
                <a:xfrm>
                  <a:off x="4690" y="3698"/>
                  <a:ext cx="222" cy="139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463F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35"/>
                <p:cNvSpPr/>
                <p:nvPr/>
              </p:nvSpPr>
              <p:spPr>
                <a:xfrm>
                  <a:off x="4738" y="3728"/>
                  <a:ext cx="126" cy="81"/>
                </a:xfrm>
                <a:prstGeom prst="ellipse">
                  <a:avLst/>
                </a:prstGeom>
                <a:gradFill>
                  <a:gsLst>
                    <a:gs pos="0">
                      <a:srgbClr val="9664FB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275;p35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276" name="Google Shape;276;p35"/>
                <p:cNvSpPr/>
                <p:nvPr/>
              </p:nvSpPr>
              <p:spPr>
                <a:xfrm>
                  <a:off x="5381" y="3085"/>
                  <a:ext cx="227" cy="13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35"/>
                <p:cNvSpPr/>
                <p:nvPr/>
              </p:nvSpPr>
              <p:spPr>
                <a:xfrm>
                  <a:off x="5403" y="3099"/>
                  <a:ext cx="182" cy="10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35"/>
                <p:cNvSpPr/>
                <p:nvPr/>
              </p:nvSpPr>
              <p:spPr>
                <a:xfrm>
                  <a:off x="5431" y="3109"/>
                  <a:ext cx="125" cy="8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35"/>
                <p:cNvSpPr/>
                <p:nvPr/>
              </p:nvSpPr>
              <p:spPr>
                <a:xfrm>
                  <a:off x="5458" y="3125"/>
                  <a:ext cx="73" cy="4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" name="Google Shape;280;p35"/>
          <p:cNvSpPr txBox="1"/>
          <p:nvPr>
            <p:ph type="ctrTitle"/>
          </p:nvPr>
        </p:nvSpPr>
        <p:spPr>
          <a:xfrm>
            <a:off x="685800" y="16922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457200" y="1676400"/>
            <a:ext cx="82296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⮚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3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94" name="Google Shape;294;p3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457200" y="1676400"/>
            <a:ext cx="40386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⮚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00" name="Google Shape;300;p38"/>
          <p:cNvSpPr txBox="1"/>
          <p:nvPr>
            <p:ph idx="2" type="body"/>
          </p:nvPr>
        </p:nvSpPr>
        <p:spPr>
          <a:xfrm>
            <a:off x="4648200" y="1676400"/>
            <a:ext cx="40386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⮚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01" name="Google Shape;301;p3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7" name="Google Shape;307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⮚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08" name="Google Shape;308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9" name="Google Shape;309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⮚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10" name="Google Shape;310;p3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2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29" name="Google Shape;29;p22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30" name="Google Shape;3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2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⮚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292100" lvl="3" marL="18288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325" name="Google Shape;325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26" name="Google Shape;326;p4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33" name="Google Shape;333;p4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 rot="5400000">
            <a:off x="2344738" y="-211137"/>
            <a:ext cx="44545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⮚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4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⮚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4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37" name="Google Shape;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3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4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43" name="Google Shape;43;p24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44" name="Google Shape;4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erlay-HorizontalBridge.jpg" id="45" name="Google Shape;45;p24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pic>
        <p:nvPicPr>
          <p:cNvPr descr="Overlay-HorizontalBridge.jpg" id="46" name="Google Shape;46;p24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sp>
        <p:nvSpPr>
          <p:cNvPr id="47" name="Google Shape;47;p24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777240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777240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4766048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4766048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5"/>
          <p:cNvGrpSpPr/>
          <p:nvPr/>
        </p:nvGrpSpPr>
        <p:grpSpPr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descr="Overlay-Blank.jpg" id="57" name="Google Shape;57;p25"/>
            <p:cNvPicPr preferRelativeResize="0"/>
            <p:nvPr/>
          </p:nvPicPr>
          <p:blipFill rotWithShape="1">
            <a:blip r:embed="rId2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58" name="Google Shape;5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25"/>
          <p:cNvGrpSpPr/>
          <p:nvPr/>
        </p:nvGrpSpPr>
        <p:grpSpPr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descr="Overlay-Blank.jpg" id="60" name="Google Shape;60;p25"/>
            <p:cNvPicPr preferRelativeResize="0"/>
            <p:nvPr/>
          </p:nvPicPr>
          <p:blipFill rotWithShape="1">
            <a:blip r:embed="rId2">
              <a:alphaModFix/>
            </a:blip>
            <a:srcRect b="0" l="0" r="85126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61" name="Google Shape;6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62" name="Google Shape;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4841875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5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5"/>
          <p:cNvSpPr/>
          <p:nvPr>
            <p:ph idx="2" type="pic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6"/>
          <p:cNvGrpSpPr/>
          <p:nvPr/>
        </p:nvGrpSpPr>
        <p:grpSpPr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descr="Overlay-Blank.jpg" id="70" name="Google Shape;70;p26"/>
            <p:cNvPicPr preferRelativeResize="0"/>
            <p:nvPr/>
          </p:nvPicPr>
          <p:blipFill rotWithShape="1">
            <a:blip r:embed="rId2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71" name="Google Shape;7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26"/>
          <p:cNvGrpSpPr/>
          <p:nvPr/>
        </p:nvGrpSpPr>
        <p:grpSpPr>
          <a:xfrm flipH="1" rot="10800000">
            <a:off x="0" y="5667375"/>
            <a:ext cx="9144000" cy="1190625"/>
            <a:chOff x="0" y="0"/>
            <a:chExt cx="9144000" cy="1191256"/>
          </a:xfrm>
        </p:grpSpPr>
        <p:pic>
          <p:nvPicPr>
            <p:cNvPr descr="Overlay-Blank.jpg" id="73" name="Google Shape;73;p26"/>
            <p:cNvPicPr preferRelativeResize="0"/>
            <p:nvPr/>
          </p:nvPicPr>
          <p:blipFill rotWithShape="1">
            <a:blip r:embed="rId2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74" name="Google Shape;74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75" name="Google Shape;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3259138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6"/>
          <p:cNvSpPr txBox="1"/>
          <p:nvPr>
            <p:ph type="title"/>
          </p:nvPr>
        </p:nvSpPr>
        <p:spPr>
          <a:xfrm>
            <a:off x="1854200" y="1851212"/>
            <a:ext cx="5446714" cy="173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500" cap="none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1854200" y="3576918"/>
            <a:ext cx="5446714" cy="829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7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83" name="Google Shape;83;p27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84" name="Google Shape;8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7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792162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4766534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8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93" name="Google Shape;93;p28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94" name="Google Shape;9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28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9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01" name="Google Shape;101;p29"/>
            <p:cNvPicPr preferRelativeResize="0"/>
            <p:nvPr/>
          </p:nvPicPr>
          <p:blipFill rotWithShape="1">
            <a:blip r:embed="rId2">
              <a:alphaModFix/>
            </a:blip>
            <a:srcRect b="0" l="4301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02" name="Google Shape;10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9"/>
          <p:cNvSpPr txBox="1"/>
          <p:nvPr>
            <p:ph type="title"/>
          </p:nvPr>
        </p:nvSpPr>
        <p:spPr>
          <a:xfrm>
            <a:off x="381000" y="609600"/>
            <a:ext cx="3612776" cy="1537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>
            <a:off x="4885859" y="381001"/>
            <a:ext cx="3813174" cy="56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b="0"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b="0"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b="0"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29"/>
          <p:cNvSpPr txBox="1"/>
          <p:nvPr>
            <p:ph idx="2" type="body"/>
          </p:nvPr>
        </p:nvSpPr>
        <p:spPr>
          <a:xfrm>
            <a:off x="381000" y="2209801"/>
            <a:ext cx="361277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9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2800"/>
              <a:buFont typeface="Candara"/>
              <a:buChar char="•"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ndara"/>
              <a:buChar char="•"/>
              <a:defRPr b="0" i="0" sz="2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BAABE3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BAABE3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34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47" name="Google Shape;147;p34"/>
            <p:cNvSpPr/>
            <p:nvPr/>
          </p:nvSpPr>
          <p:spPr>
            <a:xfrm>
              <a:off x="2" y="2688"/>
              <a:ext cx="5758" cy="1632"/>
            </a:xfrm>
            <a:custGeom>
              <a:rect b="b" l="l" r="r" t="t"/>
              <a:pathLst>
                <a:path extrusionOk="0" h="4316" w="5740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" name="Google Shape;148;p34"/>
            <p:cNvGrpSpPr/>
            <p:nvPr/>
          </p:nvGrpSpPr>
          <p:grpSpPr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49" name="Google Shape;149;p34"/>
              <p:cNvGrpSpPr/>
              <p:nvPr/>
            </p:nvGrpSpPr>
            <p:grpSpPr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150" name="Google Shape;150;p34"/>
                <p:cNvSpPr/>
                <p:nvPr/>
              </p:nvSpPr>
              <p:spPr>
                <a:xfrm>
                  <a:off x="2268" y="3934"/>
                  <a:ext cx="638" cy="377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34"/>
                <p:cNvSpPr/>
                <p:nvPr/>
              </p:nvSpPr>
              <p:spPr>
                <a:xfrm>
                  <a:off x="2314" y="3958"/>
                  <a:ext cx="543" cy="33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060F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34"/>
                <p:cNvSpPr/>
                <p:nvPr/>
              </p:nvSpPr>
              <p:spPr>
                <a:xfrm>
                  <a:off x="2341" y="3979"/>
                  <a:ext cx="501" cy="299"/>
                </a:xfrm>
                <a:prstGeom prst="ellipse">
                  <a:avLst/>
                </a:prstGeom>
                <a:gradFill>
                  <a:gsLst>
                    <a:gs pos="0">
                      <a:srgbClr val="9261F4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34"/>
                <p:cNvSpPr/>
                <p:nvPr/>
              </p:nvSpPr>
              <p:spPr>
                <a:xfrm>
                  <a:off x="2368" y="3997"/>
                  <a:ext cx="444" cy="258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34"/>
                <p:cNvSpPr/>
                <p:nvPr/>
              </p:nvSpPr>
              <p:spPr>
                <a:xfrm>
                  <a:off x="2385" y="4005"/>
                  <a:ext cx="413" cy="240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34"/>
                <p:cNvSpPr/>
                <p:nvPr/>
              </p:nvSpPr>
              <p:spPr>
                <a:xfrm>
                  <a:off x="2437" y="4026"/>
                  <a:ext cx="306" cy="192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34"/>
                <p:cNvSpPr/>
                <p:nvPr/>
              </p:nvSpPr>
              <p:spPr>
                <a:xfrm>
                  <a:off x="2476" y="4056"/>
                  <a:ext cx="227" cy="135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261F4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34"/>
                <p:cNvSpPr/>
                <p:nvPr/>
              </p:nvSpPr>
              <p:spPr>
                <a:xfrm>
                  <a:off x="2542" y="4097"/>
                  <a:ext cx="90" cy="60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261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" name="Google Shape;158;p34"/>
              <p:cNvSpPr/>
              <p:nvPr/>
            </p:nvSpPr>
            <p:spPr>
              <a:xfrm>
                <a:off x="3686" y="3810"/>
                <a:ext cx="532" cy="32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4"/>
              <p:cNvSpPr/>
              <p:nvPr/>
            </p:nvSpPr>
            <p:spPr>
              <a:xfrm>
                <a:off x="3726" y="3840"/>
                <a:ext cx="452" cy="275"/>
              </a:xfrm>
              <a:prstGeom prst="ellipse">
                <a:avLst/>
              </a:prstGeom>
              <a:gradFill>
                <a:gsLst>
                  <a:gs pos="0">
                    <a:srgbClr val="9261F4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4"/>
              <p:cNvSpPr/>
              <p:nvPr/>
            </p:nvSpPr>
            <p:spPr>
              <a:xfrm>
                <a:off x="3782" y="3872"/>
                <a:ext cx="344" cy="20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4"/>
              <p:cNvSpPr/>
              <p:nvPr/>
            </p:nvSpPr>
            <p:spPr>
              <a:xfrm>
                <a:off x="3822" y="3896"/>
                <a:ext cx="262" cy="159"/>
              </a:xfrm>
              <a:prstGeom prst="ellipse">
                <a:avLst/>
              </a:prstGeom>
              <a:gradFill>
                <a:gsLst>
                  <a:gs pos="0">
                    <a:srgbClr val="9664FB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4"/>
              <p:cNvSpPr/>
              <p:nvPr/>
            </p:nvSpPr>
            <p:spPr>
              <a:xfrm>
                <a:off x="3856" y="3922"/>
                <a:ext cx="192" cy="10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4"/>
              <p:cNvSpPr/>
              <p:nvPr/>
            </p:nvSpPr>
            <p:spPr>
              <a:xfrm>
                <a:off x="3575" y="3715"/>
                <a:ext cx="383" cy="161"/>
              </a:xfrm>
              <a:custGeom>
                <a:rect b="b" l="l" r="r" t="t"/>
                <a:pathLst>
                  <a:path extrusionOk="0" h="161" w="382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>
                <a:gsLst>
                  <a:gs pos="0">
                    <a:srgbClr val="9463F8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4"/>
              <p:cNvSpPr/>
              <p:nvPr/>
            </p:nvSpPr>
            <p:spPr>
              <a:xfrm>
                <a:off x="3695" y="4170"/>
                <a:ext cx="444" cy="66"/>
              </a:xfrm>
              <a:custGeom>
                <a:rect b="b" l="l" r="r" t="t"/>
                <a:pathLst>
                  <a:path extrusionOk="0" h="66" w="443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>
                <a:gsLst>
                  <a:gs pos="0">
                    <a:srgbClr val="8D5EEC"/>
                  </a:gs>
                  <a:gs pos="100000">
                    <a:schemeClr val="accent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4"/>
              <p:cNvSpPr/>
              <p:nvPr/>
            </p:nvSpPr>
            <p:spPr>
              <a:xfrm>
                <a:off x="3527" y="3906"/>
                <a:ext cx="89" cy="216"/>
              </a:xfrm>
              <a:custGeom>
                <a:rect b="b" l="l" r="r" t="t"/>
                <a:pathLst>
                  <a:path extrusionOk="0" h="216" w="89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4"/>
              <p:cNvSpPr/>
              <p:nvPr/>
            </p:nvSpPr>
            <p:spPr>
              <a:xfrm>
                <a:off x="3569" y="3745"/>
                <a:ext cx="750" cy="461"/>
              </a:xfrm>
              <a:custGeom>
                <a:rect b="b" l="l" r="r" t="t"/>
                <a:pathLst>
                  <a:path extrusionOk="0" h="461" w="747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4"/>
              <p:cNvSpPr/>
              <p:nvPr/>
            </p:nvSpPr>
            <p:spPr>
              <a:xfrm>
                <a:off x="4037" y="3721"/>
                <a:ext cx="96" cy="30"/>
              </a:xfrm>
              <a:custGeom>
                <a:rect b="b" l="l" r="r" t="t"/>
                <a:pathLst>
                  <a:path extrusionOk="0" h="30" w="96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4"/>
              <p:cNvSpPr/>
              <p:nvPr/>
            </p:nvSpPr>
            <p:spPr>
              <a:xfrm>
                <a:off x="4175" y="4050"/>
                <a:ext cx="180" cy="132"/>
              </a:xfrm>
              <a:custGeom>
                <a:rect b="b" l="l" r="r" t="t"/>
                <a:pathLst>
                  <a:path extrusionOk="0" h="132" w="179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4"/>
              <p:cNvSpPr/>
              <p:nvPr/>
            </p:nvSpPr>
            <p:spPr>
              <a:xfrm>
                <a:off x="2585" y="3822"/>
                <a:ext cx="449" cy="186"/>
              </a:xfrm>
              <a:custGeom>
                <a:rect b="b" l="l" r="r" t="t"/>
                <a:pathLst>
                  <a:path extrusionOk="0" h="186" w="448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>
                <a:gsLst>
                  <a:gs pos="0">
                    <a:srgbClr val="9261F4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4"/>
              <p:cNvSpPr/>
              <p:nvPr/>
            </p:nvSpPr>
            <p:spPr>
              <a:xfrm>
                <a:off x="2142" y="3852"/>
                <a:ext cx="892" cy="462"/>
              </a:xfrm>
              <a:custGeom>
                <a:rect b="b" l="l" r="r" t="t"/>
                <a:pathLst>
                  <a:path extrusionOk="0" h="462" w="890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8D5EEC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4"/>
              <p:cNvSpPr/>
              <p:nvPr/>
            </p:nvSpPr>
            <p:spPr>
              <a:xfrm>
                <a:off x="2082" y="3828"/>
                <a:ext cx="407" cy="486"/>
              </a:xfrm>
              <a:custGeom>
                <a:rect b="b" l="l" r="r" t="t"/>
                <a:pathLst>
                  <a:path extrusionOk="0" h="486" w="40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>
                <a:off x="2987" y="4044"/>
                <a:ext cx="108" cy="252"/>
              </a:xfrm>
              <a:custGeom>
                <a:rect b="b" l="l" r="r" t="t"/>
                <a:pathLst>
                  <a:path extrusionOk="0" h="252" w="107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8B5DE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2068" y="3685"/>
                <a:ext cx="835" cy="150"/>
              </a:xfrm>
              <a:custGeom>
                <a:rect b="b" l="l" r="r" t="t"/>
                <a:pathLst>
                  <a:path extrusionOk="0" h="150" w="835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>
                <a:off x="1867" y="3853"/>
                <a:ext cx="171" cy="461"/>
              </a:xfrm>
              <a:custGeom>
                <a:rect b="b" l="l" r="r" t="t"/>
                <a:pathLst>
                  <a:path extrusionOk="0" h="461" w="17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>
                <a:off x="2951" y="3751"/>
                <a:ext cx="360" cy="563"/>
              </a:xfrm>
              <a:custGeom>
                <a:rect b="b" l="l" r="r" t="t"/>
                <a:pathLst>
                  <a:path extrusionOk="0" h="563" w="360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2318" y="3631"/>
                <a:ext cx="1078" cy="425"/>
              </a:xfrm>
              <a:custGeom>
                <a:rect b="b" l="l" r="r" t="t"/>
                <a:pathLst>
                  <a:path extrusionOk="0" h="425" w="1078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>
                <a:off x="3304" y="4080"/>
                <a:ext cx="98" cy="234"/>
              </a:xfrm>
              <a:custGeom>
                <a:rect b="b" l="l" r="r" t="t"/>
                <a:pathLst>
                  <a:path extrusionOk="0" h="234" w="98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>
                <a:off x="1776" y="3673"/>
                <a:ext cx="481" cy="641"/>
              </a:xfrm>
              <a:custGeom>
                <a:rect b="b" l="l" r="r" t="t"/>
                <a:pathLst>
                  <a:path extrusionOk="0" h="641" w="48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4"/>
              <p:cNvSpPr/>
              <p:nvPr/>
            </p:nvSpPr>
            <p:spPr>
              <a:xfrm>
                <a:off x="4200" y="3402"/>
                <a:ext cx="1201" cy="731"/>
              </a:xfrm>
              <a:custGeom>
                <a:rect b="b" l="l" r="r" t="t"/>
                <a:pathLst>
                  <a:path extrusionOk="0" h="731" w="120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4"/>
              <p:cNvSpPr/>
              <p:nvPr/>
            </p:nvSpPr>
            <p:spPr>
              <a:xfrm>
                <a:off x="4128" y="3366"/>
                <a:ext cx="544" cy="737"/>
              </a:xfrm>
              <a:custGeom>
                <a:rect b="b" l="l" r="r" t="t"/>
                <a:pathLst>
                  <a:path extrusionOk="0" h="737" w="544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4"/>
              <p:cNvSpPr/>
              <p:nvPr/>
            </p:nvSpPr>
            <p:spPr>
              <a:xfrm>
                <a:off x="4792" y="3360"/>
                <a:ext cx="609" cy="252"/>
              </a:xfrm>
              <a:custGeom>
                <a:rect b="b" l="l" r="r" t="t"/>
                <a:pathLst>
                  <a:path extrusionOk="0" h="252" w="609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>
                <a:gsLst>
                  <a:gs pos="0">
                    <a:srgbClr val="A176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4"/>
              <p:cNvSpPr/>
              <p:nvPr/>
            </p:nvSpPr>
            <p:spPr>
              <a:xfrm>
                <a:off x="5246" y="4007"/>
                <a:ext cx="72" cy="54"/>
              </a:xfrm>
              <a:custGeom>
                <a:rect b="b" l="l" r="r" t="t"/>
                <a:pathLst>
                  <a:path extrusionOk="0" h="54" w="72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4"/>
              <p:cNvSpPr/>
              <p:nvPr/>
            </p:nvSpPr>
            <p:spPr>
              <a:xfrm>
                <a:off x="4505" y="4073"/>
                <a:ext cx="705" cy="108"/>
              </a:xfrm>
              <a:custGeom>
                <a:rect b="b" l="l" r="r" t="t"/>
                <a:pathLst>
                  <a:path extrusionOk="0" h="108" w="705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4"/>
              <p:cNvSpPr/>
              <p:nvPr/>
            </p:nvSpPr>
            <p:spPr>
              <a:xfrm>
                <a:off x="5336" y="3654"/>
                <a:ext cx="143" cy="341"/>
              </a:xfrm>
              <a:custGeom>
                <a:rect b="b" l="l" r="r" t="t"/>
                <a:pathLst>
                  <a:path extrusionOk="0" h="341" w="143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4"/>
              <p:cNvSpPr/>
              <p:nvPr/>
            </p:nvSpPr>
            <p:spPr>
              <a:xfrm>
                <a:off x="5061" y="3624"/>
                <a:ext cx="83" cy="90"/>
              </a:xfrm>
              <a:custGeom>
                <a:rect b="b" l="l" r="r" t="t"/>
                <a:pathLst>
                  <a:path extrusionOk="0" h="90" w="83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4"/>
              <p:cNvSpPr/>
              <p:nvPr/>
            </p:nvSpPr>
            <p:spPr>
              <a:xfrm>
                <a:off x="4445" y="3552"/>
                <a:ext cx="717" cy="431"/>
              </a:xfrm>
              <a:custGeom>
                <a:rect b="b" l="l" r="r" t="t"/>
                <a:pathLst>
                  <a:path extrusionOk="0" h="431" w="717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664F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4"/>
              <p:cNvSpPr/>
              <p:nvPr/>
            </p:nvSpPr>
            <p:spPr>
              <a:xfrm>
                <a:off x="4349" y="3510"/>
                <a:ext cx="909" cy="533"/>
              </a:xfrm>
              <a:custGeom>
                <a:rect b="b" l="l" r="r" t="t"/>
                <a:pathLst>
                  <a:path extrusionOk="0" h="533" w="909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4"/>
              <p:cNvSpPr/>
              <p:nvPr/>
            </p:nvSpPr>
            <p:spPr>
              <a:xfrm>
                <a:off x="4564" y="3492"/>
                <a:ext cx="365" cy="66"/>
              </a:xfrm>
              <a:custGeom>
                <a:rect b="b" l="l" r="r" t="t"/>
                <a:pathLst>
                  <a:path extrusionOk="0" h="66" w="365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4"/>
              <p:cNvSpPr/>
              <p:nvPr/>
            </p:nvSpPr>
            <p:spPr>
              <a:xfrm>
                <a:off x="4463" y="3558"/>
                <a:ext cx="66" cy="48"/>
              </a:xfrm>
              <a:custGeom>
                <a:rect b="b" l="l" r="r" t="t"/>
                <a:pathLst>
                  <a:path extrusionOk="0" h="48" w="66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4"/>
              <p:cNvSpPr/>
              <p:nvPr/>
            </p:nvSpPr>
            <p:spPr>
              <a:xfrm>
                <a:off x="5280" y="3186"/>
                <a:ext cx="383" cy="96"/>
              </a:xfrm>
              <a:custGeom>
                <a:rect b="b" l="l" r="r" t="t"/>
                <a:pathLst>
                  <a:path extrusionOk="0" h="96" w="382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4"/>
              <p:cNvSpPr/>
              <p:nvPr/>
            </p:nvSpPr>
            <p:spPr>
              <a:xfrm>
                <a:off x="5315" y="3024"/>
                <a:ext cx="258" cy="54"/>
              </a:xfrm>
              <a:custGeom>
                <a:rect b="b" l="l" r="r" t="t"/>
                <a:pathLst>
                  <a:path extrusionOk="0" h="54" w="258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4"/>
              <p:cNvSpPr/>
              <p:nvPr/>
            </p:nvSpPr>
            <p:spPr>
              <a:xfrm>
                <a:off x="5645" y="3066"/>
                <a:ext cx="60" cy="156"/>
              </a:xfrm>
              <a:custGeom>
                <a:rect b="b" l="l" r="r" t="t"/>
                <a:pathLst>
                  <a:path extrusionOk="0" h="156" w="60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4"/>
              <p:cNvSpPr/>
              <p:nvPr/>
            </p:nvSpPr>
            <p:spPr>
              <a:xfrm>
                <a:off x="5375" y="3246"/>
                <a:ext cx="192" cy="18"/>
              </a:xfrm>
              <a:custGeom>
                <a:rect b="b" l="l" r="r" t="t"/>
                <a:pathLst>
                  <a:path extrusionOk="0" h="18" w="192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4"/>
              <p:cNvSpPr/>
              <p:nvPr/>
            </p:nvSpPr>
            <p:spPr>
              <a:xfrm>
                <a:off x="5304" y="3042"/>
                <a:ext cx="161" cy="186"/>
              </a:xfrm>
              <a:custGeom>
                <a:rect b="b" l="l" r="r" t="t"/>
                <a:pathLst>
                  <a:path extrusionOk="0" h="186" w="161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4"/>
              <p:cNvSpPr/>
              <p:nvPr/>
            </p:nvSpPr>
            <p:spPr>
              <a:xfrm>
                <a:off x="5489" y="3042"/>
                <a:ext cx="186" cy="210"/>
              </a:xfrm>
              <a:custGeom>
                <a:rect b="b" l="l" r="r" t="t"/>
                <a:pathLst>
                  <a:path extrusionOk="0" h="210" w="185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4"/>
              <p:cNvSpPr/>
              <p:nvPr/>
            </p:nvSpPr>
            <p:spPr>
              <a:xfrm>
                <a:off x="5345" y="3058"/>
                <a:ext cx="299" cy="186"/>
              </a:xfrm>
              <a:custGeom>
                <a:rect b="b" l="l" r="r" t="t"/>
                <a:pathLst>
                  <a:path extrusionOk="0" h="186" w="299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>
                <a:off x="3910" y="3948"/>
                <a:ext cx="84" cy="53"/>
              </a:xfrm>
              <a:prstGeom prst="ellipse">
                <a:avLst/>
              </a:prstGeom>
              <a:gradFill>
                <a:gsLst>
                  <a:gs pos="0">
                    <a:srgbClr val="9463F8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" name="Google Shape;198;p34"/>
              <p:cNvGrpSpPr/>
              <p:nvPr/>
            </p:nvGrpSpPr>
            <p:grpSpPr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199" name="Google Shape;199;p34"/>
                <p:cNvSpPr/>
                <p:nvPr/>
              </p:nvSpPr>
              <p:spPr>
                <a:xfrm>
                  <a:off x="4546" y="3608"/>
                  <a:ext cx="518" cy="319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34"/>
                <p:cNvSpPr/>
                <p:nvPr/>
              </p:nvSpPr>
              <p:spPr>
                <a:xfrm>
                  <a:off x="4578" y="3630"/>
                  <a:ext cx="446" cy="271"/>
                </a:xfrm>
                <a:prstGeom prst="ellipse">
                  <a:avLst/>
                </a:prstGeom>
                <a:gradFill>
                  <a:gsLst>
                    <a:gs pos="0">
                      <a:srgbClr val="9D6FFF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34"/>
                <p:cNvSpPr/>
                <p:nvPr/>
              </p:nvSpPr>
              <p:spPr>
                <a:xfrm>
                  <a:off x="4610" y="3650"/>
                  <a:ext cx="386" cy="233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463F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34"/>
                <p:cNvSpPr/>
                <p:nvPr/>
              </p:nvSpPr>
              <p:spPr>
                <a:xfrm>
                  <a:off x="4654" y="3678"/>
                  <a:ext cx="298" cy="177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34"/>
                <p:cNvSpPr/>
                <p:nvPr/>
              </p:nvSpPr>
              <p:spPr>
                <a:xfrm>
                  <a:off x="4690" y="3698"/>
                  <a:ext cx="222" cy="139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463F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34"/>
                <p:cNvSpPr/>
                <p:nvPr/>
              </p:nvSpPr>
              <p:spPr>
                <a:xfrm>
                  <a:off x="4738" y="3728"/>
                  <a:ext cx="126" cy="81"/>
                </a:xfrm>
                <a:prstGeom prst="ellipse">
                  <a:avLst/>
                </a:prstGeom>
                <a:gradFill>
                  <a:gsLst>
                    <a:gs pos="0">
                      <a:srgbClr val="9664FB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" name="Google Shape;205;p34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206" name="Google Shape;206;p34"/>
                <p:cNvSpPr/>
                <p:nvPr/>
              </p:nvSpPr>
              <p:spPr>
                <a:xfrm>
                  <a:off x="5381" y="3085"/>
                  <a:ext cx="227" cy="13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34"/>
                <p:cNvSpPr/>
                <p:nvPr/>
              </p:nvSpPr>
              <p:spPr>
                <a:xfrm>
                  <a:off x="5403" y="3099"/>
                  <a:ext cx="182" cy="10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34"/>
                <p:cNvSpPr/>
                <p:nvPr/>
              </p:nvSpPr>
              <p:spPr>
                <a:xfrm>
                  <a:off x="5431" y="3109"/>
                  <a:ext cx="125" cy="8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34"/>
                <p:cNvSpPr/>
                <p:nvPr/>
              </p:nvSpPr>
              <p:spPr>
                <a:xfrm>
                  <a:off x="5458" y="3125"/>
                  <a:ext cx="73" cy="4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1676400"/>
            <a:ext cx="82296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⮚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"/>
          <p:cNvSpPr txBox="1"/>
          <p:nvPr>
            <p:ph type="ctrTitle"/>
          </p:nvPr>
        </p:nvSpPr>
        <p:spPr>
          <a:xfrm>
            <a:off x="1835696" y="1916832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11</a:t>
            </a:r>
            <a:endParaRPr/>
          </a:p>
        </p:txBody>
      </p:sp>
      <p:sp>
        <p:nvSpPr>
          <p:cNvPr id="354" name="Google Shape;354;p1"/>
          <p:cNvSpPr txBox="1"/>
          <p:nvPr>
            <p:ph idx="1" type="subTitle"/>
          </p:nvPr>
        </p:nvSpPr>
        <p:spPr>
          <a:xfrm>
            <a:off x="1505496" y="3426544"/>
            <a:ext cx="6096000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3300"/>
              <a:t>Cryptographic Hash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and Security</a:t>
            </a:r>
            <a:endParaRPr/>
          </a:p>
        </p:txBody>
      </p:sp>
      <p:sp>
        <p:nvSpPr>
          <p:cNvPr id="437" name="Google Shape;437;p10"/>
          <p:cNvSpPr txBox="1"/>
          <p:nvPr>
            <p:ph idx="1" type="body"/>
          </p:nvPr>
        </p:nvSpPr>
        <p:spPr>
          <a:xfrm>
            <a:off x="762000" y="167640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Preimage </a:t>
            </a:r>
            <a:endParaRPr/>
          </a:p>
        </p:txBody>
      </p:sp>
      <p:sp>
        <p:nvSpPr>
          <p:cNvPr id="438" name="Google Shape;438;p10"/>
          <p:cNvSpPr txBox="1"/>
          <p:nvPr>
            <p:ph idx="2" type="body"/>
          </p:nvPr>
        </p:nvSpPr>
        <p:spPr>
          <a:xfrm>
            <a:off x="777240" y="2362201"/>
            <a:ext cx="356616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i="1" lang="en-US"/>
              <a:t>x </a:t>
            </a:r>
            <a:r>
              <a:rPr lang="en-US"/>
              <a:t>is the preimage of </a:t>
            </a:r>
            <a:r>
              <a:rPr i="1" lang="en-US"/>
              <a:t>h </a:t>
            </a:r>
            <a:r>
              <a:rPr lang="en-US"/>
              <a:t>for a hash value </a:t>
            </a:r>
            <a:r>
              <a:rPr i="1" lang="en-US"/>
              <a:t>h = </a:t>
            </a:r>
            <a:r>
              <a:rPr lang="en-US"/>
              <a:t>H(</a:t>
            </a:r>
            <a:r>
              <a:rPr i="1" lang="en-US"/>
              <a:t>x)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Is a data block whose hash function, using the function H, is </a:t>
            </a:r>
            <a:r>
              <a:rPr i="1" lang="en-US"/>
              <a:t>h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Because H is a many-to-one mapping, for any given hash value </a:t>
            </a:r>
            <a:r>
              <a:rPr i="1" lang="en-US"/>
              <a:t>h, </a:t>
            </a:r>
            <a:r>
              <a:rPr lang="en-US"/>
              <a:t>there will in general be multiple preimages</a:t>
            </a:r>
            <a:endParaRPr/>
          </a:p>
        </p:txBody>
      </p:sp>
      <p:sp>
        <p:nvSpPr>
          <p:cNvPr id="439" name="Google Shape;439;p10"/>
          <p:cNvSpPr txBox="1"/>
          <p:nvPr>
            <p:ph idx="3" type="body"/>
          </p:nvPr>
        </p:nvSpPr>
        <p:spPr>
          <a:xfrm>
            <a:off x="4766048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Collision </a:t>
            </a:r>
            <a:endParaRPr/>
          </a:p>
        </p:txBody>
      </p:sp>
      <p:sp>
        <p:nvSpPr>
          <p:cNvPr id="440" name="Google Shape;440;p10"/>
          <p:cNvSpPr txBox="1"/>
          <p:nvPr>
            <p:ph idx="4" type="body"/>
          </p:nvPr>
        </p:nvSpPr>
        <p:spPr>
          <a:xfrm>
            <a:off x="4766048" y="2590799"/>
            <a:ext cx="3566160" cy="396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Occurs if we have </a:t>
            </a:r>
            <a:r>
              <a:rPr i="1" lang="en-US"/>
              <a:t>x ≠ y </a:t>
            </a:r>
            <a:r>
              <a:rPr lang="en-US"/>
              <a:t>and H(</a:t>
            </a:r>
            <a:r>
              <a:rPr i="1" lang="en-US"/>
              <a:t>x) = </a:t>
            </a:r>
            <a:r>
              <a:rPr lang="en-US"/>
              <a:t>H(</a:t>
            </a:r>
            <a:r>
              <a:rPr i="1" lang="en-US"/>
              <a:t>y)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Because we are using hash functions for data integrity, collisions are clearly undesirable</a:t>
            </a:r>
            <a:endParaRPr/>
          </a:p>
        </p:txBody>
      </p:sp>
      <p:pic>
        <p:nvPicPr>
          <p:cNvPr id="441" name="Google Shape;4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5105400"/>
            <a:ext cx="2043953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1"/>
          <p:cNvSpPr txBox="1"/>
          <p:nvPr>
            <p:ph idx="4294967295" type="title"/>
          </p:nvPr>
        </p:nvSpPr>
        <p:spPr>
          <a:xfrm>
            <a:off x="1" y="39688"/>
            <a:ext cx="91440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Table 11.1</a:t>
            </a:r>
            <a:br>
              <a:rPr lang="en-US" sz="4000"/>
            </a:br>
            <a:r>
              <a:rPr lang="en-US" sz="2800"/>
              <a:t>Requirements for a Cryptographic Hash Function H</a:t>
            </a:r>
            <a:endParaRPr sz="4000"/>
          </a:p>
        </p:txBody>
      </p:sp>
      <p:pic>
        <p:nvPicPr>
          <p:cNvPr id="448" name="Google Shape;448;p11"/>
          <p:cNvPicPr preferRelativeResize="0"/>
          <p:nvPr/>
        </p:nvPicPr>
        <p:blipFill rotWithShape="1">
          <a:blip r:embed="rId3">
            <a:alphaModFix/>
          </a:blip>
          <a:srcRect b="2627" l="0" r="0" t="0"/>
          <a:stretch/>
        </p:blipFill>
        <p:spPr>
          <a:xfrm>
            <a:off x="176039" y="1340768"/>
            <a:ext cx="8739361" cy="486775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1"/>
          <p:cNvSpPr txBox="1"/>
          <p:nvPr/>
        </p:nvSpPr>
        <p:spPr>
          <a:xfrm>
            <a:off x="5486400" y="6093296"/>
            <a:ext cx="4953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can be found on page 323 in textbook.)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6.pdf" id="455" name="Google Shape;455;p12"/>
          <p:cNvPicPr preferRelativeResize="0"/>
          <p:nvPr/>
        </p:nvPicPr>
        <p:blipFill rotWithShape="1">
          <a:blip r:embed="rId3">
            <a:alphaModFix/>
          </a:blip>
          <a:srcRect b="33636" l="10588" r="9412" t="25454"/>
          <a:stretch/>
        </p:blipFill>
        <p:spPr>
          <a:xfrm>
            <a:off x="-152400" y="-304800"/>
            <a:ext cx="9601200" cy="6353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6.pdf" id="456" name="Google Shape;456;p12"/>
          <p:cNvPicPr preferRelativeResize="0"/>
          <p:nvPr/>
        </p:nvPicPr>
        <p:blipFill rotWithShape="1">
          <a:blip r:embed="rId3">
            <a:alphaModFix/>
          </a:blip>
          <a:srcRect b="21818" l="10588" r="9412" t="73182"/>
          <a:stretch/>
        </p:blipFill>
        <p:spPr>
          <a:xfrm>
            <a:off x="457200" y="5867400"/>
            <a:ext cx="8382000" cy="67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Attacks on Hash Functions</a:t>
            </a:r>
            <a:endParaRPr/>
          </a:p>
        </p:txBody>
      </p:sp>
      <p:sp>
        <p:nvSpPr>
          <p:cNvPr id="463" name="Google Shape;463;p13"/>
          <p:cNvSpPr txBox="1"/>
          <p:nvPr>
            <p:ph idx="1" type="body"/>
          </p:nvPr>
        </p:nvSpPr>
        <p:spPr>
          <a:xfrm>
            <a:off x="762000" y="175260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Brute-Force Attacks</a:t>
            </a:r>
            <a:endParaRPr/>
          </a:p>
        </p:txBody>
      </p:sp>
      <p:sp>
        <p:nvSpPr>
          <p:cNvPr id="464" name="Google Shape;464;p13"/>
          <p:cNvSpPr txBox="1"/>
          <p:nvPr>
            <p:ph idx="2" type="body"/>
          </p:nvPr>
        </p:nvSpPr>
        <p:spPr>
          <a:xfrm>
            <a:off x="762000" y="2438400"/>
            <a:ext cx="3657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Does not depend on the specific algorithm, only depends on bit length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 the case of a hash function, attack depends only on the bit length of the hash value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Method is to pick values at random and try each one until a collision occurs</a:t>
            </a:r>
            <a:endParaRPr/>
          </a:p>
        </p:txBody>
      </p:sp>
      <p:sp>
        <p:nvSpPr>
          <p:cNvPr id="465" name="Google Shape;465;p13"/>
          <p:cNvSpPr txBox="1"/>
          <p:nvPr>
            <p:ph idx="3" type="body"/>
          </p:nvPr>
        </p:nvSpPr>
        <p:spPr>
          <a:xfrm>
            <a:off x="4724400" y="175260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Cryptanalysis </a:t>
            </a:r>
            <a:endParaRPr/>
          </a:p>
        </p:txBody>
      </p:sp>
      <p:sp>
        <p:nvSpPr>
          <p:cNvPr id="466" name="Google Shape;466;p13"/>
          <p:cNvSpPr txBox="1"/>
          <p:nvPr>
            <p:ph idx="4" type="body"/>
          </p:nvPr>
        </p:nvSpPr>
        <p:spPr>
          <a:xfrm>
            <a:off x="4724400" y="2514600"/>
            <a:ext cx="3733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 attack based on weaknesses in a particular cryptographic algorithm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Seek to exploit some property of the algorithm to perform some attack other than an exhaustive search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Secure Hash Algorithm (SHA)</a:t>
            </a:r>
            <a:endParaRPr/>
          </a:p>
        </p:txBody>
      </p:sp>
      <p:sp>
        <p:nvSpPr>
          <p:cNvPr id="473" name="Google Shape;473;p14"/>
          <p:cNvSpPr txBox="1"/>
          <p:nvPr>
            <p:ph idx="1" type="body"/>
          </p:nvPr>
        </p:nvSpPr>
        <p:spPr>
          <a:xfrm>
            <a:off x="762000" y="1600200"/>
            <a:ext cx="7570787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SHA was originally designed by the National Institute of Standards and Technology (NIST) and published as a federal information processing standard (FIPS 180) in 1993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Was revised in 1995 as SHA-1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Based on the hash function MD4 and its design closely models MD4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Produces 160-bit hash values 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 2002 NIST produced a revised version of the standard that defined three new versions of SHA with hash value lengths of 256, 384, and 512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Collectively known as SHA-2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/>
        </p:nvSpPr>
        <p:spPr>
          <a:xfrm>
            <a:off x="228600" y="6096000"/>
            <a:ext cx="350328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All sizes are measured in bits.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 txBox="1"/>
          <p:nvPr/>
        </p:nvSpPr>
        <p:spPr>
          <a:xfrm>
            <a:off x="0" y="0"/>
            <a:ext cx="91440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ndar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Table 11.3</a:t>
            </a:r>
            <a:br>
              <a:rPr b="0" i="0" lang="en-US" sz="4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Comparison of SHA Parameters</a:t>
            </a:r>
            <a:endParaRPr b="0" i="0" sz="4800" u="none" cap="none" strike="noStrike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81" name="Google Shape;4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600200"/>
            <a:ext cx="923854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9.pdf" id="487" name="Google Shape;487;p16"/>
          <p:cNvPicPr preferRelativeResize="0"/>
          <p:nvPr/>
        </p:nvPicPr>
        <p:blipFill rotWithShape="1">
          <a:blip r:embed="rId3">
            <a:alphaModFix/>
          </a:blip>
          <a:srcRect b="24544" l="0" r="0" t="8182"/>
          <a:stretch/>
        </p:blipFill>
        <p:spPr>
          <a:xfrm>
            <a:off x="609600" y="-41379"/>
            <a:ext cx="7924800" cy="689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0.pdf" id="493" name="Google Shape;493;p17"/>
          <p:cNvPicPr preferRelativeResize="0"/>
          <p:nvPr/>
        </p:nvPicPr>
        <p:blipFill rotWithShape="1">
          <a:blip r:embed="rId3">
            <a:alphaModFix/>
          </a:blip>
          <a:srcRect b="3636" l="0" r="0" t="3636"/>
          <a:stretch/>
        </p:blipFill>
        <p:spPr>
          <a:xfrm>
            <a:off x="1752600" y="-19918"/>
            <a:ext cx="5483696" cy="658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1.pdf" id="499" name="Google Shape;499;p18"/>
          <p:cNvPicPr preferRelativeResize="0"/>
          <p:nvPr/>
        </p:nvPicPr>
        <p:blipFill rotWithShape="1">
          <a:blip r:embed="rId3">
            <a:alphaModFix/>
          </a:blip>
          <a:srcRect b="11817" l="0" r="0" t="20000"/>
          <a:stretch/>
        </p:blipFill>
        <p:spPr>
          <a:xfrm>
            <a:off x="914400" y="-99392"/>
            <a:ext cx="7785537" cy="6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2.pdf" id="505" name="Google Shape;505;p19"/>
          <p:cNvPicPr preferRelativeResize="0"/>
          <p:nvPr/>
        </p:nvPicPr>
        <p:blipFill rotWithShape="1">
          <a:blip r:embed="rId3">
            <a:alphaModFix/>
          </a:blip>
          <a:srcRect b="22727" l="0" r="0" t="29091"/>
          <a:stretch/>
        </p:blipFill>
        <p:spPr>
          <a:xfrm>
            <a:off x="67020" y="381000"/>
            <a:ext cx="9076980" cy="565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Functions</a:t>
            </a:r>
            <a:endParaRPr/>
          </a:p>
        </p:txBody>
      </p:sp>
      <p:sp>
        <p:nvSpPr>
          <p:cNvPr id="361" name="Google Shape;361;p2"/>
          <p:cNvSpPr txBox="1"/>
          <p:nvPr>
            <p:ph idx="1" type="body"/>
          </p:nvPr>
        </p:nvSpPr>
        <p:spPr>
          <a:xfrm>
            <a:off x="792163" y="1762125"/>
            <a:ext cx="7570787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hash function H accepts a variable-length block of data </a:t>
            </a:r>
            <a:r>
              <a:rPr i="1" lang="en-US"/>
              <a:t>M </a:t>
            </a:r>
            <a:r>
              <a:rPr lang="en-US"/>
              <a:t>as input and produces a fixed-size hash value </a:t>
            </a:r>
            <a:endParaRPr/>
          </a:p>
          <a:p>
            <a:pPr indent="-336549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i="1" lang="en-US"/>
              <a:t>h = </a:t>
            </a:r>
            <a:r>
              <a:rPr lang="en-US"/>
              <a:t>H(</a:t>
            </a:r>
            <a:r>
              <a:rPr i="1" lang="en-US"/>
              <a:t>M</a:t>
            </a:r>
            <a:r>
              <a:rPr lang="en-US"/>
              <a:t>)</a:t>
            </a:r>
            <a:endParaRPr/>
          </a:p>
          <a:p>
            <a:pPr indent="-336549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Principal object is data integrity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Cryptographic hash function</a:t>
            </a:r>
            <a:endParaRPr/>
          </a:p>
          <a:p>
            <a:pPr indent="-336549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 algorithm for which it is computationally infeasible to find either: </a:t>
            </a:r>
            <a:endParaRPr/>
          </a:p>
          <a:p>
            <a:pPr indent="-349250" lvl="2" marL="10350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(a) a data object that maps to a pre-specified hash result (the one-way property) </a:t>
            </a:r>
            <a:endParaRPr/>
          </a:p>
          <a:p>
            <a:pPr indent="-349250" lvl="2" marL="103505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ct val="100925"/>
              <a:buNone/>
            </a:pPr>
            <a:r>
              <a:rPr lang="en-US"/>
              <a:t>	</a:t>
            </a:r>
            <a:r>
              <a:rPr lang="en-US" sz="2378"/>
              <a:t>(b) two data objects that map to the same hash result (the collision-free property)</a:t>
            </a:r>
            <a:endParaRPr sz="237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1.pdf" id="367" name="Google Shape;367;p3"/>
          <p:cNvPicPr preferRelativeResize="0"/>
          <p:nvPr/>
        </p:nvPicPr>
        <p:blipFill rotWithShape="1">
          <a:blip r:embed="rId3">
            <a:alphaModFix/>
          </a:blip>
          <a:srcRect b="30909" l="0" r="0" t="10000"/>
          <a:stretch/>
        </p:blipFill>
        <p:spPr>
          <a:xfrm>
            <a:off x="533400" y="0"/>
            <a:ext cx="8610600" cy="658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2.pdf" id="373" name="Google Shape;3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396" y="-152401"/>
            <a:ext cx="5327003" cy="689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3.pdf" id="379" name="Google Shape;379;p5"/>
          <p:cNvPicPr preferRelativeResize="0"/>
          <p:nvPr/>
        </p:nvPicPr>
        <p:blipFill rotWithShape="1">
          <a:blip r:embed="rId3">
            <a:alphaModFix/>
          </a:blip>
          <a:srcRect b="1818" l="0" r="0" t="8182"/>
          <a:stretch/>
        </p:blipFill>
        <p:spPr>
          <a:xfrm>
            <a:off x="1600200" y="-161727"/>
            <a:ext cx="5852120" cy="681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Authentication Code (MAC)</a:t>
            </a:r>
            <a:endParaRPr/>
          </a:p>
        </p:txBody>
      </p:sp>
      <p:sp>
        <p:nvSpPr>
          <p:cNvPr id="386" name="Google Shape;386;p6"/>
          <p:cNvSpPr txBox="1"/>
          <p:nvPr>
            <p:ph idx="1" type="body"/>
          </p:nvPr>
        </p:nvSpPr>
        <p:spPr>
          <a:xfrm>
            <a:off x="792163" y="1762125"/>
            <a:ext cx="757078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Also known as a </a:t>
            </a:r>
            <a:r>
              <a:rPr i="1" lang="en-US"/>
              <a:t>keyed hash function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Typically used between two parties that share a secret key to authenticate information exchanged between those parties</a:t>
            </a:r>
            <a:endParaRPr/>
          </a:p>
        </p:txBody>
      </p:sp>
      <p:grpSp>
        <p:nvGrpSpPr>
          <p:cNvPr id="387" name="Google Shape;387;p6"/>
          <p:cNvGrpSpPr/>
          <p:nvPr/>
        </p:nvGrpSpPr>
        <p:grpSpPr>
          <a:xfrm>
            <a:off x="1219200" y="3570233"/>
            <a:ext cx="6781800" cy="2596117"/>
            <a:chOff x="0" y="213241"/>
            <a:chExt cx="6781800" cy="2596117"/>
          </a:xfrm>
        </p:grpSpPr>
        <p:sp>
          <p:nvSpPr>
            <p:cNvPr id="388" name="Google Shape;388;p6"/>
            <p:cNvSpPr/>
            <p:nvPr/>
          </p:nvSpPr>
          <p:spPr>
            <a:xfrm>
              <a:off x="0" y="213241"/>
              <a:ext cx="6781800" cy="953235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B71C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 txBox="1"/>
            <p:nvPr/>
          </p:nvSpPr>
          <p:spPr>
            <a:xfrm>
              <a:off x="0" y="213241"/>
              <a:ext cx="6781800" cy="953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Takes as input a secret key and a data block and produces a hash value (MAC) which is associated with the protected message</a:t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0" y="1166476"/>
              <a:ext cx="6781800" cy="1642882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DAD3EE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 txBox="1"/>
            <p:nvPr/>
          </p:nvSpPr>
          <p:spPr>
            <a:xfrm>
              <a:off x="0" y="1166476"/>
              <a:ext cx="6781800" cy="164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the integrity of the message needs to be checked, the MAC function can be applied to the message and the result compared with the associated MAC value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attacker who alters the message will be unable to alter the associated MAC value without knowledge of the secret key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98" name="Google Shape;398;p7"/>
          <p:cNvSpPr txBox="1"/>
          <p:nvPr>
            <p:ph idx="1" type="body"/>
          </p:nvPr>
        </p:nvSpPr>
        <p:spPr>
          <a:xfrm>
            <a:off x="792163" y="1762125"/>
            <a:ext cx="7570787" cy="4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Operation is similar to that of the MAC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hash value of a message is encrypted with a user’s private key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Anyone who knows the user’s public key can verify the integrity of the message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 attacker who wishes to alter the message would need to know the user’s private key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Implications of digital signatures go beyond just message authentication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4.pdf" id="404" name="Google Shape;404;p8"/>
          <p:cNvPicPr preferRelativeResize="0"/>
          <p:nvPr/>
        </p:nvPicPr>
        <p:blipFill rotWithShape="1">
          <a:blip r:embed="rId3">
            <a:alphaModFix/>
          </a:blip>
          <a:srcRect b="12726" l="0" r="0" t="80000"/>
          <a:stretch/>
        </p:blipFill>
        <p:spPr>
          <a:xfrm>
            <a:off x="609600" y="5943600"/>
            <a:ext cx="7867292" cy="740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4.pdf" id="405" name="Google Shape;405;p8"/>
          <p:cNvPicPr preferRelativeResize="0"/>
          <p:nvPr/>
        </p:nvPicPr>
        <p:blipFill rotWithShape="1">
          <a:blip r:embed="rId4">
            <a:alphaModFix/>
          </a:blip>
          <a:srcRect b="32727" l="0" r="0" t="20000"/>
          <a:stretch/>
        </p:blipFill>
        <p:spPr>
          <a:xfrm>
            <a:off x="-152400" y="0"/>
            <a:ext cx="9601200" cy="587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Hash Function Uses</a:t>
            </a:r>
            <a:endParaRPr/>
          </a:p>
        </p:txBody>
      </p:sp>
      <p:grpSp>
        <p:nvGrpSpPr>
          <p:cNvPr id="412" name="Google Shape;412;p9"/>
          <p:cNvGrpSpPr/>
          <p:nvPr/>
        </p:nvGrpSpPr>
        <p:grpSpPr>
          <a:xfrm>
            <a:off x="382033" y="1340768"/>
            <a:ext cx="8456135" cy="4867274"/>
            <a:chOff x="1032" y="0"/>
            <a:chExt cx="8456135" cy="4867274"/>
          </a:xfrm>
        </p:grpSpPr>
        <p:sp>
          <p:nvSpPr>
            <p:cNvPr id="413" name="Google Shape;413;p9"/>
            <p:cNvSpPr/>
            <p:nvPr/>
          </p:nvSpPr>
          <p:spPr>
            <a:xfrm>
              <a:off x="1032" y="0"/>
              <a:ext cx="2684487" cy="4867274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 txBox="1"/>
            <p:nvPr/>
          </p:nvSpPr>
          <p:spPr>
            <a:xfrm>
              <a:off x="1032" y="0"/>
              <a:ext cx="2684487" cy="146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Commonly used to create a one-way password file</a:t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69481" y="1461608"/>
              <a:ext cx="2147589" cy="1467549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 txBox="1"/>
            <p:nvPr/>
          </p:nvSpPr>
          <p:spPr>
            <a:xfrm>
              <a:off x="312464" y="1504591"/>
              <a:ext cx="2061623" cy="138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When a user enters a password, the hash of that password is compared to the stored hash value for verification</a:t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69481" y="3154935"/>
              <a:ext cx="2147589" cy="1467549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 txBox="1"/>
            <p:nvPr/>
          </p:nvSpPr>
          <p:spPr>
            <a:xfrm>
              <a:off x="312464" y="3197918"/>
              <a:ext cx="2061623" cy="138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approach to password protection is used by most operating systems </a:t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886856" y="0"/>
              <a:ext cx="2684487" cy="4867274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 txBox="1"/>
            <p:nvPr/>
          </p:nvSpPr>
          <p:spPr>
            <a:xfrm>
              <a:off x="2886856" y="0"/>
              <a:ext cx="2684487" cy="146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used for intrusion and virus detection</a:t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155305" y="1460598"/>
              <a:ext cx="2147589" cy="95622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 txBox="1"/>
            <p:nvPr/>
          </p:nvSpPr>
          <p:spPr>
            <a:xfrm>
              <a:off x="3183312" y="1488605"/>
              <a:ext cx="2091575" cy="90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Store H(F) for each file on a system and secure the hash values</a:t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155305" y="2563934"/>
              <a:ext cx="2147589" cy="95622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 txBox="1"/>
            <p:nvPr/>
          </p:nvSpPr>
          <p:spPr>
            <a:xfrm>
              <a:off x="3183312" y="2591941"/>
              <a:ext cx="2091575" cy="90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One can later determine if a file has been modified by recomputing H(F) </a:t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155305" y="3667270"/>
              <a:ext cx="2147589" cy="95622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 txBox="1"/>
            <p:nvPr/>
          </p:nvSpPr>
          <p:spPr>
            <a:xfrm>
              <a:off x="3183312" y="3695277"/>
              <a:ext cx="2091575" cy="90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 intruder would need to change F without changing H(F)</a:t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5772680" y="0"/>
              <a:ext cx="2684487" cy="4867274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 txBox="1"/>
            <p:nvPr/>
          </p:nvSpPr>
          <p:spPr>
            <a:xfrm>
              <a:off x="5772680" y="0"/>
              <a:ext cx="2684487" cy="146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used to construct a pseudorandom function (PRF) or a pseudorandom number generator (PRNG)</a:t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041128" y="1460182"/>
              <a:ext cx="2147589" cy="3163728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 txBox="1"/>
            <p:nvPr/>
          </p:nvSpPr>
          <p:spPr>
            <a:xfrm>
              <a:off x="6104029" y="1523083"/>
              <a:ext cx="2021787" cy="3037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common application for a hash-based PRF is for the generation of symmetric keys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usion">
  <a:themeElements>
    <a:clrScheme name="Infusion">
      <a:dk1>
        <a:srgbClr val="000000"/>
      </a:dk1>
      <a:lt1>
        <a:srgbClr val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2016-04-14T02:45:12Z</dcterms:created>
  <dc:creator>Dr Lawrie Brown</dc:creator>
</cp:coreProperties>
</file>