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2"/>
  </p:notesMasterIdLst>
  <p:handoutMasterIdLst>
    <p:handoutMasterId r:id="rId23"/>
  </p:handoutMasterIdLst>
  <p:sldIdLst>
    <p:sldId id="309" r:id="rId2"/>
    <p:sldId id="296" r:id="rId3"/>
    <p:sldId id="275" r:id="rId4"/>
    <p:sldId id="298" r:id="rId5"/>
    <p:sldId id="320" r:id="rId6"/>
    <p:sldId id="276" r:id="rId7"/>
    <p:sldId id="277" r:id="rId8"/>
    <p:sldId id="300" r:id="rId9"/>
    <p:sldId id="303" r:id="rId10"/>
    <p:sldId id="289" r:id="rId11"/>
    <p:sldId id="306" r:id="rId12"/>
    <p:sldId id="312" r:id="rId13"/>
    <p:sldId id="313" r:id="rId14"/>
    <p:sldId id="314" r:id="rId15"/>
    <p:sldId id="315" r:id="rId16"/>
    <p:sldId id="316" r:id="rId17"/>
    <p:sldId id="317" r:id="rId18"/>
    <p:sldId id="318" r:id="rId19"/>
    <p:sldId id="319" r:id="rId20"/>
    <p:sldId id="310" r:id="rId2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78085" autoAdjust="0"/>
  </p:normalViewPr>
  <p:slideViewPr>
    <p:cSldViewPr>
      <p:cViewPr varScale="1">
        <p:scale>
          <a:sx n="56" d="100"/>
          <a:sy n="56" d="100"/>
        </p:scale>
        <p:origin x="18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a:t>It must verify the author and the date and time of the signature</a:t>
          </a:r>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a:t>It must authenticate the contents at the time of the signature</a:t>
          </a:r>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a:t>It must be verifiable by third parties to resolve disputes</a:t>
          </a:r>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pt>
  </dgm:ptLst>
  <dgm:cxnLst>
    <dgm:cxn modelId="{6C645109-8057-B247-A1A6-56C207C31553}" type="presOf" srcId="{894EEB74-FFF8-3440-9707-F9A53B5CFFD4}" destId="{61BE224F-D0E9-F24C-A84E-789ED88BA711}" srcOrd="0" destOrd="0" presId="urn:microsoft.com/office/officeart/2005/8/layout/hProcess9"/>
    <dgm:cxn modelId="{4196A11C-3359-704E-9492-49E931993FF9}" type="presOf" srcId="{8A68DB36-67A5-4F42-ABAC-A528FE261DC7}" destId="{CD297614-583E-E04F-BFD3-0C43552D1603}" srcOrd="0" destOrd="0" presId="urn:microsoft.com/office/officeart/2005/8/layout/hProcess9"/>
    <dgm:cxn modelId="{80D7C726-10A0-FD46-8602-E230973F4480}" srcId="{894EEB74-FFF8-3440-9707-F9A53B5CFFD4}" destId="{ADC4598F-8182-B648-83DE-58C2AE6C172F}" srcOrd="0" destOrd="0" parTransId="{46200DCB-32BF-E541-ACBC-65A746302491}" sibTransId="{AE497D64-604E-5945-93DC-89D427EF936B}"/>
    <dgm:cxn modelId="{78D2C330-6DE2-0B49-923E-67B82D91B62D}" type="presOf" srcId="{5C89769F-032B-C948-AC72-7A0035E78799}" destId="{7EAD0816-1D8B-C14D-B8D6-D7DF56C59B1F}"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25CB81AB-752C-C34D-AD82-5EC6A9E94F47}" srcId="{894EEB74-FFF8-3440-9707-F9A53B5CFFD4}" destId="{8A68DB36-67A5-4F42-ABAC-A528FE261DC7}" srcOrd="1" destOrd="0" parTransId="{13916DC9-D508-F740-A2F1-3E442A6BF3B9}" sibTransId="{E851933D-E861-7645-B77F-286C1A352391}"/>
    <dgm:cxn modelId="{4A0B24CA-A81E-4841-977D-9AE5AA119CBE}" type="presOf" srcId="{ADC4598F-8182-B648-83DE-58C2AE6C172F}" destId="{341079C6-9D39-4749-9040-89003A9F25C0}"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pt>
    <dgm:pt modelId="{9FF6089E-CA8D-3A4F-944E-D9A0DDE45842}" type="pres">
      <dgm:prSet presAssocID="{62FD029A-D972-7943-A4AE-C2787FF46D2C}" presName="childNode1tx" presStyleLbl="bgAcc1" presStyleIdx="0" presStyleCnt="5">
        <dgm:presLayoutVars>
          <dgm:bulletEnabled val="1"/>
        </dgm:presLayoutVars>
      </dgm:prSet>
      <dgm:spPr/>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pt>
    <dgm:pt modelId="{D46997F3-D542-D94C-8478-DE02FCED3BF3}" type="pres">
      <dgm:prSet presAssocID="{849806C8-24F5-704B-99D3-C929FEBB3D3D}" presName="childNode2tx" presStyleLbl="bgAcc1" presStyleIdx="1" presStyleCnt="5">
        <dgm:presLayoutVars>
          <dgm:bulletEnabled val="1"/>
        </dgm:presLayoutVars>
      </dgm:prSet>
      <dgm:spPr/>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pt>
    <dgm:pt modelId="{1F6968F0-D84D-0F4C-A1A1-AB016AF79389}" type="pres">
      <dgm:prSet presAssocID="{C3171C2A-F864-BE45-A10A-B8FE322549D0}" presName="childNode1tx" presStyleLbl="bgAcc1" presStyleIdx="2" presStyleCnt="5">
        <dgm:presLayoutVars>
          <dgm:bulletEnabled val="1"/>
        </dgm:presLayoutVars>
      </dgm:prSet>
      <dgm:spPr/>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pt>
    <dgm:pt modelId="{54162762-3C3C-AE4E-BF49-8A214A7A64C4}" type="pres">
      <dgm:prSet presAssocID="{32821B99-C92F-A840-841D-23AB6FDA3702}" presName="childNode2tx" presStyleLbl="bgAcc1" presStyleIdx="3" presStyleCnt="5">
        <dgm:presLayoutVars>
          <dgm:bulletEnabled val="1"/>
        </dgm:presLayoutVars>
      </dgm:prSet>
      <dgm:spPr/>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48564" custScaleY="331795" custLinFactNeighborX="-577" custLinFactNeighborY="-11751">
        <dgm:presLayoutVars>
          <dgm:bulletEnabled val="1"/>
        </dgm:presLayoutVars>
      </dgm:prSet>
      <dgm:spPr/>
    </dgm:pt>
    <dgm:pt modelId="{0159AD12-8F40-5645-AC96-F9711DFC6F89}" type="pres">
      <dgm:prSet presAssocID="{EF243D23-9000-8E4A-AEB6-1F7A0F74FFD1}" presName="childNode1tx" presStyleLbl="bgAcc1" presStyleIdx="4" presStyleCnt="5">
        <dgm:presLayoutVars>
          <dgm:bulletEnabled val="1"/>
        </dgm:presLayoutVars>
      </dgm:prSet>
      <dgm:spPr/>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pt>
    <dgm:pt modelId="{5960930B-AD1E-BC4F-A9AD-0142D560E164}" type="pres">
      <dgm:prSet presAssocID="{EF243D23-9000-8E4A-AEB6-1F7A0F74FFD1}" presName="connSite1" presStyleCnt="0"/>
      <dgm:spPr/>
    </dgm:pt>
  </dgm:ptLst>
  <dgm:cxnLst>
    <dgm:cxn modelId="{5D925204-7C37-FD4E-8AEA-D15FE3A718C0}" type="presOf" srcId="{A696D734-37A2-824C-92BC-4D2C0015BA98}" destId="{54162762-3C3C-AE4E-BF49-8A214A7A64C4}" srcOrd="1" destOrd="0" presId="urn:microsoft.com/office/officeart/2005/8/layout/hProcess4"/>
    <dgm:cxn modelId="{2B9E440B-F866-F94B-89CD-260CBA27D3F4}" srcId="{EF243D23-9000-8E4A-AEB6-1F7A0F74FFD1}" destId="{C5809304-4C55-D747-A9ED-C14293427004}" srcOrd="0" destOrd="0" parTransId="{09A44E5C-8586-D149-9776-190C83A30274}" sibTransId="{5AFBCCC1-9CF6-7748-A501-7C27C2F7CACA}"/>
    <dgm:cxn modelId="{EB907113-E790-EE48-A80A-9D5261E26375}" srcId="{1EB4934B-3BCB-884F-B3A6-089FAD951BA9}" destId="{C3171C2A-F864-BE45-A10A-B8FE322549D0}" srcOrd="2" destOrd="0" parTransId="{84ED6AB0-00D4-A74F-B0DB-A60E29914930}" sibTransId="{E28AC4D3-DBD2-E742-A168-2ADC338CA789}"/>
    <dgm:cxn modelId="{A41B7C23-CEE1-524A-8EC7-9B2444F2756A}" srcId="{C3171C2A-F864-BE45-A10A-B8FE322549D0}" destId="{325A0141-45C9-D543-8FC0-DB8BDA02EAFE}" srcOrd="0" destOrd="0" parTransId="{57A79CD8-ECD6-A34B-BF2B-0D175F9DF64D}" sibTransId="{591D6BDB-897A-A746-A7E5-2BC4EFDE4ED0}"/>
    <dgm:cxn modelId="{82ABE82F-3684-614D-A73F-24670FBF5585}" type="presOf" srcId="{1EB4934B-3BCB-884F-B3A6-089FAD951BA9}" destId="{698D7360-FA08-E34A-A9B9-626E01B319EC}"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B3372F67-8625-B444-822A-CAD085F7C4DB}" srcId="{1EB4934B-3BCB-884F-B3A6-089FAD951BA9}" destId="{849806C8-24F5-704B-99D3-C929FEBB3D3D}" srcOrd="1" destOrd="0" parTransId="{AB478653-B288-8340-BC42-AD7BD6CB1CA3}" sibTransId="{68A0590E-B82F-AF42-B2FA-8DFB3029E415}"/>
    <dgm:cxn modelId="{1F3DBF6A-3A5C-2E44-BEF4-FCA7A5545029}" srcId="{1EB4934B-3BCB-884F-B3A6-089FAD951BA9}" destId="{32821B99-C92F-A840-841D-23AB6FDA3702}" srcOrd="3" destOrd="0" parTransId="{3D5799A5-05C2-584D-B8CC-65EACE221A4F}" sibTransId="{F50469B2-34BD-1842-BA05-B498F5F70DFD}"/>
    <dgm:cxn modelId="{22149B4D-6C81-3C43-AF1C-ABD44DF76217}" type="presOf" srcId="{8B4C9E09-8B38-0B4C-BD0E-B132F26C264F}" destId="{3AB62E86-72BE-804F-B423-D10B3F6D3EA1}"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72C26857-3036-6242-B85A-F6B9A9B25E27}" type="presOf" srcId="{952A3FC2-61F0-3D44-A926-9E3E30F8E714}" destId="{9FF6089E-CA8D-3A4F-944E-D9A0DDE45842}" srcOrd="1" destOrd="0" presId="urn:microsoft.com/office/officeart/2005/8/layout/hProcess4"/>
    <dgm:cxn modelId="{D648E87B-017E-0546-93F8-E59EBC58A73F}" type="presOf" srcId="{62FD029A-D972-7943-A4AE-C2787FF46D2C}" destId="{29399DDC-8E87-A84A-A1D4-12E19F7A133A}" srcOrd="0" destOrd="0" presId="urn:microsoft.com/office/officeart/2005/8/layout/hProcess4"/>
    <dgm:cxn modelId="{E06F2885-565F-6B47-8BD7-CF8D8D0DFF42}" type="presOf" srcId="{C3171C2A-F864-BE45-A10A-B8FE322549D0}" destId="{0E115A9D-D4EC-3244-ACF2-287323CC800D}"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610E55B3-51DB-404C-A0AE-01C15DAD70D7}" type="presOf" srcId="{EF243D23-9000-8E4A-AEB6-1F7A0F74FFD1}" destId="{F738A19E-7D21-704D-B39E-50D5AE06FD79}" srcOrd="0" destOrd="0" presId="urn:microsoft.com/office/officeart/2005/8/layout/hProcess4"/>
    <dgm:cxn modelId="{99C158B3-2C2A-7040-84B9-232F33D15BDC}" type="presOf" srcId="{68A0590E-B82F-AF42-B2FA-8DFB3029E415}" destId="{6113598A-93D1-5241-9D04-F3AFDFE110F8}" srcOrd="0" destOrd="0" presId="urn:microsoft.com/office/officeart/2005/8/layout/hProcess4"/>
    <dgm:cxn modelId="{328A1BB7-2271-9F41-B629-B1F647F6D740}" type="presOf" srcId="{849806C8-24F5-704B-99D3-C929FEBB3D3D}" destId="{86339584-CDAD-2545-AD10-E55D549768B6}" srcOrd="0" destOrd="0" presId="urn:microsoft.com/office/officeart/2005/8/layout/hProcess4"/>
    <dgm:cxn modelId="{EDCEAFB8-DD4F-614F-A436-10CC3F3EA1BB}" type="presOf" srcId="{32821B99-C92F-A840-841D-23AB6FDA3702}" destId="{BE54856D-6073-D64D-A707-D0537194B9A5}"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901A4ADB-9ADD-4445-AB0F-F97DC4C8863A}" srcId="{1EB4934B-3BCB-884F-B3A6-089FAD951BA9}" destId="{62FD029A-D972-7943-A4AE-C2787FF46D2C}" srcOrd="0" destOrd="0" parTransId="{9F13AF1A-F094-8649-92A3-F9CADEBC5772}" sibTransId="{8B4C9E09-8B38-0B4C-BD0E-B132F26C264F}"/>
    <dgm:cxn modelId="{9040D9DE-D463-FA40-8931-5E64F384DB5F}" type="presOf" srcId="{C5809304-4C55-D747-A9ED-C14293427004}" destId="{D399F7AC-6D3B-724E-BC8C-A3A47BE4BD45}"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C943CDF1-3E4D-FD44-A79B-BD7B09ACACC2}" type="presOf" srcId="{952A3FC2-61F0-3D44-A926-9E3E30F8E714}" destId="{28DEADCD-77CB-0247-B0D0-E28962560B96}" srcOrd="0" destOrd="0" presId="urn:microsoft.com/office/officeart/2005/8/layout/hProcess4"/>
    <dgm:cxn modelId="{F6C96DF2-8DB8-EF43-8046-D3771FEE6A06}" type="presOf" srcId="{091D4DE6-2638-4345-8AEF-BE41CC43571D}" destId="{B1C5817D-CFC5-294F-A476-4B5034865ECB}" srcOrd="0" destOrd="0" presId="urn:microsoft.com/office/officeart/2005/8/layout/hProcess4"/>
    <dgm:cxn modelId="{C16C94F4-58DA-EE45-A918-DC0FC2722FEA}" type="presOf" srcId="{F50469B2-34BD-1842-BA05-B498F5F70DFD}" destId="{8DD17C4E-7196-C24B-93A8-6B579DB16B55}" srcOrd="0"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58FA94FC-4DA2-CB41-A9FF-ED5C552720D9}" type="presOf" srcId="{E28AC4D3-DBD2-E742-A168-2ADC338CA789}" destId="{E968BA48-84FC-7A48-A3E7-3438D4DCA5BB}"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a:t>Total break</a:t>
          </a:r>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0" i="0" dirty="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0" i="0" dirty="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0" i="0" dirty="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0" i="0" dirty="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pt>
    <dgm:pt modelId="{101A44DF-AD77-1541-8A87-0836BFDEF031}" type="pres">
      <dgm:prSet presAssocID="{87426982-4C62-FA47-9D4F-F04163602985}" presName="parSh" presStyleLbl="node1" presStyleIdx="0" presStyleCnt="4"/>
      <dgm:spPr/>
    </dgm:pt>
    <dgm:pt modelId="{0E4CDE2A-69D9-2845-92AE-4B2CCE826D72}" type="pres">
      <dgm:prSet presAssocID="{87426982-4C62-FA47-9D4F-F04163602985}" presName="desTx" presStyleLbl="fgAcc1" presStyleIdx="0" presStyleCnt="4" custScaleX="118735">
        <dgm:presLayoutVars>
          <dgm:bulletEnabled val="1"/>
        </dgm:presLayoutVars>
      </dgm:prSet>
      <dgm:spPr/>
    </dgm:pt>
    <dgm:pt modelId="{2B4133B3-65E5-CD47-9FFB-4744807E0169}" type="pres">
      <dgm:prSet presAssocID="{F4107901-7FB5-214B-A240-60CF0754073E}" presName="sibTrans" presStyleLbl="sibTrans2D1" presStyleIdx="0" presStyleCnt="3" custLinFactY="200000" custLinFactNeighborX="40391" custLinFactNeighborY="248919"/>
      <dgm:spPr/>
    </dgm:pt>
    <dgm:pt modelId="{739EB429-1EFC-F646-9F3F-96D5AE61821C}" type="pres">
      <dgm:prSet presAssocID="{F4107901-7FB5-214B-A240-60CF0754073E}" presName="connTx" presStyleLbl="sibTrans2D1" presStyleIdx="0" presStyleCnt="3"/>
      <dgm:spPr/>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pt>
    <dgm:pt modelId="{6BCE3938-8922-C143-8CE8-22BDF36BD300}" type="pres">
      <dgm:prSet presAssocID="{89C47497-F63A-6D48-80B2-28172461E396}" presName="parSh" presStyleLbl="node1" presStyleIdx="1" presStyleCnt="4" custLinFactNeighborX="2926" custLinFactNeighborY="-26137"/>
      <dgm:spPr/>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pt>
    <dgm:pt modelId="{7B7F93CB-61CA-FC42-9BAB-FC8512DB2264}" type="pres">
      <dgm:prSet presAssocID="{7122FC5A-28A3-7748-B273-A3699B1915E1}" presName="connTx" presStyleLbl="sibTrans2D1" presStyleIdx="1" presStyleCnt="3"/>
      <dgm:spPr/>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pt>
    <dgm:pt modelId="{56717EE1-4E03-A042-8D89-87EB14766B38}" type="pres">
      <dgm:prSet presAssocID="{C71394A2-4A4B-F542-8B1D-C349B3D43456}" presName="parSh" presStyleLbl="node1" presStyleIdx="2" presStyleCnt="4" custLinFactNeighborX="-213" custLinFactNeighborY="-13903"/>
      <dgm:spPr/>
    </dgm:pt>
    <dgm:pt modelId="{F514192E-16F6-9549-971E-F56A18C8964B}" type="pres">
      <dgm:prSet presAssocID="{C71394A2-4A4B-F542-8B1D-C349B3D43456}" presName="desTx" presStyleLbl="fgAcc1" presStyleIdx="2" presStyleCnt="4" custScaleX="128689">
        <dgm:presLayoutVars>
          <dgm:bulletEnabled val="1"/>
        </dgm:presLayoutVars>
      </dgm:prSet>
      <dgm:spPr/>
    </dgm:pt>
    <dgm:pt modelId="{610019C1-FC9D-6E4D-9F21-C45689A05A64}" type="pres">
      <dgm:prSet presAssocID="{C31DCADE-BF65-C342-8D5B-05475E493536}" presName="sibTrans" presStyleLbl="sibTrans2D1" presStyleIdx="2" presStyleCnt="3" custLinFactY="200000" custLinFactNeighborX="52478" custLinFactNeighborY="233478"/>
      <dgm:spPr/>
    </dgm:pt>
    <dgm:pt modelId="{09005388-F3D5-E943-BDAF-7F9DA16B8176}" type="pres">
      <dgm:prSet presAssocID="{C31DCADE-BF65-C342-8D5B-05475E493536}" presName="connTx" presStyleLbl="sibTrans2D1" presStyleIdx="2" presStyleCnt="3"/>
      <dgm:spPr/>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pt>
    <dgm:pt modelId="{5AD2B861-3BAE-3042-934B-501D64CAC41A}" type="pres">
      <dgm:prSet presAssocID="{7244B7EC-048F-3F43-BADB-E4BF5DEFEB95}" presName="parSh" presStyleLbl="node1" presStyleIdx="3" presStyleCnt="4" custLinFactNeighborX="-1809" custLinFactNeighborY="-13903"/>
      <dgm:spPr/>
    </dgm:pt>
    <dgm:pt modelId="{40FE2F61-339C-1F4C-9E02-6D4B443A20E5}" type="pres">
      <dgm:prSet presAssocID="{7244B7EC-048F-3F43-BADB-E4BF5DEFEB95}" presName="desTx" presStyleLbl="fgAcc1" presStyleIdx="3" presStyleCnt="4" custScaleX="132024">
        <dgm:presLayoutVars>
          <dgm:bulletEnabled val="1"/>
        </dgm:presLayoutVars>
      </dgm:prSet>
      <dgm:spPr/>
    </dgm:pt>
  </dgm:ptLst>
  <dgm:cxnLst>
    <dgm:cxn modelId="{A981CF05-4BA8-A54C-8566-4E95EAB8ABFE}" type="presOf" srcId="{7122FC5A-28A3-7748-B273-A3699B1915E1}" destId="{7B7F93CB-61CA-FC42-9BAB-FC8512DB2264}" srcOrd="1" destOrd="0" presId="urn:microsoft.com/office/officeart/2005/8/layout/process3"/>
    <dgm:cxn modelId="{C6484007-E7AD-F54B-96E3-8D72082C2F91}" type="presOf" srcId="{4B40B00E-9E57-B548-A6BF-9D701444F990}" destId="{0E4CDE2A-69D9-2845-92AE-4B2CCE826D72}"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347A3B44-B1EE-574A-9BB5-0C3F3C4143E7}" type="presOf" srcId="{89C47497-F63A-6D48-80B2-28172461E396}" destId="{8F13E31C-38DC-C14F-9BC4-B5B6D13DDCDE}" srcOrd="0" destOrd="0" presId="urn:microsoft.com/office/officeart/2005/8/layout/process3"/>
    <dgm:cxn modelId="{1A947A66-8B75-CA44-B8FB-BB48A62BE3E0}" type="presOf" srcId="{7244B7EC-048F-3F43-BADB-E4BF5DEFEB95}" destId="{5AD2B861-3BAE-3042-934B-501D64CAC41A}" srcOrd="1"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2C9A356E-DBC9-DF4A-8F1A-5A8E1F220662}" srcId="{57E9E305-0852-F44C-AB79-98CA4652A724}" destId="{C71394A2-4A4B-F542-8B1D-C349B3D43456}" srcOrd="2" destOrd="0" parTransId="{DC811E5E-6F19-5C4D-92D5-BFEBAD7C09A8}" sibTransId="{C31DCADE-BF65-C342-8D5B-05475E493536}"/>
    <dgm:cxn modelId="{DACB1451-105C-AF41-AF5F-D320CBC4A758}" type="presOf" srcId="{C71394A2-4A4B-F542-8B1D-C349B3D43456}" destId="{56717EE1-4E03-A042-8D89-87EB14766B38}" srcOrd="1"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98583A7B-EC6B-5147-8805-3A4B3A8A9E17}" type="presOf" srcId="{89C47497-F63A-6D48-80B2-28172461E396}" destId="{6BCE3938-8922-C143-8CE8-22BDF36BD300}" srcOrd="1"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6C3D7189-DF46-9044-AC48-164B9A70B7BD}" type="presOf" srcId="{F377A6DC-C4A0-C243-BE38-ABA973FDD5DE}" destId="{F514192E-16F6-9549-971E-F56A18C8964B}"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36FDFE9A-2572-5240-B97C-38C6D50FFB50}" type="presOf" srcId="{C31DCADE-BF65-C342-8D5B-05475E493536}" destId="{09005388-F3D5-E943-BDAF-7F9DA16B8176}" srcOrd="1"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F6EAE0B8-00B6-6B4F-BA22-1E32CB88877D}" type="presOf" srcId="{7122FC5A-28A3-7748-B273-A3699B1915E1}" destId="{19EE82D6-0B7D-6D4B-BA04-DCDF8FC17126}" srcOrd="0" destOrd="0" presId="urn:microsoft.com/office/officeart/2005/8/layout/process3"/>
    <dgm:cxn modelId="{EBC388BB-F442-264F-A213-34DE77452B26}" srcId="{57E9E305-0852-F44C-AB79-98CA4652A724}" destId="{87426982-4C62-FA47-9D4F-F04163602985}" srcOrd="0" destOrd="0" parTransId="{12C300FB-4CC3-D245-85FB-89013BB52532}" sibTransId="{F4107901-7FB5-214B-A240-60CF0754073E}"/>
    <dgm:cxn modelId="{D570EBBB-4F1E-CA43-A223-115B080C95AF}" srcId="{7244B7EC-048F-3F43-BADB-E4BF5DEFEB95}" destId="{564C0619-6F0E-9147-A52B-2B62F3ADA0AC}" srcOrd="0" destOrd="0" parTransId="{ED2D9B7C-CB2F-7A47-9B9C-12E2672F1C5E}" sibTransId="{BA08021C-2BA5-F843-A96D-EB72A2EBB253}"/>
    <dgm:cxn modelId="{54DB10C6-D12D-654B-81A2-8ED45350DE66}" srcId="{57E9E305-0852-F44C-AB79-98CA4652A724}" destId="{7244B7EC-048F-3F43-BADB-E4BF5DEFEB95}" srcOrd="3" destOrd="0" parTransId="{6C957609-A7CF-154F-81FB-25743515F4B5}" sibTransId="{B67BC9AF-DF89-414C-8C1F-F8907F325910}"/>
    <dgm:cxn modelId="{4A46A2CD-27C6-8B43-A2DC-08A7545FA416}" srcId="{C71394A2-4A4B-F542-8B1D-C349B3D43456}" destId="{F377A6DC-C4A0-C243-BE38-ABA973FDD5DE}" srcOrd="0" destOrd="0" parTransId="{24FDCF89-9684-4348-A674-CE10DAE09AC5}" sibTransId="{4A08968B-BB9A-DC40-8769-50D6036D6916}"/>
    <dgm:cxn modelId="{76F5A6EB-CE5C-F744-B55D-9AC53BD67A21}" type="presOf" srcId="{C31DCADE-BF65-C342-8D5B-05475E493536}" destId="{610019C1-FC9D-6E4D-9F21-C45689A05A64}" srcOrd="0" destOrd="0" presId="urn:microsoft.com/office/officeart/2005/8/layout/process3"/>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998EB-1832-3441-A0EA-1B8E91D15C61}"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6A22A0B6-6E0B-BF4F-9C27-BB7618F54897}">
      <dgm:prSet/>
      <dgm:spPr/>
      <dgm:t>
        <a:bodyPr/>
        <a:lstStyle/>
        <a:p>
          <a:pPr rtl="0"/>
          <a:r>
            <a:rPr lang="en-US" dirty="0"/>
            <a:t>Refers to a digital signature scheme that involves only the communicating parties</a:t>
          </a:r>
        </a:p>
      </dgm:t>
    </dgm:pt>
    <dgm:pt modelId="{56B9FBF0-5EE0-EE43-BBE7-14021AED164C}" type="parTrans" cxnId="{C8AF70A0-1044-9C41-B1DF-08416F47DACC}">
      <dgm:prSet/>
      <dgm:spPr/>
      <dgm:t>
        <a:bodyPr/>
        <a:lstStyle/>
        <a:p>
          <a:endParaRPr lang="en-US"/>
        </a:p>
      </dgm:t>
    </dgm:pt>
    <dgm:pt modelId="{190CD5C8-F808-F04A-A1A1-D27A291C1018}" type="sibTrans" cxnId="{C8AF70A0-1044-9C41-B1DF-08416F47DACC}">
      <dgm:prSet/>
      <dgm:spPr/>
      <dgm:t>
        <a:bodyPr/>
        <a:lstStyle/>
        <a:p>
          <a:endParaRPr lang="en-US"/>
        </a:p>
      </dgm:t>
    </dgm:pt>
    <dgm:pt modelId="{854D81C0-9453-AD48-9FEA-CFEC6F012C56}">
      <dgm:prSet/>
      <dgm:spPr/>
      <dgm:t>
        <a:bodyPr/>
        <a:lstStyle/>
        <a:p>
          <a:pPr rtl="0"/>
          <a:r>
            <a:rPr lang="en-US" dirty="0"/>
            <a:t>It is assumed that the destination knows the public key of the source</a:t>
          </a:r>
        </a:p>
      </dgm:t>
    </dgm:pt>
    <dgm:pt modelId="{B13B3ABE-DA06-194F-B1E3-3DD7121C84CF}" type="parTrans" cxnId="{2504587B-26C6-C54C-9D72-64210C0B93FC}">
      <dgm:prSet/>
      <dgm:spPr/>
      <dgm:t>
        <a:bodyPr/>
        <a:lstStyle/>
        <a:p>
          <a:endParaRPr lang="en-US"/>
        </a:p>
      </dgm:t>
    </dgm:pt>
    <dgm:pt modelId="{EA5663BB-E2B1-394B-A87D-8C93F918272F}" type="sibTrans" cxnId="{2504587B-26C6-C54C-9D72-64210C0B93FC}">
      <dgm:prSet/>
      <dgm:spPr/>
      <dgm:t>
        <a:bodyPr/>
        <a:lstStyle/>
        <a:p>
          <a:endParaRPr lang="en-US"/>
        </a:p>
      </dgm:t>
    </dgm:pt>
    <dgm:pt modelId="{67C20B91-0B32-1B49-A076-801F924AAB36}">
      <dgm:prSet/>
      <dgm:spPr/>
      <dgm:t>
        <a:bodyPr/>
        <a:lstStyle/>
        <a:p>
          <a:pPr rtl="0"/>
          <a:r>
            <a:rPr lang="en-US" dirty="0"/>
            <a:t>Confidentiality can be provided by encrypting the entire message plus signature with a shared secret key</a:t>
          </a:r>
        </a:p>
      </dgm:t>
    </dgm:pt>
    <dgm:pt modelId="{8E664C33-AE3B-2A41-AE5E-25B81D87CF86}" type="parTrans" cxnId="{B41EC511-B7DA-9542-BAF1-31A9882CF2CA}">
      <dgm:prSet/>
      <dgm:spPr/>
      <dgm:t>
        <a:bodyPr/>
        <a:lstStyle/>
        <a:p>
          <a:endParaRPr lang="en-US"/>
        </a:p>
      </dgm:t>
    </dgm:pt>
    <dgm:pt modelId="{4BB5A627-3C75-F948-8084-75F86F566D92}" type="sibTrans" cxnId="{B41EC511-B7DA-9542-BAF1-31A9882CF2CA}">
      <dgm:prSet/>
      <dgm:spPr/>
      <dgm:t>
        <a:bodyPr/>
        <a:lstStyle/>
        <a:p>
          <a:endParaRPr lang="en-US"/>
        </a:p>
      </dgm:t>
    </dgm:pt>
    <dgm:pt modelId="{087529E8-23BC-F54C-A825-2CDA495B0936}">
      <dgm:prSet/>
      <dgm:spPr/>
      <dgm:t>
        <a:bodyPr/>
        <a:lstStyle/>
        <a:p>
          <a:pPr rtl="0"/>
          <a:r>
            <a:rPr lang="en-US" dirty="0"/>
            <a:t>It is important to perform the signature function first and then an outer confidentiality function</a:t>
          </a:r>
        </a:p>
      </dgm:t>
    </dgm:pt>
    <dgm:pt modelId="{935CA3A7-030B-484E-88E6-BE5F885EC479}" type="parTrans" cxnId="{819EFA05-8DEB-314E-A044-3ECB9FEA91C7}">
      <dgm:prSet/>
      <dgm:spPr/>
      <dgm:t>
        <a:bodyPr/>
        <a:lstStyle/>
        <a:p>
          <a:endParaRPr lang="en-US"/>
        </a:p>
      </dgm:t>
    </dgm:pt>
    <dgm:pt modelId="{220BF8C9-68DF-6549-9E40-B9FECD1ED7DF}" type="sibTrans" cxnId="{819EFA05-8DEB-314E-A044-3ECB9FEA91C7}">
      <dgm:prSet/>
      <dgm:spPr/>
      <dgm:t>
        <a:bodyPr/>
        <a:lstStyle/>
        <a:p>
          <a:endParaRPr lang="en-US"/>
        </a:p>
      </dgm:t>
    </dgm:pt>
    <dgm:pt modelId="{2AA98F28-8B1C-0B44-A3B1-D8A8BB3DB1F9}">
      <dgm:prSet/>
      <dgm:spPr/>
      <dgm:t>
        <a:bodyPr/>
        <a:lstStyle/>
        <a:p>
          <a:pPr rtl="0"/>
          <a:r>
            <a:rPr lang="en-US" dirty="0"/>
            <a:t>In case of dispute some third party must view the message and its signature</a:t>
          </a:r>
        </a:p>
      </dgm:t>
    </dgm:pt>
    <dgm:pt modelId="{56E49B82-D4DB-5F45-A818-8BBCAF4AF37C}" type="parTrans" cxnId="{6ED31BD5-A9F4-6540-97D8-EB958662F742}">
      <dgm:prSet/>
      <dgm:spPr/>
      <dgm:t>
        <a:bodyPr/>
        <a:lstStyle/>
        <a:p>
          <a:endParaRPr lang="en-US"/>
        </a:p>
      </dgm:t>
    </dgm:pt>
    <dgm:pt modelId="{DCCC614B-69F1-FA4D-B82A-15A5DC4F1B4B}" type="sibTrans" cxnId="{6ED31BD5-A9F4-6540-97D8-EB958662F742}">
      <dgm:prSet/>
      <dgm:spPr/>
      <dgm:t>
        <a:bodyPr/>
        <a:lstStyle/>
        <a:p>
          <a:endParaRPr lang="en-US"/>
        </a:p>
      </dgm:t>
    </dgm:pt>
    <dgm:pt modelId="{B55750F6-D362-2548-9199-FF507E6DD45C}">
      <dgm:prSet/>
      <dgm:spPr/>
      <dgm:t>
        <a:bodyPr/>
        <a:lstStyle/>
        <a:p>
          <a:pPr rtl="0"/>
          <a:r>
            <a:rPr lang="en-US" dirty="0"/>
            <a:t>The validity of the scheme depends on the security of the sender’s private key</a:t>
          </a:r>
        </a:p>
      </dgm:t>
    </dgm:pt>
    <dgm:pt modelId="{6ABC18F5-E6D0-644B-9A56-809AB32AE506}" type="parTrans" cxnId="{60223218-86B3-7A43-8C4C-659BED3632E5}">
      <dgm:prSet/>
      <dgm:spPr/>
      <dgm:t>
        <a:bodyPr/>
        <a:lstStyle/>
        <a:p>
          <a:endParaRPr lang="en-US"/>
        </a:p>
      </dgm:t>
    </dgm:pt>
    <dgm:pt modelId="{4DD1903B-44CC-3D45-B8EA-3228689620BD}" type="sibTrans" cxnId="{60223218-86B3-7A43-8C4C-659BED3632E5}">
      <dgm:prSet/>
      <dgm:spPr/>
      <dgm:t>
        <a:bodyPr/>
        <a:lstStyle/>
        <a:p>
          <a:endParaRPr lang="en-US"/>
        </a:p>
      </dgm:t>
    </dgm:pt>
    <dgm:pt modelId="{1D0CC92B-77A0-894E-9E54-0C472490AF03}">
      <dgm:prSet/>
      <dgm:spPr/>
      <dgm:t>
        <a:bodyPr/>
        <a:lstStyle/>
        <a:p>
          <a:pPr rtl="0"/>
          <a:r>
            <a:rPr lang="en-US" dirty="0"/>
            <a:t>If a sender later wishes to deny sending a particular message, the sender can claim that the private key was lost or stolen and that someone else forged his or her signature</a:t>
          </a:r>
        </a:p>
      </dgm:t>
    </dgm:pt>
    <dgm:pt modelId="{983F44E6-5619-4941-AA72-09A0F964AE43}" type="parTrans" cxnId="{A02A38DD-D623-EA47-8140-9450610B8029}">
      <dgm:prSet/>
      <dgm:spPr/>
      <dgm:t>
        <a:bodyPr/>
        <a:lstStyle/>
        <a:p>
          <a:endParaRPr lang="en-US"/>
        </a:p>
      </dgm:t>
    </dgm:pt>
    <dgm:pt modelId="{F39AA9AD-8569-0547-957F-86398875B6B9}" type="sibTrans" cxnId="{A02A38DD-D623-EA47-8140-9450610B8029}">
      <dgm:prSet/>
      <dgm:spPr/>
      <dgm:t>
        <a:bodyPr/>
        <a:lstStyle/>
        <a:p>
          <a:endParaRPr lang="en-US"/>
        </a:p>
      </dgm:t>
    </dgm:pt>
    <dgm:pt modelId="{366BD249-3C81-0F41-ABC6-22D9FE98B059}">
      <dgm:prSet/>
      <dgm:spPr/>
      <dgm:t>
        <a:bodyPr/>
        <a:lstStyle/>
        <a:p>
          <a:pPr rtl="0"/>
          <a:r>
            <a:rPr lang="en-US" dirty="0"/>
            <a:t>One way to thwart or at least weaken this ploy is to require every signed message to include a timestamp and to require prompt reporting of compromised keys to a central authority</a:t>
          </a:r>
        </a:p>
      </dgm:t>
    </dgm:pt>
    <dgm:pt modelId="{C9ABA2B6-381D-BA4E-9AC1-7D0F14543F55}" type="parTrans" cxnId="{5B9B9661-9FA6-C648-A947-5F3907623C52}">
      <dgm:prSet/>
      <dgm:spPr/>
      <dgm:t>
        <a:bodyPr/>
        <a:lstStyle/>
        <a:p>
          <a:endParaRPr lang="en-US"/>
        </a:p>
      </dgm:t>
    </dgm:pt>
    <dgm:pt modelId="{C1A9816C-933B-EB44-9D49-930D330F4094}" type="sibTrans" cxnId="{5B9B9661-9FA6-C648-A947-5F3907623C52}">
      <dgm:prSet/>
      <dgm:spPr/>
      <dgm:t>
        <a:bodyPr/>
        <a:lstStyle/>
        <a:p>
          <a:endParaRPr lang="en-US"/>
        </a:p>
      </dgm:t>
    </dgm:pt>
    <dgm:pt modelId="{A6304E2B-93C7-A247-B400-827B5DD471F3}" type="pres">
      <dgm:prSet presAssocID="{593998EB-1832-3441-A0EA-1B8E91D15C61}" presName="diagram" presStyleCnt="0">
        <dgm:presLayoutVars>
          <dgm:chPref val="1"/>
          <dgm:dir/>
          <dgm:animOne val="branch"/>
          <dgm:animLvl val="lvl"/>
          <dgm:resizeHandles/>
        </dgm:presLayoutVars>
      </dgm:prSet>
      <dgm:spPr/>
    </dgm:pt>
    <dgm:pt modelId="{BE9374B9-95EA-8046-B444-F7C1AA1CF240}" type="pres">
      <dgm:prSet presAssocID="{6A22A0B6-6E0B-BF4F-9C27-BB7618F54897}" presName="root" presStyleCnt="0"/>
      <dgm:spPr/>
    </dgm:pt>
    <dgm:pt modelId="{56536744-D626-5C49-AB55-A24E14AFA545}" type="pres">
      <dgm:prSet presAssocID="{6A22A0B6-6E0B-BF4F-9C27-BB7618F54897}" presName="rootComposite" presStyleCnt="0"/>
      <dgm:spPr/>
    </dgm:pt>
    <dgm:pt modelId="{25FDBBF6-CF11-1E43-9D7C-C6942A31C343}" type="pres">
      <dgm:prSet presAssocID="{6A22A0B6-6E0B-BF4F-9C27-BB7618F54897}" presName="rootText" presStyleLbl="node1" presStyleIdx="0" presStyleCnt="3"/>
      <dgm:spPr/>
    </dgm:pt>
    <dgm:pt modelId="{106DD0AE-4430-E54F-9203-2273FFB9A051}" type="pres">
      <dgm:prSet presAssocID="{6A22A0B6-6E0B-BF4F-9C27-BB7618F54897}" presName="rootConnector" presStyleLbl="node1" presStyleIdx="0" presStyleCnt="3"/>
      <dgm:spPr/>
    </dgm:pt>
    <dgm:pt modelId="{35C522F6-C92E-704E-96D5-5F56EABC97B0}" type="pres">
      <dgm:prSet presAssocID="{6A22A0B6-6E0B-BF4F-9C27-BB7618F54897}" presName="childShape" presStyleCnt="0"/>
      <dgm:spPr/>
    </dgm:pt>
    <dgm:pt modelId="{258D4665-4333-6544-AB2B-1B41EC8A41C4}" type="pres">
      <dgm:prSet presAssocID="{B13B3ABE-DA06-194F-B1E3-3DD7121C84CF}" presName="Name13" presStyleLbl="parChTrans1D2" presStyleIdx="0" presStyleCnt="5"/>
      <dgm:spPr/>
    </dgm:pt>
    <dgm:pt modelId="{1907C986-B863-604C-8A4C-6ABD424EF95E}" type="pres">
      <dgm:prSet presAssocID="{854D81C0-9453-AD48-9FEA-CFEC6F012C56}" presName="childText" presStyleLbl="bgAcc1" presStyleIdx="0" presStyleCnt="5">
        <dgm:presLayoutVars>
          <dgm:bulletEnabled val="1"/>
        </dgm:presLayoutVars>
      </dgm:prSet>
      <dgm:spPr/>
    </dgm:pt>
    <dgm:pt modelId="{D18851C5-98E9-214D-AB94-B939AF4EFD3E}" type="pres">
      <dgm:prSet presAssocID="{67C20B91-0B32-1B49-A076-801F924AAB36}" presName="root" presStyleCnt="0"/>
      <dgm:spPr/>
    </dgm:pt>
    <dgm:pt modelId="{F73B74AE-54B1-B14C-90F2-32651623F6F5}" type="pres">
      <dgm:prSet presAssocID="{67C20B91-0B32-1B49-A076-801F924AAB36}" presName="rootComposite" presStyleCnt="0"/>
      <dgm:spPr/>
    </dgm:pt>
    <dgm:pt modelId="{449E9567-DAD7-AF41-B1E8-AA0D1AC63722}" type="pres">
      <dgm:prSet presAssocID="{67C20B91-0B32-1B49-A076-801F924AAB36}" presName="rootText" presStyleLbl="node1" presStyleIdx="1" presStyleCnt="3"/>
      <dgm:spPr/>
    </dgm:pt>
    <dgm:pt modelId="{D0CF2605-70CD-1147-9A10-556C508E1C00}" type="pres">
      <dgm:prSet presAssocID="{67C20B91-0B32-1B49-A076-801F924AAB36}" presName="rootConnector" presStyleLbl="node1" presStyleIdx="1" presStyleCnt="3"/>
      <dgm:spPr/>
    </dgm:pt>
    <dgm:pt modelId="{BE182618-F8D9-1B4B-A6B3-4DC410F33958}" type="pres">
      <dgm:prSet presAssocID="{67C20B91-0B32-1B49-A076-801F924AAB36}" presName="childShape" presStyleCnt="0"/>
      <dgm:spPr/>
    </dgm:pt>
    <dgm:pt modelId="{8FF83430-68DD-4E47-B221-EC9ABE0C58E4}" type="pres">
      <dgm:prSet presAssocID="{935CA3A7-030B-484E-88E6-BE5F885EC479}" presName="Name13" presStyleLbl="parChTrans1D2" presStyleIdx="1" presStyleCnt="5"/>
      <dgm:spPr/>
    </dgm:pt>
    <dgm:pt modelId="{D39A3642-C73D-0C43-B5D8-FE34CA36BC44}" type="pres">
      <dgm:prSet presAssocID="{087529E8-23BC-F54C-A825-2CDA495B0936}" presName="childText" presStyleLbl="bgAcc1" presStyleIdx="1" presStyleCnt="5">
        <dgm:presLayoutVars>
          <dgm:bulletEnabled val="1"/>
        </dgm:presLayoutVars>
      </dgm:prSet>
      <dgm:spPr/>
    </dgm:pt>
    <dgm:pt modelId="{E57540F1-2673-4B45-B3A0-3CB6776E6D4B}" type="pres">
      <dgm:prSet presAssocID="{56E49B82-D4DB-5F45-A818-8BBCAF4AF37C}" presName="Name13" presStyleLbl="parChTrans1D2" presStyleIdx="2" presStyleCnt="5"/>
      <dgm:spPr/>
    </dgm:pt>
    <dgm:pt modelId="{7FB44D6D-99C1-264C-8F3D-CFC75605F0B6}" type="pres">
      <dgm:prSet presAssocID="{2AA98F28-8B1C-0B44-A3B1-D8A8BB3DB1F9}" presName="childText" presStyleLbl="bgAcc1" presStyleIdx="2" presStyleCnt="5">
        <dgm:presLayoutVars>
          <dgm:bulletEnabled val="1"/>
        </dgm:presLayoutVars>
      </dgm:prSet>
      <dgm:spPr/>
    </dgm:pt>
    <dgm:pt modelId="{BFACB446-2E43-9E46-AA5D-BF5716979A59}" type="pres">
      <dgm:prSet presAssocID="{B55750F6-D362-2548-9199-FF507E6DD45C}" presName="root" presStyleCnt="0"/>
      <dgm:spPr/>
    </dgm:pt>
    <dgm:pt modelId="{9AF77DA0-9CD6-334A-8FDD-F4D424236289}" type="pres">
      <dgm:prSet presAssocID="{B55750F6-D362-2548-9199-FF507E6DD45C}" presName="rootComposite" presStyleCnt="0"/>
      <dgm:spPr/>
    </dgm:pt>
    <dgm:pt modelId="{E7B513FA-70AE-D243-821A-2AC48297EDDD}" type="pres">
      <dgm:prSet presAssocID="{B55750F6-D362-2548-9199-FF507E6DD45C}" presName="rootText" presStyleLbl="node1" presStyleIdx="2" presStyleCnt="3"/>
      <dgm:spPr/>
    </dgm:pt>
    <dgm:pt modelId="{D9B143CB-B343-0941-A40E-88411971BEAA}" type="pres">
      <dgm:prSet presAssocID="{B55750F6-D362-2548-9199-FF507E6DD45C}" presName="rootConnector" presStyleLbl="node1" presStyleIdx="2" presStyleCnt="3"/>
      <dgm:spPr/>
    </dgm:pt>
    <dgm:pt modelId="{61E95B19-D214-9746-AA49-2734AFDF9D7B}" type="pres">
      <dgm:prSet presAssocID="{B55750F6-D362-2548-9199-FF507E6DD45C}" presName="childShape" presStyleCnt="0"/>
      <dgm:spPr/>
    </dgm:pt>
    <dgm:pt modelId="{782DAD78-06D6-8D40-B9B6-E5B4BA80D92C}" type="pres">
      <dgm:prSet presAssocID="{983F44E6-5619-4941-AA72-09A0F964AE43}" presName="Name13" presStyleLbl="parChTrans1D2" presStyleIdx="3" presStyleCnt="5"/>
      <dgm:spPr/>
    </dgm:pt>
    <dgm:pt modelId="{180EAB25-42F6-8044-8932-1287727549AA}" type="pres">
      <dgm:prSet presAssocID="{1D0CC92B-77A0-894E-9E54-0C472490AF03}" presName="childText" presStyleLbl="bgAcc1" presStyleIdx="3" presStyleCnt="5">
        <dgm:presLayoutVars>
          <dgm:bulletEnabled val="1"/>
        </dgm:presLayoutVars>
      </dgm:prSet>
      <dgm:spPr/>
    </dgm:pt>
    <dgm:pt modelId="{34B0DFE2-AC4E-D14C-B2E9-CC9C30A01454}" type="pres">
      <dgm:prSet presAssocID="{C9ABA2B6-381D-BA4E-9AC1-7D0F14543F55}" presName="Name13" presStyleLbl="parChTrans1D2" presStyleIdx="4" presStyleCnt="5"/>
      <dgm:spPr/>
    </dgm:pt>
    <dgm:pt modelId="{940C600C-1BFF-AF49-8100-E88376D709D3}" type="pres">
      <dgm:prSet presAssocID="{366BD249-3C81-0F41-ABC6-22D9FE98B059}" presName="childText" presStyleLbl="bgAcc1" presStyleIdx="4" presStyleCnt="5">
        <dgm:presLayoutVars>
          <dgm:bulletEnabled val="1"/>
        </dgm:presLayoutVars>
      </dgm:prSet>
      <dgm:spPr/>
    </dgm:pt>
  </dgm:ptLst>
  <dgm:cxnLst>
    <dgm:cxn modelId="{819EFA05-8DEB-314E-A044-3ECB9FEA91C7}" srcId="{67C20B91-0B32-1B49-A076-801F924AAB36}" destId="{087529E8-23BC-F54C-A825-2CDA495B0936}" srcOrd="0" destOrd="0" parTransId="{935CA3A7-030B-484E-88E6-BE5F885EC479}" sibTransId="{220BF8C9-68DF-6549-9E40-B9FECD1ED7DF}"/>
    <dgm:cxn modelId="{0EB6BC0B-26A4-E948-AE7E-BE13C8979F03}" type="presOf" srcId="{B55750F6-D362-2548-9199-FF507E6DD45C}" destId="{D9B143CB-B343-0941-A40E-88411971BEAA}" srcOrd="1" destOrd="0" presId="urn:microsoft.com/office/officeart/2005/8/layout/hierarchy3"/>
    <dgm:cxn modelId="{0FBD2E11-5EEB-6949-900D-B86F4F3CF122}" type="presOf" srcId="{935CA3A7-030B-484E-88E6-BE5F885EC479}" destId="{8FF83430-68DD-4E47-B221-EC9ABE0C58E4}" srcOrd="0" destOrd="0" presId="urn:microsoft.com/office/officeart/2005/8/layout/hierarchy3"/>
    <dgm:cxn modelId="{B41EC511-B7DA-9542-BAF1-31A9882CF2CA}" srcId="{593998EB-1832-3441-A0EA-1B8E91D15C61}" destId="{67C20B91-0B32-1B49-A076-801F924AAB36}" srcOrd="1" destOrd="0" parTransId="{8E664C33-AE3B-2A41-AE5E-25B81D87CF86}" sibTransId="{4BB5A627-3C75-F948-8084-75F86F566D92}"/>
    <dgm:cxn modelId="{60223218-86B3-7A43-8C4C-659BED3632E5}" srcId="{593998EB-1832-3441-A0EA-1B8E91D15C61}" destId="{B55750F6-D362-2548-9199-FF507E6DD45C}" srcOrd="2" destOrd="0" parTransId="{6ABC18F5-E6D0-644B-9A56-809AB32AE506}" sibTransId="{4DD1903B-44CC-3D45-B8EA-3228689620BD}"/>
    <dgm:cxn modelId="{A5CF351B-5127-7148-8A03-73DBEAF5E01A}" type="presOf" srcId="{67C20B91-0B32-1B49-A076-801F924AAB36}" destId="{449E9567-DAD7-AF41-B1E8-AA0D1AC63722}" srcOrd="0" destOrd="0" presId="urn:microsoft.com/office/officeart/2005/8/layout/hierarchy3"/>
    <dgm:cxn modelId="{42CAC928-C259-C549-8A38-734D705C7FC8}" type="presOf" srcId="{087529E8-23BC-F54C-A825-2CDA495B0936}" destId="{D39A3642-C73D-0C43-B5D8-FE34CA36BC44}" srcOrd="0" destOrd="0" presId="urn:microsoft.com/office/officeart/2005/8/layout/hierarchy3"/>
    <dgm:cxn modelId="{CCBE222B-F989-9B46-AE9B-EE5C40835EAD}" type="presOf" srcId="{6A22A0B6-6E0B-BF4F-9C27-BB7618F54897}" destId="{106DD0AE-4430-E54F-9203-2273FFB9A051}" srcOrd="1" destOrd="0" presId="urn:microsoft.com/office/officeart/2005/8/layout/hierarchy3"/>
    <dgm:cxn modelId="{07C22B35-FCDA-7E47-9E74-E66B88AB78BA}" type="presOf" srcId="{983F44E6-5619-4941-AA72-09A0F964AE43}" destId="{782DAD78-06D6-8D40-B9B6-E5B4BA80D92C}" srcOrd="0" destOrd="0" presId="urn:microsoft.com/office/officeart/2005/8/layout/hierarchy3"/>
    <dgm:cxn modelId="{789DAC39-D387-014B-8C1D-0D5B63491056}" type="presOf" srcId="{593998EB-1832-3441-A0EA-1B8E91D15C61}" destId="{A6304E2B-93C7-A247-B400-827B5DD471F3}" srcOrd="0" destOrd="0" presId="urn:microsoft.com/office/officeart/2005/8/layout/hierarchy3"/>
    <dgm:cxn modelId="{5B9B9661-9FA6-C648-A947-5F3907623C52}" srcId="{B55750F6-D362-2548-9199-FF507E6DD45C}" destId="{366BD249-3C81-0F41-ABC6-22D9FE98B059}" srcOrd="1" destOrd="0" parTransId="{C9ABA2B6-381D-BA4E-9AC1-7D0F14543F55}" sibTransId="{C1A9816C-933B-EB44-9D49-930D330F4094}"/>
    <dgm:cxn modelId="{BFA08D65-C3B3-814D-B767-F8D021204162}" type="presOf" srcId="{2AA98F28-8B1C-0B44-A3B1-D8A8BB3DB1F9}" destId="{7FB44D6D-99C1-264C-8F3D-CFC75605F0B6}" srcOrd="0" destOrd="0" presId="urn:microsoft.com/office/officeart/2005/8/layout/hierarchy3"/>
    <dgm:cxn modelId="{967B5A4C-C20A-C548-A00A-FE8D9C5D7FC4}" type="presOf" srcId="{854D81C0-9453-AD48-9FEA-CFEC6F012C56}" destId="{1907C986-B863-604C-8A4C-6ABD424EF95E}" srcOrd="0" destOrd="0" presId="urn:microsoft.com/office/officeart/2005/8/layout/hierarchy3"/>
    <dgm:cxn modelId="{2504587B-26C6-C54C-9D72-64210C0B93FC}" srcId="{6A22A0B6-6E0B-BF4F-9C27-BB7618F54897}" destId="{854D81C0-9453-AD48-9FEA-CFEC6F012C56}" srcOrd="0" destOrd="0" parTransId="{B13B3ABE-DA06-194F-B1E3-3DD7121C84CF}" sibTransId="{EA5663BB-E2B1-394B-A87D-8C93F918272F}"/>
    <dgm:cxn modelId="{55F3AA98-2192-FD49-90DA-9808C9493244}" type="presOf" srcId="{1D0CC92B-77A0-894E-9E54-0C472490AF03}" destId="{180EAB25-42F6-8044-8932-1287727549AA}" srcOrd="0" destOrd="0" presId="urn:microsoft.com/office/officeart/2005/8/layout/hierarchy3"/>
    <dgm:cxn modelId="{20EEF89E-6FFF-FF4A-9AFB-BD050F92F39D}" type="presOf" srcId="{56E49B82-D4DB-5F45-A818-8BBCAF4AF37C}" destId="{E57540F1-2673-4B45-B3A0-3CB6776E6D4B}" srcOrd="0" destOrd="0" presId="urn:microsoft.com/office/officeart/2005/8/layout/hierarchy3"/>
    <dgm:cxn modelId="{C8AF70A0-1044-9C41-B1DF-08416F47DACC}" srcId="{593998EB-1832-3441-A0EA-1B8E91D15C61}" destId="{6A22A0B6-6E0B-BF4F-9C27-BB7618F54897}" srcOrd="0" destOrd="0" parTransId="{56B9FBF0-5EE0-EE43-BBE7-14021AED164C}" sibTransId="{190CD5C8-F808-F04A-A1A1-D27A291C1018}"/>
    <dgm:cxn modelId="{1F9B56AE-77C7-6244-BD7A-F9152A53DCC9}" type="presOf" srcId="{366BD249-3C81-0F41-ABC6-22D9FE98B059}" destId="{940C600C-1BFF-AF49-8100-E88376D709D3}" srcOrd="0" destOrd="0" presId="urn:microsoft.com/office/officeart/2005/8/layout/hierarchy3"/>
    <dgm:cxn modelId="{28D8CAC1-D6A5-E246-A7FC-50679E12B5C4}" type="presOf" srcId="{C9ABA2B6-381D-BA4E-9AC1-7D0F14543F55}" destId="{34B0DFE2-AC4E-D14C-B2E9-CC9C30A01454}" srcOrd="0" destOrd="0" presId="urn:microsoft.com/office/officeart/2005/8/layout/hierarchy3"/>
    <dgm:cxn modelId="{E45B15CF-3B4F-1040-8E87-4B1D68A204EE}" type="presOf" srcId="{B55750F6-D362-2548-9199-FF507E6DD45C}" destId="{E7B513FA-70AE-D243-821A-2AC48297EDDD}" srcOrd="0" destOrd="0" presId="urn:microsoft.com/office/officeart/2005/8/layout/hierarchy3"/>
    <dgm:cxn modelId="{7BEE89D2-9DD0-E74C-B0B0-C51C34995E5E}" type="presOf" srcId="{67C20B91-0B32-1B49-A076-801F924AAB36}" destId="{D0CF2605-70CD-1147-9A10-556C508E1C00}" srcOrd="1" destOrd="0" presId="urn:microsoft.com/office/officeart/2005/8/layout/hierarchy3"/>
    <dgm:cxn modelId="{6ED31BD5-A9F4-6540-97D8-EB958662F742}" srcId="{67C20B91-0B32-1B49-A076-801F924AAB36}" destId="{2AA98F28-8B1C-0B44-A3B1-D8A8BB3DB1F9}" srcOrd="1" destOrd="0" parTransId="{56E49B82-D4DB-5F45-A818-8BBCAF4AF37C}" sibTransId="{DCCC614B-69F1-FA4D-B82A-15A5DC4F1B4B}"/>
    <dgm:cxn modelId="{A02A38DD-D623-EA47-8140-9450610B8029}" srcId="{B55750F6-D362-2548-9199-FF507E6DD45C}" destId="{1D0CC92B-77A0-894E-9E54-0C472490AF03}" srcOrd="0" destOrd="0" parTransId="{983F44E6-5619-4941-AA72-09A0F964AE43}" sibTransId="{F39AA9AD-8569-0547-957F-86398875B6B9}"/>
    <dgm:cxn modelId="{87D8E5E2-3F7D-124F-9993-58EB42776BCC}" type="presOf" srcId="{B13B3ABE-DA06-194F-B1E3-3DD7121C84CF}" destId="{258D4665-4333-6544-AB2B-1B41EC8A41C4}" srcOrd="0" destOrd="0" presId="urn:microsoft.com/office/officeart/2005/8/layout/hierarchy3"/>
    <dgm:cxn modelId="{D0FF9CFB-C6E3-5D4D-A471-BC48C4C5A6DA}" type="presOf" srcId="{6A22A0B6-6E0B-BF4F-9C27-BB7618F54897}" destId="{25FDBBF6-CF11-1E43-9D7C-C6942A31C343}" srcOrd="0" destOrd="0" presId="urn:microsoft.com/office/officeart/2005/8/layout/hierarchy3"/>
    <dgm:cxn modelId="{1307C393-6609-0E4A-AFA2-617C30E687EE}" type="presParOf" srcId="{A6304E2B-93C7-A247-B400-827B5DD471F3}" destId="{BE9374B9-95EA-8046-B444-F7C1AA1CF240}" srcOrd="0" destOrd="0" presId="urn:microsoft.com/office/officeart/2005/8/layout/hierarchy3"/>
    <dgm:cxn modelId="{E59DE3D2-8588-A54C-89BC-3104831537C0}" type="presParOf" srcId="{BE9374B9-95EA-8046-B444-F7C1AA1CF240}" destId="{56536744-D626-5C49-AB55-A24E14AFA545}" srcOrd="0" destOrd="0" presId="urn:microsoft.com/office/officeart/2005/8/layout/hierarchy3"/>
    <dgm:cxn modelId="{C6BA3B64-3F28-5E4D-B996-14E2219E86EC}" type="presParOf" srcId="{56536744-D626-5C49-AB55-A24E14AFA545}" destId="{25FDBBF6-CF11-1E43-9D7C-C6942A31C343}" srcOrd="0" destOrd="0" presId="urn:microsoft.com/office/officeart/2005/8/layout/hierarchy3"/>
    <dgm:cxn modelId="{3EE45E45-1075-3544-BB6C-1BD5FA80B734}" type="presParOf" srcId="{56536744-D626-5C49-AB55-A24E14AFA545}" destId="{106DD0AE-4430-E54F-9203-2273FFB9A051}" srcOrd="1" destOrd="0" presId="urn:microsoft.com/office/officeart/2005/8/layout/hierarchy3"/>
    <dgm:cxn modelId="{4EAE871C-FE3F-B246-8451-F3189D75011B}" type="presParOf" srcId="{BE9374B9-95EA-8046-B444-F7C1AA1CF240}" destId="{35C522F6-C92E-704E-96D5-5F56EABC97B0}" srcOrd="1" destOrd="0" presId="urn:microsoft.com/office/officeart/2005/8/layout/hierarchy3"/>
    <dgm:cxn modelId="{4E796EF4-AE99-AF45-A830-521E495DC7B2}" type="presParOf" srcId="{35C522F6-C92E-704E-96D5-5F56EABC97B0}" destId="{258D4665-4333-6544-AB2B-1B41EC8A41C4}" srcOrd="0" destOrd="0" presId="urn:microsoft.com/office/officeart/2005/8/layout/hierarchy3"/>
    <dgm:cxn modelId="{504A911E-BF95-4C46-A256-125A2B03C9E7}" type="presParOf" srcId="{35C522F6-C92E-704E-96D5-5F56EABC97B0}" destId="{1907C986-B863-604C-8A4C-6ABD424EF95E}" srcOrd="1" destOrd="0" presId="urn:microsoft.com/office/officeart/2005/8/layout/hierarchy3"/>
    <dgm:cxn modelId="{7D9253CC-1DC8-1A43-9944-17EB72997E98}" type="presParOf" srcId="{A6304E2B-93C7-A247-B400-827B5DD471F3}" destId="{D18851C5-98E9-214D-AB94-B939AF4EFD3E}" srcOrd="1" destOrd="0" presId="urn:microsoft.com/office/officeart/2005/8/layout/hierarchy3"/>
    <dgm:cxn modelId="{98EE41D8-3C5D-8544-A572-D602F93DAE69}" type="presParOf" srcId="{D18851C5-98E9-214D-AB94-B939AF4EFD3E}" destId="{F73B74AE-54B1-B14C-90F2-32651623F6F5}" srcOrd="0" destOrd="0" presId="urn:microsoft.com/office/officeart/2005/8/layout/hierarchy3"/>
    <dgm:cxn modelId="{1E19A3E2-B859-9542-B040-20D2B083AB96}" type="presParOf" srcId="{F73B74AE-54B1-B14C-90F2-32651623F6F5}" destId="{449E9567-DAD7-AF41-B1E8-AA0D1AC63722}" srcOrd="0" destOrd="0" presId="urn:microsoft.com/office/officeart/2005/8/layout/hierarchy3"/>
    <dgm:cxn modelId="{823E212A-94E4-6849-89B6-A86834D7993D}" type="presParOf" srcId="{F73B74AE-54B1-B14C-90F2-32651623F6F5}" destId="{D0CF2605-70CD-1147-9A10-556C508E1C00}" srcOrd="1" destOrd="0" presId="urn:microsoft.com/office/officeart/2005/8/layout/hierarchy3"/>
    <dgm:cxn modelId="{015F9812-2EDA-2A45-B891-D6DB39F44392}" type="presParOf" srcId="{D18851C5-98E9-214D-AB94-B939AF4EFD3E}" destId="{BE182618-F8D9-1B4B-A6B3-4DC410F33958}" srcOrd="1" destOrd="0" presId="urn:microsoft.com/office/officeart/2005/8/layout/hierarchy3"/>
    <dgm:cxn modelId="{80050532-9D40-5A4E-9F4B-E168A584DAD6}" type="presParOf" srcId="{BE182618-F8D9-1B4B-A6B3-4DC410F33958}" destId="{8FF83430-68DD-4E47-B221-EC9ABE0C58E4}" srcOrd="0" destOrd="0" presId="urn:microsoft.com/office/officeart/2005/8/layout/hierarchy3"/>
    <dgm:cxn modelId="{25B5B752-4C9F-AB4D-A41F-F9FDF0FF2450}" type="presParOf" srcId="{BE182618-F8D9-1B4B-A6B3-4DC410F33958}" destId="{D39A3642-C73D-0C43-B5D8-FE34CA36BC44}" srcOrd="1" destOrd="0" presId="urn:microsoft.com/office/officeart/2005/8/layout/hierarchy3"/>
    <dgm:cxn modelId="{FBB918B8-266D-B043-990A-6055D637FE48}" type="presParOf" srcId="{BE182618-F8D9-1B4B-A6B3-4DC410F33958}" destId="{E57540F1-2673-4B45-B3A0-3CB6776E6D4B}" srcOrd="2" destOrd="0" presId="urn:microsoft.com/office/officeart/2005/8/layout/hierarchy3"/>
    <dgm:cxn modelId="{27F37CBD-3856-7246-9E0D-BD6B33E7F310}" type="presParOf" srcId="{BE182618-F8D9-1B4B-A6B3-4DC410F33958}" destId="{7FB44D6D-99C1-264C-8F3D-CFC75605F0B6}" srcOrd="3" destOrd="0" presId="urn:microsoft.com/office/officeart/2005/8/layout/hierarchy3"/>
    <dgm:cxn modelId="{FC14606E-3480-2447-B5C4-D670EAED0CC9}" type="presParOf" srcId="{A6304E2B-93C7-A247-B400-827B5DD471F3}" destId="{BFACB446-2E43-9E46-AA5D-BF5716979A59}" srcOrd="2" destOrd="0" presId="urn:microsoft.com/office/officeart/2005/8/layout/hierarchy3"/>
    <dgm:cxn modelId="{E96F6EB9-71BA-0F4E-8748-AE2FE374D370}" type="presParOf" srcId="{BFACB446-2E43-9E46-AA5D-BF5716979A59}" destId="{9AF77DA0-9CD6-334A-8FDD-F4D424236289}" srcOrd="0" destOrd="0" presId="urn:microsoft.com/office/officeart/2005/8/layout/hierarchy3"/>
    <dgm:cxn modelId="{4FBADC1C-27A1-CC40-8BCA-E52990524517}" type="presParOf" srcId="{9AF77DA0-9CD6-334A-8FDD-F4D424236289}" destId="{E7B513FA-70AE-D243-821A-2AC48297EDDD}" srcOrd="0" destOrd="0" presId="urn:microsoft.com/office/officeart/2005/8/layout/hierarchy3"/>
    <dgm:cxn modelId="{37F7DA96-9B59-DE46-8089-5CC6815DCC02}" type="presParOf" srcId="{9AF77DA0-9CD6-334A-8FDD-F4D424236289}" destId="{D9B143CB-B343-0941-A40E-88411971BEAA}" srcOrd="1" destOrd="0" presId="urn:microsoft.com/office/officeart/2005/8/layout/hierarchy3"/>
    <dgm:cxn modelId="{35C799B2-4E2E-0544-99DA-680DD28118EC}" type="presParOf" srcId="{BFACB446-2E43-9E46-AA5D-BF5716979A59}" destId="{61E95B19-D214-9746-AA49-2734AFDF9D7B}" srcOrd="1" destOrd="0" presId="urn:microsoft.com/office/officeart/2005/8/layout/hierarchy3"/>
    <dgm:cxn modelId="{2C3EF5E1-4286-A247-8BB9-CFF23E7741A3}" type="presParOf" srcId="{61E95B19-D214-9746-AA49-2734AFDF9D7B}" destId="{782DAD78-06D6-8D40-B9B6-E5B4BA80D92C}" srcOrd="0" destOrd="0" presId="urn:microsoft.com/office/officeart/2005/8/layout/hierarchy3"/>
    <dgm:cxn modelId="{D0CD0361-5998-3049-AB79-6523261E945F}" type="presParOf" srcId="{61E95B19-D214-9746-AA49-2734AFDF9D7B}" destId="{180EAB25-42F6-8044-8932-1287727549AA}" srcOrd="1" destOrd="0" presId="urn:microsoft.com/office/officeart/2005/8/layout/hierarchy3"/>
    <dgm:cxn modelId="{1504F024-6FDB-AE43-92FF-6846F05D695B}" type="presParOf" srcId="{61E95B19-D214-9746-AA49-2734AFDF9D7B}" destId="{34B0DFE2-AC4E-D14C-B2E9-CC9C30A01454}" srcOrd="2" destOrd="0" presId="urn:microsoft.com/office/officeart/2005/8/layout/hierarchy3"/>
    <dgm:cxn modelId="{47CA4E8F-5EC4-9A42-85C2-03953EB10494}" type="presParOf" srcId="{61E95B19-D214-9746-AA49-2734AFDF9D7B}" destId="{940C600C-1BFF-AF49-8100-E88376D709D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a:t>Four elements are involved:</a:t>
          </a:r>
        </a:p>
      </dgm:t>
    </dgm:pt>
    <dgm:pt modelId="{9325432D-1810-8841-A658-5666467E9923}" type="parTrans" cxnId="{53F6703C-6EE5-4842-8801-03898031C1D6}">
      <dgm:prSet/>
      <dgm:spPr/>
      <dgm:t>
        <a:bodyPr/>
        <a:lstStyle/>
        <a:p>
          <a:endParaRPr lang="en-US"/>
        </a:p>
      </dgm:t>
    </dgm:pt>
    <dgm:pt modelId="{E4993074-770C-A64F-9358-68A472E19EA4}" type="sibTrans" cxnId="{53F6703C-6EE5-4842-8801-03898031C1D6}">
      <dgm:prSet/>
      <dgm:spPr/>
      <dgm:t>
        <a:bodyPr/>
        <a:lstStyle/>
        <a:p>
          <a:endParaRPr lang="en-US"/>
        </a:p>
      </dgm:t>
    </dgm:pt>
    <dgm:pt modelId="{FE85CCE2-47C3-D34B-AB45-E3A1DA88C165}">
      <dgm:prSet/>
      <dgm:spPr>
        <a:ln>
          <a:solidFill>
            <a:schemeClr val="tx1"/>
          </a:solidFill>
        </a:ln>
      </dgm:spPr>
      <dgm:t>
        <a:bodyPr/>
        <a:lstStyle/>
        <a:p>
          <a:pPr rtl="0"/>
          <a:r>
            <a:rPr lang="en-US" dirty="0"/>
            <a:t>All those participating in the digital signature scheme use the same global domain parameters, which define an elliptic curve and a point of origin on the curve</a:t>
          </a:r>
        </a:p>
      </dgm:t>
    </dgm:pt>
    <dgm:pt modelId="{AFB064D0-88C6-1A43-87EF-3D70BB0ED367}" type="parTrans" cxnId="{26DF8012-E9F6-ED49-B09D-27DB7B124627}">
      <dgm:prSet/>
      <dgm:spPr/>
      <dgm:t>
        <a:bodyPr/>
        <a:lstStyle/>
        <a:p>
          <a:endParaRPr lang="en-US"/>
        </a:p>
      </dgm:t>
    </dgm:pt>
    <dgm:pt modelId="{FCDE115F-1CB4-A74F-91B1-9F6181096988}" type="sibTrans" cxnId="{26DF8012-E9F6-ED49-B09D-27DB7B124627}">
      <dgm:prSet/>
      <dgm:spPr/>
      <dgm:t>
        <a:bodyPr/>
        <a:lstStyle/>
        <a:p>
          <a:endParaRPr lang="en-US"/>
        </a:p>
      </dgm:t>
    </dgm:pt>
    <dgm:pt modelId="{1966C666-8FDA-544D-B35B-6FE50FE15458}">
      <dgm:prSet/>
      <dgm:spPr>
        <a:ln>
          <a:solidFill>
            <a:schemeClr val="tx1"/>
          </a:solidFill>
        </a:ln>
      </dgm:spPr>
      <dgm:t>
        <a:bodyPr/>
        <a:lstStyle/>
        <a:p>
          <a:pPr rtl="0"/>
          <a:r>
            <a:rPr lang="en-US" dirty="0"/>
            <a:t>A signer must first generate a public, private key pair</a:t>
          </a:r>
        </a:p>
      </dgm:t>
    </dgm:pt>
    <dgm:pt modelId="{AF79958A-76D4-9A47-A852-A116E433F61F}" type="parTrans" cxnId="{7BFBDBB9-D1C5-6847-9194-B5393F53D394}">
      <dgm:prSet/>
      <dgm:spPr/>
      <dgm:t>
        <a:bodyPr/>
        <a:lstStyle/>
        <a:p>
          <a:endParaRPr lang="en-US"/>
        </a:p>
      </dgm:t>
    </dgm:pt>
    <dgm:pt modelId="{9C16CCB7-0F8D-8D42-881F-3981F986D297}" type="sibTrans" cxnId="{7BFBDBB9-D1C5-6847-9194-B5393F53D394}">
      <dgm:prSet/>
      <dgm:spPr/>
      <dgm:t>
        <a:bodyPr/>
        <a:lstStyle/>
        <a:p>
          <a:endParaRPr lang="en-US"/>
        </a:p>
      </dgm:t>
    </dgm:pt>
    <dgm:pt modelId="{8181515B-17AA-CF46-9A9C-3867EAB8239C}">
      <dgm:prSet/>
      <dgm:spPr>
        <a:ln>
          <a:solidFill>
            <a:schemeClr val="tx1"/>
          </a:solidFill>
        </a:ln>
      </dgm:spPr>
      <dgm:t>
        <a:bodyPr/>
        <a:lstStyle/>
        <a:p>
          <a:pPr rtl="0"/>
          <a:r>
            <a:rPr lang="en-US" dirty="0"/>
            <a:t>A hash value is generated for the message to be signed; using the private key, the domain parameters, and the hash value, a signature is generated</a:t>
          </a:r>
        </a:p>
      </dgm:t>
    </dgm:pt>
    <dgm:pt modelId="{7E3F2E79-5D4A-AC4D-BBA8-A74E0F208DE3}" type="parTrans" cxnId="{DA87456B-57EE-C947-A260-9C65E6CE45F3}">
      <dgm:prSet/>
      <dgm:spPr/>
      <dgm:t>
        <a:bodyPr/>
        <a:lstStyle/>
        <a:p>
          <a:endParaRPr lang="en-US"/>
        </a:p>
      </dgm:t>
    </dgm:pt>
    <dgm:pt modelId="{FEFE6FD2-B83B-4D41-82EC-8F56F5C6CD70}" type="sibTrans" cxnId="{DA87456B-57EE-C947-A260-9C65E6CE45F3}">
      <dgm:prSet/>
      <dgm:spPr/>
      <dgm:t>
        <a:bodyPr/>
        <a:lstStyle/>
        <a:p>
          <a:endParaRPr lang="en-US"/>
        </a:p>
      </dgm:t>
    </dgm:pt>
    <dgm:pt modelId="{4D2B6F4D-F8B5-6642-9908-55C6EB40A699}">
      <dgm:prSet/>
      <dgm:spPr>
        <a:ln>
          <a:solidFill>
            <a:schemeClr val="tx1"/>
          </a:solidFill>
        </a:ln>
      </dgm:spPr>
      <dgm:t>
        <a:bodyPr/>
        <a:lstStyle/>
        <a:p>
          <a:pPr rtl="0"/>
          <a:r>
            <a:rPr lang="en-US" dirty="0"/>
            <a:t>To verify the signature, the verifier uses as input the signer’s public key, the domain parameters, and the integer </a:t>
          </a:r>
          <a:r>
            <a:rPr lang="en-US" i="1" dirty="0"/>
            <a:t>s; </a:t>
          </a:r>
          <a:r>
            <a:rPr lang="en-US" dirty="0"/>
            <a:t>the output is a value </a:t>
          </a:r>
          <a:r>
            <a:rPr lang="en-US" i="1" dirty="0"/>
            <a:t>v </a:t>
          </a:r>
          <a:r>
            <a:rPr lang="en-US" dirty="0"/>
            <a:t>that is compared to </a:t>
          </a:r>
          <a:r>
            <a:rPr lang="en-US" i="1" dirty="0"/>
            <a:t>r </a:t>
          </a:r>
          <a:r>
            <a:rPr lang="en-US" dirty="0"/>
            <a:t>; the signature is verified if the </a:t>
          </a:r>
          <a:r>
            <a:rPr lang="en-US" i="1" dirty="0"/>
            <a:t>v = r</a:t>
          </a:r>
          <a:endParaRPr lang="en-US" dirty="0"/>
        </a:p>
      </dgm:t>
    </dgm:pt>
    <dgm:pt modelId="{469D1ADD-9016-9240-BC0D-F711B37ED8E9}" type="parTrans" cxnId="{EE8796D8-66B1-6245-9AE9-2405FB7212A6}">
      <dgm:prSet/>
      <dgm:spPr/>
      <dgm:t>
        <a:bodyPr/>
        <a:lstStyle/>
        <a:p>
          <a:endParaRPr lang="en-US"/>
        </a:p>
      </dgm:t>
    </dgm:pt>
    <dgm:pt modelId="{69AB07DF-7C99-E34B-892B-16E9503C9F2B}" type="sibTrans" cxnId="{EE8796D8-66B1-6245-9AE9-2405FB7212A6}">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pt>
    <dgm:pt modelId="{86991323-3617-924B-AEF9-64C859FCD223}" type="pres">
      <dgm:prSet presAssocID="{DD57F043-3F60-5948-B092-BDE4E8B53817}" presName="tile2" presStyleLbl="node1" presStyleIdx="1" presStyleCnt="4"/>
      <dgm:spPr/>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pt>
    <dgm:pt modelId="{CBE51D63-60B9-CB46-AE01-72CFFA68E50D}" type="pres">
      <dgm:prSet presAssocID="{DD57F043-3F60-5948-B092-BDE4E8B53817}" presName="tile3" presStyleLbl="node1" presStyleIdx="2" presStyleCnt="4"/>
      <dgm:spPr/>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pt>
    <dgm:pt modelId="{E8D9C74D-DDED-5A4C-B8A0-7E959C3A17FC}" type="pres">
      <dgm:prSet presAssocID="{DD57F043-3F60-5948-B092-BDE4E8B53817}" presName="tile4" presStyleLbl="node1" presStyleIdx="3" presStyleCnt="4"/>
      <dgm:spPr/>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pt>
    <dgm:pt modelId="{92E76A77-D1EA-EF42-B28B-6E6E21434418}" type="pres">
      <dgm:prSet presAssocID="{DD57F043-3F60-5948-B092-BDE4E8B53817}" presName="centerTile" presStyleLbl="fgShp" presStyleIdx="0" presStyleCnt="1">
        <dgm:presLayoutVars>
          <dgm:chMax val="0"/>
          <dgm:chPref val="0"/>
        </dgm:presLayoutVars>
      </dgm:prSet>
      <dgm:spPr/>
    </dgm:pt>
  </dgm:ptLst>
  <dgm:cxnLst>
    <dgm:cxn modelId="{5C73840A-5D6B-9F44-8E92-D305DB15FC99}" type="presOf" srcId="{8181515B-17AA-CF46-9A9C-3867EAB8239C}" destId="{CBE51D63-60B9-CB46-AE01-72CFFA68E50D}" srcOrd="0" destOrd="0" presId="urn:microsoft.com/office/officeart/2005/8/layout/matrix1"/>
    <dgm:cxn modelId="{26DF8012-E9F6-ED49-B09D-27DB7B124627}" srcId="{38606BF3-A1C3-2B4D-8588-207B30E7B60A}" destId="{FE85CCE2-47C3-D34B-AB45-E3A1DA88C165}" srcOrd="0" destOrd="0" parTransId="{AFB064D0-88C6-1A43-87EF-3D70BB0ED367}" sibTransId="{FCDE115F-1CB4-A74F-91B1-9F6181096988}"/>
    <dgm:cxn modelId="{7F0E5D13-26F9-6442-B11A-393B4CC1FF06}" type="presOf" srcId="{1966C666-8FDA-544D-B35B-6FE50FE15458}" destId="{86991323-3617-924B-AEF9-64C859FCD223}" srcOrd="0" destOrd="0" presId="urn:microsoft.com/office/officeart/2005/8/layout/matrix1"/>
    <dgm:cxn modelId="{16F3C431-139A-D748-A6FD-D0C4AF422E96}" type="presOf" srcId="{FE85CCE2-47C3-D34B-AB45-E3A1DA88C165}" destId="{262F671A-AD4F-D74F-90D6-B9948421EC89}" srcOrd="0" destOrd="0" presId="urn:microsoft.com/office/officeart/2005/8/layout/matrix1"/>
    <dgm:cxn modelId="{A437DD3A-6F04-7146-A219-6246C3DFD7A7}" type="presOf" srcId="{8181515B-17AA-CF46-9A9C-3867EAB8239C}" destId="{B192E1EB-6969-4F4A-9632-E275D647157C}" srcOrd="1" destOrd="0" presId="urn:microsoft.com/office/officeart/2005/8/layout/matrix1"/>
    <dgm:cxn modelId="{53F6703C-6EE5-4842-8801-03898031C1D6}" srcId="{DD57F043-3F60-5948-B092-BDE4E8B53817}" destId="{38606BF3-A1C3-2B4D-8588-207B30E7B60A}" srcOrd="0" destOrd="0" parTransId="{9325432D-1810-8841-A658-5666467E9923}" sibTransId="{E4993074-770C-A64F-9358-68A472E19EA4}"/>
    <dgm:cxn modelId="{C791A340-29F9-EE4D-B76D-20E6215209B9}" type="presOf" srcId="{4D2B6F4D-F8B5-6642-9908-55C6EB40A699}" destId="{DFA61AA1-1A2A-E742-A204-173E771616D8}" srcOrd="1" destOrd="0" presId="urn:microsoft.com/office/officeart/2005/8/layout/matrix1"/>
    <dgm:cxn modelId="{DA87456B-57EE-C947-A260-9C65E6CE45F3}" srcId="{38606BF3-A1C3-2B4D-8588-207B30E7B60A}" destId="{8181515B-17AA-CF46-9A9C-3867EAB8239C}" srcOrd="2" destOrd="0" parTransId="{7E3F2E79-5D4A-AC4D-BBA8-A74E0F208DE3}" sibTransId="{FEFE6FD2-B83B-4D41-82EC-8F56F5C6CD70}"/>
    <dgm:cxn modelId="{D8EE976E-6BEA-1946-9D02-7DB2412F72A1}" type="presOf" srcId="{1966C666-8FDA-544D-B35B-6FE50FE15458}" destId="{342ABBD6-FE9A-B145-BF02-EE2CB811C02E}" srcOrd="1"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9F026B7A-F2B3-BC4D-8615-CF763B84B774}" type="presOf" srcId="{FE85CCE2-47C3-D34B-AB45-E3A1DA88C165}" destId="{14F690DB-AF9A-9242-8258-89E0EC59B936}" srcOrd="1"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EE8796D8-66B1-6245-9AE9-2405FB7212A6}" srcId="{38606BF3-A1C3-2B4D-8588-207B30E7B60A}" destId="{4D2B6F4D-F8B5-6642-9908-55C6EB40A699}" srcOrd="3" destOrd="0" parTransId="{469D1ADD-9016-9240-BC0D-F711B37ED8E9}" sibTransId="{69AB07DF-7C99-E34B-892B-16E9503C9F2B}"/>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verify the author and the date and time of the signature</a:t>
          </a:r>
        </a:p>
      </dsp:txBody>
      <dsp:txXfrm>
        <a:off x="345638" y="1457831"/>
        <a:ext cx="2093058" cy="1646812"/>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authenticate the contents at the time of the signature</a:t>
          </a:r>
        </a:p>
      </dsp:txBody>
      <dsp:txXfrm>
        <a:off x="2738864" y="1457831"/>
        <a:ext cx="2093058" cy="1646812"/>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AU" sz="2100" kern="1200" dirty="0"/>
            <a:t>It must be verifiable by third parties to resolve disputes</a:t>
          </a:r>
        </a:p>
      </dsp:txBody>
      <dsp:txXfrm>
        <a:off x="5132090" y="1457831"/>
        <a:ext cx="2093058" cy="164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ADCD-77CB-0247-B0D0-E28962560B96}">
      <dsp:nvSpPr>
        <dsp:cNvPr id="0" name=""/>
        <dsp:cNvSpPr/>
      </dsp:nvSpPr>
      <dsp:spPr>
        <a:xfrm>
          <a:off x="5247" y="1954866"/>
          <a:ext cx="1312247" cy="1484371"/>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only knows A’s public key</a:t>
          </a:r>
        </a:p>
      </dsp:txBody>
      <dsp:txXfrm>
        <a:off x="39407" y="1989026"/>
        <a:ext cx="1243927" cy="1097972"/>
      </dsp:txXfrm>
    </dsp:sp>
    <dsp:sp modelId="{3AB62E86-72BE-804F-B423-D10B3F6D3EA1}">
      <dsp:nvSpPr>
        <dsp:cNvPr id="0" name=""/>
        <dsp:cNvSpPr/>
      </dsp:nvSpPr>
      <dsp:spPr>
        <a:xfrm>
          <a:off x="335897" y="2271710"/>
          <a:ext cx="1758787" cy="1758787"/>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80120" y="3117221"/>
          <a:ext cx="1111433" cy="651879"/>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Key-only attack</a:t>
          </a:r>
          <a:endParaRPr lang="en-US" sz="1500" kern="1200" dirty="0"/>
        </a:p>
      </dsp:txBody>
      <dsp:txXfrm>
        <a:off x="99213" y="3136314"/>
        <a:ext cx="1073247" cy="613693"/>
      </dsp:txXfrm>
    </dsp:sp>
    <dsp:sp modelId="{B1C5817D-CFC5-294F-A476-4B5034865ECB}">
      <dsp:nvSpPr>
        <dsp:cNvPr id="0" name=""/>
        <dsp:cNvSpPr/>
      </dsp:nvSpPr>
      <dsp:spPr>
        <a:xfrm>
          <a:off x="1533484" y="1612891"/>
          <a:ext cx="1473087" cy="218441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is given access to a set of messages and their signatures</a:t>
          </a:r>
        </a:p>
      </dsp:txBody>
      <dsp:txXfrm>
        <a:off x="1576629" y="2124125"/>
        <a:ext cx="1386797" cy="1630038"/>
      </dsp:txXfrm>
    </dsp:sp>
    <dsp:sp modelId="{6113598A-93D1-5241-9D04-F3AFDFE110F8}">
      <dsp:nvSpPr>
        <dsp:cNvPr id="0" name=""/>
        <dsp:cNvSpPr/>
      </dsp:nvSpPr>
      <dsp:spPr>
        <a:xfrm>
          <a:off x="1832841" y="1105633"/>
          <a:ext cx="2153144" cy="2153144"/>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681537" y="1348451"/>
          <a:ext cx="1197967" cy="686594"/>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Known message attack</a:t>
          </a:r>
        </a:p>
      </dsp:txBody>
      <dsp:txXfrm>
        <a:off x="1701647" y="1368561"/>
        <a:ext cx="1157747" cy="646374"/>
      </dsp:txXfrm>
    </dsp:sp>
    <dsp:sp modelId="{261C35D7-B798-044A-8DA7-33BB0B9B7292}">
      <dsp:nvSpPr>
        <dsp:cNvPr id="0" name=""/>
        <dsp:cNvSpPr/>
      </dsp:nvSpPr>
      <dsp:spPr>
        <a:xfrm>
          <a:off x="3185409" y="995573"/>
          <a:ext cx="1745756" cy="341905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chooses a list of messages before attempting to break A’s signature scheme, independent of A’s public key; C then obtains from A valid signatures for the chosen messages</a:t>
          </a:r>
        </a:p>
      </dsp:txBody>
      <dsp:txXfrm>
        <a:off x="3236540" y="1046704"/>
        <a:ext cx="1643494" cy="2584136"/>
      </dsp:txXfrm>
    </dsp:sp>
    <dsp:sp modelId="{E968BA48-84FC-7A48-A3E7-3438D4DCA5BB}">
      <dsp:nvSpPr>
        <dsp:cNvPr id="0" name=""/>
        <dsp:cNvSpPr/>
      </dsp:nvSpPr>
      <dsp:spPr>
        <a:xfrm>
          <a:off x="3009964" y="2253109"/>
          <a:ext cx="2863006" cy="2863006"/>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07999" y="4099307"/>
          <a:ext cx="1474912" cy="92737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Generic chosen message attack</a:t>
          </a:r>
        </a:p>
      </dsp:txBody>
      <dsp:txXfrm>
        <a:off x="3335161" y="4126469"/>
        <a:ext cx="1420588" cy="873046"/>
      </dsp:txXfrm>
    </dsp:sp>
    <dsp:sp modelId="{5C04EA05-CA37-1D4F-889F-8A6D2632026E}">
      <dsp:nvSpPr>
        <dsp:cNvPr id="0" name=""/>
        <dsp:cNvSpPr/>
      </dsp:nvSpPr>
      <dsp:spPr>
        <a:xfrm>
          <a:off x="5112140" y="1260473"/>
          <a:ext cx="1823859" cy="2889253"/>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Similar to the generic attack, except that the list of messages to be signed is chosen after C knows A’s public key but before any signatures are seen</a:t>
          </a:r>
        </a:p>
      </dsp:txBody>
      <dsp:txXfrm>
        <a:off x="5165559" y="1933017"/>
        <a:ext cx="1717021" cy="2163289"/>
      </dsp:txXfrm>
    </dsp:sp>
    <dsp:sp modelId="{8DD17C4E-7196-C24B-93A8-6B579DB16B55}">
      <dsp:nvSpPr>
        <dsp:cNvPr id="0" name=""/>
        <dsp:cNvSpPr/>
      </dsp:nvSpPr>
      <dsp:spPr>
        <a:xfrm rot="21314464">
          <a:off x="5636968" y="902396"/>
          <a:ext cx="2136298" cy="2136298"/>
        </a:xfrm>
        <a:prstGeom prst="circularArrow">
          <a:avLst>
            <a:gd name="adj1" fmla="val 1393"/>
            <a:gd name="adj2" fmla="val 164564"/>
            <a:gd name="adj3" fmla="val 20950675"/>
            <a:gd name="adj4" fmla="val 13866260"/>
            <a:gd name="adj5" fmla="val 1625"/>
          </a:avLst>
        </a:prstGeom>
        <a:solidFill>
          <a:schemeClr val="tx2">
            <a:lumMod val="60000"/>
            <a:lumOff val="40000"/>
          </a:schemeClr>
        </a:solidFill>
        <a:ln>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338687" y="1310892"/>
          <a:ext cx="1449845" cy="557193"/>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Directed chosen message attack</a:t>
          </a:r>
        </a:p>
      </dsp:txBody>
      <dsp:txXfrm>
        <a:off x="5355007" y="1327212"/>
        <a:ext cx="1417205" cy="524553"/>
      </dsp:txXfrm>
    </dsp:sp>
    <dsp:sp modelId="{D399F7AC-6D3B-724E-BC8C-A3A47BE4BD45}">
      <dsp:nvSpPr>
        <dsp:cNvPr id="0" name=""/>
        <dsp:cNvSpPr/>
      </dsp:nvSpPr>
      <dsp:spPr>
        <a:xfrm>
          <a:off x="7071620" y="1169007"/>
          <a:ext cx="1557491" cy="286896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may request from A signatures of messages that depend on previously obtained message-signature pairs</a:t>
          </a:r>
        </a:p>
      </dsp:txBody>
      <dsp:txXfrm>
        <a:off x="7117237" y="1214624"/>
        <a:ext cx="1466257" cy="2162955"/>
      </dsp:txXfrm>
    </dsp:sp>
    <dsp:sp modelId="{F738A19E-7D21-704D-B39E-50D5AE06FD79}">
      <dsp:nvSpPr>
        <dsp:cNvPr id="0" name=""/>
        <dsp:cNvSpPr/>
      </dsp:nvSpPr>
      <dsp:spPr>
        <a:xfrm>
          <a:off x="7254650" y="4023945"/>
          <a:ext cx="1300819" cy="879176"/>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Adaptive chosen message attack</a:t>
          </a:r>
        </a:p>
      </dsp:txBody>
      <dsp:txXfrm>
        <a:off x="7280400" y="4049695"/>
        <a:ext cx="1249319" cy="827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A44DF-AD77-1541-8A87-0836BFDEF031}">
      <dsp:nvSpPr>
        <dsp:cNvPr id="0" name=""/>
        <dsp:cNvSpPr/>
      </dsp:nvSpPr>
      <dsp:spPr>
        <a:xfrm>
          <a:off x="2956" y="33116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Total break</a:t>
          </a:r>
        </a:p>
      </dsp:txBody>
      <dsp:txXfrm>
        <a:off x="2956" y="331160"/>
        <a:ext cx="1320198" cy="528079"/>
      </dsp:txXfrm>
    </dsp:sp>
    <dsp:sp modelId="{0E4CDE2A-69D9-2845-92AE-4B2CCE826D72}">
      <dsp:nvSpPr>
        <dsp:cNvPr id="0" name=""/>
        <dsp:cNvSpPr/>
      </dsp:nvSpPr>
      <dsp:spPr>
        <a:xfrm>
          <a:off x="149688" y="859239"/>
          <a:ext cx="1567537"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determines A’s private key</a:t>
          </a:r>
        </a:p>
      </dsp:txBody>
      <dsp:txXfrm>
        <a:off x="195600" y="905151"/>
        <a:ext cx="1475713" cy="3594576"/>
      </dsp:txXfrm>
    </dsp:sp>
    <dsp:sp modelId="{2B4133B3-65E5-CD47-9FFB-4744807E0169}">
      <dsp:nvSpPr>
        <dsp:cNvPr id="0" name=""/>
        <dsp:cNvSpPr/>
      </dsp:nvSpPr>
      <dsp:spPr>
        <a:xfrm rot="21104802">
          <a:off x="1769472" y="1738736"/>
          <a:ext cx="515649" cy="32869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769983" y="1811551"/>
        <a:ext cx="417042" cy="197215"/>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Universal forgery</a:t>
          </a:r>
        </a:p>
      </dsp:txBody>
      <dsp:txXfrm>
        <a:off x="2286002" y="0"/>
        <a:ext cx="1320198" cy="528079"/>
      </dsp:txXfrm>
    </dsp:sp>
    <dsp:sp modelId="{A9604252-7623-6E45-B121-4F7EA3924F41}">
      <dsp:nvSpPr>
        <dsp:cNvPr id="0" name=""/>
        <dsp:cNvSpPr/>
      </dsp:nvSpPr>
      <dsp:spPr>
        <a:xfrm>
          <a:off x="2314168" y="618785"/>
          <a:ext cx="1727413" cy="4007006"/>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finds an efficient signing algorithm that provides an equivalent way of constructing signatures on arbitrary messages</a:t>
          </a:r>
        </a:p>
      </dsp:txBody>
      <dsp:txXfrm>
        <a:off x="2364762" y="669379"/>
        <a:ext cx="1626225" cy="3905818"/>
      </dsp:txXfrm>
    </dsp:sp>
    <dsp:sp modelId="{19EE82D6-0B7D-6D4B-BA04-DCDF8FC17126}">
      <dsp:nvSpPr>
        <dsp:cNvPr id="0" name=""/>
        <dsp:cNvSpPr/>
      </dsp:nvSpPr>
      <dsp:spPr>
        <a:xfrm>
          <a:off x="4056154" y="1515023"/>
          <a:ext cx="508402" cy="39662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4056154" y="1594347"/>
        <a:ext cx="389416" cy="237973"/>
      </dsp:txXfrm>
    </dsp:sp>
    <dsp:sp modelId="{56717EE1-4E03-A042-8D89-87EB14766B38}">
      <dsp:nvSpPr>
        <dsp:cNvPr id="0" name=""/>
        <dsp:cNvSpPr/>
      </dsp:nvSpPr>
      <dsp:spPr>
        <a:xfrm>
          <a:off x="4568917"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Selective forgery</a:t>
          </a:r>
        </a:p>
      </dsp:txBody>
      <dsp:txXfrm>
        <a:off x="4568917" y="0"/>
        <a:ext cx="1320198" cy="528079"/>
      </dsp:txXfrm>
    </dsp:sp>
    <dsp:sp modelId="{F514192E-16F6-9549-971E-F56A18C8964B}">
      <dsp:nvSpPr>
        <dsp:cNvPr id="0" name=""/>
        <dsp:cNvSpPr/>
      </dsp:nvSpPr>
      <dsp:spPr>
        <a:xfrm>
          <a:off x="4652755" y="859239"/>
          <a:ext cx="1698950"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forges a signature for a particular message chosen by C</a:t>
          </a:r>
        </a:p>
      </dsp:txBody>
      <dsp:txXfrm>
        <a:off x="4702516" y="909000"/>
        <a:ext cx="1599428" cy="3586878"/>
      </dsp:txXfrm>
    </dsp:sp>
    <dsp:sp modelId="{610019C1-FC9D-6E4D-9F21-C45689A05A64}">
      <dsp:nvSpPr>
        <dsp:cNvPr id="0" name=""/>
        <dsp:cNvSpPr/>
      </dsp:nvSpPr>
      <dsp:spPr>
        <a:xfrm>
          <a:off x="6400800" y="1524498"/>
          <a:ext cx="513493" cy="328691"/>
        </a:xfrm>
        <a:prstGeom prst="rightArrow">
          <a:avLst>
            <a:gd name="adj1" fmla="val 60000"/>
            <a:gd name="adj2" fmla="val 50000"/>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400800" y="1590236"/>
        <a:ext cx="414886" cy="197215"/>
      </dsp:txXfrm>
    </dsp:sp>
    <dsp:sp modelId="{5AD2B861-3BAE-3042-934B-501D64CAC41A}">
      <dsp:nvSpPr>
        <dsp:cNvPr id="0" name=""/>
        <dsp:cNvSpPr/>
      </dsp:nvSpPr>
      <dsp:spPr>
        <a:xfrm>
          <a:off x="6857970" y="0"/>
          <a:ext cx="1320198" cy="2764800"/>
        </a:xfrm>
        <a:prstGeom prst="roundRect">
          <a:avLst>
            <a:gd name="adj" fmla="val 10000"/>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Existential forgery</a:t>
          </a:r>
        </a:p>
      </dsp:txBody>
      <dsp:txXfrm>
        <a:off x="6857970" y="0"/>
        <a:ext cx="1320198" cy="528079"/>
      </dsp:txXfrm>
    </dsp:sp>
    <dsp:sp modelId="{40FE2F61-339C-1F4C-9E02-6D4B443A20E5}">
      <dsp:nvSpPr>
        <dsp:cNvPr id="0" name=""/>
        <dsp:cNvSpPr/>
      </dsp:nvSpPr>
      <dsp:spPr>
        <a:xfrm>
          <a:off x="6940864" y="859239"/>
          <a:ext cx="1742978" cy="3686400"/>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 forges a signature for at least one message; C has no control over the message</a:t>
          </a:r>
        </a:p>
      </dsp:txBody>
      <dsp:txXfrm>
        <a:off x="6991914" y="910289"/>
        <a:ext cx="1640878" cy="3584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DBBF6-CF11-1E43-9D7C-C6942A31C343}">
      <dsp:nvSpPr>
        <dsp:cNvPr id="0" name=""/>
        <dsp:cNvSpPr/>
      </dsp:nvSpPr>
      <dsp:spPr>
        <a:xfrm>
          <a:off x="1041" y="381521"/>
          <a:ext cx="2437804" cy="121890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Refers to a digital signature scheme that involves only the communicating parties</a:t>
          </a:r>
        </a:p>
      </dsp:txBody>
      <dsp:txXfrm>
        <a:off x="36741" y="417221"/>
        <a:ext cx="2366404" cy="1147502"/>
      </dsp:txXfrm>
    </dsp:sp>
    <dsp:sp modelId="{258D4665-4333-6544-AB2B-1B41EC8A41C4}">
      <dsp:nvSpPr>
        <dsp:cNvPr id="0" name=""/>
        <dsp:cNvSpPr/>
      </dsp:nvSpPr>
      <dsp:spPr>
        <a:xfrm>
          <a:off x="244822"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907C986-B863-604C-8A4C-6ABD424EF95E}">
      <dsp:nvSpPr>
        <dsp:cNvPr id="0" name=""/>
        <dsp:cNvSpPr/>
      </dsp:nvSpPr>
      <dsp:spPr>
        <a:xfrm>
          <a:off x="488602"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It is assumed that the destination knows the public key of the source</a:t>
          </a:r>
        </a:p>
      </dsp:txBody>
      <dsp:txXfrm>
        <a:off x="524302" y="1940849"/>
        <a:ext cx="1878843" cy="1147502"/>
      </dsp:txXfrm>
    </dsp:sp>
    <dsp:sp modelId="{449E9567-DAD7-AF41-B1E8-AA0D1AC63722}">
      <dsp:nvSpPr>
        <dsp:cNvPr id="0" name=""/>
        <dsp:cNvSpPr/>
      </dsp:nvSpPr>
      <dsp:spPr>
        <a:xfrm>
          <a:off x="3048297" y="381521"/>
          <a:ext cx="2437804" cy="121890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Confidentiality can be provided by encrypting the entire message plus signature with a shared secret key</a:t>
          </a:r>
        </a:p>
      </dsp:txBody>
      <dsp:txXfrm>
        <a:off x="3083997" y="417221"/>
        <a:ext cx="2366404" cy="1147502"/>
      </dsp:txXfrm>
    </dsp:sp>
    <dsp:sp modelId="{8FF83430-68DD-4E47-B221-EC9ABE0C58E4}">
      <dsp:nvSpPr>
        <dsp:cNvPr id="0" name=""/>
        <dsp:cNvSpPr/>
      </dsp:nvSpPr>
      <dsp:spPr>
        <a:xfrm>
          <a:off x="3292078"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D39A3642-C73D-0C43-B5D8-FE34CA36BC44}">
      <dsp:nvSpPr>
        <dsp:cNvPr id="0" name=""/>
        <dsp:cNvSpPr/>
      </dsp:nvSpPr>
      <dsp:spPr>
        <a:xfrm>
          <a:off x="3535858"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It is important to perform the signature function first and then an outer confidentiality function</a:t>
          </a:r>
        </a:p>
      </dsp:txBody>
      <dsp:txXfrm>
        <a:off x="3571558" y="1940849"/>
        <a:ext cx="1878843" cy="1147502"/>
      </dsp:txXfrm>
    </dsp:sp>
    <dsp:sp modelId="{E57540F1-2673-4B45-B3A0-3CB6776E6D4B}">
      <dsp:nvSpPr>
        <dsp:cNvPr id="0" name=""/>
        <dsp:cNvSpPr/>
      </dsp:nvSpPr>
      <dsp:spPr>
        <a:xfrm>
          <a:off x="3292078"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7FB44D6D-99C1-264C-8F3D-CFC75605F0B6}">
      <dsp:nvSpPr>
        <dsp:cNvPr id="0" name=""/>
        <dsp:cNvSpPr/>
      </dsp:nvSpPr>
      <dsp:spPr>
        <a:xfrm>
          <a:off x="3535858"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In case of dispute some third party must view the message and its signature</a:t>
          </a:r>
        </a:p>
      </dsp:txBody>
      <dsp:txXfrm>
        <a:off x="3571558" y="3464477"/>
        <a:ext cx="1878843" cy="1147502"/>
      </dsp:txXfrm>
    </dsp:sp>
    <dsp:sp modelId="{E7B513FA-70AE-D243-821A-2AC48297EDDD}">
      <dsp:nvSpPr>
        <dsp:cNvPr id="0" name=""/>
        <dsp:cNvSpPr/>
      </dsp:nvSpPr>
      <dsp:spPr>
        <a:xfrm>
          <a:off x="6095553" y="381521"/>
          <a:ext cx="2437804" cy="121890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The validity of the scheme depends on the security of the sender’s private key</a:t>
          </a:r>
        </a:p>
      </dsp:txBody>
      <dsp:txXfrm>
        <a:off x="6131253" y="417221"/>
        <a:ext cx="2366404" cy="1147502"/>
      </dsp:txXfrm>
    </dsp:sp>
    <dsp:sp modelId="{782DAD78-06D6-8D40-B9B6-E5B4BA80D92C}">
      <dsp:nvSpPr>
        <dsp:cNvPr id="0" name=""/>
        <dsp:cNvSpPr/>
      </dsp:nvSpPr>
      <dsp:spPr>
        <a:xfrm>
          <a:off x="6339333" y="1600423"/>
          <a:ext cx="243780" cy="914176"/>
        </a:xfrm>
        <a:custGeom>
          <a:avLst/>
          <a:gdLst/>
          <a:ahLst/>
          <a:cxnLst/>
          <a:rect l="0" t="0" r="0" b="0"/>
          <a:pathLst>
            <a:path>
              <a:moveTo>
                <a:pt x="0" y="0"/>
              </a:moveTo>
              <a:lnTo>
                <a:pt x="0" y="914176"/>
              </a:lnTo>
              <a:lnTo>
                <a:pt x="243780" y="914176"/>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80EAB25-42F6-8044-8932-1287727549AA}">
      <dsp:nvSpPr>
        <dsp:cNvPr id="0" name=""/>
        <dsp:cNvSpPr/>
      </dsp:nvSpPr>
      <dsp:spPr>
        <a:xfrm>
          <a:off x="6583114" y="1905149"/>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If a sender later wishes to deny sending a particular message, the sender can claim that the private key was lost or stolen and that someone else forged his or her signature</a:t>
          </a:r>
        </a:p>
      </dsp:txBody>
      <dsp:txXfrm>
        <a:off x="6618814" y="1940849"/>
        <a:ext cx="1878843" cy="1147502"/>
      </dsp:txXfrm>
    </dsp:sp>
    <dsp:sp modelId="{34B0DFE2-AC4E-D14C-B2E9-CC9C30A01454}">
      <dsp:nvSpPr>
        <dsp:cNvPr id="0" name=""/>
        <dsp:cNvSpPr/>
      </dsp:nvSpPr>
      <dsp:spPr>
        <a:xfrm>
          <a:off x="6339333" y="1600423"/>
          <a:ext cx="243780" cy="2437804"/>
        </a:xfrm>
        <a:custGeom>
          <a:avLst/>
          <a:gdLst/>
          <a:ahLst/>
          <a:cxnLst/>
          <a:rect l="0" t="0" r="0" b="0"/>
          <a:pathLst>
            <a:path>
              <a:moveTo>
                <a:pt x="0" y="0"/>
              </a:moveTo>
              <a:lnTo>
                <a:pt x="0" y="2437804"/>
              </a:lnTo>
              <a:lnTo>
                <a:pt x="243780" y="2437804"/>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940C600C-1BFF-AF49-8100-E88376D709D3}">
      <dsp:nvSpPr>
        <dsp:cNvPr id="0" name=""/>
        <dsp:cNvSpPr/>
      </dsp:nvSpPr>
      <dsp:spPr>
        <a:xfrm>
          <a:off x="6583114" y="3428777"/>
          <a:ext cx="1950243" cy="121890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One way to thwart or at least weaken this ploy is to require every signed message to include a timestamp and to require prompt reporting of compromised keys to a central authority</a:t>
          </a:r>
        </a:p>
      </dsp:txBody>
      <dsp:txXfrm>
        <a:off x="6618814" y="3464477"/>
        <a:ext cx="1878843" cy="1147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F671A-AD4F-D74F-90D6-B9948421EC89}">
      <dsp:nvSpPr>
        <dsp:cNvPr id="0" name=""/>
        <dsp:cNvSpPr/>
      </dsp:nvSpPr>
      <dsp:spPr>
        <a:xfrm rot="16200000">
          <a:off x="713978" y="-713978"/>
          <a:ext cx="2357437" cy="3785393"/>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All those participating in the digital signature scheme use the same global domain parameters, which define an elliptic curve and a point of origin on the curve</a:t>
          </a:r>
        </a:p>
      </dsp:txBody>
      <dsp:txXfrm rot="5400000">
        <a:off x="0" y="0"/>
        <a:ext cx="3785393" cy="1768078"/>
      </dsp:txXfrm>
    </dsp:sp>
    <dsp:sp modelId="{86991323-3617-924B-AEF9-64C859FCD223}">
      <dsp:nvSpPr>
        <dsp:cNvPr id="0" name=""/>
        <dsp:cNvSpPr/>
      </dsp:nvSpPr>
      <dsp:spPr>
        <a:xfrm>
          <a:off x="3785393" y="0"/>
          <a:ext cx="3785393" cy="2357437"/>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 signer must first generate a public, private key pair</a:t>
          </a:r>
        </a:p>
      </dsp:txBody>
      <dsp:txXfrm>
        <a:off x="3785393" y="0"/>
        <a:ext cx="3785393" cy="1768078"/>
      </dsp:txXfrm>
    </dsp:sp>
    <dsp:sp modelId="{CBE51D63-60B9-CB46-AE01-72CFFA68E50D}">
      <dsp:nvSpPr>
        <dsp:cNvPr id="0" name=""/>
        <dsp:cNvSpPr/>
      </dsp:nvSpPr>
      <dsp:spPr>
        <a:xfrm rot="10800000">
          <a:off x="0" y="2357437"/>
          <a:ext cx="3785393" cy="2357437"/>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A hash value is generated for the message to be signed; using the private key, the domain parameters, and the hash value, a signature is generated</a:t>
          </a:r>
        </a:p>
      </dsp:txBody>
      <dsp:txXfrm rot="10800000">
        <a:off x="0" y="2946796"/>
        <a:ext cx="3785393" cy="1768078"/>
      </dsp:txXfrm>
    </dsp:sp>
    <dsp:sp modelId="{E8D9C74D-DDED-5A4C-B8A0-7E959C3A17FC}">
      <dsp:nvSpPr>
        <dsp:cNvPr id="0" name=""/>
        <dsp:cNvSpPr/>
      </dsp:nvSpPr>
      <dsp:spPr>
        <a:xfrm rot="5400000">
          <a:off x="4499371" y="1643459"/>
          <a:ext cx="2357437" cy="3785393"/>
        </a:xfrm>
        <a:prstGeom prst="round1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To verify the signature, the verifier uses as input the signer’s public key, the domain parameters, and the integer </a:t>
          </a:r>
          <a:r>
            <a:rPr lang="en-US" sz="1800" i="1" kern="1200" dirty="0"/>
            <a:t>s; </a:t>
          </a:r>
          <a:r>
            <a:rPr lang="en-US" sz="1800" kern="1200" dirty="0"/>
            <a:t>the output is a value </a:t>
          </a:r>
          <a:r>
            <a:rPr lang="en-US" sz="1800" i="1" kern="1200" dirty="0"/>
            <a:t>v </a:t>
          </a:r>
          <a:r>
            <a:rPr lang="en-US" sz="1800" kern="1200" dirty="0"/>
            <a:t>that is compared to </a:t>
          </a:r>
          <a:r>
            <a:rPr lang="en-US" sz="1800" i="1" kern="1200" dirty="0"/>
            <a:t>r </a:t>
          </a:r>
          <a:r>
            <a:rPr lang="en-US" sz="1800" kern="1200" dirty="0"/>
            <a:t>; the signature is verified if the </a:t>
          </a:r>
          <a:r>
            <a:rPr lang="en-US" sz="1800" i="1" kern="1200" dirty="0"/>
            <a:t>v = r</a:t>
          </a:r>
          <a:endParaRPr lang="en-US" sz="1800" kern="1200" dirty="0"/>
        </a:p>
      </dsp:txBody>
      <dsp:txXfrm rot="-5400000">
        <a:off x="3785394" y="2946796"/>
        <a:ext cx="3785393" cy="1768078"/>
      </dsp:txXfrm>
    </dsp:sp>
    <dsp:sp modelId="{92E76A77-D1EA-EF42-B28B-6E6E21434418}">
      <dsp:nvSpPr>
        <dsp:cNvPr id="0" name=""/>
        <dsp:cNvSpPr/>
      </dsp:nvSpPr>
      <dsp:spPr>
        <a:xfrm>
          <a:off x="2649775" y="1768078"/>
          <a:ext cx="2271236" cy="1178718"/>
        </a:xfrm>
        <a:prstGeom prst="roundRect">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Four elements are involved:</a:t>
          </a:r>
        </a:p>
      </dsp:txBody>
      <dsp:txXfrm>
        <a:off x="2707315" y="1825618"/>
        <a:ext cx="2156156" cy="10636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3ED3E49-6ACD-5349-9CBA-33491667F221}" type="slidenum">
              <a:rPr lang="en-AU"/>
              <a:pPr>
                <a:defRPr/>
              </a:pPr>
              <a:t>‹#›</a:t>
            </a:fld>
            <a:endParaRPr lang="en-AU" dirty="0"/>
          </a:p>
        </p:txBody>
      </p:sp>
    </p:spTree>
    <p:extLst>
      <p:ext uri="{BB962C8B-B14F-4D97-AF65-F5344CB8AC3E}">
        <p14:creationId xmlns:p14="http://schemas.microsoft.com/office/powerpoint/2010/main" val="177648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F367800-5097-CF4A-B426-45CFBC2869B7}" type="slidenum">
              <a:rPr lang="en-AU"/>
              <a:pPr>
                <a:defRPr/>
              </a:pPr>
              <a:t>‹#›</a:t>
            </a:fld>
            <a:endParaRPr lang="en-AU" dirty="0"/>
          </a:p>
        </p:txBody>
      </p:sp>
    </p:spTree>
    <p:extLst>
      <p:ext uri="{BB962C8B-B14F-4D97-AF65-F5344CB8AC3E}">
        <p14:creationId xmlns:p14="http://schemas.microsoft.com/office/powerpoint/2010/main" val="12528806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most important development from the work on public-key cryptography is the</a:t>
            </a:r>
          </a:p>
          <a:p>
            <a:r>
              <a:rPr lang="en-US" sz="1200" kern="1200" baseline="0" dirty="0">
                <a:solidFill>
                  <a:schemeClr val="tx1"/>
                </a:solidFill>
                <a:latin typeface="Arial" charset="0"/>
                <a:ea typeface="ＭＳ Ｐゴシック" pitchFamily="-107" charset="-128"/>
                <a:cs typeface="ＭＳ Ｐゴシック" pitchFamily="-107" charset="-128"/>
              </a:rPr>
              <a:t>digital signature. The digital signature provides a set of security capabilities that would</a:t>
            </a:r>
          </a:p>
          <a:p>
            <a:r>
              <a:rPr lang="en-US" sz="1200" kern="1200" baseline="0" dirty="0">
                <a:solidFill>
                  <a:schemeClr val="tx1"/>
                </a:solidFill>
                <a:latin typeface="Arial" charset="0"/>
                <a:ea typeface="ＭＳ Ｐゴシック" pitchFamily="-107" charset="-128"/>
                <a:cs typeface="ＭＳ Ｐゴシック" pitchFamily="-107" charset="-128"/>
              </a:rPr>
              <a:t>be difficult to implement in any other way.</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a:latin typeface="Arial" pitchFamily="-84" charset="0"/>
            </a:endParaRPr>
          </a:p>
        </p:txBody>
      </p:sp>
    </p:spTree>
    <p:extLst>
      <p:ext uri="{BB962C8B-B14F-4D97-AF65-F5344CB8AC3E}">
        <p14:creationId xmlns:p14="http://schemas.microsoft.com/office/powerpoint/2010/main" val="82552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10</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National Institute of Standards and Technology (NIST) has published</a:t>
            </a:r>
          </a:p>
          <a:p>
            <a:r>
              <a:rPr lang="en-US" sz="1200" kern="1200" baseline="0" dirty="0">
                <a:solidFill>
                  <a:schemeClr val="tx1"/>
                </a:solidFill>
                <a:latin typeface="Arial" charset="0"/>
                <a:ea typeface="ＭＳ Ｐゴシック" pitchFamily="-107" charset="-128"/>
                <a:cs typeface="ＭＳ Ｐゴシック" pitchFamily="-107" charset="-128"/>
              </a:rPr>
              <a:t>Federal Information Processing Standard FIPS 186, known as the Digital</a:t>
            </a:r>
          </a:p>
          <a:p>
            <a:r>
              <a:rPr lang="en-US" sz="1200" kern="1200" baseline="0" dirty="0">
                <a:solidFill>
                  <a:schemeClr val="tx1"/>
                </a:solidFill>
                <a:latin typeface="Arial" charset="0"/>
                <a:ea typeface="ＭＳ Ｐゴシック" pitchFamily="-107" charset="-128"/>
                <a:cs typeface="ＭＳ Ｐゴシック" pitchFamily="-107" charset="-128"/>
              </a:rPr>
              <a:t>Signature Algorithm (DSA). The DSA makes use of the Secure Hash</a:t>
            </a:r>
          </a:p>
          <a:p>
            <a:r>
              <a:rPr lang="en-US" sz="1200" kern="1200" baseline="0" dirty="0">
                <a:solidFill>
                  <a:schemeClr val="tx1"/>
                </a:solidFill>
                <a:latin typeface="Arial" charset="0"/>
                <a:ea typeface="ＭＳ Ｐゴシック" pitchFamily="-107" charset="-128"/>
                <a:cs typeface="ＭＳ Ｐゴシック" pitchFamily="-107" charset="-128"/>
              </a:rPr>
              <a:t>Algorithm (SHA) described in Chapter 12. The DSA was originally proposed</a:t>
            </a:r>
          </a:p>
          <a:p>
            <a:r>
              <a:rPr lang="en-US" sz="1200" kern="1200" baseline="0" dirty="0">
                <a:solidFill>
                  <a:schemeClr val="tx1"/>
                </a:solidFill>
                <a:latin typeface="Arial" charset="0"/>
                <a:ea typeface="ＭＳ Ｐゴシック" pitchFamily="-107" charset="-128"/>
                <a:cs typeface="ＭＳ Ｐゴシック" pitchFamily="-107" charset="-128"/>
              </a:rPr>
              <a:t>in 1991 and revised in 1993 in response to public feedback concerning the security</a:t>
            </a:r>
          </a:p>
          <a:p>
            <a:r>
              <a:rPr lang="en-US" sz="1200" kern="1200" baseline="0" dirty="0">
                <a:solidFill>
                  <a:schemeClr val="tx1"/>
                </a:solidFill>
                <a:latin typeface="Arial" charset="0"/>
                <a:ea typeface="ＭＳ Ｐゴシック" pitchFamily="-107" charset="-128"/>
                <a:cs typeface="ＭＳ Ｐゴシック" pitchFamily="-107" charset="-128"/>
              </a:rPr>
              <a:t>of the scheme. There was a further minor revision in 1996. In 2000, an</a:t>
            </a:r>
          </a:p>
          <a:p>
            <a:r>
              <a:rPr lang="en-US" sz="1200" kern="1200" baseline="0" dirty="0">
                <a:solidFill>
                  <a:schemeClr val="tx1"/>
                </a:solidFill>
                <a:latin typeface="Arial" charset="0"/>
                <a:ea typeface="ＭＳ Ｐゴシック" pitchFamily="-107" charset="-128"/>
                <a:cs typeface="ＭＳ Ｐゴシック" pitchFamily="-107" charset="-128"/>
              </a:rPr>
              <a:t>expanded version of the standard was issued as FIPS 186-2, subsequently updated</a:t>
            </a:r>
          </a:p>
          <a:p>
            <a:r>
              <a:rPr lang="en-US" sz="1200" kern="1200" baseline="0" dirty="0">
                <a:solidFill>
                  <a:schemeClr val="tx1"/>
                </a:solidFill>
                <a:latin typeface="Arial" charset="0"/>
                <a:ea typeface="ＭＳ Ｐゴシック" pitchFamily="-107" charset="-128"/>
                <a:cs typeface="ＭＳ Ｐゴシック" pitchFamily="-107" charset="-128"/>
              </a:rPr>
              <a:t>to FIPS 186-3 in 2009. This latest version also incorporates digital signature</a:t>
            </a:r>
          </a:p>
          <a:p>
            <a:r>
              <a:rPr lang="en-US" sz="1200" kern="1200" baseline="0" dirty="0">
                <a:solidFill>
                  <a:schemeClr val="tx1"/>
                </a:solidFill>
                <a:latin typeface="Arial" charset="0"/>
                <a:ea typeface="ＭＳ Ｐゴシック" pitchFamily="-107" charset="-128"/>
                <a:cs typeface="ＭＳ Ｐゴシック" pitchFamily="-107" charset="-128"/>
              </a:rPr>
              <a:t>algorithms based on RSA and on elliptic curve cryptography. In this</a:t>
            </a:r>
          </a:p>
          <a:p>
            <a:r>
              <a:rPr lang="en-US" sz="1200" kern="1200" baseline="0" dirty="0">
                <a:solidFill>
                  <a:schemeClr val="tx1"/>
                </a:solidFill>
                <a:latin typeface="Arial" charset="0"/>
                <a:ea typeface="ＭＳ Ｐゴシック" pitchFamily="-107" charset="-128"/>
                <a:cs typeface="ＭＳ Ｐゴシック" pitchFamily="-107" charset="-128"/>
              </a:rPr>
              <a:t>section, we discuss DSA.</a:t>
            </a:r>
            <a:endParaRPr lang="en-AU"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1966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a:t>
            </a:r>
            <a:r>
              <a:rPr lang="en-US" sz="1200" kern="1200" baseline="0">
                <a:solidFill>
                  <a:schemeClr val="tx1"/>
                </a:solidFill>
                <a:latin typeface="Arial" charset="0"/>
                <a:ea typeface="ＭＳ Ｐゴシック" pitchFamily="-107" charset="-128"/>
                <a:cs typeface="ＭＳ Ｐゴシック" pitchFamily="-107" charset="-128"/>
              </a:rPr>
              <a:t>digital signature function</a:t>
            </a:r>
            <a:r>
              <a:rPr lang="en-US" sz="1200" kern="1200" baseline="0" dirty="0">
                <a:solidFill>
                  <a:schemeClr val="tx1"/>
                </a:solidFill>
                <a:latin typeface="Arial" charset="0"/>
                <a:ea typeface="ＭＳ Ｐゴシック" pitchFamily="-107" charset="-128"/>
                <a:cs typeface="ＭＳ Ｐゴシック" pitchFamily="-107" charset="-128"/>
              </a:rPr>
              <a:t>. Unlike RSA, it cannot be used for encryption or key exchange. 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13.2 contrasts the DSA approach for generating digital signatures to that used with RSA. In the RSA approach, the message to be signed is input to a hash function that produces a secure hash code of fixed length. This hash code is then encrypted using the sender’s private key to form the signature. Both the message and the signature are then transmitted. The recipient takes the message and produces a hash code. The recipient also decrypts the signature using the sender’s public key. If the calculated hash code matches the decrypted signature, the signature is accepted as valid. Because only the sender knows the private key, only the 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 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 for this particular signature. The signature function also depends on the sender’s private key (PR</a:t>
            </a:r>
            <a:r>
              <a:rPr lang="en-US" sz="1200" kern="1200" baseline="-25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 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 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 plus the signature is input to a verification function. The verification function also depends on the global public key as well as the sender’s public key (PU</a:t>
            </a:r>
            <a:r>
              <a:rPr lang="en-US" sz="1200" kern="1200" baseline="-25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 is paired with the sender’s private key. The output of the verification function is a 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 function is such that only the sender, with knowledge of the private key, could 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11</a:t>
            </a:fld>
            <a:endParaRPr lang="en-AU" dirty="0">
              <a:latin typeface="Arial" pitchFamily="-84" charset="0"/>
            </a:endParaRPr>
          </a:p>
        </p:txBody>
      </p:sp>
    </p:spTree>
    <p:extLst>
      <p:ext uri="{BB962C8B-B14F-4D97-AF65-F5344CB8AC3E}">
        <p14:creationId xmlns:p14="http://schemas.microsoft.com/office/powerpoint/2010/main" val="362459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Elgamal [ELGA85] and Schnorr</a:t>
            </a: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12</a:t>
            </a:fld>
            <a:endParaRPr lang="en-AU" dirty="0"/>
          </a:p>
        </p:txBody>
      </p:sp>
    </p:spTree>
    <p:extLst>
      <p:ext uri="{BB962C8B-B14F-4D97-AF65-F5344CB8AC3E}">
        <p14:creationId xmlns:p14="http://schemas.microsoft.com/office/powerpoint/2010/main" val="921409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Figure 13.4 depicts the functions of signing and verifying.</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The structure of the algorithm, as revealed in Figure 13.4, is quite interesting.</a:t>
            </a:r>
          </a:p>
          <a:p>
            <a:r>
              <a:rPr lang="en-US" sz="1200" b="0" kern="1200" baseline="0" dirty="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a:solidFill>
                  <a:schemeClr val="tx1"/>
                </a:solidFill>
                <a:latin typeface="Arial" charset="0"/>
                <a:ea typeface="ＭＳ Ｐゴシック" pitchFamily="-107" charset="-128"/>
                <a:cs typeface="ＭＳ Ｐゴシック" pitchFamily="-107" charset="-128"/>
              </a:rPr>
              <a:t>at all. Instead,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q</a:t>
            </a:r>
            <a:r>
              <a:rPr lang="en-US" sz="1200" b="0" kern="1200" baseline="0" dirty="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a:solidFill>
                  <a:schemeClr val="tx1"/>
                </a:solidFill>
                <a:latin typeface="Arial" charset="0"/>
                <a:ea typeface="ＭＳ Ｐゴシック" pitchFamily="-107" charset="-128"/>
                <a:cs typeface="ＭＳ Ｐゴシック" pitchFamily="-107" charset="-128"/>
              </a:rPr>
              <a:t>Figure 13.3 or Figure 13.4 that such a scheme would work. A proof is provided in</a:t>
            </a:r>
          </a:p>
          <a:p>
            <a:r>
              <a:rPr lang="en-US" sz="1200" b="0" kern="1200" baseline="0" dirty="0">
                <a:solidFill>
                  <a:schemeClr val="tx1"/>
                </a:solidFill>
                <a:latin typeface="Arial" charset="0"/>
                <a:ea typeface="ＭＳ Ｐゴシック" pitchFamily="-107" charset="-128"/>
                <a:cs typeface="ＭＳ Ｐゴシック" pitchFamily="-107"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13</a:t>
            </a:fld>
            <a:endParaRPr lang="en-AU" dirty="0"/>
          </a:p>
        </p:txBody>
      </p:sp>
    </p:spTree>
    <p:extLst>
      <p:ext uri="{BB962C8B-B14F-4D97-AF65-F5344CB8AC3E}">
        <p14:creationId xmlns:p14="http://schemas.microsoft.com/office/powerpoint/2010/main" val="125749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As was mentioned, the 2009 version of FIPS 186 includes a new digital signature</a:t>
            </a:r>
          </a:p>
          <a:p>
            <a:r>
              <a:rPr lang="en-US" sz="1200" kern="1200" baseline="0" dirty="0">
                <a:solidFill>
                  <a:schemeClr val="tx1"/>
                </a:solidFill>
                <a:latin typeface="Arial" charset="0"/>
                <a:ea typeface="ＭＳ Ｐゴシック" pitchFamily="-107" charset="-128"/>
                <a:cs typeface="ＭＳ Ｐゴシック" pitchFamily="-107" charset="-128"/>
              </a:rPr>
              <a:t>technique based on elliptic curve cryptography, known as the Elliptic Curve Digital</a:t>
            </a:r>
          </a:p>
          <a:p>
            <a:r>
              <a:rPr lang="en-US" sz="1200" kern="1200" baseline="0" dirty="0">
                <a:solidFill>
                  <a:schemeClr val="tx1"/>
                </a:solidFill>
                <a:latin typeface="Arial" charset="0"/>
                <a:ea typeface="ＭＳ Ｐゴシック" pitchFamily="-107" charset="-128"/>
                <a:cs typeface="ＭＳ Ｐゴシック" pitchFamily="-107" charset="-128"/>
              </a:rPr>
              <a:t>Signature Algorithm (ECDSA).  ECDSA is enjoying increasing acceptance due to</a:t>
            </a:r>
          </a:p>
          <a:p>
            <a:r>
              <a:rPr lang="en-US" sz="1200" kern="1200" baseline="0" dirty="0">
                <a:solidFill>
                  <a:schemeClr val="tx1"/>
                </a:solidFill>
                <a:latin typeface="Arial" charset="0"/>
                <a:ea typeface="ＭＳ Ｐゴシック" pitchFamily="-107" charset="-128"/>
                <a:cs typeface="ＭＳ Ｐゴシック" pitchFamily="-107" charset="-128"/>
              </a:rPr>
              <a:t>the efficiency advantage of elliptic curve cryptography, which yields security comparable</a:t>
            </a:r>
          </a:p>
          <a:p>
            <a:r>
              <a:rPr lang="en-US" sz="1200" kern="1200" baseline="0" dirty="0">
                <a:solidFill>
                  <a:schemeClr val="tx1"/>
                </a:solidFill>
                <a:latin typeface="Arial" charset="0"/>
                <a:ea typeface="ＭＳ Ｐゴシック" pitchFamily="-107" charset="-128"/>
                <a:cs typeface="ＭＳ Ｐゴシック" pitchFamily="-107" charset="-128"/>
              </a:rPr>
              <a:t>to that of other schemes with a smaller key bit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we give a brief overview of the process involved in ECDSA. In essence,</a:t>
            </a:r>
          </a:p>
          <a:p>
            <a:r>
              <a:rPr lang="en-US" sz="1200" kern="1200" baseline="0" dirty="0">
                <a:solidFill>
                  <a:schemeClr val="tx1"/>
                </a:solidFill>
                <a:latin typeface="Arial" charset="0"/>
                <a:ea typeface="ＭＳ Ｐゴシック" pitchFamily="-107" charset="-128"/>
                <a:cs typeface="ＭＳ Ｐゴシック" pitchFamily="-107" charset="-128"/>
              </a:rPr>
              <a:t>four elements are involved.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All those participating in the digital signature scheme use the same global domain</a:t>
            </a:r>
          </a:p>
          <a:p>
            <a:r>
              <a:rPr lang="en-US" sz="1200" kern="1200" baseline="0" dirty="0">
                <a:solidFill>
                  <a:schemeClr val="tx1"/>
                </a:solidFill>
                <a:latin typeface="Arial" charset="0"/>
                <a:ea typeface="ＭＳ Ｐゴシック" pitchFamily="-107" charset="-128"/>
                <a:cs typeface="ＭＳ Ｐゴシック" pitchFamily="-107" charset="-128"/>
              </a:rPr>
              <a:t>parameters, which define an elliptic curve and a point of origin on the curve.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signer must first generate a public, private key pair. For the private key, the</a:t>
            </a:r>
          </a:p>
          <a:p>
            <a:r>
              <a:rPr lang="en-US" sz="1200" kern="1200" baseline="0" dirty="0">
                <a:solidFill>
                  <a:schemeClr val="tx1"/>
                </a:solidFill>
                <a:latin typeface="Arial" charset="0"/>
                <a:ea typeface="ＭＳ Ｐゴシック" pitchFamily="-107" charset="-128"/>
                <a:cs typeface="ＭＳ Ｐゴシック" pitchFamily="-107" charset="-128"/>
              </a:rPr>
              <a:t>signer selects a random or pseudorandom number. Using that random number</a:t>
            </a:r>
          </a:p>
          <a:p>
            <a:r>
              <a:rPr lang="en-US" sz="1200" kern="1200" baseline="0" dirty="0">
                <a:solidFill>
                  <a:schemeClr val="tx1"/>
                </a:solidFill>
                <a:latin typeface="Arial" charset="0"/>
                <a:ea typeface="ＭＳ Ｐゴシック" pitchFamily="-107" charset="-128"/>
                <a:cs typeface="ＭＳ Ｐゴシック" pitchFamily="-107" charset="-128"/>
              </a:rPr>
              <a:t>and the point of origin, the signer computes another point on the elliptic curve.</a:t>
            </a:r>
          </a:p>
          <a:p>
            <a:r>
              <a:rPr lang="en-US" sz="1200" kern="1200" baseline="0" dirty="0">
                <a:solidFill>
                  <a:schemeClr val="tx1"/>
                </a:solidFill>
                <a:latin typeface="Arial" charset="0"/>
                <a:ea typeface="ＭＳ Ｐゴシック" pitchFamily="-107" charset="-128"/>
                <a:cs typeface="ＭＳ Ｐゴシック" pitchFamily="-107" charset="-128"/>
              </a:rPr>
              <a:t>This is the signer’s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A hash value is generated for the message to be signed. Using the private key,</a:t>
            </a:r>
          </a:p>
          <a:p>
            <a:r>
              <a:rPr lang="en-US" sz="1200" kern="1200" baseline="0" dirty="0">
                <a:solidFill>
                  <a:schemeClr val="tx1"/>
                </a:solidFill>
                <a:latin typeface="Arial" charset="0"/>
                <a:ea typeface="ＭＳ Ｐゴシック" pitchFamily="-107" charset="-128"/>
                <a:cs typeface="ＭＳ Ｐゴシック" pitchFamily="-107" charset="-128"/>
              </a:rPr>
              <a:t>the domain parameters, and the hash value, a signature is generated. The signature</a:t>
            </a:r>
          </a:p>
          <a:p>
            <a:r>
              <a:rPr lang="en-US" sz="1200" kern="1200" baseline="0" dirty="0">
                <a:solidFill>
                  <a:schemeClr val="tx1"/>
                </a:solidFill>
                <a:latin typeface="Arial" charset="0"/>
                <a:ea typeface="ＭＳ Ｐゴシック" pitchFamily="-107" charset="-128"/>
                <a:cs typeface="ＭＳ Ｐゴシック" pitchFamily="-107" charset="-128"/>
              </a:rPr>
              <a:t>consists of two integers, r and 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To verify the signature, the verifier uses as input the signer’s public key, the</a:t>
            </a:r>
          </a:p>
          <a:p>
            <a:r>
              <a:rPr lang="en-US" sz="1200" kern="1200" baseline="0" dirty="0">
                <a:solidFill>
                  <a:schemeClr val="tx1"/>
                </a:solidFill>
                <a:latin typeface="Arial" charset="0"/>
                <a:ea typeface="ＭＳ Ｐゴシック" pitchFamily="-107" charset="-128"/>
                <a:cs typeface="ＭＳ Ｐゴシック" pitchFamily="-107" charset="-128"/>
              </a:rPr>
              <a:t>domain parameters, and the integer s. The output is a value v that is compared</a:t>
            </a:r>
          </a:p>
          <a:p>
            <a:r>
              <a:rPr lang="en-US" sz="1200" kern="1200" baseline="0" dirty="0">
                <a:solidFill>
                  <a:schemeClr val="tx1"/>
                </a:solidFill>
                <a:latin typeface="Arial" charset="0"/>
                <a:ea typeface="ＭＳ Ｐゴシック" pitchFamily="-107" charset="-128"/>
                <a:cs typeface="ＭＳ Ｐゴシック" pitchFamily="-107"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14</a:t>
            </a:fld>
            <a:endParaRPr lang="en-AU" dirty="0"/>
          </a:p>
        </p:txBody>
      </p:sp>
    </p:spTree>
    <p:extLst>
      <p:ext uri="{BB962C8B-B14F-4D97-AF65-F5344CB8AC3E}">
        <p14:creationId xmlns:p14="http://schemas.microsoft.com/office/powerpoint/2010/main" val="242649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Figure 13.5 illustrates the signature authentication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15</a:t>
            </a:fld>
            <a:endParaRPr lang="en-AU" dirty="0"/>
          </a:p>
        </p:txBody>
      </p:sp>
    </p:spTree>
    <p:extLst>
      <p:ext uri="{BB962C8B-B14F-4D97-AF65-F5344CB8AC3E}">
        <p14:creationId xmlns:p14="http://schemas.microsoft.com/office/powerpoint/2010/main" val="2724077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In addition to the NIST Digital Signature Algorithm and ECDSA, the 2009 version</a:t>
            </a:r>
          </a:p>
          <a:p>
            <a:r>
              <a:rPr lang="en-US" sz="1200" kern="1200" baseline="0" dirty="0">
                <a:solidFill>
                  <a:schemeClr val="tx1"/>
                </a:solidFill>
                <a:latin typeface="Arial" charset="0"/>
                <a:ea typeface="ＭＳ Ｐゴシック" pitchFamily="-107" charset="-128"/>
                <a:cs typeface="ＭＳ Ｐゴシック" pitchFamily="-107" charset="-128"/>
              </a:rPr>
              <a:t>of FIPS 186 also includes several techniques based on RSA, all of which were</a:t>
            </a:r>
          </a:p>
          <a:p>
            <a:r>
              <a:rPr lang="en-US" sz="1200" kern="1200" baseline="0" dirty="0">
                <a:solidFill>
                  <a:schemeClr val="tx1"/>
                </a:solidFill>
                <a:latin typeface="Arial" charset="0"/>
                <a:ea typeface="ＭＳ Ｐゴシック" pitchFamily="-107" charset="-128"/>
                <a:cs typeface="ＭＳ Ｐゴシック" pitchFamily="-107" charset="-128"/>
              </a:rPr>
              <a:t>developed by RSA Laboratories and are in wide use. In this section, we discuss the</a:t>
            </a:r>
          </a:p>
          <a:p>
            <a:r>
              <a:rPr lang="en-US" sz="1200" kern="1200" baseline="0" dirty="0">
                <a:solidFill>
                  <a:schemeClr val="tx1"/>
                </a:solidFill>
                <a:latin typeface="Arial" charset="0"/>
                <a:ea typeface="ＭＳ Ｐゴシック" pitchFamily="-107" charset="-128"/>
                <a:cs typeface="ＭＳ Ｐゴシック" pitchFamily="-107" charset="-128"/>
              </a:rPr>
              <a:t>RSA Probabilistic Signature Scheme (RSA-PSS), which is the latest of the RSA</a:t>
            </a:r>
          </a:p>
          <a:p>
            <a:r>
              <a:rPr lang="en-US" sz="1200" kern="1200" baseline="0" dirty="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a:solidFill>
                  <a:schemeClr val="tx1"/>
                </a:solidFill>
                <a:latin typeface="Arial" charset="0"/>
                <a:ea typeface="ＭＳ Ｐゴシック" pitchFamily="-107" charset="-128"/>
                <a:cs typeface="ＭＳ Ｐゴシック" pitchFamily="-107" charset="-128"/>
              </a:rPr>
              <a:t>RSA schemes.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the RSA-based schemes are widely deployed in many applications,</a:t>
            </a:r>
          </a:p>
          <a:p>
            <a:r>
              <a:rPr lang="en-US" sz="1200" kern="1200" baseline="0" dirty="0">
                <a:solidFill>
                  <a:schemeClr val="tx1"/>
                </a:solidFill>
                <a:latin typeface="Arial" charset="0"/>
                <a:ea typeface="ＭＳ Ｐゴシック" pitchFamily="-107" charset="-128"/>
                <a:cs typeface="ＭＳ Ｐゴシック" pitchFamily="-107" charset="-128"/>
              </a:rPr>
              <a:t>including financial applications, there has been great interest in demonstrating that</a:t>
            </a:r>
          </a:p>
          <a:p>
            <a:r>
              <a:rPr lang="en-US" sz="1200" kern="1200" baseline="0" dirty="0">
                <a:solidFill>
                  <a:schemeClr val="tx1"/>
                </a:solidFill>
                <a:latin typeface="Arial" charset="0"/>
                <a:ea typeface="ＭＳ Ｐゴシック" pitchFamily="-107" charset="-128"/>
                <a:cs typeface="ＭＳ Ｐゴシック" pitchFamily="-107" charset="-128"/>
              </a:rPr>
              <a:t>such schemes are secure. The three main RSA signature schemes differ mainly in</a:t>
            </a:r>
          </a:p>
          <a:p>
            <a:r>
              <a:rPr lang="en-US" sz="1200" kern="1200" baseline="0" dirty="0">
                <a:solidFill>
                  <a:schemeClr val="tx1"/>
                </a:solidFill>
                <a:latin typeface="Arial" charset="0"/>
                <a:ea typeface="ＭＳ Ｐゴシック" pitchFamily="-107" charset="-128"/>
                <a:cs typeface="ＭＳ Ｐゴシック" pitchFamily="-107" charset="-128"/>
              </a:rPr>
              <a:t>the padding format the signature generation operation employs to embed the hash</a:t>
            </a:r>
          </a:p>
          <a:p>
            <a:r>
              <a:rPr lang="en-US" sz="1200" kern="1200" baseline="0" dirty="0">
                <a:solidFill>
                  <a:schemeClr val="tx1"/>
                </a:solidFill>
                <a:latin typeface="Arial" charset="0"/>
                <a:ea typeface="ＭＳ Ｐゴシック" pitchFamily="-107" charset="-128"/>
                <a:cs typeface="ＭＳ Ｐゴシック" pitchFamily="-107" charset="-128"/>
              </a:rPr>
              <a:t>value into a message representative, and in how the signature verification operation</a:t>
            </a:r>
          </a:p>
          <a:p>
            <a:r>
              <a:rPr lang="en-US" sz="1200" kern="1200" baseline="0" dirty="0">
                <a:solidFill>
                  <a:schemeClr val="tx1"/>
                </a:solidFill>
                <a:latin typeface="Arial" charset="0"/>
                <a:ea typeface="ＭＳ Ｐゴシック" pitchFamily="-107" charset="-128"/>
                <a:cs typeface="ＭＳ Ｐゴシック" pitchFamily="-107" charset="-128"/>
              </a:rPr>
              <a:t>determines that the hash value and the message representative are consistent.</a:t>
            </a:r>
          </a:p>
          <a:p>
            <a:r>
              <a:rPr lang="en-US" sz="1200" kern="1200" baseline="0" dirty="0">
                <a:solidFill>
                  <a:schemeClr val="tx1"/>
                </a:solidFill>
                <a:latin typeface="Arial" charset="0"/>
                <a:ea typeface="ＭＳ Ｐゴシック" pitchFamily="-107" charset="-128"/>
                <a:cs typeface="ＭＳ Ｐゴシック" pitchFamily="-107" charset="-128"/>
              </a:rPr>
              <a:t>For all of the schemes developed prior to PSS, it has not been possible to develop</a:t>
            </a:r>
          </a:p>
          <a:p>
            <a:r>
              <a:rPr lang="en-US" sz="1200" kern="1200" baseline="0" dirty="0">
                <a:solidFill>
                  <a:schemeClr val="tx1"/>
                </a:solidFill>
                <a:latin typeface="Arial" charset="0"/>
                <a:ea typeface="ＭＳ Ｐゴシック" pitchFamily="-107" charset="-128"/>
                <a:cs typeface="ＭＳ Ｐゴシック" pitchFamily="-107" charset="-128"/>
              </a:rPr>
              <a:t>a mathematical proof that the signature scheme is as secure as the underlying RSA</a:t>
            </a:r>
          </a:p>
          <a:p>
            <a:r>
              <a:rPr lang="en-US" sz="1200" kern="1200" baseline="0" dirty="0">
                <a:solidFill>
                  <a:schemeClr val="tx1"/>
                </a:solidFill>
                <a:latin typeface="Arial" charset="0"/>
                <a:ea typeface="ＭＳ Ｐゴシック" pitchFamily="-107" charset="-128"/>
                <a:cs typeface="ＭＳ Ｐゴシック" pitchFamily="-107" charset="-128"/>
              </a:rPr>
              <a:t>encryption/decryption primitive [KALI01]. The PSS approach was first proposed</a:t>
            </a:r>
          </a:p>
          <a:p>
            <a:r>
              <a:rPr lang="en-US" sz="1200" kern="1200" baseline="0" dirty="0">
                <a:solidFill>
                  <a:schemeClr val="tx1"/>
                </a:solidFill>
                <a:latin typeface="Arial" charset="0"/>
                <a:ea typeface="ＭＳ Ｐゴシック" pitchFamily="-107" charset="-128"/>
                <a:cs typeface="ＭＳ Ｐゴシック" pitchFamily="-107" charset="-128"/>
              </a:rPr>
              <a:t>by Bellare and Rogaway [BELL96c, BELL98]. This approach, unlike the other</a:t>
            </a:r>
          </a:p>
          <a:p>
            <a:r>
              <a:rPr lang="en-US" sz="1200" kern="1200" baseline="0" dirty="0">
                <a:solidFill>
                  <a:schemeClr val="tx1"/>
                </a:solidFill>
                <a:latin typeface="Arial" charset="0"/>
                <a:ea typeface="ＭＳ Ｐゴシック" pitchFamily="-107" charset="-128"/>
                <a:cs typeface="ＭＳ Ｐゴシック" pitchFamily="-107" charset="-128"/>
              </a:rPr>
              <a:t>RSA-based schemes, introduces a randomization process that enables the security</a:t>
            </a:r>
          </a:p>
          <a:p>
            <a:r>
              <a:rPr lang="en-US" sz="1200" kern="1200" baseline="0" dirty="0">
                <a:solidFill>
                  <a:schemeClr val="tx1"/>
                </a:solidFill>
                <a:latin typeface="Arial" charset="0"/>
                <a:ea typeface="ＭＳ Ｐゴシック" pitchFamily="-107" charset="-128"/>
                <a:cs typeface="ＭＳ Ｐゴシック" pitchFamily="-107" charset="-128"/>
              </a:rPr>
              <a:t>of the method to be shown to be closely related to the security of the RSA algorithm</a:t>
            </a:r>
          </a:p>
          <a:p>
            <a:r>
              <a:rPr lang="en-US" sz="1200" kern="1200" baseline="0" dirty="0">
                <a:solidFill>
                  <a:schemeClr val="tx1"/>
                </a:solidFill>
                <a:latin typeface="Arial" charset="0"/>
                <a:ea typeface="ＭＳ Ｐゴシック" pitchFamily="-107" charset="-128"/>
                <a:cs typeface="ＭＳ Ｐゴシック" pitchFamily="-107" charset="-128"/>
              </a:rPr>
              <a:t>itself. This makes RSA-PSS more desirable as the choice for RSA-based digital signature</a:t>
            </a:r>
          </a:p>
          <a:p>
            <a:r>
              <a:rPr lang="en-US" sz="1200" kern="1200" baseline="0" dirty="0">
                <a:solidFill>
                  <a:schemeClr val="tx1"/>
                </a:solidFill>
                <a:latin typeface="Arial" charset="0"/>
                <a:ea typeface="ＭＳ Ｐゴシック" pitchFamily="-107" charset="-128"/>
                <a:cs typeface="ＭＳ Ｐゴシック" pitchFamily="-107"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16</a:t>
            </a:fld>
            <a:endParaRPr lang="en-AU" dirty="0"/>
          </a:p>
        </p:txBody>
      </p:sp>
    </p:spTree>
    <p:extLst>
      <p:ext uri="{BB962C8B-B14F-4D97-AF65-F5344CB8AC3E}">
        <p14:creationId xmlns:p14="http://schemas.microsoft.com/office/powerpoint/2010/main" val="2474772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a:solidFill>
                  <a:schemeClr val="tx1"/>
                </a:solidFill>
                <a:latin typeface="Arial" charset="0"/>
                <a:ea typeface="ＭＳ Ｐゴシック" pitchFamily="-107" charset="-128"/>
                <a:cs typeface="ＭＳ Ｐゴシック" pitchFamily="-107" charset="-128"/>
              </a:rPr>
              <a:t>Before explaining the RSA-PSS operation, we need to describe the mask generation</a:t>
            </a:r>
          </a:p>
          <a:p>
            <a:r>
              <a:rPr lang="en-US" sz="1200" b="0" kern="1200" baseline="0" dirty="0">
                <a:solidFill>
                  <a:schemeClr val="tx1"/>
                </a:solidFill>
                <a:latin typeface="Arial" charset="0"/>
                <a:ea typeface="ＭＳ Ｐゴシック" pitchFamily="-107" charset="-128"/>
                <a:cs typeface="ＭＳ Ｐゴシック" pitchFamily="-107" charset="-128"/>
              </a:rPr>
              <a:t>function (MGF) used as a building block. MGF(</a:t>
            </a:r>
            <a:r>
              <a:rPr lang="en-US" sz="1200" b="0" i="1" kern="1200" baseline="0" dirty="0">
                <a:solidFill>
                  <a:schemeClr val="tx1"/>
                </a:solidFill>
                <a:latin typeface="Arial" charset="0"/>
                <a:ea typeface="ＭＳ Ｐゴシック" pitchFamily="-107" charset="-128"/>
                <a:cs typeface="ＭＳ Ｐゴシック" pitchFamily="-107" charset="-128"/>
              </a:rPr>
              <a:t>X , maskLen </a:t>
            </a:r>
            <a:r>
              <a:rPr lang="en-US" sz="1200" b="0" kern="1200" baseline="0" dirty="0">
                <a:solidFill>
                  <a:schemeClr val="tx1"/>
                </a:solidFill>
                <a:latin typeface="Arial" charset="0"/>
                <a:ea typeface="ＭＳ Ｐゴシック" pitchFamily="-107" charset="-128"/>
                <a:cs typeface="ＭＳ Ｐゴシック" pitchFamily="-107" charset="-128"/>
              </a:rPr>
              <a:t>) is a pseudorandom</a:t>
            </a:r>
          </a:p>
          <a:p>
            <a:r>
              <a:rPr lang="en-US" sz="1200" b="0" kern="1200" baseline="0" dirty="0">
                <a:solidFill>
                  <a:schemeClr val="tx1"/>
                </a:solidFill>
                <a:latin typeface="Arial" charset="0"/>
                <a:ea typeface="ＭＳ Ｐゴシック" pitchFamily="-107" charset="-128"/>
                <a:cs typeface="ＭＳ Ｐゴシック" pitchFamily="-107" charset="-128"/>
              </a:rPr>
              <a:t>function that has as input parameters a bit string </a:t>
            </a:r>
            <a:r>
              <a:rPr lang="en-US" sz="1200" b="0" i="1" kern="1200" baseline="0" dirty="0">
                <a:solidFill>
                  <a:schemeClr val="tx1"/>
                </a:solidFill>
                <a:latin typeface="Arial" charset="0"/>
                <a:ea typeface="ＭＳ Ｐゴシック" pitchFamily="-107" charset="-128"/>
                <a:cs typeface="ＭＳ Ｐゴシック" pitchFamily="-107" charset="-128"/>
              </a:rPr>
              <a:t>X</a:t>
            </a:r>
            <a:r>
              <a:rPr lang="en-US" sz="1200" b="0" kern="1200" baseline="0" dirty="0">
                <a:solidFill>
                  <a:schemeClr val="tx1"/>
                </a:solidFill>
                <a:latin typeface="Arial" charset="0"/>
                <a:ea typeface="ＭＳ Ｐゴシック" pitchFamily="-107" charset="-128"/>
                <a:cs typeface="ＭＳ Ｐゴシック" pitchFamily="-107" charset="-128"/>
              </a:rPr>
              <a:t>  of any length and the desired</a:t>
            </a:r>
          </a:p>
          <a:p>
            <a:r>
              <a:rPr lang="en-US" sz="1200" b="0" kern="1200" baseline="0" dirty="0">
                <a:solidFill>
                  <a:schemeClr val="tx1"/>
                </a:solidFill>
                <a:latin typeface="Arial" charset="0"/>
                <a:ea typeface="ＭＳ Ｐゴシック" pitchFamily="-107" charset="-128"/>
                <a:cs typeface="ＭＳ Ｐゴシック" pitchFamily="-107" charset="-128"/>
              </a:rPr>
              <a:t>length </a:t>
            </a:r>
            <a:r>
              <a:rPr lang="en-US" sz="1200" b="0" i="1" kern="1200" baseline="0" dirty="0">
                <a:solidFill>
                  <a:schemeClr val="tx1"/>
                </a:solidFill>
                <a:latin typeface="Arial" charset="0"/>
                <a:ea typeface="ＭＳ Ｐゴシック" pitchFamily="-107" charset="-128"/>
                <a:cs typeface="ＭＳ Ｐゴシック" pitchFamily="-107" charset="-128"/>
              </a:rPr>
              <a:t>L</a:t>
            </a:r>
            <a:r>
              <a:rPr lang="en-US" sz="1200" b="0" kern="1200" baseline="0" dirty="0">
                <a:solidFill>
                  <a:schemeClr val="tx1"/>
                </a:solidFill>
                <a:latin typeface="Arial" charset="0"/>
                <a:ea typeface="ＭＳ Ｐゴシック" pitchFamily="-107" charset="-128"/>
                <a:cs typeface="ＭＳ Ｐゴシック" pitchFamily="-107" charset="-128"/>
              </a:rPr>
              <a:t>  in octets of the output. MGFs are typically based on a secure cryptographic</a:t>
            </a:r>
          </a:p>
          <a:p>
            <a:r>
              <a:rPr lang="en-US" sz="1200" b="0" kern="1200" baseline="0" dirty="0">
                <a:solidFill>
                  <a:schemeClr val="tx1"/>
                </a:solidFill>
                <a:latin typeface="Arial" charset="0"/>
                <a:ea typeface="ＭＳ Ｐゴシック" pitchFamily="-107" charset="-128"/>
                <a:cs typeface="ＭＳ Ｐゴシック" pitchFamily="-107" charset="-128"/>
              </a:rPr>
              <a:t>hash function such as SHA-1. An MGF based on a hash function is intended to be</a:t>
            </a:r>
          </a:p>
          <a:p>
            <a:r>
              <a:rPr lang="en-US" sz="1200" b="0" kern="1200" baseline="0" dirty="0">
                <a:solidFill>
                  <a:schemeClr val="tx1"/>
                </a:solidFill>
                <a:latin typeface="Arial" charset="0"/>
                <a:ea typeface="ＭＳ Ｐゴシック" pitchFamily="-107" charset="-128"/>
                <a:cs typeface="ＭＳ Ｐゴシック" pitchFamily="-107" charset="-128"/>
              </a:rPr>
              <a:t>a cryptographically secure way of generating a message digest, or hash, of variable</a:t>
            </a:r>
          </a:p>
          <a:p>
            <a:r>
              <a:rPr lang="en-US" sz="1200" b="0" kern="1200" baseline="0" dirty="0">
                <a:solidFill>
                  <a:schemeClr val="tx1"/>
                </a:solidFill>
                <a:latin typeface="Arial" charset="0"/>
                <a:ea typeface="ＭＳ Ｐゴシック" pitchFamily="-107" charset="-128"/>
                <a:cs typeface="ＭＳ Ｐゴシック" pitchFamily="-107" charset="-128"/>
              </a:rPr>
              <a:t>length based on an underlying cryptographic hash function that produces a fixed-length</a:t>
            </a:r>
          </a:p>
          <a:p>
            <a:r>
              <a:rPr lang="en-US" sz="1200" b="0" kern="1200" baseline="0" dirty="0">
                <a:solidFill>
                  <a:schemeClr val="tx1"/>
                </a:solidFill>
                <a:latin typeface="Arial" charset="0"/>
                <a:ea typeface="ＭＳ Ｐゴシック" pitchFamily="-107" charset="-128"/>
                <a:cs typeface="ＭＳ Ｐゴシック" pitchFamily="-107" charset="-128"/>
              </a:rPr>
              <a:t>output.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MGF function used in the current specification for RSA-PSS is MGF1,</a:t>
            </a:r>
          </a:p>
          <a:p>
            <a:r>
              <a:rPr lang="en-US" sz="1200" kern="1200" baseline="0" dirty="0">
                <a:solidFill>
                  <a:schemeClr val="tx1"/>
                </a:solidFill>
                <a:latin typeface="Arial" charset="0"/>
                <a:ea typeface="ＭＳ Ｐゴシック" pitchFamily="-107" charset="-128"/>
                <a:cs typeface="ＭＳ Ｐゴシック" pitchFamily="-107" charset="-128"/>
              </a:rPr>
              <a:t>with the following parameters: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Options  	Hash 	hash function with output </a:t>
            </a:r>
            <a:r>
              <a:rPr lang="en-US" sz="1200" i="1" kern="1200" baseline="0" dirty="0" err="1">
                <a:solidFill>
                  <a:schemeClr val="tx1"/>
                </a:solidFill>
                <a:latin typeface="Arial" charset="0"/>
                <a:ea typeface="ＭＳ Ｐゴシック" pitchFamily="-107" charset="-128"/>
                <a:cs typeface="ＭＳ Ｐゴシック" pitchFamily="-107" charset="-128"/>
              </a:rPr>
              <a:t>hLen</a:t>
            </a:r>
            <a:r>
              <a:rPr lang="en-US" sz="1200" kern="1200" baseline="0" dirty="0">
                <a:solidFill>
                  <a:schemeClr val="tx1"/>
                </a:solidFill>
                <a:latin typeface="Arial" charset="0"/>
                <a:ea typeface="ＭＳ Ｐゴシック" pitchFamily="-107" charset="-128"/>
                <a:cs typeface="ＭＳ Ｐゴシック" pitchFamily="-107" charset="-128"/>
              </a:rPr>
              <a:t>  octets</a:t>
            </a:r>
          </a:p>
          <a:p>
            <a:r>
              <a:rPr lang="en-US" sz="1200" kern="1200" baseline="0" dirty="0">
                <a:solidFill>
                  <a:schemeClr val="tx1"/>
                </a:solidFill>
                <a:latin typeface="Arial" charset="0"/>
                <a:ea typeface="ＭＳ Ｐゴシック" pitchFamily="-107" charset="-128"/>
                <a:cs typeface="ＭＳ Ｐゴシック" pitchFamily="-107" charset="-128"/>
              </a:rPr>
              <a:t>Input	 X 	 octet string to be masked</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err="1">
                <a:solidFill>
                  <a:schemeClr val="tx1"/>
                </a:solidFill>
                <a:latin typeface="Arial" charset="0"/>
                <a:ea typeface="ＭＳ Ｐゴシック" pitchFamily="-107" charset="-128"/>
                <a:cs typeface="ＭＳ Ｐゴシック" pitchFamily="-107" charset="-128"/>
              </a:rPr>
              <a:t>maskLen</a:t>
            </a:r>
            <a:r>
              <a:rPr lang="en-US" sz="1200" kern="1200" baseline="0" dirty="0">
                <a:solidFill>
                  <a:schemeClr val="tx1"/>
                </a:solidFill>
                <a:latin typeface="Arial" charset="0"/>
                <a:ea typeface="ＭＳ Ｐゴシック" pitchFamily="-107" charset="-128"/>
                <a:cs typeface="ＭＳ Ｐゴシック" pitchFamily="-107" charset="-128"/>
              </a:rPr>
              <a:t> 	 length in octets of the mask</a:t>
            </a:r>
          </a:p>
          <a:p>
            <a:r>
              <a:rPr lang="en-US" sz="1200" kern="1200" baseline="0" dirty="0">
                <a:solidFill>
                  <a:schemeClr val="tx1"/>
                </a:solidFill>
                <a:latin typeface="Arial" charset="0"/>
                <a:ea typeface="ＭＳ Ｐゴシック" pitchFamily="-107" charset="-128"/>
                <a:cs typeface="ＭＳ Ｐゴシック" pitchFamily="-107" charset="-128"/>
              </a:rPr>
              <a:t>Output 	</a:t>
            </a:r>
            <a:r>
              <a:rPr lang="en-US" sz="1200" i="1" kern="1200" baseline="0" dirty="0">
                <a:solidFill>
                  <a:schemeClr val="tx1"/>
                </a:solidFill>
                <a:latin typeface="Arial" charset="0"/>
                <a:ea typeface="ＭＳ Ｐゴシック" pitchFamily="-107" charset="-128"/>
                <a:cs typeface="ＭＳ Ｐゴシック" pitchFamily="-107" charset="-128"/>
              </a:rPr>
              <a:t>mask </a:t>
            </a:r>
            <a:r>
              <a:rPr lang="en-US" sz="1200" kern="1200" baseline="0" dirty="0">
                <a:solidFill>
                  <a:schemeClr val="tx1"/>
                </a:solidFill>
                <a:latin typeface="Arial" charset="0"/>
                <a:ea typeface="ＭＳ Ｐゴシック" pitchFamily="-107" charset="-128"/>
                <a:cs typeface="ＭＳ Ｐゴシック" pitchFamily="-107" charset="-128"/>
              </a:rPr>
              <a:t> 	an octet string of length </a:t>
            </a:r>
            <a:r>
              <a:rPr lang="en-US" sz="1200" i="1" kern="1200" baseline="0" dirty="0" err="1">
                <a:solidFill>
                  <a:schemeClr val="tx1"/>
                </a:solidFill>
                <a:latin typeface="Arial" charset="0"/>
                <a:ea typeface="ＭＳ Ｐゴシック" pitchFamily="-107" charset="-128"/>
                <a:cs typeface="ＭＳ Ｐゴシック" pitchFamily="-107" charset="-128"/>
              </a:rPr>
              <a:t>maskLen</a:t>
            </a:r>
            <a:endParaRPr lang="en-US" b="0" i="1"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extLst>
      <p:ext uri="{BB962C8B-B14F-4D97-AF65-F5344CB8AC3E}">
        <p14:creationId xmlns:p14="http://schemas.microsoft.com/office/powerpoint/2010/main" val="988447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is to generate from </a:t>
            </a:r>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dirty="0">
                <a:solidFill>
                  <a:schemeClr val="tx1"/>
                </a:solidFill>
                <a:latin typeface="Arial" charset="0"/>
                <a:ea typeface="ＭＳ Ｐゴシック" pitchFamily="-107" charset="-128"/>
                <a:cs typeface="ＭＳ Ｐゴシック" pitchFamily="-107" charset="-128"/>
              </a:rPr>
              <a:t>(EM </a:t>
            </a:r>
            <a:r>
              <a:rPr lang="en-US" sz="1200" kern="1200" baseline="0" dirty="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a:solidFill>
                  <a:schemeClr val="tx1"/>
                </a:solidFill>
                <a:latin typeface="Arial" charset="0"/>
                <a:ea typeface="ＭＳ Ｐゴシック" pitchFamily="-107" charset="-128"/>
                <a:cs typeface="ＭＳ Ｐゴシック" pitchFamily="-107" charset="-128"/>
              </a:rPr>
              <a:t>1</a:t>
            </a:r>
            <a:r>
              <a:rPr lang="en-US" sz="1200" kern="1200" baseline="0" dirty="0">
                <a:solidFill>
                  <a:schemeClr val="tx1"/>
                </a:solidFill>
                <a:latin typeface="Arial" charset="0"/>
                <a:ea typeface="ＭＳ Ｐゴシック" pitchFamily="-107" charset="-128"/>
                <a:cs typeface="ＭＳ Ｐゴシック" pitchFamily="-107" charset="-128"/>
              </a:rPr>
              <a:t>  and padding</a:t>
            </a:r>
            <a:r>
              <a:rPr lang="en-US" sz="1200" kern="1200" baseline="-25000" dirty="0">
                <a:solidFill>
                  <a:schemeClr val="tx1"/>
                </a:solidFill>
                <a:latin typeface="Arial" charset="0"/>
                <a:ea typeface="ＭＳ Ｐゴシック" pitchFamily="-107" charset="-128"/>
                <a:cs typeface="ＭＳ Ｐゴシック" pitchFamily="-107" charset="-128"/>
              </a:rPr>
              <a:t>2</a:t>
            </a:r>
            <a:r>
              <a:rPr lang="en-US" sz="1200" kern="1200" baseline="0" dirty="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18</a:t>
            </a:fld>
            <a:endParaRPr lang="en-AU" dirty="0"/>
          </a:p>
        </p:txBody>
      </p:sp>
    </p:spTree>
    <p:extLst>
      <p:ext uri="{BB962C8B-B14F-4D97-AF65-F5344CB8AC3E}">
        <p14:creationId xmlns:p14="http://schemas.microsoft.com/office/powerpoint/2010/main" val="831116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Figure 13.7 RSA-PSS EM Verification</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19</a:t>
            </a:fld>
            <a:endParaRPr lang="en-AU" dirty="0"/>
          </a:p>
        </p:txBody>
      </p:sp>
    </p:spTree>
    <p:extLst>
      <p:ext uri="{BB962C8B-B14F-4D97-AF65-F5344CB8AC3E}">
        <p14:creationId xmlns:p14="http://schemas.microsoft.com/office/powerpoint/2010/main" val="8248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Figure 13.1 is a generic model of the process of constructing and using digital</a:t>
            </a:r>
          </a:p>
          <a:p>
            <a:r>
              <a:rPr lang="en-US" sz="1200" kern="1200" baseline="0" dirty="0">
                <a:solidFill>
                  <a:schemeClr val="tx1"/>
                </a:solidFill>
                <a:latin typeface="Arial" charset="0"/>
                <a:ea typeface="ＭＳ Ｐゴシック" pitchFamily="-107" charset="-128"/>
                <a:cs typeface="ＭＳ Ｐゴシック" pitchFamily="-107" charset="-128"/>
              </a:rPr>
              <a:t>signatures. All of the digital signature schemes discussed in this chapter have this</a:t>
            </a:r>
          </a:p>
          <a:p>
            <a:r>
              <a:rPr lang="en-US" sz="1200" kern="1200" baseline="0" dirty="0">
                <a:solidFill>
                  <a:schemeClr val="tx1"/>
                </a:solidFill>
                <a:latin typeface="Arial" charset="0"/>
                <a:ea typeface="ＭＳ Ｐゴシック" pitchFamily="-107" charset="-128"/>
                <a:cs typeface="ＭＳ Ｐゴシック" pitchFamily="-107" charset="-128"/>
              </a:rPr>
              <a:t>structure.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Suppose that Bob wants to send a message to Alice. Although it is not</a:t>
            </a:r>
          </a:p>
          <a:p>
            <a:r>
              <a:rPr lang="en-US" sz="1200" kern="1200" baseline="0" dirty="0">
                <a:solidFill>
                  <a:schemeClr val="tx1"/>
                </a:solidFill>
                <a:latin typeface="Arial" charset="0"/>
                <a:ea typeface="ＭＳ Ｐゴシック" pitchFamily="-107" charset="-128"/>
                <a:cs typeface="ＭＳ Ｐゴシック" pitchFamily="-107" charset="-128"/>
              </a:rPr>
              <a:t>important that the message be kept secret, he wants Alice to be certain that the</a:t>
            </a:r>
          </a:p>
          <a:p>
            <a:r>
              <a:rPr lang="en-US" sz="1200" kern="1200" baseline="0" dirty="0">
                <a:solidFill>
                  <a:schemeClr val="tx1"/>
                </a:solidFill>
                <a:latin typeface="Arial" charset="0"/>
                <a:ea typeface="ＭＳ Ｐゴシック" pitchFamily="-107" charset="-128"/>
                <a:cs typeface="ＭＳ Ｐゴシック" pitchFamily="-107" charset="-128"/>
              </a:rPr>
              <a:t>message is indeed from him. For this purpose, Bob uses a secure hash function, such</a:t>
            </a:r>
          </a:p>
          <a:p>
            <a:r>
              <a:rPr lang="en-US" sz="1200" kern="1200" baseline="0" dirty="0">
                <a:solidFill>
                  <a:schemeClr val="tx1"/>
                </a:solidFill>
                <a:latin typeface="Arial" charset="0"/>
                <a:ea typeface="ＭＳ Ｐゴシック" pitchFamily="-107" charset="-128"/>
                <a:cs typeface="ＭＳ Ｐゴシック" pitchFamily="-107" charset="-128"/>
              </a:rPr>
              <a:t>as SHA-512, to generate a hash value for the message. That hash value, together</a:t>
            </a:r>
          </a:p>
          <a:p>
            <a:r>
              <a:rPr lang="en-US" sz="1200" kern="1200" baseline="0" dirty="0">
                <a:solidFill>
                  <a:schemeClr val="tx1"/>
                </a:solidFill>
                <a:latin typeface="Arial" charset="0"/>
                <a:ea typeface="ＭＳ Ｐゴシック" pitchFamily="-107" charset="-128"/>
                <a:cs typeface="ＭＳ Ｐゴシック" pitchFamily="-107" charset="-128"/>
              </a:rPr>
              <a:t>with Bob’s private key serves as input to a digital signature generation algorithm,</a:t>
            </a:r>
          </a:p>
          <a:p>
            <a:r>
              <a:rPr lang="en-US" sz="1200" kern="1200" baseline="0" dirty="0">
                <a:solidFill>
                  <a:schemeClr val="tx1"/>
                </a:solidFill>
                <a:latin typeface="Arial" charset="0"/>
                <a:ea typeface="ＭＳ Ｐゴシック" pitchFamily="-107" charset="-128"/>
                <a:cs typeface="ＭＳ Ｐゴシック" pitchFamily="-107" charset="-128"/>
              </a:rPr>
              <a:t>which produces a short block that functions as a digital signature . Bob sends the</a:t>
            </a:r>
          </a:p>
          <a:p>
            <a:r>
              <a:rPr lang="en-US" sz="1200" kern="1200" baseline="0" dirty="0">
                <a:solidFill>
                  <a:schemeClr val="tx1"/>
                </a:solidFill>
                <a:latin typeface="Arial" charset="0"/>
                <a:ea typeface="ＭＳ Ｐゴシック" pitchFamily="-107" charset="-128"/>
                <a:cs typeface="ＭＳ Ｐゴシック" pitchFamily="-107" charset="-128"/>
              </a:rPr>
              <a:t>message with the signature attached.</a:t>
            </a:r>
          </a:p>
          <a:p>
            <a:r>
              <a:rPr lang="en-US" sz="1200" kern="1200" baseline="0" dirty="0">
                <a:solidFill>
                  <a:schemeClr val="tx1"/>
                </a:solidFill>
                <a:latin typeface="Arial" charset="0"/>
                <a:ea typeface="ＭＳ Ｐゴシック" pitchFamily="-107" charset="-128"/>
                <a:cs typeface="ＭＳ Ｐゴシック" pitchFamily="-107" charset="-128"/>
              </a:rPr>
              <a:t>When Alice receives the message plus signature,</a:t>
            </a:r>
          </a:p>
          <a:p>
            <a:r>
              <a:rPr lang="en-US" sz="1200" kern="1200" baseline="0" dirty="0">
                <a:solidFill>
                  <a:schemeClr val="tx1"/>
                </a:solidFill>
                <a:latin typeface="Arial" charset="0"/>
                <a:ea typeface="ＭＳ Ｐゴシック" pitchFamily="-107" charset="-128"/>
                <a:cs typeface="ＭＳ Ｐゴシック" pitchFamily="-107" charset="-128"/>
              </a:rPr>
              <a:t>she (1) calculates a hash value for the message; (2) provides the hash value and</a:t>
            </a:r>
          </a:p>
          <a:p>
            <a:r>
              <a:rPr lang="en-US" sz="1200" kern="1200" baseline="0" dirty="0">
                <a:solidFill>
                  <a:schemeClr val="tx1"/>
                </a:solidFill>
                <a:latin typeface="Arial" charset="0"/>
                <a:ea typeface="ＭＳ Ｐゴシック" pitchFamily="-107" charset="-128"/>
                <a:cs typeface="ＭＳ Ｐゴシック" pitchFamily="-107" charset="-128"/>
              </a:rPr>
              <a:t>Bob’s public key as inputs to a digital signature verification algorithm. If the algorithm</a:t>
            </a:r>
          </a:p>
          <a:p>
            <a:r>
              <a:rPr lang="en-US" sz="1200" kern="1200" baseline="0" dirty="0">
                <a:solidFill>
                  <a:schemeClr val="tx1"/>
                </a:solidFill>
                <a:latin typeface="Arial" charset="0"/>
                <a:ea typeface="ＭＳ Ｐゴシック" pitchFamily="-107" charset="-128"/>
                <a:cs typeface="ＭＳ Ｐゴシック" pitchFamily="-107" charset="-128"/>
              </a:rPr>
              <a:t>returns the result that the signature is valid, Alice is assured that the message</a:t>
            </a:r>
          </a:p>
          <a:p>
            <a:r>
              <a:rPr lang="en-US" sz="1200" kern="1200" baseline="0" dirty="0">
                <a:solidFill>
                  <a:schemeClr val="tx1"/>
                </a:solidFill>
                <a:latin typeface="Arial" charset="0"/>
                <a:ea typeface="ＭＳ Ｐゴシック" pitchFamily="-107" charset="-128"/>
                <a:cs typeface="ＭＳ Ｐゴシック" pitchFamily="-107" charset="-128"/>
              </a:rPr>
              <a:t>must have been signed by Bob. No one else has Bob’s private key and therefore no</a:t>
            </a:r>
          </a:p>
          <a:p>
            <a:r>
              <a:rPr lang="en-US" sz="1200" kern="1200" baseline="0" dirty="0">
                <a:solidFill>
                  <a:schemeClr val="tx1"/>
                </a:solidFill>
                <a:latin typeface="Arial" charset="0"/>
                <a:ea typeface="ＭＳ Ｐゴシック" pitchFamily="-107" charset="-128"/>
                <a:cs typeface="ＭＳ Ｐゴシック" pitchFamily="-107" charset="-128"/>
              </a:rPr>
              <a:t>one else could have created a signature that could be verified for this message with</a:t>
            </a:r>
          </a:p>
          <a:p>
            <a:r>
              <a:rPr lang="en-US" sz="1200" kern="1200" baseline="0" dirty="0">
                <a:solidFill>
                  <a:schemeClr val="tx1"/>
                </a:solidFill>
                <a:latin typeface="Arial" charset="0"/>
                <a:ea typeface="ＭＳ Ｐゴシック" pitchFamily="-107" charset="-128"/>
                <a:cs typeface="ＭＳ Ｐゴシック" pitchFamily="-107" charset="-128"/>
              </a:rPr>
              <a:t>Bob’s public key. In addition, it is impossible to alter the message without access to</a:t>
            </a:r>
          </a:p>
          <a:p>
            <a:r>
              <a:rPr lang="en-US" sz="1200" kern="1200" baseline="0" dirty="0">
                <a:solidFill>
                  <a:schemeClr val="tx1"/>
                </a:solidFill>
                <a:latin typeface="Arial" charset="0"/>
                <a:ea typeface="ＭＳ Ｐゴシック" pitchFamily="-107" charset="-128"/>
                <a:cs typeface="ＭＳ Ｐゴシック" pitchFamily="-107" charset="-128"/>
              </a:rPr>
              <a:t>Bob’s private key, so the message is authenticated both in terms of source and in</a:t>
            </a:r>
          </a:p>
          <a:p>
            <a:r>
              <a:rPr lang="en-US" sz="1200" kern="1200" baseline="0" dirty="0">
                <a:solidFill>
                  <a:schemeClr val="tx1"/>
                </a:solidFill>
                <a:latin typeface="Arial" charset="0"/>
                <a:ea typeface="ＭＳ Ｐゴシック" pitchFamily="-107" charset="-128"/>
                <a:cs typeface="ＭＳ Ｐゴシック" pitchFamily="-107" charset="-128"/>
              </a:rPr>
              <a:t>terms of data integrity.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begin this chapter with an overview of digital signatures. We then present the</a:t>
            </a:r>
          </a:p>
          <a:p>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kern="1200" baseline="0" dirty="0" err="1">
                <a:solidFill>
                  <a:schemeClr val="tx1"/>
                </a:solidFill>
                <a:latin typeface="Arial" charset="0"/>
                <a:ea typeface="ＭＳ Ｐゴシック" pitchFamily="-107" charset="-128"/>
                <a:cs typeface="ＭＳ Ｐゴシック" pitchFamily="-107" charset="-128"/>
              </a:rPr>
              <a:t>Schnorr</a:t>
            </a:r>
            <a:r>
              <a:rPr lang="en-US" sz="1200" kern="1200" baseline="0" dirty="0">
                <a:solidFill>
                  <a:schemeClr val="tx1"/>
                </a:solidFill>
                <a:latin typeface="Arial" charset="0"/>
                <a:ea typeface="ＭＳ Ｐゴシック" pitchFamily="-107" charset="-128"/>
                <a:cs typeface="ＭＳ Ｐゴシック" pitchFamily="-107" charset="-128"/>
              </a:rPr>
              <a:t> digital signature schemes, understanding of which makes it easier</a:t>
            </a:r>
          </a:p>
          <a:p>
            <a:r>
              <a:rPr lang="en-US" sz="1200" kern="1200" baseline="0" dirty="0">
                <a:solidFill>
                  <a:schemeClr val="tx1"/>
                </a:solidFill>
                <a:latin typeface="Arial" charset="0"/>
                <a:ea typeface="ＭＳ Ｐゴシック" pitchFamily="-107" charset="-128"/>
                <a:cs typeface="ＭＳ Ｐゴシック" pitchFamily="-107" charset="-128"/>
              </a:rPr>
              <a:t>to understand the NIST Digital Signature Algorithm (DSA). The chapter then covers</a:t>
            </a:r>
          </a:p>
          <a:p>
            <a:r>
              <a:rPr lang="en-US" sz="1200" kern="1200" baseline="0" dirty="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a:solidFill>
                  <a:schemeClr val="tx1"/>
                </a:solidFill>
                <a:latin typeface="Arial" charset="0"/>
                <a:ea typeface="ＭＳ Ｐゴシック" pitchFamily="-107" charset="-128"/>
                <a:cs typeface="ＭＳ Ｐゴシック" pitchFamily="-107" charset="-128"/>
              </a:rPr>
              <a:t>(RSA-PSS).</a:t>
            </a:r>
            <a:endParaRPr lang="en-US" dirty="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2</a:t>
            </a:fld>
            <a:endParaRPr lang="en-AU" dirty="0">
              <a:latin typeface="Arial" pitchFamily="-84" charset="0"/>
            </a:endParaRPr>
          </a:p>
        </p:txBody>
      </p:sp>
    </p:spTree>
    <p:extLst>
      <p:ext uri="{BB962C8B-B14F-4D97-AF65-F5344CB8AC3E}">
        <p14:creationId xmlns:p14="http://schemas.microsoft.com/office/powerpoint/2010/main" val="3548674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20</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13 summary.</a:t>
            </a:r>
          </a:p>
        </p:txBody>
      </p:sp>
    </p:spTree>
    <p:extLst>
      <p:ext uri="{BB962C8B-B14F-4D97-AF65-F5344CB8AC3E}">
        <p14:creationId xmlns:p14="http://schemas.microsoft.com/office/powerpoint/2010/main" val="253147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3</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a:solidFill>
                  <a:schemeClr val="tx1"/>
                </a:solidFill>
                <a:latin typeface="Arial" charset="0"/>
                <a:ea typeface="ＭＳ Ｐゴシック" pitchFamily="-107" charset="-128"/>
                <a:cs typeface="ＭＳ Ｐゴシック" pitchFamily="-107" charset="-128"/>
              </a:rPr>
              <a:t>properties: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65205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a:solidFill>
                  <a:schemeClr val="tx1"/>
                </a:solidFill>
                <a:latin typeface="Arial" charset="0"/>
                <a:ea typeface="ＭＳ Ｐゴシック" pitchFamily="-107" charset="-128"/>
                <a:cs typeface="ＭＳ Ｐゴシック" pitchFamily="-107" charset="-128"/>
              </a:rPr>
              <a:t>attacker.</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a:solidFill>
                  <a:schemeClr val="tx1"/>
                </a:solidFill>
                <a:latin typeface="Arial" charset="0"/>
                <a:ea typeface="ＭＳ Ｐゴシック" pitchFamily="-107" charset="-128"/>
                <a:cs typeface="ＭＳ Ｐゴシック" pitchFamily="-107" charset="-128"/>
              </a:rPr>
              <a:t>everyone.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4</a:t>
            </a:fld>
            <a:endParaRPr lang="en-AU" dirty="0">
              <a:latin typeface="Arial" pitchFamily="-84" charset="0"/>
            </a:endParaRPr>
          </a:p>
        </p:txBody>
      </p:sp>
    </p:spTree>
    <p:extLst>
      <p:ext uri="{BB962C8B-B14F-4D97-AF65-F5344CB8AC3E}">
        <p14:creationId xmlns:p14="http://schemas.microsoft.com/office/powerpoint/2010/main" val="388761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a:solidFill>
                  <a:schemeClr val="tx1"/>
                </a:solidFill>
                <a:latin typeface="Arial" charset="0"/>
                <a:ea typeface="ＭＳ Ｐゴシック" pitchFamily="-107" charset="-128"/>
                <a:cs typeface="ＭＳ Ｐゴシック" pitchFamily="-107" charset="-128"/>
              </a:rPr>
              <a:t>to A.</a:t>
            </a:r>
            <a:endParaRPr lang="en-US" sz="1100" b="0" dirty="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5</a:t>
            </a:fld>
            <a:endParaRPr lang="en-AU" dirty="0"/>
          </a:p>
        </p:txBody>
      </p:sp>
    </p:spTree>
    <p:extLst>
      <p:ext uri="{BB962C8B-B14F-4D97-AF65-F5344CB8AC3E}">
        <p14:creationId xmlns:p14="http://schemas.microsoft.com/office/powerpoint/2010/main" val="384893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6</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67569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7</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96639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itchFamily="-84" charset="0"/>
              </a:rPr>
              <a:pPr/>
              <a:t>8</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examining the NIST Digital Signature Algorithm, it will be helpful to understand</a:t>
            </a:r>
          </a:p>
          <a:p>
            <a:r>
              <a:rPr lang="en-US" sz="1200" kern="1200" baseline="0" dirty="0">
                <a:solidFill>
                  <a:schemeClr val="tx1"/>
                </a:solidFill>
                <a:latin typeface="Arial" charset="0"/>
                <a:ea typeface="ＭＳ Ｐゴシック" pitchFamily="-107" charset="-128"/>
                <a:cs typeface="ＭＳ Ｐゴシック" pitchFamily="-107" charset="-128"/>
              </a:rPr>
              <a:t>the Elgamal and Schnorr signature schemes . Recall from Chapter 10, that</a:t>
            </a:r>
          </a:p>
          <a:p>
            <a:r>
              <a:rPr lang="en-US" sz="1200" kern="1200" baseline="0" dirty="0">
                <a:solidFill>
                  <a:schemeClr val="tx1"/>
                </a:solidFill>
                <a:latin typeface="Arial" charset="0"/>
                <a:ea typeface="ＭＳ Ｐゴシック" pitchFamily="-107" charset="-128"/>
                <a:cs typeface="ＭＳ Ｐゴシック" pitchFamily="-107" charset="-128"/>
              </a:rPr>
              <a:t>the Elgamal encryption scheme is designed to enable encryption by a user’s public</a:t>
            </a:r>
          </a:p>
          <a:p>
            <a:r>
              <a:rPr lang="en-US" sz="1200" kern="1200" baseline="0" dirty="0">
                <a:solidFill>
                  <a:schemeClr val="tx1"/>
                </a:solidFill>
                <a:latin typeface="Arial" charset="0"/>
                <a:ea typeface="ＭＳ Ｐゴシック" pitchFamily="-107" charset="-128"/>
                <a:cs typeface="ＭＳ Ｐゴシック" pitchFamily="-107" charset="-128"/>
              </a:rPr>
              <a:t>key with decryption by the user’s private key. The Elgamal signature scheme involves</a:t>
            </a:r>
          </a:p>
          <a:p>
            <a:r>
              <a:rPr lang="en-US" sz="1200" kern="1200" baseline="0" dirty="0">
                <a:solidFill>
                  <a:schemeClr val="tx1"/>
                </a:solidFill>
                <a:latin typeface="Arial" charset="0"/>
                <a:ea typeface="ＭＳ Ｐゴシック" pitchFamily="-107" charset="-128"/>
                <a:cs typeface="ＭＳ Ｐゴシック" pitchFamily="-107" charset="-128"/>
              </a:rPr>
              <a:t>the use of the private key for encryption and the public key for decryption</a:t>
            </a:r>
          </a:p>
          <a:p>
            <a:r>
              <a:rPr lang="en-US" sz="1200" kern="1200" baseline="0" dirty="0">
                <a:solidFill>
                  <a:schemeClr val="tx1"/>
                </a:solidFill>
                <a:latin typeface="Arial" charset="0"/>
                <a:ea typeface="ＭＳ Ｐゴシック" pitchFamily="-107" charset="-128"/>
                <a:cs typeface="ＭＳ Ｐゴシック" pitchFamily="-107" charset="-128"/>
              </a:rPr>
              <a:t>[ELGA84, ELGA85].</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Elgamal encryption, the global elements of Elgamal digital signature</a:t>
            </a:r>
          </a:p>
          <a:p>
            <a:r>
              <a:rPr lang="en-US" sz="1200" kern="1200" baseline="0" dirty="0">
                <a:solidFill>
                  <a:schemeClr val="tx1"/>
                </a:solidFill>
                <a:latin typeface="Arial" charset="0"/>
                <a:ea typeface="ＭＳ Ｐゴシック" pitchFamily="-107" charset="-128"/>
                <a:cs typeface="ＭＳ Ｐゴシック" pitchFamily="-107" charset="-128"/>
              </a:rPr>
              <a:t> are a prime number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and a, which is a primitive root of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71639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itchFamily="-84" charset="0"/>
              </a:rPr>
              <a:pPr/>
              <a:t>9</a:t>
            </a:fld>
            <a:endParaRPr lang="en-AU" dirty="0">
              <a:latin typeface="Arial" pitchFamily="-8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a:latin typeface="Arial" pitchFamily="-84" charset="0"/>
                <a:ea typeface="ＭＳ Ｐゴシック" pitchFamily="-84" charset="-128"/>
                <a:cs typeface="ＭＳ Ｐゴシック" pitchFamily="-84" charset="-128"/>
              </a:rPr>
              <a:t>n-bit </a:t>
            </a:r>
            <a:r>
              <a:rPr lang="en-US" dirty="0">
                <a:latin typeface="Arial" pitchFamily="-84" charset="0"/>
                <a:ea typeface="ＭＳ Ｐゴシック" pitchFamily="-84" charset="-128"/>
                <a:cs typeface="ＭＳ Ｐゴシック" pitchFamily="-84" charset="-128"/>
              </a:rPr>
              <a:t>integer with an </a:t>
            </a:r>
            <a:r>
              <a:rPr lang="en-US" i="1" dirty="0">
                <a:latin typeface="Arial" pitchFamily="-84" charset="0"/>
                <a:ea typeface="ＭＳ Ｐゴシック" pitchFamily="-84" charset="-128"/>
                <a:cs typeface="ＭＳ Ｐゴシック" pitchFamily="-84" charset="-128"/>
              </a:rPr>
              <a:t>n-bit </a:t>
            </a:r>
            <a:r>
              <a:rPr lang="en-US" dirty="0">
                <a:latin typeface="Arial" pitchFamily="-84" charset="0"/>
                <a:ea typeface="ＭＳ Ｐゴシック" pitchFamily="-84" charset="-128"/>
                <a:cs typeface="ＭＳ Ｐゴシック" pitchFamily="-84" charset="-128"/>
              </a:rPr>
              <a:t>integer.  The scheme is based on using a prime modulus </a:t>
            </a:r>
            <a:r>
              <a:rPr lang="en-US" i="1" dirty="0">
                <a:latin typeface="Arial" pitchFamily="-84" charset="0"/>
                <a:ea typeface="ＭＳ Ｐゴシック" pitchFamily="-84" charset="-128"/>
                <a:cs typeface="ＭＳ Ｐゴシック" pitchFamily="-84" charset="-128"/>
              </a:rPr>
              <a:t>p, </a:t>
            </a:r>
            <a:r>
              <a:rPr lang="en-US" dirty="0">
                <a:latin typeface="Arial" pitchFamily="-84" charset="0"/>
                <a:ea typeface="ＭＳ Ｐゴシック" pitchFamily="-84" charset="-128"/>
                <a:cs typeface="ＭＳ Ｐゴシック" pitchFamily="-84" charset="-128"/>
              </a:rPr>
              <a:t>with </a:t>
            </a:r>
            <a:r>
              <a:rPr lang="en-US" i="1" dirty="0">
                <a:latin typeface="Arial" pitchFamily="-84" charset="0"/>
                <a:ea typeface="ＭＳ Ｐゴシック" pitchFamily="-84" charset="-128"/>
                <a:cs typeface="ＭＳ Ｐゴシック" pitchFamily="-84" charset="-128"/>
              </a:rPr>
              <a:t>p – 1 </a:t>
            </a:r>
            <a:r>
              <a:rPr lang="en-US" dirty="0">
                <a:latin typeface="Arial" pitchFamily="-84" charset="0"/>
                <a:ea typeface="ＭＳ Ｐゴシック" pitchFamily="-84" charset="-128"/>
                <a:cs typeface="ＭＳ Ｐゴシック" pitchFamily="-84" charset="-128"/>
              </a:rPr>
              <a:t>having a prime factor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of appropriate size; that is </a:t>
            </a:r>
            <a:r>
              <a:rPr lang="en-US" i="1" dirty="0">
                <a:latin typeface="Arial" pitchFamily="-84" charset="0"/>
                <a:ea typeface="ＭＳ Ｐゴシック" pitchFamily="-84" charset="-128"/>
                <a:cs typeface="ＭＳ Ｐゴシック" pitchFamily="-84" charset="-128"/>
              </a:rPr>
              <a:t>p – 1 = 1 (mod q). </a:t>
            </a:r>
            <a:r>
              <a:rPr lang="en-US" dirty="0">
                <a:latin typeface="Arial" pitchFamily="-84" charset="0"/>
                <a:ea typeface="ＭＳ Ｐゴシック" pitchFamily="-84" charset="-128"/>
                <a:cs typeface="ＭＳ Ｐゴシック" pitchFamily="-84" charset="-128"/>
              </a:rPr>
              <a:t>Typically, we use </a:t>
            </a:r>
            <a:r>
              <a:rPr lang="en-US" i="1" dirty="0">
                <a:latin typeface="Arial" pitchFamily="-84" charset="0"/>
                <a:ea typeface="ＭＳ Ｐゴシック" pitchFamily="-84" charset="-128"/>
                <a:cs typeface="ＭＳ Ｐゴシック" pitchFamily="-84" charset="-128"/>
              </a:rPr>
              <a:t>p approx 2</a:t>
            </a:r>
            <a:r>
              <a:rPr lang="en-US" i="1" baseline="30000" dirty="0">
                <a:latin typeface="Arial" pitchFamily="-84" charset="0"/>
                <a:ea typeface="ＭＳ Ｐゴシック" pitchFamily="-84" charset="-128"/>
                <a:cs typeface="ＭＳ Ｐゴシック" pitchFamily="-84" charset="-128"/>
              </a:rPr>
              <a:t>1024</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q approx 2</a:t>
            </a:r>
            <a:r>
              <a:rPr lang="en-US" i="1" baseline="30000" dirty="0">
                <a:latin typeface="Arial" pitchFamily="-84" charset="0"/>
                <a:ea typeface="ＭＳ Ｐゴシック" pitchFamily="-84" charset="-128"/>
                <a:cs typeface="ＭＳ Ｐゴシック" pitchFamily="-84" charset="-128"/>
              </a:rPr>
              <a:t>160</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Thus</a:t>
            </a:r>
            <a:r>
              <a:rPr lang="en-US" i="1" dirty="0">
                <a:latin typeface="Arial" pitchFamily="-84" charset="0"/>
                <a:ea typeface="ＭＳ Ｐゴシック" pitchFamily="-84" charset="-128"/>
                <a:cs typeface="ＭＳ Ｐゴシック" pitchFamily="-84" charset="-128"/>
              </a:rPr>
              <a:t>, p  </a:t>
            </a:r>
            <a:r>
              <a:rPr lang="en-US" dirty="0">
                <a:latin typeface="Arial" pitchFamily="-84" charset="0"/>
                <a:ea typeface="ＭＳ Ｐゴシック" pitchFamily="-84" charset="-128"/>
                <a:cs typeface="ＭＳ Ｐゴシック" pitchFamily="-84" charset="-128"/>
              </a:rPr>
              <a:t>is a 1024-bit number and q  is a 160-bit number, which is also the length of the SHA-1 hash value.</a:t>
            </a:r>
            <a:endParaRPr lang="en-US"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384642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6.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1772816"/>
            <a:ext cx="5446713" cy="1470025"/>
          </a:xfrm>
        </p:spPr>
        <p:txBody>
          <a:bodyPr rtlCol="0">
            <a:noAutofit/>
          </a:bodyPr>
          <a:lstStyle/>
          <a:p>
            <a:pPr fontAlgn="auto">
              <a:spcAft>
                <a:spcPts val="0"/>
              </a:spcAft>
              <a:defRPr/>
            </a:pPr>
            <a:r>
              <a:rPr lang="en-US" dirty="0">
                <a:ea typeface="+mj-ea"/>
                <a:cs typeface="+mj-cs"/>
              </a:rPr>
              <a:t>Chapter 13</a:t>
            </a:r>
          </a:p>
        </p:txBody>
      </p:sp>
      <p:sp>
        <p:nvSpPr>
          <p:cNvPr id="30723" name="Subtitle 13"/>
          <p:cNvSpPr>
            <a:spLocks noGrp="1"/>
          </p:cNvSpPr>
          <p:nvPr>
            <p:ph type="subTitle" idx="1"/>
          </p:nvPr>
        </p:nvSpPr>
        <p:spPr>
          <a:xfrm>
            <a:off x="1505496" y="3412703"/>
            <a:ext cx="6096000" cy="852488"/>
          </a:xfrm>
        </p:spPr>
        <p:txBody>
          <a:bodyPr>
            <a:normAutofit/>
          </a:bodyPr>
          <a:lstStyle/>
          <a:p>
            <a:r>
              <a:rPr lang="en-AU" sz="3600" dirty="0"/>
              <a:t>Digital Signatures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a:t>NIST Digital Signature Algorithm</a:t>
            </a:r>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a:t>Published by NIST as Federal Information Processing Standard FIPS 186</a:t>
            </a:r>
          </a:p>
          <a:p>
            <a:r>
              <a:rPr lang="en-AU" dirty="0"/>
              <a:t>Makes use of the Secure Hash Algorithm (SHA)</a:t>
            </a:r>
          </a:p>
          <a:p>
            <a:r>
              <a:rPr lang="en-AU" dirty="0"/>
              <a:t>The latest version, FIPS 186-3, also incorporates digital signature algorithms based on RSA and on elliptic curve cryptography</a:t>
            </a:r>
          </a:p>
        </p:txBody>
      </p:sp>
      <p:pic>
        <p:nvPicPr>
          <p:cNvPr id="4" name="Picture 3"/>
          <p:cNvPicPr>
            <a:picLocks noChangeAspect="1"/>
          </p:cNvPicPr>
          <p:nvPr/>
        </p:nvPicPr>
        <p:blipFill>
          <a:blip r:embed="rId3"/>
          <a:stretch>
            <a:fillRect/>
          </a:stretch>
        </p:blipFill>
        <p:spPr>
          <a:xfrm>
            <a:off x="6096000" y="4365104"/>
            <a:ext cx="2603500" cy="2044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3636"/>
              <a:stretch>
                <a:fillRect/>
              </a:stretch>
            </p:blipFill>
          </mc:Choice>
          <mc:Fallback>
            <p:blipFill>
              <a:blip r:embed="rId4"/>
              <a:srcRect t="19091" b="23636"/>
              <a:stretch>
                <a:fillRect/>
              </a:stretch>
            </p:blipFill>
          </mc:Fallback>
        </mc:AlternateContent>
        <p:spPr>
          <a:xfrm>
            <a:off x="155873" y="0"/>
            <a:ext cx="8841642" cy="6553200"/>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extLst>
              <p:ext uri="{D42A27DB-BD31-4B8C-83A1-F6EECF244321}">
                <p14:modId xmlns:p14="http://schemas.microsoft.com/office/powerpoint/2010/main" val="4017594140"/>
              </p:ext>
            </p:extLst>
          </p:nvPr>
        </p:nvGraphicFramePr>
        <p:xfrm>
          <a:off x="228600" y="116632"/>
          <a:ext cx="8488995" cy="6180584"/>
        </p:xfrm>
        <a:graphic>
          <a:graphicData uri="http://schemas.openxmlformats.org/presentationml/2006/ole">
            <mc:AlternateContent xmlns:mc="http://schemas.openxmlformats.org/markup-compatibility/2006">
              <mc:Choice xmlns:v="urn:schemas-microsoft-com:vml" Requires="v">
                <p:oleObj name="Document" r:id="rId3" imgW="8229297" imgH="5562395" progId="Word.Document.12">
                  <p:embed/>
                </p:oleObj>
              </mc:Choice>
              <mc:Fallback>
                <p:oleObj name="Document" r:id="rId3" imgW="8229297" imgH="556239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6632"/>
                        <a:ext cx="8488995" cy="6180584"/>
                      </a:xfrm>
                      <a:prstGeom prst="rect">
                        <a:avLst/>
                      </a:prstGeom>
                      <a:noFill/>
                      <a:ln>
                        <a:noFill/>
                      </a:ln>
                    </p:spPr>
                  </p:pic>
                </p:oleObj>
              </mc:Fallback>
            </mc:AlternateContent>
          </a:graphicData>
        </a:graphic>
      </p:graphicFrame>
    </p:spTree>
  </p:cSld>
  <p:clrMapOvr>
    <a:masterClrMapping/>
  </p:clrMapOvr>
  <p:transition spd="med">
    <p:pull dir="ld"/>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828800" y="-304800"/>
            <a:ext cx="5444767" cy="7046168"/>
          </a:xfrm>
          <a:prstGeom prst="rect">
            <a:avLst/>
          </a:prstGeom>
        </p:spPr>
      </p:pic>
    </p:spTree>
  </p:cSld>
  <p:clrMapOvr>
    <a:masterClrMapping/>
  </p:clrMapOvr>
  <p:transition spd="med">
    <p:pull dir="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a:t>Elliptic Curve Digital Signature Algorithm (ECDSA)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4296680"/>
              </p:ext>
            </p:extLst>
          </p:nvPr>
        </p:nvGraphicFramePr>
        <p:xfrm>
          <a:off x="792163" y="1556792"/>
          <a:ext cx="7570787"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22318" y="-171400"/>
            <a:ext cx="5773882" cy="7472082"/>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RSA-PSS</a:t>
            </a:r>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a:t>RSA Probabilistic Signature Scheme</a:t>
            </a:r>
          </a:p>
          <a:p>
            <a:r>
              <a:rPr lang="en-US" dirty="0"/>
              <a:t>Included in the 2009 version of FIPS 186</a:t>
            </a:r>
          </a:p>
          <a:p>
            <a:r>
              <a:rPr lang="en-US" dirty="0"/>
              <a:t>Latest of the RSA schemes and the one that RSA Laboratories recommends as the most secure of the RSA schemes</a:t>
            </a:r>
          </a:p>
          <a:p>
            <a:r>
              <a:rPr lang="en-US" dirty="0"/>
              <a:t>For all schemes developed prior to PSS it has not been possible to develop a mathematical proof that the signature scheme is as secure as the underlying RSA encryption/decryption primitive</a:t>
            </a:r>
          </a:p>
          <a:p>
            <a:r>
              <a:rPr lang="en-US" dirty="0"/>
              <a:t>The PSS approach was first proposed by Bellare and Rogaway</a:t>
            </a:r>
          </a:p>
          <a:p>
            <a:r>
              <a:rPr lang="en-US" dirty="0"/>
              <a:t>This approach, unlike the other RSA-based schemes, introduces a randomization process that enables the security of the method to be shown to be closely related to the security of the RSA algorithm itself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a:t>Mask Generation Function (MGF)</a:t>
            </a:r>
          </a:p>
        </p:txBody>
      </p:sp>
      <p:sp>
        <p:nvSpPr>
          <p:cNvPr id="5" name="Content Placeholder 4"/>
          <p:cNvSpPr>
            <a:spLocks noGrp="1"/>
          </p:cNvSpPr>
          <p:nvPr>
            <p:ph idx="1"/>
          </p:nvPr>
        </p:nvSpPr>
        <p:spPr>
          <a:xfrm>
            <a:off x="762000" y="2133600"/>
            <a:ext cx="7570787" cy="4289425"/>
          </a:xfrm>
        </p:spPr>
        <p:txBody>
          <a:bodyPr/>
          <a:lstStyle/>
          <a:p>
            <a:r>
              <a:rPr lang="en-US" dirty="0"/>
              <a:t>Typically based on a secure cryptographic hash function such as SHA-1</a:t>
            </a:r>
          </a:p>
          <a:p>
            <a:pPr lvl="1"/>
            <a:r>
              <a:rPr lang="en-US" dirty="0"/>
              <a:t>Is intended to be a cryptographically secure way of generating a message digest, or hash, of variable length based on an underlying cryptographic hash function that produces a fixed-length 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2727" b="14545"/>
              <a:stretch>
                <a:fillRect/>
              </a:stretch>
            </p:blipFill>
          </mc:Choice>
          <mc:Fallback>
            <p:blipFill>
              <a:blip r:embed="rId4"/>
              <a:srcRect t="12727" b="14545"/>
              <a:stretch>
                <a:fillRect/>
              </a:stretch>
            </p:blipFill>
          </mc:Fallback>
        </mc:AlternateContent>
        <p:spPr>
          <a:xfrm>
            <a:off x="990600" y="-243408"/>
            <a:ext cx="7315200" cy="6884818"/>
          </a:xfrm>
          <a:prstGeom prst="rect">
            <a:avLst/>
          </a:prstGeom>
        </p:spPr>
      </p:pic>
    </p:spTree>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18182"/>
              <a:stretch>
                <a:fillRect/>
              </a:stretch>
            </p:blipFill>
          </mc:Choice>
          <mc:Fallback>
            <p:blipFill>
              <a:blip r:embed="rId4"/>
              <a:srcRect t="3636" b="18182"/>
              <a:stretch>
                <a:fillRect/>
              </a:stretch>
            </p:blipFill>
          </mc:Fallback>
        </mc:AlternateContent>
        <p:spPr>
          <a:xfrm>
            <a:off x="1676400" y="-99392"/>
            <a:ext cx="6627659" cy="6705600"/>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447800" y="-531440"/>
            <a:ext cx="6172200" cy="7987552"/>
          </a:xfrm>
          <a:prstGeom prst="rect">
            <a:avLst/>
          </a:prstGeom>
        </p:spPr>
      </p:pic>
    </p:spTree>
  </p:cSld>
  <p:clrMapOvr>
    <a:masterClrMapping/>
  </p:clrMapOvr>
  <p:transition spd="med">
    <p:wipe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304800" y="1676400"/>
            <a:ext cx="3565525" cy="4953000"/>
          </a:xfrm>
        </p:spPr>
        <p:txBody>
          <a:bodyPr>
            <a:normAutofit fontScale="92500" lnSpcReduction="20000"/>
          </a:bodyPr>
          <a:lstStyle/>
          <a:p>
            <a:r>
              <a:rPr lang="en-US" dirty="0"/>
              <a:t>Digital signatures</a:t>
            </a:r>
          </a:p>
          <a:p>
            <a:pPr lvl="1"/>
            <a:r>
              <a:rPr lang="en-US" dirty="0"/>
              <a:t>Properties</a:t>
            </a:r>
          </a:p>
          <a:p>
            <a:pPr lvl="1"/>
            <a:r>
              <a:rPr lang="en-US" dirty="0"/>
              <a:t>Attacks and forgeries</a:t>
            </a:r>
          </a:p>
          <a:p>
            <a:pPr lvl="1"/>
            <a:r>
              <a:rPr lang="en-US" dirty="0"/>
              <a:t>Digital signature requirements</a:t>
            </a:r>
          </a:p>
          <a:p>
            <a:pPr lvl="1"/>
            <a:r>
              <a:rPr lang="en-US" dirty="0"/>
              <a:t>Direct digital signature</a:t>
            </a:r>
          </a:p>
          <a:p>
            <a:r>
              <a:rPr lang="en-US" dirty="0"/>
              <a:t>Elgamal digital signature scheme</a:t>
            </a:r>
          </a:p>
          <a:p>
            <a:pPr fontAlgn="auto">
              <a:spcAft>
                <a:spcPts val="0"/>
              </a:spcAft>
              <a:buClr>
                <a:schemeClr val="accent1">
                  <a:lumMod val="60000"/>
                  <a:lumOff val="40000"/>
                </a:schemeClr>
              </a:buClr>
              <a:buFont typeface="Candara" pitchFamily="34" charset="0"/>
              <a:buChar char="•"/>
              <a:defRPr/>
            </a:pPr>
            <a:r>
              <a:rPr lang="en-US" dirty="0"/>
              <a:t>RSA-PSS Digital Signature Algorithm</a:t>
            </a:r>
          </a:p>
          <a:p>
            <a:pPr lvl="1" fontAlgn="auto">
              <a:spcAft>
                <a:spcPts val="0"/>
              </a:spcAft>
              <a:buClr>
                <a:schemeClr val="accent1">
                  <a:lumMod val="60000"/>
                  <a:lumOff val="40000"/>
                </a:schemeClr>
              </a:buClr>
              <a:buFont typeface="Candara" pitchFamily="34" charset="0"/>
              <a:buChar char="•"/>
              <a:defRPr/>
            </a:pPr>
            <a:r>
              <a:rPr lang="en-US" dirty="0"/>
              <a:t>Mask generation function</a:t>
            </a:r>
          </a:p>
          <a:p>
            <a:pPr lvl="1" fontAlgn="auto">
              <a:spcAft>
                <a:spcPts val="0"/>
              </a:spcAft>
              <a:buClr>
                <a:schemeClr val="accent1">
                  <a:lumMod val="60000"/>
                  <a:lumOff val="40000"/>
                </a:schemeClr>
              </a:buClr>
              <a:buFont typeface="Candara" pitchFamily="34" charset="0"/>
              <a:buChar char="•"/>
              <a:defRPr/>
            </a:pPr>
            <a:r>
              <a:rPr lang="en-US" dirty="0"/>
              <a:t>The signing operation</a:t>
            </a:r>
          </a:p>
          <a:p>
            <a:pPr lvl="1" fontAlgn="auto">
              <a:spcAft>
                <a:spcPts val="0"/>
              </a:spcAft>
              <a:buClr>
                <a:schemeClr val="accent1">
                  <a:lumMod val="60000"/>
                  <a:lumOff val="40000"/>
                </a:schemeClr>
              </a:buClr>
              <a:buFont typeface="Candara" pitchFamily="34" charset="0"/>
              <a:buChar char="•"/>
              <a:defRPr/>
            </a:pPr>
            <a:r>
              <a:rPr lang="en-US" dirty="0"/>
              <a:t>Signature verification</a:t>
            </a:r>
          </a:p>
          <a:p>
            <a:endParaRPr lang="en-US" dirty="0"/>
          </a:p>
        </p:txBody>
      </p:sp>
      <p:sp>
        <p:nvSpPr>
          <p:cNvPr id="76804" name="Content Placeholder 11"/>
          <p:cNvSpPr>
            <a:spLocks noGrp="1"/>
          </p:cNvSpPr>
          <p:nvPr>
            <p:ph sz="half" idx="2"/>
          </p:nvPr>
        </p:nvSpPr>
        <p:spPr>
          <a:xfrm>
            <a:off x="5578475" y="1628800"/>
            <a:ext cx="3565525" cy="5029200"/>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NIST digital signature algorithm</a:t>
            </a:r>
          </a:p>
          <a:p>
            <a:pPr lvl="1" fontAlgn="auto">
              <a:spcAft>
                <a:spcPts val="0"/>
              </a:spcAft>
              <a:buClr>
                <a:schemeClr val="accent1">
                  <a:lumMod val="60000"/>
                  <a:lumOff val="40000"/>
                </a:schemeClr>
              </a:buClr>
              <a:buFont typeface="Candara" pitchFamily="34" charset="0"/>
              <a:buChar char="•"/>
              <a:defRPr/>
            </a:pPr>
            <a:r>
              <a:rPr lang="en-US" dirty="0">
                <a:ea typeface="+mn-ea"/>
              </a:rPr>
              <a:t>The DSA approach</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The digital signature algorithm</a:t>
            </a:r>
          </a:p>
          <a:p>
            <a:pPr fontAlgn="auto">
              <a:spcAft>
                <a:spcPts val="0"/>
              </a:spcAft>
              <a:buClr>
                <a:schemeClr val="accent1">
                  <a:lumMod val="60000"/>
                  <a:lumOff val="40000"/>
                </a:schemeClr>
              </a:buClr>
              <a:buFont typeface="Candara" pitchFamily="34" charset="0"/>
              <a:buChar char="•"/>
              <a:defRPr/>
            </a:pPr>
            <a:r>
              <a:rPr lang="en-US" dirty="0">
                <a:ea typeface="+mn-ea"/>
                <a:cs typeface="+mn-cs"/>
              </a:rPr>
              <a:t>Elliptic curve digital signature algorithm</a:t>
            </a:r>
          </a:p>
          <a:p>
            <a:pPr lvl="1" fontAlgn="auto">
              <a:spcAft>
                <a:spcPts val="0"/>
              </a:spcAft>
              <a:buClr>
                <a:schemeClr val="accent1">
                  <a:lumMod val="60000"/>
                  <a:lumOff val="40000"/>
                </a:schemeClr>
              </a:buClr>
              <a:buFont typeface="Candara" pitchFamily="34" charset="0"/>
              <a:buChar char="•"/>
              <a:defRPr/>
            </a:pPr>
            <a:r>
              <a:rPr lang="en-US" dirty="0">
                <a:ea typeface="+mn-ea"/>
              </a:rPr>
              <a:t>Global domain parameters</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Key generation</a:t>
            </a:r>
          </a:p>
          <a:p>
            <a:pPr lvl="1" fontAlgn="auto">
              <a:spcAft>
                <a:spcPts val="0"/>
              </a:spcAft>
              <a:buClr>
                <a:schemeClr val="accent1">
                  <a:lumMod val="60000"/>
                  <a:lumOff val="40000"/>
                </a:schemeClr>
              </a:buClr>
              <a:buFont typeface="Candara" pitchFamily="34" charset="0"/>
              <a:buChar char="•"/>
              <a:defRPr/>
            </a:pPr>
            <a:r>
              <a:rPr lang="en-US" dirty="0">
                <a:ea typeface="+mn-ea"/>
              </a:rPr>
              <a:t>Digital signature generation and authentication</a:t>
            </a:r>
          </a:p>
          <a:p>
            <a:pPr lvl="1" fontAlgn="auto">
              <a:spcAft>
                <a:spcPts val="0"/>
              </a:spcAft>
              <a:buClr>
                <a:schemeClr val="accent1">
                  <a:lumMod val="60000"/>
                  <a:lumOff val="40000"/>
                </a:schemeClr>
              </a:buClr>
              <a:buNone/>
              <a:defRPr/>
            </a:pPr>
            <a:endParaRPr lang="en-US" sz="1189" dirty="0">
              <a:ea typeface="+mn-ea"/>
              <a:cs typeface="+mn-cs"/>
            </a:endParaRPr>
          </a:p>
          <a:p>
            <a:pPr lvl="1" fontAlgn="auto">
              <a:spcAft>
                <a:spcPts val="0"/>
              </a:spcAft>
              <a:buClr>
                <a:schemeClr val="accent1">
                  <a:lumMod val="60000"/>
                  <a:lumOff val="40000"/>
                </a:schemeClr>
              </a:buClr>
              <a:buFont typeface="Candara" pitchFamily="34" charset="0"/>
              <a:buChar char="•"/>
              <a:defRPr/>
            </a:pPr>
            <a:r>
              <a:rPr lang="en-US" dirty="0"/>
              <a:t>Schnorr digital signature scheme</a:t>
            </a:r>
          </a:p>
          <a:p>
            <a:pPr lvl="1" fontAlgn="auto">
              <a:spcAft>
                <a:spcPts val="0"/>
              </a:spcAft>
              <a:buClr>
                <a:schemeClr val="accent1">
                  <a:lumMod val="60000"/>
                  <a:lumOff val="40000"/>
                </a:schemeClr>
              </a:buClr>
              <a:buFont typeface="Candara" pitchFamily="34" charset="0"/>
              <a:buChar char="•"/>
              <a:defRPr/>
            </a:pPr>
            <a:endParaRPr lang="en-US" dirty="0">
              <a:ea typeface="+mn-ea"/>
              <a:cs typeface="+mn-cs"/>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a:t>Digital Signature Properties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8457513"/>
              </p:ext>
            </p:extLst>
          </p:nvPr>
        </p:nvGraphicFramePr>
        <p:xfrm>
          <a:off x="838200" y="1700808"/>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a:t>
            </a:r>
          </a:p>
        </p:txBody>
      </p:sp>
      <p:graphicFrame>
        <p:nvGraphicFramePr>
          <p:cNvPr id="6" name="Diagram 5"/>
          <p:cNvGraphicFramePr/>
          <p:nvPr>
            <p:extLst>
              <p:ext uri="{D42A27DB-BD31-4B8C-83A1-F6EECF244321}">
                <p14:modId xmlns:p14="http://schemas.microsoft.com/office/powerpoint/2010/main" val="86166747"/>
              </p:ext>
            </p:extLst>
          </p:nvPr>
        </p:nvGraphicFramePr>
        <p:xfrm>
          <a:off x="107504" y="1196752"/>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Forgeries</a:t>
            </a:r>
          </a:p>
        </p:txBody>
      </p:sp>
      <p:graphicFrame>
        <p:nvGraphicFramePr>
          <p:cNvPr id="7" name="Diagram 6"/>
          <p:cNvGraphicFramePr/>
          <p:nvPr>
            <p:extLst>
              <p:ext uri="{D42A27DB-BD31-4B8C-83A1-F6EECF244321}">
                <p14:modId xmlns:p14="http://schemas.microsoft.com/office/powerpoint/2010/main" val="1279857295"/>
              </p:ext>
            </p:extLst>
          </p:nvPr>
        </p:nvGraphicFramePr>
        <p:xfrm>
          <a:off x="179512" y="1628800"/>
          <a:ext cx="868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a:t>Digital Signature Requirements</a:t>
            </a:r>
            <a:endParaRPr lang="en-AU" dirty="0"/>
          </a:p>
        </p:txBody>
      </p:sp>
      <p:sp>
        <p:nvSpPr>
          <p:cNvPr id="47107" name="Rectangle 3"/>
          <p:cNvSpPr>
            <a:spLocks noGrp="1" noChangeArrowheads="1"/>
          </p:cNvSpPr>
          <p:nvPr>
            <p:ph idx="1"/>
          </p:nvPr>
        </p:nvSpPr>
        <p:spPr>
          <a:xfrm>
            <a:off x="792163" y="1628800"/>
            <a:ext cx="7570787" cy="4791075"/>
          </a:xfrm>
        </p:spPr>
        <p:txBody>
          <a:bodyPr>
            <a:normAutofit fontScale="70000" lnSpcReduction="20000"/>
          </a:bodyPr>
          <a:lstStyle/>
          <a:p>
            <a:r>
              <a:rPr lang="en-AU" dirty="0"/>
              <a:t>The signature must be a bit pattern that depends on the message being signed</a:t>
            </a:r>
          </a:p>
          <a:p>
            <a:r>
              <a:rPr lang="en-AU" dirty="0"/>
              <a:t>The signature must use some information unique to the sender to prevent both forgery and denial</a:t>
            </a:r>
          </a:p>
          <a:p>
            <a:r>
              <a:rPr lang="en-AU" dirty="0"/>
              <a:t>It must be relatively easy to produce the digital signature</a:t>
            </a:r>
          </a:p>
          <a:p>
            <a:r>
              <a:rPr lang="en-AU" dirty="0"/>
              <a:t>It must be relatively easy to recognize and verify the digital signature</a:t>
            </a:r>
          </a:p>
          <a:p>
            <a:r>
              <a:rPr lang="en-AU" dirty="0"/>
              <a:t>It must be computationally infeasible to forge a digital signature, either by constructing a new message for an existing digital signature or by constructing a fraudulent digital signature for a given message</a:t>
            </a:r>
          </a:p>
          <a:p>
            <a:r>
              <a:rPr lang="en-AU" dirty="0"/>
              <a:t>It must be practical to retain a copy of the digital signature in storage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Direct Digital Signature</a:t>
            </a:r>
            <a:endParaRPr lang="en-AU" dirty="0"/>
          </a:p>
        </p:txBody>
      </p:sp>
      <p:graphicFrame>
        <p:nvGraphicFramePr>
          <p:cNvPr id="9" name="Content Placeholder 8"/>
          <p:cNvGraphicFramePr>
            <a:graphicFrameLocks noGrp="1"/>
          </p:cNvGraphicFramePr>
          <p:nvPr>
            <p:ph idx="1"/>
          </p:nvPr>
        </p:nvGraphicFramePr>
        <p:xfrm>
          <a:off x="304800" y="1600200"/>
          <a:ext cx="8534400"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a:t>ElGamal </a:t>
            </a:r>
            <a:r>
              <a:rPr lang="en-US" dirty="0"/>
              <a:t>Digital Signature</a:t>
            </a:r>
            <a:endParaRPr lang="en-AU" dirty="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a:t>Scheme involves the use of the private key for encryption and the public key for decryption</a:t>
            </a:r>
          </a:p>
          <a:p>
            <a:r>
              <a:rPr lang="en-AU" dirty="0"/>
              <a:t>Global elements are a prime number </a:t>
            </a:r>
            <a:r>
              <a:rPr lang="en-AU" i="1" dirty="0"/>
              <a:t>q </a:t>
            </a:r>
            <a:r>
              <a:rPr lang="en-AU" dirty="0"/>
              <a:t>and a, which is a primitive root of </a:t>
            </a:r>
            <a:r>
              <a:rPr lang="en-AU" i="1" dirty="0"/>
              <a:t>q</a:t>
            </a:r>
            <a:endParaRPr lang="en-AU" dirty="0"/>
          </a:p>
          <a:p>
            <a:r>
              <a:rPr lang="en-US" dirty="0"/>
              <a:t>Use private key for encryption (signing)</a:t>
            </a:r>
          </a:p>
          <a:p>
            <a:r>
              <a:rPr lang="en-US" dirty="0"/>
              <a:t>Uses public key for decryption (verification)</a:t>
            </a:r>
            <a:endParaRPr lang="en-AU" dirty="0"/>
          </a:p>
          <a:p>
            <a:r>
              <a:rPr lang="en-US" dirty="0"/>
              <a:t>Each user generates their key</a:t>
            </a:r>
          </a:p>
          <a:p>
            <a:pPr lvl="1"/>
            <a:r>
              <a:rPr lang="en-AU" dirty="0"/>
              <a:t>Chooses a secret key (number): 1 &lt; </a:t>
            </a:r>
            <a:r>
              <a:rPr lang="en-AU" i="1" dirty="0"/>
              <a:t>x</a:t>
            </a:r>
            <a:r>
              <a:rPr lang="en-AU" i="1" baseline="-25000" dirty="0"/>
              <a:t>A</a:t>
            </a:r>
            <a:r>
              <a:rPr lang="en-AU" i="1" dirty="0"/>
              <a:t> &lt; q</a:t>
            </a:r>
            <a:r>
              <a:rPr lang="en-AU" dirty="0"/>
              <a:t>-1 </a:t>
            </a:r>
          </a:p>
          <a:p>
            <a:pPr lvl="1"/>
            <a:r>
              <a:rPr lang="en-AU" dirty="0"/>
              <a:t>Compute their public key: y</a:t>
            </a:r>
            <a:r>
              <a:rPr lang="en-AU" baseline="-25000" dirty="0"/>
              <a:t>A</a:t>
            </a:r>
            <a:r>
              <a:rPr lang="en-AU" dirty="0"/>
              <a:t> = </a:t>
            </a:r>
            <a:r>
              <a:rPr lang="el-GR" dirty="0"/>
              <a:t>a</a:t>
            </a:r>
            <a:r>
              <a:rPr lang="en-AU" baseline="30000" dirty="0"/>
              <a:t>xA</a:t>
            </a:r>
            <a:r>
              <a:rPr lang="en-AU" dirty="0"/>
              <a:t> mod </a:t>
            </a:r>
            <a:r>
              <a:rPr lang="en-AU" i="1" dirty="0"/>
              <a:t>q</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a:t>Schnorr </a:t>
            </a:r>
            <a:r>
              <a:rPr lang="en-US" dirty="0"/>
              <a:t>Digital Signature</a:t>
            </a:r>
            <a:endParaRPr lang="en-AU" dirty="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a:t>Scheme is based on discrete logarithms</a:t>
            </a:r>
          </a:p>
          <a:p>
            <a:r>
              <a:rPr lang="en-AU" dirty="0"/>
              <a:t>Minimizes the message-dependent amount of computation required to generate a signature</a:t>
            </a:r>
          </a:p>
          <a:p>
            <a:pPr lvl="1"/>
            <a:r>
              <a:rPr lang="en-US" dirty="0"/>
              <a:t>Multiplying a 2</a:t>
            </a:r>
            <a:r>
              <a:rPr lang="en-US" i="1" dirty="0"/>
              <a:t>n</a:t>
            </a:r>
            <a:r>
              <a:rPr lang="en-US" dirty="0"/>
              <a:t>-bit integer with an </a:t>
            </a:r>
            <a:r>
              <a:rPr lang="en-US" i="1" dirty="0"/>
              <a:t>n</a:t>
            </a:r>
            <a:r>
              <a:rPr lang="en-US" dirty="0"/>
              <a:t>-bit integer</a:t>
            </a:r>
          </a:p>
          <a:p>
            <a:r>
              <a:rPr lang="en-US" dirty="0"/>
              <a:t>Main work can be done during the idle time of the processor</a:t>
            </a:r>
            <a:endParaRPr lang="en-AU" dirty="0"/>
          </a:p>
          <a:p>
            <a:r>
              <a:rPr lang="en-US" dirty="0"/>
              <a:t>Based on using a prime modulus </a:t>
            </a:r>
            <a:r>
              <a:rPr lang="en-US" i="1" dirty="0"/>
              <a:t>p, </a:t>
            </a:r>
            <a:r>
              <a:rPr lang="en-US" dirty="0"/>
              <a:t>with </a:t>
            </a:r>
            <a:r>
              <a:rPr lang="en-US" i="1" dirty="0"/>
              <a:t>p </a:t>
            </a:r>
            <a:r>
              <a:rPr lang="en-US" dirty="0"/>
              <a:t>– 1 having a prime factor </a:t>
            </a:r>
            <a:r>
              <a:rPr lang="en-US" i="1" dirty="0"/>
              <a:t>q </a:t>
            </a:r>
            <a:r>
              <a:rPr lang="en-US" dirty="0"/>
              <a:t>of appropriate size </a:t>
            </a:r>
          </a:p>
          <a:p>
            <a:pPr lvl="1"/>
            <a:r>
              <a:rPr lang="en-US" dirty="0"/>
              <a:t>Typically </a:t>
            </a:r>
            <a:r>
              <a:rPr lang="en-US" i="1" dirty="0"/>
              <a:t>p </a:t>
            </a:r>
            <a:r>
              <a:rPr lang="en-US" dirty="0"/>
              <a:t>is a 1024-bit number, and </a:t>
            </a:r>
            <a:r>
              <a:rPr lang="en-US" i="1" dirty="0"/>
              <a:t>q</a:t>
            </a:r>
            <a:r>
              <a:rPr lang="en-US" dirty="0"/>
              <a:t> is a 160-bit number</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5701</TotalTime>
  <Words>4136</Words>
  <Application>Microsoft Office PowerPoint</Application>
  <PresentationFormat>On-screen Show (4:3)</PresentationFormat>
  <Paragraphs>367</Paragraphs>
  <Slides>20</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Candara</vt:lpstr>
      <vt:lpstr>Mistral</vt:lpstr>
      <vt:lpstr>Times-Roman</vt:lpstr>
      <vt:lpstr>Infusion</vt:lpstr>
      <vt:lpstr>Document</vt:lpstr>
      <vt:lpstr>Chapter 13</vt:lpstr>
      <vt:lpstr>PowerPoint Presentation</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PowerPoint Presentation</vt:lpstr>
      <vt:lpstr>PowerPoint Presentation</vt:lpstr>
      <vt:lpstr>PowerPoint Presentation</vt:lpstr>
      <vt:lpstr>Elliptic Curve Digital Signature Algorithm (ECDSA)</vt:lpstr>
      <vt:lpstr>PowerPoint Presentation</vt:lpstr>
      <vt:lpstr>RSA-PSS</vt:lpstr>
      <vt:lpstr>Mask Generation Function (MGF)</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13</dc:subject>
  <dc:creator>Dr Lawrie Brown</dc:creator>
  <cp:keywords/>
  <dc:description/>
  <cp:lastModifiedBy>Varun Khadayate</cp:lastModifiedBy>
  <cp:revision>64</cp:revision>
  <dcterms:created xsi:type="dcterms:W3CDTF">2016-04-27T03:48:21Z</dcterms:created>
  <dcterms:modified xsi:type="dcterms:W3CDTF">2022-10-01T05:00:11Z</dcterms:modified>
  <cp:category/>
</cp:coreProperties>
</file>