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fCU8cH3/6KKnxpR5Dua3kR/8u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6212f62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6212f6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3"/>
          <p:cNvSpPr/>
          <p:nvPr>
            <p:ph idx="2" type="pic"/>
          </p:nvPr>
        </p:nvSpPr>
        <p:spPr>
          <a:xfrm>
            <a:off x="5183188" y="987425"/>
            <a:ext cx="6172200" cy="4873625"/>
          </a:xfrm>
          <a:prstGeom prst="rect">
            <a:avLst/>
          </a:prstGeom>
          <a:noFill/>
          <a:ln>
            <a:noFill/>
          </a:ln>
        </p:spPr>
      </p:sp>
      <p:sp>
        <p:nvSpPr>
          <p:cNvPr id="64" name="Google Shape;64;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nngroup.com/articles/reset-and-cancel-buttons/" TargetMode="External"/><Relationship Id="rId4" Type="http://schemas.openxmlformats.org/officeDocument/2006/relationships/hyperlink" Target="https://www.nngroup.com/articles/reset-and-cancel-buttons/" TargetMode="External"/><Relationship Id="rId5" Type="http://schemas.openxmlformats.org/officeDocument/2006/relationships/image" Target="../media/image14.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nngroup.com/videos/learnability-efficiency-ui-design/"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Chp 2.Heuristic Evaluation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6"/>
            <a:ext cx="10515600" cy="7238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#3: User control and freedom</a:t>
            </a:r>
            <a:br>
              <a:rPr b="1" lang="en-US"/>
            </a:br>
            <a:endParaRPr/>
          </a:p>
        </p:txBody>
      </p:sp>
      <p:sp>
        <p:nvSpPr>
          <p:cNvPr id="139" name="Google Shape;139;p10"/>
          <p:cNvSpPr txBox="1"/>
          <p:nvPr>
            <p:ph idx="1" type="body"/>
          </p:nvPr>
        </p:nvSpPr>
        <p:spPr>
          <a:xfrm>
            <a:off x="705196" y="108896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latin typeface="Calibri"/>
                <a:ea typeface="Calibri"/>
                <a:cs typeface="Calibri"/>
                <a:sym typeface="Calibri"/>
              </a:rPr>
              <a:t>Users often perform actions by mistake. They need a clearly marked "emergency exit" to leave the unwanted action without having to go through an extended process.</a:t>
            </a:r>
            <a:endParaRPr/>
          </a:p>
          <a:p>
            <a:pPr indent="-228600" lvl="0" marL="228600" rtl="0" algn="just">
              <a:lnSpc>
                <a:spcPct val="90000"/>
              </a:lnSpc>
              <a:spcBef>
                <a:spcPts val="1000"/>
              </a:spcBef>
              <a:spcAft>
                <a:spcPts val="0"/>
              </a:spcAft>
              <a:buClr>
                <a:srgbClr val="333333"/>
              </a:buClr>
              <a:buSzPts val="2600"/>
              <a:buChar char="•"/>
            </a:pPr>
            <a:r>
              <a:rPr b="0" i="0" lang="en-US" sz="2600">
                <a:solidFill>
                  <a:srgbClr val="333333"/>
                </a:solidFill>
                <a:latin typeface="Calibri"/>
                <a:ea typeface="Calibri"/>
                <a:cs typeface="Calibri"/>
                <a:sym typeface="Calibri"/>
              </a:rPr>
              <a:t>When it's easy for people to back out of a process or undo an action, it fosters a sense of freedom and confidence. Exits allow users to remain in control of the system and avoid getting stuck and feeling frustrated.</a:t>
            </a:r>
            <a:endParaRPr/>
          </a:p>
          <a:p>
            <a:pPr indent="-228600" lvl="0" marL="228600" rtl="0" algn="just">
              <a:lnSpc>
                <a:spcPct val="90000"/>
              </a:lnSpc>
              <a:spcBef>
                <a:spcPts val="1000"/>
              </a:spcBef>
              <a:spcAft>
                <a:spcPts val="0"/>
              </a:spcAft>
              <a:buClr>
                <a:schemeClr val="dk1"/>
              </a:buClr>
              <a:buSzPts val="2600"/>
              <a:buChar char="•"/>
            </a:pPr>
            <a:r>
              <a:rPr lang="en-US" sz="2600">
                <a:latin typeface="Calibri"/>
                <a:ea typeface="Calibri"/>
                <a:cs typeface="Calibri"/>
                <a:sym typeface="Calibri"/>
              </a:rPr>
              <a:t>Support </a:t>
            </a:r>
            <a:r>
              <a:rPr i="1" lang="en-US" sz="2600">
                <a:latin typeface="Calibri"/>
                <a:ea typeface="Calibri"/>
                <a:cs typeface="Calibri"/>
                <a:sym typeface="Calibri"/>
              </a:rPr>
              <a:t>Undo</a:t>
            </a:r>
            <a:r>
              <a:rPr lang="en-US" sz="2600">
                <a:latin typeface="Calibri"/>
                <a:ea typeface="Calibri"/>
                <a:cs typeface="Calibri"/>
                <a:sym typeface="Calibri"/>
              </a:rPr>
              <a:t> and </a:t>
            </a:r>
            <a:r>
              <a:rPr i="1" lang="en-US" sz="2600">
                <a:latin typeface="Calibri"/>
                <a:ea typeface="Calibri"/>
                <a:cs typeface="Calibri"/>
                <a:sym typeface="Calibri"/>
              </a:rPr>
              <a:t>Redo</a:t>
            </a:r>
            <a:r>
              <a:rPr lang="en-US" sz="2600">
                <a:latin typeface="Calibri"/>
                <a:ea typeface="Calibri"/>
                <a:cs typeface="Calibri"/>
                <a:sym typeface="Calibri"/>
              </a:rPr>
              <a:t>. Show a clear way to exit the current interaction, like a </a:t>
            </a:r>
            <a:r>
              <a:rPr i="1" lang="en-US" sz="2600" u="sng">
                <a:solidFill>
                  <a:schemeClr val="hlink"/>
                </a:solidFill>
                <a:latin typeface="Calibri"/>
                <a:ea typeface="Calibri"/>
                <a:cs typeface="Calibri"/>
                <a:sym typeface="Calibri"/>
                <a:hlinkClick r:id="rId3"/>
              </a:rPr>
              <a:t>Cancel</a:t>
            </a:r>
            <a:r>
              <a:rPr lang="en-US" sz="2600" u="sng">
                <a:solidFill>
                  <a:schemeClr val="hlink"/>
                </a:solidFill>
                <a:latin typeface="Calibri"/>
                <a:ea typeface="Calibri"/>
                <a:cs typeface="Calibri"/>
                <a:sym typeface="Calibri"/>
                <a:hlinkClick r:id="rId4"/>
              </a:rPr>
              <a:t> button</a:t>
            </a:r>
            <a:r>
              <a:rPr lang="en-US" sz="2600">
                <a:latin typeface="Calibri"/>
                <a:ea typeface="Calibri"/>
                <a:cs typeface="Calibri"/>
                <a:sym typeface="Calibri"/>
              </a:rPr>
              <a:t>. Make sure the exit is clearly labeled and discoverable.</a:t>
            </a:r>
            <a:endParaRPr/>
          </a:p>
          <a:p>
            <a:pPr indent="-63500" lvl="0" marL="228600" rtl="0" algn="just">
              <a:lnSpc>
                <a:spcPct val="90000"/>
              </a:lnSpc>
              <a:spcBef>
                <a:spcPts val="1000"/>
              </a:spcBef>
              <a:spcAft>
                <a:spcPts val="0"/>
              </a:spcAft>
              <a:buClr>
                <a:schemeClr val="dk1"/>
              </a:buClr>
              <a:buSzPts val="2600"/>
              <a:buNone/>
            </a:pPr>
            <a:r>
              <a:t/>
            </a:r>
            <a:endParaRPr sz="2600"/>
          </a:p>
          <a:p>
            <a:pPr indent="-50800" lvl="0" marL="228600" rtl="0" algn="l">
              <a:lnSpc>
                <a:spcPct val="90000"/>
              </a:lnSpc>
              <a:spcBef>
                <a:spcPts val="1000"/>
              </a:spcBef>
              <a:spcAft>
                <a:spcPts val="0"/>
              </a:spcAft>
              <a:buClr>
                <a:schemeClr val="dk1"/>
              </a:buClr>
              <a:buSzPts val="2800"/>
              <a:buNone/>
            </a:pPr>
            <a:r>
              <a:t/>
            </a:r>
            <a:endParaRPr/>
          </a:p>
        </p:txBody>
      </p:sp>
      <p:pic>
        <p:nvPicPr>
          <p:cNvPr id="140" name="Google Shape;140;p10"/>
          <p:cNvPicPr preferRelativeResize="0"/>
          <p:nvPr/>
        </p:nvPicPr>
        <p:blipFill rotWithShape="1">
          <a:blip r:embed="rId5">
            <a:alphaModFix/>
          </a:blip>
          <a:srcRect b="0" l="0" r="0" t="0"/>
          <a:stretch/>
        </p:blipFill>
        <p:spPr>
          <a:xfrm>
            <a:off x="9752693" y="4910962"/>
            <a:ext cx="1468103" cy="666750"/>
          </a:xfrm>
          <a:prstGeom prst="rect">
            <a:avLst/>
          </a:prstGeom>
          <a:noFill/>
          <a:ln>
            <a:noFill/>
          </a:ln>
        </p:spPr>
      </p:pic>
      <p:pic>
        <p:nvPicPr>
          <p:cNvPr id="141" name="Google Shape;141;p10"/>
          <p:cNvPicPr preferRelativeResize="0"/>
          <p:nvPr/>
        </p:nvPicPr>
        <p:blipFill rotWithShape="1">
          <a:blip r:embed="rId6">
            <a:alphaModFix/>
          </a:blip>
          <a:srcRect b="0" l="0" r="0" t="0"/>
          <a:stretch/>
        </p:blipFill>
        <p:spPr>
          <a:xfrm>
            <a:off x="971203" y="5079075"/>
            <a:ext cx="8522421" cy="14214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6212f628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g146212f628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p:nvPr/>
        </p:nvSpPr>
        <p:spPr>
          <a:xfrm>
            <a:off x="519953" y="272241"/>
            <a:ext cx="11001487" cy="20928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600" u="none" cap="none" strike="noStrike">
                <a:solidFill>
                  <a:srgbClr val="292929"/>
                </a:solidFill>
                <a:latin typeface="Arial"/>
                <a:ea typeface="Arial"/>
                <a:cs typeface="Arial"/>
                <a:sym typeface="Arial"/>
              </a:rPr>
              <a:t>An appropriate emergency exit can be something as simple as an arrow back (e.g. in a browser), a trash bin, which protects us from accidental deletion, or the “undo” button, which lets the user to revert the last action. All of these examples demonstrate systems which don’t let users down when they make a mistake, and instead, they allow the user to fix it.</a:t>
            </a:r>
            <a:endParaRPr b="0" i="0" sz="2600" u="none" cap="none" strike="noStrike">
              <a:solidFill>
                <a:schemeClr val="dk1"/>
              </a:solidFill>
              <a:latin typeface="Calibri"/>
              <a:ea typeface="Calibri"/>
              <a:cs typeface="Calibri"/>
              <a:sym typeface="Calibri"/>
            </a:endParaRPr>
          </a:p>
        </p:txBody>
      </p:sp>
      <p:pic>
        <p:nvPicPr>
          <p:cNvPr id="153" name="Google Shape;153;p11"/>
          <p:cNvPicPr preferRelativeResize="0"/>
          <p:nvPr/>
        </p:nvPicPr>
        <p:blipFill rotWithShape="1">
          <a:blip r:embed="rId3">
            <a:alphaModFix/>
          </a:blip>
          <a:srcRect b="0" l="0" r="0" t="0"/>
          <a:stretch/>
        </p:blipFill>
        <p:spPr>
          <a:xfrm>
            <a:off x="1264024" y="2365122"/>
            <a:ext cx="10192869" cy="4134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838200" y="233084"/>
            <a:ext cx="10515600" cy="13410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92929"/>
              </a:buClr>
              <a:buSzPts val="2600"/>
              <a:buFont typeface="Calibri"/>
              <a:buNone/>
            </a:pPr>
            <a:br>
              <a:rPr b="0" i="0" lang="en-US" sz="2600">
                <a:solidFill>
                  <a:srgbClr val="292929"/>
                </a:solidFill>
                <a:latin typeface="Calibri"/>
                <a:ea typeface="Calibri"/>
                <a:cs typeface="Calibri"/>
                <a:sym typeface="Calibri"/>
              </a:rPr>
            </a:br>
            <a:br>
              <a:rPr b="0" i="0" lang="en-US" sz="2600">
                <a:solidFill>
                  <a:srgbClr val="292929"/>
                </a:solidFill>
                <a:latin typeface="Calibri"/>
                <a:ea typeface="Calibri"/>
                <a:cs typeface="Calibri"/>
                <a:sym typeface="Calibri"/>
              </a:rPr>
            </a:br>
            <a:r>
              <a:rPr b="0" i="0" lang="en-US" sz="2600">
                <a:solidFill>
                  <a:srgbClr val="292929"/>
                </a:solidFill>
                <a:latin typeface="Calibri"/>
                <a:ea typeface="Calibri"/>
                <a:cs typeface="Calibri"/>
                <a:sym typeface="Calibri"/>
              </a:rPr>
              <a:t>And below is Facebook checking on me if I tapped “Cancel” by mistake. Gmail’s flash message with undo action when we accidentally delete an email.</a:t>
            </a:r>
            <a:br>
              <a:rPr b="0" i="0" lang="en-US" sz="2600">
                <a:solidFill>
                  <a:srgbClr val="292929"/>
                </a:solidFill>
                <a:latin typeface="Calibri"/>
                <a:ea typeface="Calibri"/>
                <a:cs typeface="Calibri"/>
                <a:sym typeface="Calibri"/>
              </a:rPr>
            </a:br>
            <a:br>
              <a:rPr lang="en-US" sz="2600">
                <a:latin typeface="Calibri"/>
                <a:ea typeface="Calibri"/>
                <a:cs typeface="Calibri"/>
                <a:sym typeface="Calibri"/>
              </a:rPr>
            </a:br>
            <a:endParaRPr sz="2600">
              <a:latin typeface="Calibri"/>
              <a:ea typeface="Calibri"/>
              <a:cs typeface="Calibri"/>
              <a:sym typeface="Calibri"/>
            </a:endParaRPr>
          </a:p>
        </p:txBody>
      </p:sp>
      <p:pic>
        <p:nvPicPr>
          <p:cNvPr id="159" name="Google Shape;159;p12"/>
          <p:cNvPicPr preferRelativeResize="0"/>
          <p:nvPr>
            <p:ph idx="1" type="body"/>
          </p:nvPr>
        </p:nvPicPr>
        <p:blipFill rotWithShape="1">
          <a:blip r:embed="rId3">
            <a:alphaModFix/>
          </a:blip>
          <a:srcRect b="0" l="0" r="0" t="0"/>
          <a:stretch/>
        </p:blipFill>
        <p:spPr>
          <a:xfrm>
            <a:off x="941294" y="1690688"/>
            <a:ext cx="4659211" cy="4351338"/>
          </a:xfrm>
          <a:prstGeom prst="rect">
            <a:avLst/>
          </a:prstGeom>
          <a:noFill/>
          <a:ln>
            <a:noFill/>
          </a:ln>
        </p:spPr>
      </p:pic>
      <p:pic>
        <p:nvPicPr>
          <p:cNvPr id="160" name="Google Shape;160;p12"/>
          <p:cNvPicPr preferRelativeResize="0"/>
          <p:nvPr/>
        </p:nvPicPr>
        <p:blipFill rotWithShape="1">
          <a:blip r:embed="rId4">
            <a:alphaModFix/>
          </a:blip>
          <a:srcRect b="0" l="0" r="0" t="0"/>
          <a:stretch/>
        </p:blipFill>
        <p:spPr>
          <a:xfrm>
            <a:off x="6096000" y="2384612"/>
            <a:ext cx="5862918" cy="30103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6905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#4: Consistency and standards</a:t>
            </a:r>
            <a:br>
              <a:rPr b="1" lang="en-US"/>
            </a:br>
            <a:endParaRPr/>
          </a:p>
        </p:txBody>
      </p:sp>
      <p:sp>
        <p:nvSpPr>
          <p:cNvPr id="166" name="Google Shape;166;p13"/>
          <p:cNvSpPr txBox="1"/>
          <p:nvPr>
            <p:ph idx="1" type="body"/>
          </p:nvPr>
        </p:nvSpPr>
        <p:spPr>
          <a:xfrm>
            <a:off x="671945" y="80315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Users should not have to wonder whether different words, situations, or actions mean the same thing. Follow platform and industry conventions.</a:t>
            </a:r>
            <a:endParaRPr/>
          </a:p>
          <a:p>
            <a:pPr indent="-228600" lvl="0" marL="228600" rtl="0" algn="just">
              <a:lnSpc>
                <a:spcPct val="90000"/>
              </a:lnSpc>
              <a:spcBef>
                <a:spcPts val="1000"/>
              </a:spcBef>
              <a:spcAft>
                <a:spcPts val="0"/>
              </a:spcAft>
              <a:buClr>
                <a:schemeClr val="dk1"/>
              </a:buClr>
              <a:buSzPts val="2600"/>
              <a:buChar char="•"/>
            </a:pPr>
            <a:r>
              <a:rPr lang="en-US" sz="2600"/>
              <a:t>A comprehensible system should never confuse users by using different words, visuals, or actions for the same concepts.</a:t>
            </a:r>
            <a:endParaRPr/>
          </a:p>
          <a:p>
            <a:pPr indent="-228600" lvl="0" marL="228600" rtl="0" algn="just">
              <a:lnSpc>
                <a:spcPct val="90000"/>
              </a:lnSpc>
              <a:spcBef>
                <a:spcPts val="1000"/>
              </a:spcBef>
              <a:spcAft>
                <a:spcPts val="0"/>
              </a:spcAft>
              <a:buClr>
                <a:schemeClr val="dk1"/>
              </a:buClr>
              <a:buSzPts val="2600"/>
              <a:buChar char="•"/>
            </a:pPr>
            <a:r>
              <a:rPr lang="en-US" sz="2600"/>
              <a:t>Improve </a:t>
            </a:r>
            <a:r>
              <a:rPr lang="en-US" sz="2600" u="sng">
                <a:solidFill>
                  <a:schemeClr val="hlink"/>
                </a:solidFill>
                <a:hlinkClick r:id="rId3"/>
              </a:rPr>
              <a:t>learnability</a:t>
            </a:r>
            <a:r>
              <a:rPr lang="en-US" sz="2600"/>
              <a:t> by maintaining of consistency</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167" name="Google Shape;167;p13"/>
          <p:cNvPicPr preferRelativeResize="0"/>
          <p:nvPr/>
        </p:nvPicPr>
        <p:blipFill rotWithShape="1">
          <a:blip r:embed="rId4">
            <a:alphaModFix/>
          </a:blip>
          <a:srcRect b="0" l="0" r="0" t="0"/>
          <a:stretch/>
        </p:blipFill>
        <p:spPr>
          <a:xfrm>
            <a:off x="1183478" y="3189907"/>
            <a:ext cx="2642107" cy="2257425"/>
          </a:xfrm>
          <a:prstGeom prst="rect">
            <a:avLst/>
          </a:prstGeom>
          <a:noFill/>
          <a:ln>
            <a:noFill/>
          </a:ln>
        </p:spPr>
      </p:pic>
      <p:sp>
        <p:nvSpPr>
          <p:cNvPr id="168" name="Google Shape;168;p13"/>
          <p:cNvSpPr/>
          <p:nvPr/>
        </p:nvSpPr>
        <p:spPr>
          <a:xfrm>
            <a:off x="3991840" y="3569837"/>
            <a:ext cx="7088536"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600" u="none" cap="none" strike="noStrike">
                <a:solidFill>
                  <a:srgbClr val="444444"/>
                </a:solidFill>
                <a:latin typeface="Calibri"/>
                <a:ea typeface="Calibri"/>
                <a:cs typeface="Calibri"/>
                <a:sym typeface="Calibri"/>
              </a:rPr>
              <a:t>Check-in counters are usually located at the front of hotels. This consistency meets customers’ expectations.</a:t>
            </a:r>
            <a:endParaRPr sz="2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1053353" y="74164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Calibri"/>
              <a:buNone/>
            </a:pPr>
            <a:r>
              <a:rPr b="0" i="0" lang="en-US" sz="2600">
                <a:latin typeface="Calibri"/>
                <a:ea typeface="Calibri"/>
                <a:cs typeface="Calibri"/>
                <a:sym typeface="Calibri"/>
              </a:rPr>
              <a:t>How the same button can transform across different pages of the same site. Note that this is not a change of state.</a:t>
            </a:r>
            <a:br>
              <a:rPr b="0" i="0" lang="en-US" sz="2600">
                <a:latin typeface="Calibri"/>
                <a:ea typeface="Calibri"/>
                <a:cs typeface="Calibri"/>
                <a:sym typeface="Calibri"/>
              </a:rPr>
            </a:br>
            <a:endParaRPr sz="2600">
              <a:latin typeface="Calibri"/>
              <a:ea typeface="Calibri"/>
              <a:cs typeface="Calibri"/>
              <a:sym typeface="Calibri"/>
            </a:endParaRPr>
          </a:p>
        </p:txBody>
      </p:sp>
      <p:pic>
        <p:nvPicPr>
          <p:cNvPr id="174" name="Google Shape;174;p14"/>
          <p:cNvPicPr preferRelativeResize="0"/>
          <p:nvPr>
            <p:ph idx="1" type="body"/>
          </p:nvPr>
        </p:nvPicPr>
        <p:blipFill rotWithShape="1">
          <a:blip r:embed="rId3">
            <a:alphaModFix/>
          </a:blip>
          <a:srcRect b="0" l="0" r="0" t="0"/>
          <a:stretch/>
        </p:blipFill>
        <p:spPr>
          <a:xfrm>
            <a:off x="2456329" y="1823733"/>
            <a:ext cx="4948517" cy="964289"/>
          </a:xfrm>
          <a:prstGeom prst="rect">
            <a:avLst/>
          </a:prstGeom>
          <a:noFill/>
          <a:ln>
            <a:noFill/>
          </a:ln>
        </p:spPr>
      </p:pic>
      <p:pic>
        <p:nvPicPr>
          <p:cNvPr id="175" name="Google Shape;175;p14"/>
          <p:cNvPicPr preferRelativeResize="0"/>
          <p:nvPr/>
        </p:nvPicPr>
        <p:blipFill rotWithShape="1">
          <a:blip r:embed="rId4">
            <a:alphaModFix/>
          </a:blip>
          <a:srcRect b="0" l="0" r="0" t="0"/>
          <a:stretch/>
        </p:blipFill>
        <p:spPr>
          <a:xfrm>
            <a:off x="1615048" y="3963707"/>
            <a:ext cx="8334375" cy="2152650"/>
          </a:xfrm>
          <a:prstGeom prst="rect">
            <a:avLst/>
          </a:prstGeom>
          <a:noFill/>
          <a:ln>
            <a:noFill/>
          </a:ln>
        </p:spPr>
      </p:pic>
      <p:sp>
        <p:nvSpPr>
          <p:cNvPr id="176" name="Google Shape;176;p14"/>
          <p:cNvSpPr txBox="1"/>
          <p:nvPr/>
        </p:nvSpPr>
        <p:spPr>
          <a:xfrm>
            <a:off x="1257860" y="3209365"/>
            <a:ext cx="9885269"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a:solidFill>
                  <a:srgbClr val="292929"/>
                </a:solidFill>
                <a:latin typeface="Calibri"/>
                <a:ea typeface="Calibri"/>
                <a:cs typeface="Calibri"/>
                <a:sym typeface="Calibri"/>
              </a:rPr>
              <a:t>Google Plus ambitiously launched “+1” to counter Facebook’s “Like” without much success. Facebook’s “Like” already became a standard and sites like LinkedIn adopted it without contesting</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514754"/>
            <a:ext cx="10515600" cy="5243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#5: Error prevention</a:t>
            </a:r>
            <a:br>
              <a:rPr b="1" lang="en-US"/>
            </a:br>
            <a:endParaRPr/>
          </a:p>
        </p:txBody>
      </p:sp>
      <p:sp>
        <p:nvSpPr>
          <p:cNvPr id="182" name="Google Shape;182;p15"/>
          <p:cNvSpPr txBox="1"/>
          <p:nvPr>
            <p:ph idx="1" type="body"/>
          </p:nvPr>
        </p:nvSpPr>
        <p:spPr>
          <a:xfrm>
            <a:off x="480753" y="902912"/>
            <a:ext cx="10515600" cy="476278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sz="2600"/>
              <a:t>Good error messages are important, but the best designs carefully prevent problems from occurring in the first place.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sz="2600"/>
              <a:t> Either eliminate error-prone conditions, or check for them and present users with a confirmation option before they commit to the action.</a:t>
            </a:r>
            <a:endParaRPr/>
          </a:p>
          <a:p>
            <a:pPr indent="-75882" lvl="0" marL="228600" rtl="0" algn="just">
              <a:lnSpc>
                <a:spcPct val="90000"/>
              </a:lnSpc>
              <a:spcBef>
                <a:spcPts val="1000"/>
              </a:spcBef>
              <a:spcAft>
                <a:spcPts val="0"/>
              </a:spcAft>
              <a:buClr>
                <a:schemeClr val="dk1"/>
              </a:buClr>
              <a:buSzPct val="100000"/>
              <a:buFont typeface="Noto Sans Symbols"/>
              <a:buNone/>
            </a:pPr>
            <a:r>
              <a:t/>
            </a:r>
            <a:endParaRPr sz="2600"/>
          </a:p>
          <a:p>
            <a:pPr indent="-75882" lvl="0" marL="228600" rtl="0" algn="just">
              <a:lnSpc>
                <a:spcPct val="90000"/>
              </a:lnSpc>
              <a:spcBef>
                <a:spcPts val="1000"/>
              </a:spcBef>
              <a:spcAft>
                <a:spcPts val="0"/>
              </a:spcAft>
              <a:buClr>
                <a:schemeClr val="dk1"/>
              </a:buClr>
              <a:buSzPct val="100000"/>
              <a:buFont typeface="Noto Sans Symbols"/>
              <a:buNone/>
            </a:pPr>
            <a:r>
              <a:t/>
            </a:r>
            <a:endParaRPr sz="2600"/>
          </a:p>
          <a:p>
            <a:pPr indent="-75882" lvl="0" marL="228600" rtl="0" algn="just">
              <a:lnSpc>
                <a:spcPct val="90000"/>
              </a:lnSpc>
              <a:spcBef>
                <a:spcPts val="1000"/>
              </a:spcBef>
              <a:spcAft>
                <a:spcPts val="0"/>
              </a:spcAft>
              <a:buClr>
                <a:schemeClr val="dk1"/>
              </a:buClr>
              <a:buSzPct val="100000"/>
              <a:buFont typeface="Noto Sans Symbols"/>
              <a:buNone/>
            </a:pPr>
            <a:r>
              <a:t/>
            </a:r>
            <a:endParaRPr sz="2600"/>
          </a:p>
          <a:p>
            <a:pPr indent="-75882" lvl="0" marL="228600" rtl="0" algn="just">
              <a:lnSpc>
                <a:spcPct val="90000"/>
              </a:lnSpc>
              <a:spcBef>
                <a:spcPts val="1000"/>
              </a:spcBef>
              <a:spcAft>
                <a:spcPts val="0"/>
              </a:spcAft>
              <a:buClr>
                <a:schemeClr val="dk1"/>
              </a:buClr>
              <a:buSzPct val="100000"/>
              <a:buFont typeface="Noto Sans Symbols"/>
              <a:buNone/>
            </a:pPr>
            <a:r>
              <a:t/>
            </a:r>
            <a:endParaRPr sz="2600"/>
          </a:p>
          <a:p>
            <a:pPr indent="-228600" lvl="0" marL="228600" rtl="0" algn="just">
              <a:lnSpc>
                <a:spcPct val="90000"/>
              </a:lnSpc>
              <a:spcBef>
                <a:spcPts val="1000"/>
              </a:spcBef>
              <a:spcAft>
                <a:spcPts val="0"/>
              </a:spcAft>
              <a:buClr>
                <a:schemeClr val="dk1"/>
              </a:buClr>
              <a:buSzPct val="100000"/>
              <a:buFont typeface="Noto Sans Symbols"/>
              <a:buChar char="⮚"/>
            </a:pPr>
            <a:r>
              <a:rPr lang="en-US" sz="2600"/>
              <a:t>There are two types of errors: </a:t>
            </a:r>
            <a:r>
              <a:rPr lang="en-US" sz="2600" u="sng"/>
              <a:t>slips and mistakes</a:t>
            </a:r>
            <a:r>
              <a:rPr lang="en-US" sz="2600"/>
              <a:t>. </a:t>
            </a:r>
            <a:endParaRPr sz="2600"/>
          </a:p>
          <a:p>
            <a:pPr indent="-228600" lvl="0" marL="228600" rtl="0" algn="just">
              <a:lnSpc>
                <a:spcPct val="90000"/>
              </a:lnSpc>
              <a:spcBef>
                <a:spcPts val="1000"/>
              </a:spcBef>
              <a:spcAft>
                <a:spcPts val="0"/>
              </a:spcAft>
              <a:buClr>
                <a:schemeClr val="dk1"/>
              </a:buClr>
              <a:buSzPct val="100000"/>
              <a:buFont typeface="Noto Sans Symbols"/>
              <a:buChar char="⮚"/>
            </a:pPr>
            <a:r>
              <a:rPr b="1" lang="en-US" sz="2600"/>
              <a:t>Slips</a:t>
            </a:r>
            <a:r>
              <a:rPr lang="en-US" sz="2600"/>
              <a:t> are unconscious errors caused by inattention.</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sz="2600"/>
              <a:t>Mistakes</a:t>
            </a:r>
            <a:r>
              <a:rPr lang="en-US" sz="2600"/>
              <a:t> are conscious errors based on a mismatch between the user’s mental model and the design.</a:t>
            </a:r>
            <a:endParaRPr/>
          </a:p>
        </p:txBody>
      </p:sp>
      <p:sp>
        <p:nvSpPr>
          <p:cNvPr id="183" name="Google Shape;183;p15"/>
          <p:cNvSpPr txBox="1"/>
          <p:nvPr/>
        </p:nvSpPr>
        <p:spPr>
          <a:xfrm>
            <a:off x="753036" y="2616917"/>
            <a:ext cx="6481482"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92929"/>
              </a:buClr>
              <a:buSzPts val="2400"/>
              <a:buFont typeface="Noto Sans Symbols"/>
              <a:buChar char="❖"/>
            </a:pPr>
            <a:r>
              <a:rPr b="0" i="0" lang="en-US" sz="2400">
                <a:solidFill>
                  <a:srgbClr val="292929"/>
                </a:solidFill>
                <a:latin typeface="Calibri"/>
                <a:ea typeface="Calibri"/>
                <a:cs typeface="Calibri"/>
                <a:sym typeface="Calibri"/>
              </a:rPr>
              <a:t>Google Search trying to correct my spelling:</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4" name="Google Shape;184;p15"/>
          <p:cNvPicPr preferRelativeResize="0"/>
          <p:nvPr/>
        </p:nvPicPr>
        <p:blipFill rotWithShape="1">
          <a:blip r:embed="rId3">
            <a:alphaModFix/>
          </a:blip>
          <a:srcRect b="0" l="0" r="0" t="0"/>
          <a:stretch/>
        </p:blipFill>
        <p:spPr>
          <a:xfrm>
            <a:off x="6949613" y="2434233"/>
            <a:ext cx="3541048" cy="18363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0" name="Google Shape;19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Font typeface="Noto Sans Symbols"/>
              <a:buChar char="⮚"/>
            </a:pPr>
            <a:r>
              <a:rPr b="1" lang="en-US" sz="2600"/>
              <a:t>Slips </a:t>
            </a:r>
            <a:r>
              <a:rPr lang="en-US" sz="2600"/>
              <a:t>happen when the user tends to do an action, but due to low attention, performs another one (e.g. when performing well known task).</a:t>
            </a:r>
            <a:endParaRPr/>
          </a:p>
          <a:p>
            <a:pPr indent="-228600" lvl="0" marL="228600" rtl="0" algn="just">
              <a:lnSpc>
                <a:spcPct val="90000"/>
              </a:lnSpc>
              <a:spcBef>
                <a:spcPts val="1000"/>
              </a:spcBef>
              <a:spcAft>
                <a:spcPts val="0"/>
              </a:spcAft>
              <a:buClr>
                <a:schemeClr val="dk1"/>
              </a:buClr>
              <a:buSzPts val="2600"/>
              <a:buFont typeface="Noto Sans Symbols"/>
              <a:buChar char="⮚"/>
            </a:pPr>
            <a:r>
              <a:rPr lang="en-US" sz="2600"/>
              <a:t>The strategy to prevent users from experiencing a slip is to minimize the chance of it occuring by guiding them only through the safe areas. </a:t>
            </a:r>
            <a:endParaRPr sz="2600"/>
          </a:p>
          <a:p>
            <a:pPr indent="-50800" lvl="0" marL="228600" rtl="0" algn="l">
              <a:lnSpc>
                <a:spcPct val="90000"/>
              </a:lnSpc>
              <a:spcBef>
                <a:spcPts val="1000"/>
              </a:spcBef>
              <a:spcAft>
                <a:spcPts val="0"/>
              </a:spcAft>
              <a:buClr>
                <a:schemeClr val="dk1"/>
              </a:buClr>
              <a:buSzPts val="2800"/>
              <a:buFont typeface="Noto Sans Symbols"/>
              <a:buNone/>
            </a:pPr>
            <a:r>
              <a:t/>
            </a:r>
            <a:endParaRPr/>
          </a:p>
        </p:txBody>
      </p:sp>
      <p:pic>
        <p:nvPicPr>
          <p:cNvPr id="191" name="Google Shape;191;p16"/>
          <p:cNvPicPr preferRelativeResize="0"/>
          <p:nvPr/>
        </p:nvPicPr>
        <p:blipFill rotWithShape="1">
          <a:blip r:embed="rId3">
            <a:alphaModFix/>
          </a:blip>
          <a:srcRect b="0" l="0" r="0" t="0"/>
          <a:stretch/>
        </p:blipFill>
        <p:spPr>
          <a:xfrm>
            <a:off x="1396538" y="3827929"/>
            <a:ext cx="9710733" cy="23490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idx="1" type="body"/>
          </p:nvPr>
        </p:nvSpPr>
        <p:spPr>
          <a:xfrm>
            <a:off x="439189" y="249382"/>
            <a:ext cx="10515600" cy="474717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Font typeface="Noto Sans Symbols"/>
              <a:buChar char="⮚"/>
            </a:pPr>
            <a:r>
              <a:rPr b="1" lang="en-US" sz="2600"/>
              <a:t>Mistakes </a:t>
            </a:r>
            <a:r>
              <a:rPr lang="en-US" sz="2600"/>
              <a:t>are often caused by a user’s incorrect mental model of how the system works. </a:t>
            </a:r>
            <a:endParaRPr sz="2600"/>
          </a:p>
          <a:p>
            <a:pPr indent="-228600" lvl="0" marL="228600" rtl="0" algn="just">
              <a:lnSpc>
                <a:spcPct val="90000"/>
              </a:lnSpc>
              <a:spcBef>
                <a:spcPts val="1000"/>
              </a:spcBef>
              <a:spcAft>
                <a:spcPts val="0"/>
              </a:spcAft>
              <a:buClr>
                <a:schemeClr val="dk1"/>
              </a:buClr>
              <a:buSzPts val="2600"/>
              <a:buFont typeface="Noto Sans Symbols"/>
              <a:buChar char="⮚"/>
            </a:pPr>
            <a:r>
              <a:rPr lang="en-US" sz="2600"/>
              <a:t>The user misunderstands the communication and consciously performs an action which leads to a different result than they intended.</a:t>
            </a:r>
            <a:endParaRPr/>
          </a:p>
          <a:p>
            <a:pPr indent="-228600" lvl="0" marL="228600" rtl="0" algn="just">
              <a:lnSpc>
                <a:spcPct val="90000"/>
              </a:lnSpc>
              <a:spcBef>
                <a:spcPts val="1000"/>
              </a:spcBef>
              <a:spcAft>
                <a:spcPts val="0"/>
              </a:spcAft>
              <a:buClr>
                <a:schemeClr val="dk1"/>
              </a:buClr>
              <a:buSzPts val="2600"/>
              <a:buFont typeface="Noto Sans Symbols"/>
              <a:buChar char="⮚"/>
            </a:pPr>
            <a:r>
              <a:rPr lang="en-US" sz="2600"/>
              <a:t>Use clear communication and a consistent design system to prevent mistakes.</a:t>
            </a:r>
            <a:endParaRPr sz="2600"/>
          </a:p>
        </p:txBody>
      </p:sp>
      <p:pic>
        <p:nvPicPr>
          <p:cNvPr id="197" name="Google Shape;197;p17"/>
          <p:cNvPicPr preferRelativeResize="0"/>
          <p:nvPr/>
        </p:nvPicPr>
        <p:blipFill rotWithShape="1">
          <a:blip r:embed="rId3">
            <a:alphaModFix/>
          </a:blip>
          <a:srcRect b="0" l="0" r="0" t="0"/>
          <a:stretch/>
        </p:blipFill>
        <p:spPr>
          <a:xfrm>
            <a:off x="751731" y="2851265"/>
            <a:ext cx="10139081" cy="3937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688571" y="523068"/>
            <a:ext cx="10515600" cy="4744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#6: Recognition rather than recall</a:t>
            </a:r>
            <a:br>
              <a:rPr b="1" lang="en-US"/>
            </a:br>
            <a:endParaRPr/>
          </a:p>
        </p:txBody>
      </p:sp>
      <p:sp>
        <p:nvSpPr>
          <p:cNvPr id="203" name="Google Shape;203;p18"/>
          <p:cNvSpPr txBox="1"/>
          <p:nvPr>
            <p:ph idx="1" type="body"/>
          </p:nvPr>
        </p:nvSpPr>
        <p:spPr>
          <a:xfrm>
            <a:off x="563880" y="927851"/>
            <a:ext cx="10515600" cy="46416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a:t>Minimize the user's memory load by making elements, actions, and options visible.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 The user should not have to remember information from one part of the interface to another.</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Information required to use the design (e.g. field labels or menu items) should be visible or easily retrievable when needed.</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The recognition happens when you easily recognize a person or an object that you’re familiar with.</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The recall happens when you have to find rarely used information in your memory (names, years, details, etc.)</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Reduce the information that users have to remember.</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5742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Usability Heuristics</a:t>
            </a:r>
            <a:endParaRPr b="1"/>
          </a:p>
        </p:txBody>
      </p:sp>
      <p:sp>
        <p:nvSpPr>
          <p:cNvPr id="91" name="Google Shape;91;p2"/>
          <p:cNvSpPr txBox="1"/>
          <p:nvPr>
            <p:ph idx="1" type="body"/>
          </p:nvPr>
        </p:nvSpPr>
        <p:spPr>
          <a:xfrm>
            <a:off x="563880" y="1085791"/>
            <a:ext cx="10515600" cy="450036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Jakob Nielsen described the 10 general principles for interaction design. </a:t>
            </a:r>
            <a:endParaRPr/>
          </a:p>
          <a:p>
            <a:pPr indent="-228600" lvl="0" marL="228600" rtl="0" algn="just">
              <a:lnSpc>
                <a:spcPct val="90000"/>
              </a:lnSpc>
              <a:spcBef>
                <a:spcPts val="1000"/>
              </a:spcBef>
              <a:spcAft>
                <a:spcPts val="0"/>
              </a:spcAft>
              <a:buClr>
                <a:schemeClr val="dk1"/>
              </a:buClr>
              <a:buSzPts val="2800"/>
              <a:buChar char="•"/>
            </a:pPr>
            <a:r>
              <a:rPr lang="en-US"/>
              <a:t>These principles were developed based on years of experience in the field of usability engineering and they’ve become rules of thumb for human-computer interaction.</a:t>
            </a:r>
            <a:endParaRPr/>
          </a:p>
          <a:p>
            <a:pPr indent="-228600" lvl="0" marL="228600" rtl="0" algn="just">
              <a:lnSpc>
                <a:spcPct val="90000"/>
              </a:lnSpc>
              <a:spcBef>
                <a:spcPts val="1000"/>
              </a:spcBef>
              <a:spcAft>
                <a:spcPts val="0"/>
              </a:spcAft>
              <a:buClr>
                <a:schemeClr val="dk1"/>
              </a:buClr>
              <a:buSzPts val="2800"/>
              <a:buChar char="•"/>
            </a:pPr>
            <a:r>
              <a:rPr lang="en-US"/>
              <a:t>They can help to save development teams considerable amounts of time during early usability testing, so that they can direct their attention to more complex design challenges.</a:t>
            </a:r>
            <a:endParaRPr/>
          </a:p>
          <a:p>
            <a:pPr indent="-228600" lvl="0" marL="228600" rtl="0" algn="just">
              <a:lnSpc>
                <a:spcPct val="90000"/>
              </a:lnSpc>
              <a:spcBef>
                <a:spcPts val="1000"/>
              </a:spcBef>
              <a:spcAft>
                <a:spcPts val="0"/>
              </a:spcAft>
              <a:buClr>
                <a:schemeClr val="dk1"/>
              </a:buClr>
              <a:buSzPts val="2800"/>
              <a:buChar char="•"/>
            </a:pPr>
            <a:r>
              <a:rPr lang="en-US"/>
              <a:t>It’s also worth it to use them as a checklist when designing a new product or a feature.</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idx="1" type="body"/>
          </p:nvPr>
        </p:nvSpPr>
        <p:spPr>
          <a:xfrm>
            <a:off x="838200" y="1197629"/>
            <a:ext cx="10515600" cy="4802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Font typeface="Noto Sans Symbols"/>
              <a:buChar char="⮚"/>
            </a:pPr>
            <a:r>
              <a:rPr b="0" i="0" lang="en-US">
                <a:solidFill>
                  <a:srgbClr val="292929"/>
                </a:solidFill>
                <a:latin typeface="Arial"/>
                <a:ea typeface="Arial"/>
                <a:cs typeface="Arial"/>
                <a:sym typeface="Arial"/>
              </a:rPr>
              <a:t>Quora suggesting possible questions based on what I am trying to type.</a:t>
            </a:r>
            <a:endParaRPr/>
          </a:p>
          <a:p>
            <a:pPr indent="0" lvl="0" marL="0" rtl="0" algn="l">
              <a:lnSpc>
                <a:spcPct val="90000"/>
              </a:lnSpc>
              <a:spcBef>
                <a:spcPts val="1000"/>
              </a:spcBef>
              <a:spcAft>
                <a:spcPts val="0"/>
              </a:spcAft>
              <a:buClr>
                <a:schemeClr val="dk1"/>
              </a:buClr>
              <a:buSzPts val="2800"/>
              <a:buNone/>
            </a:pPr>
            <a:r>
              <a:t/>
            </a:r>
            <a:endParaRPr/>
          </a:p>
        </p:txBody>
      </p:sp>
      <p:pic>
        <p:nvPicPr>
          <p:cNvPr id="209" name="Google Shape;209;p19"/>
          <p:cNvPicPr preferRelativeResize="0"/>
          <p:nvPr/>
        </p:nvPicPr>
        <p:blipFill rotWithShape="1">
          <a:blip r:embed="rId3">
            <a:alphaModFix/>
          </a:blip>
          <a:srcRect b="0" l="0" r="0" t="0"/>
          <a:stretch/>
        </p:blipFill>
        <p:spPr>
          <a:xfrm>
            <a:off x="1066800" y="2052918"/>
            <a:ext cx="9897035" cy="4222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0"/>
          <p:cNvPicPr preferRelativeResize="0"/>
          <p:nvPr>
            <p:ph idx="1" type="body"/>
          </p:nvPr>
        </p:nvPicPr>
        <p:blipFill rotWithShape="1">
          <a:blip r:embed="rId3">
            <a:alphaModFix/>
          </a:blip>
          <a:srcRect b="0" l="0" r="0" t="0"/>
          <a:stretch/>
        </p:blipFill>
        <p:spPr>
          <a:xfrm>
            <a:off x="842683" y="1281953"/>
            <a:ext cx="10345269" cy="42582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p:nvPr/>
        </p:nvSpPr>
        <p:spPr>
          <a:xfrm>
            <a:off x="441699" y="185251"/>
            <a:ext cx="105400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a:solidFill>
                  <a:srgbClr val="333333"/>
                </a:solidFill>
                <a:latin typeface="Calibri"/>
                <a:ea typeface="Calibri"/>
                <a:cs typeface="Calibri"/>
                <a:sym typeface="Calibri"/>
              </a:rPr>
              <a:t>#7: Flexibility and efficiency of use</a:t>
            </a:r>
            <a:endParaRPr/>
          </a:p>
        </p:txBody>
      </p:sp>
      <p:sp>
        <p:nvSpPr>
          <p:cNvPr id="220" name="Google Shape;220;p21"/>
          <p:cNvSpPr/>
          <p:nvPr/>
        </p:nvSpPr>
        <p:spPr>
          <a:xfrm>
            <a:off x="441699" y="1158118"/>
            <a:ext cx="10880236" cy="341632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Every user is unique; each have their own different needs and skills. Equally, every task is unique and requires different controllers.</a:t>
            </a:r>
            <a:endParaRPr/>
          </a:p>
          <a:p>
            <a:pPr indent="-342900" lvl="0" marL="342900" marR="0" rtl="0" algn="just">
              <a:spcBef>
                <a:spcPts val="0"/>
              </a:spcBef>
              <a:spcAft>
                <a:spcPts val="0"/>
              </a:spcAft>
              <a:buClr>
                <a:srgbClr val="333333"/>
              </a:buClr>
              <a:buSzPts val="2400"/>
              <a:buFont typeface="Noto Sans Symbols"/>
              <a:buChar char="⮚"/>
            </a:pPr>
            <a:r>
              <a:rPr i="0" lang="en-US" sz="2400">
                <a:solidFill>
                  <a:srgbClr val="333333"/>
                </a:solidFill>
                <a:latin typeface="Calibri"/>
                <a:ea typeface="Calibri"/>
                <a:cs typeface="Calibri"/>
                <a:sym typeface="Calibri"/>
              </a:rPr>
              <a:t>Shortcuts — hidden from novice users — may speed up the interaction for the expert user such that the design can cater to both inexperienced and experienced users. </a:t>
            </a:r>
            <a:endParaRPr/>
          </a:p>
          <a:p>
            <a:pPr indent="-342900" lvl="0" marL="342900" marR="0" rtl="0" algn="just">
              <a:spcBef>
                <a:spcPts val="0"/>
              </a:spcBef>
              <a:spcAft>
                <a:spcPts val="0"/>
              </a:spcAft>
              <a:buClr>
                <a:srgbClr val="333333"/>
              </a:buClr>
              <a:buSzPts val="2400"/>
              <a:buFont typeface="Noto Sans Symbols"/>
              <a:buChar char="⮚"/>
            </a:pPr>
            <a:r>
              <a:rPr i="0" lang="en-US" sz="2400">
                <a:solidFill>
                  <a:srgbClr val="333333"/>
                </a:solidFill>
                <a:latin typeface="Calibri"/>
                <a:ea typeface="Calibri"/>
                <a:cs typeface="Calibri"/>
                <a:sym typeface="Calibri"/>
              </a:rPr>
              <a:t>Flexible processes can be carried out in different ways, so that people can pick whichever method works for them.</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good user interface should offer appropriate functionality to both inexperienced and experienced users.</a:t>
            </a:r>
            <a:endParaRPr i="0" sz="2400">
              <a:solidFill>
                <a:srgbClr val="333333"/>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766483" y="860068"/>
            <a:ext cx="10515600" cy="238949"/>
          </a:xfrm>
          <a:prstGeom prst="rect">
            <a:avLst/>
          </a:prstGeom>
          <a:noFill/>
          <a:ln>
            <a:noFill/>
          </a:ln>
        </p:spPr>
        <p:txBody>
          <a:bodyPr anchorCtr="0" anchor="ctr" bIns="45700" lIns="91425" spcFirstLastPara="1" rIns="91425" wrap="square" tIns="45700">
            <a:normAutofit fontScale="90000"/>
          </a:bodyPr>
          <a:lstStyle/>
          <a:p>
            <a:pPr indent="-457200" lvl="0" marL="457200" rtl="0" algn="l">
              <a:lnSpc>
                <a:spcPct val="90000"/>
              </a:lnSpc>
              <a:spcBef>
                <a:spcPts val="0"/>
              </a:spcBef>
              <a:spcAft>
                <a:spcPts val="0"/>
              </a:spcAft>
              <a:buClr>
                <a:srgbClr val="292929"/>
              </a:buClr>
              <a:buSzPct val="100000"/>
              <a:buFont typeface="Noto Sans Symbols"/>
              <a:buChar char="⮚"/>
            </a:pPr>
            <a:r>
              <a:rPr lang="en-US" sz="2900">
                <a:solidFill>
                  <a:srgbClr val="292929"/>
                </a:solidFill>
                <a:latin typeface="Arial"/>
                <a:ea typeface="Arial"/>
                <a:cs typeface="Arial"/>
                <a:sym typeface="Arial"/>
              </a:rPr>
              <a:t>A</a:t>
            </a:r>
            <a:r>
              <a:rPr b="0" i="0" lang="en-US" sz="2900">
                <a:solidFill>
                  <a:srgbClr val="292929"/>
                </a:solidFill>
                <a:latin typeface="Arial"/>
                <a:ea typeface="Arial"/>
                <a:cs typeface="Arial"/>
                <a:sym typeface="Arial"/>
              </a:rPr>
              <a:t>n example of setting up Exchange on Android which hides the complex features under Advanced.</a:t>
            </a:r>
            <a:br>
              <a:rPr lang="en-US"/>
            </a:br>
            <a:endParaRPr/>
          </a:p>
        </p:txBody>
      </p:sp>
      <p:pic>
        <p:nvPicPr>
          <p:cNvPr id="226" name="Google Shape;226;p22"/>
          <p:cNvPicPr preferRelativeResize="0"/>
          <p:nvPr/>
        </p:nvPicPr>
        <p:blipFill rotWithShape="1">
          <a:blip r:embed="rId3">
            <a:alphaModFix/>
          </a:blip>
          <a:srcRect b="0" l="0" r="0" t="0"/>
          <a:stretch/>
        </p:blipFill>
        <p:spPr>
          <a:xfrm>
            <a:off x="3012328" y="1416424"/>
            <a:ext cx="5683250" cy="47605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3"/>
          <p:cNvPicPr preferRelativeResize="0"/>
          <p:nvPr>
            <p:ph idx="1" type="body"/>
          </p:nvPr>
        </p:nvPicPr>
        <p:blipFill rotWithShape="1">
          <a:blip r:embed="rId3">
            <a:alphaModFix/>
          </a:blip>
          <a:srcRect b="0" l="0" r="0" t="0"/>
          <a:stretch/>
        </p:blipFill>
        <p:spPr>
          <a:xfrm>
            <a:off x="2252749" y="1837113"/>
            <a:ext cx="7498080" cy="41064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455814" y="481503"/>
            <a:ext cx="10515600" cy="4328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#8: Aesthetic and minimalist design</a:t>
            </a:r>
            <a:br>
              <a:rPr b="1" lang="en-US"/>
            </a:br>
            <a:endParaRPr/>
          </a:p>
        </p:txBody>
      </p:sp>
      <p:sp>
        <p:nvSpPr>
          <p:cNvPr id="237" name="Google Shape;237;p24"/>
          <p:cNvSpPr txBox="1"/>
          <p:nvPr>
            <p:ph idx="1" type="body"/>
          </p:nvPr>
        </p:nvSpPr>
        <p:spPr>
          <a:xfrm>
            <a:off x="455814" y="81978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Minimalism aims to reduce the description of a subject just to its necessary elements.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Minimalism helps users to quickly access important information and come to the result quickly.</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A minimal design uses only the necessary colours/fonts to support the visual hierarchy.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Keep the </a:t>
            </a:r>
            <a:r>
              <a:rPr lang="en-US" u="sng"/>
              <a:t>content</a:t>
            </a:r>
            <a:r>
              <a:rPr lang="en-US"/>
              <a:t> and </a:t>
            </a:r>
            <a:r>
              <a:rPr lang="en-US" u="sng"/>
              <a:t>visual design</a:t>
            </a:r>
            <a:r>
              <a:rPr lang="en-US"/>
              <a:t> of UI focused on the essentials.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Don't let unnecessary elements distract users from the information they really need.</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rgbClr val="292929"/>
              </a:buClr>
              <a:buSzPts val="2600"/>
              <a:buFont typeface="Noto Sans Symbols"/>
              <a:buChar char="⮚"/>
            </a:pPr>
            <a:r>
              <a:rPr b="0" i="0" lang="en-US" sz="2600">
                <a:solidFill>
                  <a:srgbClr val="292929"/>
                </a:solidFill>
                <a:latin typeface="Calibri"/>
                <a:ea typeface="Calibri"/>
                <a:cs typeface="Calibri"/>
                <a:sym typeface="Calibri"/>
              </a:rPr>
              <a:t>Google has been resisting the temptation to show more information on their search page for years. This is could be shown as the example of the best possible minimalist design.</a:t>
            </a:r>
            <a:endParaRPr sz="2600">
              <a:latin typeface="Calibri"/>
              <a:ea typeface="Calibri"/>
              <a:cs typeface="Calibri"/>
              <a:sym typeface="Calibri"/>
            </a:endParaRPr>
          </a:p>
        </p:txBody>
      </p:sp>
      <p:pic>
        <p:nvPicPr>
          <p:cNvPr id="243" name="Google Shape;243;p25"/>
          <p:cNvPicPr preferRelativeResize="0"/>
          <p:nvPr>
            <p:ph idx="1" type="body"/>
          </p:nvPr>
        </p:nvPicPr>
        <p:blipFill rotWithShape="1">
          <a:blip r:embed="rId3">
            <a:alphaModFix/>
          </a:blip>
          <a:srcRect b="0" l="0" r="0" t="0"/>
          <a:stretch/>
        </p:blipFill>
        <p:spPr>
          <a:xfrm>
            <a:off x="1496292" y="1787236"/>
            <a:ext cx="9135686" cy="44166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rgbClr val="292929"/>
              </a:buClr>
              <a:buSzPts val="2600"/>
              <a:buFont typeface="Noto Sans Symbols"/>
              <a:buChar char="⮚"/>
            </a:pPr>
            <a:r>
              <a:rPr b="0" i="0" lang="en-US" sz="2600">
                <a:solidFill>
                  <a:srgbClr val="292929"/>
                </a:solidFill>
                <a:latin typeface="Calibri"/>
                <a:ea typeface="Calibri"/>
                <a:cs typeface="Calibri"/>
                <a:sym typeface="Calibri"/>
              </a:rPr>
              <a:t>Apple provides only the basic information of feature hiding additional information under “Learn More”.</a:t>
            </a:r>
            <a:endParaRPr sz="2600">
              <a:latin typeface="Calibri"/>
              <a:ea typeface="Calibri"/>
              <a:cs typeface="Calibri"/>
              <a:sym typeface="Calibri"/>
            </a:endParaRPr>
          </a:p>
        </p:txBody>
      </p:sp>
      <p:pic>
        <p:nvPicPr>
          <p:cNvPr id="249" name="Google Shape;249;p26"/>
          <p:cNvPicPr preferRelativeResize="0"/>
          <p:nvPr>
            <p:ph idx="1" type="body"/>
          </p:nvPr>
        </p:nvPicPr>
        <p:blipFill rotWithShape="1">
          <a:blip r:embed="rId3">
            <a:alphaModFix/>
          </a:blip>
          <a:srcRect b="0" l="0" r="0" t="0"/>
          <a:stretch/>
        </p:blipFill>
        <p:spPr>
          <a:xfrm>
            <a:off x="1165413" y="1852519"/>
            <a:ext cx="9069088" cy="43513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455814" y="697635"/>
            <a:ext cx="10515600" cy="6989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#9: Help users recognize, diagnose, and recover from errors</a:t>
            </a:r>
            <a:br>
              <a:rPr b="1" lang="en-US"/>
            </a:br>
            <a:endParaRPr/>
          </a:p>
        </p:txBody>
      </p:sp>
      <p:sp>
        <p:nvSpPr>
          <p:cNvPr id="255" name="Google Shape;255;p27"/>
          <p:cNvSpPr txBox="1"/>
          <p:nvPr>
            <p:ph idx="1" type="body"/>
          </p:nvPr>
        </p:nvSpPr>
        <p:spPr>
          <a:xfrm>
            <a:off x="372687" y="139653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Error messages should be expressed in plain language (no error codes), precisely indicate the problem, and constructively suggest a solution.</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These error messages should also be presented with visual treatments that will help users notice and recognize them.</a:t>
            </a:r>
            <a:endParaRPr/>
          </a:p>
          <a:p>
            <a:pPr indent="0" lvl="0" marL="0" rtl="0" algn="l">
              <a:lnSpc>
                <a:spcPct val="90000"/>
              </a:lnSpc>
              <a:spcBef>
                <a:spcPts val="1000"/>
              </a:spcBef>
              <a:spcAft>
                <a:spcPts val="0"/>
              </a:spcAft>
              <a:buClr>
                <a:schemeClr val="dk1"/>
              </a:buClr>
              <a:buSzPts val="2800"/>
              <a:buNone/>
            </a:pPr>
            <a:r>
              <a:t/>
            </a:r>
            <a:endParaRPr/>
          </a:p>
        </p:txBody>
      </p:sp>
      <p:pic>
        <p:nvPicPr>
          <p:cNvPr id="256" name="Google Shape;256;p27"/>
          <p:cNvPicPr preferRelativeResize="0"/>
          <p:nvPr/>
        </p:nvPicPr>
        <p:blipFill rotWithShape="1">
          <a:blip r:embed="rId3">
            <a:alphaModFix/>
          </a:blip>
          <a:srcRect b="0" l="0" r="0" t="0"/>
          <a:stretch/>
        </p:blipFill>
        <p:spPr>
          <a:xfrm>
            <a:off x="1855694" y="4025179"/>
            <a:ext cx="7593106" cy="19849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rgbClr val="292929"/>
              </a:buClr>
              <a:buSzPts val="2600"/>
              <a:buFont typeface="Noto Sans Symbols"/>
              <a:buChar char="⮚"/>
            </a:pPr>
            <a:r>
              <a:rPr b="0" i="0" lang="en-US" sz="2600">
                <a:solidFill>
                  <a:srgbClr val="292929"/>
                </a:solidFill>
                <a:latin typeface="Calibri"/>
                <a:ea typeface="Calibri"/>
                <a:cs typeface="Calibri"/>
                <a:sym typeface="Calibri"/>
              </a:rPr>
              <a:t>Here we are not informing the user if the username is invalid or if the password is wrong.</a:t>
            </a:r>
            <a:endParaRPr sz="2600">
              <a:latin typeface="Calibri"/>
              <a:ea typeface="Calibri"/>
              <a:cs typeface="Calibri"/>
              <a:sym typeface="Calibri"/>
            </a:endParaRPr>
          </a:p>
        </p:txBody>
      </p:sp>
      <p:pic>
        <p:nvPicPr>
          <p:cNvPr id="262" name="Google Shape;262;p28"/>
          <p:cNvPicPr preferRelativeResize="0"/>
          <p:nvPr>
            <p:ph idx="1" type="body"/>
          </p:nvPr>
        </p:nvPicPr>
        <p:blipFill rotWithShape="1">
          <a:blip r:embed="rId3">
            <a:alphaModFix/>
          </a:blip>
          <a:srcRect b="0" l="0" r="0" t="0"/>
          <a:stretch/>
        </p:blipFill>
        <p:spPr>
          <a:xfrm>
            <a:off x="2010785" y="1825625"/>
            <a:ext cx="8170430" cy="4351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8235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Heuristic principles</a:t>
            </a:r>
            <a:endParaRPr b="1"/>
          </a:p>
        </p:txBody>
      </p:sp>
      <p:pic>
        <p:nvPicPr>
          <p:cNvPr id="97" name="Google Shape;97;p3"/>
          <p:cNvPicPr preferRelativeResize="0"/>
          <p:nvPr/>
        </p:nvPicPr>
        <p:blipFill rotWithShape="1">
          <a:blip r:embed="rId3">
            <a:alphaModFix/>
          </a:blip>
          <a:srcRect b="0" l="0" r="0" t="0"/>
          <a:stretch/>
        </p:blipFill>
        <p:spPr>
          <a:xfrm>
            <a:off x="2208626" y="1188720"/>
            <a:ext cx="5734103" cy="54263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rgbClr val="292929"/>
              </a:buClr>
              <a:buSzPts val="2600"/>
              <a:buFont typeface="Noto Sans Symbols"/>
              <a:buChar char="⮚"/>
            </a:pPr>
            <a:r>
              <a:rPr b="0" i="0" lang="en-US" sz="2600">
                <a:solidFill>
                  <a:srgbClr val="292929"/>
                </a:solidFill>
                <a:latin typeface="Arial"/>
                <a:ea typeface="Arial"/>
                <a:cs typeface="Arial"/>
                <a:sym typeface="Arial"/>
              </a:rPr>
              <a:t> Instead an example of how MailChimp is handling this scenario:</a:t>
            </a:r>
            <a:endParaRPr sz="2600"/>
          </a:p>
        </p:txBody>
      </p:sp>
      <p:pic>
        <p:nvPicPr>
          <p:cNvPr id="268" name="Google Shape;268;p29"/>
          <p:cNvPicPr preferRelativeResize="0"/>
          <p:nvPr>
            <p:ph idx="1" type="body"/>
          </p:nvPr>
        </p:nvPicPr>
        <p:blipFill rotWithShape="1">
          <a:blip r:embed="rId3">
            <a:alphaModFix/>
          </a:blip>
          <a:srcRect b="0" l="0" r="0" t="0"/>
          <a:stretch/>
        </p:blipFill>
        <p:spPr>
          <a:xfrm>
            <a:off x="1778925" y="1825625"/>
            <a:ext cx="8411076" cy="43513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838200" y="365126"/>
            <a:ext cx="10515600" cy="6989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#10: Help and documentation</a:t>
            </a:r>
            <a:br>
              <a:rPr b="1" lang="en-US"/>
            </a:br>
            <a:endParaRPr/>
          </a:p>
        </p:txBody>
      </p:sp>
      <p:sp>
        <p:nvSpPr>
          <p:cNvPr id="274" name="Google Shape;274;p30"/>
          <p:cNvSpPr txBox="1"/>
          <p:nvPr>
            <p:ph idx="1" type="body"/>
          </p:nvPr>
        </p:nvSpPr>
        <p:spPr>
          <a:xfrm>
            <a:off x="497379" y="98604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It’s best if the system doesn’t need any additional explanation. However, it may be necessary to provide documentation to help users understand how to complete their tasks.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Help and documentation content should be easy to search and focused on the user's task.</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Keep it concise, and list concrete steps that need to be carried out.</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457200" lvl="0" marL="457200" rtl="0" algn="just">
              <a:lnSpc>
                <a:spcPct val="90000"/>
              </a:lnSpc>
              <a:spcBef>
                <a:spcPts val="0"/>
              </a:spcBef>
              <a:spcAft>
                <a:spcPts val="0"/>
              </a:spcAft>
              <a:buClr>
                <a:srgbClr val="292929"/>
              </a:buClr>
              <a:buSzPts val="2600"/>
              <a:buFont typeface="Noto Sans Symbols"/>
              <a:buChar char="⮚"/>
            </a:pPr>
            <a:r>
              <a:rPr lang="en-US" sz="2600">
                <a:solidFill>
                  <a:srgbClr val="292929"/>
                </a:solidFill>
                <a:latin typeface="Calibri"/>
                <a:ea typeface="Calibri"/>
                <a:cs typeface="Calibri"/>
                <a:sym typeface="Calibri"/>
              </a:rPr>
              <a:t>A</a:t>
            </a:r>
            <a:r>
              <a:rPr b="0" i="0" lang="en-US" sz="2600">
                <a:solidFill>
                  <a:srgbClr val="292929"/>
                </a:solidFill>
                <a:latin typeface="Calibri"/>
                <a:ea typeface="Calibri"/>
                <a:cs typeface="Calibri"/>
                <a:sym typeface="Calibri"/>
              </a:rPr>
              <a:t>n example of GoDaddy’s Help page. While there is a search field, there are main categories and frequently asked queries on the same page.</a:t>
            </a:r>
            <a:br>
              <a:rPr b="0" i="0" lang="en-US" sz="2600">
                <a:solidFill>
                  <a:srgbClr val="292929"/>
                </a:solidFill>
                <a:latin typeface="Calibri"/>
                <a:ea typeface="Calibri"/>
                <a:cs typeface="Calibri"/>
                <a:sym typeface="Calibri"/>
              </a:rPr>
            </a:br>
            <a:br>
              <a:rPr lang="en-US" sz="2600">
                <a:latin typeface="Calibri"/>
                <a:ea typeface="Calibri"/>
                <a:cs typeface="Calibri"/>
                <a:sym typeface="Calibri"/>
              </a:rPr>
            </a:br>
            <a:endParaRPr sz="2600">
              <a:latin typeface="Calibri"/>
              <a:ea typeface="Calibri"/>
              <a:cs typeface="Calibri"/>
              <a:sym typeface="Calibri"/>
            </a:endParaRPr>
          </a:p>
        </p:txBody>
      </p:sp>
      <p:pic>
        <p:nvPicPr>
          <p:cNvPr id="280" name="Google Shape;280;p31"/>
          <p:cNvPicPr preferRelativeResize="0"/>
          <p:nvPr>
            <p:ph idx="1" type="body"/>
          </p:nvPr>
        </p:nvPicPr>
        <p:blipFill rotWithShape="1">
          <a:blip r:embed="rId3">
            <a:alphaModFix/>
          </a:blip>
          <a:srcRect b="0" l="0" r="0" t="0"/>
          <a:stretch/>
        </p:blipFill>
        <p:spPr>
          <a:xfrm>
            <a:off x="1463040" y="1288473"/>
            <a:ext cx="9890760" cy="459265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92929"/>
              </a:buClr>
              <a:buSzPts val="2800"/>
              <a:buFont typeface="Noto Sans Symbols"/>
              <a:buChar char="⮚"/>
            </a:pPr>
            <a:r>
              <a:rPr b="0" i="0" lang="en-US">
                <a:solidFill>
                  <a:srgbClr val="292929"/>
                </a:solidFill>
                <a:latin typeface="Arial"/>
                <a:ea typeface="Arial"/>
                <a:cs typeface="Arial"/>
                <a:sym typeface="Arial"/>
              </a:rPr>
              <a:t>These guidelines are general rules of thumb and will mostly be applicable to any web &amp; mobile applications.</a:t>
            </a:r>
            <a:endParaRPr b="0" i="0">
              <a:solidFill>
                <a:srgbClr val="292929"/>
              </a:solidFill>
              <a:latin typeface="Arial"/>
              <a:ea typeface="Arial"/>
              <a:cs typeface="Arial"/>
              <a:sym typeface="Arial"/>
            </a:endParaRPr>
          </a:p>
          <a:p>
            <a:pPr indent="-228600" lvl="0" marL="228600" rtl="0" algn="just">
              <a:lnSpc>
                <a:spcPct val="90000"/>
              </a:lnSpc>
              <a:spcBef>
                <a:spcPts val="1000"/>
              </a:spcBef>
              <a:spcAft>
                <a:spcPts val="0"/>
              </a:spcAft>
              <a:buClr>
                <a:srgbClr val="292929"/>
              </a:buClr>
              <a:buSzPts val="2800"/>
              <a:buFont typeface="Noto Sans Symbols"/>
              <a:buChar char="⮚"/>
            </a:pPr>
            <a:r>
              <a:rPr b="0" i="0" lang="en-US">
                <a:solidFill>
                  <a:srgbClr val="292929"/>
                </a:solidFill>
                <a:latin typeface="Arial"/>
                <a:ea typeface="Arial"/>
                <a:cs typeface="Arial"/>
                <a:sym typeface="Arial"/>
              </a:rPr>
              <a:t> Always use your judgment to implement these principles or any other UX practices by keeping yourself in end user’s shoes.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821574" y="24183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Heuristic Evaluation</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idx="1" type="body"/>
          </p:nvPr>
        </p:nvSpPr>
        <p:spPr>
          <a:xfrm>
            <a:off x="538942" y="362584"/>
            <a:ext cx="10325793" cy="599665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A Heuristic Evaluation is a usability inspection technique where one or a number of usability experts evaluate the user interface of a product .</a:t>
            </a:r>
            <a:endParaRPr/>
          </a:p>
          <a:p>
            <a:pPr indent="-228600" lvl="0" marL="228600" rtl="0" algn="just">
              <a:lnSpc>
                <a:spcPct val="90000"/>
              </a:lnSpc>
              <a:spcBef>
                <a:spcPts val="1000"/>
              </a:spcBef>
              <a:spcAft>
                <a:spcPts val="0"/>
              </a:spcAft>
              <a:buClr>
                <a:schemeClr val="dk1"/>
              </a:buClr>
              <a:buSzPts val="2400"/>
              <a:buChar char="•"/>
            </a:pPr>
            <a:r>
              <a:rPr lang="en-US" sz="2400"/>
              <a:t>Independent walkthroughs are conducted and issues are reported. </a:t>
            </a:r>
            <a:endParaRPr/>
          </a:p>
          <a:p>
            <a:pPr indent="-228600" lvl="0" marL="228600" rtl="0" algn="just">
              <a:lnSpc>
                <a:spcPct val="90000"/>
              </a:lnSpc>
              <a:spcBef>
                <a:spcPts val="1000"/>
              </a:spcBef>
              <a:spcAft>
                <a:spcPts val="0"/>
              </a:spcAft>
              <a:buClr>
                <a:schemeClr val="dk1"/>
              </a:buClr>
              <a:buSzPts val="2400"/>
              <a:buChar char="•"/>
            </a:pPr>
            <a:r>
              <a:rPr lang="en-US" sz="2400"/>
              <a:t>Evaluators use established heuristics principles and reveal insights that can help design teams to enhance product usability from early in development.</a:t>
            </a:r>
            <a:endParaRPr/>
          </a:p>
          <a:p>
            <a:pPr indent="-228600" lvl="0" marL="228600" rtl="0" algn="just">
              <a:lnSpc>
                <a:spcPct val="90000"/>
              </a:lnSpc>
              <a:spcBef>
                <a:spcPts val="1000"/>
              </a:spcBef>
              <a:spcAft>
                <a:spcPts val="0"/>
              </a:spcAft>
              <a:buClr>
                <a:schemeClr val="dk1"/>
              </a:buClr>
              <a:buSzPts val="2400"/>
              <a:buChar char="•"/>
            </a:pPr>
            <a:r>
              <a:rPr lang="en-US" sz="2400"/>
              <a:t>Heuristic evaluation is a usability engineering method for finding usability problems in a user interface design, thereby making them addressable and solvable as part of an iterative design process.</a:t>
            </a:r>
            <a:endParaRPr/>
          </a:p>
          <a:p>
            <a:pPr indent="-228600" lvl="0" marL="228600" rtl="0" algn="just">
              <a:lnSpc>
                <a:spcPct val="90000"/>
              </a:lnSpc>
              <a:spcBef>
                <a:spcPts val="1000"/>
              </a:spcBef>
              <a:spcAft>
                <a:spcPts val="0"/>
              </a:spcAft>
              <a:buClr>
                <a:schemeClr val="dk1"/>
              </a:buClr>
              <a:buSzPts val="2400"/>
              <a:buChar char="•"/>
            </a:pPr>
            <a:r>
              <a:rPr lang="en-US" sz="2400"/>
              <a:t>Such processes help prevent product failure post-release.</a:t>
            </a:r>
            <a:endParaRPr/>
          </a:p>
          <a:p>
            <a:pPr indent="-228600" lvl="0" marL="228600" rtl="0" algn="just">
              <a:lnSpc>
                <a:spcPct val="90000"/>
              </a:lnSpc>
              <a:spcBef>
                <a:spcPts val="1000"/>
              </a:spcBef>
              <a:spcAft>
                <a:spcPts val="0"/>
              </a:spcAft>
              <a:buClr>
                <a:schemeClr val="dk1"/>
              </a:buClr>
              <a:buSzPts val="2400"/>
              <a:buChar char="•"/>
            </a:pPr>
            <a:r>
              <a:rPr lang="en-US" sz="2400"/>
              <a:t>It is usually conducted by a group of experts because it is very likely that one person will not be able to find all usability problems , analyze an interface from different angles and as a result are more likely to identify a wider set of areas for improvement.</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1" type="body"/>
          </p:nvPr>
        </p:nvSpPr>
        <p:spPr>
          <a:xfrm>
            <a:off x="380999" y="279456"/>
            <a:ext cx="11082251" cy="583039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en-US"/>
              <a:t>To conduct a heuristic evaluation following steps are conducted:</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Know what to test and</a:t>
            </a:r>
            <a:r>
              <a:rPr lang="en-US"/>
              <a:t> </a:t>
            </a:r>
            <a:r>
              <a:rPr b="1" lang="en-US"/>
              <a:t>how </a:t>
            </a:r>
            <a:r>
              <a:rPr lang="en-US"/>
              <a:t>– Whether it’s the entire product or one procedure, clearly define the parameters of what to test and the objective.</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Know your users</a:t>
            </a:r>
            <a:r>
              <a:rPr lang="en-US"/>
              <a:t> </a:t>
            </a:r>
            <a:r>
              <a:rPr b="1" lang="en-US"/>
              <a:t>and have clear definitions of the target audience’s goals, contexts, etc</a:t>
            </a:r>
            <a:r>
              <a:rPr lang="en-US"/>
              <a:t>. </a:t>
            </a:r>
            <a:r>
              <a:rPr b="1" lang="en-US" u="sng"/>
              <a:t>User personas</a:t>
            </a:r>
            <a:r>
              <a:rPr lang="en-US"/>
              <a:t> can help evaluators see things from the users’ perspectives.</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Select 3–5 evaluators</a:t>
            </a:r>
            <a:r>
              <a:rPr lang="en-US"/>
              <a:t>, ensuring their expertise in usability </a:t>
            </a:r>
            <a:r>
              <a:rPr i="1" lang="en-US"/>
              <a:t>and</a:t>
            </a:r>
            <a:r>
              <a:rPr lang="en-US"/>
              <a:t> the relevant industry.</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Define the heuristics </a:t>
            </a:r>
            <a:r>
              <a:rPr lang="en-US"/>
              <a:t>(around 5–10) – This will depend on the nature of the system/product design. </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Brief evaluators on what to cover in a selection of tasks</a:t>
            </a:r>
            <a:r>
              <a:rPr lang="en-US"/>
              <a:t>, suggesting a scale of severity codes (e.g., critical) to flag issues.</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1st Walkthrough</a:t>
            </a:r>
            <a:r>
              <a:rPr lang="en-US"/>
              <a:t> – Have evaluators use the product freely so they can </a:t>
            </a:r>
            <a:r>
              <a:rPr b="1" lang="en-US"/>
              <a:t>identify</a:t>
            </a:r>
            <a:r>
              <a:rPr lang="en-US"/>
              <a:t> elements to analyze.</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2nd Walkthrough</a:t>
            </a:r>
            <a:r>
              <a:rPr lang="en-US"/>
              <a:t> – Evaluators </a:t>
            </a:r>
            <a:r>
              <a:rPr b="1" lang="en-US"/>
              <a:t>scrutinize</a:t>
            </a:r>
            <a:r>
              <a:rPr lang="en-US"/>
              <a:t> individual elements according to the heuristics. They also examine how these fit into the overall design, clearly </a:t>
            </a:r>
            <a:r>
              <a:rPr b="1" lang="en-US"/>
              <a:t>recording </a:t>
            </a:r>
            <a:r>
              <a:rPr lang="en-US"/>
              <a:t>all issues encountered.</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t>Debrief evaluators</a:t>
            </a:r>
            <a:r>
              <a:rPr lang="en-US"/>
              <a:t> in a session so they can collate results for analysis and suggest fixes.</a:t>
            </a:r>
            <a:endParaRPr/>
          </a:p>
          <a:p>
            <a:pPr indent="0" lvl="0" marL="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idx="1" type="body"/>
          </p:nvPr>
        </p:nvSpPr>
        <p:spPr>
          <a:xfrm>
            <a:off x="381000" y="279456"/>
            <a:ext cx="10749742" cy="5905213"/>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400"/>
              <a:buAutoNum type="arabicParenR"/>
            </a:pPr>
            <a:r>
              <a:rPr b="1" lang="en-US" sz="2400"/>
              <a:t>Know what to test and</a:t>
            </a:r>
            <a:r>
              <a:rPr lang="en-US" sz="2400"/>
              <a:t> </a:t>
            </a:r>
            <a:r>
              <a:rPr b="1" lang="en-US" sz="2400"/>
              <a:t>how</a:t>
            </a:r>
            <a:r>
              <a:rPr b="1" lang="en-US" sz="2000"/>
              <a:t> </a:t>
            </a:r>
            <a:r>
              <a:rPr lang="en-US" sz="2000"/>
              <a:t>– </a:t>
            </a:r>
            <a:endParaRPr sz="2000"/>
          </a:p>
          <a:p>
            <a:pPr indent="0" lvl="0" marL="0" rtl="0" algn="l">
              <a:lnSpc>
                <a:spcPct val="90000"/>
              </a:lnSpc>
              <a:spcBef>
                <a:spcPts val="1000"/>
              </a:spcBef>
              <a:spcAft>
                <a:spcPts val="0"/>
              </a:spcAft>
              <a:buClr>
                <a:schemeClr val="dk1"/>
              </a:buClr>
              <a:buSzPts val="2000"/>
              <a:buNone/>
            </a:pPr>
            <a:r>
              <a:rPr lang="en-US" sz="2000"/>
              <a:t>Whether it’s the entire product or one procedure, clearly define the parameters of what to test and the objective. </a:t>
            </a:r>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t>Define the scope of your evaluation.</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The first thing you should define the scope of your evaluation in keeping with your budget and deadline.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Do you need to test every aspect of your product or should you concentrate on particular user-flows?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Do you need to identify major issues in a small time frame?</a:t>
            </a:r>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t>Specific usability parameters(scope) that you want to test for your product, such as:</a:t>
            </a:r>
            <a:endParaRPr sz="2000"/>
          </a:p>
          <a:p>
            <a:pPr indent="-228600" lvl="1" marL="685800" rtl="0" algn="l">
              <a:lnSpc>
                <a:spcPct val="90000"/>
              </a:lnSpc>
              <a:spcBef>
                <a:spcPts val="500"/>
              </a:spcBef>
              <a:spcAft>
                <a:spcPts val="0"/>
              </a:spcAft>
              <a:buClr>
                <a:schemeClr val="dk1"/>
              </a:buClr>
              <a:buSzPts val="2000"/>
              <a:buFont typeface="Noto Sans Symbols"/>
              <a:buChar char="❑"/>
            </a:pPr>
            <a:r>
              <a:rPr lang="en-US" sz="2000"/>
              <a:t>Registration</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Login/out</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Email signup</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Navigation</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Shopping cart</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Checkout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Having a limited scope is easier to control and assess.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idx="1" type="body"/>
          </p:nvPr>
        </p:nvSpPr>
        <p:spPr>
          <a:xfrm>
            <a:off x="505691" y="271145"/>
            <a:ext cx="10515600" cy="511550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lang="en-US" sz="3800"/>
              <a:t>2) </a:t>
            </a:r>
            <a:r>
              <a:rPr b="1" lang="en-US" sz="3800"/>
              <a:t>Know your users: </a:t>
            </a:r>
            <a:endParaRPr b="1" sz="3800"/>
          </a:p>
          <a:p>
            <a:pPr indent="0" lvl="0" marL="0" rtl="0" algn="just">
              <a:lnSpc>
                <a:spcPct val="90000"/>
              </a:lnSpc>
              <a:spcBef>
                <a:spcPts val="1000"/>
              </a:spcBef>
              <a:spcAft>
                <a:spcPts val="0"/>
              </a:spcAft>
              <a:buClr>
                <a:schemeClr val="dk1"/>
              </a:buClr>
              <a:buSzPct val="100000"/>
              <a:buNone/>
            </a:pPr>
            <a:r>
              <a:rPr lang="en-US" sz="3800"/>
              <a:t>Understanding who your end-user is and what their goals are will aid the usability evaluation.</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sz="3800"/>
              <a:t>This is an important part of mapping out the user flow, as different user groups have distinct expectations and user behaviors.</a:t>
            </a:r>
            <a:endParaRPr/>
          </a:p>
          <a:p>
            <a:pPr indent="-228600" lvl="0" marL="228600" rtl="0" algn="just">
              <a:lnSpc>
                <a:spcPct val="90000"/>
              </a:lnSpc>
              <a:spcBef>
                <a:spcPts val="1000"/>
              </a:spcBef>
              <a:spcAft>
                <a:spcPts val="0"/>
              </a:spcAft>
              <a:buClr>
                <a:schemeClr val="dk1"/>
              </a:buClr>
              <a:buSzPct val="100000"/>
              <a:buFont typeface="Noto Sans Symbols"/>
              <a:buChar char="⮚"/>
            </a:pPr>
            <a:r>
              <a:rPr i="1" lang="en-US" sz="3800"/>
              <a:t>For instance:</a:t>
            </a:r>
            <a:endParaRPr/>
          </a:p>
          <a:p>
            <a:pPr indent="-228600" lvl="1" marL="685800" rtl="0" algn="just">
              <a:lnSpc>
                <a:spcPct val="90000"/>
              </a:lnSpc>
              <a:spcBef>
                <a:spcPts val="500"/>
              </a:spcBef>
              <a:spcAft>
                <a:spcPts val="0"/>
              </a:spcAft>
              <a:buClr>
                <a:schemeClr val="dk1"/>
              </a:buClr>
              <a:buSzPct val="100000"/>
              <a:buFont typeface="Noto Sans Symbols"/>
              <a:buChar char="❑"/>
            </a:pPr>
            <a:r>
              <a:rPr lang="en-US" sz="3800"/>
              <a:t>Some users might not have issues registering for a product while others may see it as an unnecessary step and abandon a product.</a:t>
            </a:r>
            <a:endParaRPr/>
          </a:p>
          <a:p>
            <a:pPr indent="-228600" lvl="1" marL="685800" rtl="0" algn="just">
              <a:lnSpc>
                <a:spcPct val="90000"/>
              </a:lnSpc>
              <a:spcBef>
                <a:spcPts val="500"/>
              </a:spcBef>
              <a:spcAft>
                <a:spcPts val="0"/>
              </a:spcAft>
              <a:buClr>
                <a:schemeClr val="dk1"/>
              </a:buClr>
              <a:buSzPct val="100000"/>
              <a:buFont typeface="Noto Sans Symbols"/>
              <a:buChar char="❑"/>
            </a:pPr>
            <a:r>
              <a:rPr lang="en-US" sz="3800"/>
              <a:t>User motivation depends on various factors, including:</a:t>
            </a:r>
            <a:endParaRPr/>
          </a:p>
          <a:p>
            <a:pPr indent="-228600" lvl="2" marL="1143000" rtl="0" algn="just">
              <a:lnSpc>
                <a:spcPct val="90000"/>
              </a:lnSpc>
              <a:spcBef>
                <a:spcPts val="500"/>
              </a:spcBef>
              <a:spcAft>
                <a:spcPts val="0"/>
              </a:spcAft>
              <a:buClr>
                <a:schemeClr val="dk1"/>
              </a:buClr>
              <a:buSzPct val="100000"/>
              <a:buFont typeface="Noto Sans Symbols"/>
              <a:buChar char="▪"/>
            </a:pPr>
            <a:r>
              <a:rPr lang="en-US" sz="3800"/>
              <a:t>Demographics</a:t>
            </a:r>
            <a:endParaRPr/>
          </a:p>
          <a:p>
            <a:pPr indent="-228600" lvl="2" marL="1143000" rtl="0" algn="just">
              <a:lnSpc>
                <a:spcPct val="90000"/>
              </a:lnSpc>
              <a:spcBef>
                <a:spcPts val="500"/>
              </a:spcBef>
              <a:spcAft>
                <a:spcPts val="0"/>
              </a:spcAft>
              <a:buClr>
                <a:schemeClr val="dk1"/>
              </a:buClr>
              <a:buSzPct val="100000"/>
              <a:buFont typeface="Noto Sans Symbols"/>
              <a:buChar char="▪"/>
            </a:pPr>
            <a:r>
              <a:rPr lang="en-US" sz="3800"/>
              <a:t>Personal preferences</a:t>
            </a:r>
            <a:endParaRPr/>
          </a:p>
          <a:p>
            <a:pPr indent="-228600" lvl="2" marL="1143000" rtl="0" algn="just">
              <a:lnSpc>
                <a:spcPct val="90000"/>
              </a:lnSpc>
              <a:spcBef>
                <a:spcPts val="500"/>
              </a:spcBef>
              <a:spcAft>
                <a:spcPts val="0"/>
              </a:spcAft>
              <a:buClr>
                <a:schemeClr val="dk1"/>
              </a:buClr>
              <a:buSzPct val="100000"/>
              <a:buFont typeface="Noto Sans Symbols"/>
              <a:buChar char="▪"/>
            </a:pPr>
            <a:r>
              <a:rPr lang="en-US" sz="3800"/>
              <a:t>Skillsets</a:t>
            </a:r>
            <a:endParaRPr/>
          </a:p>
          <a:p>
            <a:pPr indent="-228600" lvl="2" marL="1143000" rtl="0" algn="just">
              <a:lnSpc>
                <a:spcPct val="90000"/>
              </a:lnSpc>
              <a:spcBef>
                <a:spcPts val="500"/>
              </a:spcBef>
              <a:spcAft>
                <a:spcPts val="0"/>
              </a:spcAft>
              <a:buClr>
                <a:schemeClr val="dk1"/>
              </a:buClr>
              <a:buSzPct val="100000"/>
              <a:buFont typeface="Noto Sans Symbols"/>
              <a:buChar char="▪"/>
            </a:pPr>
            <a:r>
              <a:rPr lang="en-US" sz="3800"/>
              <a:t>and more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sz="3800"/>
              <a:t>Know your end-user, and create advanced user personas to assist evaluators during the evaluation process.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idx="1" type="body"/>
          </p:nvPr>
        </p:nvSpPr>
        <p:spPr>
          <a:xfrm>
            <a:off x="663633" y="28777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3) Select 3–5 evaluators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Ensuring their expertise in usability </a:t>
            </a:r>
            <a:r>
              <a:rPr i="1" lang="en-US" sz="2400"/>
              <a:t>and</a:t>
            </a:r>
            <a:r>
              <a:rPr lang="en-US" sz="2400"/>
              <a:t> the relevant industry.</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It is very likely that one person will not be able to find all usability problems. On the other hand, a group of different people tend to analyze an interface from different angles and as a result are more likely to identify a wider set of areas for improvement.</a:t>
            </a:r>
            <a:endParaRPr/>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505691" y="556318"/>
            <a:ext cx="10515600" cy="5742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#1: Visibility of system status</a:t>
            </a:r>
            <a:br>
              <a:rPr b="1" lang="en-US"/>
            </a:br>
            <a:endParaRPr/>
          </a:p>
        </p:txBody>
      </p:sp>
      <p:sp>
        <p:nvSpPr>
          <p:cNvPr id="103" name="Google Shape;103;p4"/>
          <p:cNvSpPr txBox="1"/>
          <p:nvPr>
            <p:ph idx="1" type="body"/>
          </p:nvPr>
        </p:nvSpPr>
        <p:spPr>
          <a:xfrm>
            <a:off x="214745" y="1035914"/>
            <a:ext cx="10515600" cy="526576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t>The design should always keep users informed about what is going on, through appropriate feedback within a reasonable amount of time.</a:t>
            </a:r>
            <a:endParaRPr/>
          </a:p>
          <a:p>
            <a:pPr indent="-228600" lvl="0" marL="228600" rtl="0" algn="just">
              <a:lnSpc>
                <a:spcPct val="90000"/>
              </a:lnSpc>
              <a:spcBef>
                <a:spcPts val="1000"/>
              </a:spcBef>
              <a:spcAft>
                <a:spcPts val="0"/>
              </a:spcAft>
              <a:buClr>
                <a:schemeClr val="dk1"/>
              </a:buClr>
              <a:buSzPct val="100000"/>
              <a:buChar char="•"/>
            </a:pPr>
            <a:r>
              <a:rPr lang="en-US"/>
              <a:t>When users know the current system status, they learn the outcome of their prior interactions and determine next steps. </a:t>
            </a:r>
            <a:endParaRPr/>
          </a:p>
          <a:p>
            <a:pPr indent="-228600" lvl="0" marL="228600" rtl="0" algn="just">
              <a:lnSpc>
                <a:spcPct val="90000"/>
              </a:lnSpc>
              <a:spcBef>
                <a:spcPts val="1000"/>
              </a:spcBef>
              <a:spcAft>
                <a:spcPts val="0"/>
              </a:spcAft>
              <a:buClr>
                <a:schemeClr val="dk1"/>
              </a:buClr>
              <a:buSzPct val="100000"/>
              <a:buChar char="•"/>
            </a:pPr>
            <a:r>
              <a:rPr lang="en-US"/>
              <a:t>Predictable interactions create trust in the product as well as the brand.</a:t>
            </a:r>
            <a:endParaRPr/>
          </a:p>
          <a:p>
            <a:pPr indent="-228600" lvl="0" marL="228600" rtl="0" algn="just">
              <a:lnSpc>
                <a:spcPct val="90000"/>
              </a:lnSpc>
              <a:spcBef>
                <a:spcPts val="1000"/>
              </a:spcBef>
              <a:spcAft>
                <a:spcPts val="0"/>
              </a:spcAft>
              <a:buClr>
                <a:schemeClr val="dk1"/>
              </a:buClr>
              <a:buSzPct val="100000"/>
              <a:buChar char="•"/>
            </a:pPr>
            <a:r>
              <a:rPr lang="en-US"/>
              <a:t>The sense of control can be evoked by providing information about the system status and feedback after every interaction.</a:t>
            </a:r>
            <a:endParaRPr/>
          </a:p>
          <a:p>
            <a:pPr indent="-228600" lvl="0" marL="228600" rtl="0" algn="l">
              <a:lnSpc>
                <a:spcPct val="90000"/>
              </a:lnSpc>
              <a:spcBef>
                <a:spcPts val="1000"/>
              </a:spcBef>
              <a:spcAft>
                <a:spcPts val="0"/>
              </a:spcAft>
              <a:buClr>
                <a:srgbClr val="292929"/>
              </a:buClr>
              <a:buSzPct val="100000"/>
              <a:buChar char="•"/>
            </a:pPr>
            <a:r>
              <a:rPr b="0" i="0" lang="en-US">
                <a:solidFill>
                  <a:srgbClr val="292929"/>
                </a:solidFill>
                <a:latin typeface="Arial"/>
                <a:ea typeface="Arial"/>
                <a:cs typeface="Arial"/>
                <a:sym typeface="Arial"/>
              </a:rPr>
              <a:t>One example is twitter making a swoosh sound when a tweet is being posted. Another example is Google Drive showing the status of a document upload. etc etc etc…..</a:t>
            </a:r>
            <a:endParaRPr/>
          </a:p>
          <a:p>
            <a:pPr indent="0" lvl="0" marL="0" rtl="0" algn="l">
              <a:lnSpc>
                <a:spcPct val="90000"/>
              </a:lnSpc>
              <a:spcBef>
                <a:spcPts val="1000"/>
              </a:spcBef>
              <a:spcAft>
                <a:spcPts val="0"/>
              </a:spcAft>
              <a:buClr>
                <a:schemeClr val="dk1"/>
              </a:buClr>
              <a:buSzPct val="100000"/>
              <a:buNone/>
            </a:pPr>
            <a:br>
              <a:rPr lang="en-US"/>
            </a:b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idx="1" type="body"/>
          </p:nvPr>
        </p:nvSpPr>
        <p:spPr>
          <a:xfrm>
            <a:off x="514004" y="237894"/>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4) Choose your set of heuristics.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Select which heuristics the evaluators are going to use.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This will ensure that they are all using the same guidelines throughout the evaluation. We mentioned a few of the most popular heuristics earlier, so check them out.</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Without heuristics, the usability evaluation will produce unreliable, inconsistent, and ultimately, useless results. Essentially, all your efforts will be for nothing.</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idx="1" type="body"/>
          </p:nvPr>
        </p:nvSpPr>
        <p:spPr>
          <a:xfrm>
            <a:off x="788323" y="587029"/>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5) Set up an evaluation system and identify issues</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Decide how evaluators will evaluate and report the usability of your product.</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Try setting up a simple evaluation system using a severity rating:</a:t>
            </a:r>
            <a:endParaRPr/>
          </a:p>
          <a:p>
            <a:pPr indent="-228600" lvl="1" marL="685800" rtl="0" algn="just">
              <a:lnSpc>
                <a:spcPct val="90000"/>
              </a:lnSpc>
              <a:spcBef>
                <a:spcPts val="500"/>
              </a:spcBef>
              <a:spcAft>
                <a:spcPts val="0"/>
              </a:spcAft>
              <a:buClr>
                <a:schemeClr val="dk1"/>
              </a:buClr>
              <a:buSzPct val="100000"/>
              <a:buFont typeface="Noto Sans Symbols"/>
              <a:buChar char="⮚"/>
            </a:pPr>
            <a:r>
              <a:rPr b="1" lang="en-US"/>
              <a:t>Critical issue</a:t>
            </a:r>
            <a:endParaRPr/>
          </a:p>
          <a:p>
            <a:pPr indent="-228600" lvl="1" marL="685800" rtl="0" algn="just">
              <a:lnSpc>
                <a:spcPct val="90000"/>
              </a:lnSpc>
              <a:spcBef>
                <a:spcPts val="500"/>
              </a:spcBef>
              <a:spcAft>
                <a:spcPts val="0"/>
              </a:spcAft>
              <a:buClr>
                <a:schemeClr val="dk1"/>
              </a:buClr>
              <a:buSzPct val="100000"/>
              <a:buFont typeface="Noto Sans Symbols"/>
              <a:buChar char="⮚"/>
            </a:pPr>
            <a:r>
              <a:rPr b="1" lang="en-US"/>
              <a:t>Normal issue</a:t>
            </a:r>
            <a:endParaRPr/>
          </a:p>
          <a:p>
            <a:pPr indent="-228600" lvl="1" marL="685800" rtl="0" algn="just">
              <a:lnSpc>
                <a:spcPct val="90000"/>
              </a:lnSpc>
              <a:spcBef>
                <a:spcPts val="500"/>
              </a:spcBef>
              <a:spcAft>
                <a:spcPts val="0"/>
              </a:spcAft>
              <a:buClr>
                <a:schemeClr val="dk1"/>
              </a:buClr>
              <a:buSzPct val="100000"/>
              <a:buFont typeface="Noto Sans Symbols"/>
              <a:buChar char="⮚"/>
            </a:pPr>
            <a:r>
              <a:rPr b="1" lang="en-US"/>
              <a:t>Minor issue</a:t>
            </a:r>
            <a:endParaRPr/>
          </a:p>
          <a:p>
            <a:pPr indent="-228600" lvl="1" marL="685800" rtl="0" algn="just">
              <a:lnSpc>
                <a:spcPct val="90000"/>
              </a:lnSpc>
              <a:spcBef>
                <a:spcPts val="500"/>
              </a:spcBef>
              <a:spcAft>
                <a:spcPts val="0"/>
              </a:spcAft>
              <a:buClr>
                <a:schemeClr val="dk1"/>
              </a:buClr>
              <a:buSzPct val="100000"/>
              <a:buFont typeface="Noto Sans Symbols"/>
              <a:buChar char="⮚"/>
            </a:pPr>
            <a:r>
              <a:rPr b="1" lang="en-US"/>
              <a:t>Good practice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Whichever evaluation system you choose, discuss it with evaluators beforehand to make sure everyone is on the same track.</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Evaluators should keep track of issues by making detailed notes of where they encountered the issue and how serious it is. This will help organize the design team’s backlog later 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idx="1" type="body"/>
          </p:nvPr>
        </p:nvSpPr>
        <p:spPr>
          <a:xfrm>
            <a:off x="505691" y="512214"/>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6) Analyse and summarize findings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As the evaluation draws to a close, it’s time to gather, compare, and summarize the findings.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One of the key benefits of using multiple evaluators is that they will each find issues that their counterparts have missed.</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Start by removing duplicates and organizing the data consistent with the severity rating of each issue. This will facilitate the design team in prioritizing their workflows.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The findings will become the launch pad for improved UX design and an all-around better product.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838200" y="448253"/>
            <a:ext cx="10515600" cy="4495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Severity Ratings </a:t>
            </a:r>
            <a:br>
              <a:rPr b="1" lang="en-US"/>
            </a:br>
            <a:endParaRPr/>
          </a:p>
        </p:txBody>
      </p:sp>
      <p:sp>
        <p:nvSpPr>
          <p:cNvPr id="336" name="Google Shape;336;p42"/>
          <p:cNvSpPr txBox="1"/>
          <p:nvPr>
            <p:ph idx="1" type="body"/>
          </p:nvPr>
        </p:nvSpPr>
        <p:spPr>
          <a:xfrm>
            <a:off x="497378" y="803160"/>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US"/>
              <a:t>Severity ratings can be used to allocate the resources to fix the most serious problems and can also provide a rough estimate of the need for additional usability efforts.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If the severity ratings indicate that several disastrous usability problems remain in an interface, it will probably be unadvisable to release it. But one might decide to go ahead with the release of a system with several usability problems if they are all judged as being cosmetic in nature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t>The severity of a usability problem is a combination of three factors:</a:t>
            </a:r>
            <a:endParaRPr/>
          </a:p>
          <a:p>
            <a:pPr indent="-228600" lvl="1" marL="685800" rtl="0" algn="just">
              <a:lnSpc>
                <a:spcPct val="90000"/>
              </a:lnSpc>
              <a:spcBef>
                <a:spcPts val="500"/>
              </a:spcBef>
              <a:spcAft>
                <a:spcPts val="0"/>
              </a:spcAft>
              <a:buClr>
                <a:schemeClr val="dk1"/>
              </a:buClr>
              <a:buSzPct val="100000"/>
              <a:buFont typeface="Noto Sans Symbols"/>
              <a:buChar char="❑"/>
            </a:pPr>
            <a:r>
              <a:rPr lang="en-US"/>
              <a:t>The </a:t>
            </a:r>
            <a:r>
              <a:rPr b="1" lang="en-US"/>
              <a:t>frequency </a:t>
            </a:r>
            <a:r>
              <a:rPr lang="en-US"/>
              <a:t>with which the problem occurs: Is it common or rare?</a:t>
            </a:r>
            <a:endParaRPr/>
          </a:p>
          <a:p>
            <a:pPr indent="-228600" lvl="1" marL="685800" rtl="0" algn="just">
              <a:lnSpc>
                <a:spcPct val="90000"/>
              </a:lnSpc>
              <a:spcBef>
                <a:spcPts val="500"/>
              </a:spcBef>
              <a:spcAft>
                <a:spcPts val="0"/>
              </a:spcAft>
              <a:buClr>
                <a:schemeClr val="dk1"/>
              </a:buClr>
              <a:buSzPct val="100000"/>
              <a:buFont typeface="Noto Sans Symbols"/>
              <a:buChar char="❑"/>
            </a:pPr>
            <a:r>
              <a:rPr lang="en-US"/>
              <a:t>The </a:t>
            </a:r>
            <a:r>
              <a:rPr b="1" lang="en-US"/>
              <a:t>impact </a:t>
            </a:r>
            <a:r>
              <a:rPr lang="en-US"/>
              <a:t>of the problem if it occurs: Will it be easy or difficult for the users to overcome?</a:t>
            </a:r>
            <a:endParaRPr/>
          </a:p>
          <a:p>
            <a:pPr indent="-228600" lvl="1" marL="685800" rtl="0" algn="just">
              <a:lnSpc>
                <a:spcPct val="90000"/>
              </a:lnSpc>
              <a:spcBef>
                <a:spcPts val="500"/>
              </a:spcBef>
              <a:spcAft>
                <a:spcPts val="0"/>
              </a:spcAft>
              <a:buClr>
                <a:schemeClr val="dk1"/>
              </a:buClr>
              <a:buSzPct val="100000"/>
              <a:buFont typeface="Noto Sans Symbols"/>
              <a:buChar char="❑"/>
            </a:pPr>
            <a:r>
              <a:rPr lang="en-US"/>
              <a:t>The </a:t>
            </a:r>
            <a:r>
              <a:rPr b="1" lang="en-US"/>
              <a:t>persistence </a:t>
            </a:r>
            <a:r>
              <a:rPr lang="en-US"/>
              <a:t>of the problem: Is it a one-time problem that users can overcome once they know about it or will users repeatedly be bothered by the problem?</a:t>
            </a:r>
            <a:endParaRPr/>
          </a:p>
          <a:p>
            <a:pPr indent="-64135" lvl="0" marL="228600" rtl="0" algn="just">
              <a:lnSpc>
                <a:spcPct val="90000"/>
              </a:lnSpc>
              <a:spcBef>
                <a:spcPts val="1000"/>
              </a:spcBef>
              <a:spcAft>
                <a:spcPts val="0"/>
              </a:spcAft>
              <a:buClr>
                <a:schemeClr val="dk1"/>
              </a:buClr>
              <a:buSzPct val="100000"/>
              <a:buFont typeface="Noto Sans Symbols"/>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idx="1" type="body"/>
          </p:nvPr>
        </p:nvSpPr>
        <p:spPr>
          <a:xfrm>
            <a:off x="475197" y="1309277"/>
            <a:ext cx="10892469" cy="2308324"/>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333333"/>
              </a:buClr>
              <a:buSzPts val="2400"/>
              <a:buFont typeface="Calibri"/>
              <a:buNone/>
            </a:pPr>
            <a:r>
              <a:rPr b="0" i="0" lang="en-US" sz="2400" u="none" cap="none" strike="noStrike">
                <a:solidFill>
                  <a:srgbClr val="333333"/>
                </a:solidFill>
              </a:rPr>
              <a:t>The following 0 to 4 rating scale can be used to rate the severity of usability problems:</a:t>
            </a:r>
            <a:endParaRPr b="1" i="0" sz="2400" u="none" cap="none" strike="noStrike">
              <a:solidFill>
                <a:schemeClr val="dk1"/>
              </a:solidFill>
            </a:endParaRPr>
          </a:p>
          <a:p>
            <a:pPr indent="0" lvl="0" marL="0" marR="0" rtl="0" algn="just">
              <a:lnSpc>
                <a:spcPct val="100000"/>
              </a:lnSpc>
              <a:spcBef>
                <a:spcPts val="0"/>
              </a:spcBef>
              <a:spcAft>
                <a:spcPts val="0"/>
              </a:spcAft>
              <a:buClr>
                <a:schemeClr val="dk1"/>
              </a:buClr>
              <a:buSzPts val="2400"/>
              <a:buFont typeface="Calibri"/>
              <a:buNone/>
            </a:pPr>
            <a:r>
              <a:rPr b="1" i="0" lang="en-US" sz="2400" u="none" cap="none" strike="noStrike">
                <a:solidFill>
                  <a:schemeClr val="dk1"/>
                </a:solidFill>
              </a:rPr>
              <a:t>0 </a:t>
            </a:r>
            <a:r>
              <a:rPr b="0" i="0" lang="en-US" sz="2400" u="none" cap="none" strike="noStrike">
                <a:solidFill>
                  <a:schemeClr val="dk1"/>
                </a:solidFill>
              </a:rPr>
              <a:t>= I don't agree that this is a usability problem at all</a:t>
            </a:r>
            <a:br>
              <a:rPr b="0" i="0" lang="en-US" sz="2400" u="none" cap="none" strike="noStrike">
                <a:solidFill>
                  <a:schemeClr val="dk1"/>
                </a:solidFill>
              </a:rPr>
            </a:br>
            <a:r>
              <a:rPr b="1" i="0" lang="en-US" sz="2400" u="none" cap="none" strike="noStrike">
                <a:solidFill>
                  <a:schemeClr val="dk1"/>
                </a:solidFill>
              </a:rPr>
              <a:t>1 </a:t>
            </a:r>
            <a:r>
              <a:rPr b="0" i="0" lang="en-US" sz="2400" u="none" cap="none" strike="noStrike">
                <a:solidFill>
                  <a:schemeClr val="dk1"/>
                </a:solidFill>
              </a:rPr>
              <a:t>= Cosmetic problem only: need not be fixed unless extra time is available on project</a:t>
            </a:r>
            <a:br>
              <a:rPr b="0" i="0" lang="en-US" sz="2400" u="none" cap="none" strike="noStrike">
                <a:solidFill>
                  <a:schemeClr val="dk1"/>
                </a:solidFill>
              </a:rPr>
            </a:br>
            <a:r>
              <a:rPr b="1" i="0" lang="en-US" sz="2400" u="none" cap="none" strike="noStrike">
                <a:solidFill>
                  <a:schemeClr val="dk1"/>
                </a:solidFill>
              </a:rPr>
              <a:t>2 </a:t>
            </a:r>
            <a:r>
              <a:rPr b="0" i="0" lang="en-US" sz="2400" u="none" cap="none" strike="noStrike">
                <a:solidFill>
                  <a:schemeClr val="dk1"/>
                </a:solidFill>
              </a:rPr>
              <a:t>= Minor usability problem: fixing this should be given low priority</a:t>
            </a:r>
            <a:br>
              <a:rPr b="0" i="0" lang="en-US" sz="2400" u="none" cap="none" strike="noStrike">
                <a:solidFill>
                  <a:schemeClr val="dk1"/>
                </a:solidFill>
              </a:rPr>
            </a:br>
            <a:r>
              <a:rPr b="1" i="0" lang="en-US" sz="2400" u="none" cap="none" strike="noStrike">
                <a:solidFill>
                  <a:schemeClr val="dk1"/>
                </a:solidFill>
              </a:rPr>
              <a:t>3 </a:t>
            </a:r>
            <a:r>
              <a:rPr b="0" i="0" lang="en-US" sz="2400" u="none" cap="none" strike="noStrike">
                <a:solidFill>
                  <a:schemeClr val="dk1"/>
                </a:solidFill>
              </a:rPr>
              <a:t>= Major usability problem: important to fix, so should be given high priority</a:t>
            </a:r>
            <a:br>
              <a:rPr b="0" i="0" lang="en-US" sz="2400" u="none" cap="none" strike="noStrike">
                <a:solidFill>
                  <a:schemeClr val="dk1"/>
                </a:solidFill>
              </a:rPr>
            </a:br>
            <a:r>
              <a:rPr b="1" i="0" lang="en-US" sz="2400" u="none" cap="none" strike="noStrike">
                <a:solidFill>
                  <a:schemeClr val="dk1"/>
                </a:solidFill>
              </a:rPr>
              <a:t>4 </a:t>
            </a:r>
            <a:r>
              <a:rPr b="0" i="0" lang="en-US" sz="2400" u="none" cap="none" strike="noStrike">
                <a:solidFill>
                  <a:schemeClr val="dk1"/>
                </a:solidFill>
              </a:rPr>
              <a:t>= Usability catastrophe: imperative to fix this before product can be released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idx="1" type="body"/>
          </p:nvPr>
        </p:nvSpPr>
        <p:spPr>
          <a:xfrm>
            <a:off x="753035" y="785858"/>
            <a:ext cx="10600765" cy="539110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9" name="Google Shape;109;p5"/>
          <p:cNvPicPr preferRelativeResize="0"/>
          <p:nvPr/>
        </p:nvPicPr>
        <p:blipFill rotWithShape="1">
          <a:blip r:embed="rId3">
            <a:alphaModFix/>
          </a:blip>
          <a:srcRect b="0" l="0" r="0" t="0"/>
          <a:stretch/>
        </p:blipFill>
        <p:spPr>
          <a:xfrm>
            <a:off x="2537011" y="1093694"/>
            <a:ext cx="6113929" cy="4978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 type="body"/>
          </p:nvPr>
        </p:nvSpPr>
        <p:spPr>
          <a:xfrm>
            <a:off x="547255" y="30439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en-US" sz="2600"/>
              <a:t>Take a look at smartphone. Right after the screen lights up, it informs you about its battery, a wifi connection, received messages, missed calls, and much more. Imagine how insecure you would feel if this information were missing. By utilizing signs, icons, and indicators, the system communicates its status and helps user make better, more informed decisions.</a:t>
            </a:r>
            <a:endParaRPr sz="2600"/>
          </a:p>
        </p:txBody>
      </p:sp>
      <p:pic>
        <p:nvPicPr>
          <p:cNvPr id="115" name="Google Shape;115;p6"/>
          <p:cNvPicPr preferRelativeResize="0"/>
          <p:nvPr/>
        </p:nvPicPr>
        <p:blipFill rotWithShape="1">
          <a:blip r:embed="rId3">
            <a:alphaModFix/>
          </a:blip>
          <a:srcRect b="0" l="0" r="0" t="0"/>
          <a:stretch/>
        </p:blipFill>
        <p:spPr>
          <a:xfrm>
            <a:off x="1326776" y="2639255"/>
            <a:ext cx="9018495" cy="39412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70721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#2: Match between system and the real world</a:t>
            </a:r>
            <a:br>
              <a:rPr b="1" lang="en-US"/>
            </a:br>
            <a:endParaRPr/>
          </a:p>
        </p:txBody>
      </p:sp>
      <p:sp>
        <p:nvSpPr>
          <p:cNvPr id="121" name="Google Shape;121;p7"/>
          <p:cNvSpPr txBox="1"/>
          <p:nvPr>
            <p:ph idx="1" type="body"/>
          </p:nvPr>
        </p:nvSpPr>
        <p:spPr>
          <a:xfrm>
            <a:off x="838200" y="994351"/>
            <a:ext cx="10515600" cy="468030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The design should speak the users' language.</a:t>
            </a:r>
            <a:endParaRPr/>
          </a:p>
          <a:p>
            <a:pPr indent="-228600" lvl="0" marL="228600" rtl="0" algn="just">
              <a:lnSpc>
                <a:spcPct val="90000"/>
              </a:lnSpc>
              <a:spcBef>
                <a:spcPts val="1000"/>
              </a:spcBef>
              <a:spcAft>
                <a:spcPts val="0"/>
              </a:spcAft>
              <a:buClr>
                <a:schemeClr val="dk1"/>
              </a:buClr>
              <a:buSzPts val="2800"/>
              <a:buChar char="•"/>
            </a:pPr>
            <a:r>
              <a:rPr lang="en-US"/>
              <a:t> Use words, phrases, and concepts familiar to the user, rather than internal jargon. </a:t>
            </a:r>
            <a:endParaRPr/>
          </a:p>
          <a:p>
            <a:pPr indent="-228600" lvl="0" marL="228600" rtl="0" algn="just">
              <a:lnSpc>
                <a:spcPct val="90000"/>
              </a:lnSpc>
              <a:spcBef>
                <a:spcPts val="1000"/>
              </a:spcBef>
              <a:spcAft>
                <a:spcPts val="0"/>
              </a:spcAft>
              <a:buClr>
                <a:schemeClr val="dk1"/>
              </a:buClr>
              <a:buSzPts val="2800"/>
              <a:buChar char="•"/>
            </a:pPr>
            <a:r>
              <a:rPr lang="en-US"/>
              <a:t>Follow real-world conventions, making information appear in a natural and logical order.</a:t>
            </a:r>
            <a:endParaRPr/>
          </a:p>
          <a:p>
            <a:pPr indent="-228600" lvl="0" marL="228600" rtl="0" algn="just">
              <a:lnSpc>
                <a:spcPct val="90000"/>
              </a:lnSpc>
              <a:spcBef>
                <a:spcPts val="1000"/>
              </a:spcBef>
              <a:spcAft>
                <a:spcPts val="0"/>
              </a:spcAft>
              <a:buClr>
                <a:schemeClr val="dk1"/>
              </a:buClr>
              <a:buSzPts val="2800"/>
              <a:buChar char="•"/>
            </a:pPr>
            <a:r>
              <a:rPr lang="en-US"/>
              <a:t>The way you should design depends very much on your specific users. Terms, concepts, icons, and images that seem perfectly clear to you and your colleagues may be unfamiliar or confusing to your users.</a:t>
            </a:r>
            <a:endParaRPr/>
          </a:p>
          <a:p>
            <a:pPr indent="-228600" lvl="0" marL="228600" rtl="0" algn="just">
              <a:lnSpc>
                <a:spcPct val="90000"/>
              </a:lnSpc>
              <a:spcBef>
                <a:spcPts val="1000"/>
              </a:spcBef>
              <a:spcAft>
                <a:spcPts val="0"/>
              </a:spcAft>
              <a:buClr>
                <a:schemeClr val="dk1"/>
              </a:buClr>
              <a:buSzPts val="2800"/>
              <a:buChar char="•"/>
            </a:pPr>
            <a:r>
              <a:rPr lang="en-US"/>
              <a:t>When a design’s controls follow real-world conventions and correspond to desired outcomes, it’s easier for users to learn and remember how the interface 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p:nvPr/>
        </p:nvSpPr>
        <p:spPr>
          <a:xfrm>
            <a:off x="670560" y="504088"/>
            <a:ext cx="10534996" cy="16927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600" u="none" cap="none" strike="noStrike">
                <a:solidFill>
                  <a:srgbClr val="292929"/>
                </a:solidFill>
                <a:latin typeface="Arial"/>
                <a:ea typeface="Arial"/>
                <a:cs typeface="Arial"/>
                <a:sym typeface="Arial"/>
              </a:rPr>
              <a:t>An extreme example is a smart phone design, which transfers all details of real world objects into the software. At the beginning of smartphone adoption, it helped people to learn how to use their new companions through the aesthetics and processes they were familiar with before.</a:t>
            </a:r>
            <a:endParaRPr b="0" i="0" sz="2600" u="none" cap="none" strike="noStrike">
              <a:solidFill>
                <a:schemeClr val="dk1"/>
              </a:solidFill>
              <a:latin typeface="Calibri"/>
              <a:ea typeface="Calibri"/>
              <a:cs typeface="Calibri"/>
              <a:sym typeface="Calibri"/>
            </a:endParaRPr>
          </a:p>
        </p:txBody>
      </p:sp>
      <p:pic>
        <p:nvPicPr>
          <p:cNvPr id="127" name="Google Shape;127;p8"/>
          <p:cNvPicPr preferRelativeResize="0"/>
          <p:nvPr/>
        </p:nvPicPr>
        <p:blipFill rotWithShape="1">
          <a:blip r:embed="rId3">
            <a:alphaModFix/>
          </a:blip>
          <a:srcRect b="0" l="0" r="0" t="0"/>
          <a:stretch/>
        </p:blipFill>
        <p:spPr>
          <a:xfrm>
            <a:off x="1590756" y="2510118"/>
            <a:ext cx="9301362" cy="23430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rgbClr val="292929"/>
              </a:buClr>
              <a:buSzPct val="100000"/>
              <a:buFont typeface="Arial"/>
              <a:buNone/>
            </a:pPr>
            <a:r>
              <a:rPr b="0" i="0" lang="en-US" sz="2600">
                <a:solidFill>
                  <a:srgbClr val="292929"/>
                </a:solidFill>
                <a:latin typeface="Arial"/>
                <a:ea typeface="Arial"/>
                <a:cs typeface="Arial"/>
                <a:sym typeface="Arial"/>
              </a:rPr>
              <a:t>Neil Patel could very well say “Sign Up” on his landing page. Instead, he chose to say ambitiously — “Yes, I want Neil to teach me how to grow my Business!”. It sets the context and speaks the everyday language.</a:t>
            </a:r>
            <a:endParaRPr sz="2600"/>
          </a:p>
        </p:txBody>
      </p:sp>
      <p:pic>
        <p:nvPicPr>
          <p:cNvPr id="133" name="Google Shape;133;p9"/>
          <p:cNvPicPr preferRelativeResize="0"/>
          <p:nvPr>
            <p:ph idx="1" type="body"/>
          </p:nvPr>
        </p:nvPicPr>
        <p:blipFill rotWithShape="1">
          <a:blip r:embed="rId3">
            <a:alphaModFix/>
          </a:blip>
          <a:srcRect b="0" l="0" r="0" t="0"/>
          <a:stretch/>
        </p:blipFill>
        <p:spPr>
          <a:xfrm>
            <a:off x="2010785" y="1825625"/>
            <a:ext cx="8170430"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2022-08-03T05:13:19Z</dcterms:created>
  <dc:creator>Supriya Agrawal</dc:creator>
</cp:coreProperties>
</file>