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1" r:id="rId6"/>
    <p:sldId id="280" r:id="rId7"/>
    <p:sldId id="259" r:id="rId8"/>
    <p:sldId id="284" r:id="rId9"/>
    <p:sldId id="283" r:id="rId10"/>
    <p:sldId id="260" r:id="rId11"/>
    <p:sldId id="273" r:id="rId12"/>
    <p:sldId id="275" r:id="rId13"/>
    <p:sldId id="274" r:id="rId14"/>
    <p:sldId id="277" r:id="rId15"/>
    <p:sldId id="278" r:id="rId16"/>
    <p:sldId id="279" r:id="rId17"/>
    <p:sldId id="261" r:id="rId18"/>
    <p:sldId id="270" r:id="rId19"/>
    <p:sldId id="262" r:id="rId20"/>
    <p:sldId id="271" r:id="rId21"/>
    <p:sldId id="272" r:id="rId22"/>
    <p:sldId id="263" r:id="rId23"/>
    <p:sldId id="264" r:id="rId24"/>
    <p:sldId id="26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1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5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7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3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3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4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3C54-E93D-487F-B877-1ED07FAF1632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3F84-F401-4CB2-B389-AC32E0190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6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zeiss.com/digital-innovation/en/usability-in-software-development-projec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katyanoble/uber-redesign-case-study-44349274da2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xplanet.org/gxpress-website-redesign-ux-case-study-56dbbd06782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247" y="406400"/>
            <a:ext cx="9144000" cy="2387600"/>
          </a:xfrm>
        </p:spPr>
        <p:txBody>
          <a:bodyPr/>
          <a:lstStyle/>
          <a:p>
            <a:r>
              <a:rPr lang="en-US" dirty="0"/>
              <a:t>UNIT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4156"/>
            <a:ext cx="9144000" cy="1655762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+mj-lt"/>
                <a:ea typeface="+mj-ea"/>
                <a:cs typeface="+mj-cs"/>
              </a:rPr>
              <a:t>USABILITY FOCUSED PROJECT DEVELOPMENT</a:t>
            </a:r>
            <a:endParaRPr lang="en-IN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53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Step 3: Evaluate Customer Reviews &amp; Feedback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If your app has been in the hands of real people for a few months, it’s likely that you have data.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Some of this data will be quantitative (e.g., stats on in-app usage and engagement) while some will be qualitative (e.g., reviews and messages).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Compile all this data and look for trends.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 you notice that lots of users are complaining about a specific feature? Are users asking how to update a specific element of their account? Are users tapping a specific button when they’re trying to select something else?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28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App Usage Statistics 2021 that'll Surprise You (Updated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16" y="1825625"/>
            <a:ext cx="8251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downloads per d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0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aily users during one mon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44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811" y="1825625"/>
            <a:ext cx="7508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7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How to deal with negative app reviews | The ASO Project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11" y="1571106"/>
            <a:ext cx="7722523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54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7 Terrible App Reviews That Could Have Been Prevented | by Appsee | Product  Coali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825625"/>
            <a:ext cx="89731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2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4: Implement Changes To The Look &amp; The User Experience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1BFD9-3884-1309-CE49-F1665952654D}"/>
              </a:ext>
            </a:extLst>
          </p:cNvPr>
          <p:cNvSpPr txBox="1"/>
          <p:nvPr/>
        </p:nvSpPr>
        <p:spPr>
          <a:xfrm>
            <a:off x="838200" y="1918447"/>
            <a:ext cx="10600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As per the quantitative and qualitative data collected ,an analysis is carried out for the essential changes that need to be redesigned in the application.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Make appropriate decisions to implement the necessary changes in stages.</a:t>
            </a:r>
          </a:p>
        </p:txBody>
      </p:sp>
    </p:spTree>
    <p:extLst>
      <p:ext uri="{BB962C8B-B14F-4D97-AF65-F5344CB8AC3E}">
        <p14:creationId xmlns:p14="http://schemas.microsoft.com/office/powerpoint/2010/main" val="133107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DA77AB-7ED5-07B2-FA72-46952651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75270"/>
            <a:ext cx="9448800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6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Monitor Usage &amp; User Response Upon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find out if the redesign was successful, look back at the goal you set out when you first started this project and gauge whether you achieved it. </a:t>
            </a:r>
          </a:p>
          <a:p>
            <a:pPr algn="just"/>
            <a:r>
              <a:rPr lang="en-US" dirty="0"/>
              <a:t>Did usage increase? Did engagement increase? Are there more positive reviews in the app store than there were before? Are you seeing a spike in growth?</a:t>
            </a:r>
          </a:p>
          <a:p>
            <a:pPr algn="just"/>
            <a:r>
              <a:rPr lang="en-US" dirty="0"/>
              <a:t>That’s where you need to focus your attention now. Use your data and feedback as a starting point to not only gauge whether the redesign was a success but also to uncover opportunities to iterate and improve.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68" y="4540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400" b="1" dirty="0"/>
              <a:t>Redesigning App/Website using design lifecycle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https://blogs.zeiss.com/digital-innovation/en/usability-in-software-development-projects/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There are series of steps that can make the redesign experience less painful and more likely to result in a positive outcome for both the user and the business.</a:t>
            </a:r>
          </a:p>
          <a:p>
            <a:pPr marL="0" indent="0" algn="just">
              <a:buNone/>
            </a:pPr>
            <a:r>
              <a:rPr lang="en-US" dirty="0"/>
              <a:t>Step by step process:</a:t>
            </a:r>
          </a:p>
          <a:p>
            <a:pPr marL="514350" indent="-514350" algn="just">
              <a:buAutoNum type="arabicPeriod"/>
            </a:pPr>
            <a:r>
              <a:rPr lang="en-US" dirty="0"/>
              <a:t>Understand initial goals of redesigning</a:t>
            </a:r>
          </a:p>
          <a:p>
            <a:pPr marL="514350" indent="-514350" algn="just">
              <a:buAutoNum type="arabicPeriod"/>
            </a:pPr>
            <a:r>
              <a:rPr lang="en-US" dirty="0"/>
              <a:t>Communicate with users to gain insights</a:t>
            </a:r>
          </a:p>
          <a:p>
            <a:pPr marL="514350" indent="-514350" algn="just">
              <a:buAutoNum type="arabicPeriod"/>
            </a:pPr>
            <a:r>
              <a:rPr lang="en-US" dirty="0"/>
              <a:t>Evaluate customer reviews and feedback</a:t>
            </a:r>
          </a:p>
          <a:p>
            <a:pPr marL="514350" indent="-514350" algn="just">
              <a:buAutoNum type="arabicPeriod"/>
            </a:pPr>
            <a:r>
              <a:rPr lang="en-US" dirty="0"/>
              <a:t>Implement changes and user experience</a:t>
            </a:r>
          </a:p>
          <a:p>
            <a:pPr marL="514350" indent="-514350" algn="just">
              <a:buAutoNum type="arabicPeriod"/>
            </a:pPr>
            <a:r>
              <a:rPr lang="en-US" dirty="0"/>
              <a:t>Test redesign with users</a:t>
            </a:r>
          </a:p>
          <a:p>
            <a:pPr marL="514350" indent="-514350" algn="just">
              <a:buAutoNum type="arabicPeriod"/>
            </a:pPr>
            <a:r>
              <a:rPr lang="en-US" dirty="0"/>
              <a:t>Monitor and maintaining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7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65" y="365125"/>
            <a:ext cx="112554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rgbClr val="071933"/>
                </a:solidFill>
                <a:latin typeface="Basis Grotesque Pro"/>
              </a:rPr>
              <a:t/>
            </a:r>
            <a:br>
              <a:rPr lang="en-US" sz="2700" dirty="0">
                <a:solidFill>
                  <a:srgbClr val="071933"/>
                </a:solidFill>
                <a:latin typeface="Basis Grotesque Pro"/>
              </a:rPr>
            </a:br>
            <a:r>
              <a:rPr lang="en-US" sz="3100" b="1" dirty="0">
                <a:solidFill>
                  <a:srgbClr val="071933"/>
                </a:solidFill>
                <a:latin typeface="Basis Grotesque Pro"/>
              </a:rPr>
              <a:t>Uber underwent their most recent redesign</a:t>
            </a:r>
            <a:br>
              <a:rPr lang="en-US" sz="3100" b="1" dirty="0">
                <a:solidFill>
                  <a:srgbClr val="071933"/>
                </a:solidFill>
                <a:latin typeface="Basis Grotesque Pro"/>
              </a:rPr>
            </a:br>
            <a:r>
              <a:rPr lang="en-US" sz="3100" b="1" dirty="0">
                <a:solidFill>
                  <a:srgbClr val="071933"/>
                </a:solidFill>
                <a:latin typeface="Basis Grotesque Pro"/>
              </a:rPr>
              <a:t/>
            </a:r>
            <a:br>
              <a:rPr lang="en-US" sz="3100" b="1" dirty="0">
                <a:solidFill>
                  <a:srgbClr val="071933"/>
                </a:solidFill>
                <a:latin typeface="Basis Grotesque Pro"/>
              </a:rPr>
            </a:br>
            <a:endParaRPr lang="en-IN" sz="31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8F6CE-AFC1-B3FB-457C-DCEF4CE9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3F41FA-F94F-58F9-BE07-E50E1D2F8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76" y="1268673"/>
            <a:ext cx="10085387" cy="503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3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796A-E928-B423-4B5D-5A5535F8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1-UBER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2268-7B8F-9B95-0649-6AA9B721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071933"/>
              </a:solidFill>
              <a:latin typeface="Basis Grotesque Pro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71933"/>
                </a:solidFill>
                <a:latin typeface="Basis Grotesque Pro"/>
                <a:hlinkClick r:id="rId2"/>
              </a:rPr>
              <a:t>https://medium.com/@katyanoble/uber-redesign-case-study-44349274da2a</a:t>
            </a:r>
            <a:endParaRPr lang="en-US" sz="2800" dirty="0">
              <a:solidFill>
                <a:srgbClr val="071933"/>
              </a:solidFill>
              <a:latin typeface="Basis Grotesque Pro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 2 -</a:t>
            </a:r>
            <a:r>
              <a:rPr lang="en-US" dirty="0" err="1" smtClean="0"/>
              <a:t>GXpress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https://uxplanet.org/gxpress-website-redesign-ux-case-study-56dbbd067824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2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Usability Testing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Usability testing refers to evaluating a product or service by testing it with representative users. </a:t>
            </a:r>
          </a:p>
          <a:p>
            <a:pPr marL="0" indent="0" fontAlgn="base">
              <a:buNone/>
            </a:pPr>
            <a:r>
              <a:rPr lang="en-US" dirty="0"/>
              <a:t>Typically, during a test, participants will try to complete typical tasks while observers watch, listen and takes notes.  </a:t>
            </a:r>
          </a:p>
          <a:p>
            <a:pPr marL="0" indent="0" fontAlgn="base">
              <a:buNone/>
            </a:pPr>
            <a:r>
              <a:rPr lang="en-US" dirty="0"/>
              <a:t>The goal is to identify any usability problems, collect qualitative and quantitative data and determine the participant's satisfaction with the product.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17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67" y="487275"/>
            <a:ext cx="10375669" cy="5971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goal of this testing is to satisfy users and it mainly concentrates on the following parameters of a system:</a:t>
            </a:r>
          </a:p>
          <a:p>
            <a:r>
              <a:rPr lang="en-US" b="1" dirty="0"/>
              <a:t>The effectiveness of the system</a:t>
            </a:r>
            <a:endParaRPr lang="en-US" dirty="0"/>
          </a:p>
          <a:p>
            <a:pPr lvl="1"/>
            <a:r>
              <a:rPr lang="en-US" dirty="0"/>
              <a:t>Is the system is easy to learn?</a:t>
            </a:r>
          </a:p>
          <a:p>
            <a:pPr lvl="1"/>
            <a:r>
              <a:rPr lang="en-US" dirty="0"/>
              <a:t>Is the system useful and adds value to the target audience?</a:t>
            </a:r>
          </a:p>
          <a:p>
            <a:pPr lvl="1"/>
            <a:r>
              <a:rPr lang="en-US" dirty="0"/>
              <a:t>Are Content, Color, Icons, Images used are aesthetically pleasing?</a:t>
            </a:r>
          </a:p>
          <a:p>
            <a:r>
              <a:rPr lang="en-US" b="1" dirty="0"/>
              <a:t>Efficiency</a:t>
            </a:r>
            <a:endParaRPr lang="en-US" dirty="0"/>
          </a:p>
          <a:p>
            <a:pPr lvl="1"/>
            <a:r>
              <a:rPr lang="en-US" dirty="0"/>
              <a:t>Little navigation should be required to reach the desired screen or webpage, and scrollbars should be used infrequently.</a:t>
            </a:r>
          </a:p>
          <a:p>
            <a:pPr lvl="1"/>
            <a:r>
              <a:rPr lang="en-US" dirty="0"/>
              <a:t>Uniformity in the </a:t>
            </a:r>
            <a:r>
              <a:rPr lang="en-US" b="1" dirty="0"/>
              <a:t>format</a:t>
            </a:r>
            <a:r>
              <a:rPr lang="en-US" dirty="0"/>
              <a:t> of screen/pages in your application/website.</a:t>
            </a:r>
          </a:p>
          <a:p>
            <a:pPr lvl="1"/>
            <a:r>
              <a:rPr lang="en-US" dirty="0"/>
              <a:t>Option to search within your software application or website.</a:t>
            </a:r>
          </a:p>
          <a:p>
            <a:r>
              <a:rPr lang="en-US" b="1" dirty="0"/>
              <a:t>Accuracy</a:t>
            </a:r>
            <a:endParaRPr lang="en-US" dirty="0"/>
          </a:p>
          <a:p>
            <a:pPr lvl="1"/>
            <a:r>
              <a:rPr lang="en-US" dirty="0"/>
              <a:t>No outdated or incorrect data like contact information/address should be present.</a:t>
            </a:r>
          </a:p>
          <a:p>
            <a:pPr lvl="1"/>
            <a:r>
              <a:rPr lang="en-US" dirty="0"/>
              <a:t>No broken links should be present.</a:t>
            </a:r>
          </a:p>
          <a:p>
            <a:r>
              <a:rPr lang="en-US" b="1" dirty="0"/>
              <a:t>User Friendliness</a:t>
            </a:r>
            <a:endParaRPr lang="en-US" dirty="0"/>
          </a:p>
          <a:p>
            <a:pPr lvl="1"/>
            <a:r>
              <a:rPr lang="en-US" dirty="0"/>
              <a:t>Controls used should be self-explanatory and must not require training to operate</a:t>
            </a:r>
          </a:p>
          <a:p>
            <a:pPr lvl="1"/>
            <a:r>
              <a:rPr lang="en-US" dirty="0"/>
              <a:t>Help should be provided for the users to understand the application/website</a:t>
            </a:r>
          </a:p>
          <a:p>
            <a:pPr lvl="1"/>
            <a:r>
              <a:rPr lang="en-US" dirty="0"/>
              <a:t>Alignment with the above goals helps in effective usability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72834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Benefits of Usability Testing</a:t>
            </a:r>
          </a:p>
          <a:p>
            <a:pPr fontAlgn="base"/>
            <a:r>
              <a:rPr lang="en-US" dirty="0"/>
              <a:t>Usability testing lets the design and development teams identify problems before hand. </a:t>
            </a:r>
          </a:p>
          <a:p>
            <a:pPr fontAlgn="base"/>
            <a:r>
              <a:rPr lang="en-US" dirty="0"/>
              <a:t>The earlier issues are identified and fixed, the less expensive the fixes will be in terms of both staff time and possible impact to the schedule.  During a usability test, you will:</a:t>
            </a:r>
          </a:p>
          <a:p>
            <a:pPr fontAlgn="base"/>
            <a:r>
              <a:rPr lang="en-US" dirty="0"/>
              <a:t>Learn if participants are able to complete specified tasks successfully and</a:t>
            </a:r>
          </a:p>
          <a:p>
            <a:pPr fontAlgn="base"/>
            <a:r>
              <a:rPr lang="en-US" dirty="0"/>
              <a:t>Identify how long it takes to complete specified tasks</a:t>
            </a:r>
          </a:p>
          <a:p>
            <a:pPr fontAlgn="base"/>
            <a:r>
              <a:rPr lang="en-US" dirty="0"/>
              <a:t>Find out how satisfied participants are with your Web site or other product</a:t>
            </a:r>
          </a:p>
          <a:p>
            <a:pPr fontAlgn="base"/>
            <a:r>
              <a:rPr lang="en-US" dirty="0"/>
              <a:t>Identify changes required to improve user performance and satisfaction</a:t>
            </a:r>
          </a:p>
          <a:p>
            <a:pPr fontAlgn="base"/>
            <a:r>
              <a:rPr lang="en-US" dirty="0"/>
              <a:t>And analyze the performance to see if it meets your usability objectives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1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50" y="365125"/>
            <a:ext cx="1070195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1. Understand initial goals of redesigning</a:t>
            </a:r>
            <a:br>
              <a:rPr lang="en-US" sz="4000" b="1" dirty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96" y="1360112"/>
            <a:ext cx="10786904" cy="4351338"/>
          </a:xfrm>
        </p:spPr>
        <p:txBody>
          <a:bodyPr/>
          <a:lstStyle/>
          <a:p>
            <a:pPr algn="just"/>
            <a:r>
              <a:rPr lang="en-US" dirty="0"/>
              <a:t>Is it time to redesign because user experience trends have changed?</a:t>
            </a:r>
          </a:p>
          <a:p>
            <a:pPr algn="just"/>
            <a:r>
              <a:rPr lang="en-US" dirty="0"/>
              <a:t>Is it time to redesign because you launched a new feature? </a:t>
            </a:r>
          </a:p>
          <a:p>
            <a:pPr algn="just"/>
            <a:r>
              <a:rPr lang="en-US" dirty="0"/>
              <a:t>Is it time to redesign because the competition is providing a better app experience?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59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444" y="1825625"/>
            <a:ext cx="64864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1899837"/>
            <a:ext cx="6882938" cy="38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2: Communicate With Users To Gain Insight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84" y="1218796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One of the most underestimated steps in the redesign process is communication. </a:t>
            </a:r>
          </a:p>
          <a:p>
            <a:pPr algn="just"/>
            <a:r>
              <a:rPr lang="en-US" dirty="0"/>
              <a:t>At this stage, you already know exactly what you want to accomplish with your app redesign. </a:t>
            </a:r>
          </a:p>
          <a:p>
            <a:pPr algn="just"/>
            <a:r>
              <a:rPr lang="en-US" dirty="0"/>
              <a:t>Now you have to communicate the impending change to people who love and frequently use your website/app. </a:t>
            </a:r>
          </a:p>
          <a:p>
            <a:pPr algn="just"/>
            <a:r>
              <a:rPr lang="en-US" dirty="0"/>
              <a:t>Once you’ve communicated this, you can meaningfully engage your users and learn what they do and don’t like about the current experience or what they’d like to see changed.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38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29" y="1825625"/>
            <a:ext cx="8046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Insights template: the missing link between Designers and Product Managers  | by Sol Mesz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4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666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Basis Grotesque Pro</vt:lpstr>
      <vt:lpstr>Calibri</vt:lpstr>
      <vt:lpstr>Calibri Light</vt:lpstr>
      <vt:lpstr>Wingdings</vt:lpstr>
      <vt:lpstr>Office Theme</vt:lpstr>
      <vt:lpstr>UNIT 3</vt:lpstr>
      <vt:lpstr>PowerPoint Presentation</vt:lpstr>
      <vt:lpstr>1. Understand initial goals of redesigning </vt:lpstr>
      <vt:lpstr>PowerPoint Presentation</vt:lpstr>
      <vt:lpstr>PowerPoint Presentation</vt:lpstr>
      <vt:lpstr>PowerPoint Presentation</vt:lpstr>
      <vt:lpstr>Step 2: Communicate With Users To Gain Insight </vt:lpstr>
      <vt:lpstr>PowerPoint Presentation</vt:lpstr>
      <vt:lpstr>PowerPoint Presentation</vt:lpstr>
      <vt:lpstr>Step 3: Evaluate Customer Reviews &amp;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4: Implement Changes To The Look &amp; The User Experience </vt:lpstr>
      <vt:lpstr> </vt:lpstr>
      <vt:lpstr>Step 5: Monitor Usage &amp; User Response Upon Launch</vt:lpstr>
      <vt:lpstr> Uber underwent their most recent redesign  </vt:lpstr>
      <vt:lpstr>Case study 1-UBER</vt:lpstr>
      <vt:lpstr>Case Study 2 -GXpress</vt:lpstr>
      <vt:lpstr>Usability Testing 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Supriya Agrawal</dc:creator>
  <cp:lastModifiedBy>Archana Gulati (Dr.)</cp:lastModifiedBy>
  <cp:revision>25</cp:revision>
  <dcterms:created xsi:type="dcterms:W3CDTF">2022-09-02T04:20:53Z</dcterms:created>
  <dcterms:modified xsi:type="dcterms:W3CDTF">2022-09-26T08:22:46Z</dcterms:modified>
</cp:coreProperties>
</file>