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5" r:id="rId28"/>
    <p:sldId id="286" r:id="rId29"/>
    <p:sldId id="287" r:id="rId30"/>
    <p:sldId id="288" r:id="rId31"/>
    <p:sldId id="289" r:id="rId32"/>
    <p:sldId id="280" r:id="rId33"/>
    <p:sldId id="281" r:id="rId34"/>
    <p:sldId id="290" r:id="rId35"/>
    <p:sldId id="291" r:id="rId36"/>
    <p:sldId id="292" r:id="rId37"/>
    <p:sldId id="293" r:id="rId38"/>
    <p:sldId id="294" r:id="rId39"/>
    <p:sldId id="295" r:id="rId40"/>
    <p:sldId id="297" r:id="rId41"/>
    <p:sldId id="298" r:id="rId42"/>
    <p:sldId id="296"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45" r:id="rId81"/>
    <p:sldId id="347" r:id="rId82"/>
    <p:sldId id="348" r:id="rId83"/>
    <p:sldId id="350" r:id="rId84"/>
    <p:sldId id="351" r:id="rId85"/>
    <p:sldId id="349" r:id="rId86"/>
    <p:sldId id="352" r:id="rId87"/>
    <p:sldId id="336" r:id="rId88"/>
    <p:sldId id="337" r:id="rId89"/>
    <p:sldId id="338" r:id="rId90"/>
    <p:sldId id="339" r:id="rId91"/>
    <p:sldId id="340" r:id="rId92"/>
    <p:sldId id="341" r:id="rId93"/>
    <p:sldId id="342" r:id="rId94"/>
    <p:sldId id="343" r:id="rId95"/>
    <p:sldId id="344"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AF4100B-02C1-454E-AB0C-7875AA1EAB3B}" type="datetimeFigureOut">
              <a:rPr lang="en-IN" smtClean="0"/>
              <a:t>31-10-2022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2125634-D3B6-406F-A1A3-3FD4B5749086}" type="slidenum">
              <a:rPr lang="en-IN" smtClean="0"/>
              <a:t>‹#›</a:t>
            </a:fld>
            <a:endParaRPr lang="en-IN"/>
          </a:p>
        </p:txBody>
      </p:sp>
    </p:spTree>
    <p:extLst>
      <p:ext uri="{BB962C8B-B14F-4D97-AF65-F5344CB8AC3E}">
        <p14:creationId xmlns:p14="http://schemas.microsoft.com/office/powerpoint/2010/main" val="1843614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4100B-02C1-454E-AB0C-7875AA1EAB3B}"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121970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4100B-02C1-454E-AB0C-7875AA1EAB3B}"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53396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4100B-02C1-454E-AB0C-7875AA1EAB3B}" type="datetimeFigureOut">
              <a:rPr lang="en-IN" smtClean="0"/>
              <a:t>31-10-2022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43743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AF4100B-02C1-454E-AB0C-7875AA1EAB3B}" type="datetimeFigureOut">
              <a:rPr lang="en-IN" smtClean="0"/>
              <a:t>31-10-2022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41539086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4100B-02C1-454E-AB0C-7875AA1EAB3B}"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405639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4100B-02C1-454E-AB0C-7875AA1EAB3B}" type="datetimeFigureOut">
              <a:rPr lang="en-IN" smtClean="0"/>
              <a:t>31-10-2022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193221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4100B-02C1-454E-AB0C-7875AA1EAB3B}" type="datetimeFigureOut">
              <a:rPr lang="en-IN" smtClean="0"/>
              <a:t>31-10-2022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74025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4100B-02C1-454E-AB0C-7875AA1EAB3B}" type="datetimeFigureOut">
              <a:rPr lang="en-IN" smtClean="0"/>
              <a:t>31-10-2022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72306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AF4100B-02C1-454E-AB0C-7875AA1EAB3B}" type="datetimeFigureOut">
              <a:rPr lang="en-IN" smtClean="0"/>
              <a:t>31-10-2022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2125634-D3B6-406F-A1A3-3FD4B574908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688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AF4100B-02C1-454E-AB0C-7875AA1EAB3B}" type="datetimeFigureOut">
              <a:rPr lang="en-IN" smtClean="0"/>
              <a:t>31-10-2022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2125634-D3B6-406F-A1A3-3FD4B574908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47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AF4100B-02C1-454E-AB0C-7875AA1EAB3B}" type="datetimeFigureOut">
              <a:rPr lang="en-IN" smtClean="0"/>
              <a:t>31-10-2022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2125634-D3B6-406F-A1A3-3FD4B5749086}" type="slidenum">
              <a:rPr lang="en-IN" smtClean="0"/>
              <a:t>‹#›</a:t>
            </a:fld>
            <a:endParaRPr lang="en-IN"/>
          </a:p>
        </p:txBody>
      </p:sp>
    </p:spTree>
    <p:extLst>
      <p:ext uri="{BB962C8B-B14F-4D97-AF65-F5344CB8AC3E}">
        <p14:creationId xmlns:p14="http://schemas.microsoft.com/office/powerpoint/2010/main" val="38404895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nagementstudyhq.com/external-factors-affect-business-environment.html" TargetMode="External"/><Relationship Id="rId2" Type="http://schemas.openxmlformats.org/officeDocument/2006/relationships/hyperlink" Target="https://www.managementstudyhq.com/sources-of-recruitmen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nagementstudyhq.com/features-importance-limitations-planning.html" TargetMode="External"/><Relationship Id="rId2" Type="http://schemas.openxmlformats.org/officeDocument/2006/relationships/hyperlink" Target="https://www.managementstudyhq.com/importance-of-human-resource-planning.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managementstudyhq.com/wp-content/uploads/2013/10/Demand-Forecasting-in-Human-Resource.jpg"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managementstudyhq.com/hrm-evaluation-approach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insperity.com/blog/protect-your-business-how-to-avoid-the-most-common-discrimination-charg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empuls.io/employee-retention-strategi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diversityinc.com/marriott-internationa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socialtalent.com/blog/recruitment/10-companies-around-the-world-that-are-embracing-diversity" TargetMode="External"/><Relationship Id="rId2" Type="http://schemas.openxmlformats.org/officeDocument/2006/relationships/hyperlink" Target="https://www.thomsonreuters.com/en/press-releases/2018/september/thomson-reuters-di-index-ranks-the-2018-top-100-most-diverse-and-inclusive-organizations-globally.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adzooma.com/blog/embracing-business-diversity-technology/"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giveagradago.com/news/2018/04/addressing-graduate-salary-inequality/278"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experian.co.uk/consumer/help-discover/discover/spending-index/Experian_SpendingPowerIndex_whitepaper.pdf"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disabilityrightsuk.org/sites/default/files/pdf/DIsability%20and%20Employment%20V7.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hyperlink" Target="https://www.iedunote.com/competitive-advantage-through-human-resource-management#information-sharing" TargetMode="External"/><Relationship Id="rId3" Type="http://schemas.openxmlformats.org/officeDocument/2006/relationships/hyperlink" Target="https://www.iedunote.com/competitive-advantage-through-human-resource-management#selective-recruiting" TargetMode="External"/><Relationship Id="rId7" Type="http://schemas.openxmlformats.org/officeDocument/2006/relationships/hyperlink" Target="https://www.iedunote.com/competitive-advantage-through-human-resource-management#employee-empowerment-and-participation" TargetMode="External"/><Relationship Id="rId12" Type="http://schemas.openxmlformats.org/officeDocument/2006/relationships/hyperlink" Target="https://www.iedunote.com/competitive-advantage-through-human-resource-management#promotion-from-within" TargetMode="External"/><Relationship Id="rId2" Type="http://schemas.openxmlformats.org/officeDocument/2006/relationships/hyperlink" Target="https://www.iedunote.com/competitive-advantage-through-human-resource-management#employment-security" TargetMode="External"/><Relationship Id="rId1" Type="http://schemas.openxmlformats.org/officeDocument/2006/relationships/slideLayout" Target="../slideLayouts/slideLayout7.xml"/><Relationship Id="rId6" Type="http://schemas.openxmlformats.org/officeDocument/2006/relationships/hyperlink" Target="https://www.iedunote.com/competitive-advantage-through-human-resource-management#employee-ownership" TargetMode="External"/><Relationship Id="rId11" Type="http://schemas.openxmlformats.org/officeDocument/2006/relationships/hyperlink" Target="https://www.iedunote.com/competitive-advantage-through-human-resource-management#wage-compression" TargetMode="External"/><Relationship Id="rId5" Type="http://schemas.openxmlformats.org/officeDocument/2006/relationships/hyperlink" Target="https://www.iedunote.com/competitive-advantage-through-human-resource-management#incentive-pay" TargetMode="External"/><Relationship Id="rId10" Type="http://schemas.openxmlformats.org/officeDocument/2006/relationships/hyperlink" Target="https://www.iedunote.com/competitive-advantage-through-human-resource-management#treat-people-with-respect-and-dignity" TargetMode="External"/><Relationship Id="rId4" Type="http://schemas.openxmlformats.org/officeDocument/2006/relationships/hyperlink" Target="https://www.iedunote.com/competitive-advantage-through-human-resource-management#high-and-lucrative-wages" TargetMode="External"/><Relationship Id="rId9" Type="http://schemas.openxmlformats.org/officeDocument/2006/relationships/hyperlink" Target="https://www.iedunote.com/competitive-advantage-through-human-resource-management#training-and-development-of-skill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www.iedunote.com/money-motivator" TargetMode="External"/><Relationship Id="rId2" Type="http://schemas.openxmlformats.org/officeDocument/2006/relationships/hyperlink" Target="https://www.iedunote.com/effectiveness-efficiency-productivity-management" TargetMode="External"/><Relationship Id="rId1" Type="http://schemas.openxmlformats.org/officeDocument/2006/relationships/slideLayout" Target="../slideLayouts/slideLayout7.xml"/><Relationship Id="rId4" Type="http://schemas.openxmlformats.org/officeDocument/2006/relationships/hyperlink" Target="https://www.iedunote.com/types-of-employee-rewards"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www.iedunote.com/line-and-staff-relationship-in-organization"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www.iedunote.com/levels-of-strategy" TargetMode="External"/><Relationship Id="rId2" Type="http://schemas.openxmlformats.org/officeDocument/2006/relationships/hyperlink" Target="https://www.iedunote.com/budg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iedunote.com/attitude-definition-characteristics-types" TargetMode="External"/><Relationship Id="rId2" Type="http://schemas.openxmlformats.org/officeDocument/2006/relationships/hyperlink" Target="https://www.iedunote.com/methods-of-training"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iedunote.com/demotion" TargetMode="External"/><Relationship Id="rId2" Type="http://schemas.openxmlformats.org/officeDocument/2006/relationships/hyperlink" Target="https://www.iedunote.com/compensation-management" TargetMode="External"/><Relationship Id="rId1" Type="http://schemas.openxmlformats.org/officeDocument/2006/relationships/slideLayout" Target="../slideLayouts/slideLayout7.xml"/><Relationship Id="rId4" Type="http://schemas.openxmlformats.org/officeDocument/2006/relationships/hyperlink" Target="https://www.iedunote.com/job-transfer"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www.iedunote.com/3-levels-of-management-organizational-hierarchy"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s://www.hubspot.com/customer-satisfaction?_ga=2.243242251.84383299.1639678796-221834916.1639678796&amp;hubs_post=blog.hubspot.com/service/interaction-with-customers&amp;hubs_post-cta=customer%20satisfaction"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blog.hubspot.com/sales/sales-follow-up-infographic"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https://blog.hubspot.com/service/crisis-communication"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hbr.org/2016/08/an-emotional-connection-matters-more-than-customer-satisfaction" TargetMode="External"/><Relationship Id="rId2" Type="http://schemas.openxmlformats.org/officeDocument/2006/relationships/hyperlink" Target="https://blog.hubspot.com/service/thank-you-letter-customer"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hyperlink" Target="https://stores.xoxoday.com/marketplace/vouchers"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hyperlink" Target="https://www.xoxoday.com/by-goal/loyalty-rewards?utm_source=hubspot_blog&amp;utm_medium=article&amp;utm_campaign=2022-us-lead-hubspot_guest_blog&amp;utm_content=loyalty%20rewards+interaction-with-customers--"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www.achievers.com/blog/what-is-employee-voice-and-why-is-it-importan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merriam-webster.com/dictionary/empowerment" TargetMode="External"/><Relationship Id="rId2" Type="http://schemas.openxmlformats.org/officeDocument/2006/relationships/hyperlink" Target="https://resources.achievers.com/resources/frequency-the-key-to-recognition-and-engagement-with-meghan-m-biro/"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www.michigan.gov/frontliners/0,9886,7-412-101948_100634_102083-532640--,00.html" TargetMode="External"/><Relationship Id="rId2" Type="http://schemas.openxmlformats.org/officeDocument/2006/relationships/hyperlink" Target="https://instasize.com/blog/5-fundamentals-to-boost-your-customer-focus"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hyperlink" Target="https://econofact.org/essential-and-frontline-workers-in-the-covid-19-crisi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hyperlink" Target="https://www.flexjobs.com/employer-blog/reduce-cost-per-hire/" TargetMode="External"/><Relationship Id="rId2" Type="http://schemas.openxmlformats.org/officeDocument/2006/relationships/hyperlink" Target="https://www.prnewswire.com/news-releases/new-research-shows-that-flexible-working-is-now-a-top-consideration-in-the-war-for-talent-300818790.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hyperlink" Target="https://www.flexjobs.com/employer-blog/diversify-candidate-pool-remote-work/" TargetMode="External"/><Relationship Id="rId2" Type="http://schemas.openxmlformats.org/officeDocument/2006/relationships/hyperlink" Target="https://www.mckinsey.com/business-functions/organization/our-insights/delivering-through-diversity"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www.flexjobs.com/employer-blog/measuring-remote-work-from-home-employee-performance/" TargetMode="External"/><Relationship Id="rId2" Type="http://schemas.openxmlformats.org/officeDocument/2006/relationships/hyperlink" Target="https://www.airtasker.com/blog/the-benefits-of-working-from-home/" TargetMode="Externa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hyperlink" Target="https://www.custominsight.com/employee-engagement-survey/what-is-employee-engagement.asp" TargetMode="Externa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hyperlink" Target="https://www.flexjobs.com/blog/post/un-sustainable-development-goals-remote-work/"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A8ED27-6BA5-DC17-6486-DACD3E7A5242}"/>
              </a:ext>
            </a:extLst>
          </p:cNvPr>
          <p:cNvSpPr txBox="1"/>
          <p:nvPr/>
        </p:nvSpPr>
        <p:spPr>
          <a:xfrm>
            <a:off x="692459" y="594804"/>
            <a:ext cx="10298096" cy="5509200"/>
          </a:xfrm>
          <a:prstGeom prst="rect">
            <a:avLst/>
          </a:prstGeom>
          <a:noFill/>
        </p:spPr>
        <p:txBody>
          <a:bodyPr wrap="square" rtlCol="0">
            <a:spAutoFit/>
          </a:bodyPr>
          <a:lstStyle/>
          <a:p>
            <a:r>
              <a:rPr lang="en-IN" sz="3200" dirty="0">
                <a:latin typeface="Arial Black" panose="020B0A04020102020204" pitchFamily="34" charset="0"/>
              </a:rPr>
              <a:t>Sub- Human Resource Management</a:t>
            </a:r>
          </a:p>
          <a:p>
            <a:r>
              <a:rPr lang="en-IN" sz="3200" dirty="0">
                <a:latin typeface="Arial Black" panose="020B0A04020102020204" pitchFamily="34" charset="0"/>
              </a:rPr>
              <a:t>Class – </a:t>
            </a:r>
            <a:r>
              <a:rPr lang="en-IN" sz="3200" dirty="0" err="1">
                <a:latin typeface="Arial Black" panose="020B0A04020102020204" pitchFamily="34" charset="0"/>
              </a:rPr>
              <a:t>B.Tech</a:t>
            </a:r>
            <a:endParaRPr lang="en-IN" sz="3200" dirty="0">
              <a:latin typeface="Arial Black" panose="020B0A04020102020204" pitchFamily="34" charset="0"/>
            </a:endParaRPr>
          </a:p>
          <a:p>
            <a:r>
              <a:rPr lang="en-IN" sz="3200" dirty="0">
                <a:latin typeface="Arial Black" panose="020B0A04020102020204" pitchFamily="34" charset="0"/>
              </a:rPr>
              <a:t>Sem – VII</a:t>
            </a: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r>
              <a:rPr lang="en-IN" sz="3200" dirty="0">
                <a:latin typeface="Arial Black" panose="020B0A04020102020204" pitchFamily="34" charset="0"/>
              </a:rPr>
              <a:t>By-</a:t>
            </a:r>
          </a:p>
          <a:p>
            <a:r>
              <a:rPr lang="en-IN" sz="3200" dirty="0">
                <a:latin typeface="Arial Black" panose="020B0A04020102020204" pitchFamily="34" charset="0"/>
              </a:rPr>
              <a:t>Prof. Priti Yamdagni</a:t>
            </a:r>
          </a:p>
        </p:txBody>
      </p:sp>
    </p:spTree>
    <p:extLst>
      <p:ext uri="{BB962C8B-B14F-4D97-AF65-F5344CB8AC3E}">
        <p14:creationId xmlns:p14="http://schemas.microsoft.com/office/powerpoint/2010/main" val="9774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DD4E1-647C-A285-7700-1883E1B6F14B}"/>
              </a:ext>
            </a:extLst>
          </p:cNvPr>
          <p:cNvSpPr txBox="1"/>
          <p:nvPr/>
        </p:nvSpPr>
        <p:spPr>
          <a:xfrm>
            <a:off x="266330" y="133166"/>
            <a:ext cx="11585359" cy="6768704"/>
          </a:xfrm>
          <a:prstGeom prst="rect">
            <a:avLst/>
          </a:prstGeom>
          <a:noFill/>
        </p:spPr>
        <p:txBody>
          <a:bodyPr wrap="square">
            <a:spAutoFit/>
          </a:bodyPr>
          <a:lstStyle/>
          <a:p>
            <a:pPr algn="l"/>
            <a:r>
              <a:rPr lang="en-US" sz="2000" b="0" i="0" dirty="0">
                <a:effectLst/>
                <a:latin typeface="Arial Rounded MT Bold" panose="020F0704030504030204" pitchFamily="34" charset="0"/>
              </a:rPr>
              <a:t>Case Study </a:t>
            </a:r>
          </a:p>
          <a:p>
            <a:pPr algn="l"/>
            <a:r>
              <a:rPr lang="en-US" sz="2000" b="0" i="0" dirty="0">
                <a:effectLst/>
                <a:latin typeface="Arial Rounded MT Bold" panose="020F0704030504030204" pitchFamily="34" charset="0"/>
              </a:rPr>
              <a:t>How FCO Meet Business Needs through Workforce Planning </a:t>
            </a:r>
          </a:p>
          <a:p>
            <a:pPr algn="l"/>
            <a:r>
              <a:rPr lang="en-US" sz="2000" b="0" i="0" dirty="0">
                <a:effectLst/>
                <a:latin typeface="Arial Rounded MT Bold" panose="020F0704030504030204" pitchFamily="34" charset="0"/>
              </a:rPr>
              <a:t>The staffing needs of an organization change constantly. Without proper planning, </a:t>
            </a:r>
          </a:p>
          <a:p>
            <a:pPr algn="l"/>
            <a:r>
              <a:rPr lang="en-US" sz="2000" b="0" i="0" dirty="0">
                <a:effectLst/>
                <a:latin typeface="Arial Rounded MT Bold" panose="020F0704030504030204" pitchFamily="34" charset="0"/>
              </a:rPr>
              <a:t>an organization may suffer from skills shortages. It may be unable to provide a </a:t>
            </a:r>
          </a:p>
          <a:p>
            <a:pPr algn="l"/>
            <a:r>
              <a:rPr lang="en-US" sz="2000" b="0" i="0" dirty="0">
                <a:effectLst/>
                <a:latin typeface="Arial Rounded MT Bold" panose="020F0704030504030204" pitchFamily="34" charset="0"/>
              </a:rPr>
              <a:t>good service because it does not have sufficient staff with the right experience. </a:t>
            </a:r>
          </a:p>
          <a:p>
            <a:pPr algn="l"/>
            <a:r>
              <a:rPr lang="en-US" sz="2000" b="0" i="0" dirty="0">
                <a:effectLst/>
                <a:latin typeface="Arial Rounded MT Bold" panose="020F0704030504030204" pitchFamily="34" charset="0"/>
              </a:rPr>
              <a:t>Workforce planning involves estimating the present and future staffing </a:t>
            </a:r>
          </a:p>
          <a:p>
            <a:pPr algn="l"/>
            <a:r>
              <a:rPr lang="en-US" sz="2000" b="0" i="0" dirty="0">
                <a:effectLst/>
                <a:latin typeface="Arial Rounded MT Bold" panose="020F0704030504030204" pitchFamily="34" charset="0"/>
              </a:rPr>
              <a:t>requirements of the organization. It needs to take into account that: </a:t>
            </a:r>
          </a:p>
          <a:p>
            <a:pPr algn="l"/>
            <a:r>
              <a:rPr lang="en-US" sz="2000" b="0" i="0" dirty="0">
                <a:effectLst/>
                <a:latin typeface="Arial Rounded MT Bold" panose="020F0704030504030204" pitchFamily="34" charset="0"/>
              </a:rPr>
              <a:t>existing employees may retire, resign or get promoted </a:t>
            </a:r>
          </a:p>
          <a:p>
            <a:pPr algn="l"/>
            <a:r>
              <a:rPr lang="en-US" sz="2000" b="0" i="0" dirty="0">
                <a:effectLst/>
                <a:latin typeface="Arial Rounded MT Bold" panose="020F0704030504030204" pitchFamily="34" charset="0"/>
              </a:rPr>
              <a:t>new technology may change working methods and require different skill sets </a:t>
            </a:r>
          </a:p>
          <a:p>
            <a:pPr algn="l"/>
            <a:r>
              <a:rPr lang="en-US" sz="2000" b="0" i="0" dirty="0">
                <a:effectLst/>
                <a:latin typeface="Arial Rounded MT Bold" panose="020F0704030504030204" pitchFamily="34" charset="0"/>
              </a:rPr>
              <a:t>More staff (or staff with different skills) may be needed to fulfill new </a:t>
            </a:r>
          </a:p>
          <a:p>
            <a:pPr algn="l"/>
            <a:r>
              <a:rPr lang="en-US" sz="2000" b="0" i="0" dirty="0">
                <a:effectLst/>
                <a:latin typeface="Arial Rounded MT Bold" panose="020F0704030504030204" pitchFamily="34" charset="0"/>
              </a:rPr>
              <a:t>business or operational requirements. </a:t>
            </a:r>
          </a:p>
          <a:p>
            <a:pPr algn="l"/>
            <a:r>
              <a:rPr lang="en-US" sz="2000" b="0" i="0" dirty="0">
                <a:effectLst/>
                <a:latin typeface="Arial Rounded MT Bold" panose="020F0704030504030204" pitchFamily="34" charset="0"/>
              </a:rPr>
              <a:t>The process helps the FCO to identify what skills it needs to deliver its strategic </a:t>
            </a:r>
          </a:p>
          <a:p>
            <a:pPr algn="l"/>
            <a:r>
              <a:rPr lang="en-US" sz="2000" b="0" i="0" dirty="0">
                <a:effectLst/>
                <a:latin typeface="Arial Rounded MT Bold" panose="020F0704030504030204" pitchFamily="34" charset="0"/>
              </a:rPr>
              <a:t>objectives. It helps it assess the skills available within the existing workforce and </a:t>
            </a:r>
          </a:p>
          <a:p>
            <a:pPr algn="l"/>
            <a:r>
              <a:rPr lang="en-US" sz="2000" b="0" i="0" dirty="0">
                <a:effectLst/>
                <a:latin typeface="Arial Rounded MT Bold" panose="020F0704030504030204" pitchFamily="34" charset="0"/>
              </a:rPr>
              <a:t>see where there might be gaps in the future. Workforce planning involves </a:t>
            </a:r>
          </a:p>
          <a:p>
            <a:pPr algn="l"/>
            <a:r>
              <a:rPr lang="en-US" sz="2000" b="0" i="0" dirty="0">
                <a:effectLst/>
                <a:latin typeface="Arial Rounded MT Bold" panose="020F0704030504030204" pitchFamily="34" charset="0"/>
              </a:rPr>
              <a:t>thinking ahead to fit individuals with the right skills into different parts of the </a:t>
            </a:r>
          </a:p>
          <a:p>
            <a:pPr algn="l"/>
            <a:r>
              <a:rPr lang="en-US" sz="2000" b="0" i="0" dirty="0">
                <a:effectLst/>
                <a:latin typeface="Arial Rounded MT Bold" panose="020F0704030504030204" pitchFamily="34" charset="0"/>
              </a:rPr>
              <a:t>organization. </a:t>
            </a:r>
          </a:p>
          <a:p>
            <a:pPr algn="l"/>
            <a:r>
              <a:rPr lang="en-US" sz="2000" b="0" i="0" dirty="0">
                <a:effectLst/>
                <a:latin typeface="Arial Rounded MT Bold" panose="020F0704030504030204" pitchFamily="34" charset="0"/>
              </a:rPr>
              <a:t>The FCO has to undertake this planning in the context of the current political and </a:t>
            </a:r>
          </a:p>
          <a:p>
            <a:pPr algn="l"/>
            <a:r>
              <a:rPr lang="en-US" sz="2000" b="0" i="0" dirty="0">
                <a:effectLst/>
                <a:latin typeface="Arial Rounded MT Bold" panose="020F0704030504030204" pitchFamily="34" charset="0"/>
              </a:rPr>
              <a:t>economic environment. Workforce planning can be a challenge. As an </a:t>
            </a:r>
          </a:p>
          <a:p>
            <a:pPr algn="l"/>
            <a:r>
              <a:rPr lang="en-US" sz="2000" b="0" i="0" dirty="0">
                <a:effectLst/>
                <a:latin typeface="Arial Rounded MT Bold" panose="020F0704030504030204" pitchFamily="34" charset="0"/>
              </a:rPr>
              <a:t>organization with operations in countries across the world, the FCO has to ensure </a:t>
            </a:r>
          </a:p>
          <a:p>
            <a:pPr algn="l"/>
            <a:r>
              <a:rPr lang="en-US" sz="2000" b="0" i="0" dirty="0">
                <a:effectLst/>
                <a:latin typeface="Arial Rounded MT Bold" panose="020F0704030504030204" pitchFamily="34" charset="0"/>
              </a:rPr>
              <a:t>balanced workloads for employees both within the UK and overseas. It faces the </a:t>
            </a:r>
          </a:p>
          <a:p>
            <a:pPr algn="l"/>
            <a:r>
              <a:rPr lang="en-US" sz="2000" b="0" i="0" dirty="0">
                <a:effectLst/>
                <a:latin typeface="Arial Rounded MT Bold" panose="020F0704030504030204" pitchFamily="34" charset="0"/>
              </a:rPr>
              <a:t>challenge of rotating staff between different overseas postings.</a:t>
            </a:r>
          </a:p>
        </p:txBody>
      </p:sp>
    </p:spTree>
    <p:extLst>
      <p:ext uri="{BB962C8B-B14F-4D97-AF65-F5344CB8AC3E}">
        <p14:creationId xmlns:p14="http://schemas.microsoft.com/office/powerpoint/2010/main" val="123505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57C3D-0FF7-C049-0634-560A2B8991F5}"/>
              </a:ext>
            </a:extLst>
          </p:cNvPr>
          <p:cNvSpPr txBox="1"/>
          <p:nvPr/>
        </p:nvSpPr>
        <p:spPr>
          <a:xfrm>
            <a:off x="692457" y="497150"/>
            <a:ext cx="10670959" cy="6463308"/>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What is HR  Demand Forecasting?</a:t>
            </a:r>
          </a:p>
          <a:p>
            <a:pPr algn="l"/>
            <a:r>
              <a:rPr lang="en-US" sz="2200" b="0" i="0" dirty="0">
                <a:solidFill>
                  <a:srgbClr val="2F3D3C"/>
                </a:solidFill>
                <a:effectLst/>
                <a:latin typeface="Arial Rounded MT Bold" panose="020F0704030504030204" pitchFamily="34" charset="0"/>
              </a:rPr>
              <a:t>HR Demand forecasting must consider several factors-both </a:t>
            </a:r>
            <a:r>
              <a:rPr lang="en-US" sz="2200" b="0" i="0" u="none" strike="noStrike" dirty="0">
                <a:solidFill>
                  <a:srgbClr val="E22457"/>
                </a:solidFill>
                <a:effectLst/>
                <a:latin typeface="Arial Rounded MT Bold" panose="020F0704030504030204" pitchFamily="34" charset="0"/>
                <a:hlinkClick r:id="rId2"/>
              </a:rPr>
              <a:t>external as well as internal</a:t>
            </a:r>
            <a:r>
              <a:rPr lang="en-US" sz="2200" b="0" i="0" dirty="0">
                <a:solidFill>
                  <a:srgbClr val="2F3D3C"/>
                </a:solidFill>
                <a:effectLst/>
                <a:latin typeface="Arial Rounded MT Bold" panose="020F0704030504030204" pitchFamily="34" charset="0"/>
              </a:rPr>
              <a:t>. Among the </a:t>
            </a:r>
            <a:r>
              <a:rPr lang="en-US" sz="2200" b="0" i="0" u="none" strike="noStrike" dirty="0">
                <a:solidFill>
                  <a:srgbClr val="E22457"/>
                </a:solidFill>
                <a:effectLst/>
                <a:latin typeface="Arial Rounded MT Bold" panose="020F0704030504030204" pitchFamily="34" charset="0"/>
                <a:hlinkClick r:id="rId3"/>
              </a:rPr>
              <a:t>external factors</a:t>
            </a:r>
            <a:r>
              <a:rPr lang="en-US" sz="2200" b="0" i="0" dirty="0">
                <a:solidFill>
                  <a:srgbClr val="2F3D3C"/>
                </a:solidFill>
                <a:effectLst/>
                <a:latin typeface="Arial Rounded MT Bold" panose="020F0704030504030204" pitchFamily="34" charset="0"/>
              </a:rPr>
              <a:t> are competition (foreign and domestic), economic climate, laws and regulatory bodies, changes in technology, and social factors. Internal factors include budget constraints, production levels, new products and services, </a:t>
            </a:r>
            <a:r>
              <a:rPr lang="en-US" sz="2200" b="0" i="0" dirty="0" err="1">
                <a:solidFill>
                  <a:srgbClr val="2F3D3C"/>
                </a:solidFill>
                <a:effectLst/>
                <a:latin typeface="Arial Rounded MT Bold" panose="020F0704030504030204" pitchFamily="34" charset="0"/>
              </a:rPr>
              <a:t>organisational</a:t>
            </a:r>
            <a:r>
              <a:rPr lang="en-US" sz="2200" b="0" i="0" dirty="0">
                <a:solidFill>
                  <a:srgbClr val="2F3D3C"/>
                </a:solidFill>
                <a:effectLst/>
                <a:latin typeface="Arial Rounded MT Bold" panose="020F0704030504030204" pitchFamily="34" charset="0"/>
              </a:rPr>
              <a:t> structure, and employee separations. Demand forecasting is common among </a:t>
            </a:r>
            <a:r>
              <a:rPr lang="en-US" sz="2200" b="0" i="0" dirty="0" err="1">
                <a:solidFill>
                  <a:srgbClr val="2F3D3C"/>
                </a:solidFill>
                <a:effectLst/>
                <a:latin typeface="Arial Rounded MT Bold" panose="020F0704030504030204" pitchFamily="34" charset="0"/>
              </a:rPr>
              <a:t>organisations</a:t>
            </a:r>
            <a:r>
              <a:rPr lang="en-US" sz="2200" b="0" i="0" dirty="0">
                <a:solidFill>
                  <a:srgbClr val="2F3D3C"/>
                </a:solidFill>
                <a:effectLst/>
                <a:latin typeface="Arial Rounded MT Bold" panose="020F0704030504030204" pitchFamily="34" charset="0"/>
              </a:rPr>
              <a:t>, though they may not do personnel-supply forecasting.</a:t>
            </a:r>
          </a:p>
          <a:p>
            <a:pPr algn="l"/>
            <a:r>
              <a:rPr lang="en-US" sz="2200" b="0" i="0" dirty="0">
                <a:solidFill>
                  <a:srgbClr val="E22457"/>
                </a:solidFill>
                <a:effectLst/>
                <a:latin typeface="Arial Rounded MT Bold" panose="020F0704030504030204" pitchFamily="34" charset="0"/>
              </a:rPr>
              <a:t>Reasons to Conduct Demand Forecasting</a:t>
            </a:r>
          </a:p>
          <a:p>
            <a:pPr algn="l"/>
            <a:r>
              <a:rPr lang="en-US" sz="2200" b="0" i="0" dirty="0">
                <a:solidFill>
                  <a:srgbClr val="2F3D3C"/>
                </a:solidFill>
                <a:effectLst/>
                <a:latin typeface="Arial Rounded MT Bold" panose="020F0704030504030204" pitchFamily="34" charset="0"/>
              </a:rPr>
              <a:t>There are several good reasons to conduct demand forecasting. It can help:</a:t>
            </a:r>
          </a:p>
          <a:p>
            <a:pPr marL="400050" indent="-400050" algn="l">
              <a:buAutoNum type="romanLcParenBoth"/>
            </a:pPr>
            <a:r>
              <a:rPr lang="en-US" sz="2200" b="0" i="0" dirty="0">
                <a:solidFill>
                  <a:srgbClr val="2F3D3C"/>
                </a:solidFill>
                <a:effectLst/>
                <a:latin typeface="Arial Rounded MT Bold" panose="020F0704030504030204" pitchFamily="34" charset="0"/>
              </a:rPr>
              <a:t>quantify the jobs necessary for producing a given number of goods, or offering a given amount of services</a:t>
            </a:r>
          </a:p>
          <a:p>
            <a:pPr algn="l"/>
            <a:r>
              <a:rPr lang="en-US" sz="2200" b="0" i="0" dirty="0">
                <a:solidFill>
                  <a:srgbClr val="2F3D3C"/>
                </a:solidFill>
                <a:effectLst/>
                <a:latin typeface="Arial Rounded MT Bold" panose="020F0704030504030204" pitchFamily="34" charset="0"/>
              </a:rPr>
              <a:t>(ii) determine what staff-mix is desirable in the future</a:t>
            </a:r>
          </a:p>
          <a:p>
            <a:pPr algn="l"/>
            <a:r>
              <a:rPr lang="en-US" sz="2200" b="0" i="0" dirty="0">
                <a:solidFill>
                  <a:srgbClr val="2F3D3C"/>
                </a:solidFill>
                <a:effectLst/>
                <a:latin typeface="Arial Rounded MT Bold" panose="020F0704030504030204" pitchFamily="34" charset="0"/>
              </a:rPr>
              <a:t>(iii) assess appropriate staffing levels in different parts of the organization so as to avoid unnecessary costs</a:t>
            </a:r>
          </a:p>
          <a:p>
            <a:pPr algn="l"/>
            <a:r>
              <a:rPr lang="en-US" sz="2200" b="0" i="0" dirty="0">
                <a:solidFill>
                  <a:srgbClr val="2F3D3C"/>
                </a:solidFill>
                <a:effectLst/>
                <a:latin typeface="Arial Rounded MT Bold" panose="020F0704030504030204" pitchFamily="34" charset="0"/>
              </a:rPr>
              <a:t>(iv) prevent shortages of people where and when they are needed most; and</a:t>
            </a:r>
          </a:p>
          <a:p>
            <a:pPr algn="l"/>
            <a:r>
              <a:rPr lang="en-US" sz="2200" b="0" i="0" dirty="0">
                <a:solidFill>
                  <a:srgbClr val="2F3D3C"/>
                </a:solidFill>
                <a:effectLst/>
                <a:latin typeface="Arial Rounded MT Bold" panose="020F0704030504030204" pitchFamily="34" charset="0"/>
              </a:rPr>
              <a:t>(v) monitor compliance with legal requirements with regard to reservation of jobs.</a:t>
            </a:r>
          </a:p>
          <a:p>
            <a:pPr algn="l"/>
            <a:endParaRPr lang="en-US" b="0" i="0" dirty="0">
              <a:solidFill>
                <a:srgbClr val="2F3D3C"/>
              </a:solidFill>
              <a:effectLst/>
              <a:latin typeface="-apple-system"/>
            </a:endParaRPr>
          </a:p>
        </p:txBody>
      </p:sp>
    </p:spTree>
    <p:extLst>
      <p:ext uri="{BB962C8B-B14F-4D97-AF65-F5344CB8AC3E}">
        <p14:creationId xmlns:p14="http://schemas.microsoft.com/office/powerpoint/2010/main" val="81945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69BE14-AFBA-DBBA-8D21-003F480B6164}"/>
              </a:ext>
            </a:extLst>
          </p:cNvPr>
          <p:cNvSpPr txBox="1"/>
          <p:nvPr/>
        </p:nvSpPr>
        <p:spPr>
          <a:xfrm>
            <a:off x="355107" y="665825"/>
            <a:ext cx="11611992" cy="5447645"/>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HR Forecasting Techniques</a:t>
            </a:r>
          </a:p>
          <a:p>
            <a:pPr algn="l"/>
            <a:r>
              <a:rPr lang="en-US" sz="2200" b="0" i="0" dirty="0">
                <a:solidFill>
                  <a:srgbClr val="2F3D3C"/>
                </a:solidFill>
                <a:effectLst/>
                <a:latin typeface="Arial Rounded MT Bold" panose="020F0704030504030204" pitchFamily="34" charset="0"/>
              </a:rPr>
              <a:t>HR Forecasting techniques vary from simple to sophisticated ones. Before describing each technique, it may be stated that organizations generally follow more than one technique. The techniques are:</a:t>
            </a:r>
          </a:p>
          <a:p>
            <a:pPr algn="l"/>
            <a:r>
              <a:rPr lang="en-US" sz="2200" b="1" i="0" dirty="0">
                <a:solidFill>
                  <a:srgbClr val="2F3D3C"/>
                </a:solidFill>
                <a:effectLst/>
                <a:latin typeface="Arial Rounded MT Bold" panose="020F0704030504030204" pitchFamily="34" charset="0"/>
              </a:rPr>
              <a:t>1. Ratio-trend analysis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2. Regression analysis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3. Work-study techniques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4. Delphi technique</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5. Flow models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6. Other forecasting techniques</a:t>
            </a:r>
          </a:p>
          <a:p>
            <a:pPr algn="l"/>
            <a:r>
              <a:rPr lang="en-US" sz="2200" b="0" i="0" dirty="0">
                <a:solidFill>
                  <a:srgbClr val="E22457"/>
                </a:solidFill>
                <a:effectLst/>
                <a:latin typeface="Arial Rounded MT Bold" panose="020F0704030504030204" pitchFamily="34" charset="0"/>
              </a:rPr>
              <a:t>1. Ratio-trend Analysis</a:t>
            </a:r>
          </a:p>
          <a:p>
            <a:pPr algn="l"/>
            <a:r>
              <a:rPr lang="en-US" sz="2200" b="0" i="0" dirty="0">
                <a:solidFill>
                  <a:srgbClr val="2F3D3C"/>
                </a:solidFill>
                <a:effectLst/>
                <a:latin typeface="Arial Rounded MT Bold" panose="020F0704030504030204" pitchFamily="34" charset="0"/>
              </a:rPr>
              <a:t>This is the quickest HR forecasting technique. The technique involves </a:t>
            </a:r>
            <a:r>
              <a:rPr lang="en-US" sz="2200" b="0" i="0" dirty="0" err="1">
                <a:solidFill>
                  <a:srgbClr val="2F3D3C"/>
                </a:solidFill>
                <a:effectLst/>
                <a:latin typeface="Arial Rounded MT Bold" panose="020F0704030504030204" pitchFamily="34" charset="0"/>
              </a:rPr>
              <a:t>studying·past</a:t>
            </a:r>
            <a:r>
              <a:rPr lang="en-US" sz="2200" b="0" i="0" dirty="0">
                <a:solidFill>
                  <a:srgbClr val="2F3D3C"/>
                </a:solidFill>
                <a:effectLst/>
                <a:latin typeface="Arial Rounded MT Bold" panose="020F0704030504030204" pitchFamily="34" charset="0"/>
              </a:rPr>
              <a:t> ratios, say, between the number of workers and sales in an organization and forecasting future ratios, making some allowance or changes in the organization or its methods.</a:t>
            </a:r>
          </a:p>
          <a:p>
            <a:pPr algn="l"/>
            <a:endParaRPr lang="en-US" b="0" i="0" dirty="0">
              <a:solidFill>
                <a:srgbClr val="2F3D3C"/>
              </a:solidFill>
              <a:effectLst/>
              <a:latin typeface="-apple-system"/>
            </a:endParaRPr>
          </a:p>
        </p:txBody>
      </p:sp>
    </p:spTree>
    <p:extLst>
      <p:ext uri="{BB962C8B-B14F-4D97-AF65-F5344CB8AC3E}">
        <p14:creationId xmlns:p14="http://schemas.microsoft.com/office/powerpoint/2010/main" val="363052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C3E81C-84C0-19F9-19DE-9DB23FEBEA75}"/>
              </a:ext>
            </a:extLst>
          </p:cNvPr>
          <p:cNvSpPr txBox="1"/>
          <p:nvPr/>
        </p:nvSpPr>
        <p:spPr>
          <a:xfrm>
            <a:off x="372862" y="97655"/>
            <a:ext cx="11496583" cy="6524863"/>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2. Regression Analysis</a:t>
            </a:r>
          </a:p>
          <a:p>
            <a:pPr algn="l"/>
            <a:r>
              <a:rPr lang="en-US" sz="2200" b="0" i="0" dirty="0">
                <a:solidFill>
                  <a:srgbClr val="2F3D3C"/>
                </a:solidFill>
                <a:effectLst/>
                <a:latin typeface="Arial Rounded MT Bold" panose="020F0704030504030204" pitchFamily="34" charset="0"/>
              </a:rPr>
              <a:t>This is similar to the ratio-trend analysis in that forecast is based on the relationship between sales volume and employee size. However, regression analysis is more statistically sophisticated. A firm first draws a diagram depicting the relationship between sales and workforce size.</a:t>
            </a:r>
          </a:p>
          <a:p>
            <a:pPr algn="l"/>
            <a:r>
              <a:rPr lang="en-US" sz="2200" b="0" i="0" dirty="0">
                <a:solidFill>
                  <a:srgbClr val="2F3D3C"/>
                </a:solidFill>
                <a:effectLst/>
                <a:latin typeface="Arial Rounded MT Bold" panose="020F0704030504030204" pitchFamily="34" charset="0"/>
              </a:rPr>
              <a:t>It then calculates a regression line – a line that cuts right through the center of the points on the diagram. By observing the regression line, one can find out the number of employees required at each volume of sales.</a:t>
            </a:r>
          </a:p>
          <a:p>
            <a:pPr algn="l"/>
            <a:r>
              <a:rPr lang="en-US" sz="2200" b="0" i="0" dirty="0">
                <a:solidFill>
                  <a:srgbClr val="E22457"/>
                </a:solidFill>
                <a:effectLst/>
                <a:latin typeface="Arial Rounded MT Bold" panose="020F0704030504030204" pitchFamily="34" charset="0"/>
              </a:rPr>
              <a:t>3. Work-study Techniques</a:t>
            </a:r>
          </a:p>
          <a:p>
            <a:pPr algn="l"/>
            <a:r>
              <a:rPr lang="en-US" sz="2200" b="0" i="0" dirty="0">
                <a:solidFill>
                  <a:srgbClr val="2F3D3C"/>
                </a:solidFill>
                <a:effectLst/>
                <a:latin typeface="Arial Rounded MT Bold" panose="020F0704030504030204" pitchFamily="34" charset="0"/>
              </a:rPr>
              <a:t>Work-study techniques can be used when it is possible to apply work measurement to calculate the length of operations and the amount of labor required.</a:t>
            </a:r>
          </a:p>
          <a:p>
            <a:pPr algn="l"/>
            <a:r>
              <a:rPr lang="en-US" sz="2200" b="0" i="0" dirty="0">
                <a:solidFill>
                  <a:srgbClr val="2F3D3C"/>
                </a:solidFill>
                <a:effectLst/>
                <a:latin typeface="Arial Rounded MT Bold" panose="020F0704030504030204" pitchFamily="34" charset="0"/>
              </a:rPr>
              <a:t>The starting point in a manufacturing company is the production budget, prepared in terms of volumes of saleable products for the company as a whole, or volumes of output for individual departments.</a:t>
            </a:r>
          </a:p>
          <a:p>
            <a:pPr algn="l"/>
            <a:r>
              <a:rPr lang="en-US" sz="2200" b="0" i="0" dirty="0">
                <a:solidFill>
                  <a:srgbClr val="2F3D3C"/>
                </a:solidFill>
                <a:effectLst/>
                <a:latin typeface="Arial Rounded MT Bold" panose="020F0704030504030204" pitchFamily="34" charset="0"/>
              </a:rPr>
              <a:t>The budgets of productive hours are then compiled using standard hours for direct labor. The standard hours per unit of output are then multiplied by the planned volume of units to be produced to give the total number of planned hours for the period. This is then divided by the number of actual working hours for an individual operator to show the number of operators required.</a:t>
            </a:r>
          </a:p>
        </p:txBody>
      </p:sp>
    </p:spTree>
    <p:extLst>
      <p:ext uri="{BB962C8B-B14F-4D97-AF65-F5344CB8AC3E}">
        <p14:creationId xmlns:p14="http://schemas.microsoft.com/office/powerpoint/2010/main" val="218598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1B06FB-FE8C-19BF-A1C7-869AA4B9E9F6}"/>
              </a:ext>
            </a:extLst>
          </p:cNvPr>
          <p:cNvSpPr txBox="1"/>
          <p:nvPr/>
        </p:nvSpPr>
        <p:spPr>
          <a:xfrm>
            <a:off x="186431" y="0"/>
            <a:ext cx="11825056" cy="7201972"/>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4. Delphi Techniques</a:t>
            </a:r>
          </a:p>
          <a:p>
            <a:pPr algn="l"/>
            <a:r>
              <a:rPr lang="en-US" sz="2200" b="0" i="0" dirty="0">
                <a:solidFill>
                  <a:srgbClr val="2F3D3C"/>
                </a:solidFill>
                <a:effectLst/>
                <a:latin typeface="Arial Rounded MT Bold" panose="020F0704030504030204" pitchFamily="34" charset="0"/>
              </a:rPr>
              <a:t>Delphi Technique Named after the ancient Greek Oracle at the city of Delphi, the Delphi technique is a method of forecasting personnel needs. It solicits estimates of personnel needs from a group of experts, usually managers. The</a:t>
            </a:r>
            <a:r>
              <a:rPr lang="en-US" sz="2200" b="0" i="0" u="none" strike="noStrike" dirty="0">
                <a:solidFill>
                  <a:srgbClr val="E22457"/>
                </a:solidFill>
                <a:effectLst/>
                <a:latin typeface="Arial Rounded MT Bold" panose="020F0704030504030204" pitchFamily="34" charset="0"/>
                <a:hlinkClick r:id="rId2"/>
              </a:rPr>
              <a:t> human resource planning</a:t>
            </a:r>
            <a:r>
              <a:rPr lang="en-US" sz="2200" b="0" i="0" dirty="0">
                <a:solidFill>
                  <a:srgbClr val="2F3D3C"/>
                </a:solidFill>
                <a:effectLst/>
                <a:latin typeface="Arial Rounded MT Bold" panose="020F0704030504030204" pitchFamily="34" charset="0"/>
              </a:rPr>
              <a:t> (HRP) experts act as intermediaries, summarize the various responses and report the findings back to the experts.</a:t>
            </a:r>
          </a:p>
          <a:p>
            <a:pPr algn="l"/>
            <a:endParaRPr lang="en-US" sz="2200" b="0" i="0" dirty="0">
              <a:solidFill>
                <a:srgbClr val="2F3D3C"/>
              </a:solidFill>
              <a:effectLst/>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r>
              <a:rPr lang="en-US" sz="2200" b="0" i="0" dirty="0">
                <a:effectLst/>
                <a:latin typeface="Arial Rounded MT Bold" panose="020F0704030504030204" pitchFamily="34" charset="0"/>
              </a:rPr>
              <a:t>The experts are surveyed again after they receive this feedback. Summaries and surveys are repeated until the experts’ opinions begin to agree. The agreement reached is the forecast of the personnel needs. The distinguishing </a:t>
            </a:r>
            <a:r>
              <a:rPr lang="en-US" sz="2200" b="0" i="0" u="none" strike="noStrike" dirty="0">
                <a:effectLst/>
                <a:latin typeface="Arial Rounded MT Bold" panose="020F0704030504030204" pitchFamily="34" charset="0"/>
                <a:hlinkClick r:id="rId3">
                  <a:extLst>
                    <a:ext uri="{A12FA001-AC4F-418D-AE19-62706E023703}">
                      <ahyp:hlinkClr xmlns:ahyp="http://schemas.microsoft.com/office/drawing/2018/hyperlinkcolor" val="tx"/>
                    </a:ext>
                  </a:extLst>
                </a:hlinkClick>
              </a:rPr>
              <a:t>feature</a:t>
            </a:r>
            <a:r>
              <a:rPr lang="en-US" sz="2200" b="0" i="0" dirty="0">
                <a:effectLst/>
                <a:latin typeface="Arial Rounded MT Bold" panose="020F0704030504030204" pitchFamily="34" charset="0"/>
              </a:rPr>
              <a:t> of the Delphi technique is the absence of interaction among experts.</a:t>
            </a:r>
            <a:br>
              <a:rPr lang="en-US" sz="2200" b="0" i="0" u="none" strike="noStrike" dirty="0">
                <a:effectLst/>
                <a:latin typeface="Arial Rounded MT Bold" panose="020F0704030504030204" pitchFamily="34" charset="0"/>
                <a:hlinkClick r:id="rId4">
                  <a:extLst>
                    <a:ext uri="{A12FA001-AC4F-418D-AE19-62706E023703}">
                      <ahyp:hlinkClr xmlns:ahyp="http://schemas.microsoft.com/office/drawing/2018/hyperlinkcolor" val="tx"/>
                    </a:ext>
                  </a:extLst>
                </a:hlinkClick>
              </a:rPr>
            </a:br>
            <a:endParaRPr lang="en-IN" sz="2200" dirty="0">
              <a:latin typeface="Arial Rounded MT Bold" panose="020F0704030504030204" pitchFamily="34" charset="0"/>
            </a:endParaRPr>
          </a:p>
        </p:txBody>
      </p:sp>
      <p:sp>
        <p:nvSpPr>
          <p:cNvPr id="6" name="AutoShape 2" descr="Demand Forecasting in Human Resource">
            <a:extLst>
              <a:ext uri="{FF2B5EF4-FFF2-40B4-BE49-F238E27FC236}">
                <a16:creationId xmlns:a16="http://schemas.microsoft.com/office/drawing/2014/main" id="{F14C69FA-CD35-3027-E3BE-F40A0E4575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25C3291-D06A-5F08-987A-269019C22226}"/>
              </a:ext>
            </a:extLst>
          </p:cNvPr>
          <p:cNvPicPr>
            <a:picLocks noChangeAspect="1"/>
          </p:cNvPicPr>
          <p:nvPr/>
        </p:nvPicPr>
        <p:blipFill>
          <a:blip r:embed="rId5"/>
          <a:stretch>
            <a:fillRect/>
          </a:stretch>
        </p:blipFill>
        <p:spPr>
          <a:xfrm>
            <a:off x="3536271" y="2158699"/>
            <a:ext cx="4625267" cy="3090446"/>
          </a:xfrm>
          <a:prstGeom prst="rect">
            <a:avLst/>
          </a:prstGeom>
        </p:spPr>
      </p:pic>
    </p:spTree>
    <p:extLst>
      <p:ext uri="{BB962C8B-B14F-4D97-AF65-F5344CB8AC3E}">
        <p14:creationId xmlns:p14="http://schemas.microsoft.com/office/powerpoint/2010/main" val="95462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6D2508-8502-9F18-3FBA-B2F1C07E1C5C}"/>
              </a:ext>
            </a:extLst>
          </p:cNvPr>
          <p:cNvSpPr txBox="1"/>
          <p:nvPr/>
        </p:nvSpPr>
        <p:spPr>
          <a:xfrm>
            <a:off x="159798" y="310718"/>
            <a:ext cx="11461072" cy="6063198"/>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5. Flow Models</a:t>
            </a:r>
          </a:p>
          <a:p>
            <a:pPr algn="l"/>
            <a:r>
              <a:rPr lang="en-US" sz="2200" b="0" i="0" dirty="0">
                <a:solidFill>
                  <a:srgbClr val="2F3D3C"/>
                </a:solidFill>
                <a:effectLst/>
                <a:latin typeface="Arial Rounded MT Bold" panose="020F0704030504030204" pitchFamily="34" charset="0"/>
              </a:rPr>
              <a:t>Flow models are very frequently associated with forecasting personnel needs. The simplest one is called the Markov model. In this technique, the forecasters will:</a:t>
            </a:r>
          </a:p>
          <a:p>
            <a:pPr algn="l"/>
            <a:r>
              <a:rPr lang="en-US" sz="2200" b="0" i="0" dirty="0">
                <a:solidFill>
                  <a:srgbClr val="2F3D3C"/>
                </a:solidFill>
                <a:effectLst/>
                <a:latin typeface="Arial Rounded MT Bold" panose="020F0704030504030204" pitchFamily="34" charset="0"/>
              </a:rPr>
              <a:t>1. Determine the time that should be covered. Shorter lengths of time are generally more accurate than longer ones. However, the time horizon depends on the length of the HR plan which, in tum, is determined by the strategic plan of the organization.</a:t>
            </a:r>
          </a:p>
          <a:p>
            <a:pPr algn="l"/>
            <a:r>
              <a:rPr lang="en-US" sz="2200" b="0" i="0" dirty="0">
                <a:solidFill>
                  <a:srgbClr val="2F3D3C"/>
                </a:solidFill>
                <a:effectLst/>
                <a:latin typeface="Arial Rounded MT Bold" panose="020F0704030504030204" pitchFamily="34" charset="0"/>
              </a:rPr>
              <a:t>2. Establish categories, also called states, to which employees can be assigned. These categories must not overlap and must take into account every possible category to which an individual can be assigned. The number of states can neither be too large nor too small.</a:t>
            </a:r>
          </a:p>
          <a:p>
            <a:pPr algn="l"/>
            <a:r>
              <a:rPr lang="en-US" sz="2200" b="0" i="0" dirty="0">
                <a:solidFill>
                  <a:srgbClr val="2F3D3C"/>
                </a:solidFill>
                <a:effectLst/>
                <a:latin typeface="Arial Rounded MT Bold" panose="020F0704030504030204" pitchFamily="34" charset="0"/>
              </a:rPr>
              <a:t>3. Count annual movements (also called ‘ flows’) among states for several time periods. These states are defined as absorbing (gains or losses to the company) or non-absorbing (change in position levels or employment status). Losses include death or disability, absences, resignations, and retirements. Gains include hiring, rehiring, transfer, and movement by position level.</a:t>
            </a:r>
          </a:p>
          <a:p>
            <a:br>
              <a:rPr lang="en-US" b="0" i="0" u="none" strike="noStrike" dirty="0">
                <a:solidFill>
                  <a:srgbClr val="E22457"/>
                </a:solidFill>
                <a:effectLst/>
                <a:latin typeface="-apple-system"/>
                <a:hlinkClick r:id="rId2"/>
              </a:rPr>
            </a:br>
            <a:endParaRPr lang="en-US" b="0" i="0" dirty="0">
              <a:solidFill>
                <a:srgbClr val="2F3D3C"/>
              </a:solidFill>
              <a:effectLst/>
              <a:latin typeface="-apple-system"/>
            </a:endParaRPr>
          </a:p>
        </p:txBody>
      </p:sp>
    </p:spTree>
    <p:extLst>
      <p:ext uri="{BB962C8B-B14F-4D97-AF65-F5344CB8AC3E}">
        <p14:creationId xmlns:p14="http://schemas.microsoft.com/office/powerpoint/2010/main" val="264229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4D2688-49D1-1C3E-F1F9-AEC312848671}"/>
              </a:ext>
            </a:extLst>
          </p:cNvPr>
          <p:cNvSpPr txBox="1"/>
          <p:nvPr/>
        </p:nvSpPr>
        <p:spPr>
          <a:xfrm>
            <a:off x="292963" y="461639"/>
            <a:ext cx="11221375" cy="5170646"/>
          </a:xfrm>
          <a:prstGeom prst="rect">
            <a:avLst/>
          </a:prstGeom>
          <a:noFill/>
        </p:spPr>
        <p:txBody>
          <a:bodyPr wrap="square">
            <a:spAutoFit/>
          </a:bodyPr>
          <a:lstStyle/>
          <a:p>
            <a:pPr algn="l"/>
            <a:r>
              <a:rPr lang="en-US" sz="2200" b="0" i="0" dirty="0">
                <a:solidFill>
                  <a:srgbClr val="2F3D3C"/>
                </a:solidFill>
                <a:effectLst/>
                <a:latin typeface="Arial Rounded MT Bold" panose="020F0704030504030204" pitchFamily="34" charset="0"/>
              </a:rPr>
              <a:t>4. Estimate the probability of transitions from one state to another based on past trends. Demand is a function of replacing those who make a transition.</a:t>
            </a:r>
          </a:p>
          <a:p>
            <a:pPr algn="l"/>
            <a:r>
              <a:rPr lang="en-US" sz="2200" b="0" i="0" dirty="0">
                <a:solidFill>
                  <a:srgbClr val="2F3D3C"/>
                </a:solidFill>
                <a:effectLst/>
                <a:latin typeface="Arial Rounded MT Bold" panose="020F0704030504030204" pitchFamily="34" charset="0"/>
              </a:rPr>
              <a:t>There are alternatives to the simple Markov model. One, called the semi-Markov, takes into account not just the category but also the tenure of individuals in each category. After all, the likelihood of movement increases with tenure.</a:t>
            </a:r>
          </a:p>
          <a:p>
            <a:pPr algn="l"/>
            <a:r>
              <a:rPr lang="en-US" sz="2200" b="0" i="0" dirty="0">
                <a:solidFill>
                  <a:srgbClr val="2F3D3C"/>
                </a:solidFill>
                <a:effectLst/>
                <a:latin typeface="Arial Rounded MT Bold" panose="020F0704030504030204" pitchFamily="34" charset="0"/>
              </a:rPr>
              <a:t>Another method is called the vacancy model, which predicts probabilities of movement and the number of vacancies. While the semi-Markov model helps estimate movement among those whose situations and tenure are similar, the vacancy model produces the best results for an organization.</a:t>
            </a:r>
          </a:p>
          <a:p>
            <a:pPr algn="l"/>
            <a:r>
              <a:rPr lang="en-US" sz="2200" b="0" i="0" dirty="0">
                <a:solidFill>
                  <a:srgbClr val="2F3D3C"/>
                </a:solidFill>
                <a:effectLst/>
                <a:latin typeface="Arial Rounded MT Bold" panose="020F0704030504030204" pitchFamily="34" charset="0"/>
              </a:rPr>
              <a:t>Markov analysis is advantageous because it makes sense to decision-makers. They can easily understand its underlying assumptions.</a:t>
            </a:r>
          </a:p>
          <a:p>
            <a:pPr algn="l"/>
            <a:r>
              <a:rPr lang="en-US" sz="2200" b="0" i="0" dirty="0">
                <a:solidFill>
                  <a:srgbClr val="2F3D3C"/>
                </a:solidFill>
                <a:effectLst/>
                <a:latin typeface="Arial Rounded MT Bold" panose="020F0704030504030204" pitchFamily="34" charset="0"/>
              </a:rPr>
              <a:t>They are, therefore, likely to accept results. The disadvantages include: (</a:t>
            </a:r>
            <a:r>
              <a:rPr lang="en-US" sz="2200" b="0" i="0" dirty="0" err="1">
                <a:solidFill>
                  <a:srgbClr val="2F3D3C"/>
                </a:solidFill>
                <a:effectLst/>
                <a:latin typeface="Arial Rounded MT Bold" panose="020F0704030504030204" pitchFamily="34" charset="0"/>
              </a:rPr>
              <a:t>i</a:t>
            </a:r>
            <a:r>
              <a:rPr lang="en-US" sz="2200" b="0" i="0" dirty="0">
                <a:solidFill>
                  <a:srgbClr val="2F3D3C"/>
                </a:solidFill>
                <a:effectLst/>
                <a:latin typeface="Arial Rounded MT Bold" panose="020F0704030504030204" pitchFamily="34" charset="0"/>
              </a:rPr>
              <a:t>) heavy reliance on past-oriented data, which may not be accurate in periods of turbulent change, and (ii) accuracy in forecasts about individuals is sacrificed to achieve accuracy across groups.</a:t>
            </a:r>
          </a:p>
        </p:txBody>
      </p:sp>
    </p:spTree>
    <p:extLst>
      <p:ext uri="{BB962C8B-B14F-4D97-AF65-F5344CB8AC3E}">
        <p14:creationId xmlns:p14="http://schemas.microsoft.com/office/powerpoint/2010/main" val="217236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23810-2029-E024-C311-B4EA6173978E}"/>
              </a:ext>
            </a:extLst>
          </p:cNvPr>
          <p:cNvSpPr txBox="1"/>
          <p:nvPr/>
        </p:nvSpPr>
        <p:spPr>
          <a:xfrm>
            <a:off x="1029810" y="1083076"/>
            <a:ext cx="10049522" cy="2462213"/>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6 Other Forecasting Techniques</a:t>
            </a:r>
          </a:p>
          <a:p>
            <a:pPr algn="l"/>
            <a:r>
              <a:rPr lang="en-US" sz="2200" b="0" i="0" dirty="0">
                <a:solidFill>
                  <a:srgbClr val="2F3D3C"/>
                </a:solidFill>
                <a:effectLst/>
                <a:latin typeface="Arial Rounded MT Bold" panose="020F0704030504030204" pitchFamily="34" charset="0"/>
              </a:rPr>
              <a:t>New venture analysis will be useful when new ventures contemplate employment planning. This technique requires planners to estimate HR needs in line with companies that perform similar operations. For example, a petroleum company that plans to open a coal mine can estimate its future employment needs by determining the employment levels of other coal mines.</a:t>
            </a:r>
          </a:p>
        </p:txBody>
      </p:sp>
    </p:spTree>
    <p:extLst>
      <p:ext uri="{BB962C8B-B14F-4D97-AF65-F5344CB8AC3E}">
        <p14:creationId xmlns:p14="http://schemas.microsoft.com/office/powerpoint/2010/main" val="267643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2 Retention Plans – Human Resource Management">
            <a:extLst>
              <a:ext uri="{FF2B5EF4-FFF2-40B4-BE49-F238E27FC236}">
                <a16:creationId xmlns:a16="http://schemas.microsoft.com/office/drawing/2014/main" id="{4D93ABA0-A4FB-7B1F-FAF1-F9729ACB2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14" y="313272"/>
            <a:ext cx="10564426" cy="617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296BED-7D99-0543-24BE-585B0B2E787E}"/>
              </a:ext>
            </a:extLst>
          </p:cNvPr>
          <p:cNvSpPr txBox="1"/>
          <p:nvPr/>
        </p:nvSpPr>
        <p:spPr>
          <a:xfrm>
            <a:off x="2183907" y="949911"/>
            <a:ext cx="7261934" cy="3970318"/>
          </a:xfrm>
          <a:prstGeom prst="rect">
            <a:avLst/>
          </a:prstGeom>
          <a:noFill/>
        </p:spPr>
        <p:txBody>
          <a:bodyPr wrap="square">
            <a:spAutoFit/>
          </a:bodyPr>
          <a:lstStyle/>
          <a:p>
            <a:pPr algn="l" fontAlgn="base"/>
            <a:r>
              <a:rPr lang="en-US" sz="3600" b="1" dirty="0">
                <a:solidFill>
                  <a:srgbClr val="000000"/>
                </a:solidFill>
                <a:effectLst/>
                <a:latin typeface="Arial Rounded MT Bold" panose="020F0704030504030204" pitchFamily="34" charset="0"/>
              </a:rPr>
              <a:t>The HR plan contains the following activities:</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a:t>
            </a:r>
            <a:r>
              <a:rPr lang="en-US" sz="3600" b="0" dirty="0" err="1">
                <a:solidFill>
                  <a:srgbClr val="000000"/>
                </a:solidFill>
                <a:effectLst/>
                <a:latin typeface="Arial Rounded MT Bold" panose="020F0704030504030204" pitchFamily="34" charset="0"/>
              </a:rPr>
              <a:t>i</a:t>
            </a:r>
            <a:r>
              <a:rPr lang="en-US" sz="3600" b="0" dirty="0">
                <a:solidFill>
                  <a:srgbClr val="000000"/>
                </a:solidFill>
                <a:effectLst/>
                <a:latin typeface="Arial Rounded MT Bold" panose="020F0704030504030204" pitchFamily="34" charset="0"/>
              </a:rPr>
              <a:t>) Recruitment,</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(ii) Training and Re-training,</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(iii) Productivity,</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(iv) Redeployment, and</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(v) Retention.</a:t>
            </a:r>
            <a:endParaRPr lang="en-US" sz="3600" b="0" dirty="0">
              <a:solidFill>
                <a:srgbClr val="424142"/>
              </a:solidFill>
              <a:effectLst/>
              <a:latin typeface="Arial Rounded MT Bold" panose="020F0704030504030204" pitchFamily="34" charset="0"/>
            </a:endParaRPr>
          </a:p>
        </p:txBody>
      </p:sp>
    </p:spTree>
    <p:extLst>
      <p:ext uri="{BB962C8B-B14F-4D97-AF65-F5344CB8AC3E}">
        <p14:creationId xmlns:p14="http://schemas.microsoft.com/office/powerpoint/2010/main" val="61788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799C12-7A11-8117-260D-88A8F6951CB2}"/>
              </a:ext>
            </a:extLst>
          </p:cNvPr>
          <p:cNvSpPr txBox="1"/>
          <p:nvPr/>
        </p:nvSpPr>
        <p:spPr>
          <a:xfrm>
            <a:off x="630316" y="230819"/>
            <a:ext cx="10502282" cy="6001643"/>
          </a:xfrm>
          <a:prstGeom prst="rect">
            <a:avLst/>
          </a:prstGeom>
          <a:noFill/>
        </p:spPr>
        <p:txBody>
          <a:bodyPr wrap="square">
            <a:spAutoFit/>
          </a:bodyPr>
          <a:lstStyle/>
          <a:p>
            <a:r>
              <a:rPr lang="en-US" sz="2400" dirty="0">
                <a:latin typeface="Arial Rounded MT Bold" panose="020F0704030504030204" pitchFamily="34" charset="0"/>
              </a:rPr>
              <a:t>Human Resource Planning </a:t>
            </a:r>
          </a:p>
          <a:p>
            <a:r>
              <a:rPr lang="en-US" sz="2400" dirty="0">
                <a:latin typeface="Arial Rounded MT Bold" panose="020F0704030504030204" pitchFamily="34" charset="0"/>
              </a:rPr>
              <a:t>The biggest challenge is the numbers. The numbers are just so large. But the issue is no different than the one (founder) Sam Walton faced. We have to focus on one associate at a time.</a:t>
            </a:r>
          </a:p>
          <a:p>
            <a:endParaRPr lang="en-US" sz="2400" dirty="0">
              <a:latin typeface="Arial Rounded MT Bold" panose="020F0704030504030204" pitchFamily="34" charset="0"/>
            </a:endParaRPr>
          </a:p>
          <a:p>
            <a:r>
              <a:rPr lang="en-US" sz="2400" dirty="0">
                <a:latin typeface="Arial Rounded MT Bold" panose="020F0704030504030204" pitchFamily="34" charset="0"/>
              </a:rPr>
              <a:t>HRP is a process by which an </a:t>
            </a:r>
            <a:r>
              <a:rPr lang="en-US" sz="2400" dirty="0" err="1">
                <a:latin typeface="Arial Rounded MT Bold" panose="020F0704030504030204" pitchFamily="34" charset="0"/>
              </a:rPr>
              <a:t>organisation</a:t>
            </a:r>
            <a:r>
              <a:rPr lang="en-US" sz="2400" dirty="0">
                <a:latin typeface="Arial Rounded MT Bold" panose="020F0704030504030204" pitchFamily="34" charset="0"/>
              </a:rPr>
              <a:t> ensures that it has the right number &amp; kind of people at the right place and at the right time, capable of effectively and efficiently completing those tasks that help the </a:t>
            </a:r>
            <a:r>
              <a:rPr lang="en-US" sz="2400" dirty="0" err="1">
                <a:latin typeface="Arial Rounded MT Bold" panose="020F0704030504030204" pitchFamily="34" charset="0"/>
              </a:rPr>
              <a:t>organisation</a:t>
            </a:r>
            <a:r>
              <a:rPr lang="en-US" sz="2400" dirty="0">
                <a:latin typeface="Arial Rounded MT Bold" panose="020F0704030504030204" pitchFamily="34" charset="0"/>
              </a:rPr>
              <a:t> achieve its overall objectives.</a:t>
            </a:r>
          </a:p>
          <a:p>
            <a:endParaRPr lang="en-US" sz="2400" dirty="0">
              <a:latin typeface="Arial Rounded MT Bold" panose="020F0704030504030204" pitchFamily="34" charset="0"/>
            </a:endParaRPr>
          </a:p>
          <a:p>
            <a:r>
              <a:rPr lang="en-US" sz="2400" dirty="0">
                <a:latin typeface="Arial Rounded MT Bold" panose="020F0704030504030204" pitchFamily="34" charset="0"/>
              </a:rPr>
              <a:t>What is HRP? </a:t>
            </a:r>
          </a:p>
          <a:p>
            <a:r>
              <a:rPr lang="en-US" sz="2400" dirty="0">
                <a:latin typeface="Arial Rounded MT Bold" panose="020F0704030504030204" pitchFamily="34" charset="0"/>
              </a:rPr>
              <a:t> The process of Deciding what positions the firm will and how to fill them. </a:t>
            </a:r>
          </a:p>
          <a:p>
            <a:r>
              <a:rPr lang="en-US" sz="2400" dirty="0">
                <a:latin typeface="Arial Rounded MT Bold" panose="020F0704030504030204" pitchFamily="34" charset="0"/>
              </a:rPr>
              <a:t> The process of forecasting the supply and demand for human resources within an </a:t>
            </a:r>
            <a:r>
              <a:rPr lang="en-US" sz="2400" dirty="0" err="1">
                <a:latin typeface="Arial Rounded MT Bold" panose="020F0704030504030204" pitchFamily="34" charset="0"/>
              </a:rPr>
              <a:t>organisation</a:t>
            </a:r>
            <a:r>
              <a:rPr lang="en-US" sz="2400" dirty="0">
                <a:latin typeface="Arial Rounded MT Bold" panose="020F0704030504030204" pitchFamily="34" charset="0"/>
              </a:rPr>
              <a:t> and developing action plans for aligning the two.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64071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A6F3DF-3D72-DFD7-3E20-640BF0515747}"/>
              </a:ext>
            </a:extLst>
          </p:cNvPr>
          <p:cNvSpPr txBox="1"/>
          <p:nvPr/>
        </p:nvSpPr>
        <p:spPr>
          <a:xfrm>
            <a:off x="1251751" y="674703"/>
            <a:ext cx="10005134" cy="5447645"/>
          </a:xfrm>
          <a:prstGeom prst="rect">
            <a:avLst/>
          </a:prstGeom>
          <a:noFill/>
        </p:spPr>
        <p:txBody>
          <a:bodyPr wrap="square">
            <a:spAutoFit/>
          </a:bodyPr>
          <a:lstStyle/>
          <a:p>
            <a:r>
              <a:rPr lang="en-US" sz="2400" b="0" i="0" dirty="0">
                <a:solidFill>
                  <a:srgbClr val="424142"/>
                </a:solidFill>
                <a:effectLst/>
                <a:latin typeface="Arial Rounded MT Bold" panose="020F0704030504030204" pitchFamily="34" charset="0"/>
              </a:rPr>
              <a:t>Redeployment takes the form of transfers. In case of estimation of surplus and not deficit for the entire </a:t>
            </a:r>
            <a:r>
              <a:rPr lang="en-US" sz="2400" b="0" i="0" dirty="0" err="1">
                <a:solidFill>
                  <a:srgbClr val="424142"/>
                </a:solidFill>
                <a:effectLst/>
                <a:latin typeface="Arial Rounded MT Bold" panose="020F0704030504030204" pitchFamily="34" charset="0"/>
              </a:rPr>
              <a:t>organisation</a:t>
            </a:r>
            <a:r>
              <a:rPr lang="en-US" sz="2400" b="0" i="0" dirty="0">
                <a:solidFill>
                  <a:srgbClr val="424142"/>
                </a:solidFill>
                <a:effectLst/>
                <a:latin typeface="Arial Rounded MT Bold" panose="020F0704030504030204" pitchFamily="34" charset="0"/>
              </a:rPr>
              <a:t>, then trade unions have to be consulted before going for retrenchment and redundancy. Redundancy plan includes provision for compensation, help in getting new jobs, and priority in filling future vacancies for retrenched employees.</a:t>
            </a:r>
          </a:p>
          <a:p>
            <a:endParaRPr lang="en-US" sz="2400" dirty="0">
              <a:solidFill>
                <a:srgbClr val="424142"/>
              </a:solidFill>
              <a:latin typeface="Arial Rounded MT Bold" panose="020F0704030504030204" pitchFamily="34" charset="0"/>
            </a:endParaRPr>
          </a:p>
          <a:p>
            <a:r>
              <a:rPr lang="en-US" sz="2400" b="1" dirty="0">
                <a:solidFill>
                  <a:srgbClr val="000000"/>
                </a:solidFill>
                <a:effectLst/>
                <a:latin typeface="Arial Rounded MT Bold" panose="020F0704030504030204" pitchFamily="34" charset="0"/>
              </a:rPr>
              <a:t>Measures for Redeployment, Redundancy / Retrenchment:</a:t>
            </a:r>
          </a:p>
          <a:p>
            <a:pPr algn="l" fontAlgn="base"/>
            <a:endParaRPr lang="en-US" sz="2400" b="1" dirty="0">
              <a:solidFill>
                <a:srgbClr val="424142"/>
              </a:solidFill>
              <a:effectLst/>
              <a:latin typeface="Arial Rounded MT Bold" panose="020F0704030504030204" pitchFamily="34" charset="0"/>
            </a:endParaRPr>
          </a:p>
          <a:p>
            <a:pPr algn="l" fontAlgn="base"/>
            <a:r>
              <a:rPr lang="en-US" sz="2400" b="1" dirty="0">
                <a:solidFill>
                  <a:srgbClr val="424142"/>
                </a:solidFill>
                <a:effectLst/>
                <a:latin typeface="Arial Rounded MT Bold" panose="020F0704030504030204" pitchFamily="34" charset="0"/>
              </a:rPr>
              <a:t>(1) Outplacement:</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Under this measure career guidance and retraining is provided to the prospective displaced employees so that they can be redeployed elsewhere in the </a:t>
            </a:r>
            <a:r>
              <a:rPr lang="en-US" sz="2400" b="0" dirty="0" err="1">
                <a:solidFill>
                  <a:srgbClr val="424142"/>
                </a:solidFill>
                <a:effectLst/>
                <a:latin typeface="Arial Rounded MT Bold" panose="020F0704030504030204" pitchFamily="34" charset="0"/>
              </a:rPr>
              <a:t>organisation</a:t>
            </a:r>
            <a:r>
              <a:rPr lang="en-US" sz="2400" b="0" dirty="0">
                <a:solidFill>
                  <a:srgbClr val="424142"/>
                </a:solidFill>
                <a:effectLst/>
                <a:latin typeface="Arial Rounded MT Bold" panose="020F0704030504030204" pitchFamily="34" charset="0"/>
              </a:rPr>
              <a:t>.</a:t>
            </a:r>
          </a:p>
          <a:p>
            <a:endParaRPr lang="en-US" b="1" dirty="0">
              <a:solidFill>
                <a:srgbClr val="000000"/>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148334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B5DEE-7D01-8F22-F0EA-EE6D739B6D9B}"/>
              </a:ext>
            </a:extLst>
          </p:cNvPr>
          <p:cNvSpPr txBox="1"/>
          <p:nvPr/>
        </p:nvSpPr>
        <p:spPr>
          <a:xfrm>
            <a:off x="1047565" y="1109709"/>
            <a:ext cx="10129421" cy="5170646"/>
          </a:xfrm>
          <a:prstGeom prst="rect">
            <a:avLst/>
          </a:prstGeom>
          <a:noFill/>
        </p:spPr>
        <p:txBody>
          <a:bodyPr wrap="square">
            <a:spAutoFit/>
          </a:bodyPr>
          <a:lstStyle/>
          <a:p>
            <a:pPr algn="l" fontAlgn="base"/>
            <a:r>
              <a:rPr lang="en-US" sz="2400" b="1" dirty="0">
                <a:solidFill>
                  <a:srgbClr val="424142"/>
                </a:solidFill>
                <a:effectLst/>
                <a:latin typeface="Arial Rounded MT Bold" panose="020F0704030504030204" pitchFamily="34" charset="0"/>
              </a:rPr>
              <a:t>(2) Lay Offs:</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Layoffs are because of recession in business, power failure, major breakdown etc. of temporary nature. Employees are called back when normal position is restored. Permanent layoff is because of liquidation of the company. The employees can be-absorbed elsewhere in the enterprise where vacancies exist as a result of retirement or death.</a:t>
            </a:r>
          </a:p>
          <a:p>
            <a:pPr algn="l" fontAlgn="base"/>
            <a:endParaRPr lang="en-US" sz="2400" dirty="0">
              <a:solidFill>
                <a:srgbClr val="424142"/>
              </a:solidFill>
              <a:latin typeface="Arial Rounded MT Bold" panose="020F0704030504030204" pitchFamily="34" charset="0"/>
            </a:endParaRPr>
          </a:p>
          <a:p>
            <a:pPr algn="l" fontAlgn="base"/>
            <a:r>
              <a:rPr lang="en-US" sz="2400" b="1" dirty="0">
                <a:solidFill>
                  <a:srgbClr val="424142"/>
                </a:solidFill>
                <a:effectLst/>
                <a:latin typeface="Arial Rounded MT Bold" panose="020F0704030504030204" pitchFamily="34" charset="0"/>
              </a:rPr>
              <a:t>(3) leave of Absence without pay:</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This is the method employed by the company to reduce the cost of </a:t>
            </a:r>
            <a:r>
              <a:rPr lang="en-US" sz="2400" b="0" dirty="0" err="1">
                <a:solidFill>
                  <a:srgbClr val="424142"/>
                </a:solidFill>
                <a:effectLst/>
                <a:latin typeface="Arial Rounded MT Bold" panose="020F0704030504030204" pitchFamily="34" charset="0"/>
              </a:rPr>
              <a:t>labour</a:t>
            </a:r>
            <a:r>
              <a:rPr lang="en-US" sz="2400" b="0" dirty="0">
                <a:solidFill>
                  <a:srgbClr val="424142"/>
                </a:solidFill>
                <a:effectLst/>
                <a:latin typeface="Arial Rounded MT Bold" panose="020F0704030504030204" pitchFamily="34" charset="0"/>
              </a:rPr>
              <a:t> and enable employee to pursue his self interest. It also helps the company to eliminate unnecessary jobs. This method helps employees to be aware of future changes.</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122040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6B1B11-9FEC-E440-A9C4-BF738628A510}"/>
              </a:ext>
            </a:extLst>
          </p:cNvPr>
          <p:cNvSpPr txBox="1"/>
          <p:nvPr/>
        </p:nvSpPr>
        <p:spPr>
          <a:xfrm>
            <a:off x="736847" y="292963"/>
            <a:ext cx="10484527" cy="5539978"/>
          </a:xfrm>
          <a:prstGeom prst="rect">
            <a:avLst/>
          </a:prstGeom>
          <a:noFill/>
        </p:spPr>
        <p:txBody>
          <a:bodyPr wrap="square">
            <a:spAutoFit/>
          </a:bodyPr>
          <a:lstStyle/>
          <a:p>
            <a:pPr algn="l" fontAlgn="base"/>
            <a:r>
              <a:rPr lang="en-US" sz="2800" b="1" dirty="0">
                <a:solidFill>
                  <a:srgbClr val="424142"/>
                </a:solidFill>
                <a:effectLst/>
                <a:latin typeface="Arial Rounded MT Bold" panose="020F0704030504030204" pitchFamily="34" charset="0"/>
              </a:rPr>
              <a:t>(4) Work Sharing:</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employees are given the opportunity to share jobs i.e. two employees working half time each. This is a temporary way to solve retrenchment problem.</a:t>
            </a:r>
          </a:p>
          <a:p>
            <a:pPr algn="l" fontAlgn="base"/>
            <a:r>
              <a:rPr lang="en-US" sz="2800" b="1" dirty="0">
                <a:solidFill>
                  <a:srgbClr val="424142"/>
                </a:solidFill>
                <a:effectLst/>
                <a:latin typeface="Arial Rounded MT Bold" panose="020F0704030504030204" pitchFamily="34" charset="0"/>
              </a:rPr>
              <a:t>(5) Reduced work Hours:</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each employee work for less hours, receives less pay.</a:t>
            </a:r>
          </a:p>
          <a:p>
            <a:pPr algn="l" fontAlgn="base"/>
            <a:r>
              <a:rPr lang="en-US" sz="2800" b="1" dirty="0">
                <a:solidFill>
                  <a:srgbClr val="424142"/>
                </a:solidFill>
                <a:effectLst/>
                <a:latin typeface="Arial Rounded MT Bold" panose="020F0704030504030204" pitchFamily="34" charset="0"/>
              </a:rPr>
              <a:t>(6) Voluntary Retirement:</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To get rid of overstaffing problems, the government of India has introduced a novel scheme known as Voluntary Retirement Scheme under the caption ‘Golden Handshake’ for its employees.</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357387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2DAFB4-75F6-EE00-E44C-6233A1963AC2}"/>
              </a:ext>
            </a:extLst>
          </p:cNvPr>
          <p:cNvSpPr txBox="1"/>
          <p:nvPr/>
        </p:nvSpPr>
        <p:spPr>
          <a:xfrm>
            <a:off x="603682" y="284085"/>
            <a:ext cx="10848511" cy="6401753"/>
          </a:xfrm>
          <a:prstGeom prst="rect">
            <a:avLst/>
          </a:prstGeom>
          <a:noFill/>
        </p:spPr>
        <p:txBody>
          <a:bodyPr wrap="square">
            <a:spAutoFit/>
          </a:bodyPr>
          <a:lstStyle/>
          <a:p>
            <a:pPr algn="l" fontAlgn="base"/>
            <a:r>
              <a:rPr lang="en-US" sz="2800" b="1" dirty="0">
                <a:solidFill>
                  <a:srgbClr val="424142"/>
                </a:solidFill>
                <a:effectLst/>
                <a:latin typeface="Arial Rounded MT Bold" panose="020F0704030504030204" pitchFamily="34" charset="0"/>
              </a:rPr>
              <a:t>(7) Attrition:</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the employees who are leaving the jobs at their own create vacancies. The vacancies are not filled, rather freeze and a ban on employment is imposed.</a:t>
            </a:r>
          </a:p>
          <a:p>
            <a:pPr algn="l" fontAlgn="base"/>
            <a:r>
              <a:rPr lang="en-US" sz="2800" b="1" dirty="0">
                <a:solidFill>
                  <a:srgbClr val="000000"/>
                </a:solidFill>
                <a:effectLst/>
                <a:latin typeface="Arial Rounded MT Bold" panose="020F0704030504030204" pitchFamily="34" charset="0"/>
              </a:rPr>
              <a:t>Retention Plan:</a:t>
            </a:r>
          </a:p>
          <a:p>
            <a:pPr algn="l" fontAlgn="base"/>
            <a:r>
              <a:rPr lang="en-US" sz="2800" b="0" dirty="0">
                <a:solidFill>
                  <a:srgbClr val="424142"/>
                </a:solidFill>
                <a:effectLst/>
                <a:latin typeface="Arial Rounded MT Bold" panose="020F0704030504030204" pitchFamily="34" charset="0"/>
              </a:rPr>
              <a:t>When </a:t>
            </a:r>
            <a:r>
              <a:rPr lang="en-US" sz="2800" b="0" dirty="0" err="1">
                <a:solidFill>
                  <a:srgbClr val="424142"/>
                </a:solidFill>
                <a:effectLst/>
                <a:latin typeface="Arial Rounded MT Bold" panose="020F0704030504030204" pitchFamily="34" charset="0"/>
              </a:rPr>
              <a:t>organisations</a:t>
            </a:r>
            <a:r>
              <a:rPr lang="en-US" sz="2800" b="0" dirty="0">
                <a:solidFill>
                  <a:srgbClr val="424142"/>
                </a:solidFill>
                <a:effectLst/>
                <a:latin typeface="Arial Rounded MT Bold" panose="020F0704030504030204" pitchFamily="34" charset="0"/>
              </a:rPr>
              <a:t> faced the shortage of some categories of employees they adhere to retention of the existing employees.</a:t>
            </a:r>
          </a:p>
          <a:p>
            <a:pPr algn="l" fontAlgn="base"/>
            <a:r>
              <a:rPr lang="en-US" sz="2800" b="1" dirty="0">
                <a:solidFill>
                  <a:srgbClr val="424142"/>
                </a:solidFill>
                <a:effectLst/>
                <a:latin typeface="Arial Rounded MT Bold" panose="020F0704030504030204" pitchFamily="34" charset="0"/>
              </a:rPr>
              <a:t>Retention pain covers the following:</a:t>
            </a:r>
          </a:p>
          <a:p>
            <a:pPr marL="342900" indent="-342900" algn="l" fontAlgn="base">
              <a:buAutoNum type="arabicParenBoth"/>
            </a:pPr>
            <a:r>
              <a:rPr lang="en-US" sz="2800" b="0" i="0" dirty="0">
                <a:solidFill>
                  <a:srgbClr val="424142"/>
                </a:solidFill>
                <a:effectLst/>
                <a:latin typeface="Arial Rounded MT Bold" panose="020F0704030504030204" pitchFamily="34" charset="0"/>
              </a:rPr>
              <a:t>Bringing the salary to the same level as exist in comparable enterprises preventing the employees to quit the </a:t>
            </a:r>
            <a:r>
              <a:rPr lang="en-US" sz="2800" b="0" i="0" dirty="0" err="1">
                <a:solidFill>
                  <a:srgbClr val="424142"/>
                </a:solidFill>
                <a:effectLst/>
                <a:latin typeface="Arial Rounded MT Bold" panose="020F0704030504030204" pitchFamily="34" charset="0"/>
              </a:rPr>
              <a:t>organisation</a:t>
            </a:r>
            <a:r>
              <a:rPr lang="en-US" sz="2800" b="0" i="0" dirty="0">
                <a:solidFill>
                  <a:srgbClr val="424142"/>
                </a:solidFill>
                <a:effectLst/>
                <a:latin typeface="Arial Rounded MT Bold" panose="020F0704030504030204" pitchFamily="34" charset="0"/>
              </a:rPr>
              <a:t> for better prospect in other </a:t>
            </a:r>
            <a:r>
              <a:rPr lang="en-US" sz="2800" b="0" i="0" dirty="0" err="1">
                <a:solidFill>
                  <a:srgbClr val="424142"/>
                </a:solidFill>
                <a:effectLst/>
                <a:latin typeface="Arial Rounded MT Bold" panose="020F0704030504030204" pitchFamily="34" charset="0"/>
              </a:rPr>
              <a:t>organisations</a:t>
            </a:r>
            <a:r>
              <a:rPr lang="en-US" sz="2800" b="0" i="0" dirty="0">
                <a:solidFill>
                  <a:srgbClr val="424142"/>
                </a:solidFill>
                <a:effectLst/>
                <a:latin typeface="Arial Rounded MT Bold" panose="020F0704030504030204" pitchFamily="34" charset="0"/>
              </a:rPr>
              <a:t>.</a:t>
            </a:r>
            <a:endParaRPr lang="en-US" sz="2800" b="1" i="0" dirty="0">
              <a:solidFill>
                <a:srgbClr val="424142"/>
              </a:solidFill>
              <a:latin typeface="Arial Rounded MT Bold" panose="020F0704030504030204" pitchFamily="34" charset="0"/>
            </a:endParaRPr>
          </a:p>
          <a:p>
            <a:pPr algn="l" fontAlgn="base"/>
            <a:r>
              <a:rPr lang="en-US" sz="2800" b="0" i="0" dirty="0">
                <a:solidFill>
                  <a:srgbClr val="424142"/>
                </a:solidFill>
                <a:effectLst/>
                <a:latin typeface="Arial Rounded MT Bold" panose="020F0704030504030204" pitchFamily="34" charset="0"/>
              </a:rPr>
              <a:t>(2) Opportunities for career development is provided to the employees through training and development, by giving challenging assignment etc.</a:t>
            </a:r>
            <a:endParaRPr lang="en-US" sz="2800" b="0" dirty="0">
              <a:solidFill>
                <a:srgbClr val="424142"/>
              </a:solidFill>
              <a:effectLst/>
              <a:latin typeface="Arial Rounded MT Bold" panose="020F0704030504030204" pitchFamily="34" charset="0"/>
            </a:endParaRP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47347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EA57E1-015C-46F5-BF91-93AAF2B64CAA}"/>
              </a:ext>
            </a:extLst>
          </p:cNvPr>
          <p:cNvSpPr txBox="1"/>
          <p:nvPr/>
        </p:nvSpPr>
        <p:spPr>
          <a:xfrm>
            <a:off x="541538" y="648070"/>
            <a:ext cx="10324730" cy="4247317"/>
          </a:xfrm>
          <a:prstGeom prst="rect">
            <a:avLst/>
          </a:prstGeom>
          <a:noFill/>
        </p:spPr>
        <p:txBody>
          <a:bodyPr wrap="square">
            <a:spAutoFit/>
          </a:bodyPr>
          <a:lstStyle/>
          <a:p>
            <a:pPr algn="l" fontAlgn="base"/>
            <a:r>
              <a:rPr lang="en-US" sz="2800" b="0" dirty="0">
                <a:solidFill>
                  <a:srgbClr val="424142"/>
                </a:solidFill>
                <a:effectLst/>
                <a:latin typeface="Arial Rounded MT Bold" panose="020F0704030504030204" pitchFamily="34" charset="0"/>
              </a:rPr>
              <a:t>(3) More fringe benefits are offered.</a:t>
            </a:r>
          </a:p>
          <a:p>
            <a:pPr algn="l" fontAlgn="base"/>
            <a:r>
              <a:rPr lang="en-US" sz="2800" b="0" dirty="0">
                <a:solidFill>
                  <a:srgbClr val="424142"/>
                </a:solidFill>
                <a:effectLst/>
                <a:latin typeface="Arial Rounded MT Bold" panose="020F0704030504030204" pitchFamily="34" charset="0"/>
              </a:rPr>
              <a:t>(4) Better working conditions are provided.</a:t>
            </a:r>
          </a:p>
          <a:p>
            <a:pPr algn="l" fontAlgn="base"/>
            <a:r>
              <a:rPr lang="en-US" sz="2800" b="0" dirty="0">
                <a:solidFill>
                  <a:srgbClr val="424142"/>
                </a:solidFill>
                <a:effectLst/>
                <a:latin typeface="Arial Rounded MT Bold" panose="020F0704030504030204" pitchFamily="34" charset="0"/>
              </a:rPr>
              <a:t>(5) Extensive participation of employees in decision making is encouraged.</a:t>
            </a:r>
          </a:p>
          <a:p>
            <a:pPr algn="l" fontAlgn="base"/>
            <a:r>
              <a:rPr lang="en-US" sz="2800" b="0" dirty="0">
                <a:solidFill>
                  <a:srgbClr val="424142"/>
                </a:solidFill>
                <a:effectLst/>
                <a:latin typeface="Arial Rounded MT Bold" panose="020F0704030504030204" pitchFamily="34" charset="0"/>
              </a:rPr>
              <a:t>(6) Higher level jobs are offered to the existing employees deserving qualifications, skills and potentialities.</a:t>
            </a:r>
          </a:p>
          <a:p>
            <a:pPr algn="l" fontAlgn="base"/>
            <a:r>
              <a:rPr lang="en-US" sz="2800" b="0" dirty="0">
                <a:solidFill>
                  <a:srgbClr val="424142"/>
                </a:solidFill>
                <a:effectLst/>
                <a:latin typeface="Arial Rounded MT Bold" panose="020F0704030504030204" pitchFamily="34" charset="0"/>
              </a:rPr>
              <a:t>(7) Effective method for grievance redressal and conflict resolution is adopted.</a:t>
            </a:r>
          </a:p>
          <a:p>
            <a:pPr algn="l" fontAlgn="base"/>
            <a:r>
              <a:rPr lang="en-US" sz="2800" b="0" dirty="0">
                <a:solidFill>
                  <a:srgbClr val="424142"/>
                </a:solidFill>
                <a:effectLst/>
                <a:latin typeface="Arial Rounded MT Bold" panose="020F0704030504030204" pitchFamily="34" charset="0"/>
              </a:rPr>
              <a:t>(8) Better facilities for interpersonal relations are created.</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187034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207" y="326571"/>
            <a:ext cx="10802982" cy="6647974"/>
          </a:xfrm>
          <a:prstGeom prst="rect">
            <a:avLst/>
          </a:prstGeom>
        </p:spPr>
        <p:txBody>
          <a:bodyPr wrap="square">
            <a:spAutoFit/>
          </a:bodyPr>
          <a:lstStyle/>
          <a:p>
            <a:r>
              <a:rPr lang="en-US" sz="2400" b="1" dirty="0">
                <a:latin typeface="Arial Rounded MT Bold" panose="020F0704030504030204" pitchFamily="34" charset="0"/>
              </a:rPr>
              <a:t>Strategic human resource management</a:t>
            </a:r>
            <a:r>
              <a:rPr lang="en-US" sz="2400" dirty="0">
                <a:latin typeface="Arial Rounded MT Bold" panose="020F0704030504030204" pitchFamily="34" charset="0"/>
              </a:rPr>
              <a:t> (SHRM)</a:t>
            </a:r>
          </a:p>
          <a:p>
            <a:endParaRPr lang="en-US" sz="2400" dirty="0">
              <a:latin typeface="Arial Rounded MT Bold" panose="020F0704030504030204" pitchFamily="34" charset="0"/>
            </a:endParaRPr>
          </a:p>
          <a:p>
            <a:r>
              <a:rPr lang="en-US" sz="2400" dirty="0">
                <a:latin typeface="Arial Rounded MT Bold" panose="020F0704030504030204" pitchFamily="34" charset="0"/>
              </a:rPr>
              <a:t> is the process involved in aligning human capital with the long-term goals of an organization. </a:t>
            </a:r>
          </a:p>
          <a:p>
            <a:r>
              <a:rPr lang="en-US" sz="2400" dirty="0">
                <a:latin typeface="Arial Rounded MT Bold" panose="020F0704030504030204" pitchFamily="34" charset="0"/>
              </a:rPr>
              <a:t>Its main aim is to improve the performance of an organization. </a:t>
            </a:r>
          </a:p>
          <a:p>
            <a:r>
              <a:rPr lang="en-US" sz="2400" dirty="0">
                <a:latin typeface="Arial Rounded MT Bold" panose="020F0704030504030204" pitchFamily="34" charset="0"/>
              </a:rPr>
              <a:t>SHRM is involved in processes that are future-oriented in the development and implementation of human resource programs involved in solving problems in business. </a:t>
            </a:r>
          </a:p>
          <a:p>
            <a:endParaRPr lang="en-US" sz="2400" dirty="0">
              <a:latin typeface="Arial Rounded MT Bold" panose="020F0704030504030204" pitchFamily="34" charset="0"/>
            </a:endParaRPr>
          </a:p>
          <a:p>
            <a:r>
              <a:rPr lang="en-US" sz="2400" dirty="0">
                <a:latin typeface="Arial Rounded MT Bold" panose="020F0704030504030204" pitchFamily="34" charset="0"/>
              </a:rPr>
              <a:t>SHRM is founded on three major pillars, which include:</a:t>
            </a:r>
          </a:p>
          <a:p>
            <a:r>
              <a:rPr lang="en-US" sz="2400" dirty="0">
                <a:latin typeface="Arial Rounded MT Bold" panose="020F0704030504030204" pitchFamily="34" charset="0"/>
              </a:rPr>
              <a:t>Human Capital - SHRM recognizes that human capital is not just a resource but an organization's assets that provide a competitive edge.</a:t>
            </a:r>
          </a:p>
          <a:p>
            <a:r>
              <a:rPr lang="en-US" sz="2400" dirty="0">
                <a:latin typeface="Arial Rounded MT Bold" panose="020F0704030504030204" pitchFamily="34" charset="0"/>
              </a:rPr>
              <a:t>Planning - With proper planning, changes are achievable so long as they align with the needs and objectives of the organization</a:t>
            </a:r>
          </a:p>
          <a:p>
            <a:endParaRPr lang="en-US" sz="2400" dirty="0">
              <a:latin typeface="Arial Rounded MT Bold" panose="020F0704030504030204" pitchFamily="34" charset="0"/>
            </a:endParaRPr>
          </a:p>
          <a:p>
            <a:r>
              <a:rPr lang="en-US" sz="2400" dirty="0">
                <a:latin typeface="Arial Rounded MT Bold" panose="020F0704030504030204" pitchFamily="34" charset="0"/>
              </a:rPr>
              <a:t>Business competition - The main aim of SHRM is to focus on ways that a firm can take an edge over its business competitors.</a:t>
            </a:r>
          </a:p>
          <a:p>
            <a:endParaRPr lang="en-US" dirty="0"/>
          </a:p>
        </p:txBody>
      </p:sp>
    </p:spTree>
    <p:extLst>
      <p:ext uri="{BB962C8B-B14F-4D97-AF65-F5344CB8AC3E}">
        <p14:creationId xmlns:p14="http://schemas.microsoft.com/office/powerpoint/2010/main" val="385699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274320"/>
            <a:ext cx="10985863" cy="6463308"/>
          </a:xfrm>
          <a:prstGeom prst="rect">
            <a:avLst/>
          </a:prstGeom>
        </p:spPr>
        <p:txBody>
          <a:bodyPr wrap="square">
            <a:spAutoFit/>
          </a:bodyPr>
          <a:lstStyle/>
          <a:p>
            <a:r>
              <a:rPr lang="en-US" sz="2200" dirty="0">
                <a:solidFill>
                  <a:srgbClr val="555555"/>
                </a:solidFill>
                <a:latin typeface="Arial Rounded MT Bold" panose="020F0704030504030204" pitchFamily="34" charset="0"/>
              </a:rPr>
              <a:t>SHRM involves organizational goals in alignment with the available human capital. Fostering innovation, improving overall performance, and improving human fulfillment are the main goals of SHRM.</a:t>
            </a:r>
          </a:p>
          <a:p>
            <a:endParaRPr lang="en-US" sz="2200" dirty="0">
              <a:solidFill>
                <a:srgbClr val="555555"/>
              </a:solidFill>
              <a:latin typeface="Arial Rounded MT Bold" panose="020F0704030504030204" pitchFamily="34" charset="0"/>
            </a:endParaRPr>
          </a:p>
          <a:p>
            <a:r>
              <a:rPr lang="en-US" sz="2200" dirty="0">
                <a:latin typeface="Arial Rounded MT Bold" panose="020F0704030504030204" pitchFamily="34" charset="0"/>
              </a:rPr>
              <a:t>Purposeful hiring and effective communication are examples of SHRM. They both steer the organization towards its long-term goal. Effective communication fosters transparency and creates an open forum discussion where various concerns are addressed.</a:t>
            </a:r>
          </a:p>
          <a:p>
            <a:r>
              <a:rPr lang="en-US" sz="2200" dirty="0">
                <a:latin typeface="Arial Rounded MT Bold" panose="020F0704030504030204" pitchFamily="34" charset="0"/>
              </a:rPr>
              <a:t>SHRM is used to create a framework that links the management of people and the development of practices that align with the long-term goals.</a:t>
            </a:r>
          </a:p>
          <a:p>
            <a:r>
              <a:rPr lang="en-US" sz="2200" dirty="0">
                <a:latin typeface="Arial Rounded MT Bold" panose="020F0704030504030204" pitchFamily="34" charset="0"/>
              </a:rPr>
              <a:t> </a:t>
            </a:r>
          </a:p>
          <a:p>
            <a:r>
              <a:rPr lang="en-US" sz="2200" dirty="0">
                <a:latin typeface="Arial Rounded MT Bold" panose="020F0704030504030204" pitchFamily="34" charset="0"/>
              </a:rPr>
              <a:t>SHRM differs from HRM in the sense that it is involved in framing human resource strategies so that they direct the efforts of the employees to align with the organizational goal. SHRM is practiced by HR departments when they work with other departments within an organization to help understand the goals of each department and develop strategies that align with the organizational goals. It takes each department to work together to reach the goals of an organization. In this sense, SHRM is a partner in organizational success.</a:t>
            </a:r>
          </a:p>
          <a:p>
            <a:endParaRPr lang="en-US" dirty="0"/>
          </a:p>
        </p:txBody>
      </p:sp>
    </p:spTree>
    <p:extLst>
      <p:ext uri="{BB962C8B-B14F-4D97-AF65-F5344CB8AC3E}">
        <p14:creationId xmlns:p14="http://schemas.microsoft.com/office/powerpoint/2010/main" val="503028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ADDC8-9F85-5996-28BB-ACCB0BA0E5A2}"/>
              </a:ext>
            </a:extLst>
          </p:cNvPr>
          <p:cNvSpPr txBox="1"/>
          <p:nvPr/>
        </p:nvSpPr>
        <p:spPr>
          <a:xfrm>
            <a:off x="381740" y="452760"/>
            <a:ext cx="11248007" cy="6124754"/>
          </a:xfrm>
          <a:prstGeom prst="rect">
            <a:avLst/>
          </a:prstGeom>
          <a:noFill/>
        </p:spPr>
        <p:txBody>
          <a:bodyPr wrap="square">
            <a:spAutoFit/>
          </a:bodyPr>
          <a:lstStyle/>
          <a:p>
            <a:pPr algn="l"/>
            <a:r>
              <a:rPr lang="en-US" sz="2800" b="0" i="0" dirty="0">
                <a:solidFill>
                  <a:srgbClr val="005F86"/>
                </a:solidFill>
                <a:effectLst/>
                <a:latin typeface="Arial Rounded MT Bold" panose="020F0704030504030204" pitchFamily="34" charset="0"/>
              </a:rPr>
              <a:t>What is workforce diversity?</a:t>
            </a:r>
          </a:p>
          <a:p>
            <a:pPr algn="l"/>
            <a:r>
              <a:rPr lang="en-US" sz="2800" b="0" i="0" dirty="0">
                <a:solidFill>
                  <a:srgbClr val="58595B"/>
                </a:solidFill>
                <a:effectLst/>
                <a:latin typeface="Arial Rounded MT Bold" panose="020F0704030504030204" pitchFamily="34" charset="0"/>
              </a:rPr>
              <a:t>Before you can start managing diversity in the workplace, you have to know what it is. And the definition may surprise you.</a:t>
            </a:r>
          </a:p>
          <a:p>
            <a:pPr algn="l"/>
            <a:endParaRPr lang="en-US" sz="2800" dirty="0">
              <a:solidFill>
                <a:srgbClr val="58595B"/>
              </a:solidFill>
              <a:latin typeface="Arial Rounded MT Bold" panose="020F0704030504030204" pitchFamily="34" charset="0"/>
            </a:endParaRPr>
          </a:p>
          <a:p>
            <a:pPr algn="l"/>
            <a:r>
              <a:rPr lang="en-US" sz="2800" b="0" i="0" dirty="0">
                <a:solidFill>
                  <a:srgbClr val="58595B"/>
                </a:solidFill>
                <a:effectLst/>
                <a:latin typeface="Arial Rounded MT Bold" panose="020F0704030504030204" pitchFamily="34" charset="0"/>
              </a:rPr>
              <a:t>Diversity is anything that makes people different from one another. I’m sure you know you shouldn’t discriminate based on race, gender, national origin or disability. But there’s more.</a:t>
            </a:r>
          </a:p>
          <a:p>
            <a:pPr algn="l"/>
            <a:endParaRPr lang="en-US" sz="2800" dirty="0">
              <a:solidFill>
                <a:srgbClr val="58595B"/>
              </a:solidFill>
              <a:latin typeface="Arial Rounded MT Bold" panose="020F0704030504030204" pitchFamily="34" charset="0"/>
            </a:endParaRPr>
          </a:p>
          <a:p>
            <a:pPr algn="l"/>
            <a:r>
              <a:rPr lang="en-US" sz="2800" b="0" i="0" dirty="0">
                <a:solidFill>
                  <a:srgbClr val="58595B"/>
                </a:solidFill>
                <a:effectLst/>
                <a:latin typeface="Arial Rounded MT Bold" panose="020F0704030504030204" pitchFamily="34" charset="0"/>
              </a:rPr>
              <a:t>Religion, age, sexual orientation, citizenship, political affiliation or opinions, military service, mental and physical conditions, personality, education, favorite sports team – all of these fall under the umbrella of diversity, which, if not managed correctly, can open the door to </a:t>
            </a:r>
            <a:r>
              <a:rPr lang="en-US" sz="2800" b="0" i="0" u="sng" dirty="0">
                <a:solidFill>
                  <a:srgbClr val="007FAD"/>
                </a:solidFill>
                <a:effectLst/>
                <a:latin typeface="Arial Rounded MT Bold" panose="020F0704030504030204" pitchFamily="34" charset="0"/>
                <a:hlinkClick r:id="rId2"/>
              </a:rPr>
              <a:t>charges of discrimination</a:t>
            </a:r>
            <a:r>
              <a:rPr lang="en-US" sz="2800" b="0" i="0" dirty="0">
                <a:solidFill>
                  <a:srgbClr val="58595B"/>
                </a:solidFill>
                <a:effectLst/>
                <a:latin typeface="Arial Rounded MT Bold" panose="020F0704030504030204" pitchFamily="34" charset="0"/>
              </a:rPr>
              <a:t> or employee relations matters.</a:t>
            </a:r>
          </a:p>
        </p:txBody>
      </p:sp>
    </p:spTree>
    <p:extLst>
      <p:ext uri="{BB962C8B-B14F-4D97-AF65-F5344CB8AC3E}">
        <p14:creationId xmlns:p14="http://schemas.microsoft.com/office/powerpoint/2010/main" val="4057590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9624D-A2BD-91EE-E8E0-41841379ACCA}"/>
              </a:ext>
            </a:extLst>
          </p:cNvPr>
          <p:cNvSpPr txBox="1"/>
          <p:nvPr/>
        </p:nvSpPr>
        <p:spPr>
          <a:xfrm>
            <a:off x="754603" y="559293"/>
            <a:ext cx="10608814" cy="4801314"/>
          </a:xfrm>
          <a:prstGeom prst="rect">
            <a:avLst/>
          </a:prstGeom>
          <a:noFill/>
        </p:spPr>
        <p:txBody>
          <a:bodyPr wrap="square">
            <a:spAutoFit/>
          </a:bodyPr>
          <a:lstStyle/>
          <a:p>
            <a:pPr algn="l" fontAlgn="base"/>
            <a:r>
              <a:rPr lang="en-US" sz="2400" b="0" i="0" dirty="0">
                <a:solidFill>
                  <a:srgbClr val="293682"/>
                </a:solidFill>
                <a:effectLst/>
                <a:latin typeface="Arial Rounded MT Bold" panose="020F0704030504030204" pitchFamily="34" charset="0"/>
              </a:rPr>
              <a:t>What are the benefits of diversity in the workplace for employees?</a:t>
            </a:r>
          </a:p>
          <a:p>
            <a:pPr algn="l" fontAlgn="base">
              <a:buFont typeface="Arial" panose="020B0604020202020204" pitchFamily="34" charset="0"/>
              <a:buChar char="•"/>
            </a:pPr>
            <a:r>
              <a:rPr lang="en-US" sz="2400" b="0" i="0" dirty="0">
                <a:solidFill>
                  <a:srgbClr val="293682"/>
                </a:solidFill>
                <a:effectLst/>
                <a:latin typeface="Arial Rounded MT Bold" panose="020F0704030504030204" pitchFamily="34" charset="0"/>
              </a:rPr>
              <a:t>Conflict reduction</a:t>
            </a:r>
          </a:p>
          <a:p>
            <a:pPr algn="l" fontAlgn="base"/>
            <a:r>
              <a:rPr lang="en-US" sz="2400" b="0" i="0" dirty="0">
                <a:solidFill>
                  <a:srgbClr val="293682"/>
                </a:solidFill>
                <a:effectLst/>
                <a:latin typeface="Arial Rounded MT Bold" panose="020F0704030504030204" pitchFamily="34" charset="0"/>
              </a:rPr>
              <a:t>Within a diverse workplace, employees can better understand each other's differences. </a:t>
            </a:r>
          </a:p>
          <a:p>
            <a:pPr algn="l" fontAlgn="base"/>
            <a:r>
              <a:rPr lang="en-US" sz="2400" b="0" i="0" dirty="0">
                <a:solidFill>
                  <a:srgbClr val="293682"/>
                </a:solidFill>
                <a:effectLst/>
                <a:latin typeface="Arial Rounded MT Bold" panose="020F0704030504030204" pitchFamily="34" charset="0"/>
              </a:rPr>
              <a:t>This will often help to reduce conflicts between even the most different team members; and will often unite people with a common purpose rather than divide them.</a:t>
            </a:r>
          </a:p>
          <a:p>
            <a:pPr algn="l" fontAlgn="base"/>
            <a:endParaRPr lang="en-US" sz="24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400" b="0" i="0" dirty="0">
                <a:solidFill>
                  <a:srgbClr val="293682"/>
                </a:solidFill>
                <a:effectLst/>
                <a:latin typeface="Arial Rounded MT Bold" panose="020F0704030504030204" pitchFamily="34" charset="0"/>
              </a:rPr>
              <a:t>Increased confidence</a:t>
            </a:r>
          </a:p>
          <a:p>
            <a:pPr algn="l" fontAlgn="base"/>
            <a:r>
              <a:rPr lang="en-US" sz="2400" b="0" i="0" dirty="0">
                <a:solidFill>
                  <a:srgbClr val="293682"/>
                </a:solidFill>
                <a:effectLst/>
                <a:latin typeface="Arial Rounded MT Bold" panose="020F0704030504030204" pitchFamily="34" charset="0"/>
              </a:rPr>
              <a:t>​When employees' </a:t>
            </a:r>
            <a:r>
              <a:rPr lang="en-US" sz="2400" b="0" i="0" dirty="0" err="1">
                <a:solidFill>
                  <a:srgbClr val="293682"/>
                </a:solidFill>
                <a:effectLst/>
                <a:latin typeface="Arial Rounded MT Bold" panose="020F0704030504030204" pitchFamily="34" charset="0"/>
              </a:rPr>
              <a:t>recognise</a:t>
            </a:r>
            <a:r>
              <a:rPr lang="en-US" sz="2400" b="0" i="0" dirty="0">
                <a:solidFill>
                  <a:srgbClr val="293682"/>
                </a:solidFill>
                <a:effectLst/>
                <a:latin typeface="Arial Rounded MT Bold" panose="020F0704030504030204" pitchFamily="34" charset="0"/>
              </a:rPr>
              <a:t> that differences are embraced and celebrated in an </a:t>
            </a:r>
            <a:r>
              <a:rPr lang="en-US" sz="2400" b="0" i="0" dirty="0" err="1">
                <a:solidFill>
                  <a:srgbClr val="293682"/>
                </a:solidFill>
                <a:effectLst/>
                <a:latin typeface="Arial Rounded MT Bold" panose="020F0704030504030204" pitchFamily="34" charset="0"/>
              </a:rPr>
              <a:t>organisation</a:t>
            </a:r>
            <a:r>
              <a:rPr lang="en-US" sz="2400" b="0" i="0" dirty="0">
                <a:solidFill>
                  <a:srgbClr val="293682"/>
                </a:solidFill>
                <a:effectLst/>
                <a:latin typeface="Arial Rounded MT Bold" panose="020F0704030504030204" pitchFamily="34" charset="0"/>
              </a:rPr>
              <a:t>, they are likely to also be more confident in their own unique qualities.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979604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C94BB-2F9F-A56E-8BAF-F613254C83DC}"/>
              </a:ext>
            </a:extLst>
          </p:cNvPr>
          <p:cNvSpPr txBox="1"/>
          <p:nvPr/>
        </p:nvSpPr>
        <p:spPr>
          <a:xfrm>
            <a:off x="781235" y="994299"/>
            <a:ext cx="10271464" cy="5016758"/>
          </a:xfrm>
          <a:prstGeom prst="rect">
            <a:avLst/>
          </a:prstGeom>
          <a:noFill/>
        </p:spPr>
        <p:txBody>
          <a:bodyPr wrap="square">
            <a:spAutoFit/>
          </a:bodyPr>
          <a:lstStyle/>
          <a:p>
            <a:pPr algn="l" fontAlgn="base"/>
            <a:r>
              <a:rPr lang="en-US" sz="3200" b="0" i="0" dirty="0">
                <a:solidFill>
                  <a:srgbClr val="293682"/>
                </a:solidFill>
                <a:effectLst/>
                <a:latin typeface="Arial Rounded MT Bold" panose="020F0704030504030204" pitchFamily="34" charset="0"/>
              </a:rPr>
              <a:t>Encouraging diversity can help to boost confidence and performance from individual team members, who may be more easily able to express their ideas, become closer to their colleagues and enjoy and take pride in their work.</a:t>
            </a:r>
          </a:p>
          <a:p>
            <a:pPr algn="l" fontAlgn="base"/>
            <a:endParaRPr lang="en-US" sz="32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3200" b="0" i="0" dirty="0">
                <a:solidFill>
                  <a:srgbClr val="293682"/>
                </a:solidFill>
                <a:effectLst/>
                <a:latin typeface="Arial Rounded MT Bold" panose="020F0704030504030204" pitchFamily="34" charset="0"/>
              </a:rPr>
              <a:t>Boosting employee engagement</a:t>
            </a:r>
          </a:p>
          <a:p>
            <a:pPr algn="l" fontAlgn="base"/>
            <a:r>
              <a:rPr lang="en-US" sz="3200" b="0" i="0" dirty="0">
                <a:solidFill>
                  <a:srgbClr val="293682"/>
                </a:solidFill>
                <a:effectLst/>
                <a:latin typeface="Arial Rounded MT Bold" panose="020F0704030504030204" pitchFamily="34" charset="0"/>
              </a:rPr>
              <a:t>​Employees are far more likely to perform well in an environment where diversity and inclusion are top priority.</a:t>
            </a:r>
          </a:p>
        </p:txBody>
      </p:sp>
    </p:spTree>
    <p:extLst>
      <p:ext uri="{BB962C8B-B14F-4D97-AF65-F5344CB8AC3E}">
        <p14:creationId xmlns:p14="http://schemas.microsoft.com/office/powerpoint/2010/main" val="359282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E1DA5C-6B14-BF71-5D74-018B7DFE1186}"/>
              </a:ext>
            </a:extLst>
          </p:cNvPr>
          <p:cNvSpPr txBox="1"/>
          <p:nvPr/>
        </p:nvSpPr>
        <p:spPr>
          <a:xfrm>
            <a:off x="781235" y="461639"/>
            <a:ext cx="10511161" cy="5786199"/>
          </a:xfrm>
          <a:prstGeom prst="rect">
            <a:avLst/>
          </a:prstGeom>
          <a:noFill/>
        </p:spPr>
        <p:txBody>
          <a:bodyPr wrap="square">
            <a:spAutoFit/>
          </a:bodyPr>
          <a:lstStyle/>
          <a:p>
            <a:pPr algn="l"/>
            <a:r>
              <a:rPr lang="en-US" sz="2200" b="0" i="0" dirty="0">
                <a:solidFill>
                  <a:srgbClr val="000000"/>
                </a:solidFill>
                <a:effectLst/>
                <a:latin typeface="Arial Rounded MT Bold" panose="020F0704030504030204" pitchFamily="34" charset="0"/>
              </a:rPr>
              <a:t>E.W Vetter viewed human resources planning </a:t>
            </a:r>
          </a:p>
          <a:p>
            <a:pPr algn="l"/>
            <a:r>
              <a:rPr lang="en-US" sz="2200" b="0" i="0" dirty="0">
                <a:solidFill>
                  <a:srgbClr val="000000"/>
                </a:solidFill>
                <a:effectLst/>
                <a:latin typeface="Arial Rounded MT Bold" panose="020F0704030504030204" pitchFamily="34" charset="0"/>
              </a:rPr>
              <a:t>as ―a process by which an </a:t>
            </a:r>
          </a:p>
          <a:p>
            <a:pPr algn="l"/>
            <a:r>
              <a:rPr lang="en-US" sz="2200" b="0" i="0" dirty="0">
                <a:solidFill>
                  <a:srgbClr val="000000"/>
                </a:solidFill>
                <a:effectLst/>
                <a:latin typeface="Arial Rounded MT Bold" panose="020F0704030504030204" pitchFamily="34" charset="0"/>
              </a:rPr>
              <a:t>organization should move from its current manpower position to its desired </a:t>
            </a:r>
          </a:p>
          <a:p>
            <a:pPr algn="l"/>
            <a:r>
              <a:rPr lang="en-US" sz="2200" b="0" i="0" dirty="0">
                <a:solidFill>
                  <a:srgbClr val="000000"/>
                </a:solidFill>
                <a:effectLst/>
                <a:latin typeface="Arial Rounded MT Bold" panose="020F0704030504030204" pitchFamily="34" charset="0"/>
              </a:rPr>
              <a:t>manpower position. Through planning management strives to have the right </a:t>
            </a:r>
          </a:p>
          <a:p>
            <a:pPr algn="l"/>
            <a:r>
              <a:rPr lang="en-US" sz="2200" b="0" i="0" dirty="0">
                <a:solidFill>
                  <a:srgbClr val="000000"/>
                </a:solidFill>
                <a:effectLst/>
                <a:latin typeface="Arial Rounded MT Bold" panose="020F0704030504030204" pitchFamily="34" charset="0"/>
              </a:rPr>
              <a:t>number and right kind of people at the right places at the right time, doing things </a:t>
            </a:r>
          </a:p>
          <a:p>
            <a:pPr algn="l"/>
            <a:r>
              <a:rPr lang="en-US" sz="2200" b="0" i="0" dirty="0">
                <a:solidFill>
                  <a:srgbClr val="000000"/>
                </a:solidFill>
                <a:effectLst/>
                <a:latin typeface="Arial Rounded MT Bold" panose="020F0704030504030204" pitchFamily="34" charset="0"/>
              </a:rPr>
              <a:t>which result in both the organization and the individual receiving maximum </a:t>
            </a:r>
          </a:p>
          <a:p>
            <a:pPr algn="l"/>
            <a:r>
              <a:rPr lang="en-US" sz="2200" b="0" i="0" dirty="0">
                <a:solidFill>
                  <a:srgbClr val="000000"/>
                </a:solidFill>
                <a:effectLst/>
                <a:latin typeface="Arial Rounded MT Bold" panose="020F0704030504030204" pitchFamily="34" charset="0"/>
              </a:rPr>
              <a:t>long-run benefit.</a:t>
            </a:r>
          </a:p>
          <a:p>
            <a:pPr algn="l"/>
            <a:endParaRPr lang="en-US" sz="2200" dirty="0">
              <a:solidFill>
                <a:srgbClr val="000000"/>
              </a:solidFill>
              <a:latin typeface="Arial Rounded MT Bold" panose="020F0704030504030204" pitchFamily="34" charset="0"/>
            </a:endParaRPr>
          </a:p>
          <a:p>
            <a:pPr algn="l"/>
            <a:r>
              <a:rPr lang="en-US" sz="2200" b="0" i="0" dirty="0">
                <a:solidFill>
                  <a:srgbClr val="000000"/>
                </a:solidFill>
                <a:effectLst/>
                <a:latin typeface="Arial Rounded MT Bold" panose="020F0704030504030204" pitchFamily="34" charset="0"/>
              </a:rPr>
              <a:t>According to Leon C Megginson human resources planning is an integrated </a:t>
            </a:r>
          </a:p>
          <a:p>
            <a:pPr algn="l"/>
            <a:r>
              <a:rPr lang="en-US" sz="2200" b="0" i="0" dirty="0">
                <a:solidFill>
                  <a:srgbClr val="000000"/>
                </a:solidFill>
                <a:effectLst/>
                <a:latin typeface="Arial Rounded MT Bold" panose="020F0704030504030204" pitchFamily="34" charset="0"/>
              </a:rPr>
              <a:t>approach to performing the planning aspects of the personnel function in order to </a:t>
            </a:r>
          </a:p>
          <a:p>
            <a:pPr algn="l"/>
            <a:r>
              <a:rPr lang="en-US" sz="2200" b="0" i="0" dirty="0">
                <a:solidFill>
                  <a:srgbClr val="000000"/>
                </a:solidFill>
                <a:effectLst/>
                <a:latin typeface="Arial Rounded MT Bold" panose="020F0704030504030204" pitchFamily="34" charset="0"/>
              </a:rPr>
              <a:t>have a sufficient supply of adequately developed and motivated people to </a:t>
            </a:r>
          </a:p>
          <a:p>
            <a:pPr algn="l"/>
            <a:r>
              <a:rPr lang="en-US" sz="2200" b="0" i="0" dirty="0">
                <a:solidFill>
                  <a:srgbClr val="000000"/>
                </a:solidFill>
                <a:effectLst/>
                <a:latin typeface="Arial Rounded MT Bold" panose="020F0704030504030204" pitchFamily="34" charset="0"/>
              </a:rPr>
              <a:t>perform the duties and tasks required to meet organizational objectives and </a:t>
            </a:r>
          </a:p>
          <a:p>
            <a:pPr algn="l"/>
            <a:r>
              <a:rPr lang="en-US" sz="2200" b="0" i="0" dirty="0">
                <a:solidFill>
                  <a:srgbClr val="000000"/>
                </a:solidFill>
                <a:effectLst/>
                <a:latin typeface="Arial Rounded MT Bold" panose="020F0704030504030204" pitchFamily="34" charset="0"/>
              </a:rPr>
              <a:t>satisfy the individual needs and goals of organizational members. </a:t>
            </a:r>
          </a:p>
          <a:p>
            <a:pPr algn="l"/>
            <a:endParaRPr lang="en-US" sz="2000" b="0" i="0" dirty="0">
              <a:solidFill>
                <a:srgbClr val="000000"/>
              </a:solidFill>
              <a:effectLst/>
              <a:latin typeface="Arial Rounded MT Bold" panose="020F0704030504030204" pitchFamily="34" charset="0"/>
            </a:endParaRPr>
          </a:p>
          <a:p>
            <a:pPr algn="l"/>
            <a:endParaRPr lang="en-US" sz="2000" b="0" i="0" dirty="0">
              <a:solidFill>
                <a:srgbClr val="000000"/>
              </a:solidFill>
              <a:effectLst/>
              <a:latin typeface="Arial Rounded MT Bold" panose="020F0704030504030204" pitchFamily="34" charset="0"/>
            </a:endParaRPr>
          </a:p>
        </p:txBody>
      </p:sp>
    </p:spTree>
    <p:extLst>
      <p:ext uri="{BB962C8B-B14F-4D97-AF65-F5344CB8AC3E}">
        <p14:creationId xmlns:p14="http://schemas.microsoft.com/office/powerpoint/2010/main" val="136996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EEBE7-E92E-D428-2A42-C18B0786477C}"/>
              </a:ext>
            </a:extLst>
          </p:cNvPr>
          <p:cNvSpPr txBox="1"/>
          <p:nvPr/>
        </p:nvSpPr>
        <p:spPr>
          <a:xfrm>
            <a:off x="870013" y="825624"/>
            <a:ext cx="10413506"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What are the benefits of diversity in the workplace for employers?</a:t>
            </a:r>
          </a:p>
          <a:p>
            <a:pPr algn="l" fontAlgn="base"/>
            <a:endParaRPr lang="en-US" sz="28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Increased range of ideas.</a:t>
            </a:r>
          </a:p>
          <a:p>
            <a:pPr algn="l" fontAlgn="base"/>
            <a:r>
              <a:rPr lang="en-US" sz="2800" b="0" i="0" dirty="0">
                <a:solidFill>
                  <a:srgbClr val="293682"/>
                </a:solidFill>
                <a:effectLst/>
                <a:latin typeface="Arial Rounded MT Bold" panose="020F0704030504030204" pitchFamily="34" charset="0"/>
              </a:rPr>
              <a:t>​One of the key benefits of diversity in society is the vast range of ideas that can be explored.</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Diversity in the workplace will often result in a much broader spectrum of creativity, from people with different backgrounds, skills and experiences.</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A wider range of different perspectives will be highly beneficial across all teams; from marketing to finance.</a:t>
            </a:r>
          </a:p>
          <a:p>
            <a:pPr algn="l" fontAlgn="base"/>
            <a:endParaRPr lang="en-US" b="0" i="0" dirty="0">
              <a:solidFill>
                <a:srgbClr val="293682"/>
              </a:solidFill>
              <a:effectLst/>
              <a:latin typeface="Gotham Rounded Medium"/>
            </a:endParaRPr>
          </a:p>
        </p:txBody>
      </p:sp>
    </p:spTree>
    <p:extLst>
      <p:ext uri="{BB962C8B-B14F-4D97-AF65-F5344CB8AC3E}">
        <p14:creationId xmlns:p14="http://schemas.microsoft.com/office/powerpoint/2010/main" val="1135288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D06F1-8062-25C1-241D-D6FF4D703721}"/>
              </a:ext>
            </a:extLst>
          </p:cNvPr>
          <p:cNvSpPr txBox="1"/>
          <p:nvPr/>
        </p:nvSpPr>
        <p:spPr>
          <a:xfrm>
            <a:off x="656947" y="683581"/>
            <a:ext cx="10386873" cy="5109091"/>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Increased employee engagement</a:t>
            </a:r>
          </a:p>
          <a:p>
            <a:pPr algn="l" fontAlgn="base"/>
            <a:r>
              <a:rPr lang="en-US" sz="2800" b="0" i="0" dirty="0">
                <a:solidFill>
                  <a:srgbClr val="293682"/>
                </a:solidFill>
                <a:effectLst/>
                <a:latin typeface="Arial Rounded MT Bold" panose="020F0704030504030204" pitchFamily="34" charset="0"/>
              </a:rPr>
              <a:t>​Generally speaking, employees who feel included and wanted will be more engaged and motivated to do well.</a:t>
            </a:r>
          </a:p>
          <a:p>
            <a:pPr algn="l" fontAlgn="base"/>
            <a:r>
              <a:rPr lang="en-US" sz="2800" b="0" i="0" dirty="0">
                <a:solidFill>
                  <a:srgbClr val="293682"/>
                </a:solidFill>
                <a:effectLst/>
                <a:latin typeface="Arial Rounded MT Bold" panose="020F0704030504030204" pitchFamily="34" charset="0"/>
              </a:rPr>
              <a:t>In turn, a more engaged team will often yield better team performance; making it a win-win for employers.</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Boosts company reputation &amp; simplifies recruitment processes</a:t>
            </a:r>
          </a:p>
          <a:p>
            <a:pPr algn="l" fontAlgn="base"/>
            <a:r>
              <a:rPr lang="en-US" sz="2800" b="0" i="0" dirty="0">
                <a:solidFill>
                  <a:srgbClr val="293682"/>
                </a:solidFill>
                <a:effectLst/>
                <a:latin typeface="Arial Rounded MT Bold" panose="020F0704030504030204" pitchFamily="34" charset="0"/>
              </a:rPr>
              <a:t>​Diversity in the workplace will help to build a great reputation for the company; especially important when you are looking to hire and retain talent.</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2713142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ADB258-E0D5-9D92-BD1B-701BC1420BB3}"/>
              </a:ext>
            </a:extLst>
          </p:cNvPr>
          <p:cNvSpPr txBox="1"/>
          <p:nvPr/>
        </p:nvSpPr>
        <p:spPr>
          <a:xfrm>
            <a:off x="292963" y="355107"/>
            <a:ext cx="11390051"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Especially in terms of graduate recruitment, D&amp;I can play a huge role in attracting candidates to your business; if done well, it can also help you stand out from the bigger firms.</a:t>
            </a:r>
          </a:p>
          <a:p>
            <a:pPr algn="l" fontAlgn="base"/>
            <a:endParaRPr lang="en-US" sz="28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Wider talent pool to choose from</a:t>
            </a:r>
          </a:p>
          <a:p>
            <a:pPr algn="l" fontAlgn="base"/>
            <a:r>
              <a:rPr lang="en-US" sz="2800" b="0" i="0" dirty="0">
                <a:solidFill>
                  <a:srgbClr val="293682"/>
                </a:solidFill>
                <a:effectLst/>
                <a:latin typeface="Arial Rounded MT Bold" panose="020F0704030504030204" pitchFamily="34" charset="0"/>
              </a:rPr>
              <a:t>​Companies that only hire men, for example, are limiting themselves to the skills of half the population, this is just one of the many benefits of gender diversity in the workplace.</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Helps you to understand your customers better</a:t>
            </a:r>
          </a:p>
          <a:p>
            <a:pPr algn="l" fontAlgn="base"/>
            <a:r>
              <a:rPr lang="en-US" sz="2800" b="0" i="0" dirty="0">
                <a:solidFill>
                  <a:srgbClr val="293682"/>
                </a:solidFill>
                <a:effectLst/>
                <a:latin typeface="Arial Rounded MT Bold" panose="020F0704030504030204" pitchFamily="34" charset="0"/>
              </a:rPr>
              <a:t>​Having a more diverse team will help your company gain a broader understanding of your customers, what they want and what they look for.</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1773442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C88A4-C4B2-5950-C919-CBD87FDFF1C9}"/>
              </a:ext>
            </a:extLst>
          </p:cNvPr>
          <p:cNvSpPr txBox="1"/>
          <p:nvPr/>
        </p:nvSpPr>
        <p:spPr>
          <a:xfrm>
            <a:off x="603681" y="941033"/>
            <a:ext cx="11097087" cy="5816977"/>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Who knows? Your company could be missing out on a huge group of potential customers that could be explored by hiring more diversely.</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Reduce employee turnover</a:t>
            </a:r>
          </a:p>
          <a:p>
            <a:pPr algn="l" fontAlgn="base"/>
            <a:r>
              <a:rPr lang="en-US" sz="2800" b="0" i="0" dirty="0">
                <a:solidFill>
                  <a:srgbClr val="293682"/>
                </a:solidFill>
                <a:effectLst/>
                <a:latin typeface="Arial Rounded MT Bold" panose="020F0704030504030204" pitchFamily="34" charset="0"/>
              </a:rPr>
              <a:t>​Companies with a diverse workforce will tend to </a:t>
            </a:r>
            <a:r>
              <a:rPr lang="en-US" sz="2800" b="1" i="0" u="none" strike="noStrike" dirty="0">
                <a:solidFill>
                  <a:srgbClr val="94BD58"/>
                </a:solidFill>
                <a:effectLst/>
                <a:latin typeface="Arial Rounded MT Bold" panose="020F0704030504030204" pitchFamily="34" charset="0"/>
                <a:hlinkClick r:id="rId2"/>
              </a:rPr>
              <a:t>retain employees</a:t>
            </a:r>
            <a:r>
              <a:rPr lang="en-US" sz="2800" b="0" i="0" dirty="0">
                <a:solidFill>
                  <a:srgbClr val="293682"/>
                </a:solidFill>
                <a:effectLst/>
                <a:latin typeface="Arial Rounded MT Bold" panose="020F0704030504030204" pitchFamily="34" charset="0"/>
              </a:rPr>
              <a:t> for longer, because ultimately employees who feel accepted and valued will be much less likely to leave.</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Likewise, companies who clearly value career development, and really care about their employees, will tend to have a much higher retention rate than those who don't.</a:t>
            </a:r>
          </a:p>
          <a:p>
            <a:pPr algn="l" fontAlgn="base"/>
            <a:r>
              <a:rPr lang="en-US" b="0" i="0" dirty="0">
                <a:solidFill>
                  <a:srgbClr val="293682"/>
                </a:solidFill>
                <a:effectLst/>
                <a:latin typeface="Gotham Rounded Light"/>
              </a:rPr>
              <a:t> </a:t>
            </a:r>
          </a:p>
          <a:p>
            <a:pPr algn="l" fontAlgn="base"/>
            <a:endParaRPr lang="en-US" sz="1800" b="0" i="0" dirty="0">
              <a:solidFill>
                <a:srgbClr val="293682"/>
              </a:solidFill>
              <a:effectLst/>
              <a:latin typeface="Arial Rounded MT Bold" panose="020F0704030504030204" pitchFamily="34" charset="0"/>
            </a:endParaRPr>
          </a:p>
        </p:txBody>
      </p:sp>
    </p:spTree>
    <p:extLst>
      <p:ext uri="{BB962C8B-B14F-4D97-AF65-F5344CB8AC3E}">
        <p14:creationId xmlns:p14="http://schemas.microsoft.com/office/powerpoint/2010/main" val="12614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91869-D68A-6D92-CDF2-FBB899EA5E84}"/>
              </a:ext>
            </a:extLst>
          </p:cNvPr>
          <p:cNvSpPr txBox="1"/>
          <p:nvPr/>
        </p:nvSpPr>
        <p:spPr>
          <a:xfrm>
            <a:off x="577049" y="736847"/>
            <a:ext cx="10360239" cy="4832092"/>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Marriott International</a:t>
            </a:r>
            <a:br>
              <a:rPr lang="en-US" sz="2800" b="0" i="0" dirty="0">
                <a:solidFill>
                  <a:srgbClr val="293682"/>
                </a:solidFill>
                <a:effectLst/>
                <a:latin typeface="Arial Rounded MT Bold" panose="020F0704030504030204" pitchFamily="34" charset="0"/>
              </a:rPr>
            </a:br>
            <a:r>
              <a:rPr lang="en-US" sz="2800" b="0" i="0" dirty="0">
                <a:solidFill>
                  <a:srgbClr val="293682"/>
                </a:solidFill>
                <a:effectLst/>
                <a:latin typeface="Arial Rounded MT Bold" panose="020F0704030504030204" pitchFamily="34" charset="0"/>
              </a:rPr>
              <a:t>Industry: Hospitality</a:t>
            </a:r>
          </a:p>
          <a:p>
            <a:pPr algn="l" fontAlgn="base">
              <a:buFont typeface="Arial" panose="020B0604020202020204" pitchFamily="34" charset="0"/>
              <a:buChar char="•"/>
            </a:pPr>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In a close second place on </a:t>
            </a:r>
            <a:r>
              <a:rPr lang="en-US" sz="2800" b="1" i="0" u="none" strike="noStrike" dirty="0">
                <a:solidFill>
                  <a:srgbClr val="94BD58"/>
                </a:solidFill>
                <a:effectLst/>
                <a:latin typeface="Arial Rounded MT Bold" panose="020F0704030504030204" pitchFamily="34" charset="0"/>
                <a:hlinkClick r:id="rId2"/>
              </a:rPr>
              <a:t>DiversityInc's Top 50 Companies</a:t>
            </a:r>
            <a:r>
              <a:rPr lang="en-US" sz="2800" b="0" i="0" dirty="0">
                <a:solidFill>
                  <a:srgbClr val="293682"/>
                </a:solidFill>
                <a:effectLst/>
                <a:latin typeface="Arial Rounded MT Bold" panose="020F0704030504030204" pitchFamily="34" charset="0"/>
              </a:rPr>
              <a:t>, Marriott recently launched their Serve 360 plan, whereby they invested $5m in order for women, people with disabilities, veterans, refugees and more to learn hospitality skills.</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Not every company will be able to afford $5m; but it does point to the value of investing in professional development.</a:t>
            </a:r>
          </a:p>
        </p:txBody>
      </p:sp>
    </p:spTree>
    <p:extLst>
      <p:ext uri="{BB962C8B-B14F-4D97-AF65-F5344CB8AC3E}">
        <p14:creationId xmlns:p14="http://schemas.microsoft.com/office/powerpoint/2010/main" val="1685060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70C8E-80F8-985A-A238-01E8937D2022}"/>
              </a:ext>
            </a:extLst>
          </p:cNvPr>
          <p:cNvSpPr txBox="1"/>
          <p:nvPr/>
        </p:nvSpPr>
        <p:spPr>
          <a:xfrm>
            <a:off x="381740" y="355108"/>
            <a:ext cx="11478827" cy="6247864"/>
          </a:xfrm>
          <a:prstGeom prst="rect">
            <a:avLst/>
          </a:prstGeom>
          <a:noFill/>
        </p:spPr>
        <p:txBody>
          <a:bodyPr wrap="square">
            <a:spAutoFit/>
          </a:bodyPr>
          <a:lstStyle/>
          <a:p>
            <a:pPr algn="l" fontAlgn="base">
              <a:buFont typeface="Arial" panose="020B0604020202020204" pitchFamily="34" charset="0"/>
              <a:buChar char="•"/>
            </a:pPr>
            <a:r>
              <a:rPr lang="en-US" sz="2500" b="0" i="0" dirty="0">
                <a:solidFill>
                  <a:srgbClr val="293682"/>
                </a:solidFill>
                <a:effectLst/>
                <a:latin typeface="Arial Rounded MT Bold" panose="020F0704030504030204" pitchFamily="34" charset="0"/>
              </a:rPr>
              <a:t>Accenture PLC</a:t>
            </a:r>
            <a:br>
              <a:rPr lang="en-US" sz="2500" b="0" i="0" dirty="0">
                <a:solidFill>
                  <a:srgbClr val="293682"/>
                </a:solidFill>
                <a:effectLst/>
                <a:latin typeface="Arial Rounded MT Bold" panose="020F0704030504030204" pitchFamily="34" charset="0"/>
              </a:rPr>
            </a:br>
            <a:r>
              <a:rPr lang="en-US" sz="2500" b="0" i="0" dirty="0">
                <a:solidFill>
                  <a:srgbClr val="293682"/>
                </a:solidFill>
                <a:effectLst/>
                <a:latin typeface="Arial Rounded MT Bold" panose="020F0704030504030204" pitchFamily="34" charset="0"/>
              </a:rPr>
              <a:t>Industry: Professional Services</a:t>
            </a:r>
          </a:p>
          <a:p>
            <a:pPr algn="l" fontAlgn="base"/>
            <a:r>
              <a:rPr lang="en-US" sz="2500" b="0" i="0" dirty="0">
                <a:solidFill>
                  <a:srgbClr val="293682"/>
                </a:solidFill>
                <a:effectLst/>
                <a:latin typeface="Arial Rounded MT Bold" panose="020F0704030504030204" pitchFamily="34" charset="0"/>
              </a:rPr>
              <a:t>Accenture is often ranked within the top companies for diversity (</a:t>
            </a:r>
            <a:r>
              <a:rPr lang="en-US" sz="2500" b="1" i="0" u="none" strike="noStrike" dirty="0">
                <a:solidFill>
                  <a:srgbClr val="94BD58"/>
                </a:solidFill>
                <a:effectLst/>
                <a:latin typeface="Arial Rounded MT Bold" panose="020F0704030504030204" pitchFamily="34" charset="0"/>
                <a:hlinkClick r:id="rId2"/>
              </a:rPr>
              <a:t>Thompson Reuters' 2018 Diversity and Inclusion Index</a:t>
            </a:r>
            <a:r>
              <a:rPr lang="en-US" sz="2500" b="0" i="0" dirty="0">
                <a:solidFill>
                  <a:srgbClr val="293682"/>
                </a:solidFill>
                <a:effectLst/>
                <a:latin typeface="Arial Rounded MT Bold" panose="020F0704030504030204" pitchFamily="34" charset="0"/>
              </a:rPr>
              <a:t> ranked Accenture as it's no.1 most diverse company), and though this is largely due to gender representation within their workforce, they have also been applauded for encouraging the inclusion of many different groups.</a:t>
            </a:r>
          </a:p>
          <a:p>
            <a:pPr algn="l" fontAlgn="base"/>
            <a:endParaRPr lang="en-US" sz="2500" b="0" i="0" dirty="0">
              <a:solidFill>
                <a:srgbClr val="293682"/>
              </a:solidFill>
              <a:effectLst/>
              <a:latin typeface="Arial Rounded MT Bold" panose="020F0704030504030204" pitchFamily="34" charset="0"/>
            </a:endParaRPr>
          </a:p>
          <a:p>
            <a:pPr algn="l" fontAlgn="base"/>
            <a:r>
              <a:rPr lang="en-US" sz="2500" b="1" i="0" u="none" strike="noStrike" dirty="0">
                <a:solidFill>
                  <a:srgbClr val="94BD58"/>
                </a:solidFill>
                <a:effectLst/>
                <a:latin typeface="Arial Rounded MT Bold" panose="020F0704030504030204" pitchFamily="34" charset="0"/>
                <a:hlinkClick r:id="rId3"/>
              </a:rPr>
              <a:t>Diversity training within the company is broken into three different categories</a:t>
            </a:r>
            <a:r>
              <a:rPr lang="en-US" sz="2500" b="0" i="0" dirty="0">
                <a:solidFill>
                  <a:srgbClr val="293682"/>
                </a:solidFill>
                <a:effectLst/>
                <a:latin typeface="Arial Rounded MT Bold" panose="020F0704030504030204" pitchFamily="34" charset="0"/>
              </a:rPr>
              <a:t>; 1) Diversity Awareness, to help people understand the benefits of working with a diverse </a:t>
            </a:r>
            <a:r>
              <a:rPr lang="en-US" sz="2500" b="0" i="0" dirty="0" err="1">
                <a:solidFill>
                  <a:srgbClr val="293682"/>
                </a:solidFill>
                <a:effectLst/>
                <a:latin typeface="Arial Rounded MT Bold" panose="020F0704030504030204" pitchFamily="34" charset="0"/>
              </a:rPr>
              <a:t>organisation</a:t>
            </a:r>
            <a:r>
              <a:rPr lang="en-US" sz="2500" b="0" i="0" dirty="0">
                <a:solidFill>
                  <a:srgbClr val="293682"/>
                </a:solidFill>
                <a:effectLst/>
                <a:latin typeface="Arial Rounded MT Bold" panose="020F0704030504030204" pitchFamily="34" charset="0"/>
              </a:rPr>
              <a:t>, </a:t>
            </a:r>
          </a:p>
          <a:p>
            <a:pPr algn="l" fontAlgn="base"/>
            <a:endParaRPr lang="en-US" sz="2500" dirty="0">
              <a:solidFill>
                <a:srgbClr val="293682"/>
              </a:solidFill>
              <a:latin typeface="Arial Rounded MT Bold" panose="020F0704030504030204" pitchFamily="34" charset="0"/>
            </a:endParaRPr>
          </a:p>
          <a:p>
            <a:pPr algn="l" fontAlgn="base"/>
            <a:r>
              <a:rPr lang="en-US" sz="2500" b="0" i="0" dirty="0">
                <a:solidFill>
                  <a:srgbClr val="293682"/>
                </a:solidFill>
                <a:effectLst/>
                <a:latin typeface="Arial Rounded MT Bold" panose="020F0704030504030204" pitchFamily="34" charset="0"/>
              </a:rPr>
              <a:t>2) Diversity Management, to help team leaders to successful manage diverse teams and </a:t>
            </a:r>
          </a:p>
          <a:p>
            <a:pPr algn="l" fontAlgn="base"/>
            <a:r>
              <a:rPr lang="en-US" sz="2500" b="0" i="0" dirty="0">
                <a:solidFill>
                  <a:srgbClr val="293682"/>
                </a:solidFill>
                <a:effectLst/>
                <a:latin typeface="Arial Rounded MT Bold" panose="020F0704030504030204" pitchFamily="34" charset="0"/>
              </a:rPr>
              <a:t>3) Professional Development, to enable minority groups to develop valuable new skills.</a:t>
            </a:r>
          </a:p>
        </p:txBody>
      </p:sp>
    </p:spTree>
    <p:extLst>
      <p:ext uri="{BB962C8B-B14F-4D97-AF65-F5344CB8AC3E}">
        <p14:creationId xmlns:p14="http://schemas.microsoft.com/office/powerpoint/2010/main" val="237080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833CF-5313-8696-AEEE-3FF10FAA4084}"/>
              </a:ext>
            </a:extLst>
          </p:cNvPr>
          <p:cNvSpPr txBox="1"/>
          <p:nvPr/>
        </p:nvSpPr>
        <p:spPr>
          <a:xfrm>
            <a:off x="887767" y="1003177"/>
            <a:ext cx="9925235" cy="5109091"/>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Challenges of diversity in the workplace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Communication barriers</a:t>
            </a:r>
          </a:p>
          <a:p>
            <a:pPr algn="l" fontAlgn="base"/>
            <a:r>
              <a:rPr lang="en-US" sz="2800" b="0" i="0" dirty="0">
                <a:solidFill>
                  <a:srgbClr val="293682"/>
                </a:solidFill>
                <a:effectLst/>
                <a:latin typeface="Arial Rounded MT Bold" panose="020F0704030504030204" pitchFamily="34" charset="0"/>
              </a:rPr>
              <a:t>Hiring employees from a range of cultures and backgrounds has fantastic benefits for businesses; but can occasionally result in communication or language barriers within a team.</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This can sometimes lead to frustration amongst employees and productivity loss. </a:t>
            </a:r>
            <a:r>
              <a:rPr lang="en-US" sz="2800" b="1" i="0" u="none" strike="noStrike" dirty="0">
                <a:solidFill>
                  <a:srgbClr val="94BD58"/>
                </a:solidFill>
                <a:effectLst/>
                <a:latin typeface="Arial Rounded MT Bold" panose="020F0704030504030204" pitchFamily="34" charset="0"/>
                <a:hlinkClick r:id="rId2"/>
              </a:rPr>
              <a:t>Embracing Business Diversity: Is Technology the Answer? </a:t>
            </a:r>
            <a:endParaRPr lang="en-US" sz="2800" b="0" i="0" dirty="0">
              <a:solidFill>
                <a:srgbClr val="293682"/>
              </a:solidFill>
              <a:effectLst/>
              <a:latin typeface="Arial Rounded MT Bold" panose="020F0704030504030204" pitchFamily="34" charset="0"/>
            </a:endParaRPr>
          </a:p>
          <a:p>
            <a:pPr algn="l" fontAlgn="base"/>
            <a:endParaRPr lang="en-US" b="0" i="0" dirty="0">
              <a:solidFill>
                <a:srgbClr val="293682"/>
              </a:solidFill>
              <a:effectLst/>
              <a:latin typeface="Gotham Rounded Medium"/>
            </a:endParaRPr>
          </a:p>
        </p:txBody>
      </p:sp>
    </p:spTree>
    <p:extLst>
      <p:ext uri="{BB962C8B-B14F-4D97-AF65-F5344CB8AC3E}">
        <p14:creationId xmlns:p14="http://schemas.microsoft.com/office/powerpoint/2010/main" val="3171159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3FED6-DF6C-7D4A-6300-83946329880C}"/>
              </a:ext>
            </a:extLst>
          </p:cNvPr>
          <p:cNvSpPr txBox="1"/>
          <p:nvPr/>
        </p:nvSpPr>
        <p:spPr>
          <a:xfrm>
            <a:off x="292963" y="559293"/>
            <a:ext cx="11221375"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Employee requirements</a:t>
            </a:r>
          </a:p>
          <a:p>
            <a:pPr algn="l" fontAlgn="base"/>
            <a:r>
              <a:rPr lang="en-US" sz="2800" b="0" i="0" dirty="0">
                <a:solidFill>
                  <a:srgbClr val="293682"/>
                </a:solidFill>
                <a:effectLst/>
                <a:latin typeface="Arial Rounded MT Bold" panose="020F0704030504030204" pitchFamily="34" charset="0"/>
              </a:rPr>
              <a:t>Whether it's a VISA or specific cultural requirements, hiring employees from different countries can be tricky; especially if you are a relatively young company.</a:t>
            </a:r>
          </a:p>
          <a:p>
            <a:pPr algn="l" fontAlgn="base"/>
            <a:r>
              <a:rPr lang="en-US" sz="2800" b="0" i="0" dirty="0">
                <a:solidFill>
                  <a:srgbClr val="293682"/>
                </a:solidFill>
                <a:effectLst/>
                <a:latin typeface="Arial Rounded MT Bold" panose="020F0704030504030204" pitchFamily="34" charset="0"/>
              </a:rPr>
              <a:t>As well as posing a logistical challenge, it's important to remember that these accommodations can also sometimes be an added business cost to factor into your hiring plans.</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Gender equality issues</a:t>
            </a:r>
          </a:p>
          <a:p>
            <a:pPr algn="l" fontAlgn="base"/>
            <a:r>
              <a:rPr lang="en-US" sz="2800" b="1" i="0" u="none" strike="noStrike" dirty="0">
                <a:solidFill>
                  <a:srgbClr val="94BD58"/>
                </a:solidFill>
                <a:effectLst/>
                <a:latin typeface="Arial Rounded MT Bold" panose="020F0704030504030204" pitchFamily="34" charset="0"/>
                <a:hlinkClick r:id="rId2"/>
              </a:rPr>
              <a:t>Salary inequality</a:t>
            </a:r>
            <a:r>
              <a:rPr lang="en-US" sz="2800" b="0" i="0" dirty="0">
                <a:solidFill>
                  <a:srgbClr val="293682"/>
                </a:solidFill>
                <a:effectLst/>
                <a:latin typeface="Arial Rounded MT Bold" panose="020F0704030504030204" pitchFamily="34" charset="0"/>
              </a:rPr>
              <a:t> between men and women has been a huge topic of discussion in recent years. Individuals that are treated unequally can become demotivated and often choose to leave, causing increases in staff turnover.</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963207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CFAC0F-07C9-DF63-76AE-D82839AEFF57}"/>
              </a:ext>
            </a:extLst>
          </p:cNvPr>
          <p:cNvSpPr txBox="1"/>
          <p:nvPr/>
        </p:nvSpPr>
        <p:spPr>
          <a:xfrm>
            <a:off x="585925" y="790113"/>
            <a:ext cx="10528917"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Generational differences</a:t>
            </a:r>
          </a:p>
          <a:p>
            <a:pPr algn="l" fontAlgn="base"/>
            <a:r>
              <a:rPr lang="en-US" sz="2800" b="0" i="0" dirty="0">
                <a:solidFill>
                  <a:srgbClr val="293682"/>
                </a:solidFill>
                <a:effectLst/>
                <a:latin typeface="Arial Rounded MT Bold" panose="020F0704030504030204" pitchFamily="34" charset="0"/>
              </a:rPr>
              <a:t>In teams where there is a wide age range, especially if the company is recruiting graduates, there may be some generational differences or generation gaps.</a:t>
            </a:r>
          </a:p>
          <a:p>
            <a:pPr algn="l" fontAlgn="base"/>
            <a:r>
              <a:rPr lang="en-US" sz="2800" b="0" i="0" dirty="0">
                <a:solidFill>
                  <a:srgbClr val="293682"/>
                </a:solidFill>
                <a:effectLst/>
                <a:latin typeface="Arial Rounded MT Bold" panose="020F0704030504030204" pitchFamily="34" charset="0"/>
              </a:rPr>
              <a:t>This could potentially hinder discussions on certain subjects; </a:t>
            </a:r>
            <a:r>
              <a:rPr lang="en-US" sz="2800" b="1" i="0" u="none" strike="noStrike" dirty="0">
                <a:solidFill>
                  <a:srgbClr val="94BD58"/>
                </a:solidFill>
                <a:effectLst/>
                <a:latin typeface="Arial Rounded MT Bold" panose="020F0704030504030204" pitchFamily="34" charset="0"/>
                <a:hlinkClick r:id="rId2"/>
              </a:rPr>
              <a:t>millennials account for the majority of UK workers</a:t>
            </a:r>
            <a:r>
              <a:rPr lang="en-US" sz="2800" b="0" i="0" dirty="0">
                <a:solidFill>
                  <a:srgbClr val="293682"/>
                </a:solidFill>
                <a:effectLst/>
                <a:latin typeface="Arial Rounded MT Bold" panose="020F0704030504030204" pitchFamily="34" charset="0"/>
              </a:rPr>
              <a:t>, which is evolving today’s corporate culture.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Conflicting beliefs</a:t>
            </a:r>
          </a:p>
          <a:p>
            <a:pPr algn="l" fontAlgn="base"/>
            <a:r>
              <a:rPr lang="en-US" sz="2800" b="0" i="0" dirty="0">
                <a:solidFill>
                  <a:srgbClr val="293682"/>
                </a:solidFill>
                <a:effectLst/>
                <a:latin typeface="Arial Rounded MT Bold" panose="020F0704030504030204" pitchFamily="34" charset="0"/>
              </a:rPr>
              <a:t>Conflicts can arise in the workplace due to differences in religious, political or cultural beliefs, and unfortunately discrimination and prejudice still occurs in some corporate environments.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2540747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44384-1767-AB4A-249C-A4C97526F3DA}"/>
              </a:ext>
            </a:extLst>
          </p:cNvPr>
          <p:cNvSpPr txBox="1"/>
          <p:nvPr/>
        </p:nvSpPr>
        <p:spPr>
          <a:xfrm>
            <a:off x="390617" y="612560"/>
            <a:ext cx="11176987"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Disability discrimination</a:t>
            </a:r>
          </a:p>
          <a:p>
            <a:pPr algn="l" fontAlgn="base"/>
            <a:r>
              <a:rPr lang="en-US" sz="2800" b="0" i="0" dirty="0">
                <a:solidFill>
                  <a:srgbClr val="293682"/>
                </a:solidFill>
                <a:effectLst/>
                <a:latin typeface="Arial Rounded MT Bold" panose="020F0704030504030204" pitchFamily="34" charset="0"/>
              </a:rPr>
              <a:t>The workplace can be tough for employees with a physical or mental disability.</a:t>
            </a:r>
          </a:p>
          <a:p>
            <a:pPr algn="l" fontAlgn="base"/>
            <a:r>
              <a:rPr lang="en-US" sz="2800" b="0" i="0" dirty="0">
                <a:solidFill>
                  <a:srgbClr val="293682"/>
                </a:solidFill>
                <a:effectLst/>
                <a:latin typeface="Arial Rounded MT Bold" panose="020F0704030504030204" pitchFamily="34" charset="0"/>
              </a:rPr>
              <a:t>In a recent </a:t>
            </a:r>
            <a:r>
              <a:rPr lang="en-US" sz="2800" b="1" i="0" u="none" strike="noStrike" dirty="0">
                <a:solidFill>
                  <a:srgbClr val="94BD58"/>
                </a:solidFill>
                <a:effectLst/>
                <a:latin typeface="Arial Rounded MT Bold" panose="020F0704030504030204" pitchFamily="34" charset="0"/>
                <a:hlinkClick r:id="rId2"/>
              </a:rPr>
              <a:t>study on disability and employment</a:t>
            </a:r>
            <a:r>
              <a:rPr lang="en-US" sz="2800" b="0" i="0" dirty="0">
                <a:solidFill>
                  <a:srgbClr val="293682"/>
                </a:solidFill>
                <a:effectLst/>
                <a:latin typeface="Arial Rounded MT Bold" panose="020F0704030504030204" pitchFamily="34" charset="0"/>
              </a:rPr>
              <a:t> 12% of employers are concerned that disabled employees will take more time off work and 19% believe that it is expensive to hire individuals with a disability due to costs involved in adapting the workplace.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Isolated individuals</a:t>
            </a:r>
          </a:p>
          <a:p>
            <a:pPr algn="l" fontAlgn="base"/>
            <a:r>
              <a:rPr lang="en-US" sz="2800" b="0" i="0" dirty="0">
                <a:solidFill>
                  <a:srgbClr val="293682"/>
                </a:solidFill>
                <a:effectLst/>
                <a:latin typeface="Arial Rounded MT Bold" panose="020F0704030504030204" pitchFamily="34" charset="0"/>
              </a:rPr>
              <a:t>Sometimes employees can feel left out or isolated when groups of other individuals with similar backgrounds and characteristics, form 'cliques' or social circles.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325601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man resource management ppt">
            <a:extLst>
              <a:ext uri="{FF2B5EF4-FFF2-40B4-BE49-F238E27FC236}">
                <a16:creationId xmlns:a16="http://schemas.microsoft.com/office/drawing/2014/main" id="{94E69CEE-4A29-960B-1343-60A8FBB0C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528" y="408372"/>
            <a:ext cx="9650027" cy="5770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69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646" y="679269"/>
            <a:ext cx="7824483" cy="5355312"/>
          </a:xfrm>
          <a:prstGeom prst="rect">
            <a:avLst/>
          </a:prstGeom>
        </p:spPr>
        <p:txBody>
          <a:bodyPr wrap="square">
            <a:spAutoFit/>
          </a:bodyPr>
          <a:lstStyle/>
          <a:p>
            <a:r>
              <a:rPr lang="en-US" b="1" dirty="0">
                <a:solidFill>
                  <a:srgbClr val="151515"/>
                </a:solidFill>
                <a:latin typeface="-apple-system"/>
              </a:rPr>
              <a:t>Competitive Advantage In Human Resource</a:t>
            </a: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dirty="0">
              <a:solidFill>
                <a:srgbClr val="151515"/>
              </a:solidFill>
              <a:latin typeface="-apple-system"/>
            </a:endParaRPr>
          </a:p>
          <a:p>
            <a:endParaRPr lang="en-US" b="1" i="0" dirty="0">
              <a:solidFill>
                <a:srgbClr val="151515"/>
              </a:solidFill>
              <a:effectLst/>
              <a:latin typeface="-apple-system"/>
            </a:endParaRPr>
          </a:p>
          <a:p>
            <a:endParaRPr lang="en-US" b="1" i="0" dirty="0">
              <a:solidFill>
                <a:srgbClr val="151515"/>
              </a:solidFill>
              <a:effectLst/>
              <a:latin typeface="-apple-system"/>
            </a:endParaRPr>
          </a:p>
        </p:txBody>
      </p:sp>
      <p:pic>
        <p:nvPicPr>
          <p:cNvPr id="3" name="Picture 2"/>
          <p:cNvPicPr>
            <a:picLocks noChangeAspect="1"/>
          </p:cNvPicPr>
          <p:nvPr/>
        </p:nvPicPr>
        <p:blipFill>
          <a:blip r:embed="rId2"/>
          <a:stretch>
            <a:fillRect/>
          </a:stretch>
        </p:blipFill>
        <p:spPr>
          <a:xfrm>
            <a:off x="927463" y="1384955"/>
            <a:ext cx="9117874" cy="4834870"/>
          </a:xfrm>
          <a:prstGeom prst="rect">
            <a:avLst/>
          </a:prstGeom>
        </p:spPr>
      </p:pic>
    </p:spTree>
    <p:extLst>
      <p:ext uri="{BB962C8B-B14F-4D97-AF65-F5344CB8AC3E}">
        <p14:creationId xmlns:p14="http://schemas.microsoft.com/office/powerpoint/2010/main" val="4213775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394" y="679269"/>
            <a:ext cx="10450286" cy="5693866"/>
          </a:xfrm>
          <a:prstGeom prst="rect">
            <a:avLst/>
          </a:prstGeom>
        </p:spPr>
        <p:txBody>
          <a:bodyPr wrap="square">
            <a:spAutoFit/>
          </a:bodyPr>
          <a:lstStyle/>
          <a:p>
            <a:r>
              <a:rPr lang="en-US" sz="2800" dirty="0">
                <a:solidFill>
                  <a:srgbClr val="151515"/>
                </a:solidFill>
                <a:latin typeface="Arial Rounded MT Bold" panose="020F0704030504030204" pitchFamily="34" charset="0"/>
              </a:rPr>
              <a:t>A traditional source of competitive advantage has been eroded. Now it is believed that productivity is through people.</a:t>
            </a:r>
          </a:p>
          <a:p>
            <a:endParaRPr lang="en-US" sz="2800" dirty="0">
              <a:solidFill>
                <a:srgbClr val="151515"/>
              </a:solidFill>
              <a:latin typeface="Arial Rounded MT Bold" panose="020F0704030504030204" pitchFamily="34" charset="0"/>
            </a:endParaRPr>
          </a:p>
          <a:p>
            <a:r>
              <a:rPr lang="en-US" sz="2800" dirty="0">
                <a:latin typeface="Arial Rounded MT Bold" panose="020F0704030504030204" pitchFamily="34" charset="0"/>
              </a:rPr>
              <a:t>The human factor is the only organizational resource that can develop a competitive advantage. </a:t>
            </a:r>
          </a:p>
          <a:p>
            <a:endParaRPr lang="en-US" sz="2800" dirty="0">
              <a:latin typeface="Arial Rounded MT Bold" panose="020F0704030504030204" pitchFamily="34" charset="0"/>
            </a:endParaRPr>
          </a:p>
          <a:p>
            <a:r>
              <a:rPr lang="en-US" sz="2800" dirty="0">
                <a:latin typeface="Arial Rounded MT Bold" panose="020F0704030504030204" pitchFamily="34" charset="0"/>
              </a:rPr>
              <a:t>Porter argues that people are becoming a significant differentiating factor. </a:t>
            </a:r>
          </a:p>
          <a:p>
            <a:endParaRPr lang="en-US" sz="2800" dirty="0">
              <a:latin typeface="Arial Rounded MT Bold" panose="020F0704030504030204" pitchFamily="34" charset="0"/>
            </a:endParaRPr>
          </a:p>
          <a:p>
            <a:r>
              <a:rPr lang="en-US" sz="2800" dirty="0">
                <a:latin typeface="Arial Rounded MT Bold" panose="020F0704030504030204" pitchFamily="34" charset="0"/>
              </a:rPr>
              <a:t>Managers should select those people who are more intelligent, better trained, more motivated, and more committed.</a:t>
            </a:r>
          </a:p>
        </p:txBody>
      </p:sp>
    </p:spTree>
    <p:extLst>
      <p:ext uri="{BB962C8B-B14F-4D97-AF65-F5344CB8AC3E}">
        <p14:creationId xmlns:p14="http://schemas.microsoft.com/office/powerpoint/2010/main" val="2663846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770710"/>
            <a:ext cx="10907486" cy="5909310"/>
          </a:xfrm>
          <a:prstGeom prst="rect">
            <a:avLst/>
          </a:prstGeom>
        </p:spPr>
        <p:txBody>
          <a:bodyPr wrap="square">
            <a:spAutoFit/>
          </a:bodyPr>
          <a:lstStyle/>
          <a:p>
            <a:r>
              <a:rPr lang="en-US" sz="2400" dirty="0">
                <a:solidFill>
                  <a:srgbClr val="151515"/>
                </a:solidFill>
                <a:latin typeface="Arial Rounded MT Bold" panose="020F0704030504030204" pitchFamily="34" charset="0"/>
              </a:rPr>
              <a:t>Successful companies in the USA, for their sustained advantage, tend to rely not on technology, patents, or strategic position, but on the way they manage their workforce.</a:t>
            </a:r>
          </a:p>
          <a:p>
            <a:endParaRPr lang="en-US" sz="2400" dirty="0">
              <a:solidFill>
                <a:srgbClr val="151515"/>
              </a:solidFill>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2"/>
              </a:rPr>
              <a:t>Employment Security</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3"/>
              </a:rPr>
              <a:t>Selective Recruiting</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4"/>
              </a:rPr>
              <a:t>High and Lucrative Wages</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5"/>
              </a:rPr>
              <a:t>Incentive Pay</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6"/>
              </a:rPr>
              <a:t>Employee Ownership</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7"/>
              </a:rPr>
              <a:t>Employee Empowerment and Participation</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8"/>
              </a:rPr>
              <a:t>Information Sharing</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9"/>
              </a:rPr>
              <a:t>Training and Development of Skills</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10"/>
              </a:rPr>
              <a:t>Treat People with Respect and Dignity</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11"/>
              </a:rPr>
              <a:t>Wage Compression</a:t>
            </a:r>
            <a:endParaRPr lang="en-US" sz="2400" dirty="0">
              <a:latin typeface="Arial Rounded MT Bold" panose="020F0704030504030204" pitchFamily="34" charset="0"/>
            </a:endParaRPr>
          </a:p>
          <a:p>
            <a:pPr marL="285750" indent="-285750">
              <a:buFont typeface="Arial" panose="020B0604020202020204" pitchFamily="34" charset="0"/>
              <a:buChar char="•"/>
            </a:pPr>
            <a:r>
              <a:rPr lang="en-US" sz="2400" dirty="0">
                <a:latin typeface="Arial Rounded MT Bold" panose="020F0704030504030204" pitchFamily="34" charset="0"/>
                <a:hlinkClick r:id="rId12"/>
              </a:rPr>
              <a:t>Promotion from Within</a:t>
            </a:r>
            <a:endParaRPr lang="en-US" sz="2400" dirty="0">
              <a:latin typeface="Arial Rounded MT Bold" panose="020F0704030504030204" pitchFamily="34" charset="0"/>
            </a:endParaRPr>
          </a:p>
          <a:p>
            <a:endParaRPr lang="en-US" dirty="0"/>
          </a:p>
        </p:txBody>
      </p:sp>
    </p:spTree>
    <p:extLst>
      <p:ext uri="{BB962C8B-B14F-4D97-AF65-F5344CB8AC3E}">
        <p14:creationId xmlns:p14="http://schemas.microsoft.com/office/powerpoint/2010/main" val="1388203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1" y="822960"/>
            <a:ext cx="10567852" cy="4154984"/>
          </a:xfrm>
          <a:prstGeom prst="rect">
            <a:avLst/>
          </a:prstGeom>
        </p:spPr>
        <p:txBody>
          <a:bodyPr wrap="square">
            <a:spAutoFit/>
          </a:bodyPr>
          <a:lstStyle/>
          <a:p>
            <a:r>
              <a:rPr lang="en-US" sz="2400" b="1" dirty="0">
                <a:solidFill>
                  <a:srgbClr val="151515"/>
                </a:solidFill>
                <a:latin typeface="Arial Rounded MT Bold" panose="020F0704030504030204" pitchFamily="34" charset="0"/>
              </a:rPr>
              <a:t>Employment Security</a:t>
            </a:r>
          </a:p>
          <a:p>
            <a:r>
              <a:rPr lang="en-US" sz="2400" dirty="0">
                <a:solidFill>
                  <a:srgbClr val="151515"/>
                </a:solidFill>
                <a:latin typeface="Arial Rounded MT Bold" panose="020F0704030504030204" pitchFamily="34" charset="0"/>
              </a:rPr>
              <a:t>Employment security is a critical element of a high-performance work arrangement. The security of employment signals a longstanding commitment to its workforce.</a:t>
            </a:r>
          </a:p>
          <a:p>
            <a:r>
              <a:rPr lang="en-US" sz="2400" dirty="0">
                <a:solidFill>
                  <a:srgbClr val="151515"/>
                </a:solidFill>
                <a:latin typeface="Arial Rounded MT Bold" panose="020F0704030504030204" pitchFamily="34" charset="0"/>
              </a:rPr>
              <a:t>Feeling of stable employment may generate loyalty, commitment, or willingness to expend extra efforts for the organization’s benefits.</a:t>
            </a:r>
          </a:p>
          <a:p>
            <a:r>
              <a:rPr lang="en-US" sz="2400" dirty="0">
                <a:latin typeface="Arial Rounded MT Bold" panose="020F0704030504030204" pitchFamily="34" charset="0"/>
              </a:rPr>
              <a:t>The security of employment contributes to training as both employer and employee have more significant incentives to invest in training because there is some assurance that the employment relationship will be of sufficient duration to earn a return on the time and resources expended in skill development.</a:t>
            </a:r>
            <a:endParaRPr lang="en-US" sz="2400" b="0"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2883087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9" y="613954"/>
            <a:ext cx="10842171" cy="5262979"/>
          </a:xfrm>
          <a:prstGeom prst="rect">
            <a:avLst/>
          </a:prstGeom>
        </p:spPr>
        <p:txBody>
          <a:bodyPr wrap="square">
            <a:spAutoFit/>
          </a:bodyPr>
          <a:lstStyle/>
          <a:p>
            <a:r>
              <a:rPr lang="en-US" sz="2400" b="1" dirty="0">
                <a:solidFill>
                  <a:srgbClr val="151515"/>
                </a:solidFill>
                <a:latin typeface="Arial Rounded MT Bold" panose="020F0704030504030204" pitchFamily="34" charset="0"/>
              </a:rPr>
              <a:t>Selective Recruiting</a:t>
            </a:r>
          </a:p>
          <a:p>
            <a:r>
              <a:rPr lang="en-US" sz="2400" dirty="0">
                <a:solidFill>
                  <a:srgbClr val="151515"/>
                </a:solidFill>
                <a:latin typeface="Arial Rounded MT Bold" panose="020F0704030504030204" pitchFamily="34" charset="0"/>
              </a:rPr>
              <a:t>Organizations serious about making a profit through people will expend the efforts needed to recruit the right people in the first place.</a:t>
            </a:r>
          </a:p>
          <a:p>
            <a:endParaRPr lang="en-US" sz="2400" dirty="0">
              <a:solidFill>
                <a:srgbClr val="151515"/>
              </a:solidFill>
              <a:latin typeface="Arial Rounded MT Bold" panose="020F0704030504030204" pitchFamily="34" charset="0"/>
            </a:endParaRPr>
          </a:p>
          <a:p>
            <a:r>
              <a:rPr lang="en-US" sz="2400" dirty="0">
                <a:solidFill>
                  <a:srgbClr val="151515"/>
                </a:solidFill>
                <a:latin typeface="Arial Rounded MT Bold" panose="020F0704030504030204" pitchFamily="34" charset="0"/>
              </a:rPr>
              <a:t>Japanese companies have a reputation for their extensive screening of employees. Organizations need to have a large applicant pool to select the right person. </a:t>
            </a:r>
            <a:br>
              <a:rPr lang="en-US" sz="2400" dirty="0">
                <a:solidFill>
                  <a:srgbClr val="151515"/>
                </a:solidFill>
                <a:latin typeface="Arial Rounded MT Bold" panose="020F0704030504030204" pitchFamily="34" charset="0"/>
              </a:rPr>
            </a:br>
            <a:endParaRPr lang="en-US" sz="2400" dirty="0">
              <a:solidFill>
                <a:srgbClr val="151515"/>
              </a:solidFill>
              <a:latin typeface="Arial Rounded MT Bold" panose="020F0704030504030204" pitchFamily="34" charset="0"/>
            </a:endParaRPr>
          </a:p>
          <a:p>
            <a:r>
              <a:rPr lang="en-US" sz="2400" dirty="0">
                <a:solidFill>
                  <a:srgbClr val="151515"/>
                </a:solidFill>
                <a:latin typeface="Arial Rounded MT Bold" panose="020F0704030504030204" pitchFamily="34" charset="0"/>
              </a:rPr>
              <a:t>Firms serious about selection put applicants through several rounds of interviews and a rigorous selection procedure.</a:t>
            </a:r>
          </a:p>
          <a:p>
            <a:endParaRPr lang="en-US" sz="2400" dirty="0">
              <a:solidFill>
                <a:srgbClr val="151515"/>
              </a:solidFill>
              <a:latin typeface="Arial Rounded MT Bold" panose="020F0704030504030204" pitchFamily="34" charset="0"/>
            </a:endParaRPr>
          </a:p>
          <a:p>
            <a:r>
              <a:rPr lang="en-US" sz="2400" dirty="0">
                <a:solidFill>
                  <a:srgbClr val="151515"/>
                </a:solidFill>
                <a:latin typeface="Arial Rounded MT Bold" panose="020F0704030504030204" pitchFamily="34" charset="0"/>
              </a:rPr>
              <a:t>Screening is done carefully to find people who could work better in the new work environment, learn and develop quickly, and need less supervision.</a:t>
            </a:r>
            <a:endParaRPr lang="en-US" sz="2400" b="0"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2439321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71" y="209006"/>
            <a:ext cx="11560629" cy="6494085"/>
          </a:xfrm>
          <a:prstGeom prst="rect">
            <a:avLst/>
          </a:prstGeom>
        </p:spPr>
        <p:txBody>
          <a:bodyPr wrap="square">
            <a:spAutoFit/>
          </a:bodyPr>
          <a:lstStyle/>
          <a:p>
            <a:r>
              <a:rPr lang="en-US" sz="3200" b="1" dirty="0">
                <a:solidFill>
                  <a:srgbClr val="151515"/>
                </a:solidFill>
                <a:latin typeface="Arial Rounded MT Bold" panose="020F0704030504030204" pitchFamily="34" charset="0"/>
              </a:rPr>
              <a:t>High and Lucrative Wages</a:t>
            </a:r>
          </a:p>
          <a:p>
            <a:endParaRPr lang="en-US" sz="3200" b="1" dirty="0">
              <a:solidFill>
                <a:srgbClr val="151515"/>
              </a:solidFill>
              <a:latin typeface="Arial Rounded MT Bold" panose="020F0704030504030204" pitchFamily="34" charset="0"/>
            </a:endParaRPr>
          </a:p>
          <a:p>
            <a:r>
              <a:rPr lang="en-US" sz="3200" dirty="0">
                <a:solidFill>
                  <a:srgbClr val="151515"/>
                </a:solidFill>
                <a:latin typeface="Arial Rounded MT Bold" panose="020F0704030504030204" pitchFamily="34" charset="0"/>
              </a:rPr>
              <a:t>An organization can attract and retain qualified candidates if it pays a high and lucrative pay package.</a:t>
            </a:r>
          </a:p>
          <a:p>
            <a:endParaRPr lang="en-US" sz="3200" dirty="0">
              <a:solidFill>
                <a:srgbClr val="151515"/>
              </a:solidFill>
              <a:latin typeface="Arial Rounded MT Bold" panose="020F0704030504030204" pitchFamily="34" charset="0"/>
            </a:endParaRPr>
          </a:p>
          <a:p>
            <a:r>
              <a:rPr lang="en-US" sz="3200" dirty="0">
                <a:solidFill>
                  <a:srgbClr val="151515"/>
                </a:solidFill>
                <a:latin typeface="Arial Rounded MT Bold" panose="020F0704030504030204" pitchFamily="34" charset="0"/>
              </a:rPr>
              <a:t>Higher wages tend to attract more outstanding applicants, permitting the organization to be more selective in finding people who will be committed to the organization. Higher wages send a message that the organization values its people.</a:t>
            </a:r>
          </a:p>
          <a:p>
            <a:endParaRPr lang="en-US" sz="3200" dirty="0">
              <a:solidFill>
                <a:srgbClr val="151515"/>
              </a:solidFill>
              <a:latin typeface="Arial Rounded MT Bold" panose="020F0704030504030204" pitchFamily="34" charset="0"/>
            </a:endParaRPr>
          </a:p>
          <a:p>
            <a:r>
              <a:rPr lang="en-US" sz="3200" dirty="0">
                <a:solidFill>
                  <a:srgbClr val="151515"/>
                </a:solidFill>
                <a:latin typeface="Arial Rounded MT Bold" panose="020F0704030504030204" pitchFamily="34" charset="0"/>
              </a:rPr>
              <a:t>Low labor costs cannot ensure competitive success for a long time.</a:t>
            </a:r>
            <a:endParaRPr lang="en-US" sz="3200" b="0"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2373798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829" y="1254034"/>
            <a:ext cx="10907485" cy="3970318"/>
          </a:xfrm>
          <a:prstGeom prst="rect">
            <a:avLst/>
          </a:prstGeom>
        </p:spPr>
        <p:txBody>
          <a:bodyPr wrap="square">
            <a:spAutoFit/>
          </a:bodyPr>
          <a:lstStyle/>
          <a:p>
            <a:r>
              <a:rPr lang="en-US" sz="2800" b="1" dirty="0">
                <a:solidFill>
                  <a:srgbClr val="151515"/>
                </a:solidFill>
                <a:latin typeface="Arial Rounded MT Bold" panose="020F0704030504030204" pitchFamily="34" charset="0"/>
              </a:rPr>
              <a:t>Incentive Pay</a:t>
            </a:r>
          </a:p>
          <a:p>
            <a:r>
              <a:rPr lang="en-US" sz="2800" dirty="0">
                <a:solidFill>
                  <a:srgbClr val="151515"/>
                </a:solidFill>
                <a:latin typeface="Arial Rounded MT Bold" panose="020F0704030504030204" pitchFamily="34" charset="0"/>
              </a:rPr>
              <a:t>The pay system should be based on the </a:t>
            </a:r>
            <a:r>
              <a:rPr lang="en-US" sz="2800" dirty="0">
                <a:solidFill>
                  <a:srgbClr val="CC0000"/>
                </a:solidFill>
                <a:latin typeface="Arial Rounded MT Bold" panose="020F0704030504030204" pitchFamily="34" charset="0"/>
                <a:hlinkClick r:id="rId2"/>
              </a:rPr>
              <a:t>performance or productivity of employees</a:t>
            </a:r>
            <a:r>
              <a:rPr lang="en-US" sz="2800" dirty="0">
                <a:solidFill>
                  <a:srgbClr val="151515"/>
                </a:solidFill>
                <a:latin typeface="Arial Rounded MT Bold" panose="020F0704030504030204" pitchFamily="34" charset="0"/>
              </a:rPr>
              <a:t>.</a:t>
            </a:r>
          </a:p>
          <a:p>
            <a:r>
              <a:rPr lang="en-US" sz="2800" dirty="0">
                <a:solidFill>
                  <a:srgbClr val="CC0000"/>
                </a:solidFill>
                <a:latin typeface="Arial Rounded MT Bold" panose="020F0704030504030204" pitchFamily="34" charset="0"/>
                <a:hlinkClick r:id="rId3"/>
              </a:rPr>
              <a:t>Employees will contribute more if they earn more</a:t>
            </a:r>
            <a:r>
              <a:rPr lang="en-US" sz="2800" dirty="0">
                <a:solidFill>
                  <a:srgbClr val="151515"/>
                </a:solidFill>
                <a:latin typeface="Arial Rounded MT Bold" panose="020F0704030504030204" pitchFamily="34" charset="0"/>
              </a:rPr>
              <a:t>. The contingent incentive can take many forms, such as </a:t>
            </a:r>
            <a:r>
              <a:rPr lang="en-US" sz="2800" dirty="0">
                <a:solidFill>
                  <a:srgbClr val="CC0000"/>
                </a:solidFill>
                <a:latin typeface="Arial Rounded MT Bold" panose="020F0704030504030204" pitchFamily="34" charset="0"/>
                <a:hlinkClick r:id="rId4"/>
              </a:rPr>
              <a:t>profit sharing, profit sharing, stock ownership, pay for skills</a:t>
            </a:r>
            <a:r>
              <a:rPr lang="en-US" sz="2800" dirty="0">
                <a:solidFill>
                  <a:srgbClr val="151515"/>
                </a:solidFill>
                <a:latin typeface="Arial Rounded MT Bold" panose="020F0704030504030204" pitchFamily="34" charset="0"/>
              </a:rPr>
              <a:t>, or various forms of individual or team incentives.</a:t>
            </a:r>
          </a:p>
          <a:p>
            <a:r>
              <a:rPr lang="en-US" sz="2800" dirty="0">
                <a:solidFill>
                  <a:srgbClr val="151515"/>
                </a:solidFill>
                <a:latin typeface="Arial Rounded MT Bold" panose="020F0704030504030204" pitchFamily="34" charset="0"/>
              </a:rPr>
              <a:t>Microsoft, for example, encourages sharing ownership. When employees are owners, they act and think like owners.</a:t>
            </a:r>
            <a:endParaRPr lang="en-US" sz="2800" b="0"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2842327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767" y="496390"/>
            <a:ext cx="10842170" cy="5632311"/>
          </a:xfrm>
          <a:prstGeom prst="rect">
            <a:avLst/>
          </a:prstGeom>
        </p:spPr>
        <p:txBody>
          <a:bodyPr wrap="square">
            <a:spAutoFit/>
          </a:bodyPr>
          <a:lstStyle/>
          <a:p>
            <a:r>
              <a:rPr lang="en-US" sz="2400" b="1" dirty="0">
                <a:solidFill>
                  <a:srgbClr val="151515"/>
                </a:solidFill>
                <a:latin typeface="Arial Rounded MT Bold" panose="020F0704030504030204" pitchFamily="34" charset="0"/>
              </a:rPr>
              <a:t>Employee Ownership</a:t>
            </a:r>
          </a:p>
          <a:p>
            <a:r>
              <a:rPr lang="en-US" sz="2400" dirty="0">
                <a:solidFill>
                  <a:srgbClr val="151515"/>
                </a:solidFill>
                <a:latin typeface="Arial Rounded MT Bold" panose="020F0704030504030204" pitchFamily="34" charset="0"/>
              </a:rPr>
              <a:t>Organizations should make an employee a mini-employer. A stock ownership plan can do this. This may increase their sense of ownership.</a:t>
            </a:r>
          </a:p>
          <a:p>
            <a:endParaRPr lang="en-US" sz="2400" dirty="0">
              <a:solidFill>
                <a:srgbClr val="151515"/>
              </a:solidFill>
              <a:latin typeface="Arial Rounded MT Bold" panose="020F0704030504030204" pitchFamily="34" charset="0"/>
            </a:endParaRPr>
          </a:p>
          <a:p>
            <a:r>
              <a:rPr lang="en-US" sz="2400" dirty="0">
                <a:solidFill>
                  <a:srgbClr val="151515"/>
                </a:solidFill>
                <a:latin typeface="Arial Rounded MT Bold" panose="020F0704030504030204" pitchFamily="34" charset="0"/>
              </a:rPr>
              <a:t>Employee ownership reduces </a:t>
            </a:r>
            <a:r>
              <a:rPr lang="en-US" sz="2400" dirty="0">
                <a:solidFill>
                  <a:srgbClr val="CC0000"/>
                </a:solidFill>
                <a:latin typeface="Arial Rounded MT Bold" panose="020F0704030504030204" pitchFamily="34" charset="0"/>
                <a:hlinkClick r:id="rId2"/>
              </a:rPr>
              <a:t>conflict between labor and capital</a:t>
            </a:r>
            <a:r>
              <a:rPr lang="en-US" sz="2400" dirty="0">
                <a:solidFill>
                  <a:srgbClr val="151515"/>
                </a:solidFill>
                <a:latin typeface="Arial Rounded MT Bold" panose="020F0704030504030204" pitchFamily="34" charset="0"/>
              </a:rPr>
              <a:t>. Employee ownership puts stock in the hands of people.</a:t>
            </a:r>
          </a:p>
          <a:p>
            <a:endParaRPr lang="en-US" sz="2400" dirty="0">
              <a:solidFill>
                <a:srgbClr val="151515"/>
              </a:solidFill>
              <a:latin typeface="Arial Rounded MT Bold" panose="020F0704030504030204" pitchFamily="34" charset="0"/>
            </a:endParaRPr>
          </a:p>
          <a:p>
            <a:r>
              <a:rPr lang="en-US" sz="2400" dirty="0">
                <a:latin typeface="Arial Rounded MT Bold" panose="020F0704030504030204" pitchFamily="34" charset="0"/>
              </a:rPr>
              <a:t>These employees are more inclined to take a long term view of the organization, its investment policies and strategies, and less likely to support hostile takeovers and acquisitions. </a:t>
            </a:r>
          </a:p>
          <a:p>
            <a:r>
              <a:rPr lang="en-US" sz="2400" dirty="0">
                <a:latin typeface="Arial Rounded MT Bold" panose="020F0704030504030204" pitchFamily="34" charset="0"/>
              </a:rPr>
              <a:t>It has a positive effect on the firm’s performance if managed properly.</a:t>
            </a:r>
          </a:p>
          <a:p>
            <a:endParaRPr lang="en-US" sz="2400" dirty="0">
              <a:latin typeface="Arial Rounded MT Bold" panose="020F0704030504030204" pitchFamily="34" charset="0"/>
            </a:endParaRPr>
          </a:p>
          <a:p>
            <a:r>
              <a:rPr lang="en-US" sz="2400" dirty="0">
                <a:latin typeface="Arial Rounded MT Bold" panose="020F0704030504030204" pitchFamily="34" charset="0"/>
              </a:rPr>
              <a:t>The stock ownership plan makes the employee a mini-employer. This may increase their sense of belongingness and ownership.</a:t>
            </a:r>
          </a:p>
          <a:p>
            <a:endParaRPr lang="en-US" sz="2400" b="0"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2085471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766" y="796834"/>
            <a:ext cx="11077303" cy="5078313"/>
          </a:xfrm>
          <a:prstGeom prst="rect">
            <a:avLst/>
          </a:prstGeom>
        </p:spPr>
        <p:txBody>
          <a:bodyPr wrap="square">
            <a:spAutoFit/>
          </a:bodyPr>
          <a:lstStyle/>
          <a:p>
            <a:r>
              <a:rPr lang="en-US" sz="2400" b="1" dirty="0">
                <a:solidFill>
                  <a:srgbClr val="151515"/>
                </a:solidFill>
                <a:latin typeface="Arial Rounded MT Bold" panose="020F0704030504030204" pitchFamily="34" charset="0"/>
              </a:rPr>
              <a:t>Employee Empowerment and Participation</a:t>
            </a:r>
          </a:p>
          <a:p>
            <a:r>
              <a:rPr lang="en-US" sz="2400" dirty="0">
                <a:solidFill>
                  <a:srgbClr val="151515"/>
                </a:solidFill>
                <a:latin typeface="Arial Rounded MT Bold" panose="020F0704030504030204" pitchFamily="34" charset="0"/>
              </a:rPr>
              <a:t>Empowerment indicates many things to many experts. It refers to mutual influence, creative power distribution, and shared responsibility. </a:t>
            </a:r>
          </a:p>
          <a:p>
            <a:endParaRPr lang="en-US" sz="2400" dirty="0">
              <a:solidFill>
                <a:srgbClr val="151515"/>
              </a:solidFill>
              <a:latin typeface="Arial Rounded MT Bold" panose="020F0704030504030204" pitchFamily="34" charset="0"/>
            </a:endParaRPr>
          </a:p>
          <a:p>
            <a:r>
              <a:rPr lang="en-US" sz="2400" dirty="0">
                <a:solidFill>
                  <a:srgbClr val="151515"/>
                </a:solidFill>
                <a:latin typeface="Arial Rounded MT Bold" panose="020F0704030504030204" pitchFamily="34" charset="0"/>
              </a:rPr>
              <a:t>It is a democratic and long-lasting process.</a:t>
            </a:r>
          </a:p>
          <a:p>
            <a:r>
              <a:rPr lang="en-US" sz="2400" dirty="0">
                <a:latin typeface="Arial Rounded MT Bold" panose="020F0704030504030204" pitchFamily="34" charset="0"/>
              </a:rPr>
              <a:t>The basic change involves moving from a system of hierarchical control and coordination of activity to one in which lower-level employees are permitted to do things to increase performance.</a:t>
            </a:r>
          </a:p>
          <a:p>
            <a:endParaRPr lang="en-US" sz="2400" dirty="0">
              <a:latin typeface="Arial Rounded MT Bold" panose="020F0704030504030204" pitchFamily="34" charset="0"/>
            </a:endParaRPr>
          </a:p>
          <a:p>
            <a:r>
              <a:rPr lang="en-US" sz="2400" dirty="0">
                <a:latin typeface="Arial Rounded MT Bold" panose="020F0704030504030204" pitchFamily="34" charset="0"/>
              </a:rPr>
              <a:t>In Germany, for example, employee empowerment in the board of directors occurs through the system of co-determination. It is also known as industrial democracy.</a:t>
            </a:r>
          </a:p>
          <a:p>
            <a:br>
              <a:rPr lang="en-US" dirty="0"/>
            </a:br>
            <a:endParaRPr lang="en-US" b="0" i="0" dirty="0">
              <a:solidFill>
                <a:srgbClr val="151515"/>
              </a:solidFill>
              <a:effectLst/>
              <a:latin typeface="-apple-system"/>
            </a:endParaRPr>
          </a:p>
        </p:txBody>
      </p:sp>
    </p:spTree>
    <p:extLst>
      <p:ext uri="{BB962C8B-B14F-4D97-AF65-F5344CB8AC3E}">
        <p14:creationId xmlns:p14="http://schemas.microsoft.com/office/powerpoint/2010/main" val="461914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2" y="613954"/>
            <a:ext cx="10894422" cy="5850621"/>
          </a:xfrm>
          <a:prstGeom prst="rect">
            <a:avLst/>
          </a:prstGeom>
        </p:spPr>
        <p:txBody>
          <a:bodyPr wrap="square">
            <a:spAutoFit/>
          </a:bodyPr>
          <a:lstStyle/>
          <a:p>
            <a:r>
              <a:rPr lang="en-US" sz="2800" b="1" dirty="0">
                <a:solidFill>
                  <a:srgbClr val="151515"/>
                </a:solidFill>
                <a:latin typeface="Arial Rounded MT Bold" panose="020F0704030504030204" pitchFamily="34" charset="0"/>
              </a:rPr>
              <a:t>Information Sharing</a:t>
            </a:r>
          </a:p>
          <a:p>
            <a:endParaRPr lang="en-US" sz="2800" b="1" i="0" dirty="0">
              <a:solidFill>
                <a:srgbClr val="151515"/>
              </a:solidFill>
              <a:effectLst/>
              <a:latin typeface="Arial Rounded MT Bold" panose="020F0704030504030204" pitchFamily="34" charset="0"/>
            </a:endParaRPr>
          </a:p>
          <a:p>
            <a:r>
              <a:rPr lang="en-US" sz="2800" dirty="0">
                <a:latin typeface="Arial Rounded MT Bold" panose="020F0704030504030204" pitchFamily="34" charset="0"/>
              </a:rPr>
              <a:t>Information sharing is an essential element of high-performance work systems. </a:t>
            </a:r>
          </a:p>
          <a:p>
            <a:endParaRPr lang="en-US" sz="2800" dirty="0">
              <a:latin typeface="Arial Rounded MT Bold" panose="020F0704030504030204" pitchFamily="34" charset="0"/>
            </a:endParaRPr>
          </a:p>
          <a:p>
            <a:r>
              <a:rPr lang="en-US" sz="2800" dirty="0">
                <a:latin typeface="Arial Rounded MT Bold" panose="020F0704030504030204" pitchFamily="34" charset="0"/>
              </a:rPr>
              <a:t>The sharing of information on issues like </a:t>
            </a:r>
            <a:r>
              <a:rPr lang="en-US" sz="2800" dirty="0">
                <a:latin typeface="Arial Rounded MT Bold" panose="020F0704030504030204" pitchFamily="34" charset="0"/>
                <a:hlinkClick r:id="rId2"/>
              </a:rPr>
              <a:t>budget</a:t>
            </a:r>
            <a:r>
              <a:rPr lang="en-US" sz="2800" dirty="0">
                <a:latin typeface="Arial Rounded MT Bold" panose="020F0704030504030204" pitchFamily="34" charset="0"/>
              </a:rPr>
              <a:t>, </a:t>
            </a:r>
            <a:r>
              <a:rPr lang="en-US" sz="2800" dirty="0">
                <a:latin typeface="Arial Rounded MT Bold" panose="020F0704030504030204" pitchFamily="34" charset="0"/>
                <a:hlinkClick r:id="rId3"/>
              </a:rPr>
              <a:t>strategy</a:t>
            </a:r>
            <a:r>
              <a:rPr lang="en-US" sz="2800" dirty="0">
                <a:latin typeface="Arial Rounded MT Bold" panose="020F0704030504030204" pitchFamily="34" charset="0"/>
              </a:rPr>
              <a:t>, and financial performance conveys the people of an organization that they are trusted.</a:t>
            </a:r>
          </a:p>
          <a:p>
            <a:endParaRPr lang="en-US" sz="2800" dirty="0">
              <a:latin typeface="Arial Rounded MT Bold" panose="020F0704030504030204" pitchFamily="34" charset="0"/>
            </a:endParaRPr>
          </a:p>
          <a:p>
            <a:r>
              <a:rPr lang="en-US" sz="2800" dirty="0">
                <a:latin typeface="Arial Rounded MT Bold" panose="020F0704030504030204" pitchFamily="34" charset="0"/>
              </a:rPr>
              <a:t>Use it to teach people how to work together to achieve common goals and thereby gain control over their lives. Provide people with information that allows them to make the right decisions”.</a:t>
            </a:r>
            <a:endParaRPr lang="en-US" sz="2800" b="1"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121287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ACE0E2-5868-1BE1-9246-4A7621BB7610}"/>
              </a:ext>
            </a:extLst>
          </p:cNvPr>
          <p:cNvSpPr txBox="1"/>
          <p:nvPr/>
        </p:nvSpPr>
        <p:spPr>
          <a:xfrm>
            <a:off x="550417" y="630315"/>
            <a:ext cx="10653202" cy="4832092"/>
          </a:xfrm>
          <a:prstGeom prst="rect">
            <a:avLst/>
          </a:prstGeom>
          <a:noFill/>
        </p:spPr>
        <p:txBody>
          <a:bodyPr wrap="square">
            <a:spAutoFit/>
          </a:bodyPr>
          <a:lstStyle/>
          <a:p>
            <a:r>
              <a:rPr lang="en-US" sz="2200" dirty="0">
                <a:latin typeface="Arial Rounded MT Bold" panose="020F0704030504030204" pitchFamily="34" charset="0"/>
              </a:rPr>
              <a:t>HR departments are responsible for the following tasks: </a:t>
            </a:r>
          </a:p>
          <a:p>
            <a:r>
              <a:rPr lang="en-US" sz="2200" dirty="0">
                <a:latin typeface="Arial Rounded MT Bold" panose="020F0704030504030204" pitchFamily="34" charset="0"/>
              </a:rPr>
              <a:t> Recruitment, Selection </a:t>
            </a:r>
          </a:p>
          <a:p>
            <a:r>
              <a:rPr lang="en-US" sz="2200" dirty="0">
                <a:latin typeface="Arial Rounded MT Bold" panose="020F0704030504030204" pitchFamily="34" charset="0"/>
              </a:rPr>
              <a:t> Evaluating, creating and administering compensation and benefits programs </a:t>
            </a:r>
          </a:p>
          <a:p>
            <a:r>
              <a:rPr lang="en-US" sz="2200" dirty="0">
                <a:latin typeface="Arial Rounded MT Bold" panose="020F0704030504030204" pitchFamily="34" charset="0"/>
              </a:rPr>
              <a:t> Training and professional development </a:t>
            </a:r>
          </a:p>
          <a:p>
            <a:r>
              <a:rPr lang="en-US" sz="2200" dirty="0">
                <a:latin typeface="Arial Rounded MT Bold" panose="020F0704030504030204" pitchFamily="34" charset="0"/>
              </a:rPr>
              <a:t> Employee manuals </a:t>
            </a:r>
          </a:p>
          <a:p>
            <a:r>
              <a:rPr lang="en-US" sz="2200" dirty="0">
                <a:latin typeface="Arial Rounded MT Bold" panose="020F0704030504030204" pitchFamily="34" charset="0"/>
              </a:rPr>
              <a:t> Time and attendance etc.</a:t>
            </a:r>
          </a:p>
          <a:p>
            <a:endParaRPr lang="en-US" sz="2200" dirty="0">
              <a:latin typeface="Arial Rounded MT Bold" panose="020F0704030504030204" pitchFamily="34" charset="0"/>
            </a:endParaRPr>
          </a:p>
          <a:p>
            <a:r>
              <a:rPr lang="en-US" sz="2200" dirty="0">
                <a:latin typeface="Arial Rounded MT Bold" panose="020F0704030504030204" pitchFamily="34" charset="0"/>
              </a:rPr>
              <a:t>Planning: </a:t>
            </a:r>
          </a:p>
          <a:p>
            <a:r>
              <a:rPr lang="en-US" sz="2200" dirty="0">
                <a:latin typeface="Arial Rounded MT Bold" panose="020F0704030504030204" pitchFamily="34" charset="0"/>
              </a:rPr>
              <a:t> Business should always have a strategic plan. </a:t>
            </a:r>
          </a:p>
          <a:p>
            <a:r>
              <a:rPr lang="en-US" sz="2200" dirty="0">
                <a:latin typeface="Arial Rounded MT Bold" panose="020F0704030504030204" pitchFamily="34" charset="0"/>
              </a:rPr>
              <a:t> SP- identifies the company goals and objectives and communicates these goals. </a:t>
            </a:r>
          </a:p>
          <a:p>
            <a:r>
              <a:rPr lang="en-US" sz="2200" dirty="0">
                <a:latin typeface="Arial Rounded MT Bold" panose="020F0704030504030204" pitchFamily="34" charset="0"/>
              </a:rPr>
              <a:t> Develops a sense of ownership of the plan. </a:t>
            </a:r>
          </a:p>
          <a:p>
            <a:r>
              <a:rPr lang="en-US" sz="2200" dirty="0">
                <a:latin typeface="Arial Rounded MT Bold" panose="020F0704030504030204" pitchFamily="34" charset="0"/>
              </a:rPr>
              <a:t> Build consensus about where an organization is going</a:t>
            </a:r>
            <a:endParaRPr lang="en-IN" sz="2200" dirty="0">
              <a:latin typeface="Arial Rounded MT Bold" panose="020F0704030504030204" pitchFamily="34" charset="0"/>
            </a:endParaRPr>
          </a:p>
        </p:txBody>
      </p:sp>
    </p:spTree>
    <p:extLst>
      <p:ext uri="{BB962C8B-B14F-4D97-AF65-F5344CB8AC3E}">
        <p14:creationId xmlns:p14="http://schemas.microsoft.com/office/powerpoint/2010/main" val="2644643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0" y="809897"/>
            <a:ext cx="10463349" cy="5970865"/>
          </a:xfrm>
          <a:prstGeom prst="rect">
            <a:avLst/>
          </a:prstGeom>
        </p:spPr>
        <p:txBody>
          <a:bodyPr wrap="square">
            <a:spAutoFit/>
          </a:bodyPr>
          <a:lstStyle/>
          <a:p>
            <a:r>
              <a:rPr lang="en-US" sz="2800" b="1" dirty="0">
                <a:solidFill>
                  <a:srgbClr val="151515"/>
                </a:solidFill>
                <a:latin typeface="Arial Rounded MT Bold" panose="020F0704030504030204" pitchFamily="34" charset="0"/>
              </a:rPr>
              <a:t>Training and Development of Skills</a:t>
            </a:r>
          </a:p>
          <a:p>
            <a:endParaRPr lang="en-US" sz="2800" b="1" dirty="0">
              <a:solidFill>
                <a:srgbClr val="151515"/>
              </a:solidFill>
              <a:latin typeface="Arial Rounded MT Bold" panose="020F0704030504030204" pitchFamily="34" charset="0"/>
            </a:endParaRPr>
          </a:p>
          <a:p>
            <a:r>
              <a:rPr lang="en-US" sz="2800" dirty="0">
                <a:latin typeface="Arial Rounded MT Bold" panose="020F0704030504030204" pitchFamily="34" charset="0"/>
              </a:rPr>
              <a:t>All of this requires a skilled and motivated workforce that has the knowledge and capability to perform the requisite tasks. </a:t>
            </a:r>
          </a:p>
          <a:p>
            <a:endParaRPr lang="en-US" sz="2800" dirty="0">
              <a:latin typeface="Arial Rounded MT Bold" panose="020F0704030504030204" pitchFamily="34" charset="0"/>
            </a:endParaRPr>
          </a:p>
          <a:p>
            <a:r>
              <a:rPr lang="en-US" sz="2800" dirty="0">
                <a:latin typeface="Arial Rounded MT Bold" panose="020F0704030504030204" pitchFamily="34" charset="0"/>
              </a:rPr>
              <a:t>As time goes on, employee skills may become obsolete.</a:t>
            </a:r>
          </a:p>
          <a:p>
            <a:r>
              <a:rPr lang="en-US" sz="2800" dirty="0">
                <a:latin typeface="Arial Rounded MT Bold" panose="020F0704030504030204" pitchFamily="34" charset="0"/>
              </a:rPr>
              <a:t>They need to be retrained to upgrade and acquire new skills. </a:t>
            </a:r>
          </a:p>
          <a:p>
            <a:endParaRPr lang="en-US" sz="2800" dirty="0">
              <a:latin typeface="Arial Rounded MT Bold" panose="020F0704030504030204" pitchFamily="34" charset="0"/>
            </a:endParaRPr>
          </a:p>
          <a:p>
            <a:r>
              <a:rPr lang="en-US" sz="2800" dirty="0">
                <a:latin typeface="Arial Rounded MT Bold" panose="020F0704030504030204" pitchFamily="34" charset="0"/>
                <a:hlinkClick r:id="rId2"/>
              </a:rPr>
              <a:t>Training also changes and modifies</a:t>
            </a:r>
            <a:r>
              <a:rPr lang="en-US" sz="2800" dirty="0">
                <a:latin typeface="Arial Rounded MT Bold" panose="020F0704030504030204" pitchFamily="34" charset="0"/>
              </a:rPr>
              <a:t> </a:t>
            </a:r>
            <a:r>
              <a:rPr lang="en-US" sz="2800" dirty="0">
                <a:latin typeface="Arial Rounded MT Bold" panose="020F0704030504030204" pitchFamily="34" charset="0"/>
                <a:hlinkClick r:id="rId3"/>
              </a:rPr>
              <a:t>employee attitudes</a:t>
            </a:r>
            <a:r>
              <a:rPr lang="en-US" sz="2800" dirty="0">
                <a:latin typeface="Arial Rounded MT Bold" panose="020F0704030504030204" pitchFamily="34" charset="0"/>
              </a:rPr>
              <a:t> and behaviors. Trained people must be placed in jobs where they can apply their acquired skills.</a:t>
            </a:r>
          </a:p>
          <a:p>
            <a:endParaRPr lang="en-US" b="1" i="0" dirty="0">
              <a:solidFill>
                <a:srgbClr val="151515"/>
              </a:solidFill>
              <a:effectLst/>
              <a:latin typeface="-apple-system"/>
            </a:endParaRPr>
          </a:p>
        </p:txBody>
      </p:sp>
    </p:spTree>
    <p:extLst>
      <p:ext uri="{BB962C8B-B14F-4D97-AF65-F5344CB8AC3E}">
        <p14:creationId xmlns:p14="http://schemas.microsoft.com/office/powerpoint/2010/main" val="1695872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948" y="339634"/>
            <a:ext cx="11181805" cy="5632311"/>
          </a:xfrm>
          <a:prstGeom prst="rect">
            <a:avLst/>
          </a:prstGeom>
        </p:spPr>
        <p:txBody>
          <a:bodyPr wrap="square">
            <a:spAutoFit/>
          </a:bodyPr>
          <a:lstStyle/>
          <a:p>
            <a:r>
              <a:rPr lang="en-US" sz="2400" b="1" dirty="0">
                <a:solidFill>
                  <a:srgbClr val="151515"/>
                </a:solidFill>
                <a:latin typeface="Arial Rounded MT Bold" panose="020F0704030504030204" pitchFamily="34" charset="0"/>
              </a:rPr>
              <a:t>Treat People with Respect and Dignity</a:t>
            </a:r>
          </a:p>
          <a:p>
            <a:r>
              <a:rPr lang="en-US" sz="2400" dirty="0">
                <a:solidFill>
                  <a:srgbClr val="151515"/>
                </a:solidFill>
                <a:latin typeface="Arial Rounded MT Bold" panose="020F0704030504030204" pitchFamily="34" charset="0"/>
              </a:rPr>
              <a:t>Dignity is a term used in moral, ethical, legal, and political discussions to signify that human being has an innate right to be valued and receive ethical treatment.</a:t>
            </a:r>
          </a:p>
          <a:p>
            <a:endParaRPr lang="en-US" sz="2400" dirty="0">
              <a:solidFill>
                <a:srgbClr val="151515"/>
              </a:solidFill>
              <a:latin typeface="Arial Rounded MT Bold" panose="020F0704030504030204" pitchFamily="34" charset="0"/>
            </a:endParaRPr>
          </a:p>
          <a:p>
            <a:r>
              <a:rPr lang="en-US" sz="2400" dirty="0">
                <a:solidFill>
                  <a:srgbClr val="151515"/>
                </a:solidFill>
                <a:latin typeface="Arial Rounded MT Bold" panose="020F0704030504030204" pitchFamily="34" charset="0"/>
              </a:rPr>
              <a:t>At the heart of human rights is the belief that everybody should be treated equally and with dignity – no matter their circumstances. This means that nobody should be tortured or treated as an inhuman or degrading way. It also means that nobody has the right to ‘own’ another person or to force them to work under threat of punishment.</a:t>
            </a:r>
          </a:p>
          <a:p>
            <a:endParaRPr lang="en-US" sz="2400" dirty="0">
              <a:solidFill>
                <a:srgbClr val="151515"/>
              </a:solidFill>
              <a:latin typeface="Arial Rounded MT Bold" panose="020F0704030504030204" pitchFamily="34" charset="0"/>
            </a:endParaRPr>
          </a:p>
          <a:p>
            <a:r>
              <a:rPr lang="en-US" sz="2400" dirty="0">
                <a:latin typeface="Arial Rounded MT Bold" panose="020F0704030504030204" pitchFamily="34" charset="0"/>
              </a:rPr>
              <a:t>For example, if you are arrested and charged, you should not be treated unfairly, and your trial should be fair. The dignity of labor indicates that all types of jobs are respected equally, and no occupation is considered superior.</a:t>
            </a:r>
            <a:endParaRPr lang="en-US" sz="2400" b="0"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3328237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27" y="313509"/>
            <a:ext cx="10829108" cy="6370975"/>
          </a:xfrm>
          <a:prstGeom prst="rect">
            <a:avLst/>
          </a:prstGeom>
        </p:spPr>
        <p:txBody>
          <a:bodyPr wrap="square">
            <a:spAutoFit/>
          </a:bodyPr>
          <a:lstStyle/>
          <a:p>
            <a:r>
              <a:rPr lang="en-US" sz="2400" dirty="0">
                <a:solidFill>
                  <a:srgbClr val="151515"/>
                </a:solidFill>
                <a:latin typeface="Arial Rounded MT Bold" panose="020F0704030504030204" pitchFamily="34" charset="0"/>
              </a:rPr>
              <a:t>Every work has some dignity attached to it. It is improper for anybody to think that a certain kind of work is undignified or below the status. No work is meant high or low.</a:t>
            </a:r>
          </a:p>
          <a:p>
            <a:endParaRPr lang="en-US" sz="2400" dirty="0">
              <a:solidFill>
                <a:srgbClr val="151515"/>
              </a:solidFill>
              <a:latin typeface="Arial Rounded MT Bold" panose="020F0704030504030204" pitchFamily="34" charset="0"/>
            </a:endParaRPr>
          </a:p>
          <a:p>
            <a:r>
              <a:rPr lang="en-US" sz="2400" b="1" dirty="0">
                <a:solidFill>
                  <a:srgbClr val="151515"/>
                </a:solidFill>
                <a:latin typeface="Arial Rounded MT Bold" panose="020F0704030504030204" pitchFamily="34" charset="0"/>
              </a:rPr>
              <a:t>Wage Compression</a:t>
            </a:r>
          </a:p>
          <a:p>
            <a:r>
              <a:rPr lang="en-US" sz="2400" dirty="0">
                <a:solidFill>
                  <a:srgbClr val="151515"/>
                </a:solidFill>
                <a:latin typeface="Arial Rounded MT Bold" panose="020F0704030504030204" pitchFamily="34" charset="0"/>
              </a:rPr>
              <a:t>Pay differential among the levels of management should be lower. </a:t>
            </a:r>
            <a:r>
              <a:rPr lang="en-US" sz="2400" dirty="0">
                <a:solidFill>
                  <a:srgbClr val="CC0000"/>
                </a:solidFill>
                <a:latin typeface="Arial Rounded MT Bold" panose="020F0704030504030204" pitchFamily="34" charset="0"/>
                <a:hlinkClick r:id="rId2"/>
              </a:rPr>
              <a:t>Wage compression</a:t>
            </a:r>
            <a:r>
              <a:rPr lang="en-US" sz="2400" dirty="0">
                <a:solidFill>
                  <a:srgbClr val="151515"/>
                </a:solidFill>
                <a:latin typeface="Arial Rounded MT Bold" panose="020F0704030504030204" pitchFamily="34" charset="0"/>
              </a:rPr>
              <a:t> between senior managers and employees will reduce status differences and develop a sense of common fate.</a:t>
            </a:r>
          </a:p>
          <a:p>
            <a:endParaRPr lang="en-US" sz="2400" dirty="0">
              <a:latin typeface="Arial Rounded MT Bold" panose="020F0704030504030204" pitchFamily="34" charset="0"/>
            </a:endParaRPr>
          </a:p>
          <a:p>
            <a:r>
              <a:rPr lang="en-US" sz="2400" dirty="0">
                <a:latin typeface="Arial Rounded MT Bold" panose="020F0704030504030204" pitchFamily="34" charset="0"/>
              </a:rPr>
              <a:t>A huge pay gap may damage the cooperative spirit between managers and workers. The high pay gap causes employees to feel less valued. The pay gap is the lowest in Japan and the highest in the USA.</a:t>
            </a:r>
          </a:p>
          <a:p>
            <a:endParaRPr lang="en-US" sz="2400" dirty="0">
              <a:latin typeface="Arial Rounded MT Bold" panose="020F0704030504030204" pitchFamily="34" charset="0"/>
            </a:endParaRPr>
          </a:p>
          <a:p>
            <a:r>
              <a:rPr lang="en-US" sz="2400" dirty="0">
                <a:latin typeface="Arial Rounded MT Bold" panose="020F0704030504030204" pitchFamily="34" charset="0"/>
              </a:rPr>
              <a:t>Pay inequities exist in all public and private sector organizations and may be caused by overtime, talent acquisition, reorganizations, </a:t>
            </a:r>
            <a:r>
              <a:rPr lang="en-US" sz="2400" dirty="0">
                <a:latin typeface="Arial Rounded MT Bold" panose="020F0704030504030204" pitchFamily="34" charset="0"/>
                <a:hlinkClick r:id="rId3"/>
              </a:rPr>
              <a:t>demotions</a:t>
            </a:r>
            <a:r>
              <a:rPr lang="en-US" sz="2400" dirty="0">
                <a:latin typeface="Arial Rounded MT Bold" panose="020F0704030504030204" pitchFamily="34" charset="0"/>
              </a:rPr>
              <a:t>, reassignments &amp; </a:t>
            </a:r>
            <a:r>
              <a:rPr lang="en-US" sz="2400" dirty="0">
                <a:latin typeface="Arial Rounded MT Bold" panose="020F0704030504030204" pitchFamily="34" charset="0"/>
                <a:hlinkClick r:id="rId4"/>
              </a:rPr>
              <a:t>transfers</a:t>
            </a:r>
            <a:r>
              <a:rPr lang="en-US" sz="2400" dirty="0">
                <a:latin typeface="Arial Rounded MT Bold" panose="020F0704030504030204" pitchFamily="34" charset="0"/>
              </a:rPr>
              <a:t>, demand for technical expertise, and seniority.</a:t>
            </a:r>
            <a:endParaRPr lang="en-US" sz="2400" b="0"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1978054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1966" y="862149"/>
            <a:ext cx="9535885" cy="4524315"/>
          </a:xfrm>
          <a:prstGeom prst="rect">
            <a:avLst/>
          </a:prstGeom>
        </p:spPr>
        <p:txBody>
          <a:bodyPr wrap="square">
            <a:spAutoFit/>
          </a:bodyPr>
          <a:lstStyle/>
          <a:p>
            <a:r>
              <a:rPr lang="en-US" sz="2400" b="1" dirty="0">
                <a:solidFill>
                  <a:srgbClr val="151515"/>
                </a:solidFill>
                <a:latin typeface="Arial Rounded MT Bold" panose="020F0704030504030204" pitchFamily="34" charset="0"/>
              </a:rPr>
              <a:t>Promotion from Within</a:t>
            </a:r>
          </a:p>
          <a:p>
            <a:r>
              <a:rPr lang="en-US" sz="2400" dirty="0">
                <a:latin typeface="Arial Rounded MT Bold" panose="020F0704030504030204" pitchFamily="34" charset="0"/>
              </a:rPr>
              <a:t>This practice may boost employee morale.</a:t>
            </a:r>
          </a:p>
          <a:p>
            <a:endParaRPr lang="en-US" sz="2400" dirty="0">
              <a:latin typeface="Arial Rounded MT Bold" panose="020F0704030504030204" pitchFamily="34" charset="0"/>
            </a:endParaRPr>
          </a:p>
          <a:p>
            <a:r>
              <a:rPr lang="en-US" sz="2400" dirty="0">
                <a:latin typeface="Arial Rounded MT Bold" panose="020F0704030504030204" pitchFamily="34" charset="0"/>
              </a:rPr>
              <a:t> It encourages training and skill development because of the availability of promotion opportunities within the firm bind workers to employers and vice versa.</a:t>
            </a:r>
          </a:p>
          <a:p>
            <a:endParaRPr lang="en-US" sz="2400" dirty="0">
              <a:latin typeface="Arial Rounded MT Bold" panose="020F0704030504030204" pitchFamily="34" charset="0"/>
            </a:endParaRPr>
          </a:p>
          <a:p>
            <a:r>
              <a:rPr lang="en-US" sz="2400" dirty="0">
                <a:latin typeface="Arial Rounded MT Bold" panose="020F0704030504030204" pitchFamily="34" charset="0"/>
              </a:rPr>
              <a:t>Promotion is a reward that is status-based. It provides a sense of fairness and justice in the workplace. </a:t>
            </a:r>
          </a:p>
          <a:p>
            <a:endParaRPr lang="en-US" sz="2400">
              <a:latin typeface="Arial Rounded MT Bold" panose="020F0704030504030204" pitchFamily="34" charset="0"/>
            </a:endParaRPr>
          </a:p>
          <a:p>
            <a:r>
              <a:rPr lang="en-US" sz="2400">
                <a:latin typeface="Arial Rounded MT Bold" panose="020F0704030504030204" pitchFamily="34" charset="0"/>
              </a:rPr>
              <a:t>It</a:t>
            </a:r>
            <a:r>
              <a:rPr lang="en-US" sz="2400" dirty="0">
                <a:latin typeface="Arial Rounded MT Bold" panose="020F0704030504030204" pitchFamily="34" charset="0"/>
              </a:rPr>
              <a:t> </a:t>
            </a:r>
            <a:r>
              <a:rPr lang="en-US" sz="2400" dirty="0">
                <a:latin typeface="Arial Rounded MT Bold" panose="020F0704030504030204" pitchFamily="34" charset="0"/>
                <a:hlinkClick r:id="rId2"/>
              </a:rPr>
              <a:t>facilitates decentralization, participation, and delegation because it helps promote trust across hierarchical levels</a:t>
            </a:r>
            <a:r>
              <a:rPr lang="en-US" sz="2400" dirty="0">
                <a:latin typeface="Arial Rounded MT Bold" panose="020F0704030504030204" pitchFamily="34" charset="0"/>
              </a:rPr>
              <a:t>.</a:t>
            </a:r>
            <a:endParaRPr lang="en-US" sz="2400" b="1" i="0" dirty="0">
              <a:solidFill>
                <a:srgbClr val="151515"/>
              </a:solidFill>
              <a:effectLst/>
              <a:latin typeface="Arial Rounded MT Bold" panose="020F0704030504030204" pitchFamily="34" charset="0"/>
            </a:endParaRPr>
          </a:p>
        </p:txBody>
      </p:sp>
    </p:spTree>
    <p:extLst>
      <p:ext uri="{BB962C8B-B14F-4D97-AF65-F5344CB8AC3E}">
        <p14:creationId xmlns:p14="http://schemas.microsoft.com/office/powerpoint/2010/main" val="3672464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CE0B1-F0F1-602F-6CB5-87F76F7142EC}"/>
              </a:ext>
            </a:extLst>
          </p:cNvPr>
          <p:cNvSpPr txBox="1"/>
          <p:nvPr/>
        </p:nvSpPr>
        <p:spPr>
          <a:xfrm>
            <a:off x="381741" y="372863"/>
            <a:ext cx="11452194" cy="6924973"/>
          </a:xfrm>
          <a:prstGeom prst="rect">
            <a:avLst/>
          </a:prstGeom>
          <a:noFill/>
        </p:spPr>
        <p:txBody>
          <a:bodyPr wrap="square">
            <a:spAutoFit/>
          </a:bodyPr>
          <a:lstStyle/>
          <a:p>
            <a:r>
              <a:rPr lang="en-US" sz="2400" b="1" dirty="0">
                <a:latin typeface="Arial Black" panose="020B0A04020102020204" pitchFamily="34" charset="0"/>
              </a:rPr>
              <a:t> Managing the Customer – Employee Interaction</a:t>
            </a:r>
          </a:p>
          <a:p>
            <a:endParaRPr lang="en-US" sz="2400" b="1" dirty="0">
              <a:latin typeface="Arial Black" panose="020B0A04020102020204" pitchFamily="34" charset="0"/>
            </a:endParaRPr>
          </a:p>
          <a:p>
            <a:pPr algn="l" fontAlgn="base"/>
            <a:r>
              <a:rPr lang="en-US" sz="2400" b="1" i="0" dirty="0">
                <a:solidFill>
                  <a:srgbClr val="2E475D"/>
                </a:solidFill>
                <a:effectLst/>
                <a:latin typeface="Arial" panose="020B0604020202020204" pitchFamily="34" charset="0"/>
                <a:cs typeface="Arial" panose="020B0604020202020204" pitchFamily="34" charset="0"/>
              </a:rPr>
              <a:t>Examples of Customer Interactions</a:t>
            </a:r>
          </a:p>
          <a:p>
            <a:pPr algn="l" fontAlgn="base"/>
            <a:endParaRPr lang="en-US" sz="2400" b="1" i="0" dirty="0">
              <a:solidFill>
                <a:srgbClr val="2E475D"/>
              </a:solidFill>
              <a:effectLst/>
              <a:latin typeface="Arial" panose="020B0604020202020204" pitchFamily="34" charset="0"/>
              <a:cs typeface="Arial" panose="020B0604020202020204" pitchFamily="34" charset="0"/>
            </a:endParaRPr>
          </a:p>
          <a:p>
            <a:pPr algn="l" fontAlgn="base"/>
            <a:r>
              <a:rPr lang="en-US" sz="2400" b="1" i="0" dirty="0">
                <a:solidFill>
                  <a:srgbClr val="2E475D"/>
                </a:solidFill>
                <a:effectLst/>
                <a:latin typeface="Arial" panose="020B0604020202020204" pitchFamily="34" charset="0"/>
                <a:cs typeface="Arial" panose="020B0604020202020204" pitchFamily="34" charset="0"/>
              </a:rPr>
              <a:t>Customer Interactions in Marketing</a:t>
            </a:r>
          </a:p>
          <a:p>
            <a:pPr algn="l" fontAlgn="base"/>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customer sees an advertisement for your brand on social media and comments on it.</a:t>
            </a:r>
          </a:p>
          <a:p>
            <a:pPr algn="l" fontAlgn="base">
              <a:buFont typeface="Arial" panose="020B0604020202020204" pitchFamily="34" charset="0"/>
              <a:buChar char="•"/>
            </a:pPr>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customer sees store signage that details features of a specific product or service.</a:t>
            </a:r>
          </a:p>
          <a:p>
            <a:pPr algn="l" fontAlgn="base">
              <a:buFont typeface="Arial" panose="020B0604020202020204" pitchFamily="34" charset="0"/>
              <a:buChar char="•"/>
            </a:pPr>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customer signs up for your email newsletter to receive weekly updates and promotions.</a:t>
            </a:r>
          </a:p>
          <a:p>
            <a:pPr algn="l" fontAlgn="base"/>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customer goes to one of your company events.</a:t>
            </a:r>
          </a:p>
          <a:p>
            <a:endParaRPr lang="en-US" sz="2400" b="1" dirty="0">
              <a:latin typeface="Arial Black" panose="020B0A04020102020204" pitchFamily="34" charset="0"/>
            </a:endParaRPr>
          </a:p>
          <a:p>
            <a:endParaRPr lang="en-US" dirty="0"/>
          </a:p>
          <a:p>
            <a:endParaRPr lang="en-IN" dirty="0"/>
          </a:p>
        </p:txBody>
      </p:sp>
    </p:spTree>
    <p:extLst>
      <p:ext uri="{BB962C8B-B14F-4D97-AF65-F5344CB8AC3E}">
        <p14:creationId xmlns:p14="http://schemas.microsoft.com/office/powerpoint/2010/main" val="1134603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3C437-1060-D4FD-4D85-D632B765C994}"/>
              </a:ext>
            </a:extLst>
          </p:cNvPr>
          <p:cNvSpPr txBox="1"/>
          <p:nvPr/>
        </p:nvSpPr>
        <p:spPr>
          <a:xfrm>
            <a:off x="514905" y="630315"/>
            <a:ext cx="10999433" cy="5632311"/>
          </a:xfrm>
          <a:prstGeom prst="rect">
            <a:avLst/>
          </a:prstGeom>
          <a:noFill/>
        </p:spPr>
        <p:txBody>
          <a:bodyPr wrap="square">
            <a:spAutoFit/>
          </a:bodyPr>
          <a:lstStyle/>
          <a:p>
            <a:pPr algn="l" fontAlgn="base"/>
            <a:r>
              <a:rPr lang="en-US" sz="2400" b="1" i="0" dirty="0">
                <a:solidFill>
                  <a:srgbClr val="2E475D"/>
                </a:solidFill>
                <a:effectLst/>
                <a:latin typeface="Arial" panose="020B0604020202020204" pitchFamily="34" charset="0"/>
                <a:cs typeface="Arial" panose="020B0604020202020204" pitchFamily="34" charset="0"/>
              </a:rPr>
              <a:t>Customer Interactions in Sales</a:t>
            </a: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customer calls your support line and asks to speak with a sales representative.</a:t>
            </a:r>
          </a:p>
          <a:p>
            <a:pPr algn="l" fontAlgn="base"/>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customer is surfing your website and decides to open a live chat conversation with a sales representative.</a:t>
            </a:r>
          </a:p>
          <a:p>
            <a:pPr algn="l" fontAlgn="base"/>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customer receives an email from your sales team and schedules a meeting.</a:t>
            </a:r>
          </a:p>
          <a:p>
            <a:pPr algn="l" fontAlgn="base"/>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sales representative calls a customer to see how they are liking their new product or service.</a:t>
            </a:r>
          </a:p>
          <a:p>
            <a:pPr algn="l" fontAlgn="base"/>
            <a:endParaRPr lang="en-US" sz="24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A sales representative emails a customer to follow up on a conversation that had earlier.</a:t>
            </a:r>
          </a:p>
        </p:txBody>
      </p:sp>
    </p:spTree>
    <p:extLst>
      <p:ext uri="{BB962C8B-B14F-4D97-AF65-F5344CB8AC3E}">
        <p14:creationId xmlns:p14="http://schemas.microsoft.com/office/powerpoint/2010/main" val="3860349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680BF-C12E-09E9-CCE0-6218A114CD3B}"/>
              </a:ext>
            </a:extLst>
          </p:cNvPr>
          <p:cNvSpPr txBox="1"/>
          <p:nvPr/>
        </p:nvSpPr>
        <p:spPr>
          <a:xfrm>
            <a:off x="550416" y="736847"/>
            <a:ext cx="10733102" cy="5632311"/>
          </a:xfrm>
          <a:prstGeom prst="rect">
            <a:avLst/>
          </a:prstGeom>
          <a:noFill/>
        </p:spPr>
        <p:txBody>
          <a:bodyPr wrap="square">
            <a:spAutoFit/>
          </a:bodyPr>
          <a:lstStyle/>
          <a:p>
            <a:pPr algn="l" fontAlgn="base"/>
            <a:r>
              <a:rPr lang="en-US" sz="2800" b="1" i="0" dirty="0">
                <a:solidFill>
                  <a:srgbClr val="2E475D"/>
                </a:solidFill>
                <a:effectLst/>
                <a:latin typeface="Arial" panose="020B0604020202020204" pitchFamily="34" charset="0"/>
                <a:cs typeface="Arial" panose="020B0604020202020204" pitchFamily="34" charset="0"/>
              </a:rPr>
              <a:t>Customer Interactions in Customer Service</a:t>
            </a:r>
          </a:p>
          <a:p>
            <a:pPr algn="l" fontAlgn="base"/>
            <a:endParaRPr lang="en-US" sz="28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800" b="1" i="0" dirty="0">
                <a:solidFill>
                  <a:srgbClr val="2E475D"/>
                </a:solidFill>
                <a:effectLst/>
                <a:latin typeface="Arial" panose="020B0604020202020204" pitchFamily="34" charset="0"/>
                <a:cs typeface="Arial" panose="020B0604020202020204" pitchFamily="34" charset="0"/>
              </a:rPr>
              <a:t>A customer calls a support line to get help with a product or service.</a:t>
            </a:r>
          </a:p>
          <a:p>
            <a:pPr algn="l" fontAlgn="base"/>
            <a:endParaRPr lang="en-US" sz="28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800" b="1" i="0" dirty="0">
                <a:solidFill>
                  <a:srgbClr val="2E475D"/>
                </a:solidFill>
                <a:effectLst/>
                <a:latin typeface="Arial" panose="020B0604020202020204" pitchFamily="34" charset="0"/>
                <a:cs typeface="Arial" panose="020B0604020202020204" pitchFamily="34" charset="0"/>
              </a:rPr>
              <a:t>A customer has a question about a product, service, or marketing promotion, and reaches out to your brand on social media.</a:t>
            </a:r>
          </a:p>
          <a:p>
            <a:pPr algn="l" fontAlgn="base"/>
            <a:endParaRPr lang="en-US" sz="2800" b="1"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800" b="1" i="0" dirty="0">
                <a:solidFill>
                  <a:srgbClr val="2E475D"/>
                </a:solidFill>
                <a:effectLst/>
                <a:latin typeface="Arial" panose="020B0604020202020204" pitchFamily="34" charset="0"/>
                <a:cs typeface="Arial" panose="020B0604020202020204" pitchFamily="34" charset="0"/>
              </a:rPr>
              <a:t>A customer who's upset with their customer experience writes a negative review of your brand.</a:t>
            </a:r>
          </a:p>
          <a:p>
            <a:pPr algn="l" fontAlgn="base"/>
            <a:endParaRPr lang="en-US" sz="2800" b="1" i="0" dirty="0">
              <a:solidFill>
                <a:srgbClr val="2E475D"/>
              </a:solidFill>
              <a:effectLst/>
              <a:latin typeface="Arial" panose="020B0604020202020204" pitchFamily="34" charset="0"/>
              <a:cs typeface="Arial" panose="020B0604020202020204" pitchFamily="34" charset="0"/>
            </a:endParaRPr>
          </a:p>
          <a:p>
            <a:pPr algn="l" fontAlgn="base"/>
            <a:endParaRPr lang="en-US" sz="2400" b="1" i="0" dirty="0">
              <a:solidFill>
                <a:srgbClr val="2E475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950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22789C-F099-3FFA-56B7-807FD6B1BACA}"/>
              </a:ext>
            </a:extLst>
          </p:cNvPr>
          <p:cNvSpPr txBox="1"/>
          <p:nvPr/>
        </p:nvSpPr>
        <p:spPr>
          <a:xfrm>
            <a:off x="1100831" y="701336"/>
            <a:ext cx="8040949" cy="5262979"/>
          </a:xfrm>
          <a:prstGeom prst="rect">
            <a:avLst/>
          </a:prstGeom>
          <a:noFill/>
        </p:spPr>
        <p:txBody>
          <a:bodyPr wrap="square">
            <a:spAutoFit/>
          </a:bodyPr>
          <a:lstStyle/>
          <a:p>
            <a:r>
              <a:rPr lang="en-US" sz="2800" b="0" i="0" dirty="0">
                <a:solidFill>
                  <a:srgbClr val="2E475D"/>
                </a:solidFill>
                <a:effectLst/>
                <a:latin typeface="Arial" panose="020B0604020202020204" pitchFamily="34" charset="0"/>
                <a:cs typeface="Arial" panose="020B0604020202020204" pitchFamily="34" charset="0"/>
              </a:rPr>
              <a:t>Customers interact with your business in many different ways.</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Email</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Phone</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Live Chat</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Social Media</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Webpage</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Live Video</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In-Person</a:t>
            </a:r>
          </a:p>
          <a:p>
            <a:pPr algn="l" fontAlgn="base">
              <a:buFont typeface="Arial" panose="020B0604020202020204" pitchFamily="34" charset="0"/>
              <a:buChar char="•"/>
            </a:pPr>
            <a:r>
              <a:rPr lang="en-US" sz="2800" b="0" i="0" dirty="0">
                <a:solidFill>
                  <a:srgbClr val="2E475D"/>
                </a:solidFill>
                <a:effectLst/>
                <a:latin typeface="Arial" panose="020B0604020202020204" pitchFamily="34" charset="0"/>
                <a:cs typeface="Arial" panose="020B0604020202020204" pitchFamily="34" charset="0"/>
              </a:rPr>
              <a:t>Snail Mail</a:t>
            </a:r>
          </a:p>
          <a:p>
            <a:r>
              <a:rPr lang="en-US" sz="2800" b="0" i="0" dirty="0">
                <a:solidFill>
                  <a:srgbClr val="2E475D"/>
                </a:solidFill>
                <a:effectLst/>
                <a:latin typeface="Arial" panose="020B0604020202020204" pitchFamily="34" charset="0"/>
                <a:cs typeface="Arial" panose="020B0604020202020204" pitchFamily="34" charset="0"/>
              </a:rPr>
              <a:t>Customer interactions give businesses the data needed to improve </a:t>
            </a:r>
            <a:r>
              <a:rPr lang="en-US" sz="2800" b="0" i="0" u="none" strike="noStrike" dirty="0">
                <a:solidFill>
                  <a:srgbClr val="0B8484"/>
                </a:solidFill>
                <a:effectLst/>
                <a:latin typeface="Arial" panose="020B0604020202020204" pitchFamily="34" charset="0"/>
                <a:cs typeface="Arial" panose="020B0604020202020204" pitchFamily="34" charset="0"/>
                <a:hlinkClick r:id="rId2"/>
              </a:rPr>
              <a:t>customer satisfaction</a:t>
            </a:r>
            <a:r>
              <a:rPr lang="en-US" sz="2800" b="0" i="0" dirty="0">
                <a:solidFill>
                  <a:srgbClr val="2E475D"/>
                </a:solidFill>
                <a:effectLst/>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50734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E970D-EACF-13C3-878F-C7371CD91F12}"/>
              </a:ext>
            </a:extLst>
          </p:cNvPr>
          <p:cNvSpPr txBox="1"/>
          <p:nvPr/>
        </p:nvSpPr>
        <p:spPr>
          <a:xfrm>
            <a:off x="924757" y="506028"/>
            <a:ext cx="10342485" cy="5293757"/>
          </a:xfrm>
          <a:prstGeom prst="rect">
            <a:avLst/>
          </a:prstGeom>
          <a:noFill/>
        </p:spPr>
        <p:txBody>
          <a:bodyPr wrap="square">
            <a:spAutoFit/>
          </a:bodyPr>
          <a:lstStyle/>
          <a:p>
            <a:pPr algn="l" fontAlgn="base"/>
            <a:r>
              <a:rPr lang="en-IN" sz="3200" b="0" i="0" dirty="0">
                <a:solidFill>
                  <a:srgbClr val="2E475D"/>
                </a:solidFill>
                <a:effectLst/>
                <a:latin typeface="Arial" panose="020B0604020202020204" pitchFamily="34" charset="0"/>
                <a:cs typeface="Arial" panose="020B0604020202020204" pitchFamily="34" charset="0"/>
              </a:rPr>
              <a:t>Customer Interaction Management</a:t>
            </a:r>
          </a:p>
          <a:p>
            <a:pPr algn="l" fontAlgn="base"/>
            <a:endParaRPr lang="en-IN" sz="3200" b="0" i="0" dirty="0">
              <a:solidFill>
                <a:srgbClr val="2E475D"/>
              </a:solidFill>
              <a:effectLst/>
              <a:latin typeface="Arial" panose="020B0604020202020204" pitchFamily="34" charset="0"/>
              <a:cs typeface="Arial" panose="020B0604020202020204" pitchFamily="34" charset="0"/>
            </a:endParaRP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Show empathy and gratitude.</a:t>
            </a: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Be conscientious.</a:t>
            </a: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Be transparent and communicative.</a:t>
            </a: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Ask for and act on customer feedback.</a:t>
            </a: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Surprise and delight your customers.</a:t>
            </a: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Go where your customers are.</a:t>
            </a: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Talk like a human.</a:t>
            </a:r>
          </a:p>
          <a:p>
            <a:pPr algn="l" fontAlgn="base">
              <a:buFont typeface="+mj-lt"/>
              <a:buAutoNum type="arabicPeriod"/>
            </a:pPr>
            <a:r>
              <a:rPr lang="en-US" sz="3200" b="0" i="0" dirty="0">
                <a:solidFill>
                  <a:srgbClr val="2E475D"/>
                </a:solidFill>
                <a:effectLst/>
                <a:latin typeface="Arial" panose="020B0604020202020204" pitchFamily="34" charset="0"/>
                <a:cs typeface="Arial" panose="020B0604020202020204" pitchFamily="34" charset="0"/>
              </a:rPr>
              <a:t>Give a gift that gains their loyalty.</a:t>
            </a:r>
          </a:p>
          <a:p>
            <a:pPr algn="l" fontAlgn="base"/>
            <a:endParaRPr lang="en-IN" b="0" i="0" dirty="0">
              <a:solidFill>
                <a:srgbClr val="2E475D"/>
              </a:solidFill>
              <a:effectLst/>
              <a:latin typeface="Lexend Deca"/>
            </a:endParaRPr>
          </a:p>
        </p:txBody>
      </p:sp>
    </p:spTree>
    <p:extLst>
      <p:ext uri="{BB962C8B-B14F-4D97-AF65-F5344CB8AC3E}">
        <p14:creationId xmlns:p14="http://schemas.microsoft.com/office/powerpoint/2010/main" val="4261788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FB950-6D26-61B4-126C-872AD6EBCF17}"/>
              </a:ext>
            </a:extLst>
          </p:cNvPr>
          <p:cNvSpPr txBox="1"/>
          <p:nvPr/>
        </p:nvSpPr>
        <p:spPr>
          <a:xfrm>
            <a:off x="568171" y="363984"/>
            <a:ext cx="11008311" cy="5816977"/>
          </a:xfrm>
          <a:prstGeom prst="rect">
            <a:avLst/>
          </a:prstGeom>
          <a:noFill/>
        </p:spPr>
        <p:txBody>
          <a:bodyPr wrap="square">
            <a:spAutoFit/>
          </a:bodyPr>
          <a:lstStyle/>
          <a:p>
            <a:pPr marL="457200" indent="-457200" algn="l" fontAlgn="base">
              <a:buAutoNum type="arabicPeriod"/>
            </a:pPr>
            <a:r>
              <a:rPr lang="en-US" sz="2400" b="0" i="0" dirty="0">
                <a:solidFill>
                  <a:srgbClr val="2E475D"/>
                </a:solidFill>
                <a:effectLst/>
                <a:latin typeface="Arial" panose="020B0604020202020204" pitchFamily="34" charset="0"/>
                <a:cs typeface="Arial" panose="020B0604020202020204" pitchFamily="34" charset="0"/>
              </a:rPr>
              <a:t>Show empathy and gratitude.</a:t>
            </a:r>
          </a:p>
          <a:p>
            <a:pPr algn="l" fontAlgn="base"/>
            <a:r>
              <a:rPr lang="en-US" sz="2400" b="0" i="0" dirty="0">
                <a:solidFill>
                  <a:srgbClr val="2E475D"/>
                </a:solidFill>
                <a:effectLst/>
                <a:latin typeface="Arial" panose="020B0604020202020204" pitchFamily="34" charset="0"/>
                <a:cs typeface="Arial" panose="020B0604020202020204" pitchFamily="34" charset="0"/>
              </a:rPr>
              <a:t>Are you familiar with the golden rule? "Treat others as you want to be treated.“</a:t>
            </a:r>
          </a:p>
          <a:p>
            <a:pPr algn="l" fontAlgn="base"/>
            <a:endParaRPr lang="en-US" sz="2400" b="0"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Thank your customers — for everything.</a:t>
            </a:r>
            <a:r>
              <a:rPr lang="en-US" sz="2400" b="0" i="0" dirty="0">
                <a:solidFill>
                  <a:srgbClr val="2E475D"/>
                </a:solidFill>
                <a:effectLst/>
                <a:latin typeface="Arial" panose="020B0604020202020204" pitchFamily="34" charset="0"/>
                <a:cs typeface="Arial" panose="020B0604020202020204" pitchFamily="34" charset="0"/>
              </a:rPr>
              <a:t> Thank them for their patience if your company experiences an outage or disruption in service. Thank them for understanding if you or your company makes an error. Thank them for their loyalty when they renew or buy again. Thank them for taking the time to share their feedback, whether it's good or bad.</a:t>
            </a:r>
          </a:p>
          <a:p>
            <a:pPr algn="l" fontAlgn="base"/>
            <a:endParaRPr lang="en-US" sz="2400" b="0"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1" i="0" dirty="0">
                <a:solidFill>
                  <a:srgbClr val="2E475D"/>
                </a:solidFill>
                <a:effectLst/>
                <a:latin typeface="Arial" panose="020B0604020202020204" pitchFamily="34" charset="0"/>
                <a:cs typeface="Arial" panose="020B0604020202020204" pitchFamily="34" charset="0"/>
              </a:rPr>
              <a:t>Be empathic in your responses to customer complaints and issues.</a:t>
            </a:r>
            <a:r>
              <a:rPr lang="en-US" sz="2400" b="0" i="0" dirty="0">
                <a:solidFill>
                  <a:srgbClr val="2E475D"/>
                </a:solidFill>
                <a:effectLst/>
                <a:latin typeface="Arial" panose="020B0604020202020204" pitchFamily="34" charset="0"/>
                <a:cs typeface="Arial" panose="020B0604020202020204" pitchFamily="34" charset="0"/>
              </a:rPr>
              <a:t> Say "I'm sorry" for whatever the issue is impacting in their day-to-day. The issue could be losing them, time or money, or just causing a tremendous headache. You don't always know what's going on in your customers' daily lives, so err on the side of apologetic if they come to you with an issue — great or small.</a:t>
            </a:r>
          </a:p>
          <a:p>
            <a:br>
              <a:rPr lang="en-US" dirty="0"/>
            </a:br>
            <a:endParaRPr lang="en-IN" dirty="0"/>
          </a:p>
        </p:txBody>
      </p:sp>
    </p:spTree>
    <p:extLst>
      <p:ext uri="{BB962C8B-B14F-4D97-AF65-F5344CB8AC3E}">
        <p14:creationId xmlns:p14="http://schemas.microsoft.com/office/powerpoint/2010/main" val="269141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36EA95-E53B-449C-60AB-CE147384EB58}"/>
              </a:ext>
            </a:extLst>
          </p:cNvPr>
          <p:cNvSpPr txBox="1"/>
          <p:nvPr/>
        </p:nvSpPr>
        <p:spPr>
          <a:xfrm>
            <a:off x="577049" y="621437"/>
            <a:ext cx="10404629" cy="5016758"/>
          </a:xfrm>
          <a:prstGeom prst="rect">
            <a:avLst/>
          </a:prstGeom>
          <a:noFill/>
        </p:spPr>
        <p:txBody>
          <a:bodyPr wrap="square">
            <a:spAutoFit/>
          </a:bodyPr>
          <a:lstStyle/>
          <a:p>
            <a:r>
              <a:rPr lang="en-US" sz="2000" dirty="0">
                <a:latin typeface="Arial Rounded MT Bold" panose="020F0704030504030204" pitchFamily="34" charset="0"/>
              </a:rPr>
              <a:t>Importance of HRP </a:t>
            </a:r>
          </a:p>
          <a:p>
            <a:r>
              <a:rPr lang="en-US" sz="2000" dirty="0">
                <a:latin typeface="Arial Rounded MT Bold" panose="020F0704030504030204" pitchFamily="34" charset="0"/>
              </a:rPr>
              <a:t> Planning is important for HRM. </a:t>
            </a:r>
          </a:p>
          <a:p>
            <a:r>
              <a:rPr lang="en-US" sz="2000" dirty="0">
                <a:latin typeface="Arial Rounded MT Bold" panose="020F0704030504030204" pitchFamily="34" charset="0"/>
              </a:rPr>
              <a:t> Each Organization needs personnel with necessary qualifications, skills, knowledge, experience &amp; aptitude. </a:t>
            </a:r>
          </a:p>
          <a:p>
            <a:r>
              <a:rPr lang="en-US" sz="2000" dirty="0">
                <a:latin typeface="Arial Rounded MT Bold" panose="020F0704030504030204" pitchFamily="34" charset="0"/>
              </a:rPr>
              <a:t> Need for Replacement of Personnel - Replacing old, retired or disabled personnel. </a:t>
            </a:r>
          </a:p>
          <a:p>
            <a:r>
              <a:rPr lang="en-US" sz="2000" dirty="0">
                <a:latin typeface="Arial Rounded MT Bold" panose="020F0704030504030204" pitchFamily="34" charset="0"/>
              </a:rPr>
              <a:t> Meet manpower shortages due to </a:t>
            </a:r>
            <a:r>
              <a:rPr lang="en-US" sz="2000" dirty="0" err="1">
                <a:latin typeface="Arial Rounded MT Bold" panose="020F0704030504030204" pitchFamily="34" charset="0"/>
              </a:rPr>
              <a:t>labour</a:t>
            </a:r>
            <a:r>
              <a:rPr lang="en-US" sz="2000" dirty="0">
                <a:latin typeface="Arial Rounded MT Bold" panose="020F0704030504030204" pitchFamily="34" charset="0"/>
              </a:rPr>
              <a:t> turnover - Indian Airlines, Gas Authority of India headless for 10 months. </a:t>
            </a:r>
          </a:p>
          <a:p>
            <a:r>
              <a:rPr lang="en-US" sz="2000" dirty="0">
                <a:latin typeface="Arial Rounded MT Bold" panose="020F0704030504030204" pitchFamily="34" charset="0"/>
              </a:rPr>
              <a:t> Meet needs of expansion / downsizing </a:t>
            </a:r>
            <a:r>
              <a:rPr lang="en-US" sz="2000" dirty="0" err="1">
                <a:latin typeface="Arial Rounded MT Bold" panose="020F0704030504030204" pitchFamily="34" charset="0"/>
              </a:rPr>
              <a:t>programmes</a:t>
            </a:r>
            <a:r>
              <a:rPr lang="en-US" sz="2000" dirty="0">
                <a:latin typeface="Arial Rounded MT Bold" panose="020F0704030504030204" pitchFamily="34" charset="0"/>
              </a:rPr>
              <a:t> - As a result of expansion of IT companies the demand for IT professionals are increasing. PSU‟s offering VRS to employees to retrench staff and </a:t>
            </a:r>
            <a:r>
              <a:rPr lang="en-US" sz="2000" dirty="0" err="1">
                <a:latin typeface="Arial Rounded MT Bold" panose="020F0704030504030204" pitchFamily="34" charset="0"/>
              </a:rPr>
              <a:t>labour</a:t>
            </a:r>
            <a:r>
              <a:rPr lang="en-US" sz="2000" dirty="0">
                <a:latin typeface="Arial Rounded MT Bold" panose="020F0704030504030204" pitchFamily="34" charset="0"/>
              </a:rPr>
              <a:t> costs. DOT.COMs firing staff. </a:t>
            </a:r>
          </a:p>
          <a:p>
            <a:r>
              <a:rPr lang="en-US" sz="2000" dirty="0">
                <a:latin typeface="Arial Rounded MT Bold" panose="020F0704030504030204" pitchFamily="34" charset="0"/>
              </a:rPr>
              <a:t> Cater to Future Personnel Needs - Avoid surplus or deficiency of </a:t>
            </a:r>
            <a:r>
              <a:rPr lang="en-US" sz="2000" dirty="0" err="1">
                <a:latin typeface="Arial Rounded MT Bold" panose="020F0704030504030204" pitchFamily="34" charset="0"/>
              </a:rPr>
              <a:t>labour</a:t>
            </a:r>
            <a:r>
              <a:rPr lang="en-US" sz="2000" dirty="0">
                <a:latin typeface="Arial Rounded MT Bold" panose="020F0704030504030204" pitchFamily="34" charset="0"/>
              </a:rPr>
              <a:t>. [</a:t>
            </a:r>
            <a:r>
              <a:rPr lang="en-US" sz="2000" dirty="0" err="1">
                <a:latin typeface="Arial Rounded MT Bold" panose="020F0704030504030204" pitchFamily="34" charset="0"/>
              </a:rPr>
              <a:t>OverstaffedRedeployment</a:t>
            </a:r>
            <a:r>
              <a:rPr lang="en-US" sz="2000" dirty="0">
                <a:latin typeface="Arial Rounded MT Bold" panose="020F0704030504030204" pitchFamily="34" charset="0"/>
              </a:rPr>
              <a:t>]. </a:t>
            </a:r>
          </a:p>
          <a:p>
            <a:r>
              <a:rPr lang="en-US" sz="2000" dirty="0">
                <a:latin typeface="Arial Rounded MT Bold" panose="020F0704030504030204" pitchFamily="34" charset="0"/>
              </a:rPr>
              <a:t> Nature of present workforce in relation with Changing Environment - helps to cope with changes in competitive forces, markets, technology, products and government regulations.</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977024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294BB8-1CFF-9AA8-516A-A4F14D74918E}"/>
              </a:ext>
            </a:extLst>
          </p:cNvPr>
          <p:cNvSpPr txBox="1"/>
          <p:nvPr/>
        </p:nvSpPr>
        <p:spPr>
          <a:xfrm>
            <a:off x="426128" y="426129"/>
            <a:ext cx="11105965" cy="6795338"/>
          </a:xfrm>
          <a:prstGeom prst="rect">
            <a:avLst/>
          </a:prstGeom>
          <a:noFill/>
        </p:spPr>
        <p:txBody>
          <a:bodyPr wrap="square">
            <a:spAutoFit/>
          </a:bodyPr>
          <a:lstStyle/>
          <a:p>
            <a:pPr algn="l" fontAlgn="base"/>
            <a:r>
              <a:rPr lang="en-IN" sz="2400" b="0" i="0" dirty="0">
                <a:solidFill>
                  <a:srgbClr val="2E475D"/>
                </a:solidFill>
                <a:effectLst/>
                <a:latin typeface="Arial" panose="020B0604020202020204" pitchFamily="34" charset="0"/>
                <a:cs typeface="Arial" panose="020B0604020202020204" pitchFamily="34" charset="0"/>
              </a:rPr>
              <a:t>2. Be conscientious.</a:t>
            </a:r>
          </a:p>
          <a:p>
            <a:pPr algn="l" fontAlgn="base"/>
            <a:r>
              <a:rPr lang="en-US" sz="2400" b="0" i="0" dirty="0">
                <a:solidFill>
                  <a:srgbClr val="2E475D"/>
                </a:solidFill>
                <a:effectLst/>
                <a:latin typeface="Arial" panose="020B0604020202020204" pitchFamily="34" charset="0"/>
                <a:cs typeface="Arial" panose="020B0604020202020204" pitchFamily="34" charset="0"/>
              </a:rPr>
              <a:t>It's of utmost importance to be conscientious and to responsibly </a:t>
            </a:r>
            <a:r>
              <a:rPr lang="en-US" sz="2400" b="0" i="0" u="none" strike="noStrike" dirty="0">
                <a:solidFill>
                  <a:srgbClr val="0B8484"/>
                </a:solidFill>
                <a:effectLst/>
                <a:latin typeface="Arial" panose="020B0604020202020204" pitchFamily="34" charset="0"/>
                <a:cs typeface="Arial" panose="020B0604020202020204" pitchFamily="34" charset="0"/>
                <a:hlinkClick r:id="rId2"/>
              </a:rPr>
              <a:t>follow-up</a:t>
            </a:r>
            <a:r>
              <a:rPr lang="en-US" sz="2400" b="0" i="0" dirty="0">
                <a:solidFill>
                  <a:srgbClr val="2E475D"/>
                </a:solidFill>
                <a:effectLst/>
                <a:latin typeface="Arial" panose="020B0604020202020204" pitchFamily="34" charset="0"/>
                <a:cs typeface="Arial" panose="020B0604020202020204" pitchFamily="34" charset="0"/>
              </a:rPr>
              <a:t> to every customer communication you engage in with a solution, a forum for feedback, or helpful educational resources they can benefit from.</a:t>
            </a:r>
            <a:endParaRPr lang="en-IN" sz="2400" dirty="0">
              <a:solidFill>
                <a:srgbClr val="2E475D"/>
              </a:solidFill>
              <a:latin typeface="Arial" panose="020B0604020202020204" pitchFamily="34" charset="0"/>
              <a:cs typeface="Arial" panose="020B0604020202020204" pitchFamily="34" charset="0"/>
            </a:endParaRPr>
          </a:p>
          <a:p>
            <a:pPr algn="l" fontAlgn="base"/>
            <a:endParaRPr lang="en-IN" sz="2400" b="0"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0" i="0" dirty="0">
                <a:solidFill>
                  <a:srgbClr val="2E475D"/>
                </a:solidFill>
                <a:effectLst/>
                <a:latin typeface="Arial" panose="020B0604020202020204" pitchFamily="34" charset="0"/>
                <a:cs typeface="Arial" panose="020B0604020202020204" pitchFamily="34" charset="0"/>
              </a:rPr>
              <a:t>If you can't solve a customer's problem with them in the first interaction, provide them with an exact and reasonable timeframe within which they can expect a resolution. Set a clear time and date, and put the responsibility on your plate to follow up.</a:t>
            </a:r>
          </a:p>
          <a:p>
            <a:pPr algn="l" fontAlgn="base"/>
            <a:endParaRPr lang="en-US" sz="2400" b="0" i="0" dirty="0">
              <a:solidFill>
                <a:srgbClr val="2E475D"/>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sz="2400" b="0" i="0" dirty="0">
                <a:solidFill>
                  <a:srgbClr val="2E475D"/>
                </a:solidFill>
                <a:effectLst/>
                <a:latin typeface="Arial" panose="020B0604020202020204" pitchFamily="34" charset="0"/>
                <a:cs typeface="Arial" panose="020B0604020202020204" pitchFamily="34" charset="0"/>
              </a:rPr>
              <a:t>If your customer runs into an issue that you resolve, follow up with them a week or two later to make sure they aren't still running into the same issue.</a:t>
            </a:r>
          </a:p>
          <a:p>
            <a:pPr algn="l" fontAlgn="base"/>
            <a:endParaRPr lang="en-US" sz="2400" dirty="0">
              <a:solidFill>
                <a:srgbClr val="2E475D"/>
              </a:solidFill>
              <a:latin typeface="Arial" panose="020B0604020202020204" pitchFamily="34" charset="0"/>
              <a:cs typeface="Arial" panose="020B0604020202020204" pitchFamily="34" charset="0"/>
            </a:endParaRPr>
          </a:p>
          <a:p>
            <a:pPr fontAlgn="base"/>
            <a:r>
              <a:rPr lang="en-US" sz="2400" b="0" i="0" dirty="0">
                <a:solidFill>
                  <a:srgbClr val="2E475D"/>
                </a:solidFill>
                <a:effectLst/>
                <a:latin typeface="Arial" panose="020B0604020202020204" pitchFamily="34" charset="0"/>
                <a:cs typeface="Arial" panose="020B0604020202020204" pitchFamily="34" charset="0"/>
              </a:rPr>
              <a:t>Better yet, do research to investigate when your customers typically encounter issues with your product, and reach out proactively with educational communications to try to prevent that friction in the first place.</a:t>
            </a:r>
          </a:p>
          <a:p>
            <a:pPr algn="l" fontAlgn="base"/>
            <a:endParaRPr lang="en-US" b="0" i="0" dirty="0">
              <a:solidFill>
                <a:srgbClr val="2E475D"/>
              </a:solidFill>
              <a:effectLst/>
              <a:latin typeface="inherit"/>
            </a:endParaRPr>
          </a:p>
          <a:p>
            <a:pPr algn="l" fontAlgn="base"/>
            <a:endParaRPr lang="en-IN" b="0" i="0" dirty="0">
              <a:solidFill>
                <a:srgbClr val="2E475D"/>
              </a:solidFill>
              <a:effectLst/>
              <a:latin typeface="Lexend Deca"/>
            </a:endParaRPr>
          </a:p>
        </p:txBody>
      </p:sp>
    </p:spTree>
    <p:extLst>
      <p:ext uri="{BB962C8B-B14F-4D97-AF65-F5344CB8AC3E}">
        <p14:creationId xmlns:p14="http://schemas.microsoft.com/office/powerpoint/2010/main" val="1389006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692331"/>
            <a:ext cx="10541726" cy="4893647"/>
          </a:xfrm>
          <a:prstGeom prst="rect">
            <a:avLst/>
          </a:prstGeom>
        </p:spPr>
        <p:txBody>
          <a:bodyPr wrap="square">
            <a:spAutoFit/>
          </a:bodyPr>
          <a:lstStyle/>
          <a:p>
            <a:pPr fontAlgn="base"/>
            <a:r>
              <a:rPr lang="en-US" sz="2400" dirty="0">
                <a:solidFill>
                  <a:srgbClr val="2E475D"/>
                </a:solidFill>
                <a:latin typeface="Arial" panose="020B0604020202020204" pitchFamily="34" charset="0"/>
                <a:cs typeface="Arial" panose="020B0604020202020204" pitchFamily="34" charset="0"/>
              </a:rPr>
              <a:t>3. Be transparent and communicative.</a:t>
            </a:r>
          </a:p>
          <a:p>
            <a:pPr fontAlgn="base"/>
            <a:r>
              <a:rPr lang="en-US" sz="2400" dirty="0">
                <a:latin typeface="Arial" panose="020B0604020202020204" pitchFamily="34" charset="0"/>
                <a:cs typeface="Arial" panose="020B0604020202020204" pitchFamily="34" charset="0"/>
              </a:rPr>
              <a:t>Particularly if your product or service concerns customers' personal data or information, or if your product serves as a system of record for a customer's own business, you need to take your responsibility to your customers seriously.</a:t>
            </a:r>
          </a:p>
          <a:p>
            <a:pPr fontAlgn="base"/>
            <a:endParaRPr lang="en-US" sz="2400" dirty="0">
              <a:latin typeface="Arial" panose="020B0604020202020204" pitchFamily="34" charset="0"/>
              <a:cs typeface="Arial" panose="020B0604020202020204" pitchFamily="34" charset="0"/>
            </a:endParaRPr>
          </a:p>
          <a:p>
            <a:pPr fontAlgn="base"/>
            <a:r>
              <a:rPr lang="en-US" sz="2400" dirty="0">
                <a:latin typeface="Arial" panose="020B0604020202020204" pitchFamily="34" charset="0"/>
                <a:cs typeface="Arial" panose="020B0604020202020204" pitchFamily="34" charset="0"/>
              </a:rPr>
              <a:t> In today's era of data breaches and credit card hacking, customers want to understand what you're doing to fix problems and prevent them from happening again. </a:t>
            </a:r>
          </a:p>
          <a:p>
            <a:pPr fontAlgn="base"/>
            <a:endParaRPr lang="en-US" sz="2400" dirty="0">
              <a:latin typeface="Arial" panose="020B0604020202020204" pitchFamily="34" charset="0"/>
              <a:cs typeface="Arial" panose="020B0604020202020204" pitchFamily="34" charset="0"/>
            </a:endParaRPr>
          </a:p>
          <a:p>
            <a:pPr fontAlgn="base"/>
            <a:r>
              <a:rPr lang="en-US" sz="2400" dirty="0">
                <a:latin typeface="Arial" panose="020B0604020202020204" pitchFamily="34" charset="0"/>
                <a:cs typeface="Arial" panose="020B0604020202020204" pitchFamily="34" charset="0"/>
              </a:rPr>
              <a:t>Make sure you're prepared with transparent </a:t>
            </a:r>
            <a:r>
              <a:rPr lang="en-US" sz="2400" dirty="0">
                <a:latin typeface="Arial" panose="020B0604020202020204" pitchFamily="34" charset="0"/>
                <a:cs typeface="Arial" panose="020B0604020202020204" pitchFamily="34" charset="0"/>
                <a:hlinkClick r:id="rId2"/>
              </a:rPr>
              <a:t>customer communications</a:t>
            </a:r>
            <a:r>
              <a:rPr lang="en-US" sz="2400" dirty="0">
                <a:latin typeface="Arial" panose="020B0604020202020204" pitchFamily="34" charset="0"/>
                <a:cs typeface="Arial" panose="020B0604020202020204" pitchFamily="34" charset="0"/>
              </a:rPr>
              <a:t> during times like these — and if you're not, ask your team manager or director for better guidance.</a:t>
            </a:r>
            <a:endParaRPr lang="en-US" sz="2400" b="0" i="0" dirty="0">
              <a:solidFill>
                <a:srgbClr val="2E475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929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 y="809897"/>
            <a:ext cx="10972799" cy="5109091"/>
          </a:xfrm>
          <a:prstGeom prst="rect">
            <a:avLst/>
          </a:prstGeom>
        </p:spPr>
        <p:txBody>
          <a:bodyPr wrap="square">
            <a:spAutoFit/>
          </a:bodyPr>
          <a:lstStyle/>
          <a:p>
            <a:pPr fontAlgn="base"/>
            <a:r>
              <a:rPr lang="en-US" sz="2800" dirty="0">
                <a:solidFill>
                  <a:srgbClr val="2E475D"/>
                </a:solidFill>
                <a:latin typeface="Lexend Deca"/>
              </a:rPr>
              <a:t>4. Ask for and act on customer feedback.</a:t>
            </a:r>
          </a:p>
          <a:p>
            <a:pPr fontAlgn="base"/>
            <a:r>
              <a:rPr lang="en-US" sz="2800" dirty="0"/>
              <a:t>Regularly asking customers for feedback via surveys is an effective way to identify potential problems </a:t>
            </a:r>
            <a:r>
              <a:rPr lang="en-US" sz="2800" i="1" dirty="0"/>
              <a:t>before </a:t>
            </a:r>
            <a:r>
              <a:rPr lang="en-US" sz="2800" dirty="0"/>
              <a:t>they cause your customers to churn. </a:t>
            </a:r>
          </a:p>
          <a:p>
            <a:pPr fontAlgn="base"/>
            <a:endParaRPr lang="en-US" sz="2800" dirty="0"/>
          </a:p>
          <a:p>
            <a:pPr fontAlgn="base"/>
            <a:r>
              <a:rPr lang="en-US" sz="2800" dirty="0"/>
              <a:t>Surveys also provide customers with an avenue to voice their thoughts on your product or your customer service in a way that makes them truly feel valued, and their specific feedback on 1:1 interactions with employees allows you to better hone your processes — or to shout out employees going above and beyond.</a:t>
            </a:r>
            <a:endParaRPr lang="en-US" sz="2800" dirty="0">
              <a:solidFill>
                <a:srgbClr val="2E475D"/>
              </a:solidFill>
              <a:latin typeface="Lexend Deca"/>
            </a:endParaRPr>
          </a:p>
          <a:p>
            <a:pPr fontAlgn="base"/>
            <a:endParaRPr lang="en-US" b="0" i="0" dirty="0">
              <a:solidFill>
                <a:srgbClr val="2E475D"/>
              </a:solidFill>
              <a:effectLst/>
              <a:latin typeface="Lexend Deca"/>
            </a:endParaRPr>
          </a:p>
        </p:txBody>
      </p:sp>
    </p:spTree>
    <p:extLst>
      <p:ext uri="{BB962C8B-B14F-4D97-AF65-F5344CB8AC3E}">
        <p14:creationId xmlns:p14="http://schemas.microsoft.com/office/powerpoint/2010/main" val="2970705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1" y="744583"/>
            <a:ext cx="10646229" cy="4832092"/>
          </a:xfrm>
          <a:prstGeom prst="rect">
            <a:avLst/>
          </a:prstGeom>
        </p:spPr>
        <p:txBody>
          <a:bodyPr wrap="square">
            <a:spAutoFit/>
          </a:bodyPr>
          <a:lstStyle/>
          <a:p>
            <a:pPr fontAlgn="base"/>
            <a:r>
              <a:rPr lang="en-US" sz="2800" dirty="0">
                <a:solidFill>
                  <a:srgbClr val="2E475D"/>
                </a:solidFill>
                <a:latin typeface="Arial" panose="020B0604020202020204" pitchFamily="34" charset="0"/>
                <a:cs typeface="Arial" panose="020B0604020202020204" pitchFamily="34" charset="0"/>
              </a:rPr>
              <a:t>5. Delight your customers whenever you can.</a:t>
            </a:r>
          </a:p>
          <a:p>
            <a:pPr fontAlgn="base"/>
            <a:r>
              <a:rPr lang="en-US" sz="2800" dirty="0">
                <a:latin typeface="Arial" panose="020B0604020202020204" pitchFamily="34" charset="0"/>
                <a:cs typeface="Arial" panose="020B0604020202020204" pitchFamily="34" charset="0"/>
              </a:rPr>
              <a:t>You don't necessarily need to surprise them with a gift or a discount (although those can be nice). </a:t>
            </a:r>
          </a:p>
          <a:p>
            <a:pPr fontAlgn="base"/>
            <a:endParaRPr lang="en-US" sz="2800" dirty="0">
              <a:latin typeface="Arial" panose="020B0604020202020204" pitchFamily="34" charset="0"/>
              <a:cs typeface="Arial" panose="020B0604020202020204" pitchFamily="34" charset="0"/>
            </a:endParaRPr>
          </a:p>
          <a:p>
            <a:pPr fontAlgn="base"/>
            <a:r>
              <a:rPr lang="en-US" sz="2800" dirty="0">
                <a:latin typeface="Arial" panose="020B0604020202020204" pitchFamily="34" charset="0"/>
                <a:cs typeface="Arial" panose="020B0604020202020204" pitchFamily="34" charset="0"/>
              </a:rPr>
              <a:t> Sometimes, something as simple as a </a:t>
            </a:r>
            <a:r>
              <a:rPr lang="en-US" sz="2800" dirty="0">
                <a:latin typeface="Arial" panose="020B0604020202020204" pitchFamily="34" charset="0"/>
                <a:cs typeface="Arial" panose="020B0604020202020204" pitchFamily="34" charset="0"/>
                <a:hlinkClick r:id="rId2"/>
              </a:rPr>
              <a:t>thank you letter</a:t>
            </a:r>
            <a:r>
              <a:rPr lang="en-US" sz="2800" dirty="0">
                <a:latin typeface="Arial" panose="020B0604020202020204" pitchFamily="34" charset="0"/>
                <a:cs typeface="Arial" panose="020B0604020202020204" pitchFamily="34" charset="0"/>
              </a:rPr>
              <a:t>, company swag, or a </a:t>
            </a:r>
            <a:r>
              <a:rPr lang="en-US" sz="2800" dirty="0" err="1">
                <a:latin typeface="Arial" panose="020B0604020202020204" pitchFamily="34" charset="0"/>
                <a:cs typeface="Arial" panose="020B0604020202020204" pitchFamily="34" charset="0"/>
              </a:rPr>
              <a:t>shoutout</a:t>
            </a:r>
            <a:r>
              <a:rPr lang="en-US" sz="2800" dirty="0">
                <a:latin typeface="Arial" panose="020B0604020202020204" pitchFamily="34" charset="0"/>
                <a:cs typeface="Arial" panose="020B0604020202020204" pitchFamily="34" charset="0"/>
              </a:rPr>
              <a:t> on social media can go a long way towards building goodwill and an emotional connection with your customers. </a:t>
            </a:r>
          </a:p>
          <a:p>
            <a:pPr fontAlgn="base"/>
            <a:endParaRPr lang="en-US" sz="2800" dirty="0">
              <a:latin typeface="Arial" panose="020B0604020202020204" pitchFamily="34" charset="0"/>
              <a:cs typeface="Arial" panose="020B0604020202020204" pitchFamily="34" charset="0"/>
            </a:endParaRPr>
          </a:p>
          <a:p>
            <a:pPr fontAlgn="base"/>
            <a:r>
              <a:rPr lang="en-US" sz="2800" dirty="0">
                <a:latin typeface="Arial" panose="020B0604020202020204" pitchFamily="34" charset="0"/>
                <a:cs typeface="Arial" panose="020B0604020202020204" pitchFamily="34" charset="0"/>
              </a:rPr>
              <a:t>And an</a:t>
            </a:r>
            <a:r>
              <a:rPr lang="en-US" sz="2800" dirty="0">
                <a:latin typeface="Arial" panose="020B0604020202020204" pitchFamily="34" charset="0"/>
                <a:cs typeface="Arial" panose="020B0604020202020204" pitchFamily="34" charset="0"/>
                <a:hlinkClick r:id="rId3"/>
              </a:rPr>
              <a:t> emotional connection</a:t>
            </a:r>
            <a:r>
              <a:rPr lang="en-US" sz="2800" dirty="0">
                <a:latin typeface="Arial" panose="020B0604020202020204" pitchFamily="34" charset="0"/>
                <a:cs typeface="Arial" panose="020B0604020202020204" pitchFamily="34" charset="0"/>
              </a:rPr>
              <a:t> can sometimes be a bigger predictor of loyalty than responses to customer satisfaction surveys.</a:t>
            </a:r>
            <a:endParaRPr lang="en-US" sz="2800" b="0" i="0" dirty="0">
              <a:solidFill>
                <a:srgbClr val="2E475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655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666206"/>
            <a:ext cx="10633166" cy="5632311"/>
          </a:xfrm>
          <a:prstGeom prst="rect">
            <a:avLst/>
          </a:prstGeom>
        </p:spPr>
        <p:txBody>
          <a:bodyPr wrap="square">
            <a:spAutoFit/>
          </a:bodyPr>
          <a:lstStyle/>
          <a:p>
            <a:pPr fontAlgn="base"/>
            <a:r>
              <a:rPr lang="en-US" sz="2400" dirty="0">
                <a:solidFill>
                  <a:srgbClr val="2E475D"/>
                </a:solidFill>
                <a:latin typeface="Arial" panose="020B0604020202020204" pitchFamily="34" charset="0"/>
                <a:cs typeface="Arial" panose="020B0604020202020204" pitchFamily="34" charset="0"/>
              </a:rPr>
              <a:t>6. Go where your customers are.</a:t>
            </a:r>
          </a:p>
          <a:p>
            <a:pPr fontAlgn="base"/>
            <a:r>
              <a:rPr lang="en-US" sz="2400" dirty="0">
                <a:latin typeface="Arial" panose="020B0604020202020204" pitchFamily="34" charset="0"/>
                <a:cs typeface="Arial" panose="020B0604020202020204" pitchFamily="34" charset="0"/>
              </a:rPr>
              <a:t>As a customer, nothing annoys me more than when I send a Twitter DM to a company to complain about something, and they reply with a number I can call to voice my concerns.</a:t>
            </a:r>
          </a:p>
          <a:p>
            <a:pPr fontAlgn="base"/>
            <a:endParaRPr lang="en-US" sz="2400" dirty="0">
              <a:latin typeface="Arial" panose="020B0604020202020204" pitchFamily="34" charset="0"/>
              <a:cs typeface="Arial" panose="020B0604020202020204" pitchFamily="34" charset="0"/>
            </a:endParaRPr>
          </a:p>
          <a:p>
            <a:pPr fontAlgn="base"/>
            <a:r>
              <a:rPr lang="en-US" sz="2400" dirty="0">
                <a:latin typeface="Arial" panose="020B0604020202020204" pitchFamily="34" charset="0"/>
                <a:cs typeface="Arial" panose="020B0604020202020204" pitchFamily="34" charset="0"/>
              </a:rPr>
              <a:t> I'm already experiencing friction dealing with an issue with the product — I shouldn't have to wait on hold to hear from a customer support rep, too.</a:t>
            </a:r>
          </a:p>
          <a:p>
            <a:pPr fontAlgn="base"/>
            <a:endParaRPr lang="en-US" sz="2400" dirty="0">
              <a:latin typeface="Arial" panose="020B0604020202020204" pitchFamily="34" charset="0"/>
              <a:cs typeface="Arial" panose="020B0604020202020204" pitchFamily="34" charset="0"/>
            </a:endParaRPr>
          </a:p>
          <a:p>
            <a:pPr fontAlgn="base"/>
            <a:r>
              <a:rPr lang="en-US" sz="2400" dirty="0">
                <a:latin typeface="Arial" panose="020B0604020202020204" pitchFamily="34" charset="0"/>
                <a:cs typeface="Arial" panose="020B0604020202020204" pitchFamily="34" charset="0"/>
              </a:rPr>
              <a:t>There are always exceptions to this — sometimes, you just have to talk out an issue or hop on a video call — but you should make every effort to keep communications on the same platform where your customer originally asked you for help.</a:t>
            </a:r>
          </a:p>
          <a:p>
            <a:pPr fontAlgn="base"/>
            <a:endParaRPr lang="en-US" sz="2400" dirty="0">
              <a:latin typeface="Arial" panose="020B0604020202020204" pitchFamily="34" charset="0"/>
              <a:cs typeface="Arial" panose="020B0604020202020204" pitchFamily="34" charset="0"/>
            </a:endParaRPr>
          </a:p>
          <a:p>
            <a:pPr fontAlgn="base"/>
            <a:r>
              <a:rPr lang="en-US" sz="2400" dirty="0">
                <a:latin typeface="Arial" panose="020B0604020202020204" pitchFamily="34" charset="0"/>
                <a:cs typeface="Arial" panose="020B0604020202020204" pitchFamily="34" charset="0"/>
              </a:rPr>
              <a:t> This helps you engage with customers faster to get them the answer they need.</a:t>
            </a:r>
            <a:endParaRPr lang="en-US" sz="2400" b="0" i="0" dirty="0">
              <a:solidFill>
                <a:srgbClr val="2E475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1460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274320"/>
            <a:ext cx="10868297" cy="5863144"/>
          </a:xfrm>
          <a:prstGeom prst="rect">
            <a:avLst/>
          </a:prstGeom>
        </p:spPr>
        <p:txBody>
          <a:bodyPr wrap="square">
            <a:spAutoFit/>
          </a:bodyPr>
          <a:lstStyle/>
          <a:p>
            <a:pPr fontAlgn="base"/>
            <a:r>
              <a:rPr lang="en-US" sz="2500" dirty="0">
                <a:solidFill>
                  <a:srgbClr val="2E475D"/>
                </a:solidFill>
                <a:latin typeface="Arial" panose="020B0604020202020204" pitchFamily="34" charset="0"/>
                <a:cs typeface="Arial" panose="020B0604020202020204" pitchFamily="34" charset="0"/>
              </a:rPr>
              <a:t>7. Talk like a human.</a:t>
            </a:r>
          </a:p>
          <a:p>
            <a:pPr fontAlgn="base"/>
            <a:r>
              <a:rPr lang="en-US" sz="2500" dirty="0">
                <a:latin typeface="Arial" panose="020B0604020202020204" pitchFamily="34" charset="0"/>
                <a:cs typeface="Arial" panose="020B0604020202020204" pitchFamily="34" charset="0"/>
              </a:rPr>
              <a:t>If you're in the middle of solving a customer issue, feel free to keep language professional. </a:t>
            </a:r>
          </a:p>
          <a:p>
            <a:pPr fontAlgn="base"/>
            <a:endParaRPr lang="en-US" sz="2500" dirty="0">
              <a:latin typeface="Arial" panose="020B0604020202020204" pitchFamily="34" charset="0"/>
              <a:cs typeface="Arial" panose="020B0604020202020204" pitchFamily="34" charset="0"/>
            </a:endParaRPr>
          </a:p>
          <a:p>
            <a:pPr fontAlgn="base"/>
            <a:r>
              <a:rPr lang="en-US" sz="2500" dirty="0">
                <a:latin typeface="Arial" panose="020B0604020202020204" pitchFamily="34" charset="0"/>
                <a:cs typeface="Arial" panose="020B0604020202020204" pitchFamily="34" charset="0"/>
              </a:rPr>
              <a:t>But once you've solved a customer's problem, or if a customer is reaching out to share positive feedback, feel free to be less scripted, and more yourself.</a:t>
            </a:r>
          </a:p>
          <a:p>
            <a:pPr fontAlgn="base"/>
            <a:endParaRPr lang="en-US" sz="2500" dirty="0">
              <a:latin typeface="Arial" panose="020B0604020202020204" pitchFamily="34" charset="0"/>
              <a:cs typeface="Arial" panose="020B0604020202020204" pitchFamily="34" charset="0"/>
            </a:endParaRPr>
          </a:p>
          <a:p>
            <a:pPr fontAlgn="base"/>
            <a:r>
              <a:rPr lang="en-US" sz="2500" dirty="0">
                <a:latin typeface="Arial" panose="020B0604020202020204" pitchFamily="34" charset="0"/>
                <a:cs typeface="Arial" panose="020B0604020202020204" pitchFamily="34" charset="0"/>
              </a:rPr>
              <a:t>For example, if customers are reaching out to you on Twitter, don't be shy about responding back to them with a GIF or a hashtag. </a:t>
            </a:r>
          </a:p>
          <a:p>
            <a:pPr fontAlgn="base"/>
            <a:endParaRPr lang="en-US" sz="2500" dirty="0">
              <a:latin typeface="Arial" panose="020B0604020202020204" pitchFamily="34" charset="0"/>
              <a:cs typeface="Arial" panose="020B0604020202020204" pitchFamily="34" charset="0"/>
            </a:endParaRPr>
          </a:p>
          <a:p>
            <a:pPr fontAlgn="base"/>
            <a:r>
              <a:rPr lang="en-US" sz="2500" dirty="0">
                <a:latin typeface="Arial" panose="020B0604020202020204" pitchFamily="34" charset="0"/>
                <a:cs typeface="Arial" panose="020B0604020202020204" pitchFamily="34" charset="0"/>
              </a:rPr>
              <a:t>If you're leaving them a comment on Instagram, try to work in an emoji. </a:t>
            </a:r>
          </a:p>
          <a:p>
            <a:pPr fontAlgn="base"/>
            <a:endParaRPr lang="en-US" sz="2500" dirty="0">
              <a:latin typeface="Arial" panose="020B0604020202020204" pitchFamily="34" charset="0"/>
              <a:cs typeface="Arial" panose="020B0604020202020204" pitchFamily="34" charset="0"/>
            </a:endParaRPr>
          </a:p>
          <a:p>
            <a:pPr fontAlgn="base"/>
            <a:r>
              <a:rPr lang="en-US" sz="2500" dirty="0">
                <a:latin typeface="Arial" panose="020B0604020202020204" pitchFamily="34" charset="0"/>
                <a:cs typeface="Arial" panose="020B0604020202020204" pitchFamily="34" charset="0"/>
              </a:rPr>
              <a:t>Little personal touches can endear you to your customers and make them more excited to connect with you. </a:t>
            </a:r>
            <a:endParaRPr lang="en-US" sz="2500" b="0" i="0" dirty="0">
              <a:solidFill>
                <a:srgbClr val="2E475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251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703" y="692331"/>
            <a:ext cx="11038114" cy="5970865"/>
          </a:xfrm>
          <a:prstGeom prst="rect">
            <a:avLst/>
          </a:prstGeom>
        </p:spPr>
        <p:txBody>
          <a:bodyPr wrap="square">
            <a:spAutoFit/>
          </a:bodyPr>
          <a:lstStyle/>
          <a:p>
            <a:pPr fontAlgn="base"/>
            <a:r>
              <a:rPr lang="en-US" sz="2800" dirty="0">
                <a:solidFill>
                  <a:srgbClr val="2E475D"/>
                </a:solidFill>
                <a:latin typeface="Arial" panose="020B0604020202020204" pitchFamily="34" charset="0"/>
                <a:cs typeface="Arial" panose="020B0604020202020204" pitchFamily="34" charset="0"/>
              </a:rPr>
              <a:t>Give a gift that gains their loyalty.</a:t>
            </a:r>
          </a:p>
          <a:p>
            <a:pPr fontAlgn="base"/>
            <a:r>
              <a:rPr lang="en-US" sz="2800" dirty="0">
                <a:solidFill>
                  <a:srgbClr val="2E475D"/>
                </a:solidFill>
                <a:latin typeface="Arial" panose="020B0604020202020204" pitchFamily="34" charset="0"/>
                <a:cs typeface="Arial" panose="020B0604020202020204" pitchFamily="34" charset="0"/>
              </a:rPr>
              <a:t>Thank you cards are great, but customers admire it when brands go the extra mile by sending them nice little gifts. </a:t>
            </a:r>
          </a:p>
          <a:p>
            <a:pPr fontAlgn="base"/>
            <a:endParaRPr lang="en-US" sz="2800" dirty="0">
              <a:solidFill>
                <a:srgbClr val="2E475D"/>
              </a:solidFill>
              <a:latin typeface="Arial" panose="020B0604020202020204" pitchFamily="34" charset="0"/>
              <a:cs typeface="Arial" panose="020B0604020202020204" pitchFamily="34" charset="0"/>
            </a:endParaRPr>
          </a:p>
          <a:p>
            <a:pPr fontAlgn="base"/>
            <a:r>
              <a:rPr lang="en-US" sz="2800" dirty="0">
                <a:solidFill>
                  <a:srgbClr val="2E475D"/>
                </a:solidFill>
                <a:latin typeface="Arial" panose="020B0604020202020204" pitchFamily="34" charset="0"/>
                <a:cs typeface="Arial" panose="020B0604020202020204" pitchFamily="34" charset="0"/>
              </a:rPr>
              <a:t>Not only do gifts instill memories in customers, but they also add a special layer of happiness. </a:t>
            </a:r>
          </a:p>
          <a:p>
            <a:pPr fontAlgn="base"/>
            <a:endParaRPr lang="en-US" sz="2800" dirty="0">
              <a:solidFill>
                <a:srgbClr val="2E475D"/>
              </a:solidFill>
              <a:latin typeface="Arial" panose="020B0604020202020204" pitchFamily="34" charset="0"/>
              <a:cs typeface="Arial" panose="020B0604020202020204" pitchFamily="34" charset="0"/>
            </a:endParaRPr>
          </a:p>
          <a:p>
            <a:pPr fontAlgn="base"/>
            <a:r>
              <a:rPr lang="en-US" sz="2800" dirty="0">
                <a:solidFill>
                  <a:srgbClr val="2E475D"/>
                </a:solidFill>
                <a:latin typeface="Arial" panose="020B0604020202020204" pitchFamily="34" charset="0"/>
                <a:cs typeface="Arial" panose="020B0604020202020204" pitchFamily="34" charset="0"/>
              </a:rPr>
              <a:t>So the next time you want to thank your customers, </a:t>
            </a:r>
            <a:r>
              <a:rPr lang="en-US" sz="2800" dirty="0">
                <a:solidFill>
                  <a:srgbClr val="0B8484"/>
                </a:solidFill>
                <a:latin typeface="Arial" panose="020B0604020202020204" pitchFamily="34" charset="0"/>
                <a:cs typeface="Arial" panose="020B0604020202020204" pitchFamily="34" charset="0"/>
                <a:hlinkClick r:id="rId2"/>
              </a:rPr>
              <a:t>consider emailing them a gift card</a:t>
            </a:r>
            <a:r>
              <a:rPr lang="en-US" sz="2800" dirty="0">
                <a:solidFill>
                  <a:srgbClr val="2E475D"/>
                </a:solidFill>
                <a:latin typeface="Arial" panose="020B0604020202020204" pitchFamily="34" charset="0"/>
                <a:cs typeface="Arial" panose="020B0604020202020204" pitchFamily="34" charset="0"/>
              </a:rPr>
              <a:t>, grocery coupon, or a discount on your service/products.</a:t>
            </a:r>
          </a:p>
          <a:p>
            <a:pPr fontAlgn="base"/>
            <a:endParaRPr lang="en-US" sz="2800" dirty="0">
              <a:solidFill>
                <a:srgbClr val="2E475D"/>
              </a:solidFill>
              <a:latin typeface="Arial" panose="020B0604020202020204" pitchFamily="34" charset="0"/>
              <a:cs typeface="Arial" panose="020B0604020202020204" pitchFamily="34" charset="0"/>
            </a:endParaRPr>
          </a:p>
          <a:p>
            <a:pPr fontAlgn="base"/>
            <a:r>
              <a:rPr lang="en-US" sz="2800" dirty="0">
                <a:latin typeface="Arial" panose="020B0604020202020204" pitchFamily="34" charset="0"/>
                <a:cs typeface="Arial" panose="020B0604020202020204" pitchFamily="34" charset="0"/>
              </a:rPr>
              <a:t>We are living in a world that's highly competitive, and the way you deal with a customer leaves a big impact on your brand name. </a:t>
            </a:r>
          </a:p>
          <a:p>
            <a:pPr fontAlgn="base"/>
            <a:endParaRPr lang="en-US" dirty="0"/>
          </a:p>
        </p:txBody>
      </p:sp>
    </p:spTree>
    <p:extLst>
      <p:ext uri="{BB962C8B-B14F-4D97-AF65-F5344CB8AC3E}">
        <p14:creationId xmlns:p14="http://schemas.microsoft.com/office/powerpoint/2010/main" val="3784417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703" y="1371600"/>
            <a:ext cx="11038114" cy="3816429"/>
          </a:xfrm>
          <a:prstGeom prst="rect">
            <a:avLst/>
          </a:prstGeom>
        </p:spPr>
        <p:txBody>
          <a:bodyPr wrap="square">
            <a:spAutoFit/>
          </a:bodyPr>
          <a:lstStyle/>
          <a:p>
            <a:endParaRPr lang="en-US" dirty="0">
              <a:solidFill>
                <a:srgbClr val="2E475D"/>
              </a:solidFill>
              <a:latin typeface="Lexend Deca"/>
            </a:endParaRPr>
          </a:p>
          <a:p>
            <a:r>
              <a:rPr lang="en-US" sz="2800" dirty="0">
                <a:latin typeface="Arial" panose="020B0604020202020204" pitchFamily="34" charset="0"/>
                <a:cs typeface="Arial" panose="020B0604020202020204" pitchFamily="34" charset="0"/>
              </a:rPr>
              <a:t>That's why customer interaction must be done with extra care, as it serves as an incredible opportunity to grow your business.</a:t>
            </a:r>
            <a:endParaRPr lang="en-US" sz="2800" dirty="0">
              <a:solidFill>
                <a:srgbClr val="2E475D"/>
              </a:solidFill>
              <a:latin typeface="Arial" panose="020B0604020202020204" pitchFamily="34" charset="0"/>
              <a:cs typeface="Arial" panose="020B0604020202020204" pitchFamily="34" charset="0"/>
            </a:endParaRPr>
          </a:p>
          <a:p>
            <a:endParaRPr lang="en-US" sz="2800" dirty="0">
              <a:solidFill>
                <a:srgbClr val="2E475D"/>
              </a:solidFill>
              <a:latin typeface="Arial" panose="020B0604020202020204" pitchFamily="34" charset="0"/>
              <a:cs typeface="Arial" panose="020B0604020202020204" pitchFamily="34" charset="0"/>
            </a:endParaRPr>
          </a:p>
          <a:p>
            <a:r>
              <a:rPr lang="en-US" sz="2800" dirty="0">
                <a:solidFill>
                  <a:srgbClr val="2E475D"/>
                </a:solidFill>
                <a:latin typeface="Arial" panose="020B0604020202020204" pitchFamily="34" charset="0"/>
                <a:cs typeface="Arial" panose="020B0604020202020204" pitchFamily="34" charset="0"/>
              </a:rPr>
              <a:t>The journey from customer interaction to customer loyalty isn't overnight, but it isn't complicated either. </a:t>
            </a:r>
          </a:p>
          <a:p>
            <a:endParaRPr lang="en-US" sz="2800">
              <a:solidFill>
                <a:srgbClr val="2E475D"/>
              </a:solidFill>
              <a:latin typeface="Arial" panose="020B0604020202020204" pitchFamily="34" charset="0"/>
              <a:cs typeface="Arial" panose="020B0604020202020204" pitchFamily="34" charset="0"/>
            </a:endParaRPr>
          </a:p>
          <a:p>
            <a:r>
              <a:rPr lang="en-US" sz="2800">
                <a:solidFill>
                  <a:srgbClr val="2E475D"/>
                </a:solidFill>
                <a:latin typeface="Arial" panose="020B0604020202020204" pitchFamily="34" charset="0"/>
                <a:cs typeface="Arial" panose="020B0604020202020204" pitchFamily="34" charset="0"/>
              </a:rPr>
              <a:t>All </a:t>
            </a:r>
            <a:r>
              <a:rPr lang="en-US" sz="2800" dirty="0">
                <a:solidFill>
                  <a:srgbClr val="2E475D"/>
                </a:solidFill>
                <a:latin typeface="Arial" panose="020B0604020202020204" pitchFamily="34" charset="0"/>
                <a:cs typeface="Arial" panose="020B0604020202020204" pitchFamily="34" charset="0"/>
              </a:rPr>
              <a:t>it takes is the right </a:t>
            </a:r>
            <a:r>
              <a:rPr lang="en-US" sz="2800" dirty="0">
                <a:solidFill>
                  <a:srgbClr val="0B8484"/>
                </a:solidFill>
                <a:latin typeface="Arial" panose="020B0604020202020204" pitchFamily="34" charset="0"/>
                <a:cs typeface="Arial" panose="020B0604020202020204" pitchFamily="34" charset="0"/>
                <a:hlinkClick r:id="rId2"/>
              </a:rPr>
              <a:t>loyalty rewards</a:t>
            </a:r>
            <a:r>
              <a:rPr lang="en-US" sz="2800" dirty="0">
                <a:solidFill>
                  <a:srgbClr val="2E475D"/>
                </a:solidFill>
                <a:latin typeface="Arial" panose="020B0604020202020204" pitchFamily="34" charset="0"/>
                <a:cs typeface="Arial" panose="020B0604020202020204" pitchFamily="34" charset="0"/>
              </a:rPr>
              <a:t> to appreciate them. Happy customers = Loyal customers! Let's not forget that.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644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54035" y="1829638"/>
            <a:ext cx="9431382" cy="3675811"/>
          </a:xfrm>
          <a:prstGeom prst="rect">
            <a:avLst/>
          </a:prstGeom>
        </p:spPr>
      </p:pic>
      <p:sp>
        <p:nvSpPr>
          <p:cNvPr id="4" name="Rectangle 3"/>
          <p:cNvSpPr/>
          <p:nvPr/>
        </p:nvSpPr>
        <p:spPr>
          <a:xfrm>
            <a:off x="1254035" y="783771"/>
            <a:ext cx="9431381" cy="646331"/>
          </a:xfrm>
          <a:prstGeom prst="rect">
            <a:avLst/>
          </a:prstGeom>
        </p:spPr>
        <p:txBody>
          <a:bodyPr wrap="square">
            <a:spAutoFit/>
          </a:bodyPr>
          <a:lstStyle/>
          <a:p>
            <a:pPr algn="ctr" fontAlgn="base"/>
            <a:r>
              <a:rPr lang="en-US" sz="3600" b="1" dirty="0">
                <a:solidFill>
                  <a:srgbClr val="333333"/>
                </a:solidFill>
                <a:latin typeface="lato"/>
              </a:rPr>
              <a:t>Employee Empowerment</a:t>
            </a:r>
            <a:endParaRPr lang="en-US" sz="3600" b="1" i="0" dirty="0">
              <a:solidFill>
                <a:srgbClr val="333333"/>
              </a:solidFill>
              <a:effectLst/>
              <a:latin typeface="lato"/>
            </a:endParaRPr>
          </a:p>
        </p:txBody>
      </p:sp>
    </p:spTree>
    <p:extLst>
      <p:ext uri="{BB962C8B-B14F-4D97-AF65-F5344CB8AC3E}">
        <p14:creationId xmlns:p14="http://schemas.microsoft.com/office/powerpoint/2010/main" val="10434188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023" y="548640"/>
            <a:ext cx="10698480" cy="5755422"/>
          </a:xfrm>
          <a:prstGeom prst="rect">
            <a:avLst/>
          </a:prstGeom>
        </p:spPr>
        <p:txBody>
          <a:bodyPr wrap="square">
            <a:spAutoFit/>
          </a:bodyPr>
          <a:lstStyle/>
          <a:p>
            <a:r>
              <a:rPr lang="en-US" sz="2500" dirty="0">
                <a:solidFill>
                  <a:srgbClr val="333333"/>
                </a:solidFill>
                <a:latin typeface="Arial" panose="020B0604020202020204" pitchFamily="34" charset="0"/>
                <a:cs typeface="Arial" panose="020B0604020202020204" pitchFamily="34" charset="0"/>
              </a:rPr>
              <a:t>When someone is empowered, they have the ability to accomplish something ー and they know it, giving them the confidence needed to succeed. </a:t>
            </a:r>
          </a:p>
          <a:p>
            <a:endParaRPr lang="en-US" sz="2500" dirty="0">
              <a:solidFill>
                <a:srgbClr val="333333"/>
              </a:solidFill>
              <a:latin typeface="Arial" panose="020B0604020202020204" pitchFamily="34" charset="0"/>
              <a:cs typeface="Arial" panose="020B0604020202020204" pitchFamily="34" charset="0"/>
            </a:endParaRPr>
          </a:p>
          <a:p>
            <a:r>
              <a:rPr lang="en-US" sz="2500" dirty="0">
                <a:solidFill>
                  <a:srgbClr val="333333"/>
                </a:solidFill>
                <a:latin typeface="Arial" panose="020B0604020202020204" pitchFamily="34" charset="0"/>
                <a:cs typeface="Arial" panose="020B0604020202020204" pitchFamily="34" charset="0"/>
              </a:rPr>
              <a:t>Employee empowerment refers to the manner in which companies provide their employees with anything and everything they need to succeed. </a:t>
            </a:r>
          </a:p>
          <a:p>
            <a:endParaRPr lang="en-US" sz="2500" dirty="0">
              <a:solidFill>
                <a:srgbClr val="333333"/>
              </a:solidFill>
              <a:latin typeface="Arial" panose="020B0604020202020204" pitchFamily="34" charset="0"/>
              <a:cs typeface="Arial" panose="020B0604020202020204" pitchFamily="34" charset="0"/>
            </a:endParaRPr>
          </a:p>
          <a:p>
            <a:pPr fontAlgn="base"/>
            <a:r>
              <a:rPr lang="en-US" sz="2500" dirty="0">
                <a:latin typeface="Arial" panose="020B0604020202020204" pitchFamily="34" charset="0"/>
                <a:cs typeface="Arial" panose="020B0604020202020204" pitchFamily="34" charset="0"/>
              </a:rPr>
              <a:t>Companies that are interested in empowering employees should act on the following:</a:t>
            </a:r>
          </a:p>
          <a:p>
            <a:pPr fontAlgn="base"/>
            <a:endParaRPr lang="en-US" sz="2500" dirty="0">
              <a:latin typeface="Arial" panose="020B0604020202020204" pitchFamily="34" charset="0"/>
              <a:cs typeface="Arial" panose="020B0604020202020204" pitchFamily="34" charset="0"/>
            </a:endParaRPr>
          </a:p>
          <a:p>
            <a:pPr fontAlgn="base"/>
            <a:r>
              <a:rPr lang="en-US" sz="2500" dirty="0">
                <a:latin typeface="Arial" panose="020B0604020202020204" pitchFamily="34" charset="0"/>
                <a:cs typeface="Arial" panose="020B0604020202020204" pitchFamily="34" charset="0"/>
              </a:rPr>
              <a:t>Give </a:t>
            </a:r>
            <a:r>
              <a:rPr lang="en-US" sz="2500" b="1" dirty="0">
                <a:latin typeface="Arial" panose="020B0604020202020204" pitchFamily="34" charset="0"/>
                <a:cs typeface="Arial" panose="020B0604020202020204" pitchFamily="34" charset="0"/>
                <a:hlinkClick r:id="rId2"/>
              </a:rPr>
              <a:t>employees a voice</a:t>
            </a:r>
            <a:r>
              <a:rPr lang="en-US" sz="2500" dirty="0">
                <a:latin typeface="Arial" panose="020B0604020202020204" pitchFamily="34" charset="0"/>
                <a:cs typeface="Arial" panose="020B0604020202020204" pitchFamily="34" charset="0"/>
              </a:rPr>
              <a:t> by regularly soliciting and acting on their feedback.</a:t>
            </a:r>
          </a:p>
          <a:p>
            <a:pPr fontAlgn="base"/>
            <a:r>
              <a:rPr lang="en-US" sz="2500" dirty="0">
                <a:latin typeface="Arial" panose="020B0604020202020204" pitchFamily="34" charset="0"/>
                <a:cs typeface="Arial" panose="020B0604020202020204" pitchFamily="34" charset="0"/>
              </a:rPr>
              <a:t>Provide opportunities for employees to grow through more autonomy, additional responsibilities, or even an entirely new role.</a:t>
            </a:r>
          </a:p>
          <a:p>
            <a:endParaRPr lang="en-US" dirty="0"/>
          </a:p>
        </p:txBody>
      </p:sp>
    </p:spTree>
    <p:extLst>
      <p:ext uri="{BB962C8B-B14F-4D97-AF65-F5344CB8AC3E}">
        <p14:creationId xmlns:p14="http://schemas.microsoft.com/office/powerpoint/2010/main" val="221577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8A3D3-4398-C219-16F0-ADD187DD0979}"/>
              </a:ext>
            </a:extLst>
          </p:cNvPr>
          <p:cNvSpPr txBox="1"/>
          <p:nvPr/>
        </p:nvSpPr>
        <p:spPr>
          <a:xfrm>
            <a:off x="621437" y="346229"/>
            <a:ext cx="10750858" cy="5940088"/>
          </a:xfrm>
          <a:prstGeom prst="rect">
            <a:avLst/>
          </a:prstGeom>
          <a:noFill/>
        </p:spPr>
        <p:txBody>
          <a:bodyPr wrap="square">
            <a:spAutoFit/>
          </a:bodyPr>
          <a:lstStyle/>
          <a:p>
            <a:r>
              <a:rPr lang="en-US" sz="2000" dirty="0">
                <a:latin typeface="Arial Rounded MT Bold" panose="020F0704030504030204" pitchFamily="34" charset="0"/>
              </a:rPr>
              <a:t>HRP comprises A Four Steps Process </a:t>
            </a:r>
          </a:p>
          <a:p>
            <a:pPr marL="342900" indent="-342900">
              <a:buAutoNum type="arabicPeriod"/>
            </a:pPr>
            <a:r>
              <a:rPr lang="en-US" sz="2000" dirty="0">
                <a:latin typeface="Arial Rounded MT Bold" panose="020F0704030504030204" pitchFamily="34" charset="0"/>
              </a:rPr>
              <a:t>The first step is to develop a strategy planning which matches with the </a:t>
            </a:r>
            <a:r>
              <a:rPr lang="en-US" sz="2000" dirty="0" err="1">
                <a:latin typeface="Arial Rounded MT Bold" panose="020F0704030504030204" pitchFamily="34" charset="0"/>
              </a:rPr>
              <a:t>Organisations</a:t>
            </a:r>
            <a:r>
              <a:rPr lang="en-US" sz="2000" dirty="0">
                <a:latin typeface="Arial Rounded MT Bold" panose="020F0704030504030204" pitchFamily="34" charset="0"/>
              </a:rPr>
              <a:t> Vision, Mission and values. </a:t>
            </a:r>
          </a:p>
          <a:p>
            <a:pPr marL="342900" indent="-342900">
              <a:buAutoNum type="arabicPeriod"/>
            </a:pPr>
            <a:r>
              <a:rPr lang="en-US" sz="2000" dirty="0">
                <a:latin typeface="Arial Rounded MT Bold" panose="020F0704030504030204" pitchFamily="34" charset="0"/>
              </a:rPr>
              <a:t> Increase the profit </a:t>
            </a:r>
          </a:p>
          <a:p>
            <a:pPr marL="342900" indent="-342900">
              <a:buAutoNum type="arabicPeriod"/>
            </a:pPr>
            <a:r>
              <a:rPr lang="en-US" sz="2000" dirty="0">
                <a:latin typeface="Arial Rounded MT Bold" panose="020F0704030504030204" pitchFamily="34" charset="0"/>
              </a:rPr>
              <a:t> Satisfy the partners </a:t>
            </a:r>
          </a:p>
          <a:p>
            <a:pPr marL="342900" indent="-342900">
              <a:buAutoNum type="arabicPeriod"/>
            </a:pPr>
            <a:r>
              <a:rPr lang="en-US" sz="2000" dirty="0">
                <a:latin typeface="Arial Rounded MT Bold" panose="020F0704030504030204" pitchFamily="34" charset="0"/>
              </a:rPr>
              <a:t> Finding new customers </a:t>
            </a:r>
          </a:p>
          <a:p>
            <a:pPr marL="342900" indent="-342900">
              <a:buAutoNum type="arabicPeriod"/>
            </a:pPr>
            <a:r>
              <a:rPr lang="en-US" sz="2000" dirty="0">
                <a:latin typeface="Arial Rounded MT Bold" panose="020F0704030504030204" pitchFamily="34" charset="0"/>
              </a:rPr>
              <a:t> Developing quality products and tools </a:t>
            </a:r>
          </a:p>
          <a:p>
            <a:pPr marL="342900" indent="-342900">
              <a:buAutoNum type="arabicPeriod"/>
            </a:pPr>
            <a:r>
              <a:rPr lang="en-US" sz="2000" dirty="0">
                <a:latin typeface="Arial Rounded MT Bold" panose="020F0704030504030204" pitchFamily="34" charset="0"/>
              </a:rPr>
              <a:t> Eliminate the non-profitable measures. </a:t>
            </a:r>
          </a:p>
          <a:p>
            <a:pPr marL="342900" indent="-342900">
              <a:buAutoNum type="arabicPeriod"/>
            </a:pPr>
            <a:r>
              <a:rPr lang="en-US" sz="2000" dirty="0">
                <a:latin typeface="Arial Rounded MT Bold" panose="020F0704030504030204" pitchFamily="34" charset="0"/>
              </a:rPr>
              <a:t>For example-The 2016's mission is You Must Be A STAR </a:t>
            </a:r>
          </a:p>
          <a:p>
            <a:pPr marL="342900" indent="-342900">
              <a:buAutoNum type="arabicPeriod"/>
            </a:pPr>
            <a:r>
              <a:rPr lang="en-US" sz="2000" dirty="0">
                <a:latin typeface="Arial Rounded MT Bold" panose="020F0704030504030204" pitchFamily="34" charset="0"/>
              </a:rPr>
              <a:t>S - Speed </a:t>
            </a:r>
          </a:p>
          <a:p>
            <a:pPr marL="342900" indent="-342900">
              <a:buAutoNum type="arabicPeriod"/>
            </a:pPr>
            <a:r>
              <a:rPr lang="en-US" sz="2000" dirty="0">
                <a:latin typeface="Arial Rounded MT Bold" panose="020F0704030504030204" pitchFamily="34" charset="0"/>
              </a:rPr>
              <a:t>T - Team </a:t>
            </a:r>
          </a:p>
          <a:p>
            <a:pPr marL="342900" indent="-342900">
              <a:buAutoNum type="arabicPeriod"/>
            </a:pPr>
            <a:r>
              <a:rPr lang="en-US" sz="2000" dirty="0">
                <a:latin typeface="Arial Rounded MT Bold" panose="020F0704030504030204" pitchFamily="34" charset="0"/>
              </a:rPr>
              <a:t>A - Approach </a:t>
            </a:r>
          </a:p>
          <a:p>
            <a:pPr marL="342900" indent="-342900">
              <a:buAutoNum type="arabicPeriod"/>
            </a:pPr>
            <a:r>
              <a:rPr lang="en-US" sz="2000" dirty="0">
                <a:latin typeface="Arial Rounded MT Bold" panose="020F0704030504030204" pitchFamily="34" charset="0"/>
              </a:rPr>
              <a:t>R - Results </a:t>
            </a:r>
          </a:p>
          <a:p>
            <a:r>
              <a:rPr lang="en-US" sz="2000" dirty="0">
                <a:latin typeface="Arial Rounded MT Bold" panose="020F0704030504030204" pitchFamily="34" charset="0"/>
              </a:rPr>
              <a:t>The vision: Build, create the environment&amp; culture that attracts, retains, and breeds the present and future leaders, expertise &amp;innovators </a:t>
            </a:r>
          </a:p>
          <a:p>
            <a:r>
              <a:rPr lang="en-US" sz="2000" dirty="0">
                <a:latin typeface="Arial Rounded MT Bold" panose="020F0704030504030204" pitchFamily="34" charset="0"/>
              </a:rPr>
              <a:t>The Core values </a:t>
            </a:r>
          </a:p>
          <a:p>
            <a:r>
              <a:rPr lang="en-US" sz="2000" dirty="0">
                <a:latin typeface="Arial Rounded MT Bold" panose="020F0704030504030204" pitchFamily="34" charset="0"/>
              </a:rPr>
              <a:t> Reward  Resourcing  Development  Employee relations Priorities:  Improve Customer Experience  Grow Revenue.  Improve Profitability &amp; cash flow.  Create a great employee experience  Live our Values. </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26603993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9" y="744583"/>
            <a:ext cx="10985861" cy="4955203"/>
          </a:xfrm>
          <a:prstGeom prst="rect">
            <a:avLst/>
          </a:prstGeom>
        </p:spPr>
        <p:txBody>
          <a:bodyPr wrap="square">
            <a:spAutoFit/>
          </a:bodyPr>
          <a:lstStyle/>
          <a:p>
            <a:pPr fontAlgn="base"/>
            <a:endParaRPr lang="en-US" dirty="0">
              <a:solidFill>
                <a:srgbClr val="333333"/>
              </a:solidFill>
              <a:latin typeface="inherit"/>
            </a:endParaRPr>
          </a:p>
          <a:p>
            <a:pPr fontAlgn="base">
              <a:buFont typeface="Arial" panose="020B0604020202020204" pitchFamily="34" charset="0"/>
              <a:buChar char="•"/>
            </a:pPr>
            <a:r>
              <a:rPr lang="en-US" sz="2800" b="1" dirty="0">
                <a:solidFill>
                  <a:srgbClr val="333333"/>
                </a:solidFill>
                <a:latin typeface="Arial" panose="020B0604020202020204" pitchFamily="34" charset="0"/>
                <a:cs typeface="Arial" panose="020B0604020202020204" pitchFamily="34" charset="0"/>
                <a:hlinkClick r:id="rId2"/>
              </a:rPr>
              <a:t>Recognize employees frequently</a:t>
            </a:r>
            <a:r>
              <a:rPr lang="en-US" sz="2800" dirty="0">
                <a:solidFill>
                  <a:srgbClr val="333333"/>
                </a:solidFill>
                <a:latin typeface="Arial" panose="020B0604020202020204" pitchFamily="34" charset="0"/>
                <a:cs typeface="Arial" panose="020B0604020202020204" pitchFamily="34" charset="0"/>
              </a:rPr>
              <a:t> to increase their engagement and confidence in their own abilities.</a:t>
            </a:r>
          </a:p>
          <a:p>
            <a:pPr fontAlgn="base"/>
            <a:endParaRPr lang="en-US" sz="2800" dirty="0">
              <a:solidFill>
                <a:srgbClr val="333333"/>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800" dirty="0">
                <a:solidFill>
                  <a:srgbClr val="333333"/>
                </a:solidFill>
                <a:latin typeface="Arial" panose="020B0604020202020204" pitchFamily="34" charset="0"/>
                <a:cs typeface="Arial" panose="020B0604020202020204" pitchFamily="34" charset="0"/>
              </a:rPr>
              <a:t>And, of course, provide employees with the tools, training, and authority they need to excel.</a:t>
            </a:r>
          </a:p>
          <a:p>
            <a:pPr fontAlgn="base">
              <a:buFont typeface="Arial" panose="020B0604020202020204" pitchFamily="34" charset="0"/>
              <a:buChar char="•"/>
            </a:pPr>
            <a:endParaRPr lang="en-US" sz="2800" b="0" i="0" dirty="0">
              <a:solidFill>
                <a:srgbClr val="333333"/>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b="1" u="sng" dirty="0">
                <a:latin typeface="Arial" panose="020B0604020202020204" pitchFamily="34" charset="0"/>
                <a:cs typeface="Arial" panose="020B0604020202020204" pitchFamily="34" charset="0"/>
                <a:hlinkClick r:id="rId3"/>
              </a:rPr>
              <a:t>Empowerment</a:t>
            </a:r>
            <a:r>
              <a:rPr lang="en-US" sz="2800" dirty="0">
                <a:latin typeface="Arial" panose="020B0604020202020204" pitchFamily="34" charset="0"/>
                <a:cs typeface="Arial" panose="020B0604020202020204" pitchFamily="34" charset="0"/>
              </a:rPr>
              <a:t> is defined as “</a:t>
            </a:r>
            <a:r>
              <a:rPr lang="en-US" sz="2800" b="1" i="1" dirty="0">
                <a:latin typeface="Arial" panose="020B0604020202020204" pitchFamily="34" charset="0"/>
                <a:cs typeface="Arial" panose="020B0604020202020204" pitchFamily="34" charset="0"/>
              </a:rPr>
              <a:t>the giving or delegation of power or authority; authorization; the giving of an ability; enablement or permission</a:t>
            </a:r>
            <a:r>
              <a:rPr lang="en-US" sz="2800" dirty="0">
                <a:latin typeface="Arial" panose="020B0604020202020204" pitchFamily="34" charset="0"/>
                <a:cs typeface="Arial" panose="020B0604020202020204" pitchFamily="34" charset="0"/>
              </a:rPr>
              <a:t>.”</a:t>
            </a:r>
          </a:p>
          <a:p>
            <a:pPr fontAlgn="base"/>
            <a:endParaRPr lang="en-US" b="0" i="0" dirty="0">
              <a:solidFill>
                <a:srgbClr val="333333"/>
              </a:solidFill>
              <a:effectLst/>
              <a:latin typeface="inherit"/>
            </a:endParaRPr>
          </a:p>
        </p:txBody>
      </p:sp>
    </p:spTree>
    <p:extLst>
      <p:ext uri="{BB962C8B-B14F-4D97-AF65-F5344CB8AC3E}">
        <p14:creationId xmlns:p14="http://schemas.microsoft.com/office/powerpoint/2010/main" val="18097953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13861-087F-8928-C011-117F5700E365}"/>
              </a:ext>
            </a:extLst>
          </p:cNvPr>
          <p:cNvSpPr txBox="1"/>
          <p:nvPr/>
        </p:nvSpPr>
        <p:spPr>
          <a:xfrm>
            <a:off x="612559" y="585926"/>
            <a:ext cx="10697592" cy="5693866"/>
          </a:xfrm>
          <a:prstGeom prst="rect">
            <a:avLst/>
          </a:prstGeom>
          <a:noFill/>
        </p:spPr>
        <p:txBody>
          <a:bodyPr wrap="square">
            <a:spAutoFit/>
          </a:bodyPr>
          <a:lstStyle/>
          <a:p>
            <a:pPr algn="l"/>
            <a:r>
              <a:rPr lang="en-US" sz="2800" b="0" i="0" dirty="0">
                <a:solidFill>
                  <a:srgbClr val="212121"/>
                </a:solidFill>
                <a:effectLst/>
                <a:latin typeface="Arial" panose="020B0604020202020204" pitchFamily="34" charset="0"/>
                <a:cs typeface="Arial" panose="020B0604020202020204" pitchFamily="34" charset="0"/>
              </a:rPr>
              <a:t>Service Failures:</a:t>
            </a:r>
          </a:p>
          <a:p>
            <a:pPr algn="l"/>
            <a:r>
              <a:rPr lang="en-US" sz="2800" b="0" i="0" dirty="0">
                <a:solidFill>
                  <a:srgbClr val="212121"/>
                </a:solidFill>
                <a:effectLst/>
                <a:latin typeface="Arial" panose="020B0604020202020204" pitchFamily="34" charset="0"/>
                <a:cs typeface="Arial" panose="020B0604020202020204" pitchFamily="34" charset="0"/>
              </a:rPr>
              <a:t>Failures in customer service are inevitable. </a:t>
            </a:r>
          </a:p>
          <a:p>
            <a:pPr algn="l"/>
            <a:r>
              <a:rPr lang="en-US" sz="2800" b="0" i="0" dirty="0">
                <a:solidFill>
                  <a:srgbClr val="212121"/>
                </a:solidFill>
                <a:effectLst/>
                <a:latin typeface="Arial" panose="020B0604020202020204" pitchFamily="34" charset="0"/>
                <a:cs typeface="Arial" panose="020B0604020202020204" pitchFamily="34" charset="0"/>
              </a:rPr>
              <a:t>Whether you're just starting out as a business or a well-oiled machine, you're bound to slip up and disappoint a customer at some point; your reservations desk forgets to accommodate a special request, your airline has to cancel a flight to a popular holiday destination, or a waiter in your restaurant is having a bad day and is impatient with an elderly couple.</a:t>
            </a:r>
          </a:p>
          <a:p>
            <a:pPr algn="l"/>
            <a:endParaRPr lang="en-US" sz="2800" b="0" i="0" dirty="0">
              <a:solidFill>
                <a:srgbClr val="212121"/>
              </a:solidFill>
              <a:effectLst/>
              <a:latin typeface="Arial" panose="020B0604020202020204" pitchFamily="34" charset="0"/>
              <a:cs typeface="Arial" panose="020B0604020202020204" pitchFamily="34" charset="0"/>
            </a:endParaRPr>
          </a:p>
          <a:p>
            <a:pPr algn="l"/>
            <a:r>
              <a:rPr lang="en-US" sz="2800" b="0" i="0" dirty="0">
                <a:solidFill>
                  <a:srgbClr val="212121"/>
                </a:solidFill>
                <a:effectLst/>
                <a:latin typeface="Arial" panose="020B0604020202020204" pitchFamily="34" charset="0"/>
                <a:cs typeface="Arial" panose="020B0604020202020204" pitchFamily="34" charset="0"/>
              </a:rPr>
              <a:t>The key lies in mastering service recovery. With the right skills, and a little training, companies can not only recover from their service failures and win back customers - but learn from their mistakes and come out stronger on the other end.</a:t>
            </a:r>
          </a:p>
        </p:txBody>
      </p:sp>
    </p:spTree>
    <p:extLst>
      <p:ext uri="{BB962C8B-B14F-4D97-AF65-F5344CB8AC3E}">
        <p14:creationId xmlns:p14="http://schemas.microsoft.com/office/powerpoint/2010/main" val="25018185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A35410-841D-114A-0F4A-D647E777A1BA}"/>
              </a:ext>
            </a:extLst>
          </p:cNvPr>
          <p:cNvSpPr txBox="1"/>
          <p:nvPr/>
        </p:nvSpPr>
        <p:spPr>
          <a:xfrm>
            <a:off x="603683" y="674703"/>
            <a:ext cx="11105964" cy="4401205"/>
          </a:xfrm>
          <a:prstGeom prst="rect">
            <a:avLst/>
          </a:prstGeom>
          <a:noFill/>
        </p:spPr>
        <p:txBody>
          <a:bodyPr wrap="square">
            <a:spAutoFit/>
          </a:bodyPr>
          <a:lstStyle/>
          <a:p>
            <a:pPr algn="l"/>
            <a:r>
              <a:rPr lang="en-US" sz="2800" b="0" i="0" dirty="0">
                <a:solidFill>
                  <a:srgbClr val="212121"/>
                </a:solidFill>
                <a:effectLst/>
                <a:latin typeface="Arial" panose="020B0604020202020204" pitchFamily="34" charset="0"/>
                <a:cs typeface="Arial" panose="020B0604020202020204" pitchFamily="34" charset="0"/>
              </a:rPr>
              <a:t>5 Basic Steps To Customer Service Recovery</a:t>
            </a:r>
          </a:p>
          <a:p>
            <a:pPr algn="l"/>
            <a:r>
              <a:rPr lang="en-US" sz="2800" b="1" i="0" dirty="0">
                <a:solidFill>
                  <a:srgbClr val="212121"/>
                </a:solidFill>
                <a:effectLst/>
                <a:latin typeface="Arial" panose="020B0604020202020204" pitchFamily="34" charset="0"/>
                <a:cs typeface="Arial" panose="020B0604020202020204" pitchFamily="34" charset="0"/>
              </a:rPr>
              <a:t>Offer a sincere apology</a:t>
            </a:r>
            <a:br>
              <a:rPr lang="en-US" sz="2800" dirty="0">
                <a:latin typeface="Arial" panose="020B0604020202020204" pitchFamily="34" charset="0"/>
                <a:cs typeface="Arial" panose="020B0604020202020204" pitchFamily="34" charset="0"/>
              </a:rPr>
            </a:br>
            <a:r>
              <a:rPr lang="en-US" sz="2800" b="0" i="0" dirty="0">
                <a:solidFill>
                  <a:srgbClr val="212121"/>
                </a:solidFill>
                <a:effectLst/>
                <a:latin typeface="Arial" panose="020B0604020202020204" pitchFamily="34" charset="0"/>
                <a:cs typeface="Arial" panose="020B0604020202020204" pitchFamily="34" charset="0"/>
              </a:rPr>
              <a:t>Customers want to be heard, respected and understood. Make sure that you stay calm, listen, show empathy and are respectful towards their feelings and frustrations. </a:t>
            </a:r>
          </a:p>
          <a:p>
            <a:pPr algn="l"/>
            <a:r>
              <a:rPr lang="en-US" sz="2800" b="0" i="0" dirty="0">
                <a:solidFill>
                  <a:srgbClr val="212121"/>
                </a:solidFill>
                <a:effectLst/>
                <a:latin typeface="Arial" panose="020B0604020202020204" pitchFamily="34" charset="0"/>
                <a:cs typeface="Arial" panose="020B0604020202020204" pitchFamily="34" charset="0"/>
              </a:rPr>
              <a:t>Don't offer them a scripted apology or try to sweep the mistake under the rug.</a:t>
            </a:r>
            <a:endParaRPr lang="en-US" sz="2800" dirty="0">
              <a:solidFill>
                <a:srgbClr val="212121"/>
              </a:solidFill>
              <a:latin typeface="Arial" panose="020B0604020202020204" pitchFamily="34" charset="0"/>
              <a:cs typeface="Arial" panose="020B0604020202020204" pitchFamily="34" charset="0"/>
            </a:endParaRPr>
          </a:p>
          <a:p>
            <a:pPr algn="l"/>
            <a:r>
              <a:rPr lang="en-US" sz="2800" b="0" i="0" dirty="0">
                <a:solidFill>
                  <a:srgbClr val="212121"/>
                </a:solidFill>
                <a:effectLst/>
                <a:latin typeface="Arial" panose="020B0604020202020204" pitchFamily="34" charset="0"/>
                <a:cs typeface="Arial" panose="020B0604020202020204" pitchFamily="34" charset="0"/>
              </a:rPr>
              <a:t>Simply acknowledging their frustration and apologizing will already go a long way in diffusing the situation, so that you can work together to settle on an acceptable solution.</a:t>
            </a:r>
          </a:p>
        </p:txBody>
      </p:sp>
    </p:spTree>
    <p:extLst>
      <p:ext uri="{BB962C8B-B14F-4D97-AF65-F5344CB8AC3E}">
        <p14:creationId xmlns:p14="http://schemas.microsoft.com/office/powerpoint/2010/main" val="13621992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C1A7FB-9166-D643-D3C3-BCFCFD3AB931}"/>
              </a:ext>
            </a:extLst>
          </p:cNvPr>
          <p:cNvSpPr txBox="1"/>
          <p:nvPr/>
        </p:nvSpPr>
        <p:spPr>
          <a:xfrm>
            <a:off x="594804" y="488272"/>
            <a:ext cx="10795246" cy="4524315"/>
          </a:xfrm>
          <a:prstGeom prst="rect">
            <a:avLst/>
          </a:prstGeom>
          <a:noFill/>
        </p:spPr>
        <p:txBody>
          <a:bodyPr wrap="square">
            <a:spAutoFit/>
          </a:bodyPr>
          <a:lstStyle/>
          <a:p>
            <a:r>
              <a:rPr lang="en-IN" sz="3200" b="1" i="0" dirty="0" err="1">
                <a:solidFill>
                  <a:srgbClr val="212121"/>
                </a:solidFill>
                <a:effectLst/>
                <a:latin typeface="Arial" panose="020B0604020202020204" pitchFamily="34" charset="0"/>
                <a:cs typeface="Arial" panose="020B0604020202020204" pitchFamily="34" charset="0"/>
              </a:rPr>
              <a:t>Analyze</a:t>
            </a:r>
            <a:r>
              <a:rPr lang="en-IN" sz="3200" b="1" i="0" dirty="0">
                <a:solidFill>
                  <a:srgbClr val="212121"/>
                </a:solidFill>
                <a:effectLst/>
                <a:latin typeface="Arial" panose="020B0604020202020204" pitchFamily="34" charset="0"/>
                <a:cs typeface="Arial" panose="020B0604020202020204" pitchFamily="34" charset="0"/>
              </a:rPr>
              <a:t> the situation</a:t>
            </a:r>
          </a:p>
          <a:p>
            <a:r>
              <a:rPr lang="en-US" sz="3200" b="0" i="0" dirty="0">
                <a:solidFill>
                  <a:srgbClr val="212121"/>
                </a:solidFill>
                <a:effectLst/>
                <a:latin typeface="Arial" panose="020B0604020202020204" pitchFamily="34" charset="0"/>
                <a:cs typeface="Arial" panose="020B0604020202020204" pitchFamily="34" charset="0"/>
              </a:rPr>
              <a:t>Ask the customer to describe the problem in detail and take time to review and analyze how the issue came about.</a:t>
            </a:r>
            <a:endParaRPr lang="en-IN" sz="3200" b="1" dirty="0">
              <a:solidFill>
                <a:srgbClr val="212121"/>
              </a:solidFill>
              <a:latin typeface="Arial" panose="020B0604020202020204" pitchFamily="34" charset="0"/>
              <a:cs typeface="Arial" panose="020B0604020202020204" pitchFamily="34" charset="0"/>
            </a:endParaRPr>
          </a:p>
          <a:p>
            <a:r>
              <a:rPr lang="en-US" sz="3200" b="0" i="0" dirty="0">
                <a:solidFill>
                  <a:srgbClr val="212121"/>
                </a:solidFill>
                <a:effectLst/>
                <a:latin typeface="Arial" panose="020B0604020202020204" pitchFamily="34" charset="0"/>
                <a:cs typeface="Arial" panose="020B0604020202020204" pitchFamily="34" charset="0"/>
              </a:rPr>
              <a:t>Keep a detailed log of the complaint, including the time, date and nature of the problem, and whether it's a standalone or recurring issue. </a:t>
            </a:r>
          </a:p>
          <a:p>
            <a:r>
              <a:rPr lang="en-US" sz="3200" b="0" i="0" dirty="0">
                <a:solidFill>
                  <a:srgbClr val="212121"/>
                </a:solidFill>
                <a:effectLst/>
                <a:latin typeface="Arial" panose="020B0604020202020204" pitchFamily="34" charset="0"/>
                <a:cs typeface="Arial" panose="020B0604020202020204" pitchFamily="34" charset="0"/>
              </a:rPr>
              <a:t>And make sure to record the customer's contact details, so that you can follow-up with them after-the-fact.</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27082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59EE7E-639D-770B-B7C3-6360CC09510D}"/>
              </a:ext>
            </a:extLst>
          </p:cNvPr>
          <p:cNvSpPr txBox="1"/>
          <p:nvPr/>
        </p:nvSpPr>
        <p:spPr>
          <a:xfrm>
            <a:off x="479394" y="630315"/>
            <a:ext cx="10928412" cy="5293757"/>
          </a:xfrm>
          <a:prstGeom prst="rect">
            <a:avLst/>
          </a:prstGeom>
          <a:noFill/>
        </p:spPr>
        <p:txBody>
          <a:bodyPr wrap="square">
            <a:spAutoFit/>
          </a:bodyPr>
          <a:lstStyle/>
          <a:p>
            <a:r>
              <a:rPr lang="en-IN" sz="2600" b="1" i="0" dirty="0">
                <a:solidFill>
                  <a:srgbClr val="212121"/>
                </a:solidFill>
                <a:effectLst/>
                <a:latin typeface="Arial" panose="020B0604020202020204" pitchFamily="34" charset="0"/>
                <a:cs typeface="Arial" panose="020B0604020202020204" pitchFamily="34" charset="0"/>
              </a:rPr>
              <a:t>Offer a solution</a:t>
            </a:r>
          </a:p>
          <a:p>
            <a:r>
              <a:rPr lang="en-US" sz="2600" b="0" i="0" dirty="0">
                <a:solidFill>
                  <a:srgbClr val="212121"/>
                </a:solidFill>
                <a:effectLst/>
                <a:latin typeface="Arial" panose="020B0604020202020204" pitchFamily="34" charset="0"/>
                <a:cs typeface="Arial" panose="020B0604020202020204" pitchFamily="34" charset="0"/>
              </a:rPr>
              <a:t>For example, if your customer had a bad experience in one of your restaurants, offer them a discount on their meal, or a voucher for free drinks for their next visit. </a:t>
            </a:r>
            <a:endParaRPr lang="en-IN" sz="2600" b="1" dirty="0">
              <a:solidFill>
                <a:srgbClr val="212121"/>
              </a:solidFill>
              <a:latin typeface="Arial" panose="020B0604020202020204" pitchFamily="34" charset="0"/>
              <a:cs typeface="Arial" panose="020B0604020202020204" pitchFamily="34" charset="0"/>
            </a:endParaRPr>
          </a:p>
          <a:p>
            <a:r>
              <a:rPr lang="en-US" sz="2600" b="0" i="0" dirty="0">
                <a:solidFill>
                  <a:srgbClr val="212121"/>
                </a:solidFill>
                <a:effectLst/>
                <a:latin typeface="Arial" panose="020B0604020202020204" pitchFamily="34" charset="0"/>
                <a:cs typeface="Arial" panose="020B0604020202020204" pitchFamily="34" charset="0"/>
              </a:rPr>
              <a:t>Or if a customer's requests for a specific room were not accommodated, see if you can still find a way to cater to their wishes, and if not, offer them a bottle of wine or a box of chocolates as an apologetic gesture.</a:t>
            </a:r>
          </a:p>
          <a:p>
            <a:r>
              <a:rPr lang="en-IN" sz="2600" b="1" i="0" dirty="0">
                <a:solidFill>
                  <a:srgbClr val="212121"/>
                </a:solidFill>
                <a:effectLst/>
                <a:latin typeface="Arial" panose="020B0604020202020204" pitchFamily="34" charset="0"/>
                <a:cs typeface="Arial" panose="020B0604020202020204" pitchFamily="34" charset="0"/>
              </a:rPr>
              <a:t>Follow-up</a:t>
            </a:r>
            <a:endParaRPr lang="en-US" sz="2600" dirty="0">
              <a:solidFill>
                <a:srgbClr val="212121"/>
              </a:solidFill>
              <a:latin typeface="Arial" panose="020B0604020202020204" pitchFamily="34" charset="0"/>
              <a:cs typeface="Arial" panose="020B0604020202020204" pitchFamily="34" charset="0"/>
            </a:endParaRPr>
          </a:p>
          <a:p>
            <a:r>
              <a:rPr lang="en-US" sz="2600" b="0" i="0" dirty="0">
                <a:solidFill>
                  <a:srgbClr val="212121"/>
                </a:solidFill>
                <a:effectLst/>
                <a:latin typeface="Arial" panose="020B0604020202020204" pitchFamily="34" charset="0"/>
                <a:cs typeface="Arial" panose="020B0604020202020204" pitchFamily="34" charset="0"/>
              </a:rPr>
              <a:t>Every complaint, big or small, calls for a follow-up to check if the customer's issue was resolved and if they're happy with how it was handled. </a:t>
            </a:r>
          </a:p>
          <a:p>
            <a:r>
              <a:rPr lang="en-US" sz="2600" b="0" i="0" dirty="0">
                <a:solidFill>
                  <a:srgbClr val="212121"/>
                </a:solidFill>
                <a:effectLst/>
                <a:latin typeface="Arial" panose="020B0604020202020204" pitchFamily="34" charset="0"/>
                <a:cs typeface="Arial" panose="020B0604020202020204" pitchFamily="34" charset="0"/>
              </a:rPr>
              <a:t>Give them a call, or send a card or email to let them know you're still concerned about their satisfaction.</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1927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3BB85-102C-4C25-3E65-817196135A65}"/>
              </a:ext>
            </a:extLst>
          </p:cNvPr>
          <p:cNvSpPr txBox="1"/>
          <p:nvPr/>
        </p:nvSpPr>
        <p:spPr>
          <a:xfrm>
            <a:off x="417249" y="736847"/>
            <a:ext cx="11017189" cy="4524315"/>
          </a:xfrm>
          <a:prstGeom prst="rect">
            <a:avLst/>
          </a:prstGeom>
          <a:noFill/>
        </p:spPr>
        <p:txBody>
          <a:bodyPr wrap="square">
            <a:spAutoFit/>
          </a:bodyPr>
          <a:lstStyle/>
          <a:p>
            <a:r>
              <a:rPr lang="en-US" sz="3600" b="1" i="0" dirty="0">
                <a:solidFill>
                  <a:srgbClr val="212121"/>
                </a:solidFill>
                <a:effectLst/>
                <a:latin typeface="Arial" panose="020B0604020202020204" pitchFamily="34" charset="0"/>
                <a:cs typeface="Arial" panose="020B0604020202020204" pitchFamily="34" charset="0"/>
              </a:rPr>
              <a:t>Document</a:t>
            </a:r>
            <a:br>
              <a:rPr lang="en-US" sz="3600" dirty="0">
                <a:latin typeface="Arial" panose="020B0604020202020204" pitchFamily="34" charset="0"/>
                <a:cs typeface="Arial" panose="020B0604020202020204" pitchFamily="34" charset="0"/>
              </a:rPr>
            </a:br>
            <a:r>
              <a:rPr lang="en-US" sz="3600" b="0" i="0" dirty="0">
                <a:solidFill>
                  <a:srgbClr val="212121"/>
                </a:solidFill>
                <a:effectLst/>
                <a:latin typeface="Arial" panose="020B0604020202020204" pitchFamily="34" charset="0"/>
                <a:cs typeface="Arial" panose="020B0604020202020204" pitchFamily="34" charset="0"/>
              </a:rPr>
              <a:t>Carefully document every complaint - including the dates, causes, the concerned staff members or departments and when and how it was resolved. </a:t>
            </a:r>
          </a:p>
          <a:p>
            <a:endParaRPr lang="en-US" sz="3600">
              <a:solidFill>
                <a:srgbClr val="212121"/>
              </a:solidFill>
              <a:latin typeface="Arial" panose="020B0604020202020204" pitchFamily="34" charset="0"/>
              <a:cs typeface="Arial" panose="020B0604020202020204" pitchFamily="34" charset="0"/>
            </a:endParaRPr>
          </a:p>
          <a:p>
            <a:r>
              <a:rPr lang="en-US" sz="3600" b="0" i="0">
                <a:solidFill>
                  <a:srgbClr val="212121"/>
                </a:solidFill>
                <a:effectLst/>
                <a:latin typeface="Arial" panose="020B0604020202020204" pitchFamily="34" charset="0"/>
                <a:cs typeface="Arial" panose="020B0604020202020204" pitchFamily="34" charset="0"/>
              </a:rPr>
              <a:t>This </a:t>
            </a:r>
            <a:r>
              <a:rPr lang="en-US" sz="3600" b="0" i="0" dirty="0">
                <a:solidFill>
                  <a:srgbClr val="212121"/>
                </a:solidFill>
                <a:effectLst/>
                <a:latin typeface="Arial" panose="020B0604020202020204" pitchFamily="34" charset="0"/>
                <a:cs typeface="Arial" panose="020B0604020202020204" pitchFamily="34" charset="0"/>
              </a:rPr>
              <a:t>will help you keep track of your progress and help you determine if there are any recurring themes or underlying causes that need to be addressed.</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10" y="235132"/>
            <a:ext cx="11534502" cy="6494085"/>
          </a:xfrm>
          <a:prstGeom prst="rect">
            <a:avLst/>
          </a:prstGeom>
        </p:spPr>
        <p:txBody>
          <a:bodyPr wrap="square">
            <a:spAutoFit/>
          </a:bodyPr>
          <a:lstStyle/>
          <a:p>
            <a:r>
              <a:rPr lang="en-US" sz="3200" b="1" dirty="0">
                <a:solidFill>
                  <a:srgbClr val="434F57"/>
                </a:solidFill>
                <a:latin typeface="Times New Roman" panose="02020603050405020304" pitchFamily="18" charset="0"/>
                <a:cs typeface="Times New Roman" panose="02020603050405020304" pitchFamily="18" charset="0"/>
              </a:rPr>
              <a:t>What Is a Frontline Worker?</a:t>
            </a:r>
          </a:p>
          <a:p>
            <a:r>
              <a:rPr lang="en-US" sz="3200" dirty="0">
                <a:solidFill>
                  <a:srgbClr val="434F57"/>
                </a:solidFill>
                <a:latin typeface="Times New Roman" panose="02020603050405020304" pitchFamily="18" charset="0"/>
                <a:cs typeface="Times New Roman" panose="02020603050405020304" pitchFamily="18" charset="0"/>
              </a:rPr>
              <a:t>Frontline workers are employees in an organization that provide some essential service to the general public. </a:t>
            </a:r>
          </a:p>
          <a:p>
            <a:endParaRPr lang="en-US" sz="3200" dirty="0">
              <a:solidFill>
                <a:srgbClr val="434F57"/>
              </a:solidFill>
              <a:latin typeface="Times New Roman" panose="02020603050405020304" pitchFamily="18" charset="0"/>
              <a:cs typeface="Times New Roman" panose="02020603050405020304" pitchFamily="18" charset="0"/>
            </a:endParaRPr>
          </a:p>
          <a:p>
            <a:r>
              <a:rPr lang="en-US" sz="3200" dirty="0">
                <a:solidFill>
                  <a:srgbClr val="434F57"/>
                </a:solidFill>
                <a:latin typeface="Times New Roman" panose="02020603050405020304" pitchFamily="18" charset="0"/>
                <a:cs typeface="Times New Roman" panose="02020603050405020304" pitchFamily="18" charset="0"/>
              </a:rPr>
              <a:t>Not all essential workers are considered frontline workers.</a:t>
            </a:r>
          </a:p>
          <a:p>
            <a:endParaRPr lang="en-US" sz="3200" dirty="0">
              <a:solidFill>
                <a:srgbClr val="434F57"/>
              </a:solidFill>
              <a:latin typeface="Times New Roman" panose="02020603050405020304" pitchFamily="18" charset="0"/>
              <a:cs typeface="Times New Roman" panose="02020603050405020304" pitchFamily="18" charset="0"/>
            </a:endParaRPr>
          </a:p>
          <a:p>
            <a:r>
              <a:rPr lang="en-US" sz="3200" dirty="0">
                <a:solidFill>
                  <a:srgbClr val="434F57"/>
                </a:solidFill>
                <a:latin typeface="Times New Roman" panose="02020603050405020304" pitchFamily="18" charset="0"/>
                <a:cs typeface="Times New Roman" panose="02020603050405020304" pitchFamily="18" charset="0"/>
              </a:rPr>
              <a:t>The distinction is based on how much interaction they have with people, and whether they’re </a:t>
            </a:r>
            <a:r>
              <a:rPr lang="en-US" sz="3200" dirty="0">
                <a:solidFill>
                  <a:srgbClr val="41B3C2"/>
                </a:solidFill>
                <a:latin typeface="Times New Roman" panose="02020603050405020304" pitchFamily="18" charset="0"/>
                <a:cs typeface="Times New Roman" panose="02020603050405020304" pitchFamily="18" charset="0"/>
                <a:hlinkClick r:id="rId2"/>
              </a:rPr>
              <a:t>customers </a:t>
            </a:r>
            <a:r>
              <a:rPr lang="en-US" sz="3200" dirty="0">
                <a:solidFill>
                  <a:srgbClr val="434F57"/>
                </a:solidFill>
                <a:latin typeface="Times New Roman" panose="02020603050405020304" pitchFamily="18" charset="0"/>
                <a:cs typeface="Times New Roman" panose="02020603050405020304" pitchFamily="18" charset="0"/>
              </a:rPr>
              <a:t>or recipients of the service provided. </a:t>
            </a:r>
          </a:p>
          <a:p>
            <a:endParaRPr lang="en-US" sz="3200" dirty="0">
              <a:solidFill>
                <a:srgbClr val="434F57"/>
              </a:solidFill>
              <a:latin typeface="Times New Roman" panose="02020603050405020304" pitchFamily="18" charset="0"/>
              <a:cs typeface="Times New Roman" panose="02020603050405020304" pitchFamily="18" charset="0"/>
            </a:endParaRPr>
          </a:p>
          <a:p>
            <a:r>
              <a:rPr lang="en-US" sz="3200" dirty="0">
                <a:solidFill>
                  <a:srgbClr val="434F57"/>
                </a:solidFill>
                <a:latin typeface="Times New Roman" panose="02020603050405020304" pitchFamily="18" charset="0"/>
                <a:cs typeface="Times New Roman" panose="02020603050405020304" pitchFamily="18" charset="0"/>
              </a:rPr>
              <a:t>For example, frontline workers have a </a:t>
            </a:r>
            <a:r>
              <a:rPr lang="en-US" sz="3200" dirty="0">
                <a:solidFill>
                  <a:srgbClr val="4A6EE0"/>
                </a:solidFill>
                <a:latin typeface="Times New Roman" panose="02020603050405020304" pitchFamily="18" charset="0"/>
                <a:cs typeface="Times New Roman" panose="02020603050405020304" pitchFamily="18" charset="0"/>
                <a:hlinkClick r:id="rId3"/>
              </a:rPr>
              <a:t>higher rate of face-to-face interactions</a:t>
            </a:r>
            <a:r>
              <a:rPr lang="en-US" sz="3200" dirty="0">
                <a:solidFill>
                  <a:srgbClr val="434F57"/>
                </a:solidFill>
                <a:latin typeface="Times New Roman" panose="02020603050405020304" pitchFamily="18" charset="0"/>
                <a:cs typeface="Times New Roman" panose="02020603050405020304" pitchFamily="18" charset="0"/>
              </a:rPr>
              <a:t> than essential workers, who aren’t necessarily required to work in public-facing roles.</a:t>
            </a:r>
            <a:endParaRPr lang="en-US" sz="3200" b="0" i="0" dirty="0">
              <a:solidFill>
                <a:srgbClr val="434F5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591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445" y="418012"/>
            <a:ext cx="11639005" cy="6309420"/>
          </a:xfrm>
          <a:prstGeom prst="rect">
            <a:avLst/>
          </a:prstGeom>
        </p:spPr>
        <p:txBody>
          <a:bodyPr wrap="square">
            <a:spAutoFit/>
          </a:bodyPr>
          <a:lstStyle/>
          <a:p>
            <a:r>
              <a:rPr lang="en-US" sz="2300" dirty="0">
                <a:solidFill>
                  <a:srgbClr val="434F57"/>
                </a:solidFill>
                <a:latin typeface="Times New Roman" panose="02020603050405020304" pitchFamily="18" charset="0"/>
                <a:cs typeface="Times New Roman" panose="02020603050405020304" pitchFamily="18" charset="0"/>
              </a:rPr>
              <a:t>However, it’s crucial to identify all types of frontline jobs, so people know who makes up most of the country’s workforce. Here is a list of some common occupations where frontline workers work:</a:t>
            </a:r>
          </a:p>
          <a:p>
            <a:endParaRPr lang="en-US" sz="2300" dirty="0">
              <a:solidFill>
                <a:srgbClr val="434F57"/>
              </a:solidFill>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Health care:</a:t>
            </a:r>
            <a:r>
              <a:rPr lang="en-US" sz="2300" dirty="0">
                <a:latin typeface="Times New Roman" panose="02020603050405020304" pitchFamily="18" charset="0"/>
                <a:cs typeface="Times New Roman" panose="02020603050405020304" pitchFamily="18" charset="0"/>
              </a:rPr>
              <a:t> Nurses, doctors, and other medical professionals that see patients and provide treatment services</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Education and child care: </a:t>
            </a:r>
            <a:r>
              <a:rPr lang="en-US" sz="2300" dirty="0">
                <a:latin typeface="Times New Roman" panose="02020603050405020304" pitchFamily="18" charset="0"/>
                <a:cs typeface="Times New Roman" panose="02020603050405020304" pitchFamily="18" charset="0"/>
              </a:rPr>
              <a:t>Teachers, special education professionals, and day care specialists</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Local and national government: </a:t>
            </a:r>
            <a:r>
              <a:rPr lang="en-US" sz="2300" dirty="0">
                <a:latin typeface="Times New Roman" panose="02020603050405020304" pitchFamily="18" charset="0"/>
                <a:cs typeface="Times New Roman" panose="02020603050405020304" pitchFamily="18" charset="0"/>
              </a:rPr>
              <a:t>Politicians, elected officials, and federal government workers</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Food and goods: </a:t>
            </a:r>
            <a:r>
              <a:rPr lang="en-US" sz="2300" dirty="0">
                <a:latin typeface="Times New Roman" panose="02020603050405020304" pitchFamily="18" charset="0"/>
                <a:cs typeface="Times New Roman" panose="02020603050405020304" pitchFamily="18" charset="0"/>
              </a:rPr>
              <a:t>Food supply chain workers, those in food sales and distribution</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Public safety: </a:t>
            </a:r>
            <a:r>
              <a:rPr lang="en-US" sz="2300" dirty="0">
                <a:latin typeface="Times New Roman" panose="02020603050405020304" pitchFamily="18" charset="0"/>
                <a:cs typeface="Times New Roman" panose="02020603050405020304" pitchFamily="18" charset="0"/>
              </a:rPr>
              <a:t>Law enforcement, armed forces, firefighters, and other security workers</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Transport:</a:t>
            </a:r>
            <a:r>
              <a:rPr lang="en-US" sz="2300" dirty="0">
                <a:latin typeface="Times New Roman" panose="02020603050405020304" pitchFamily="18" charset="0"/>
                <a:cs typeface="Times New Roman" panose="02020603050405020304" pitchFamily="18" charset="0"/>
              </a:rPr>
              <a:t> Public transportation workers in air, rail, road, and water</a:t>
            </a:r>
          </a:p>
          <a:p>
            <a:endParaRPr lang="en-US" dirty="0"/>
          </a:p>
          <a:p>
            <a:endParaRPr lang="en-US" dirty="0"/>
          </a:p>
        </p:txBody>
      </p:sp>
    </p:spTree>
    <p:extLst>
      <p:ext uri="{BB962C8B-B14F-4D97-AF65-F5344CB8AC3E}">
        <p14:creationId xmlns:p14="http://schemas.microsoft.com/office/powerpoint/2010/main" val="1013790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697" y="274320"/>
            <a:ext cx="11234057" cy="6647974"/>
          </a:xfrm>
          <a:prstGeom prst="rect">
            <a:avLst/>
          </a:prstGeom>
        </p:spPr>
        <p:txBody>
          <a:bodyPr wrap="square">
            <a:spAutoFit/>
          </a:bodyPr>
          <a:lstStyle/>
          <a:p>
            <a:pPr>
              <a:buFont typeface="Arial" panose="020B0604020202020204" pitchFamily="34" charset="0"/>
              <a:buChar char="•"/>
            </a:pPr>
            <a:r>
              <a:rPr lang="en-US" sz="2400" b="1" dirty="0">
                <a:solidFill>
                  <a:srgbClr val="434F57"/>
                </a:solidFill>
                <a:latin typeface="Times New Roman" panose="02020603050405020304" pitchFamily="18" charset="0"/>
                <a:cs typeface="Times New Roman" panose="02020603050405020304" pitchFamily="18" charset="0"/>
              </a:rPr>
              <a:t>Utilities, communications, and financial services: </a:t>
            </a:r>
            <a:r>
              <a:rPr lang="en-US" sz="2400" dirty="0">
                <a:solidFill>
                  <a:srgbClr val="434F57"/>
                </a:solidFill>
                <a:latin typeface="Times New Roman" panose="02020603050405020304" pitchFamily="18" charset="0"/>
                <a:cs typeface="Times New Roman" panose="02020603050405020304" pitchFamily="18" charset="0"/>
              </a:rPr>
              <a:t>Oil, gas, and electrical industries, as well as postal service workers and waste disposal employees</a:t>
            </a:r>
          </a:p>
          <a:p>
            <a:pPr>
              <a:buFont typeface="Arial" panose="020B0604020202020204" pitchFamily="34" charset="0"/>
              <a:buChar char="•"/>
            </a:pPr>
            <a:endParaRPr lang="en-US" sz="2400" dirty="0">
              <a:solidFill>
                <a:srgbClr val="434F57"/>
              </a:solidFill>
              <a:latin typeface="Times New Roman" panose="02020603050405020304" pitchFamily="18" charset="0"/>
              <a:cs typeface="Times New Roman" panose="02020603050405020304" pitchFamily="18" charset="0"/>
            </a:endParaRPr>
          </a:p>
          <a:p>
            <a:r>
              <a:rPr lang="en-US" sz="2400" dirty="0">
                <a:solidFill>
                  <a:srgbClr val="434F57"/>
                </a:solidFill>
                <a:latin typeface="Times New Roman" panose="02020603050405020304" pitchFamily="18" charset="0"/>
                <a:cs typeface="Times New Roman" panose="02020603050405020304" pitchFamily="18" charset="0"/>
              </a:rPr>
              <a:t>Frontline employees can work in various environments, ranging from grocery stores to out and about in local neighborhoods.</a:t>
            </a:r>
          </a:p>
          <a:p>
            <a:endParaRPr lang="en-US" sz="2400" dirty="0">
              <a:solidFill>
                <a:srgbClr val="434F57"/>
              </a:solidFill>
              <a:latin typeface="Times New Roman" panose="02020603050405020304" pitchFamily="18" charset="0"/>
              <a:cs typeface="Times New Roman" panose="02020603050405020304" pitchFamily="18" charset="0"/>
            </a:endParaRPr>
          </a:p>
          <a:p>
            <a:r>
              <a:rPr lang="en-US" sz="2400" b="1" dirty="0">
                <a:solidFill>
                  <a:srgbClr val="434F57"/>
                </a:solidFill>
                <a:latin typeface="Times New Roman" panose="02020603050405020304" pitchFamily="18" charset="0"/>
                <a:cs typeface="Times New Roman" panose="02020603050405020304" pitchFamily="18" charset="0"/>
              </a:rPr>
              <a:t>Where Frontline Employees Work</a:t>
            </a:r>
          </a:p>
          <a:p>
            <a:r>
              <a:rPr lang="en-US" sz="2400" dirty="0">
                <a:latin typeface="Times New Roman" panose="02020603050405020304" pitchFamily="18" charset="0"/>
                <a:cs typeface="Times New Roman" panose="02020603050405020304" pitchFamily="18" charset="0"/>
              </a:rPr>
              <a:t>Stores</a:t>
            </a:r>
          </a:p>
          <a:p>
            <a:r>
              <a:rPr lang="en-US" sz="2400" dirty="0">
                <a:latin typeface="Times New Roman" panose="02020603050405020304" pitchFamily="18" charset="0"/>
                <a:cs typeface="Times New Roman" panose="02020603050405020304" pitchFamily="18" charset="0"/>
              </a:rPr>
              <a:t>Restaurants</a:t>
            </a:r>
          </a:p>
          <a:p>
            <a:r>
              <a:rPr lang="en-US" sz="2400" dirty="0">
                <a:latin typeface="Times New Roman" panose="02020603050405020304" pitchFamily="18" charset="0"/>
                <a:cs typeface="Times New Roman" panose="02020603050405020304" pitchFamily="18" charset="0"/>
              </a:rPr>
              <a:t>Beauty salons</a:t>
            </a:r>
          </a:p>
          <a:p>
            <a:r>
              <a:rPr lang="en-US" sz="2400" dirty="0">
                <a:latin typeface="Times New Roman" panose="02020603050405020304" pitchFamily="18" charset="0"/>
                <a:cs typeface="Times New Roman" panose="02020603050405020304" pitchFamily="18" charset="0"/>
              </a:rPr>
              <a:t>Driving trucks</a:t>
            </a:r>
          </a:p>
          <a:p>
            <a:r>
              <a:rPr lang="en-US" sz="2400" dirty="0">
                <a:latin typeface="Times New Roman" panose="02020603050405020304" pitchFamily="18" charset="0"/>
                <a:cs typeface="Times New Roman" panose="02020603050405020304" pitchFamily="18" charset="0"/>
              </a:rPr>
              <a:t>Hospitals</a:t>
            </a:r>
          </a:p>
          <a:p>
            <a:r>
              <a:rPr lang="en-US" sz="2400" dirty="0">
                <a:latin typeface="Times New Roman" panose="02020603050405020304" pitchFamily="18" charset="0"/>
                <a:cs typeface="Times New Roman" panose="02020603050405020304" pitchFamily="18" charset="0"/>
              </a:rPr>
              <a:t>Construction sites</a:t>
            </a:r>
          </a:p>
          <a:p>
            <a:r>
              <a:rPr lang="en-US" sz="2400" dirty="0">
                <a:latin typeface="Times New Roman" panose="02020603050405020304" pitchFamily="18" charset="0"/>
                <a:cs typeface="Times New Roman" panose="02020603050405020304" pitchFamily="18" charset="0"/>
              </a:rPr>
              <a:t>Factories</a:t>
            </a:r>
          </a:p>
          <a:p>
            <a:r>
              <a:rPr lang="en-US" sz="2400" dirty="0">
                <a:latin typeface="Times New Roman" panose="02020603050405020304" pitchFamily="18" charset="0"/>
                <a:cs typeface="Times New Roman" panose="02020603050405020304" pitchFamily="18" charset="0"/>
              </a:rPr>
              <a:t>Educational institutions</a:t>
            </a:r>
          </a:p>
          <a:p>
            <a:r>
              <a:rPr lang="en-US" sz="2400" dirty="0">
                <a:latin typeface="Times New Roman" panose="02020603050405020304" pitchFamily="18" charset="0"/>
                <a:cs typeface="Times New Roman" panose="02020603050405020304" pitchFamily="18" charset="0"/>
              </a:rPr>
              <a:t>Pharmacies</a:t>
            </a:r>
          </a:p>
          <a:p>
            <a:r>
              <a:rPr lang="en-US" sz="2400" dirty="0">
                <a:latin typeface="Times New Roman" panose="02020603050405020304" pitchFamily="18" charset="0"/>
                <a:cs typeface="Times New Roman" panose="02020603050405020304" pitchFamily="18" charset="0"/>
              </a:rPr>
              <a:t>Warehouse</a:t>
            </a:r>
          </a:p>
          <a:p>
            <a:endParaRPr lang="en-US" b="1" i="0" dirty="0">
              <a:solidFill>
                <a:srgbClr val="434F57"/>
              </a:solidFill>
              <a:effectLst/>
              <a:latin typeface="Lato"/>
            </a:endParaRPr>
          </a:p>
        </p:txBody>
      </p:sp>
    </p:spTree>
    <p:extLst>
      <p:ext uri="{BB962C8B-B14F-4D97-AF65-F5344CB8AC3E}">
        <p14:creationId xmlns:p14="http://schemas.microsoft.com/office/powerpoint/2010/main" val="774577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5" y="287383"/>
            <a:ext cx="11848012" cy="6740307"/>
          </a:xfrm>
          <a:prstGeom prst="rect">
            <a:avLst/>
          </a:prstGeom>
        </p:spPr>
        <p:txBody>
          <a:bodyPr wrap="square">
            <a:spAutoFit/>
          </a:bodyPr>
          <a:lstStyle/>
          <a:p>
            <a:r>
              <a:rPr lang="en-US" sz="2400" dirty="0">
                <a:solidFill>
                  <a:srgbClr val="434F57"/>
                </a:solidFill>
                <a:latin typeface="Times New Roman" panose="02020603050405020304" pitchFamily="18" charset="0"/>
                <a:cs typeface="Times New Roman" panose="02020603050405020304" pitchFamily="18" charset="0"/>
              </a:rPr>
              <a:t>Here are some of those facts that can help people understand how crucial they are to a functioning society. In addition, it’s the responsibility of industry leaders to </a:t>
            </a:r>
            <a:r>
              <a:rPr lang="en-US" sz="2400" dirty="0">
                <a:solidFill>
                  <a:srgbClr val="4A6EE0"/>
                </a:solidFill>
                <a:latin typeface="Times New Roman" panose="02020603050405020304" pitchFamily="18" charset="0"/>
                <a:cs typeface="Times New Roman" panose="02020603050405020304" pitchFamily="18" charset="0"/>
                <a:hlinkClick r:id="rId2"/>
              </a:rPr>
              <a:t>be aware of these facts</a:t>
            </a:r>
            <a:r>
              <a:rPr lang="en-US" sz="2400" dirty="0">
                <a:solidFill>
                  <a:srgbClr val="434F57"/>
                </a:solidFill>
                <a:latin typeface="Times New Roman" panose="02020603050405020304" pitchFamily="18" charset="0"/>
                <a:cs typeface="Times New Roman" panose="02020603050405020304" pitchFamily="18" charset="0"/>
              </a:rPr>
              <a:t> to improve their frontline workforce:</a:t>
            </a:r>
          </a:p>
          <a:p>
            <a:endParaRPr lang="en-US" sz="2400" dirty="0">
              <a:solidFill>
                <a:srgbClr val="434F57"/>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434F57"/>
                </a:solidFill>
                <a:latin typeface="Times New Roman" panose="02020603050405020304" pitchFamily="18" charset="0"/>
                <a:cs typeface="Times New Roman" panose="02020603050405020304" pitchFamily="18" charset="0"/>
              </a:rPr>
              <a:t>Members of the health care industry represent 20% of all frontline workers in the United States.</a:t>
            </a:r>
          </a:p>
          <a:p>
            <a:endParaRPr lang="en-US" sz="2400" dirty="0">
              <a:solidFill>
                <a:srgbClr val="434F57"/>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434F57"/>
                </a:solidFill>
                <a:latin typeface="Times New Roman" panose="02020603050405020304" pitchFamily="18" charset="0"/>
                <a:cs typeface="Times New Roman" panose="02020603050405020304" pitchFamily="18" charset="0"/>
              </a:rPr>
              <a:t>Frontline workers tend to receive lower-than-average wages compared to the overall group of essential workers.</a:t>
            </a:r>
          </a:p>
          <a:p>
            <a:pPr>
              <a:buFont typeface="Arial" panose="020B0604020202020204" pitchFamily="34" charset="0"/>
              <a:buChar char="•"/>
            </a:pPr>
            <a:endParaRPr lang="en-US" sz="2400" dirty="0">
              <a:solidFill>
                <a:srgbClr val="434F57"/>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434F57"/>
                </a:solidFill>
                <a:latin typeface="Times New Roman" panose="02020603050405020304" pitchFamily="18" charset="0"/>
                <a:cs typeface="Times New Roman" panose="02020603050405020304" pitchFamily="18" charset="0"/>
              </a:rPr>
              <a:t>42% of all workers are frontline workers.</a:t>
            </a:r>
          </a:p>
          <a:p>
            <a:pPr>
              <a:buFont typeface="Arial" panose="020B0604020202020204" pitchFamily="34" charset="0"/>
              <a:buChar char="•"/>
            </a:pPr>
            <a:endParaRPr lang="en-US" sz="2400" dirty="0">
              <a:solidFill>
                <a:srgbClr val="434F57"/>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434F57"/>
                </a:solidFill>
                <a:latin typeface="Times New Roman" panose="02020603050405020304" pitchFamily="18" charset="0"/>
                <a:cs typeface="Times New Roman" panose="02020603050405020304" pitchFamily="18" charset="0"/>
              </a:rPr>
              <a:t>Frontline workers are typically less educated, with a higher share of high school dropouts.</a:t>
            </a:r>
          </a:p>
          <a:p>
            <a:pPr>
              <a:buFont typeface="Arial" panose="020B0604020202020204" pitchFamily="34" charset="0"/>
              <a:buChar char="•"/>
            </a:pPr>
            <a:endParaRPr lang="en-US" sz="2400" dirty="0">
              <a:solidFill>
                <a:srgbClr val="434F57"/>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434F57"/>
                </a:solidFill>
                <a:latin typeface="Times New Roman" panose="02020603050405020304" pitchFamily="18" charset="0"/>
                <a:cs typeface="Times New Roman" panose="02020603050405020304" pitchFamily="18" charset="0"/>
              </a:rPr>
              <a:t>Frontline workers tend to make more through unemployment benefits than working their actual job, meaning wages are generally too low for these workers.</a:t>
            </a:r>
          </a:p>
          <a:p>
            <a:pPr>
              <a:buFont typeface="Arial" panose="020B0604020202020204" pitchFamily="34" charset="0"/>
              <a:buChar char="•"/>
            </a:pPr>
            <a:endParaRPr lang="en-US" sz="2400" dirty="0">
              <a:solidFill>
                <a:srgbClr val="434F57"/>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434F57"/>
                </a:solidFill>
                <a:latin typeface="Times New Roman" panose="02020603050405020304" pitchFamily="18" charset="0"/>
                <a:cs typeface="Times New Roman" panose="02020603050405020304" pitchFamily="18" charset="0"/>
              </a:rPr>
              <a:t>Frontline workers sometimes lack insurance benefits and paid sick leave.</a:t>
            </a:r>
            <a:endParaRPr lang="en-US" sz="2400" b="0" i="0" dirty="0">
              <a:solidFill>
                <a:srgbClr val="434F5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99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9B2DE5-89CC-39A8-F60C-9049080BEA00}"/>
              </a:ext>
            </a:extLst>
          </p:cNvPr>
          <p:cNvSpPr txBox="1"/>
          <p:nvPr/>
        </p:nvSpPr>
        <p:spPr>
          <a:xfrm>
            <a:off x="736847" y="372863"/>
            <a:ext cx="8400495" cy="4770537"/>
          </a:xfrm>
          <a:prstGeom prst="rect">
            <a:avLst/>
          </a:prstGeom>
          <a:noFill/>
        </p:spPr>
        <p:txBody>
          <a:bodyPr wrap="square">
            <a:spAutoFit/>
          </a:bodyPr>
          <a:lstStyle/>
          <a:p>
            <a:r>
              <a:rPr lang="en-US" sz="2200" dirty="0">
                <a:latin typeface="Arial Rounded MT Bold" panose="020F0704030504030204" pitchFamily="34" charset="0"/>
              </a:rPr>
              <a:t>2. The second step is predicting Demand for HR </a:t>
            </a:r>
          </a:p>
          <a:p>
            <a:r>
              <a:rPr lang="en-US" sz="2200" dirty="0">
                <a:latin typeface="Arial Rounded MT Bold" panose="020F0704030504030204" pitchFamily="34" charset="0"/>
              </a:rPr>
              <a:t> Decrease costs </a:t>
            </a:r>
          </a:p>
          <a:p>
            <a:r>
              <a:rPr lang="en-US" sz="2200" dirty="0">
                <a:latin typeface="Arial Rounded MT Bold" panose="020F0704030504030204" pitchFamily="34" charset="0"/>
              </a:rPr>
              <a:t> Vacant jobs </a:t>
            </a:r>
          </a:p>
          <a:p>
            <a:r>
              <a:rPr lang="en-US" sz="2200" dirty="0">
                <a:latin typeface="Arial Rounded MT Bold" panose="020F0704030504030204" pitchFamily="34" charset="0"/>
              </a:rPr>
              <a:t> Train on new equipment. MRCET MBA </a:t>
            </a:r>
          </a:p>
          <a:p>
            <a:endParaRPr lang="en-US" sz="2200" dirty="0">
              <a:latin typeface="Arial Rounded MT Bold" panose="020F0704030504030204" pitchFamily="34" charset="0"/>
            </a:endParaRPr>
          </a:p>
          <a:p>
            <a:r>
              <a:rPr lang="en-US" sz="2200" dirty="0">
                <a:latin typeface="Arial Rounded MT Bold" panose="020F0704030504030204" pitchFamily="34" charset="0"/>
              </a:rPr>
              <a:t>3. The third step is Determining HR Supply available </a:t>
            </a:r>
          </a:p>
          <a:p>
            <a:r>
              <a:rPr lang="en-US" sz="2200" dirty="0">
                <a:latin typeface="Arial Rounded MT Bold" panose="020F0704030504030204" pitchFamily="34" charset="0"/>
              </a:rPr>
              <a:t> DAP development action plan </a:t>
            </a:r>
          </a:p>
          <a:p>
            <a:r>
              <a:rPr lang="en-US" sz="2200" dirty="0">
                <a:latin typeface="Arial Rounded MT Bold" panose="020F0704030504030204" pitchFamily="34" charset="0"/>
              </a:rPr>
              <a:t> Improve the skills of employees </a:t>
            </a:r>
          </a:p>
          <a:p>
            <a:r>
              <a:rPr lang="en-US" sz="2200" dirty="0">
                <a:latin typeface="Arial Rounded MT Bold" panose="020F0704030504030204" pitchFamily="34" charset="0"/>
              </a:rPr>
              <a:t> Link with employees needs </a:t>
            </a:r>
          </a:p>
          <a:p>
            <a:r>
              <a:rPr lang="en-US" sz="2200" dirty="0">
                <a:latin typeface="Arial Rounded MT Bold" panose="020F0704030504030204" pitchFamily="34" charset="0"/>
              </a:rPr>
              <a:t> Analyze and choose the common needs </a:t>
            </a:r>
          </a:p>
          <a:p>
            <a:r>
              <a:rPr lang="en-US" sz="2200" dirty="0">
                <a:latin typeface="Arial Rounded MT Bold" panose="020F0704030504030204" pitchFamily="34" charset="0"/>
              </a:rPr>
              <a:t> Appraisal at the end of the year in developing the employees skills </a:t>
            </a:r>
          </a:p>
          <a:p>
            <a:r>
              <a:rPr lang="en-US" sz="2200" dirty="0">
                <a:latin typeface="Arial Rounded MT Bold" panose="020F0704030504030204" pitchFamily="34" charset="0"/>
              </a:rPr>
              <a:t> Replacement charts.</a:t>
            </a:r>
          </a:p>
          <a:p>
            <a:endParaRPr lang="en-IN" dirty="0"/>
          </a:p>
        </p:txBody>
      </p:sp>
    </p:spTree>
    <p:extLst>
      <p:ext uri="{BB962C8B-B14F-4D97-AF65-F5344CB8AC3E}">
        <p14:creationId xmlns:p14="http://schemas.microsoft.com/office/powerpoint/2010/main" val="13996359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5E1591-2572-A84C-7C00-06C25A60B3A9}"/>
              </a:ext>
            </a:extLst>
          </p:cNvPr>
          <p:cNvSpPr txBox="1"/>
          <p:nvPr/>
        </p:nvSpPr>
        <p:spPr>
          <a:xfrm>
            <a:off x="1507543" y="668688"/>
            <a:ext cx="8404191" cy="646331"/>
          </a:xfrm>
          <a:prstGeom prst="rect">
            <a:avLst/>
          </a:prstGeom>
          <a:noFill/>
        </p:spPr>
        <p:txBody>
          <a:bodyPr wrap="square">
            <a:spAutoFit/>
          </a:bodyPr>
          <a:lstStyle/>
          <a:p>
            <a:pPr algn="ctr"/>
            <a:r>
              <a:rPr lang="en-IN" b="1" i="0" dirty="0">
                <a:solidFill>
                  <a:srgbClr val="000000"/>
                </a:solidFill>
                <a:effectLst/>
                <a:latin typeface="Poppins" panose="00000500000000000000" pitchFamily="2" charset="0"/>
              </a:rPr>
              <a:t>HR Best Practices</a:t>
            </a:r>
          </a:p>
          <a:p>
            <a:pPr algn="l"/>
            <a:endParaRPr lang="en-IN" b="1" i="0" dirty="0">
              <a:solidFill>
                <a:srgbClr val="000000"/>
              </a:solidFill>
              <a:effectLst/>
              <a:latin typeface="Poppins" panose="00000500000000000000" pitchFamily="2" charset="0"/>
            </a:endParaRPr>
          </a:p>
        </p:txBody>
      </p:sp>
      <p:pic>
        <p:nvPicPr>
          <p:cNvPr id="1026" name="Picture 2" descr="HR Practices">
            <a:extLst>
              <a:ext uri="{FF2B5EF4-FFF2-40B4-BE49-F238E27FC236}">
                <a16:creationId xmlns:a16="http://schemas.microsoft.com/office/drawing/2014/main" id="{7E3C1065-69C3-3B6D-AB8B-7BC18FF4B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43" y="1461954"/>
            <a:ext cx="10111666" cy="472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1171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4D975-A26C-F75B-0242-82B0D9DD792E}"/>
              </a:ext>
            </a:extLst>
          </p:cNvPr>
          <p:cNvSpPr txBox="1"/>
          <p:nvPr/>
        </p:nvSpPr>
        <p:spPr>
          <a:xfrm>
            <a:off x="621437" y="1074199"/>
            <a:ext cx="9916357" cy="4031873"/>
          </a:xfrm>
          <a:prstGeom prst="rect">
            <a:avLst/>
          </a:prstGeom>
          <a:noFill/>
        </p:spPr>
        <p:txBody>
          <a:bodyPr wrap="square">
            <a:spAutoFit/>
          </a:bodyPr>
          <a:lstStyle/>
          <a:p>
            <a:pPr algn="l" rtl="0"/>
            <a:r>
              <a:rPr lang="en-US" sz="3200" b="1" i="0" dirty="0">
                <a:solidFill>
                  <a:srgbClr val="000000"/>
                </a:solidFill>
                <a:effectLst/>
                <a:latin typeface="Arial" panose="020B0604020202020204" pitchFamily="34" charset="0"/>
                <a:cs typeface="Arial" panose="020B0604020202020204" pitchFamily="34" charset="0"/>
              </a:rPr>
              <a:t>HR Best Practice #1: Safe and happy workplace management  </a:t>
            </a:r>
          </a:p>
          <a:p>
            <a:pPr algn="l"/>
            <a:r>
              <a:rPr lang="en-US" sz="3200" b="0" i="0" dirty="0">
                <a:solidFill>
                  <a:srgbClr val="000000"/>
                </a:solidFill>
                <a:effectLst/>
                <a:latin typeface="Arial" panose="020B0604020202020204" pitchFamily="34" charset="0"/>
                <a:cs typeface="Arial" panose="020B0604020202020204" pitchFamily="34" charset="0"/>
              </a:rPr>
              <a:t>COVID-19 is highlighting the need to keep employees healthy and take care of their well-being.</a:t>
            </a:r>
          </a:p>
          <a:p>
            <a:pPr algn="l"/>
            <a:endParaRPr lang="en-US" sz="3200" dirty="0">
              <a:solidFill>
                <a:srgbClr val="000000"/>
              </a:solidFill>
              <a:latin typeface="Arial" panose="020B0604020202020204" pitchFamily="34" charset="0"/>
              <a:cs typeface="Arial" panose="020B0604020202020204" pitchFamily="34" charset="0"/>
            </a:endParaRPr>
          </a:p>
          <a:p>
            <a:pPr algn="l"/>
            <a:r>
              <a:rPr lang="en-US" sz="3200" b="0" i="0" dirty="0">
                <a:solidFill>
                  <a:srgbClr val="000000"/>
                </a:solidFill>
                <a:effectLst/>
                <a:latin typeface="Arial" panose="020B0604020202020204" pitchFamily="34" charset="0"/>
                <a:cs typeface="Arial" panose="020B0604020202020204" pitchFamily="34" charset="0"/>
              </a:rPr>
              <a:t> Therefore, </a:t>
            </a:r>
            <a:r>
              <a:rPr lang="en-US" sz="3200" b="1" i="0" dirty="0">
                <a:solidFill>
                  <a:srgbClr val="000000"/>
                </a:solidFill>
                <a:effectLst/>
                <a:latin typeface="Arial" panose="020B0604020202020204" pitchFamily="34" charset="0"/>
                <a:cs typeface="Arial" panose="020B0604020202020204" pitchFamily="34" charset="0"/>
              </a:rPr>
              <a:t>HR should develop and maintain standards that ensure a safe workplace where hires love</a:t>
            </a:r>
            <a:r>
              <a:rPr lang="en-US" sz="3200" b="0" i="0" dirty="0">
                <a:solidFill>
                  <a:srgbClr val="000000"/>
                </a:solidFill>
                <a:effectLst/>
                <a:latin typeface="Arial" panose="020B0604020202020204" pitchFamily="34" charset="0"/>
                <a:cs typeface="Arial" panose="020B0604020202020204" pitchFamily="34" charset="0"/>
              </a:rPr>
              <a:t> to be and can perform well.</a:t>
            </a:r>
          </a:p>
        </p:txBody>
      </p:sp>
    </p:spTree>
    <p:extLst>
      <p:ext uri="{BB962C8B-B14F-4D97-AF65-F5344CB8AC3E}">
        <p14:creationId xmlns:p14="http://schemas.microsoft.com/office/powerpoint/2010/main" val="36408470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68A54-1218-DB41-D3FE-AB4AFD475CE6}"/>
              </a:ext>
            </a:extLst>
          </p:cNvPr>
          <p:cNvSpPr txBox="1"/>
          <p:nvPr/>
        </p:nvSpPr>
        <p:spPr>
          <a:xfrm>
            <a:off x="807868" y="949912"/>
            <a:ext cx="10377996" cy="4031873"/>
          </a:xfrm>
          <a:prstGeom prst="rect">
            <a:avLst/>
          </a:prstGeom>
          <a:noFill/>
        </p:spPr>
        <p:txBody>
          <a:bodyPr wrap="square">
            <a:spAutoFit/>
          </a:bodyPr>
          <a:lstStyle/>
          <a:p>
            <a:pPr algn="l" rtl="0"/>
            <a:r>
              <a:rPr lang="en-US" sz="3200" b="1" i="0" dirty="0">
                <a:solidFill>
                  <a:srgbClr val="000000"/>
                </a:solidFill>
                <a:effectLst/>
                <a:latin typeface="Arial" panose="020B0604020202020204" pitchFamily="34" charset="0"/>
                <a:cs typeface="Arial" panose="020B0604020202020204" pitchFamily="34" charset="0"/>
              </a:rPr>
              <a:t>HR Best Practice #2: Open book management style</a:t>
            </a:r>
          </a:p>
          <a:p>
            <a:pPr algn="l"/>
            <a:r>
              <a:rPr lang="en-US" sz="3200" b="0" i="0" dirty="0">
                <a:solidFill>
                  <a:srgbClr val="000000"/>
                </a:solidFill>
                <a:effectLst/>
                <a:latin typeface="Arial" panose="020B0604020202020204" pitchFamily="34" charset="0"/>
                <a:cs typeface="Arial" panose="020B0604020202020204" pitchFamily="34" charset="0"/>
              </a:rPr>
              <a:t>Just like everyone else, employees hate uncertainties and doubts, which is why </a:t>
            </a:r>
            <a:r>
              <a:rPr lang="en-US" sz="3200" b="1" i="0" dirty="0">
                <a:solidFill>
                  <a:srgbClr val="000000"/>
                </a:solidFill>
                <a:effectLst/>
                <a:latin typeface="Arial" panose="020B0604020202020204" pitchFamily="34" charset="0"/>
                <a:cs typeface="Arial" panose="020B0604020202020204" pitchFamily="34" charset="0"/>
              </a:rPr>
              <a:t>you should have an open-management and a lead transparent business.</a:t>
            </a:r>
            <a:r>
              <a:rPr lang="en-US" sz="3200" b="0" i="0" dirty="0">
                <a:solidFill>
                  <a:srgbClr val="000000"/>
                </a:solidFill>
                <a:effectLst/>
                <a:latin typeface="Arial" panose="020B0604020202020204" pitchFamily="34" charset="0"/>
                <a:cs typeface="Arial" panose="020B0604020202020204" pitchFamily="34" charset="0"/>
              </a:rPr>
              <a:t> </a:t>
            </a:r>
          </a:p>
          <a:p>
            <a:pPr algn="l"/>
            <a:endParaRPr lang="en-US" sz="3200" dirty="0">
              <a:solidFill>
                <a:srgbClr val="000000"/>
              </a:solidFill>
              <a:latin typeface="Arial" panose="020B0604020202020204" pitchFamily="34" charset="0"/>
              <a:cs typeface="Arial" panose="020B0604020202020204" pitchFamily="34" charset="0"/>
            </a:endParaRPr>
          </a:p>
          <a:p>
            <a:pPr algn="l"/>
            <a:r>
              <a:rPr lang="en-US" sz="3200" b="0" i="0" dirty="0">
                <a:solidFill>
                  <a:srgbClr val="000000"/>
                </a:solidFill>
                <a:effectLst/>
                <a:latin typeface="Arial" panose="020B0604020202020204" pitchFamily="34" charset="0"/>
                <a:cs typeface="Arial" panose="020B0604020202020204" pitchFamily="34" charset="0"/>
              </a:rPr>
              <a:t>Keep your employees updated and in the loop with the company's on-going as that will increase their loyalty and productivity.</a:t>
            </a:r>
          </a:p>
        </p:txBody>
      </p:sp>
    </p:spTree>
    <p:extLst>
      <p:ext uri="{BB962C8B-B14F-4D97-AF65-F5344CB8AC3E}">
        <p14:creationId xmlns:p14="http://schemas.microsoft.com/office/powerpoint/2010/main" val="2631834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245B8-2195-6ACF-A455-457D69C25BA9}"/>
              </a:ext>
            </a:extLst>
          </p:cNvPr>
          <p:cNvSpPr txBox="1"/>
          <p:nvPr/>
        </p:nvSpPr>
        <p:spPr>
          <a:xfrm>
            <a:off x="736847" y="1189609"/>
            <a:ext cx="10644326" cy="3539430"/>
          </a:xfrm>
          <a:prstGeom prst="rect">
            <a:avLst/>
          </a:prstGeom>
          <a:noFill/>
        </p:spPr>
        <p:txBody>
          <a:bodyPr wrap="square">
            <a:spAutoFit/>
          </a:bodyPr>
          <a:lstStyle/>
          <a:p>
            <a:pPr algn="l" rtl="0"/>
            <a:r>
              <a:rPr lang="en-US" sz="3200" b="1" i="0" dirty="0">
                <a:solidFill>
                  <a:srgbClr val="000000"/>
                </a:solidFill>
                <a:effectLst/>
                <a:latin typeface="Arial" panose="020B0604020202020204" pitchFamily="34" charset="0"/>
                <a:cs typeface="Arial" panose="020B0604020202020204" pitchFamily="34" charset="0"/>
              </a:rPr>
              <a:t>HR Best Practice #3: Performance enticed bonuses</a:t>
            </a:r>
          </a:p>
          <a:p>
            <a:pPr algn="l" rtl="0"/>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3200" b="0" i="0" dirty="0">
                <a:solidFill>
                  <a:srgbClr val="000000"/>
                </a:solidFill>
                <a:effectLst/>
                <a:latin typeface="Arial" panose="020B0604020202020204" pitchFamily="34" charset="0"/>
                <a:cs typeface="Arial" panose="020B0604020202020204" pitchFamily="34" charset="0"/>
              </a:rPr>
              <a:t>One of the best ways to ensure a company will reach the desired levels of profitability while also keeping </a:t>
            </a:r>
            <a:r>
              <a:rPr lang="en-US" sz="3200" b="1" i="0" dirty="0">
                <a:solidFill>
                  <a:srgbClr val="000000"/>
                </a:solidFill>
                <a:effectLst/>
                <a:latin typeface="Arial" panose="020B0604020202020204" pitchFamily="34" charset="0"/>
                <a:cs typeface="Arial" panose="020B0604020202020204" pitchFamily="34" charset="0"/>
              </a:rPr>
              <a:t>employees efficient is to create bonuses according to the teams and individual performance and success.</a:t>
            </a:r>
            <a:endParaRPr lang="en-US" sz="32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472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AE43FB-0C8D-5CDF-6BE6-50825880BD08}"/>
              </a:ext>
            </a:extLst>
          </p:cNvPr>
          <p:cNvSpPr txBox="1"/>
          <p:nvPr/>
        </p:nvSpPr>
        <p:spPr>
          <a:xfrm>
            <a:off x="967666" y="985421"/>
            <a:ext cx="10173810" cy="4524315"/>
          </a:xfrm>
          <a:prstGeom prst="rect">
            <a:avLst/>
          </a:prstGeom>
          <a:noFill/>
        </p:spPr>
        <p:txBody>
          <a:bodyPr wrap="square">
            <a:spAutoFit/>
          </a:bodyPr>
          <a:lstStyle/>
          <a:p>
            <a:pPr algn="l" rtl="0"/>
            <a:r>
              <a:rPr lang="en-US" sz="3200" b="1" i="0" dirty="0">
                <a:solidFill>
                  <a:srgbClr val="000000"/>
                </a:solidFill>
                <a:effectLst/>
                <a:latin typeface="Arial" panose="020B0604020202020204" pitchFamily="34" charset="0"/>
                <a:cs typeface="Arial" panose="020B0604020202020204" pitchFamily="34" charset="0"/>
              </a:rPr>
              <a:t>HR Best Practice #4: Transparent and fair evaluation system</a:t>
            </a:r>
          </a:p>
          <a:p>
            <a:pPr algn="l"/>
            <a:r>
              <a:rPr lang="en-US" sz="3200" b="0" i="0" dirty="0">
                <a:solidFill>
                  <a:srgbClr val="000000"/>
                </a:solidFill>
                <a:effectLst/>
                <a:latin typeface="Arial" panose="020B0604020202020204" pitchFamily="34" charset="0"/>
                <a:cs typeface="Arial" panose="020B0604020202020204" pitchFamily="34" charset="0"/>
              </a:rPr>
              <a:t>A company should ensure that their evaluation system is tailored to its corporate goals and that all performance reports are transparent and available to employees. </a:t>
            </a:r>
          </a:p>
          <a:p>
            <a:pPr algn="l"/>
            <a:endParaRPr lang="en-US" sz="3200" dirty="0">
              <a:solidFill>
                <a:srgbClr val="000000"/>
              </a:solidFill>
              <a:latin typeface="Arial" panose="020B0604020202020204" pitchFamily="34" charset="0"/>
              <a:cs typeface="Arial" panose="020B0604020202020204" pitchFamily="34" charset="0"/>
            </a:endParaRPr>
          </a:p>
          <a:p>
            <a:pPr algn="l"/>
            <a:r>
              <a:rPr lang="en-US" sz="3200" b="0" i="0" dirty="0">
                <a:solidFill>
                  <a:srgbClr val="000000"/>
                </a:solidFill>
                <a:effectLst/>
                <a:latin typeface="Arial" panose="020B0604020202020204" pitchFamily="34" charset="0"/>
                <a:cs typeface="Arial" panose="020B0604020202020204" pitchFamily="34" charset="0"/>
              </a:rPr>
              <a:t>It's recommendable to track their work throughout the year and base evaluation on achievements.</a:t>
            </a:r>
          </a:p>
        </p:txBody>
      </p:sp>
    </p:spTree>
    <p:extLst>
      <p:ext uri="{BB962C8B-B14F-4D97-AF65-F5344CB8AC3E}">
        <p14:creationId xmlns:p14="http://schemas.microsoft.com/office/powerpoint/2010/main" val="4590366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8A2C5-003D-0EAD-B26A-1EB698943D72}"/>
              </a:ext>
            </a:extLst>
          </p:cNvPr>
          <p:cNvSpPr txBox="1"/>
          <p:nvPr/>
        </p:nvSpPr>
        <p:spPr>
          <a:xfrm>
            <a:off x="639192" y="825623"/>
            <a:ext cx="10875146" cy="5078313"/>
          </a:xfrm>
          <a:prstGeom prst="rect">
            <a:avLst/>
          </a:prstGeom>
          <a:noFill/>
        </p:spPr>
        <p:txBody>
          <a:bodyPr wrap="square">
            <a:spAutoFit/>
          </a:bodyPr>
          <a:lstStyle/>
          <a:p>
            <a:pPr algn="l" rtl="0"/>
            <a:r>
              <a:rPr lang="en-US" sz="3600" b="1" i="0" dirty="0">
                <a:solidFill>
                  <a:srgbClr val="000000"/>
                </a:solidFill>
                <a:effectLst/>
                <a:latin typeface="Arial" panose="020B0604020202020204" pitchFamily="34" charset="0"/>
                <a:cs typeface="Arial" panose="020B0604020202020204" pitchFamily="34" charset="0"/>
              </a:rPr>
              <a:t>HR Best Practice #5: 360-Degree feedback</a:t>
            </a:r>
          </a:p>
          <a:p>
            <a:pPr algn="l"/>
            <a:r>
              <a:rPr lang="en-US" sz="3600" b="0" i="0" dirty="0">
                <a:solidFill>
                  <a:srgbClr val="000000"/>
                </a:solidFill>
                <a:effectLst/>
                <a:latin typeface="Arial" panose="020B0604020202020204" pitchFamily="34" charset="0"/>
                <a:cs typeface="Arial" panose="020B0604020202020204" pitchFamily="34" charset="0"/>
              </a:rPr>
              <a:t>All organization's personnel should receive genuine insights into their performance and what they can do better. </a:t>
            </a:r>
            <a:r>
              <a:rPr lang="en-US" sz="3600" b="1" i="0" dirty="0">
                <a:solidFill>
                  <a:srgbClr val="000000"/>
                </a:solidFill>
                <a:effectLst/>
                <a:latin typeface="Arial" panose="020B0604020202020204" pitchFamily="34" charset="0"/>
                <a:cs typeface="Arial" panose="020B0604020202020204" pitchFamily="34" charset="0"/>
              </a:rPr>
              <a:t>A system that allows all-encompassing feedback from all team members, including seniors.</a:t>
            </a:r>
            <a:r>
              <a:rPr lang="en-US" sz="3600" b="0" i="0" dirty="0">
                <a:solidFill>
                  <a:srgbClr val="000000"/>
                </a:solidFill>
                <a:effectLst/>
                <a:latin typeface="Arial" panose="020B0604020202020204" pitchFamily="34" charset="0"/>
                <a:cs typeface="Arial" panose="020B0604020202020204" pitchFamily="34" charset="0"/>
              </a:rPr>
              <a:t> </a:t>
            </a:r>
          </a:p>
          <a:p>
            <a:pPr algn="l"/>
            <a:endParaRPr lang="en-US" sz="3600" dirty="0">
              <a:solidFill>
                <a:srgbClr val="000000"/>
              </a:solidFill>
              <a:latin typeface="Arial" panose="020B0604020202020204" pitchFamily="34" charset="0"/>
              <a:cs typeface="Arial" panose="020B0604020202020204" pitchFamily="34" charset="0"/>
            </a:endParaRPr>
          </a:p>
          <a:p>
            <a:pPr algn="l"/>
            <a:r>
              <a:rPr lang="en-US" sz="3600" b="0" i="0" dirty="0">
                <a:solidFill>
                  <a:srgbClr val="000000"/>
                </a:solidFill>
                <a:effectLst/>
                <a:latin typeface="Arial" panose="020B0604020202020204" pitchFamily="34" charset="0"/>
                <a:cs typeface="Arial" panose="020B0604020202020204" pitchFamily="34" charset="0"/>
              </a:rPr>
              <a:t>Ensure that everyone receives constructive criticism and advice.</a:t>
            </a:r>
          </a:p>
        </p:txBody>
      </p:sp>
    </p:spTree>
    <p:extLst>
      <p:ext uri="{BB962C8B-B14F-4D97-AF65-F5344CB8AC3E}">
        <p14:creationId xmlns:p14="http://schemas.microsoft.com/office/powerpoint/2010/main" val="26602664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E3694-176E-A236-062B-853BC1043459}"/>
              </a:ext>
            </a:extLst>
          </p:cNvPr>
          <p:cNvSpPr txBox="1"/>
          <p:nvPr/>
        </p:nvSpPr>
        <p:spPr>
          <a:xfrm>
            <a:off x="612559" y="710214"/>
            <a:ext cx="10715348" cy="3970318"/>
          </a:xfrm>
          <a:prstGeom prst="rect">
            <a:avLst/>
          </a:prstGeom>
          <a:noFill/>
        </p:spPr>
        <p:txBody>
          <a:bodyPr wrap="square">
            <a:spAutoFit/>
          </a:bodyPr>
          <a:lstStyle/>
          <a:p>
            <a:pPr algn="l" rtl="0"/>
            <a:r>
              <a:rPr lang="en-US" sz="3600" b="1" i="0" dirty="0">
                <a:solidFill>
                  <a:srgbClr val="000000"/>
                </a:solidFill>
                <a:effectLst/>
                <a:latin typeface="Arial" panose="020B0604020202020204" pitchFamily="34" charset="0"/>
                <a:cs typeface="Arial" panose="020B0604020202020204" pitchFamily="34" charset="0"/>
              </a:rPr>
              <a:t>HR Best Practice #6: Top </a:t>
            </a:r>
            <a:r>
              <a:rPr lang="en-US" sz="3600" b="1" i="0">
                <a:solidFill>
                  <a:srgbClr val="000000"/>
                </a:solidFill>
                <a:effectLst/>
                <a:latin typeface="Arial" panose="020B0604020202020204" pitchFamily="34" charset="0"/>
                <a:cs typeface="Arial" panose="020B0604020202020204" pitchFamily="34" charset="0"/>
              </a:rPr>
              <a:t>performers highlight</a:t>
            </a:r>
          </a:p>
          <a:p>
            <a:pPr algn="l" rtl="0"/>
            <a:endParaRPr lang="en-US" sz="3600" b="1" i="0" dirty="0">
              <a:solidFill>
                <a:srgbClr val="000000"/>
              </a:solidFill>
              <a:effectLst/>
              <a:latin typeface="Arial" panose="020B0604020202020204" pitchFamily="34" charset="0"/>
              <a:cs typeface="Arial" panose="020B0604020202020204" pitchFamily="34" charset="0"/>
            </a:endParaRPr>
          </a:p>
          <a:p>
            <a:pPr algn="l"/>
            <a:r>
              <a:rPr lang="en-US" sz="3600" b="0" i="0" dirty="0">
                <a:solidFill>
                  <a:srgbClr val="000000"/>
                </a:solidFill>
                <a:effectLst/>
                <a:latin typeface="Arial" panose="020B0604020202020204" pitchFamily="34" charset="0"/>
                <a:cs typeface="Arial" panose="020B0604020202020204" pitchFamily="34" charset="0"/>
              </a:rPr>
              <a:t>If you want to motivate your staff and reward them for their accomplishments.</a:t>
            </a:r>
            <a:r>
              <a:rPr lang="en-US" sz="3600" b="1" i="0" dirty="0">
                <a:solidFill>
                  <a:srgbClr val="000000"/>
                </a:solidFill>
                <a:effectLst/>
                <a:latin typeface="Arial" panose="020B0604020202020204" pitchFamily="34" charset="0"/>
                <a:cs typeface="Arial" panose="020B0604020202020204" pitchFamily="34" charset="0"/>
              </a:rPr>
              <a:t> </a:t>
            </a:r>
          </a:p>
          <a:p>
            <a:pPr algn="l"/>
            <a:endParaRPr lang="en-US" sz="3600" b="1" dirty="0">
              <a:solidFill>
                <a:srgbClr val="000000"/>
              </a:solidFill>
              <a:latin typeface="Arial" panose="020B0604020202020204" pitchFamily="34" charset="0"/>
              <a:cs typeface="Arial" panose="020B0604020202020204" pitchFamily="34" charset="0"/>
            </a:endParaRPr>
          </a:p>
          <a:p>
            <a:pPr algn="l"/>
            <a:r>
              <a:rPr lang="en-US" sz="3600" b="1" i="0" dirty="0">
                <a:solidFill>
                  <a:srgbClr val="000000"/>
                </a:solidFill>
                <a:effectLst/>
                <a:latin typeface="Arial" panose="020B0604020202020204" pitchFamily="34" charset="0"/>
                <a:cs typeface="Arial" panose="020B0604020202020204" pitchFamily="34" charset="0"/>
              </a:rPr>
              <a:t>Ensure recognition of the best performers and make them visible across all departments.</a:t>
            </a:r>
            <a:endParaRPr lang="en-US" sz="36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8179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DF101-0265-07F1-BFAF-6903CD9CD48A}"/>
              </a:ext>
            </a:extLst>
          </p:cNvPr>
          <p:cNvSpPr txBox="1"/>
          <p:nvPr/>
        </p:nvSpPr>
        <p:spPr>
          <a:xfrm>
            <a:off x="417250" y="381740"/>
            <a:ext cx="10848513" cy="5909310"/>
          </a:xfrm>
          <a:prstGeom prst="rect">
            <a:avLst/>
          </a:prstGeom>
          <a:noFill/>
        </p:spPr>
        <p:txBody>
          <a:bodyPr wrap="square">
            <a:spAutoFit/>
          </a:bodyPr>
          <a:lstStyle/>
          <a:p>
            <a:pPr algn="l"/>
            <a:r>
              <a:rPr lang="en-US" sz="2400" b="1" i="0" dirty="0">
                <a:solidFill>
                  <a:srgbClr val="004F6D"/>
                </a:solidFill>
                <a:effectLst/>
                <a:latin typeface="Arial" panose="020B0604020202020204" pitchFamily="34" charset="0"/>
                <a:cs typeface="Arial" panose="020B0604020202020204" pitchFamily="34" charset="0"/>
              </a:rPr>
              <a:t>What Is Workplace Flexibility?</a:t>
            </a:r>
          </a:p>
          <a:p>
            <a:pPr algn="l"/>
            <a:r>
              <a:rPr lang="en-US" sz="2400" b="0" i="0" dirty="0">
                <a:solidFill>
                  <a:srgbClr val="000000"/>
                </a:solidFill>
                <a:effectLst/>
                <a:latin typeface="Arial" panose="020B0604020202020204" pitchFamily="34" charset="0"/>
                <a:cs typeface="Arial" panose="020B0604020202020204" pitchFamily="34" charset="0"/>
              </a:rPr>
              <a:t>The easiest way to define workplace flexibility is to think of it as an agreement between employer and employee. The agreement usually consists of three components. Employees can:</a:t>
            </a:r>
          </a:p>
          <a:p>
            <a:pPr algn="l">
              <a:buFont typeface="+mj-lt"/>
              <a:buAutoNum type="arabicPeriod"/>
            </a:pPr>
            <a:r>
              <a:rPr lang="en-US" sz="2400" b="0" i="0" dirty="0">
                <a:solidFill>
                  <a:srgbClr val="000000"/>
                </a:solidFill>
                <a:effectLst/>
                <a:latin typeface="Arial" panose="020B0604020202020204" pitchFamily="34" charset="0"/>
                <a:cs typeface="Arial" panose="020B0604020202020204" pitchFamily="34" charset="0"/>
              </a:rPr>
              <a:t>Choose where they work from</a:t>
            </a:r>
          </a:p>
          <a:p>
            <a:pPr algn="l">
              <a:buFont typeface="+mj-lt"/>
              <a:buAutoNum type="arabicPeriod"/>
            </a:pPr>
            <a:r>
              <a:rPr lang="en-US" sz="2400" b="0" i="0" dirty="0">
                <a:solidFill>
                  <a:srgbClr val="000000"/>
                </a:solidFill>
                <a:effectLst/>
                <a:latin typeface="Arial" panose="020B0604020202020204" pitchFamily="34" charset="0"/>
                <a:cs typeface="Arial" panose="020B0604020202020204" pitchFamily="34" charset="0"/>
              </a:rPr>
              <a:t>Create a work schedule that works best for them</a:t>
            </a:r>
          </a:p>
          <a:p>
            <a:pPr algn="l">
              <a:buFont typeface="+mj-lt"/>
              <a:buAutoNum type="arabicPeriod"/>
            </a:pPr>
            <a:r>
              <a:rPr lang="en-US" sz="2400" b="0" i="0" dirty="0">
                <a:solidFill>
                  <a:srgbClr val="000000"/>
                </a:solidFill>
                <a:effectLst/>
                <a:latin typeface="Arial" panose="020B0604020202020204" pitchFamily="34" charset="0"/>
                <a:cs typeface="Arial" panose="020B0604020202020204" pitchFamily="34" charset="0"/>
              </a:rPr>
              <a:t>Schedule their work day however they want</a:t>
            </a:r>
          </a:p>
          <a:p>
            <a:pPr algn="l">
              <a:buFont typeface="+mj-lt"/>
              <a:buAutoNum type="arabicPeriod"/>
            </a:pPr>
            <a:endParaRPr lang="en-US" sz="2400" dirty="0">
              <a:solidFill>
                <a:srgbClr val="000000"/>
              </a:solidFill>
              <a:latin typeface="Arial" panose="020B0604020202020204" pitchFamily="34" charset="0"/>
              <a:cs typeface="Arial" panose="020B0604020202020204" pitchFamily="34" charset="0"/>
            </a:endParaRPr>
          </a:p>
          <a:p>
            <a:pPr algn="l"/>
            <a:r>
              <a:rPr lang="en-US" sz="2400" b="0" i="0" dirty="0">
                <a:solidFill>
                  <a:srgbClr val="000000"/>
                </a:solidFill>
                <a:effectLst/>
                <a:latin typeface="Arial" panose="020B0604020202020204" pitchFamily="34" charset="0"/>
                <a:cs typeface="Arial" panose="020B0604020202020204" pitchFamily="34" charset="0"/>
              </a:rPr>
              <a:t>As an employer, you may think that this sounds like a freelancer schedule. And, freelancing is, indeed, one category of flexible work. However, flexible work can also include:</a:t>
            </a:r>
          </a:p>
          <a:p>
            <a:pPr algn="l">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Part-time work</a:t>
            </a:r>
          </a:p>
          <a:p>
            <a:pPr algn="l">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Fully remote teams</a:t>
            </a:r>
          </a:p>
          <a:p>
            <a:pPr algn="l">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Work-from-anywhere arrangements</a:t>
            </a:r>
          </a:p>
          <a:p>
            <a:pPr algn="l">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Compressed work weeks (working 40 hours over four days instead of five)</a:t>
            </a:r>
          </a:p>
          <a:p>
            <a:pPr algn="l"/>
            <a:endParaRPr lang="en-US" b="0" i="0" dirty="0">
              <a:solidFill>
                <a:srgbClr val="000000"/>
              </a:solidFill>
              <a:effectLst/>
              <a:latin typeface="halcyon-regular"/>
            </a:endParaRPr>
          </a:p>
        </p:txBody>
      </p:sp>
    </p:spTree>
    <p:extLst>
      <p:ext uri="{BB962C8B-B14F-4D97-AF65-F5344CB8AC3E}">
        <p14:creationId xmlns:p14="http://schemas.microsoft.com/office/powerpoint/2010/main" val="4716621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25E9A-D51A-0C24-2052-8B0665621279}"/>
              </a:ext>
            </a:extLst>
          </p:cNvPr>
          <p:cNvSpPr txBox="1"/>
          <p:nvPr/>
        </p:nvSpPr>
        <p:spPr>
          <a:xfrm>
            <a:off x="328474" y="426129"/>
            <a:ext cx="11407806" cy="5262979"/>
          </a:xfrm>
          <a:prstGeom prst="rect">
            <a:avLst/>
          </a:prstGeom>
          <a:noFill/>
        </p:spPr>
        <p:txBody>
          <a:bodyPr wrap="square">
            <a:spAutoFit/>
          </a:bodyPr>
          <a:lstStyle/>
          <a:p>
            <a:pPr algn="l"/>
            <a:r>
              <a:rPr lang="en-US" sz="2800" b="1" i="0" dirty="0">
                <a:solidFill>
                  <a:srgbClr val="004F6D"/>
                </a:solidFill>
                <a:effectLst/>
                <a:latin typeface="Arial" panose="020B0604020202020204" pitchFamily="34" charset="0"/>
                <a:cs typeface="Arial" panose="020B0604020202020204" pitchFamily="34" charset="0"/>
              </a:rPr>
              <a:t>What Are the Benefits of Flexible Work for Companies?</a:t>
            </a:r>
          </a:p>
          <a:p>
            <a:pPr algn="l"/>
            <a:endParaRPr lang="en-US" sz="2800" b="1" i="0" dirty="0">
              <a:solidFill>
                <a:srgbClr val="004F6D"/>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To be clear, the above components of workplace flexibility aren’t as straightforward as they might seem. The reality is that even in the most flexible workplace, employers may still have to impose some restrictions on flexible work.</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For example, while flexible workers may be able to work whatever hours suit their work style and let them get their work done, you may require that employees work certain “core hours” that overlap with other team members to ensure everyone can make the weekly team meeting or be available for clients in a certain time zone.</a:t>
            </a:r>
          </a:p>
        </p:txBody>
      </p:sp>
    </p:spTree>
    <p:extLst>
      <p:ext uri="{BB962C8B-B14F-4D97-AF65-F5344CB8AC3E}">
        <p14:creationId xmlns:p14="http://schemas.microsoft.com/office/powerpoint/2010/main" val="1515777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FF1F0C-89E6-C0E2-BEA4-69DE560D8A8C}"/>
              </a:ext>
            </a:extLst>
          </p:cNvPr>
          <p:cNvSpPr txBox="1"/>
          <p:nvPr/>
        </p:nvSpPr>
        <p:spPr>
          <a:xfrm>
            <a:off x="275208" y="470517"/>
            <a:ext cx="11549848" cy="8987076"/>
          </a:xfrm>
          <a:prstGeom prst="rect">
            <a:avLst/>
          </a:prstGeom>
          <a:noFill/>
        </p:spPr>
        <p:txBody>
          <a:bodyPr wrap="square">
            <a:spAutoFit/>
          </a:bodyPr>
          <a:lstStyle/>
          <a:p>
            <a:pPr algn="l"/>
            <a:r>
              <a:rPr lang="en-US" sz="2800" b="1" i="0" dirty="0">
                <a:solidFill>
                  <a:srgbClr val="004F6D"/>
                </a:solidFill>
                <a:effectLst/>
                <a:latin typeface="Arial" panose="020B0604020202020204" pitchFamily="34" charset="0"/>
                <a:cs typeface="Arial" panose="020B0604020202020204" pitchFamily="34" charset="0"/>
              </a:rPr>
              <a:t>1. Improves Retention</a:t>
            </a:r>
          </a:p>
          <a:p>
            <a:pPr algn="l"/>
            <a:r>
              <a:rPr lang="en-US" sz="2800" b="0" i="0" dirty="0">
                <a:solidFill>
                  <a:srgbClr val="000000"/>
                </a:solidFill>
                <a:effectLst/>
                <a:latin typeface="Arial" panose="020B0604020202020204" pitchFamily="34" charset="0"/>
                <a:cs typeface="Arial" panose="020B0604020202020204" pitchFamily="34" charset="0"/>
              </a:rPr>
              <a:t>Allowing your existing employees to work flexible schedules can help you retain valuable staff. Without a doubt, flexible schedules are one of the most important perks employees want from their employers.</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b="0" i="0" u="none" strike="noStrike" dirty="0">
                <a:solidFill>
                  <a:srgbClr val="007CAD"/>
                </a:solidFill>
                <a:effectLst/>
                <a:latin typeface="Arial" panose="020B0604020202020204" pitchFamily="34" charset="0"/>
                <a:cs typeface="Arial" panose="020B0604020202020204" pitchFamily="34" charset="0"/>
                <a:hlinkClick r:id="rId2"/>
              </a:rPr>
              <a:t>A 2018 survey</a:t>
            </a:r>
            <a:r>
              <a:rPr lang="en-US" sz="2800" b="0" i="0" dirty="0">
                <a:solidFill>
                  <a:srgbClr val="000000"/>
                </a:solidFill>
                <a:effectLst/>
                <a:latin typeface="Arial" panose="020B0604020202020204" pitchFamily="34" charset="0"/>
                <a:cs typeface="Arial" panose="020B0604020202020204" pitchFamily="34" charset="0"/>
              </a:rPr>
              <a:t> found that 80% of workers would choose a job that offers a flexible schedule over those that did not. In fact, 30% said that they value flexible work over additional vacation time. And 35% said flexible work is so important to them that they prioritize that over having a more prestigious title or position.</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Even more telling, 80% of respondents said they’d be more loyal to their employer if they offered flexible work, and 52% said they’d already tried to negotiate flexible work arrangements with their current employer.</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Think of it in terms of dollars and cents. The average company’s </a:t>
            </a:r>
            <a:r>
              <a:rPr lang="en-US" sz="2800" b="0" i="0" u="none" strike="noStrike" dirty="0">
                <a:solidFill>
                  <a:srgbClr val="007CAD"/>
                </a:solidFill>
                <a:effectLst/>
                <a:latin typeface="Arial" panose="020B0604020202020204" pitchFamily="34" charset="0"/>
                <a:cs typeface="Arial" panose="020B0604020202020204" pitchFamily="34" charset="0"/>
                <a:hlinkClick r:id="rId3"/>
              </a:rPr>
              <a:t>cost per hire</a:t>
            </a:r>
            <a:r>
              <a:rPr lang="en-US" sz="2800" b="0" i="0" dirty="0">
                <a:solidFill>
                  <a:srgbClr val="000000"/>
                </a:solidFill>
                <a:effectLst/>
                <a:latin typeface="Arial" panose="020B0604020202020204" pitchFamily="34" charset="0"/>
                <a:cs typeface="Arial" panose="020B0604020202020204" pitchFamily="34" charset="0"/>
              </a:rPr>
              <a:t> is around $4,000 to recruit, hire, and train one new staff member. Preventing your workforce from leaving because you offer flexible scheduling could reap you significant cost savings in the long run.</a:t>
            </a:r>
          </a:p>
          <a:p>
            <a:pPr algn="l"/>
            <a:endParaRPr lang="en-US" b="0" i="0" dirty="0">
              <a:solidFill>
                <a:srgbClr val="000000"/>
              </a:solidFill>
              <a:effectLst/>
              <a:latin typeface="halcyon-regular"/>
            </a:endParaRPr>
          </a:p>
        </p:txBody>
      </p:sp>
    </p:spTree>
    <p:extLst>
      <p:ext uri="{BB962C8B-B14F-4D97-AF65-F5344CB8AC3E}">
        <p14:creationId xmlns:p14="http://schemas.microsoft.com/office/powerpoint/2010/main" val="327295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1B30DA-2D9E-71C5-75C4-3CAB5CBDE2D6}"/>
              </a:ext>
            </a:extLst>
          </p:cNvPr>
          <p:cNvSpPr txBox="1"/>
          <p:nvPr/>
        </p:nvSpPr>
        <p:spPr>
          <a:xfrm>
            <a:off x="532660" y="612560"/>
            <a:ext cx="8604682" cy="5170646"/>
          </a:xfrm>
          <a:prstGeom prst="rect">
            <a:avLst/>
          </a:prstGeom>
          <a:noFill/>
        </p:spPr>
        <p:txBody>
          <a:bodyPr wrap="square">
            <a:spAutoFit/>
          </a:bodyPr>
          <a:lstStyle/>
          <a:p>
            <a:r>
              <a:rPr lang="en-US" sz="2400" dirty="0">
                <a:latin typeface="Arial Rounded MT Bold" panose="020F0704030504030204" pitchFamily="34" charset="0"/>
              </a:rPr>
              <a:t>4 .The last steps is Formulating the Plans for Action:</a:t>
            </a:r>
          </a:p>
          <a:p>
            <a:r>
              <a:rPr lang="en-US" sz="2400" dirty="0">
                <a:latin typeface="Arial Rounded MT Bold" panose="020F0704030504030204" pitchFamily="34" charset="0"/>
              </a:rPr>
              <a:t> </a:t>
            </a:r>
          </a:p>
          <a:p>
            <a:r>
              <a:rPr lang="en-US" sz="2400" dirty="0">
                <a:latin typeface="Arial Rounded MT Bold" panose="020F0704030504030204" pitchFamily="34" charset="0"/>
              </a:rPr>
              <a:t>Decisions with a shortage of employees: Selection, overtime, recruitment</a:t>
            </a:r>
          </a:p>
          <a:p>
            <a:endParaRPr lang="en-US" sz="2400" dirty="0">
              <a:latin typeface="Arial Rounded MT Bold" panose="020F0704030504030204" pitchFamily="34" charset="0"/>
            </a:endParaRPr>
          </a:p>
          <a:p>
            <a:pPr marL="342900" indent="-342900">
              <a:buAutoNum type="arabicPeriod"/>
            </a:pPr>
            <a:r>
              <a:rPr lang="en-IN" sz="2400" dirty="0">
                <a:latin typeface="Arial Rounded MT Bold" panose="020F0704030504030204" pitchFamily="34" charset="0"/>
              </a:rPr>
              <a:t>Organizational Objectives &amp; Policies: </a:t>
            </a:r>
          </a:p>
          <a:p>
            <a:pPr marL="342900" indent="-342900">
              <a:buAutoNum type="arabicPeriod"/>
            </a:pPr>
            <a:r>
              <a:rPr lang="en-IN" sz="2400" dirty="0">
                <a:latin typeface="Arial Rounded MT Bold" panose="020F0704030504030204" pitchFamily="34" charset="0"/>
              </a:rPr>
              <a:t> Downsizing / Expansion </a:t>
            </a:r>
          </a:p>
          <a:p>
            <a:pPr marL="342900" indent="-342900">
              <a:buAutoNum type="arabicPeriod"/>
            </a:pPr>
            <a:r>
              <a:rPr lang="en-IN" sz="2400" dirty="0">
                <a:latin typeface="Arial Rounded MT Bold" panose="020F0704030504030204" pitchFamily="34" charset="0"/>
              </a:rPr>
              <a:t> Acquisition / Merger / Sell-out  Technology up gradation / Automation </a:t>
            </a:r>
          </a:p>
          <a:p>
            <a:pPr marL="342900" indent="-342900">
              <a:buAutoNum type="arabicPeriod"/>
            </a:pPr>
            <a:r>
              <a:rPr lang="en-IN" sz="2400" dirty="0">
                <a:latin typeface="Arial Rounded MT Bold" panose="020F0704030504030204" pitchFamily="34" charset="0"/>
              </a:rPr>
              <a:t> New Markets &amp; New Products </a:t>
            </a:r>
          </a:p>
          <a:p>
            <a:pPr marL="342900" indent="-342900">
              <a:buAutoNum type="arabicPeriod"/>
            </a:pPr>
            <a:r>
              <a:rPr lang="en-IN" sz="2400" dirty="0">
                <a:latin typeface="Arial Rounded MT Bold" panose="020F0704030504030204" pitchFamily="34" charset="0"/>
              </a:rPr>
              <a:t> External Vs Internal hiring </a:t>
            </a:r>
          </a:p>
          <a:p>
            <a:pPr marL="342900" indent="-342900">
              <a:buAutoNum type="arabicPeriod"/>
            </a:pPr>
            <a:r>
              <a:rPr lang="en-IN" sz="2400" dirty="0">
                <a:latin typeface="Arial Rounded MT Bold" panose="020F0704030504030204" pitchFamily="34" charset="0"/>
              </a:rPr>
              <a:t> Training &amp; Re-training </a:t>
            </a:r>
          </a:p>
          <a:p>
            <a:pPr marL="342900" indent="-342900">
              <a:buAutoNum type="arabicPeriod"/>
            </a:pPr>
            <a:r>
              <a:rPr lang="en-IN" sz="2400" dirty="0">
                <a:latin typeface="Arial Rounded MT Bold" panose="020F0704030504030204" pitchFamily="34" charset="0"/>
              </a:rPr>
              <a:t> Union Constraints</a:t>
            </a:r>
          </a:p>
          <a:p>
            <a:pPr marL="342900" indent="-342900">
              <a:buAutoNum type="arabicPeriod"/>
            </a:pPr>
            <a:endParaRPr lang="en-IN" dirty="0"/>
          </a:p>
        </p:txBody>
      </p:sp>
    </p:spTree>
    <p:extLst>
      <p:ext uri="{BB962C8B-B14F-4D97-AF65-F5344CB8AC3E}">
        <p14:creationId xmlns:p14="http://schemas.microsoft.com/office/powerpoint/2010/main" val="21121199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21B6C-F9E8-7EFF-34D6-1050B7C305B3}"/>
              </a:ext>
            </a:extLst>
          </p:cNvPr>
          <p:cNvSpPr txBox="1"/>
          <p:nvPr/>
        </p:nvSpPr>
        <p:spPr>
          <a:xfrm>
            <a:off x="257452" y="399495"/>
            <a:ext cx="11638626" cy="4832092"/>
          </a:xfrm>
          <a:prstGeom prst="rect">
            <a:avLst/>
          </a:prstGeom>
          <a:noFill/>
        </p:spPr>
        <p:txBody>
          <a:bodyPr wrap="square">
            <a:spAutoFit/>
          </a:bodyPr>
          <a:lstStyle/>
          <a:p>
            <a:pPr algn="l"/>
            <a:r>
              <a:rPr lang="en-US" sz="2800" b="1" i="0" dirty="0">
                <a:solidFill>
                  <a:srgbClr val="004F6D"/>
                </a:solidFill>
                <a:effectLst/>
                <a:latin typeface="Arial" panose="020B0604020202020204" pitchFamily="34" charset="0"/>
                <a:cs typeface="Arial" panose="020B0604020202020204" pitchFamily="34" charset="0"/>
              </a:rPr>
              <a:t>2. Attracts Top Talent</a:t>
            </a:r>
          </a:p>
          <a:p>
            <a:pPr algn="l"/>
            <a:endParaRPr lang="en-US" sz="2800" b="1" i="0" dirty="0">
              <a:solidFill>
                <a:srgbClr val="004F6D"/>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Given that many job seekers are more interested in a flexible schedule than other perks, and that flexible work benefits companies as much as it does employees, it stands to reason that offering flexible schedules can help you recruit more top tier talent.</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If none of the above convinces you that offering flexible schedules to staff will benefit your company, consider that over the last 10 years, 83% of businesses have already or are planning to offer flexible schedules to their employees.</a:t>
            </a:r>
          </a:p>
        </p:txBody>
      </p:sp>
    </p:spTree>
    <p:extLst>
      <p:ext uri="{BB962C8B-B14F-4D97-AF65-F5344CB8AC3E}">
        <p14:creationId xmlns:p14="http://schemas.microsoft.com/office/powerpoint/2010/main" val="38503524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B88FB3-9FF1-40F3-E290-8AB55A993C04}"/>
              </a:ext>
            </a:extLst>
          </p:cNvPr>
          <p:cNvSpPr txBox="1"/>
          <p:nvPr/>
        </p:nvSpPr>
        <p:spPr>
          <a:xfrm>
            <a:off x="363983" y="577048"/>
            <a:ext cx="11390051" cy="5693866"/>
          </a:xfrm>
          <a:prstGeom prst="rect">
            <a:avLst/>
          </a:prstGeom>
          <a:noFill/>
        </p:spPr>
        <p:txBody>
          <a:bodyPr wrap="square">
            <a:spAutoFit/>
          </a:bodyPr>
          <a:lstStyle/>
          <a:p>
            <a:pPr algn="l"/>
            <a:r>
              <a:rPr lang="en-US" sz="2600" b="1" i="0" dirty="0">
                <a:solidFill>
                  <a:srgbClr val="004F6D"/>
                </a:solidFill>
                <a:effectLst/>
                <a:latin typeface="Arial" panose="020B0604020202020204" pitchFamily="34" charset="0"/>
                <a:cs typeface="Arial" panose="020B0604020202020204" pitchFamily="34" charset="0"/>
              </a:rPr>
              <a:t>3. Improves Diversity</a:t>
            </a:r>
          </a:p>
          <a:p>
            <a:pPr algn="l"/>
            <a:r>
              <a:rPr lang="en-US" sz="2600" b="0" i="0" dirty="0">
                <a:solidFill>
                  <a:srgbClr val="000000"/>
                </a:solidFill>
                <a:effectLst/>
                <a:latin typeface="Arial" panose="020B0604020202020204" pitchFamily="34" charset="0"/>
                <a:cs typeface="Arial" panose="020B0604020202020204" pitchFamily="34" charset="0"/>
              </a:rPr>
              <a:t>If you’re limiting your candidate pool to a single location (or even a few locations), you’ll have a narrower group of candidates. And if you’re in a homogenous locale, your workforce is likely to become less diverse. </a:t>
            </a:r>
          </a:p>
          <a:p>
            <a:pPr algn="l"/>
            <a:endParaRPr lang="en-US" sz="2600" dirty="0">
              <a:solidFill>
                <a:srgbClr val="000000"/>
              </a:solidFill>
              <a:latin typeface="Arial" panose="020B0604020202020204" pitchFamily="34" charset="0"/>
              <a:cs typeface="Arial" panose="020B0604020202020204" pitchFamily="34" charset="0"/>
            </a:endParaRPr>
          </a:p>
          <a:p>
            <a:pPr algn="l"/>
            <a:r>
              <a:rPr lang="en-US" sz="2600" b="0" i="0" dirty="0">
                <a:solidFill>
                  <a:srgbClr val="000000"/>
                </a:solidFill>
                <a:effectLst/>
                <a:latin typeface="Arial" panose="020B0604020202020204" pitchFamily="34" charset="0"/>
                <a:cs typeface="Arial" panose="020B0604020202020204" pitchFamily="34" charset="0"/>
              </a:rPr>
              <a:t>Even if you pay for relocation, you’re asking candidates to be part of a less diverse community, which could be a turn off and cause you to miss out. </a:t>
            </a:r>
          </a:p>
          <a:p>
            <a:pPr algn="l"/>
            <a:endParaRPr lang="en-US" sz="2600" dirty="0">
              <a:solidFill>
                <a:srgbClr val="000000"/>
              </a:solidFill>
              <a:latin typeface="Arial" panose="020B0604020202020204" pitchFamily="34" charset="0"/>
              <a:cs typeface="Arial" panose="020B0604020202020204" pitchFamily="34" charset="0"/>
            </a:endParaRPr>
          </a:p>
          <a:p>
            <a:pPr algn="l"/>
            <a:r>
              <a:rPr lang="en-US" sz="2600" b="0" i="0" dirty="0">
                <a:solidFill>
                  <a:srgbClr val="000000"/>
                </a:solidFill>
                <a:effectLst/>
                <a:latin typeface="Arial" panose="020B0604020202020204" pitchFamily="34" charset="0"/>
                <a:cs typeface="Arial" panose="020B0604020202020204" pitchFamily="34" charset="0"/>
              </a:rPr>
              <a:t>A </a:t>
            </a:r>
            <a:r>
              <a:rPr lang="en-US" sz="2600" b="0" i="0" u="none" strike="noStrike" dirty="0">
                <a:solidFill>
                  <a:srgbClr val="007CAD"/>
                </a:solidFill>
                <a:effectLst/>
                <a:latin typeface="Arial" panose="020B0604020202020204" pitchFamily="34" charset="0"/>
                <a:cs typeface="Arial" panose="020B0604020202020204" pitchFamily="34" charset="0"/>
                <a:hlinkClick r:id="rId2"/>
              </a:rPr>
              <a:t>2019 study</a:t>
            </a:r>
            <a:r>
              <a:rPr lang="en-US" sz="2600" b="0" i="0" dirty="0">
                <a:solidFill>
                  <a:srgbClr val="000000"/>
                </a:solidFill>
                <a:effectLst/>
                <a:latin typeface="Arial" panose="020B0604020202020204" pitchFamily="34" charset="0"/>
                <a:cs typeface="Arial" panose="020B0604020202020204" pitchFamily="34" charset="0"/>
              </a:rPr>
              <a:t> found that companies with diverse employees have better performing teams than less diverse organizations. By casting a wide and diverse net, you’re likely to end up with the best candidates possible. </a:t>
            </a:r>
          </a:p>
          <a:p>
            <a:pPr algn="l"/>
            <a:endParaRPr lang="en-US" sz="2600" dirty="0">
              <a:solidFill>
                <a:srgbClr val="000000"/>
              </a:solidFill>
              <a:latin typeface="Arial" panose="020B0604020202020204" pitchFamily="34" charset="0"/>
              <a:cs typeface="Arial" panose="020B0604020202020204" pitchFamily="34" charset="0"/>
            </a:endParaRPr>
          </a:p>
          <a:p>
            <a:pPr algn="l"/>
            <a:r>
              <a:rPr lang="en-US" sz="2600" b="0" i="0" dirty="0">
                <a:solidFill>
                  <a:srgbClr val="000000"/>
                </a:solidFill>
                <a:effectLst/>
                <a:latin typeface="Arial" panose="020B0604020202020204" pitchFamily="34" charset="0"/>
                <a:cs typeface="Arial" panose="020B0604020202020204" pitchFamily="34" charset="0"/>
              </a:rPr>
              <a:t>Not only will </a:t>
            </a:r>
            <a:r>
              <a:rPr lang="en-US" sz="2600" b="0" i="0" u="none" strike="noStrike" dirty="0">
                <a:solidFill>
                  <a:srgbClr val="007CAD"/>
                </a:solidFill>
                <a:effectLst/>
                <a:latin typeface="Arial" panose="020B0604020202020204" pitchFamily="34" charset="0"/>
                <a:cs typeface="Arial" panose="020B0604020202020204" pitchFamily="34" charset="0"/>
                <a:hlinkClick r:id="rId3"/>
              </a:rPr>
              <a:t>remote work help your company’s diversity</a:t>
            </a:r>
            <a:r>
              <a:rPr lang="en-US" sz="2600" b="0" i="0" dirty="0">
                <a:solidFill>
                  <a:srgbClr val="000000"/>
                </a:solidFill>
                <a:effectLst/>
                <a:latin typeface="Arial" panose="020B0604020202020204" pitchFamily="34" charset="0"/>
                <a:cs typeface="Arial" panose="020B0604020202020204" pitchFamily="34" charset="0"/>
              </a:rPr>
              <a:t>, but it will help your bottom line.</a:t>
            </a:r>
          </a:p>
        </p:txBody>
      </p:sp>
    </p:spTree>
    <p:extLst>
      <p:ext uri="{BB962C8B-B14F-4D97-AF65-F5344CB8AC3E}">
        <p14:creationId xmlns:p14="http://schemas.microsoft.com/office/powerpoint/2010/main" val="23338858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0B9FC-5F5F-5E73-A320-F02165F0B41A}"/>
              </a:ext>
            </a:extLst>
          </p:cNvPr>
          <p:cNvSpPr txBox="1"/>
          <p:nvPr/>
        </p:nvSpPr>
        <p:spPr>
          <a:xfrm>
            <a:off x="363983" y="470517"/>
            <a:ext cx="11540971" cy="6278642"/>
          </a:xfrm>
          <a:prstGeom prst="rect">
            <a:avLst/>
          </a:prstGeom>
          <a:noFill/>
        </p:spPr>
        <p:txBody>
          <a:bodyPr wrap="square">
            <a:spAutoFit/>
          </a:bodyPr>
          <a:lstStyle/>
          <a:p>
            <a:pPr algn="l"/>
            <a:r>
              <a:rPr lang="en-US" sz="2400" b="1" i="0" dirty="0">
                <a:solidFill>
                  <a:srgbClr val="004F6D"/>
                </a:solidFill>
                <a:effectLst/>
                <a:latin typeface="Arial" panose="020B0604020202020204" pitchFamily="34" charset="0"/>
                <a:cs typeface="Arial" panose="020B0604020202020204" pitchFamily="34" charset="0"/>
              </a:rPr>
              <a:t>4. Increases Productivity</a:t>
            </a:r>
          </a:p>
          <a:p>
            <a:pPr algn="l"/>
            <a:r>
              <a:rPr lang="en-US" sz="2400" b="0" i="0" dirty="0">
                <a:solidFill>
                  <a:srgbClr val="000000"/>
                </a:solidFill>
                <a:effectLst/>
                <a:latin typeface="Arial" panose="020B0604020202020204" pitchFamily="34" charset="0"/>
                <a:cs typeface="Arial" panose="020B0604020202020204" pitchFamily="34" charset="0"/>
              </a:rPr>
              <a:t>One of the reasons employers often won’t allow staff to work flexibly is that they think if they can’t keep a watchful eye on their employees, they won’t work. However, working flexibly can actually increase employee productivity.</a:t>
            </a:r>
          </a:p>
          <a:p>
            <a:pPr algn="l"/>
            <a:endParaRPr lang="en-US" sz="2400" dirty="0">
              <a:solidFill>
                <a:srgbClr val="000000"/>
              </a:solidFill>
              <a:latin typeface="Arial" panose="020B0604020202020204" pitchFamily="34" charset="0"/>
              <a:cs typeface="Arial" panose="020B0604020202020204" pitchFamily="34" charset="0"/>
            </a:endParaRPr>
          </a:p>
          <a:p>
            <a:pPr algn="l"/>
            <a:r>
              <a:rPr lang="en-US" sz="2400" b="0" i="0" u="none" strike="noStrike" dirty="0">
                <a:solidFill>
                  <a:srgbClr val="007CAD"/>
                </a:solidFill>
                <a:effectLst/>
                <a:latin typeface="Arial" panose="020B0604020202020204" pitchFamily="34" charset="0"/>
                <a:cs typeface="Arial" panose="020B0604020202020204" pitchFamily="34" charset="0"/>
                <a:hlinkClick r:id="rId2"/>
              </a:rPr>
              <a:t>A 2019 survey</a:t>
            </a:r>
            <a:r>
              <a:rPr lang="en-US" sz="2400" b="0" i="0" dirty="0">
                <a:solidFill>
                  <a:srgbClr val="000000"/>
                </a:solidFill>
                <a:effectLst/>
                <a:latin typeface="Arial" panose="020B0604020202020204" pitchFamily="34" charset="0"/>
                <a:cs typeface="Arial" panose="020B0604020202020204" pitchFamily="34" charset="0"/>
              </a:rPr>
              <a:t> of remote workers found that, on average, they work 1.4 more days per month than in-office employees. That translates into 16.8 more work days every year. In addition, in-office workers deal with workplace distractions an average of 37 minutes per day, versus the 27 daily minutes a remote employee experiences.</a:t>
            </a:r>
          </a:p>
          <a:p>
            <a:pPr algn="l"/>
            <a:endParaRPr lang="en-US" sz="2400" dirty="0">
              <a:solidFill>
                <a:srgbClr val="000000"/>
              </a:solidFill>
              <a:latin typeface="Arial" panose="020B0604020202020204" pitchFamily="34" charset="0"/>
              <a:cs typeface="Arial" panose="020B0604020202020204" pitchFamily="34" charset="0"/>
            </a:endParaRPr>
          </a:p>
          <a:p>
            <a:pPr algn="l"/>
            <a:r>
              <a:rPr lang="en-US" sz="2400" b="0" i="0" dirty="0">
                <a:solidFill>
                  <a:srgbClr val="000000"/>
                </a:solidFill>
                <a:effectLst/>
                <a:latin typeface="Arial" panose="020B0604020202020204" pitchFamily="34" charset="0"/>
                <a:cs typeface="Arial" panose="020B0604020202020204" pitchFamily="34" charset="0"/>
              </a:rPr>
              <a:t> Furthermore, when you’re in a flexible environment, it forces managers and leadership to </a:t>
            </a:r>
            <a:r>
              <a:rPr lang="en-US" sz="2400" b="0" i="0" u="none" strike="noStrike" dirty="0">
                <a:solidFill>
                  <a:srgbClr val="007CAD"/>
                </a:solidFill>
                <a:effectLst/>
                <a:latin typeface="Arial" panose="020B0604020202020204" pitchFamily="34" charset="0"/>
                <a:cs typeface="Arial" panose="020B0604020202020204" pitchFamily="34" charset="0"/>
                <a:hlinkClick r:id="rId3"/>
              </a:rPr>
              <a:t>evaluate their employees on what actually matters</a:t>
            </a:r>
            <a:r>
              <a:rPr lang="en-US" sz="2400" b="0" i="0" dirty="0">
                <a:solidFill>
                  <a:srgbClr val="000000"/>
                </a:solidFill>
                <a:effectLst/>
                <a:latin typeface="Arial" panose="020B0604020202020204" pitchFamily="34" charset="0"/>
                <a:cs typeface="Arial" panose="020B0604020202020204" pitchFamily="34" charset="0"/>
              </a:rPr>
              <a:t> versus their presence in a physical location. </a:t>
            </a:r>
          </a:p>
          <a:p>
            <a:pPr algn="l"/>
            <a:endParaRPr lang="en-US" sz="2400" dirty="0">
              <a:solidFill>
                <a:srgbClr val="000000"/>
              </a:solidFill>
              <a:latin typeface="Arial" panose="020B0604020202020204" pitchFamily="34" charset="0"/>
              <a:cs typeface="Arial" panose="020B0604020202020204" pitchFamily="34" charset="0"/>
            </a:endParaRPr>
          </a:p>
          <a:p>
            <a:pPr algn="l"/>
            <a:r>
              <a:rPr lang="en-US" sz="2400" b="0" i="0" dirty="0">
                <a:solidFill>
                  <a:srgbClr val="000000"/>
                </a:solidFill>
                <a:effectLst/>
                <a:latin typeface="Arial" panose="020B0604020202020204" pitchFamily="34" charset="0"/>
                <a:cs typeface="Arial" panose="020B0604020202020204" pitchFamily="34" charset="0"/>
              </a:rPr>
              <a:t>This facilitates a results-oriented culture that emphasizes strong impact and thus, helps the business thrive.</a:t>
            </a:r>
          </a:p>
          <a:p>
            <a:pPr algn="l"/>
            <a:endParaRPr lang="en-US" b="0" i="0" dirty="0">
              <a:solidFill>
                <a:srgbClr val="000000"/>
              </a:solidFill>
              <a:effectLst/>
              <a:latin typeface="halcyon-regular"/>
            </a:endParaRPr>
          </a:p>
        </p:txBody>
      </p:sp>
    </p:spTree>
    <p:extLst>
      <p:ext uri="{BB962C8B-B14F-4D97-AF65-F5344CB8AC3E}">
        <p14:creationId xmlns:p14="http://schemas.microsoft.com/office/powerpoint/2010/main" val="2867661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4CF1-7872-8795-F180-98F60950D8EB}"/>
              </a:ext>
            </a:extLst>
          </p:cNvPr>
          <p:cNvSpPr txBox="1"/>
          <p:nvPr/>
        </p:nvSpPr>
        <p:spPr>
          <a:xfrm>
            <a:off x="435006" y="435006"/>
            <a:ext cx="11496582" cy="5016758"/>
          </a:xfrm>
          <a:prstGeom prst="rect">
            <a:avLst/>
          </a:prstGeom>
          <a:noFill/>
        </p:spPr>
        <p:txBody>
          <a:bodyPr wrap="square">
            <a:spAutoFit/>
          </a:bodyPr>
          <a:lstStyle/>
          <a:p>
            <a:pPr algn="l"/>
            <a:r>
              <a:rPr lang="en-US" sz="3200" b="1" i="0" dirty="0">
                <a:solidFill>
                  <a:srgbClr val="004F6D"/>
                </a:solidFill>
                <a:effectLst/>
                <a:latin typeface="Arial" panose="020B0604020202020204" pitchFamily="34" charset="0"/>
                <a:cs typeface="Arial" panose="020B0604020202020204" pitchFamily="34" charset="0"/>
              </a:rPr>
              <a:t>5. Improves Employee Engagement</a:t>
            </a:r>
          </a:p>
          <a:p>
            <a:pPr algn="l"/>
            <a:r>
              <a:rPr lang="en-US" sz="3200" b="0" i="0" dirty="0">
                <a:solidFill>
                  <a:srgbClr val="000000"/>
                </a:solidFill>
                <a:effectLst/>
                <a:latin typeface="Arial" panose="020B0604020202020204" pitchFamily="34" charset="0"/>
                <a:cs typeface="Arial" panose="020B0604020202020204" pitchFamily="34" charset="0"/>
              </a:rPr>
              <a:t>Engaged employees are those who understand what their role is and how what they do contributes to the company’s success. One of the ways companies </a:t>
            </a:r>
            <a:r>
              <a:rPr lang="en-US" sz="3200" b="0" i="0" u="none" strike="noStrike" dirty="0">
                <a:solidFill>
                  <a:srgbClr val="007CAD"/>
                </a:solidFill>
                <a:effectLst/>
                <a:latin typeface="Arial" panose="020B0604020202020204" pitchFamily="34" charset="0"/>
                <a:cs typeface="Arial" panose="020B0604020202020204" pitchFamily="34" charset="0"/>
                <a:hlinkClick r:id="rId2"/>
              </a:rPr>
              <a:t>create a culture of engagement</a:t>
            </a:r>
            <a:r>
              <a:rPr lang="en-US" sz="3200" b="0" i="0" dirty="0">
                <a:solidFill>
                  <a:srgbClr val="000000"/>
                </a:solidFill>
                <a:effectLst/>
                <a:latin typeface="Arial" panose="020B0604020202020204" pitchFamily="34" charset="0"/>
                <a:cs typeface="Arial" panose="020B0604020202020204" pitchFamily="34" charset="0"/>
              </a:rPr>
              <a:t> is by creating a workplace that empowers and respects employees.</a:t>
            </a:r>
          </a:p>
          <a:p>
            <a:pPr algn="l"/>
            <a:endParaRPr lang="en-US" sz="3200" dirty="0">
              <a:solidFill>
                <a:srgbClr val="000000"/>
              </a:solidFill>
              <a:latin typeface="Arial" panose="020B0604020202020204" pitchFamily="34" charset="0"/>
              <a:cs typeface="Arial" panose="020B0604020202020204" pitchFamily="34" charset="0"/>
            </a:endParaRPr>
          </a:p>
          <a:p>
            <a:pPr algn="l"/>
            <a:r>
              <a:rPr lang="en-US" sz="3200" b="0" i="0" dirty="0">
                <a:solidFill>
                  <a:srgbClr val="000000"/>
                </a:solidFill>
                <a:effectLst/>
                <a:latin typeface="Arial" panose="020B0604020202020204" pitchFamily="34" charset="0"/>
                <a:cs typeface="Arial" panose="020B0604020202020204" pitchFamily="34" charset="0"/>
              </a:rPr>
              <a:t>When you let people work flexibly, you say that you trust them to get their work done no matter how, when, or where that happens.</a:t>
            </a:r>
          </a:p>
        </p:txBody>
      </p:sp>
    </p:spTree>
    <p:extLst>
      <p:ext uri="{BB962C8B-B14F-4D97-AF65-F5344CB8AC3E}">
        <p14:creationId xmlns:p14="http://schemas.microsoft.com/office/powerpoint/2010/main" val="527266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F2A30-CF54-B3D3-C18B-F31FB083F6F1}"/>
              </a:ext>
            </a:extLst>
          </p:cNvPr>
          <p:cNvSpPr txBox="1"/>
          <p:nvPr/>
        </p:nvSpPr>
        <p:spPr>
          <a:xfrm>
            <a:off x="310717" y="497150"/>
            <a:ext cx="11443317" cy="6001643"/>
          </a:xfrm>
          <a:prstGeom prst="rect">
            <a:avLst/>
          </a:prstGeom>
          <a:noFill/>
        </p:spPr>
        <p:txBody>
          <a:bodyPr wrap="square">
            <a:spAutoFit/>
          </a:bodyPr>
          <a:lstStyle/>
          <a:p>
            <a:pPr algn="l"/>
            <a:r>
              <a:rPr lang="en-US" sz="2400" b="1" i="0" dirty="0">
                <a:solidFill>
                  <a:srgbClr val="004F6D"/>
                </a:solidFill>
                <a:effectLst/>
                <a:latin typeface="Arial" panose="020B0604020202020204" pitchFamily="34" charset="0"/>
                <a:cs typeface="Arial" panose="020B0604020202020204" pitchFamily="34" charset="0"/>
              </a:rPr>
              <a:t>6. Provides a Cost-Efficient and Eco-Friendly Choice</a:t>
            </a:r>
          </a:p>
          <a:p>
            <a:pPr algn="l"/>
            <a:r>
              <a:rPr lang="en-US" sz="2400" b="0" i="0" dirty="0">
                <a:solidFill>
                  <a:srgbClr val="000000"/>
                </a:solidFill>
                <a:effectLst/>
                <a:latin typeface="Arial" panose="020B0604020202020204" pitchFamily="34" charset="0"/>
                <a:cs typeface="Arial" panose="020B0604020202020204" pitchFamily="34" charset="0"/>
              </a:rPr>
              <a:t>Flexible schedules not only save both employee and employer money, they have a positive impact on the environment, too, and </a:t>
            </a:r>
            <a:r>
              <a:rPr lang="en-US" sz="2400" b="0" i="0" u="none" strike="noStrike" dirty="0">
                <a:solidFill>
                  <a:srgbClr val="007CAD"/>
                </a:solidFill>
                <a:effectLst/>
                <a:latin typeface="Arial" panose="020B0604020202020204" pitchFamily="34" charset="0"/>
                <a:cs typeface="Arial" panose="020B0604020202020204" pitchFamily="34" charset="0"/>
                <a:hlinkClick r:id="rId2"/>
              </a:rPr>
              <a:t>help support the UN’s sustainable development goals</a:t>
            </a:r>
            <a:r>
              <a:rPr lang="en-US" sz="2400" b="0" i="0" dirty="0">
                <a:solidFill>
                  <a:srgbClr val="000000"/>
                </a:solidFill>
                <a:effectLst/>
                <a:latin typeface="Arial" panose="020B0604020202020204" pitchFamily="34" charset="0"/>
                <a:cs typeface="Arial" panose="020B0604020202020204" pitchFamily="34" charset="0"/>
              </a:rPr>
              <a:t>.</a:t>
            </a:r>
          </a:p>
          <a:p>
            <a:pPr algn="l"/>
            <a:endParaRPr lang="en-US" sz="2400" b="0" i="0" dirty="0">
              <a:solidFill>
                <a:srgbClr val="000000"/>
              </a:solidFill>
              <a:effectLst/>
              <a:latin typeface="Arial" panose="020B0604020202020204" pitchFamily="34" charset="0"/>
              <a:cs typeface="Arial" panose="020B0604020202020204" pitchFamily="34" charset="0"/>
            </a:endParaRPr>
          </a:p>
          <a:p>
            <a:pPr algn="l"/>
            <a:r>
              <a:rPr lang="en-US" sz="2400" b="0" i="0" dirty="0">
                <a:solidFill>
                  <a:srgbClr val="000000"/>
                </a:solidFill>
                <a:effectLst/>
                <a:latin typeface="Arial" panose="020B0604020202020204" pitchFamily="34" charset="0"/>
                <a:cs typeface="Arial" panose="020B0604020202020204" pitchFamily="34" charset="0"/>
              </a:rPr>
              <a:t>Employees with flexible schedules may not have to commute to the office every day. This saves them money on commuting expenses, work clothing, and eating lunch out every day. Employers save money on their overhead costs. They can rent a smaller office and use less electricity and water.</a:t>
            </a:r>
          </a:p>
          <a:p>
            <a:pPr algn="l"/>
            <a:endParaRPr lang="en-US" sz="2400" b="0" i="0" dirty="0">
              <a:solidFill>
                <a:srgbClr val="000000"/>
              </a:solidFill>
              <a:effectLst/>
              <a:latin typeface="Arial" panose="020B0604020202020204" pitchFamily="34" charset="0"/>
              <a:cs typeface="Arial" panose="020B0604020202020204" pitchFamily="34" charset="0"/>
            </a:endParaRPr>
          </a:p>
          <a:p>
            <a:pPr algn="l"/>
            <a:r>
              <a:rPr lang="en-US" sz="2400" b="0" i="0" dirty="0">
                <a:solidFill>
                  <a:srgbClr val="000000"/>
                </a:solidFill>
                <a:effectLst/>
                <a:latin typeface="Arial" panose="020B0604020202020204" pitchFamily="34" charset="0"/>
                <a:cs typeface="Arial" panose="020B0604020202020204" pitchFamily="34" charset="0"/>
              </a:rPr>
              <a:t>These changes also result in a lower carbon footprint for both staff and employer. Because staff aren’t commuting as often (if at all), no matter how they get to the office, they aren’t releasing as many harmful emissions into the atmosphere. </a:t>
            </a:r>
          </a:p>
          <a:p>
            <a:pPr algn="l"/>
            <a:endParaRPr lang="en-US" sz="2400" dirty="0">
              <a:solidFill>
                <a:srgbClr val="000000"/>
              </a:solidFill>
              <a:latin typeface="Arial" panose="020B0604020202020204" pitchFamily="34" charset="0"/>
              <a:cs typeface="Arial" panose="020B0604020202020204" pitchFamily="34" charset="0"/>
            </a:endParaRPr>
          </a:p>
          <a:p>
            <a:pPr algn="l"/>
            <a:r>
              <a:rPr lang="en-US" sz="2400" b="0" i="0" dirty="0">
                <a:solidFill>
                  <a:srgbClr val="000000"/>
                </a:solidFill>
                <a:effectLst/>
                <a:latin typeface="Arial" panose="020B0604020202020204" pitchFamily="34" charset="0"/>
                <a:cs typeface="Arial" panose="020B0604020202020204" pitchFamily="34" charset="0"/>
              </a:rPr>
              <a:t>And, when employers rent a smaller office and use less water and electricity, they also help reduce their negative impact on the environment.</a:t>
            </a:r>
          </a:p>
        </p:txBody>
      </p:sp>
    </p:spTree>
    <p:extLst>
      <p:ext uri="{BB962C8B-B14F-4D97-AF65-F5344CB8AC3E}">
        <p14:creationId xmlns:p14="http://schemas.microsoft.com/office/powerpoint/2010/main" val="26366758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C43C3-5889-99F0-1975-D3C793815D2D}"/>
              </a:ext>
            </a:extLst>
          </p:cNvPr>
          <p:cNvSpPr txBox="1"/>
          <p:nvPr/>
        </p:nvSpPr>
        <p:spPr>
          <a:xfrm>
            <a:off x="1047565" y="1145220"/>
            <a:ext cx="9463596" cy="2123658"/>
          </a:xfrm>
          <a:prstGeom prst="rect">
            <a:avLst/>
          </a:prstGeom>
          <a:noFill/>
        </p:spPr>
        <p:txBody>
          <a:bodyPr wrap="square">
            <a:spAutoFit/>
          </a:bodyPr>
          <a:lstStyle/>
          <a:p>
            <a:r>
              <a:rPr lang="en-US" sz="4400" b="0" i="0" dirty="0">
                <a:solidFill>
                  <a:srgbClr val="000000"/>
                </a:solidFill>
                <a:effectLst/>
                <a:latin typeface="Arial" panose="020B0604020202020204" pitchFamily="34" charset="0"/>
                <a:cs typeface="Arial" panose="020B0604020202020204" pitchFamily="34" charset="0"/>
              </a:rPr>
              <a:t>Talk to a flexible work expert today and discover a better way to recruit remote talent!</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000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1281</TotalTime>
  <Words>9050</Words>
  <Application>Microsoft Office PowerPoint</Application>
  <PresentationFormat>Widescreen</PresentationFormat>
  <Paragraphs>694</Paragraphs>
  <Slides>95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95</vt:i4>
      </vt:variant>
    </vt:vector>
  </HeadingPairs>
  <TitlesOfParts>
    <vt:vector size="112" baseType="lpstr">
      <vt:lpstr>-apple-system</vt:lpstr>
      <vt:lpstr>Arial</vt:lpstr>
      <vt:lpstr>Arial Black</vt:lpstr>
      <vt:lpstr>Arial Rounded MT Bold</vt:lpstr>
      <vt:lpstr>Century Gothic</vt:lpstr>
      <vt:lpstr>Garamond</vt:lpstr>
      <vt:lpstr>Georgia</vt:lpstr>
      <vt:lpstr>Gotham Rounded Light</vt:lpstr>
      <vt:lpstr>Gotham Rounded Medium</vt:lpstr>
      <vt:lpstr>halcyon-regular</vt:lpstr>
      <vt:lpstr>inherit</vt:lpstr>
      <vt:lpstr>Lato</vt:lpstr>
      <vt:lpstr>Lato</vt:lpstr>
      <vt:lpstr>Lexend Deca</vt:lpstr>
      <vt:lpstr>Poppins</vt:lpstr>
      <vt:lpstr>Times New Roman</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Priti yamdagni</dc:creator>
  <cp:lastModifiedBy>Priti yamdagni</cp:lastModifiedBy>
  <cp:revision>70</cp:revision>
  <dcterms:created xsi:type="dcterms:W3CDTF">2022-09-12T04:20:15Z</dcterms:created>
  <dcterms:modified xsi:type="dcterms:W3CDTF">2022-10-31T07:51:14Z</dcterms:modified>
</cp:coreProperties>
</file>