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317" r:id="rId5"/>
    <p:sldId id="318" r:id="rId6"/>
    <p:sldId id="319" r:id="rId7"/>
    <p:sldId id="312" r:id="rId8"/>
    <p:sldId id="313" r:id="rId9"/>
    <p:sldId id="314" r:id="rId10"/>
    <p:sldId id="315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 autoAdjust="0"/>
    <p:restoredTop sz="67463" autoAdjust="0"/>
  </p:normalViewPr>
  <p:slideViewPr>
    <p:cSldViewPr snapToGrid="0">
      <p:cViewPr varScale="1">
        <p:scale>
          <a:sx n="82" d="100"/>
          <a:sy n="82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1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2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9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3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0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Example01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2" y="800170"/>
            <a:ext cx="11878875" cy="44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28637"/>
            <a:ext cx="9105900" cy="61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31" y="52913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15" y="342544"/>
            <a:ext cx="37052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Example02: </a:t>
            </a:r>
            <a:r>
              <a:rPr lang="en-US" sz="2400" b="1" dirty="0">
                <a:solidFill>
                  <a:schemeClr val="bg1"/>
                </a:solidFill>
              </a:rPr>
              <a:t>The SAQ (SPSS Anxiety Questionnaire)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391" y="1195149"/>
            <a:ext cx="109955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Hypothetical </a:t>
            </a:r>
            <a:r>
              <a:rPr lang="en-US" sz="2400" b="1" dirty="0">
                <a:solidFill>
                  <a:srgbClr val="C00000"/>
                </a:solidFill>
              </a:rPr>
              <a:t>example of the survey which Andy Field terms the SPSS Anxiety Questionnaire. The SAQ-8 consists of the following questions: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Statistics makes me cry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My friends will think I’m stupid for not being able to cope with 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Standard deviations excite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 dream that Pearson is attacking me with correlation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 don’t understand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 have little experience of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All computers hate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I have never been good at mathematics  </a:t>
            </a:r>
          </a:p>
        </p:txBody>
      </p:sp>
    </p:spTree>
    <p:extLst>
      <p:ext uri="{BB962C8B-B14F-4D97-AF65-F5344CB8AC3E}">
        <p14:creationId xmlns:p14="http://schemas.microsoft.com/office/powerpoint/2010/main" val="151541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43510"/>
              </p:ext>
            </p:extLst>
          </p:nvPr>
        </p:nvGraphicFramePr>
        <p:xfrm>
          <a:off x="778303" y="883930"/>
          <a:ext cx="9580347" cy="5243184"/>
        </p:xfrm>
        <a:graphic>
          <a:graphicData uri="http://schemas.openxmlformats.org/drawingml/2006/table">
            <a:tbl>
              <a:tblPr/>
              <a:tblGrid>
                <a:gridCol w="1064483"/>
                <a:gridCol w="1064483"/>
                <a:gridCol w="1064483"/>
                <a:gridCol w="1064483"/>
                <a:gridCol w="1064483"/>
                <a:gridCol w="1064483"/>
                <a:gridCol w="1064483"/>
                <a:gridCol w="1064483"/>
                <a:gridCol w="1064483"/>
              </a:tblGrid>
              <a:tr h="179111">
                <a:tc gridSpan="9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Component </a:t>
                      </a:r>
                      <a:r>
                        <a:rPr lang="en-US" sz="20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Matrix</a:t>
                      </a:r>
                      <a:r>
                        <a:rPr lang="en-US" sz="2000" b="1" baseline="300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</a:t>
                      </a:r>
                      <a:endParaRPr 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111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Item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Component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0.659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0.136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-0.398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0.160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-0.064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0.568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-0.177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0.068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-0.300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0.866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-0.025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0.092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-0.290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-0.170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-0.193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-0.001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-0.653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0.409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0.081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0.064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0.410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0.254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0.378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0.142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0.720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0.119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-0.192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0.064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-0.288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-0.089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0.563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-0.137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0.650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0.096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-0.215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0.460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0.443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-0.326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-0.092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-0.010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0.572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0.185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0.675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0.031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0.107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0.176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-0.058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-0.369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0.718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0.044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0.453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-0.006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-0.090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-0.051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0.025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0.516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973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0.568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0.267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-0.221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-0.694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0.258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-0.084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-0.043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-0.012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111">
                <a:tc gridSpan="9"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Extraction Method: Principal Component Analysis.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111">
                <a:tc gridSpan="9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a. 8 components extracted.</a:t>
                      </a:r>
                    </a:p>
                  </a:txBody>
                  <a:tcPr marL="26340" marR="26340" marT="26340" marB="26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5675"/>
              </p:ext>
            </p:extLst>
          </p:nvPr>
        </p:nvGraphicFramePr>
        <p:xfrm>
          <a:off x="677672" y="362282"/>
          <a:ext cx="10145002" cy="5809713"/>
        </p:xfrm>
        <a:graphic>
          <a:graphicData uri="http://schemas.openxmlformats.org/drawingml/2006/table">
            <a:tbl>
              <a:tblPr/>
              <a:tblGrid>
                <a:gridCol w="1183795"/>
                <a:gridCol w="1202003"/>
                <a:gridCol w="1384127"/>
                <a:gridCol w="1183795"/>
                <a:gridCol w="1202003"/>
                <a:gridCol w="1697063"/>
                <a:gridCol w="2292216"/>
              </a:tblGrid>
              <a:tr h="27216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Total Variance Explained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2162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Component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Initial Eigenvalues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Extraction Sums of Squared Loadings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08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Total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% of Variance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Cumulative %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Total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% of Variance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Cumulative %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4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3.057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38.206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38.206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3.057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38.206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38.206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4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1.067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13.336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51.543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1.067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13.336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51.543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909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0.958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11.980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63.523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0.958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11.980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63.523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4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0.736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9.205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72.728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0.736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9.205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72.728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4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0.622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7.770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80.498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0.622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7.770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</a:rPr>
                        <a:t>80.498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4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0.571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7.135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87.632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0.571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7.135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87.632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4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0.543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6.788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94.420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0.543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6.788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94.420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486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0.446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5.580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100.000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0.446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5.580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</a:rPr>
                        <a:t>100.000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16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Extraction Method: Principal Component Analysis.</a:t>
                      </a:r>
                    </a:p>
                  </a:txBody>
                  <a:tcPr marL="33575" marR="33575" marT="33575" marB="33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6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41" y="494233"/>
            <a:ext cx="10201774" cy="59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Example </a:t>
            </a:r>
            <a:r>
              <a:rPr lang="en-US" sz="3200" b="1" dirty="0" smtClean="0">
                <a:solidFill>
                  <a:schemeClr val="bg1"/>
                </a:solidFill>
              </a:rPr>
              <a:t>03</a:t>
            </a:r>
            <a:endParaRPr lang="en-US" sz="32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252537"/>
            <a:ext cx="11178226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504825"/>
            <a:ext cx="7448550" cy="59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Widescreen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2020-07-04T14:18:43Z</dcterms:created>
  <dcterms:modified xsi:type="dcterms:W3CDTF">2020-10-27T16:31:50Z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