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COI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7760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Insurgency in Manipur</a:t>
            </a:r>
          </a:p>
          <a:p>
            <a:pPr>
              <a:spcAft>
                <a:spcPts val="600"/>
              </a:spcAft>
            </a:pPr>
            <a:r>
              <a:rPr lang="en-IN" dirty="0"/>
              <a:t>- Varun Khadayate A016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D5F8-A0E9-48B2-8E65-9487DC9D6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02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9CD6-A234-407E-83B4-7C60DD1E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1981200"/>
            <a:ext cx="8953172" cy="3514724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1.	ORIGIN of the insurgency in</a:t>
            </a:r>
            <a:br>
              <a:rPr lang="en-US" sz="4000" dirty="0"/>
            </a:br>
            <a:r>
              <a:rPr lang="en-US" sz="4000" dirty="0"/>
              <a:t>	Manipur in 1960’s and 70s. </a:t>
            </a:r>
            <a:br>
              <a:rPr lang="en-US" sz="4000" dirty="0"/>
            </a:br>
            <a:r>
              <a:rPr lang="en-US" sz="4000" dirty="0"/>
              <a:t>2. 	major groups leading the 	insurgency</a:t>
            </a:r>
            <a:br>
              <a:rPr lang="en-US" sz="4000" dirty="0"/>
            </a:br>
            <a:r>
              <a:rPr lang="en-US" sz="4000" dirty="0"/>
              <a:t>3.	relation of insurgency in 	Manipur with Nagaland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9084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447B-E9D5-4DFC-876D-78CC83D5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/>
              <a:t>1. </a:t>
            </a:r>
            <a:r>
              <a:rPr lang="en-US" sz="4900" dirty="0"/>
              <a:t>ORIGIN of the insurgency in</a:t>
            </a:r>
            <a:br>
              <a:rPr lang="en-US" sz="4900" dirty="0"/>
            </a:br>
            <a:r>
              <a:rPr lang="en-US" sz="4900" dirty="0"/>
              <a:t>	Manipur in 1960’s and 70s.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35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5183-46CB-421A-825A-9D937092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1619-BBC7-4DE4-BCA3-55AD2B46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0DD57F7-5E0B-4730-8F59-05D114CF2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4038" y="433388"/>
            <a:ext cx="854392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F0E2-7D52-46CD-820B-45F40BE0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0873"/>
            <a:ext cx="11258550" cy="59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0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FD56-AD14-4063-9061-08BA1B3E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2. major groups leading the 	insurgency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0357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11EF-2A05-4350-808D-0274C856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84C0-4BD2-4DE8-A36B-7DD7B066B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UNLF </a:t>
            </a:r>
          </a:p>
          <a:p>
            <a:r>
              <a:rPr lang="en-US" sz="2400" dirty="0"/>
              <a:t>PLA</a:t>
            </a:r>
          </a:p>
          <a:p>
            <a:r>
              <a:rPr lang="en-US" sz="2400" dirty="0"/>
              <a:t>PREPAK </a:t>
            </a:r>
          </a:p>
          <a:p>
            <a:r>
              <a:rPr lang="en-US" sz="2400" dirty="0"/>
              <a:t>KCP</a:t>
            </a:r>
          </a:p>
          <a:p>
            <a:r>
              <a:rPr lang="en-US" sz="2400" dirty="0"/>
              <a:t>Student organization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22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6B3A-D98D-4ADD-A64B-BF4C6E42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3.	relation of insurgency in 	Manipur with Nagaland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9081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BF9C-041B-412A-ACEF-98323327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Kuki Insurgency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0916-2A4C-4852-A4BD-028F7905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000" dirty="0" err="1"/>
              <a:t>Nagalim</a:t>
            </a:r>
            <a:r>
              <a:rPr lang="en-IN" sz="2000" dirty="0"/>
              <a:t> and Kuki Insurgency</a:t>
            </a:r>
          </a:p>
          <a:p>
            <a:pPr lvl="1" algn="just"/>
            <a:r>
              <a:rPr lang="en-US" sz="1800" dirty="0"/>
              <a:t>The Kuki National Army (KNA) was formed in 1958</a:t>
            </a:r>
          </a:p>
          <a:p>
            <a:pPr lvl="1" algn="just"/>
            <a:r>
              <a:rPr lang="en-US" sz="1800" b="0" i="0" dirty="0">
                <a:solidFill>
                  <a:srgbClr val="000000"/>
                </a:solidFill>
                <a:effectLst/>
                <a:latin typeface="SourceSansPro-Regular"/>
              </a:rPr>
              <a:t>address the interests of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ourceSansPro-Regular"/>
              </a:rPr>
              <a:t>Kukis</a:t>
            </a:r>
            <a:endParaRPr lang="en-IN" sz="1800" dirty="0"/>
          </a:p>
          <a:p>
            <a:pPr algn="just"/>
            <a:r>
              <a:rPr lang="en-IN" sz="2000" dirty="0"/>
              <a:t>Naga-Kuki Clashes</a:t>
            </a:r>
          </a:p>
          <a:p>
            <a:pPr lvl="1" algn="just"/>
            <a:r>
              <a:rPr lang="en-US" sz="1800" dirty="0"/>
              <a:t>Naga-Kuki clashes erupted in 1992-94</a:t>
            </a:r>
          </a:p>
          <a:p>
            <a:pPr lvl="1" algn="just"/>
            <a:r>
              <a:rPr lang="en-IN" sz="1800" b="0" i="0" dirty="0">
                <a:solidFill>
                  <a:srgbClr val="000000"/>
                </a:solidFill>
                <a:effectLst/>
                <a:latin typeface="SourceSansPro-Regular"/>
              </a:rPr>
              <a:t>September 13, 1993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urceSansPro-Regular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SansPro-Regular"/>
              </a:rPr>
              <a:t>“black day”</a:t>
            </a:r>
            <a:endParaRPr lang="en-US" sz="1800" b="1" i="0" dirty="0">
              <a:solidFill>
                <a:srgbClr val="000000"/>
              </a:solidFill>
              <a:effectLst/>
              <a:latin typeface="SourceSansPro-Regular"/>
            </a:endParaRPr>
          </a:p>
          <a:p>
            <a:pPr lvl="1" algn="just"/>
            <a:r>
              <a:rPr lang="en-IN" sz="1800" dirty="0"/>
              <a:t>Kuki-</a:t>
            </a:r>
            <a:r>
              <a:rPr lang="en-IN" sz="1800" dirty="0" err="1"/>
              <a:t>Zomi</a:t>
            </a:r>
            <a:r>
              <a:rPr lang="en-IN" sz="1800" dirty="0"/>
              <a:t> clashes in 1997-98</a:t>
            </a:r>
          </a:p>
          <a:p>
            <a:pPr algn="just"/>
            <a:r>
              <a:rPr lang="en-US" sz="2000" dirty="0"/>
              <a:t>Important Implications</a:t>
            </a:r>
          </a:p>
          <a:p>
            <a:pPr lvl="1" algn="just"/>
            <a:r>
              <a:rPr lang="en-US" sz="1800" dirty="0"/>
              <a:t>The relevance of </a:t>
            </a:r>
            <a:r>
              <a:rPr lang="en-US" sz="1800" dirty="0" err="1"/>
              <a:t>Kukiland</a:t>
            </a:r>
            <a:r>
              <a:rPr lang="en-US" sz="1800" dirty="0"/>
              <a:t> in the backdrop of the Naga non-territorial agreement.</a:t>
            </a:r>
          </a:p>
          <a:p>
            <a:pPr lvl="1" algn="just"/>
            <a:r>
              <a:rPr lang="en-US" sz="1800" dirty="0"/>
              <a:t>The viability of opposition by the United Naga Council for the creation of </a:t>
            </a:r>
            <a:r>
              <a:rPr lang="en-US" sz="1800" dirty="0" err="1"/>
              <a:t>Sadar</a:t>
            </a:r>
            <a:r>
              <a:rPr lang="en-US" sz="1800" dirty="0"/>
              <a:t> Hills as a district.</a:t>
            </a:r>
          </a:p>
          <a:p>
            <a:pPr lvl="1" algn="just"/>
            <a:r>
              <a:rPr lang="en-US" sz="1800" dirty="0"/>
              <a:t>The consequences of the existence of Kuki </a:t>
            </a:r>
            <a:r>
              <a:rPr lang="en-US" sz="1800" dirty="0" err="1"/>
              <a:t>SoO</a:t>
            </a:r>
            <a:r>
              <a:rPr lang="en-US" sz="1800" dirty="0"/>
              <a:t> designated camps on closure of NSCN (IM) “Taken-Note-Off camps”.</a:t>
            </a:r>
          </a:p>
        </p:txBody>
      </p:sp>
    </p:spTree>
    <p:extLst>
      <p:ext uri="{BB962C8B-B14F-4D97-AF65-F5344CB8AC3E}">
        <p14:creationId xmlns:p14="http://schemas.microsoft.com/office/powerpoint/2010/main" val="295576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C3AA-8313-4894-924B-9040AA8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Meitei Insurgency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A384-72CA-42E6-B256-AD78DA7A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7200" dirty="0"/>
              <a:t>Background</a:t>
            </a:r>
          </a:p>
          <a:p>
            <a:pPr lvl="1"/>
            <a:r>
              <a:rPr lang="en-IN" sz="7200" dirty="0"/>
              <a:t>origin in Meitei revivalism</a:t>
            </a:r>
          </a:p>
          <a:p>
            <a:pPr lvl="1"/>
            <a:r>
              <a:rPr lang="en-IN" sz="7200" dirty="0"/>
              <a:t>started in 1930</a:t>
            </a:r>
          </a:p>
          <a:p>
            <a:r>
              <a:rPr lang="en-IN" sz="7200" dirty="0" err="1"/>
              <a:t>Nagalim</a:t>
            </a:r>
            <a:r>
              <a:rPr lang="en-IN" sz="7200" dirty="0"/>
              <a:t> and Its Relation</a:t>
            </a:r>
          </a:p>
          <a:p>
            <a:pPr lvl="1"/>
            <a:r>
              <a:rPr lang="en-US" sz="7200" dirty="0"/>
              <a:t> origins to the foundation of UNLF on November 24, 1964</a:t>
            </a:r>
          </a:p>
          <a:p>
            <a:pPr lvl="1"/>
            <a:r>
              <a:rPr lang="en-IN" sz="7200" dirty="0"/>
              <a:t>PLA in 1978</a:t>
            </a:r>
          </a:p>
          <a:p>
            <a:pPr lvl="1"/>
            <a:r>
              <a:rPr lang="en-US" sz="7200" dirty="0"/>
              <a:t>numerous other groups were formed primarily in the Imphal valley region</a:t>
            </a:r>
            <a:endParaRPr lang="en-IN" sz="7200" dirty="0"/>
          </a:p>
          <a:p>
            <a:pPr lvl="1"/>
            <a:r>
              <a:rPr lang="en-IN" sz="7200" dirty="0"/>
              <a:t>June 14, 2001</a:t>
            </a:r>
          </a:p>
          <a:p>
            <a:pPr lvl="2"/>
            <a:r>
              <a:rPr lang="en-US" sz="7200" dirty="0"/>
              <a:t>ceasefire between NSCN(IM) and the Centre</a:t>
            </a:r>
            <a:endParaRPr lang="en-IN" sz="7200" dirty="0"/>
          </a:p>
          <a:p>
            <a:pPr lvl="2"/>
            <a:r>
              <a:rPr lang="en-US" sz="7200" dirty="0"/>
              <a:t> led to the eruption of an upsurge among the </a:t>
            </a:r>
            <a:r>
              <a:rPr lang="en-US" sz="7200" dirty="0" err="1"/>
              <a:t>Meiteis</a:t>
            </a:r>
            <a:endParaRPr lang="en-IN" sz="7200" dirty="0"/>
          </a:p>
          <a:p>
            <a:pPr algn="just"/>
            <a:r>
              <a:rPr lang="en-US" sz="7200" dirty="0"/>
              <a:t>Important Implications</a:t>
            </a:r>
          </a:p>
          <a:p>
            <a:pPr lvl="1" algn="just"/>
            <a:r>
              <a:rPr lang="en-US" sz="7200" dirty="0"/>
              <a:t>Relevance of the demand for sovereign Manipur and continuation of insurgency.</a:t>
            </a:r>
          </a:p>
          <a:p>
            <a:pPr lvl="1" algn="just"/>
            <a:r>
              <a:rPr lang="en-US" sz="7200" dirty="0"/>
              <a:t>The need to engage with Meitei Leaders like UNLF Chief Raj Kumar Meghan in the peace process in order to progress towards peace in Manipur.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483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{45FEDC0C-9765-48AB-A2BB-DF5A76903355}tf78438558_win32</Template>
  <TotalTime>324</TotalTime>
  <Words>291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Garamond</vt:lpstr>
      <vt:lpstr>SourceSansPro-Regular</vt:lpstr>
      <vt:lpstr>SavonVTI</vt:lpstr>
      <vt:lpstr>COI Presentation</vt:lpstr>
      <vt:lpstr>1. ORIGIN of the insurgency in  Manipur in 1960’s and 70s.  2.  major groups leading the  insurgency 3. relation of insurgency in  Manipur with Nagaland</vt:lpstr>
      <vt:lpstr>1. ORIGIN of the insurgency in  Manipur in 1960’s and 70s. </vt:lpstr>
      <vt:lpstr>PowerPoint Presentation</vt:lpstr>
      <vt:lpstr>2. major groups leading the  insurgency</vt:lpstr>
      <vt:lpstr>Major groups </vt:lpstr>
      <vt:lpstr>3. relation of insurgency in  Manipur with Nagaland</vt:lpstr>
      <vt:lpstr>Kuki Insurgency</vt:lpstr>
      <vt:lpstr>Meitei Insurgency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 Presentation</dc:title>
  <dc:creator>Varun Khadayate</dc:creator>
  <cp:lastModifiedBy>Varun Khadayate</cp:lastModifiedBy>
  <cp:revision>12</cp:revision>
  <dcterms:created xsi:type="dcterms:W3CDTF">2020-09-13T14:21:24Z</dcterms:created>
  <dcterms:modified xsi:type="dcterms:W3CDTF">2020-09-14T13:34:08Z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