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60" r:id="rId7"/>
    <p:sldId id="261" r:id="rId8"/>
    <p:sldId id="262" r:id="rId9"/>
    <p:sldId id="263" r:id="rId10"/>
    <p:sldId id="264" r:id="rId11"/>
    <p:sldId id="266" r:id="rId12"/>
    <p:sldId id="267" r:id="rId13"/>
    <p:sldId id="27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79" name="Rectangle 78">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477981" y="1122362"/>
            <a:ext cx="4023360" cy="2802219"/>
          </a:xfrm>
        </p:spPr>
        <p:txBody>
          <a:bodyPr anchor="b">
            <a:normAutofit/>
          </a:bodyPr>
          <a:lstStyle/>
          <a:p>
            <a:pPr algn="l"/>
            <a:r>
              <a:rPr lang="en-US" sz="3200"/>
              <a:t>The tanishq controversy</a:t>
            </a:r>
            <a:endParaRPr lang="en-US" sz="32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477980" y="3969352"/>
            <a:ext cx="4023359" cy="1208141"/>
          </a:xfrm>
        </p:spPr>
        <p:txBody>
          <a:bodyPr>
            <a:normAutofit/>
          </a:bodyPr>
          <a:lstStyle/>
          <a:p>
            <a:pPr algn="l">
              <a:spcAft>
                <a:spcPts val="600"/>
              </a:spcAft>
            </a:pPr>
            <a:r>
              <a:rPr lang="en-US" sz="1600"/>
              <a:t>Varun Khadayate A016</a:t>
            </a:r>
          </a:p>
        </p:txBody>
      </p:sp>
    </p:spTree>
    <p:extLst>
      <p:ext uri="{BB962C8B-B14F-4D97-AF65-F5344CB8AC3E}">
        <p14:creationId xmlns:p14="http://schemas.microsoft.com/office/powerpoint/2010/main" val="17366931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7203729A-66E4-4139-B3DB-CECEF6DA5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448B0185-BF60-40FC-A3B6-BF883AD4E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5FF99E5-A26E-4AC8-AA09-A9F829E3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8010A3F3-98ED-4893-B85F-988F4629CA29}"/>
              </a:ext>
            </a:extLst>
          </p:cNvPr>
          <p:cNvSpPr>
            <a:spLocks noGrp="1"/>
          </p:cNvSpPr>
          <p:nvPr>
            <p:ph type="title"/>
          </p:nvPr>
        </p:nvSpPr>
        <p:spPr>
          <a:xfrm>
            <a:off x="723619" y="891241"/>
            <a:ext cx="3939084" cy="5075519"/>
          </a:xfrm>
        </p:spPr>
        <p:txBody>
          <a:bodyPr>
            <a:normAutofit/>
          </a:bodyPr>
          <a:lstStyle/>
          <a:p>
            <a:pPr algn="r"/>
            <a:r>
              <a:rPr lang="en-IN" dirty="0"/>
              <a:t>CONCLUSION</a:t>
            </a:r>
          </a:p>
        </p:txBody>
      </p:sp>
      <p:cxnSp>
        <p:nvCxnSpPr>
          <p:cNvPr id="14" name="Straight Connector 13">
            <a:extLst>
              <a:ext uri="{FF2B5EF4-FFF2-40B4-BE49-F238E27FC236}">
                <a16:creationId xmlns:a16="http://schemas.microsoft.com/office/drawing/2014/main" id="{8A5AEE14-4971-4A17-9134-2678A90F29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07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65AEFE-CB66-4213-8C7B-3B95FB485FFA}"/>
              </a:ext>
            </a:extLst>
          </p:cNvPr>
          <p:cNvSpPr>
            <a:spLocks noGrp="1"/>
          </p:cNvSpPr>
          <p:nvPr>
            <p:ph idx="1"/>
          </p:nvPr>
        </p:nvSpPr>
        <p:spPr>
          <a:xfrm>
            <a:off x="5300812" y="891241"/>
            <a:ext cx="5978834" cy="5075519"/>
          </a:xfrm>
        </p:spPr>
        <p:txBody>
          <a:bodyPr anchor="ctr">
            <a:normAutofit/>
          </a:bodyPr>
          <a:lstStyle/>
          <a:p>
            <a:r>
              <a:rPr lang="en-US" b="0" i="0" dirty="0">
                <a:effectLst/>
                <a:latin typeface="Frank Ruhl Libre"/>
              </a:rPr>
              <a:t>A company's interest in their consumer cannot be limited to their product category or brand anymore. Advertisers must understand what their customers' beliefs and opinions are concerning politics, society or life in general. They must mindful of how they are processing any message that a brand gives out and how it will be decoded.</a:t>
            </a:r>
          </a:p>
          <a:p>
            <a:r>
              <a:rPr lang="en-US" b="0" i="0" dirty="0">
                <a:effectLst/>
                <a:latin typeface="Frank Ruhl Libre"/>
              </a:rPr>
              <a:t>These are important to listen to with care.</a:t>
            </a:r>
            <a:endParaRPr lang="en-US" dirty="0">
              <a:latin typeface="Frank Ruhl Libre"/>
            </a:endParaRPr>
          </a:p>
          <a:p>
            <a:r>
              <a:rPr lang="en-US" b="0" i="0" dirty="0">
                <a:effectLst/>
                <a:latin typeface="Frank Ruhl Libre"/>
              </a:rPr>
              <a:t>Brand pragmatism is the need of the day, not brand idealism.</a:t>
            </a:r>
            <a:endParaRPr lang="en-IN" b="0" i="0" dirty="0">
              <a:effectLst/>
              <a:latin typeface="Frank Ruhl Libre"/>
            </a:endParaRPr>
          </a:p>
        </p:txBody>
      </p:sp>
    </p:spTree>
    <p:extLst>
      <p:ext uri="{BB962C8B-B14F-4D97-AF65-F5344CB8AC3E}">
        <p14:creationId xmlns:p14="http://schemas.microsoft.com/office/powerpoint/2010/main" val="198654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CBDE776-561A-4620-9FA6-1CCC9B35321E}"/>
              </a:ext>
            </a:extLst>
          </p:cNvPr>
          <p:cNvPicPr>
            <a:picLocks noChangeAspect="1"/>
          </p:cNvPicPr>
          <p:nvPr/>
        </p:nvPicPr>
        <p:blipFill rotWithShape="1">
          <a:blip r:embed="rId2"/>
          <a:srcRect t="7026" b="8705"/>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FF07D2-59B1-45D6-A9B4-A7152E563785}"/>
              </a:ext>
            </a:extLst>
          </p:cNvPr>
          <p:cNvSpPr>
            <a:spLocks noGrp="1"/>
          </p:cNvSpPr>
          <p:nvPr>
            <p:ph type="title"/>
          </p:nvPr>
        </p:nvSpPr>
        <p:spPr>
          <a:xfrm>
            <a:off x="139933" y="3952875"/>
            <a:ext cx="4036869" cy="495581"/>
          </a:xfrm>
        </p:spPr>
        <p:txBody>
          <a:bodyPr vert="horz" lIns="91440" tIns="45720" rIns="91440" bIns="45720" rtlCol="0" anchor="b">
            <a:normAutofit fontScale="90000"/>
          </a:bodyPr>
          <a:lstStyle/>
          <a:p>
            <a:pPr>
              <a:lnSpc>
                <a:spcPct val="83000"/>
              </a:lnSpc>
            </a:pPr>
            <a:r>
              <a:rPr lang="en-US" sz="3200" cap="all" spc="-100" dirty="0"/>
              <a:t>THANK YOU</a:t>
            </a:r>
          </a:p>
        </p:txBody>
      </p:sp>
    </p:spTree>
    <p:extLst>
      <p:ext uri="{BB962C8B-B14F-4D97-AF65-F5344CB8AC3E}">
        <p14:creationId xmlns:p14="http://schemas.microsoft.com/office/powerpoint/2010/main" val="3530478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6904-0D28-4F17-9681-5A137B896250}"/>
              </a:ext>
            </a:extLst>
          </p:cNvPr>
          <p:cNvSpPr>
            <a:spLocks noGrp="1"/>
          </p:cNvSpPr>
          <p:nvPr>
            <p:ph type="title"/>
          </p:nvPr>
        </p:nvSpPr>
        <p:spPr/>
        <p:txBody>
          <a:bodyPr>
            <a:normAutofit/>
          </a:bodyPr>
          <a:lstStyle/>
          <a:p>
            <a:r>
              <a:rPr lang="en-IN" sz="5400" dirty="0"/>
              <a:t>What's the ad about</a:t>
            </a:r>
          </a:p>
        </p:txBody>
      </p:sp>
      <p:sp>
        <p:nvSpPr>
          <p:cNvPr id="3" name="Text Placeholder 2">
            <a:extLst>
              <a:ext uri="{FF2B5EF4-FFF2-40B4-BE49-F238E27FC236}">
                <a16:creationId xmlns:a16="http://schemas.microsoft.com/office/drawing/2014/main" id="{43AEA948-A0B6-498E-B451-C1BB8B4C279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977797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C82C3D5-9ABF-409C-9188-161F9AAA7473}"/>
              </a:ext>
            </a:extLst>
          </p:cNvPr>
          <p:cNvPicPr>
            <a:picLocks noChangeAspect="1"/>
          </p:cNvPicPr>
          <p:nvPr/>
        </p:nvPicPr>
        <p:blipFill>
          <a:blip r:embed="rId2"/>
          <a:stretch>
            <a:fillRect/>
          </a:stretch>
        </p:blipFill>
        <p:spPr>
          <a:xfrm>
            <a:off x="727654" y="792897"/>
            <a:ext cx="5367165" cy="5285014"/>
          </a:xfrm>
          <a:prstGeom prst="rect">
            <a:avLst/>
          </a:prstGeom>
        </p:spPr>
      </p:pic>
      <p:sp>
        <p:nvSpPr>
          <p:cNvPr id="12" name="Rectangle 11">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574E50-73FA-4A14-B436-3621B108D3D1}"/>
              </a:ext>
            </a:extLst>
          </p:cNvPr>
          <p:cNvSpPr>
            <a:spLocks noGrp="1"/>
          </p:cNvSpPr>
          <p:nvPr>
            <p:ph idx="1"/>
          </p:nvPr>
        </p:nvSpPr>
        <p:spPr>
          <a:xfrm>
            <a:off x="7064082" y="2103120"/>
            <a:ext cx="4472922" cy="3931920"/>
          </a:xfrm>
        </p:spPr>
        <p:txBody>
          <a:bodyPr>
            <a:normAutofit/>
          </a:bodyPr>
          <a:lstStyle/>
          <a:p>
            <a:r>
              <a:rPr lang="en-IN" dirty="0"/>
              <a:t>AD about </a:t>
            </a:r>
            <a:r>
              <a:rPr lang="en-IN" dirty="0" err="1"/>
              <a:t>Tanishq</a:t>
            </a:r>
            <a:r>
              <a:rPr lang="en-IN" dirty="0"/>
              <a:t> </a:t>
            </a:r>
            <a:r>
              <a:rPr lang="en-IN" dirty="0" err="1"/>
              <a:t>Ekatvam</a:t>
            </a:r>
            <a:r>
              <a:rPr lang="en-IN" dirty="0"/>
              <a:t> Series</a:t>
            </a:r>
          </a:p>
          <a:p>
            <a:r>
              <a:rPr lang="en-IN" dirty="0"/>
              <a:t>A Hindu lady getting married in a Muslim family</a:t>
            </a:r>
          </a:p>
          <a:p>
            <a:r>
              <a:rPr lang="en-IN" dirty="0"/>
              <a:t>A ceremony of Baby Shower(</a:t>
            </a:r>
            <a:r>
              <a:rPr lang="en-IN" dirty="0" err="1"/>
              <a:t>Godh-Bharai</a:t>
            </a:r>
            <a:r>
              <a:rPr lang="en-IN" dirty="0"/>
              <a:t>)</a:t>
            </a:r>
          </a:p>
          <a:p>
            <a:r>
              <a:rPr lang="en-IN" dirty="0"/>
              <a:t>The lady ask mother in law its not in your tradition…</a:t>
            </a:r>
          </a:p>
          <a:p>
            <a:r>
              <a:rPr lang="en-IN" dirty="0"/>
              <a:t>She tells but to make the girl happy tradition is there…</a:t>
            </a:r>
          </a:p>
          <a:p>
            <a:endParaRPr lang="en-IN" dirty="0"/>
          </a:p>
          <a:p>
            <a:endParaRPr lang="en-IN" dirty="0"/>
          </a:p>
        </p:txBody>
      </p:sp>
    </p:spTree>
    <p:extLst>
      <p:ext uri="{BB962C8B-B14F-4D97-AF65-F5344CB8AC3E}">
        <p14:creationId xmlns:p14="http://schemas.microsoft.com/office/powerpoint/2010/main" val="38939237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BEBBBF70-6ABC-46E8-A293-73A60B8E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24" name="Rectangle 23">
            <a:extLst>
              <a:ext uri="{FF2B5EF4-FFF2-40B4-BE49-F238E27FC236}">
                <a16:creationId xmlns:a16="http://schemas.microsoft.com/office/drawing/2014/main" id="{05388887-43DC-4FAF-9400-7925701A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E56904-0D28-4F17-9681-5A137B896250}"/>
              </a:ext>
            </a:extLst>
          </p:cNvPr>
          <p:cNvSpPr>
            <a:spLocks noGrp="1"/>
          </p:cNvSpPr>
          <p:nvPr>
            <p:ph type="title"/>
          </p:nvPr>
        </p:nvSpPr>
        <p:spPr>
          <a:xfrm>
            <a:off x="5353249" y="1916670"/>
            <a:ext cx="5716338" cy="3042706"/>
          </a:xfrm>
        </p:spPr>
        <p:txBody>
          <a:bodyPr vert="horz" lIns="91440" tIns="45720" rIns="91440" bIns="45720" rtlCol="0" anchor="ctr">
            <a:normAutofit/>
          </a:bodyPr>
          <a:lstStyle/>
          <a:p>
            <a:r>
              <a:rPr lang="en-US" sz="5400" dirty="0"/>
              <a:t>Arguments opposing</a:t>
            </a:r>
          </a:p>
        </p:txBody>
      </p:sp>
      <p:sp>
        <p:nvSpPr>
          <p:cNvPr id="26" name="Rectangle 25">
            <a:extLst>
              <a:ext uri="{FF2B5EF4-FFF2-40B4-BE49-F238E27FC236}">
                <a16:creationId xmlns:a16="http://schemas.microsoft.com/office/drawing/2014/main" id="{2F2FD4B7-706B-4F5C-A0C7-7D69677C7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51298"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27">
            <a:extLst>
              <a:ext uri="{FF2B5EF4-FFF2-40B4-BE49-F238E27FC236}">
                <a16:creationId xmlns:a16="http://schemas.microsoft.com/office/drawing/2014/main" id="{26E6DC6E-1FA3-4048-B867-BDB51763F3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E066135-B6C1-4001-B7CC-53A443DF25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238"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AD82B4-5F4B-4968-B15E-29DCF8592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65598"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Decision">
            <a:extLst>
              <a:ext uri="{FF2B5EF4-FFF2-40B4-BE49-F238E27FC236}">
                <a16:creationId xmlns:a16="http://schemas.microsoft.com/office/drawing/2014/main" id="{D64DB137-6DDB-46D5-8FF6-715EA810AD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41170" y="1561990"/>
            <a:ext cx="3752067" cy="3752067"/>
          </a:xfrm>
          <a:prstGeom prst="rect">
            <a:avLst/>
          </a:prstGeom>
        </p:spPr>
      </p:pic>
    </p:spTree>
    <p:extLst>
      <p:ext uri="{BB962C8B-B14F-4D97-AF65-F5344CB8AC3E}">
        <p14:creationId xmlns:p14="http://schemas.microsoft.com/office/powerpoint/2010/main" val="55577822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1">
            <a:extLst>
              <a:ext uri="{FF2B5EF4-FFF2-40B4-BE49-F238E27FC236}">
                <a16:creationId xmlns:a16="http://schemas.microsoft.com/office/drawing/2014/main" id="{78632963-757B-40C2-BB84-FC6107A54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4DC8A46B-C408-4800-B722-191AAA8857AC}"/>
              </a:ext>
            </a:extLst>
          </p:cNvPr>
          <p:cNvPicPr>
            <a:picLocks noChangeAspect="1"/>
          </p:cNvPicPr>
          <p:nvPr/>
        </p:nvPicPr>
        <p:blipFill rotWithShape="1">
          <a:blip r:embed="rId2"/>
          <a:srcRect l="9091" t="1710" b="7381"/>
          <a:stretch/>
        </p:blipFill>
        <p:spPr>
          <a:xfrm>
            <a:off x="20" y="-1"/>
            <a:ext cx="12191980" cy="6857999"/>
          </a:xfrm>
          <a:prstGeom prst="rect">
            <a:avLst/>
          </a:prstGeom>
        </p:spPr>
      </p:pic>
      <p:sp>
        <p:nvSpPr>
          <p:cNvPr id="49" name="Rectangle 43">
            <a:extLst>
              <a:ext uri="{FF2B5EF4-FFF2-40B4-BE49-F238E27FC236}">
                <a16:creationId xmlns:a16="http://schemas.microsoft.com/office/drawing/2014/main" id="{2853AE55-7E35-44B0-89F1-3F52B262A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5">
            <a:extLst>
              <a:ext uri="{FF2B5EF4-FFF2-40B4-BE49-F238E27FC236}">
                <a16:creationId xmlns:a16="http://schemas.microsoft.com/office/drawing/2014/main" id="{DBC4BE4D-4B50-4F51-9F85-4B5D60B02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574E50-73FA-4A14-B436-3621B108D3D1}"/>
              </a:ext>
            </a:extLst>
          </p:cNvPr>
          <p:cNvSpPr>
            <a:spLocks noGrp="1"/>
          </p:cNvSpPr>
          <p:nvPr>
            <p:ph idx="1"/>
          </p:nvPr>
        </p:nvSpPr>
        <p:spPr>
          <a:xfrm>
            <a:off x="6846137" y="650240"/>
            <a:ext cx="4602152" cy="5368746"/>
          </a:xfrm>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Netizens slamming it for promoting inter-faith marriages.</a:t>
            </a:r>
          </a:p>
          <a:p>
            <a:r>
              <a:rPr lang="en-IN" dirty="0">
                <a:latin typeface="Calibri" panose="020F0502020204030204" pitchFamily="34" charset="0"/>
                <a:ea typeface="Calibri" panose="020F0502020204030204" pitchFamily="34" charset="0"/>
                <a:cs typeface="Times New Roman" panose="02020603050405020304" pitchFamily="18" charset="0"/>
              </a:rPr>
              <a:t>Some asked why isn’t it the other way round.</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P</a:t>
            </a:r>
            <a:r>
              <a:rPr lang="en-IN" dirty="0">
                <a:effectLst/>
                <a:latin typeface="Calibri" panose="020F0502020204030204" pitchFamily="34" charset="0"/>
                <a:ea typeface="Calibri" panose="020F0502020204030204" pitchFamily="34" charset="0"/>
                <a:cs typeface="Times New Roman" panose="02020603050405020304" pitchFamily="18" charset="0"/>
              </a:rPr>
              <a:t>romoting a particular Faith only</a:t>
            </a:r>
          </a:p>
          <a:p>
            <a:r>
              <a:rPr lang="en-IN" dirty="0">
                <a:latin typeface="Calibri" panose="020F0502020204030204" pitchFamily="34" charset="0"/>
                <a:cs typeface="Times New Roman" panose="02020603050405020304" pitchFamily="18" charset="0"/>
              </a:rPr>
              <a:t>Wrong release date</a:t>
            </a:r>
            <a:endParaRPr lang="en-IN" dirty="0"/>
          </a:p>
        </p:txBody>
      </p:sp>
    </p:spTree>
    <p:extLst>
      <p:ext uri="{BB962C8B-B14F-4D97-AF65-F5344CB8AC3E}">
        <p14:creationId xmlns:p14="http://schemas.microsoft.com/office/powerpoint/2010/main" val="363115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41" name="Rectangle 40">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43" name="Rectangle 42">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5" name="Group 4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6" name="Straight Connector 45">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p:nvSpPr>
          <p:cNvPr id="54" name="Rectangle 53">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38E56904-0D28-4F17-9681-5A137B896250}"/>
              </a:ext>
            </a:extLst>
          </p:cNvPr>
          <p:cNvSpPr>
            <a:spLocks noGrp="1"/>
          </p:cNvSpPr>
          <p:nvPr>
            <p:ph type="title"/>
          </p:nvPr>
        </p:nvSpPr>
        <p:spPr>
          <a:xfrm>
            <a:off x="1241170" y="3755360"/>
            <a:ext cx="9732773" cy="1465112"/>
          </a:xfrm>
        </p:spPr>
        <p:txBody>
          <a:bodyPr vert="horz" lIns="91440" tIns="45720" rIns="91440" bIns="45720" rtlCol="0" anchor="ctr">
            <a:normAutofit/>
          </a:bodyPr>
          <a:lstStyle/>
          <a:p>
            <a:r>
              <a:rPr lang="en-US" sz="6000" dirty="0"/>
              <a:t>Arguments Supporting</a:t>
            </a:r>
          </a:p>
        </p:txBody>
      </p:sp>
      <p:sp>
        <p:nvSpPr>
          <p:cNvPr id="56" name="Rectangle 55">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8" name="Straight Connector 57">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6" name="Graphic 5" descr="Decision">
            <a:extLst>
              <a:ext uri="{FF2B5EF4-FFF2-40B4-BE49-F238E27FC236}">
                <a16:creationId xmlns:a16="http://schemas.microsoft.com/office/drawing/2014/main" id="{D64DB137-6DDB-46D5-8FF6-715EA810AD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73116070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870BB34-1E11-4A38-961E-8BECD4EB2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64F1B523-8C9F-4B89-B296-14CB48F6970D}"/>
              </a:ext>
            </a:extLst>
          </p:cNvPr>
          <p:cNvPicPr>
            <a:picLocks noChangeAspect="1"/>
          </p:cNvPicPr>
          <p:nvPr/>
        </p:nvPicPr>
        <p:blipFill rotWithShape="1">
          <a:blip r:embed="rId2"/>
          <a:srcRect t="16852" r="9091"/>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3E480DB9-98E5-480A-AF30-5D73B6127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206"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1F246CF-DB85-4B25-B3A3-F5BBDEE3E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366" y="374904"/>
            <a:ext cx="7340156" cy="6108192"/>
          </a:xfrm>
          <a:prstGeom prst="rect">
            <a:avLst/>
          </a:prstGeom>
          <a:no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7C159A6-B4E0-4ED7-BE79-5F57A572B8A5}"/>
              </a:ext>
            </a:extLst>
          </p:cNvPr>
          <p:cNvSpPr>
            <a:spLocks noGrp="1"/>
          </p:cNvSpPr>
          <p:nvPr>
            <p:ph idx="1"/>
          </p:nvPr>
        </p:nvSpPr>
        <p:spPr>
          <a:xfrm>
            <a:off x="671831" y="792480"/>
            <a:ext cx="6718434" cy="5242560"/>
          </a:xfrm>
        </p:spPr>
        <p:txBody>
          <a:bodyPr>
            <a:normAutofit/>
          </a:bodyPr>
          <a:lstStyle/>
          <a:p>
            <a:r>
              <a:rPr lang="en-IN" dirty="0">
                <a:solidFill>
                  <a:schemeClr val="tx1">
                    <a:lumMod val="75000"/>
                    <a:lumOff val="25000"/>
                  </a:schemeClr>
                </a:solidFill>
              </a:rPr>
              <a:t>An AD is all about aspirational stuff</a:t>
            </a:r>
          </a:p>
          <a:p>
            <a:r>
              <a:rPr lang="en-IN" dirty="0">
                <a:solidFill>
                  <a:schemeClr val="tx1">
                    <a:lumMod val="75000"/>
                    <a:lumOff val="25000"/>
                  </a:schemeClr>
                </a:solidFill>
              </a:rPr>
              <a:t>No one is going to make a life decision by seeing this ad</a:t>
            </a:r>
          </a:p>
          <a:p>
            <a:r>
              <a:rPr lang="en-IN" dirty="0">
                <a:solidFill>
                  <a:schemeClr val="tx1">
                    <a:lumMod val="75000"/>
                    <a:lumOff val="25000"/>
                  </a:schemeClr>
                </a:solidFill>
              </a:rPr>
              <a:t>The idea behind the </a:t>
            </a:r>
            <a:r>
              <a:rPr lang="en-IN" dirty="0" err="1">
                <a:solidFill>
                  <a:schemeClr val="tx1">
                    <a:lumMod val="75000"/>
                    <a:lumOff val="25000"/>
                  </a:schemeClr>
                </a:solidFill>
              </a:rPr>
              <a:t>Ekatvam</a:t>
            </a:r>
            <a:r>
              <a:rPr lang="en-IN" dirty="0">
                <a:solidFill>
                  <a:schemeClr val="tx1">
                    <a:lumMod val="75000"/>
                    <a:lumOff val="25000"/>
                  </a:schemeClr>
                </a:solidFill>
              </a:rPr>
              <a:t> campaign is to celebrate the coming together of people from different walks of life.</a:t>
            </a:r>
          </a:p>
          <a:p>
            <a:endParaRPr lang="en-IN" dirty="0">
              <a:solidFill>
                <a:schemeClr val="tx1">
                  <a:lumMod val="75000"/>
                  <a:lumOff val="25000"/>
                </a:schemeClr>
              </a:solidFill>
            </a:endParaRPr>
          </a:p>
        </p:txBody>
      </p:sp>
    </p:spTree>
    <p:extLst>
      <p:ext uri="{BB962C8B-B14F-4D97-AF65-F5344CB8AC3E}">
        <p14:creationId xmlns:p14="http://schemas.microsoft.com/office/powerpoint/2010/main" val="30652214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108C4AE-6EEB-4920-9E44-A4C4EA91DDF6}"/>
              </a:ext>
            </a:extLst>
          </p:cNvPr>
          <p:cNvPicPr>
            <a:picLocks noChangeAspect="1"/>
          </p:cNvPicPr>
          <p:nvPr/>
        </p:nvPicPr>
        <p:blipFill rotWithShape="1">
          <a:blip r:embed="rId2"/>
          <a:srcRect b="15730"/>
          <a:stretch/>
        </p:blipFill>
        <p:spPr>
          <a:xfrm>
            <a:off x="3" y="-22"/>
            <a:ext cx="12191997" cy="6858022"/>
          </a:xfrm>
          <a:prstGeom prst="rect">
            <a:avLst/>
          </a:prstGeom>
        </p:spPr>
      </p:pic>
      <p:sp>
        <p:nvSpPr>
          <p:cNvPr id="24" name="Rectangle 23">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E56904-0D28-4F17-9681-5A137B896250}"/>
              </a:ext>
            </a:extLst>
          </p:cNvPr>
          <p:cNvSpPr>
            <a:spLocks noGrp="1"/>
          </p:cNvSpPr>
          <p:nvPr>
            <p:ph type="title"/>
          </p:nvPr>
        </p:nvSpPr>
        <p:spPr>
          <a:xfrm>
            <a:off x="5731764" y="643467"/>
            <a:ext cx="5816772" cy="649276"/>
          </a:xfrm>
        </p:spPr>
        <p:txBody>
          <a:bodyPr vert="horz" lIns="91440" tIns="45720" rIns="91440" bIns="45720" rtlCol="0" anchor="t">
            <a:normAutofit fontScale="90000"/>
          </a:bodyPr>
          <a:lstStyle/>
          <a:p>
            <a:r>
              <a:rPr lang="en-US" sz="4800" dirty="0">
                <a:solidFill>
                  <a:schemeClr val="bg1"/>
                </a:solidFill>
              </a:rPr>
              <a:t>the aftermath</a:t>
            </a:r>
          </a:p>
        </p:txBody>
      </p:sp>
    </p:spTree>
    <p:extLst>
      <p:ext uri="{BB962C8B-B14F-4D97-AF65-F5344CB8AC3E}">
        <p14:creationId xmlns:p14="http://schemas.microsoft.com/office/powerpoint/2010/main" val="122975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4">
            <a:extLst>
              <a:ext uri="{FF2B5EF4-FFF2-40B4-BE49-F238E27FC236}">
                <a16:creationId xmlns:a16="http://schemas.microsoft.com/office/drawing/2014/main" id="{AF515E41-913C-4B69-916F-62FEF7CD1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6">
            <a:extLst>
              <a:ext uri="{FF2B5EF4-FFF2-40B4-BE49-F238E27FC236}">
                <a16:creationId xmlns:a16="http://schemas.microsoft.com/office/drawing/2014/main" id="{4D05DEFE-805B-4BAD-A331-F023FB59F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233264"/>
            <a:ext cx="3324388" cy="37556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4F397BB-6F34-49C3-9A55-4EB21787782F}"/>
              </a:ext>
            </a:extLst>
          </p:cNvPr>
          <p:cNvPicPr>
            <a:picLocks noChangeAspect="1"/>
          </p:cNvPicPr>
          <p:nvPr/>
        </p:nvPicPr>
        <p:blipFill>
          <a:blip r:embed="rId2"/>
          <a:stretch>
            <a:fillRect/>
          </a:stretch>
        </p:blipFill>
        <p:spPr>
          <a:xfrm>
            <a:off x="398508" y="396576"/>
            <a:ext cx="2993899" cy="3429000"/>
          </a:xfrm>
          <a:prstGeom prst="rect">
            <a:avLst/>
          </a:prstGeom>
        </p:spPr>
      </p:pic>
      <p:sp>
        <p:nvSpPr>
          <p:cNvPr id="30" name="Rectangle 18">
            <a:extLst>
              <a:ext uri="{FF2B5EF4-FFF2-40B4-BE49-F238E27FC236}">
                <a16:creationId xmlns:a16="http://schemas.microsoft.com/office/drawing/2014/main" id="{F4E53ACD-FACA-4AC5-A7A2-7DCA6AA69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243" y="242136"/>
            <a:ext cx="2722671" cy="246653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B5835F6-0248-45BC-95C0-113F4986ADFA}"/>
              </a:ext>
            </a:extLst>
          </p:cNvPr>
          <p:cNvPicPr>
            <a:picLocks noChangeAspect="1"/>
          </p:cNvPicPr>
          <p:nvPr/>
        </p:nvPicPr>
        <p:blipFill>
          <a:blip r:embed="rId3"/>
          <a:stretch>
            <a:fillRect/>
          </a:stretch>
        </p:blipFill>
        <p:spPr>
          <a:xfrm>
            <a:off x="3859706" y="1031127"/>
            <a:ext cx="2387745" cy="877496"/>
          </a:xfrm>
          <a:prstGeom prst="rect">
            <a:avLst/>
          </a:prstGeom>
        </p:spPr>
      </p:pic>
      <p:pic>
        <p:nvPicPr>
          <p:cNvPr id="8" name="Picture 7">
            <a:extLst>
              <a:ext uri="{FF2B5EF4-FFF2-40B4-BE49-F238E27FC236}">
                <a16:creationId xmlns:a16="http://schemas.microsoft.com/office/drawing/2014/main" id="{570E9352-A8E7-4EBD-BC1A-0F1506237E7C}"/>
              </a:ext>
            </a:extLst>
          </p:cNvPr>
          <p:cNvPicPr>
            <a:picLocks noChangeAspect="1"/>
          </p:cNvPicPr>
          <p:nvPr/>
        </p:nvPicPr>
        <p:blipFill>
          <a:blip r:embed="rId4"/>
          <a:stretch>
            <a:fillRect/>
          </a:stretch>
        </p:blipFill>
        <p:spPr>
          <a:xfrm>
            <a:off x="391179" y="4812679"/>
            <a:ext cx="3003896" cy="848600"/>
          </a:xfrm>
          <a:prstGeom prst="rect">
            <a:avLst/>
          </a:prstGeom>
        </p:spPr>
      </p:pic>
      <p:sp>
        <p:nvSpPr>
          <p:cNvPr id="21" name="Rectangle 20">
            <a:extLst>
              <a:ext uri="{FF2B5EF4-FFF2-40B4-BE49-F238E27FC236}">
                <a16:creationId xmlns:a16="http://schemas.microsoft.com/office/drawing/2014/main" id="{606DFDBB-4521-4E36-825C-EB821C7DF3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92243" y="2871984"/>
            <a:ext cx="2722671" cy="3755625"/>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F78B1D-2B20-47C4-B106-962315536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9450" y="237744"/>
            <a:ext cx="5377853" cy="6382512"/>
          </a:xfrm>
          <a:prstGeom prst="rect">
            <a:avLst/>
          </a:prstGeom>
          <a:solidFill>
            <a:schemeClr val="bg1">
              <a:lumMod val="75000"/>
              <a:alpha val="60000"/>
            </a:schemeClr>
          </a:solidFill>
          <a:ln w="6350" cap="flat" cmpd="sng" algn="ctr">
            <a:noFill/>
            <a:prstDash val="solid"/>
          </a:ln>
          <a:effectLst>
            <a:softEdge rad="0"/>
          </a:effectLst>
        </p:spPr>
      </p:sp>
      <p:sp>
        <p:nvSpPr>
          <p:cNvPr id="31" name="Rectangle 24">
            <a:extLst>
              <a:ext uri="{FF2B5EF4-FFF2-40B4-BE49-F238E27FC236}">
                <a16:creationId xmlns:a16="http://schemas.microsoft.com/office/drawing/2014/main" id="{B4BCBD8A-2DB9-4198-95AA-53154902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4042" y="374904"/>
            <a:ext cx="5106102" cy="6108192"/>
          </a:xfrm>
          <a:prstGeom prst="rect">
            <a:avLst/>
          </a:prstGeom>
          <a:noFill/>
          <a:ln w="6350" cap="sq" cmpd="sng" algn="ctr">
            <a:solidFill>
              <a:schemeClr val="tx1">
                <a:lumMod val="75000"/>
                <a:lumOff val="25000"/>
              </a:schemeClr>
            </a:solidFill>
            <a:prstDash val="solid"/>
            <a:miter lim="800000"/>
          </a:ln>
          <a:effectLst/>
        </p:spPr>
      </p:sp>
      <p:sp>
        <p:nvSpPr>
          <p:cNvPr id="3" name="Content Placeholder 2">
            <a:extLst>
              <a:ext uri="{FF2B5EF4-FFF2-40B4-BE49-F238E27FC236}">
                <a16:creationId xmlns:a16="http://schemas.microsoft.com/office/drawing/2014/main" id="{07C159A6-B4E0-4ED7-BE79-5F57A572B8A5}"/>
              </a:ext>
            </a:extLst>
          </p:cNvPr>
          <p:cNvSpPr>
            <a:spLocks noGrp="1"/>
          </p:cNvSpPr>
          <p:nvPr>
            <p:ph idx="1"/>
          </p:nvPr>
        </p:nvSpPr>
        <p:spPr>
          <a:xfrm>
            <a:off x="6976533" y="396576"/>
            <a:ext cx="4560471" cy="6067719"/>
          </a:xfrm>
        </p:spPr>
        <p:txBody>
          <a:bodyPr>
            <a:normAutofit/>
          </a:bodyPr>
          <a:lstStyle/>
          <a:p>
            <a:r>
              <a:rPr lang="en-IN" sz="2000"/>
              <a:t>AD got a lot of dislikes rather than likes on YouTube.</a:t>
            </a:r>
          </a:p>
          <a:p>
            <a:r>
              <a:rPr lang="en-IN" sz="2000"/>
              <a:t>The authorities finally deleted the AD.</a:t>
            </a:r>
          </a:p>
          <a:p>
            <a:r>
              <a:rPr lang="en-IN" sz="2000"/>
              <a:t>Many reactions came after that </a:t>
            </a:r>
          </a:p>
          <a:p>
            <a:pPr lvl="1"/>
            <a:r>
              <a:rPr lang="en-IN" sz="1800"/>
              <a:t>Don't have a back bone</a:t>
            </a:r>
          </a:p>
          <a:p>
            <a:pPr lvl="1"/>
            <a:r>
              <a:rPr lang="en-IN" sz="1800"/>
              <a:t>Tata Group is spine less</a:t>
            </a:r>
          </a:p>
          <a:p>
            <a:pPr lvl="1"/>
            <a:r>
              <a:rPr lang="en-IN" sz="1800"/>
              <a:t>Feared from digital lynching </a:t>
            </a:r>
          </a:p>
          <a:p>
            <a:pPr lvl="1"/>
            <a:r>
              <a:rPr lang="en-IN" sz="1800"/>
              <a:t>Even Compared it with terrorist.</a:t>
            </a:r>
            <a:endParaRPr lang="en-IN" sz="1500"/>
          </a:p>
          <a:p>
            <a:endParaRPr lang="en-IN" sz="1700" dirty="0"/>
          </a:p>
        </p:txBody>
      </p:sp>
      <p:sp>
        <p:nvSpPr>
          <p:cNvPr id="27" name="Rectangle 26">
            <a:extLst>
              <a:ext uri="{FF2B5EF4-FFF2-40B4-BE49-F238E27FC236}">
                <a16:creationId xmlns:a16="http://schemas.microsoft.com/office/drawing/2014/main" id="{005C1831-6254-4DDE-80B3-2FBFDACBB1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4152201"/>
            <a:ext cx="3324388" cy="2475408"/>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0EE6538-1112-4BCD-B9DA-C49E0C1CEC56}"/>
              </a:ext>
            </a:extLst>
          </p:cNvPr>
          <p:cNvPicPr>
            <a:picLocks noChangeAspect="1"/>
          </p:cNvPicPr>
          <p:nvPr/>
        </p:nvPicPr>
        <p:blipFill>
          <a:blip r:embed="rId5"/>
          <a:stretch>
            <a:fillRect/>
          </a:stretch>
        </p:blipFill>
        <p:spPr>
          <a:xfrm>
            <a:off x="3860109" y="3035296"/>
            <a:ext cx="2386939" cy="3429000"/>
          </a:xfrm>
          <a:prstGeom prst="rect">
            <a:avLst/>
          </a:prstGeom>
        </p:spPr>
      </p:pic>
    </p:spTree>
    <p:extLst>
      <p:ext uri="{BB962C8B-B14F-4D97-AF65-F5344CB8AC3E}">
        <p14:creationId xmlns:p14="http://schemas.microsoft.com/office/powerpoint/2010/main" val="1644353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9927E4-E194-47BE-91C2-B87D50CF51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TotalTime>
  <Words>256</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Avenir Next LT Pro</vt:lpstr>
      <vt:lpstr>Avenir Next LT Pro Light</vt:lpstr>
      <vt:lpstr>Calibri</vt:lpstr>
      <vt:lpstr>Frank Ruhl Libre</vt:lpstr>
      <vt:lpstr>Garamond</vt:lpstr>
      <vt:lpstr>SavonVTI</vt:lpstr>
      <vt:lpstr>The tanishq controversy</vt:lpstr>
      <vt:lpstr>What's the ad about</vt:lpstr>
      <vt:lpstr>PowerPoint Presentation</vt:lpstr>
      <vt:lpstr>Arguments opposing</vt:lpstr>
      <vt:lpstr>PowerPoint Presentation</vt:lpstr>
      <vt:lpstr>Arguments Supporting</vt:lpstr>
      <vt:lpstr>PowerPoint Presentation</vt:lpstr>
      <vt:lpstr>the aftermath</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tanishq controversy</dc:title>
  <dc:creator>Varun Khadayate</dc:creator>
  <cp:lastModifiedBy>Varun Khadayate</cp:lastModifiedBy>
  <cp:revision>7</cp:revision>
  <dcterms:created xsi:type="dcterms:W3CDTF">2020-10-28T10:16:28Z</dcterms:created>
  <dcterms:modified xsi:type="dcterms:W3CDTF">2020-10-29T04:16:52Z</dcterms:modified>
</cp:coreProperties>
</file>