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47954-4CC4-40EA-961E-EB5447FDAEB0}" v="4" dt="2020-12-02T10:40:18.956"/>
    <p1510:client id="{E7F2F9F2-EE44-4D16-9BF0-79B32119E298}" v="3" dt="2020-12-04T08:38:25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PATIL2 - 70362019043" userId="S::akshay.patil2@svkmmumbai.onmicrosoft.com::659f2099-9934-42c6-98eb-8aa5a0c72ec6" providerId="AD" clId="Web-{E7F2F9F2-EE44-4D16-9BF0-79B32119E298}"/>
    <pc:docChg chg="sldOrd">
      <pc:chgData name="AKSHAY PATIL2 - 70362019043" userId="S::akshay.patil2@svkmmumbai.onmicrosoft.com::659f2099-9934-42c6-98eb-8aa5a0c72ec6" providerId="AD" clId="Web-{E7F2F9F2-EE44-4D16-9BF0-79B32119E298}" dt="2020-12-04T08:38:25.451" v="2"/>
      <pc:docMkLst>
        <pc:docMk/>
      </pc:docMkLst>
      <pc:sldChg chg="ord">
        <pc:chgData name="AKSHAY PATIL2 - 70362019043" userId="S::akshay.patil2@svkmmumbai.onmicrosoft.com::659f2099-9934-42c6-98eb-8aa5a0c72ec6" providerId="AD" clId="Web-{E7F2F9F2-EE44-4D16-9BF0-79B32119E298}" dt="2020-12-04T08:38:23.795" v="1"/>
        <pc:sldMkLst>
          <pc:docMk/>
          <pc:sldMk cId="0" sldId="260"/>
        </pc:sldMkLst>
      </pc:sldChg>
      <pc:sldChg chg="ord">
        <pc:chgData name="AKSHAY PATIL2 - 70362019043" userId="S::akshay.patil2@svkmmumbai.onmicrosoft.com::659f2099-9934-42c6-98eb-8aa5a0c72ec6" providerId="AD" clId="Web-{E7F2F9F2-EE44-4D16-9BF0-79B32119E298}" dt="2020-12-04T08:38:25.451" v="2"/>
        <pc:sldMkLst>
          <pc:docMk/>
          <pc:sldMk cId="0" sldId="261"/>
        </pc:sldMkLst>
      </pc:sldChg>
    </pc:docChg>
  </pc:docChgLst>
  <pc:docChgLst>
    <pc:chgData name="ABHIJITH PILLAI - 70362019047" userId="S::abhijith.pillai@svkmmumbai.onmicrosoft.com::a8c6aabf-85c9-4a08-9b2f-b5dae92c900f" providerId="AD" clId="Web-{A9047954-4CC4-40EA-961E-EB5447FDAEB0}"/>
    <pc:docChg chg="modSld">
      <pc:chgData name="ABHIJITH PILLAI - 70362019047" userId="S::abhijith.pillai@svkmmumbai.onmicrosoft.com::a8c6aabf-85c9-4a08-9b2f-b5dae92c900f" providerId="AD" clId="Web-{A9047954-4CC4-40EA-961E-EB5447FDAEB0}" dt="2020-12-02T10:40:18.956" v="3" actId="20577"/>
      <pc:docMkLst>
        <pc:docMk/>
      </pc:docMkLst>
      <pc:sldChg chg="modSp">
        <pc:chgData name="ABHIJITH PILLAI - 70362019047" userId="S::abhijith.pillai@svkmmumbai.onmicrosoft.com::a8c6aabf-85c9-4a08-9b2f-b5dae92c900f" providerId="AD" clId="Web-{A9047954-4CC4-40EA-961E-EB5447FDAEB0}" dt="2020-12-02T10:40:18.956" v="2" actId="20577"/>
        <pc:sldMkLst>
          <pc:docMk/>
          <pc:sldMk cId="0" sldId="258"/>
        </pc:sldMkLst>
        <pc:spChg chg="mod">
          <ac:chgData name="ABHIJITH PILLAI - 70362019047" userId="S::abhijith.pillai@svkmmumbai.onmicrosoft.com::a8c6aabf-85c9-4a08-9b2f-b5dae92c900f" providerId="AD" clId="Web-{A9047954-4CC4-40EA-961E-EB5447FDAEB0}" dt="2020-12-02T10:40:18.956" v="2" actId="20577"/>
          <ac:spMkLst>
            <pc:docMk/>
            <pc:sldMk cId="0" sldId="25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310203-21A6-4CE0-82B1-624163431CDC}" type="datetimeFigureOut">
              <a:rPr lang="en-US" smtClean="0"/>
              <a:t>12/4/2020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564947-8684-4E7F-A8E1-84B21201391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91.com/market/" TargetMode="External"/><Relationship Id="rId2" Type="http://schemas.openxmlformats.org/officeDocument/2006/relationships/hyperlink" Target="https://www.marketing91.com/market-share-defini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keting91.com/7-steps-to-improve-your-distribution-network/" TargetMode="External"/><Relationship Id="rId5" Type="http://schemas.openxmlformats.org/officeDocument/2006/relationships/hyperlink" Target="https://www.marketing91.com/distribution-definition/" TargetMode="External"/><Relationship Id="rId4" Type="http://schemas.openxmlformats.org/officeDocument/2006/relationships/hyperlink" Target="https://www.marketing91.com/what-is-a-bran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91.com/sustainable-competitive-advantage/" TargetMode="External"/><Relationship Id="rId2" Type="http://schemas.openxmlformats.org/officeDocument/2006/relationships/hyperlink" Target="https://www.marketing91.com/managing-supply-dema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91.com/international-marketing/" TargetMode="External"/><Relationship Id="rId2" Type="http://schemas.openxmlformats.org/officeDocument/2006/relationships/hyperlink" Target="https://www.marketing91.com/operational-decis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rketing91.com/product-mix-product-line/" TargetMode="External"/><Relationship Id="rId4" Type="http://schemas.openxmlformats.org/officeDocument/2006/relationships/hyperlink" Target="https://www.marketing91.com/needs-wants-and-deman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91.com/marketing-mix-of-kwality-walls/" TargetMode="External"/><Relationship Id="rId2" Type="http://schemas.openxmlformats.org/officeDocument/2006/relationships/hyperlink" Target="https://www.marketing91.com/share-of-wall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ing91.com/strategic-business-uni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dirty="0"/>
              <a:t>SWOT analysis of </a:t>
            </a:r>
            <a:r>
              <a:rPr lang="en-IN" b="0" dirty="0" err="1"/>
              <a:t>Amul</a:t>
            </a:r>
            <a:br>
              <a:rPr lang="en-IN" dirty="0"/>
            </a:br>
            <a:endParaRPr lang="en-IN" dirty="0"/>
          </a:p>
        </p:txBody>
      </p:sp>
      <p:pic>
        <p:nvPicPr>
          <p:cNvPr id="18434" name="Picture 2" descr="SWOT analysis of Amu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071810"/>
            <a:ext cx="3581400" cy="177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600" b="1" dirty="0"/>
              <a:t>Very high </a:t>
            </a:r>
            <a:r>
              <a:rPr lang="en-IN" sz="1600" b="1" dirty="0">
                <a:hlinkClick r:id="rId2"/>
              </a:rPr>
              <a:t>market share</a:t>
            </a:r>
            <a:r>
              <a:rPr lang="en-IN" sz="1600" b="1" dirty="0"/>
              <a:t> in ice cream –</a:t>
            </a:r>
            <a:r>
              <a:rPr lang="en-IN" sz="1600" dirty="0"/>
              <a:t> </a:t>
            </a:r>
            <a:r>
              <a:rPr lang="en-IN" sz="1600" dirty="0" err="1"/>
              <a:t>Amul</a:t>
            </a:r>
            <a:r>
              <a:rPr lang="en-IN" sz="1600" dirty="0"/>
              <a:t> has the top </a:t>
            </a:r>
            <a:r>
              <a:rPr lang="en-IN" sz="1600" dirty="0">
                <a:hlinkClick r:id="rId3"/>
              </a:rPr>
              <a:t>market</a:t>
            </a:r>
            <a:r>
              <a:rPr lang="en-IN" sz="1600" dirty="0"/>
              <a:t> share in ice cream segment which further helps it push other products into the market.</a:t>
            </a:r>
          </a:p>
          <a:p>
            <a:endParaRPr lang="en-IN" sz="1600" dirty="0"/>
          </a:p>
          <a:p>
            <a:r>
              <a:rPr lang="en-IN" sz="1600" b="1" dirty="0"/>
              <a:t>Excellent </a:t>
            </a:r>
            <a:r>
              <a:rPr lang="en-IN" sz="1600" b="1" dirty="0">
                <a:hlinkClick r:id="rId4"/>
              </a:rPr>
              <a:t>brand</a:t>
            </a:r>
            <a:r>
              <a:rPr lang="en-IN" sz="1600" b="1" dirty="0"/>
              <a:t> equity –</a:t>
            </a:r>
            <a:r>
              <a:rPr lang="en-IN" sz="1600" dirty="0"/>
              <a:t> </a:t>
            </a:r>
            <a:r>
              <a:rPr lang="en-IN" sz="1600" dirty="0" err="1"/>
              <a:t>amul</a:t>
            </a:r>
            <a:r>
              <a:rPr lang="en-IN" sz="1600" dirty="0"/>
              <a:t> is a beloved brand over the years and the contribution of </a:t>
            </a:r>
            <a:r>
              <a:rPr lang="en-IN" sz="1600" dirty="0" err="1"/>
              <a:t>amul</a:t>
            </a:r>
            <a:r>
              <a:rPr lang="en-IN" sz="1600" dirty="0"/>
              <a:t> girl and her outdoor ads should specifically be mentioned here.</a:t>
            </a:r>
          </a:p>
          <a:p>
            <a:endParaRPr lang="en-IN" sz="1600" dirty="0"/>
          </a:p>
          <a:p>
            <a:r>
              <a:rPr lang="en-IN" sz="1600" b="1" dirty="0"/>
              <a:t>Excellent quality management –</a:t>
            </a:r>
            <a:r>
              <a:rPr lang="en-IN" sz="1600" dirty="0"/>
              <a:t> even though </a:t>
            </a:r>
            <a:r>
              <a:rPr lang="en-IN" sz="1600" dirty="0" err="1"/>
              <a:t>amul</a:t>
            </a:r>
            <a:r>
              <a:rPr lang="en-IN" sz="1600" dirty="0"/>
              <a:t> has such a wide and large </a:t>
            </a:r>
            <a:r>
              <a:rPr lang="en-IN" sz="1600" dirty="0">
                <a:hlinkClick r:id="rId5"/>
              </a:rPr>
              <a:t>distribution</a:t>
            </a:r>
            <a:r>
              <a:rPr lang="en-IN" sz="1600" dirty="0"/>
              <a:t> network, hardly any quality complaints come for </a:t>
            </a:r>
            <a:r>
              <a:rPr lang="en-IN" sz="1600" dirty="0" err="1"/>
              <a:t>amul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b="1" dirty="0"/>
              <a:t>Strong </a:t>
            </a:r>
            <a:r>
              <a:rPr lang="en-IN" sz="1600" b="1" dirty="0">
                <a:hlinkClick r:id="rId6"/>
              </a:rPr>
              <a:t>distribution network</a:t>
            </a:r>
            <a:r>
              <a:rPr lang="en-IN" sz="1600" b="1" dirty="0"/>
              <a:t> – </a:t>
            </a:r>
            <a:r>
              <a:rPr lang="en-IN" sz="1600" dirty="0"/>
              <a:t>This is one company which is strong in urban as well as rural distribution. You will find </a:t>
            </a:r>
            <a:r>
              <a:rPr lang="en-IN" sz="1600" dirty="0" err="1"/>
              <a:t>amul</a:t>
            </a:r>
            <a:r>
              <a:rPr lang="en-IN" sz="1600" dirty="0"/>
              <a:t> present even in small towns and villages.</a:t>
            </a:r>
          </a:p>
          <a:p>
            <a:endParaRPr lang="en-IN" sz="1600" dirty="0"/>
          </a:p>
          <a:p>
            <a:r>
              <a:rPr lang="en-IN" sz="1600" b="1" dirty="0"/>
              <a:t>Good product portfolio –</a:t>
            </a:r>
            <a:r>
              <a:rPr lang="en-IN" sz="1600" dirty="0"/>
              <a:t> </a:t>
            </a:r>
            <a:r>
              <a:rPr lang="en-IN" sz="1600" dirty="0" err="1"/>
              <a:t>Amul</a:t>
            </a:r>
            <a:r>
              <a:rPr lang="en-IN" sz="1600" dirty="0"/>
              <a:t> had a deep product portfolio when compared to any </a:t>
            </a:r>
            <a:r>
              <a:rPr lang="en-IN" sz="1600" dirty="0" err="1"/>
              <a:t>fmcg</a:t>
            </a:r>
            <a:r>
              <a:rPr lang="en-IN" sz="1600" dirty="0"/>
              <a:t> company. It has many different variety of milk </a:t>
            </a:r>
            <a:r>
              <a:rPr lang="en-IN" sz="1600" dirty="0" err="1"/>
              <a:t>milk</a:t>
            </a:r>
            <a:r>
              <a:rPr lang="en-IN" sz="1600" dirty="0"/>
              <a:t> based food items like cheese, butter, milk, buttermilk, </a:t>
            </a:r>
            <a:r>
              <a:rPr lang="en-IN" sz="1600" dirty="0" err="1"/>
              <a:t>lassi</a:t>
            </a:r>
            <a:r>
              <a:rPr lang="en-IN" sz="1600" dirty="0"/>
              <a:t> and many others. In ice creams too, </a:t>
            </a:r>
            <a:r>
              <a:rPr lang="en-IN" sz="1600" dirty="0" err="1"/>
              <a:t>amul</a:t>
            </a:r>
            <a:r>
              <a:rPr lang="en-IN" sz="1600" dirty="0"/>
              <a:t> has a large variety of flavours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200" dirty="0">
                <a:latin typeface="Arial" pitchFamily="34" charset="0"/>
                <a:cs typeface="Arial" pitchFamily="34" charset="0"/>
              </a:rPr>
            </a:br>
            <a:r>
              <a:rPr lang="en-IN" sz="2200" dirty="0">
                <a:latin typeface="Arial" pitchFamily="34" charset="0"/>
                <a:cs typeface="Arial" pitchFamily="34" charset="0"/>
              </a:rPr>
              <a:t>Strengths in the SWOT analysis of </a:t>
            </a:r>
            <a:r>
              <a:rPr lang="en-IN" sz="2200" dirty="0" err="1">
                <a:latin typeface="Arial" pitchFamily="34" charset="0"/>
                <a:cs typeface="Arial" pitchFamily="34" charset="0"/>
              </a:rPr>
              <a:t>Amul</a:t>
            </a:r>
            <a:br>
              <a:rPr lang="en-IN" b="0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IN" b="1" dirty="0"/>
              <a:t>Strong </a:t>
            </a:r>
            <a:r>
              <a:rPr lang="en-IN" b="1" dirty="0">
                <a:hlinkClick r:id="rId2"/>
              </a:rPr>
              <a:t>Supply</a:t>
            </a:r>
            <a:r>
              <a:rPr lang="en-IN" b="1" dirty="0"/>
              <a:t> chain –</a:t>
            </a:r>
            <a:r>
              <a:rPr lang="en-IN" dirty="0"/>
              <a:t> Vendors love </a:t>
            </a:r>
            <a:r>
              <a:rPr lang="en-IN" dirty="0" err="1"/>
              <a:t>Amul</a:t>
            </a:r>
            <a:r>
              <a:rPr lang="en-IN" dirty="0"/>
              <a:t> and </a:t>
            </a:r>
            <a:r>
              <a:rPr lang="en-IN" dirty="0" err="1"/>
              <a:t>amul</a:t>
            </a:r>
            <a:r>
              <a:rPr lang="en-IN" dirty="0"/>
              <a:t> is known for the white revolution in India.</a:t>
            </a:r>
            <a:endParaRPr lang="en-US"/>
          </a:p>
          <a:p>
            <a:pPr>
              <a:buNone/>
            </a:pPr>
            <a:endParaRPr lang="en-IN" dirty="0"/>
          </a:p>
          <a:p>
            <a:r>
              <a:rPr lang="en-IN" b="1" dirty="0"/>
              <a:t>Rural presence –</a:t>
            </a:r>
            <a:r>
              <a:rPr lang="en-IN" dirty="0"/>
              <a:t> Strong rural presence of </a:t>
            </a:r>
            <a:r>
              <a:rPr lang="en-IN" dirty="0" err="1"/>
              <a:t>Amul</a:t>
            </a:r>
            <a:r>
              <a:rPr lang="en-IN" dirty="0"/>
              <a:t> is its plus point. It is mentioned here separately because this rural presence gives </a:t>
            </a:r>
            <a:r>
              <a:rPr lang="en-IN" dirty="0" err="1"/>
              <a:t>amul</a:t>
            </a:r>
            <a:r>
              <a:rPr lang="en-IN" dirty="0"/>
              <a:t> a strong </a:t>
            </a:r>
            <a:r>
              <a:rPr lang="en-IN" dirty="0">
                <a:hlinkClick r:id="rId3"/>
              </a:rPr>
              <a:t>competitive advantage</a:t>
            </a:r>
            <a:r>
              <a:rPr lang="en-IN" dirty="0"/>
              <a:t>.</a:t>
            </a:r>
          </a:p>
          <a:p>
            <a:pPr>
              <a:buNone/>
            </a:pPr>
            <a:br>
              <a:rPr lang="en-IN" dirty="0">
                <a:hlinkClick r:id="rId4" invalidUrl="http://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b="1" dirty="0"/>
              <a:t>Cost of </a:t>
            </a:r>
            <a:r>
              <a:rPr lang="en-IN" sz="1900" b="1" dirty="0">
                <a:hlinkClick r:id="rId2"/>
              </a:rPr>
              <a:t>Operations</a:t>
            </a:r>
            <a:r>
              <a:rPr lang="en-IN" sz="1900" b="1" dirty="0"/>
              <a:t> –</a:t>
            </a:r>
            <a:r>
              <a:rPr lang="en-IN" sz="1900" dirty="0"/>
              <a:t> </a:t>
            </a:r>
            <a:r>
              <a:rPr lang="en-IN" sz="1900" dirty="0" err="1"/>
              <a:t>Amul’s</a:t>
            </a:r>
            <a:r>
              <a:rPr lang="en-IN" sz="1900" dirty="0"/>
              <a:t> operation is huge. And so is the cost. Plus the sector is such that maintaining margins becomes difficult day by day. Thus, to face </a:t>
            </a:r>
            <a:r>
              <a:rPr lang="en-IN" sz="1900" dirty="0">
                <a:hlinkClick r:id="rId3"/>
              </a:rPr>
              <a:t>international</a:t>
            </a:r>
            <a:r>
              <a:rPr lang="en-IN" sz="1900" dirty="0"/>
              <a:t> players, </a:t>
            </a:r>
            <a:r>
              <a:rPr lang="en-IN" sz="1900" dirty="0" err="1"/>
              <a:t>Amul</a:t>
            </a:r>
            <a:r>
              <a:rPr lang="en-IN" sz="1900" dirty="0"/>
              <a:t> </a:t>
            </a:r>
            <a:r>
              <a:rPr lang="en-IN" sz="1900" dirty="0">
                <a:hlinkClick r:id="rId4"/>
              </a:rPr>
              <a:t>needs</a:t>
            </a:r>
            <a:r>
              <a:rPr lang="en-IN" sz="1900" dirty="0"/>
              <a:t> to maintain the operations in the same manner it is carrying out today. It is not a weakness but rather a constant challenge for </a:t>
            </a:r>
            <a:r>
              <a:rPr lang="en-IN" sz="1900" dirty="0" err="1"/>
              <a:t>Amul</a:t>
            </a:r>
            <a:r>
              <a:rPr lang="en-IN" sz="1900" dirty="0"/>
              <a:t>. In fact, during summers, the brand faces severe shortage of supply.</a:t>
            </a:r>
          </a:p>
          <a:p>
            <a:pPr>
              <a:buNone/>
            </a:pPr>
            <a:endParaRPr lang="en-IN" sz="1900" dirty="0"/>
          </a:p>
          <a:p>
            <a:r>
              <a:rPr lang="en-IN" sz="1900" b="1" dirty="0"/>
              <a:t>Chocolates –</a:t>
            </a:r>
            <a:r>
              <a:rPr lang="en-IN" sz="1900" dirty="0"/>
              <a:t> </a:t>
            </a:r>
            <a:r>
              <a:rPr lang="en-IN" sz="1900" dirty="0" err="1"/>
              <a:t>Amuls</a:t>
            </a:r>
            <a:r>
              <a:rPr lang="en-IN" sz="1900" dirty="0"/>
              <a:t> expansion to chocolate has failed and hardly any product of </a:t>
            </a:r>
            <a:r>
              <a:rPr lang="en-IN" sz="1900" dirty="0" err="1"/>
              <a:t>Amul</a:t>
            </a:r>
            <a:r>
              <a:rPr lang="en-IN" sz="1900" dirty="0"/>
              <a:t> chocolates is selling in the market. </a:t>
            </a:r>
            <a:r>
              <a:rPr lang="en-IN" sz="1900" dirty="0" err="1"/>
              <a:t>Amul</a:t>
            </a:r>
            <a:r>
              <a:rPr lang="en-IN" sz="1900" dirty="0"/>
              <a:t> needs further products to expand its </a:t>
            </a:r>
            <a:r>
              <a:rPr lang="en-IN" sz="1900" dirty="0">
                <a:hlinkClick r:id="rId5"/>
              </a:rPr>
              <a:t>product line</a:t>
            </a:r>
            <a:r>
              <a:rPr lang="en-IN" sz="1900" dirty="0"/>
              <a:t> and increase </a:t>
            </a:r>
            <a:r>
              <a:rPr lang="en-IN" sz="1900" dirty="0" err="1"/>
              <a:t>bottomline</a:t>
            </a:r>
            <a:r>
              <a:rPr lang="en-IN" sz="1900" dirty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Weaknesses in the SWOT analysis of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Amul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Increasing competition in Ice cream segment –</a:t>
            </a:r>
            <a:r>
              <a:rPr lang="en-IN" sz="2400" dirty="0"/>
              <a:t> Many players, local and international, are entering the ice cream market thereby taking away </a:t>
            </a:r>
            <a:r>
              <a:rPr lang="en-IN" sz="2400" dirty="0">
                <a:hlinkClick r:id="rId2"/>
              </a:rPr>
              <a:t>share of wallet</a:t>
            </a:r>
            <a:r>
              <a:rPr lang="en-IN" sz="2400" dirty="0"/>
              <a:t> from </a:t>
            </a:r>
            <a:r>
              <a:rPr lang="en-IN" sz="2400" dirty="0" err="1"/>
              <a:t>Amul</a:t>
            </a:r>
            <a:r>
              <a:rPr lang="en-IN" sz="2400" dirty="0"/>
              <a:t>. </a:t>
            </a:r>
            <a:r>
              <a:rPr lang="en-IN" sz="2400" dirty="0" err="1">
                <a:hlinkClick r:id="rId3"/>
              </a:rPr>
              <a:t>Kwality</a:t>
            </a:r>
            <a:r>
              <a:rPr lang="en-IN" sz="2400" dirty="0">
                <a:hlinkClick r:id="rId3"/>
              </a:rPr>
              <a:t> walls</a:t>
            </a:r>
            <a:r>
              <a:rPr lang="en-IN" sz="2400" dirty="0"/>
              <a:t>, Naturals, London dairy, </a:t>
            </a:r>
            <a:r>
              <a:rPr lang="en-IN" sz="2400" dirty="0" err="1"/>
              <a:t>Havmor</a:t>
            </a:r>
            <a:r>
              <a:rPr lang="en-IN" sz="2400" dirty="0"/>
              <a:t>, </a:t>
            </a:r>
            <a:r>
              <a:rPr lang="en-IN" sz="2400" dirty="0" err="1"/>
              <a:t>Arun</a:t>
            </a:r>
            <a:r>
              <a:rPr lang="en-IN" sz="2400" dirty="0"/>
              <a:t> ice cream, </a:t>
            </a:r>
            <a:r>
              <a:rPr lang="en-IN" sz="2400" dirty="0" err="1"/>
              <a:t>Vadilal</a:t>
            </a:r>
            <a:r>
              <a:rPr lang="en-IN" sz="2400" dirty="0"/>
              <a:t>, </a:t>
            </a:r>
            <a:r>
              <a:rPr lang="en-IN" sz="2400" dirty="0" err="1"/>
              <a:t>Ramani</a:t>
            </a:r>
            <a:r>
              <a:rPr lang="en-IN" sz="2400" dirty="0"/>
              <a:t>, are some of the few brands who are directly in competition with </a:t>
            </a:r>
            <a:r>
              <a:rPr lang="en-IN" sz="2400" dirty="0" err="1"/>
              <a:t>Amul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b="0" dirty="0"/>
              <a:t>Threats in the SWOT analysis of </a:t>
            </a:r>
            <a:r>
              <a:rPr lang="en-IN" sz="2200" b="0" dirty="0" err="1"/>
              <a:t>Amul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Export –</a:t>
            </a:r>
            <a:r>
              <a:rPr lang="en-IN" sz="2400" dirty="0"/>
              <a:t> </a:t>
            </a:r>
            <a:r>
              <a:rPr lang="en-IN" sz="2400" dirty="0" err="1"/>
              <a:t>Amul</a:t>
            </a:r>
            <a:r>
              <a:rPr lang="en-IN" sz="2400" dirty="0"/>
              <a:t> can export its product to other countries thereby increasing its turnover and margins exponentially.</a:t>
            </a:r>
          </a:p>
          <a:p>
            <a:pPr>
              <a:buNone/>
            </a:pPr>
            <a:endParaRPr lang="en-IN" sz="2400" dirty="0"/>
          </a:p>
          <a:p>
            <a:r>
              <a:rPr lang="en-IN" sz="2400" b="1" dirty="0"/>
              <a:t>Concentrate more on chocolate market –</a:t>
            </a:r>
            <a:r>
              <a:rPr lang="en-IN" sz="2400" dirty="0"/>
              <a:t> </a:t>
            </a:r>
            <a:r>
              <a:rPr lang="en-IN" sz="2400" dirty="0" err="1"/>
              <a:t>Amul</a:t>
            </a:r>
            <a:r>
              <a:rPr lang="en-IN" sz="2400" dirty="0"/>
              <a:t> has a no advertisement policy which creates a problem for its foray into additional products. </a:t>
            </a:r>
            <a:r>
              <a:rPr lang="en-IN" sz="2400" dirty="0" err="1"/>
              <a:t>Amul</a:t>
            </a:r>
            <a:r>
              <a:rPr lang="en-IN" sz="2400" dirty="0"/>
              <a:t> should in fact have separate </a:t>
            </a:r>
            <a:r>
              <a:rPr lang="en-IN" sz="2400" dirty="0">
                <a:hlinkClick r:id="rId2"/>
              </a:rPr>
              <a:t>SBU</a:t>
            </a:r>
            <a:r>
              <a:rPr lang="en-IN" sz="2400" dirty="0"/>
              <a:t>’s and concentrate more on increasing its product line through chocolates or other such products.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Opportunities in the SWOT analysis of </a:t>
            </a:r>
            <a:r>
              <a:rPr lang="en-IN" sz="2200" dirty="0" err="1"/>
              <a:t>Amul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0819B34069274BAE4C3F2D592309F5" ma:contentTypeVersion="2" ma:contentTypeDescription="Create a new document." ma:contentTypeScope="" ma:versionID="21f32387c514959471216aefdc6ad31a">
  <xsd:schema xmlns:xsd="http://www.w3.org/2001/XMLSchema" xmlns:xs="http://www.w3.org/2001/XMLSchema" xmlns:p="http://schemas.microsoft.com/office/2006/metadata/properties" xmlns:ns2="0fe8b6f7-013f-46e2-bbb4-3b04bd36085b" targetNamespace="http://schemas.microsoft.com/office/2006/metadata/properties" ma:root="true" ma:fieldsID="d360eec429790310d1a6d279d5246124" ns2:_="">
    <xsd:import namespace="0fe8b6f7-013f-46e2-bbb4-3b04bd360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8b6f7-013f-46e2-bbb4-3b04bd360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19BA6E-1BC1-490F-8F56-16C7FBA318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21D42B-5BBC-4F25-9C12-6679DDFBD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8b6f7-013f-46e2-bbb4-3b04bd360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DD3B82-675B-490E-88F7-7820EB8449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</TotalTime>
  <Words>39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SWOT analysis of Amul </vt:lpstr>
      <vt:lpstr> Strengths in the SWOT analysis of Amul </vt:lpstr>
      <vt:lpstr>PowerPoint Presentation</vt:lpstr>
      <vt:lpstr>Weaknesses in the SWOT analysis of Amul</vt:lpstr>
      <vt:lpstr>Threats in the SWOT analysis of Amul</vt:lpstr>
      <vt:lpstr>Opportunities in the SWOT analysis of Amul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 of Amul </dc:title>
  <dc:creator>Parikshit</dc:creator>
  <cp:lastModifiedBy>Parikshit</cp:lastModifiedBy>
  <cp:revision>6</cp:revision>
  <dcterms:created xsi:type="dcterms:W3CDTF">2020-11-29T09:02:58Z</dcterms:created>
  <dcterms:modified xsi:type="dcterms:W3CDTF">2020-12-04T08:38:28Z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0x010100050819B34069274BAE4C3F2D592309F5</vt:lpwstr>
  </property>
</Properties>
</file>