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DEA0-427E-4A71-B6EE-777B37E50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EAB736-1164-477D-A98A-46A891BFC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4E6FB5-B19E-4C43-9EB9-8CDE87C6A790}"/>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F0A474D9-B281-4E32-8C4E-EE5CC7DD2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FD28B-A8E6-4A08-B5EF-7E37E0D3E2E8}"/>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793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010-F81A-40A9-AC78-F5681C2279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6CBFB-EB0B-4AE1-BF7E-7CD3AA5F5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8375F-F660-4F53-BE04-B6E777DF7AEE}"/>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CB214D2E-B136-4A8C-89C2-0ADCE446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A840A-D310-4C36-B043-01ACEAA67A36}"/>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8118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1F5DB-CA60-4611-8FDA-9F69EE3FC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7C271E-1B1D-44EF-A015-B8B7F4F20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7CFFB-3F12-4161-B7BA-4B4D58D2EC42}"/>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2D1CD341-2BFE-470D-94E8-549286754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A96CE-1A65-48CB-ACDB-B930770DDCD7}"/>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57701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FC8691-C1A3-4B0C-8460-06CDAD19B0D0}" type="datetimeFigureOut">
              <a:rPr lang="en-IN" smtClean="0"/>
              <a:t>06-02-2021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10291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842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06-02-2021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786442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97873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C8691-C1A3-4B0C-8460-06CDAD19B0D0}"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86616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FC8691-C1A3-4B0C-8460-06CDAD19B0D0}" type="datetimeFigureOut">
              <a:rPr lang="en-IN" smtClean="0"/>
              <a:t>06-02-2021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06652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C8691-C1A3-4B0C-8460-06CDAD19B0D0}" type="datetimeFigureOut">
              <a:rPr lang="en-IN" smtClean="0"/>
              <a:t>06-02-2021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843633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54397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197B-24E4-4453-88F1-89278BC7E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33788B-DCFA-425B-B9BB-55F9DE864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9C25-B80D-4423-AE00-95F85744B92C}"/>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607C0C46-B11D-4036-AAFD-56209ED8E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0F434-5510-405A-86D1-E2B3DAE1EEEC}"/>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055470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735625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383460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925517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0011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FC8691-C1A3-4B0C-8460-06CDAD19B0D0}" type="datetimeFigureOut">
              <a:rPr lang="en-IN" smtClean="0"/>
              <a:t>06-02-2021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508464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FC8691-C1A3-4B0C-8460-06CDAD19B0D0}" type="datetimeFigureOut">
              <a:rPr lang="en-IN" smtClean="0"/>
              <a:t>06-02-2021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624679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FC8691-C1A3-4B0C-8460-06CDAD19B0D0}" type="datetimeFigureOut">
              <a:rPr lang="en-IN" smtClean="0"/>
              <a:t>06-02-2021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6254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863821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FC8691-C1A3-4B0C-8460-06CDAD19B0D0}" type="datetimeFigureOut">
              <a:rPr lang="en-IN" smtClean="0"/>
              <a:t>06-02-2021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464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7BF1-DB3D-43A6-832F-39B29A6A8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3ADD7D-9C1C-4B90-AB6F-9CB3D91D4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EEF86-770B-4A30-85C3-2BD82103A3E5}"/>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ACEDED24-B89A-4A89-B407-1ADB06BEB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66463-02DD-4E11-A23F-8F09CD5ED544}"/>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129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D442-1D63-42B7-908F-20D3F9DDD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2C4C68-04AD-49A9-8115-3B49A9A35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E0A46-95C4-4F73-BC0B-9DFDE16C9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AEAD6-6270-427B-953E-0BEA9DC9494B}"/>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a:extLst>
              <a:ext uri="{FF2B5EF4-FFF2-40B4-BE49-F238E27FC236}">
                <a16:creationId xmlns:a16="http://schemas.microsoft.com/office/drawing/2014/main" id="{062A7A8F-4FEE-461E-A117-0187C750B1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121D0-F806-4DC8-8350-5468DFE6E94A}"/>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51670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684-FD48-411F-92AA-CC1D08A17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C4743-AAB5-4E3A-A1CA-7A5D1C018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61B1F-67A0-476E-ABAE-B80A5B681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6DBF3-4691-4913-A47E-7871B0920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0AE90-64D2-46F6-84A4-1E61ADD59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8BDF86-C6C4-42AD-8627-E84067B24654}"/>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8" name="Footer Placeholder 7">
            <a:extLst>
              <a:ext uri="{FF2B5EF4-FFF2-40B4-BE49-F238E27FC236}">
                <a16:creationId xmlns:a16="http://schemas.microsoft.com/office/drawing/2014/main" id="{E7C960F4-8A09-4C13-946E-7734E5E0D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9D57EB-0ACF-4C82-ACBD-431DFA91E27E}"/>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53341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2B4-8CED-40A4-BA1B-F843EFA5DE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11777-BBD3-4E63-9860-72E3A49878B1}"/>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4" name="Footer Placeholder 3">
            <a:extLst>
              <a:ext uri="{FF2B5EF4-FFF2-40B4-BE49-F238E27FC236}">
                <a16:creationId xmlns:a16="http://schemas.microsoft.com/office/drawing/2014/main" id="{790C2781-3A96-4C03-AD8E-FE0761BC72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2CA4CA-D5CB-4476-9DE8-6A3E111E7B03}"/>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66905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1EB9D-D0EE-40FE-86C4-F2C2AF77E5A9}"/>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3" name="Footer Placeholder 2">
            <a:extLst>
              <a:ext uri="{FF2B5EF4-FFF2-40B4-BE49-F238E27FC236}">
                <a16:creationId xmlns:a16="http://schemas.microsoft.com/office/drawing/2014/main" id="{0B85EF16-1EC2-4A61-8EBD-F9EA048D82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FA7C7D-E5FE-48EF-9587-221FB39253B1}"/>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00487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F173-3499-4CC6-A60F-A9B2FAF32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C1FF-1119-4184-BC74-F913709E6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12A41-0770-4281-8169-263512645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B5ABC-3F47-4840-8061-5414228F3E4B}"/>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a:extLst>
              <a:ext uri="{FF2B5EF4-FFF2-40B4-BE49-F238E27FC236}">
                <a16:creationId xmlns:a16="http://schemas.microsoft.com/office/drawing/2014/main" id="{444E7199-E37D-424A-AC5A-330F3EE1E8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208D5-AF75-4E2C-870C-4D0ADB861775}"/>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96030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90EC-1DED-46C8-9A2F-FBD4745A8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B16796-E528-4F91-B70A-F122D24FC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61C3E-B33F-446D-966B-56C88F3B5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411DB-C726-40B6-A432-4B432ECE1D93}"/>
              </a:ext>
            </a:extLst>
          </p:cNvPr>
          <p:cNvSpPr>
            <a:spLocks noGrp="1"/>
          </p:cNvSpPr>
          <p:nvPr>
            <p:ph type="dt" sz="half" idx="10"/>
          </p:nvPr>
        </p:nvSpPr>
        <p:spPr/>
        <p:txBody>
          <a:bodyPr/>
          <a:lstStyle/>
          <a:p>
            <a:fld id="{0FFC8691-C1A3-4B0C-8460-06CDAD19B0D0}" type="datetimeFigureOut">
              <a:rPr lang="en-IN" smtClean="0"/>
              <a:t>06-02-2021</a:t>
            </a:fld>
            <a:endParaRPr lang="en-IN"/>
          </a:p>
        </p:txBody>
      </p:sp>
      <p:sp>
        <p:nvSpPr>
          <p:cNvPr id="6" name="Footer Placeholder 5">
            <a:extLst>
              <a:ext uri="{FF2B5EF4-FFF2-40B4-BE49-F238E27FC236}">
                <a16:creationId xmlns:a16="http://schemas.microsoft.com/office/drawing/2014/main" id="{7BDE478C-8A98-4BA6-9F50-50CB2FC02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3D003-86A9-4AD4-A92F-C7BA04AE0DC5}"/>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8227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9228D-0FED-4819-BAFB-2D506E67D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49580-EEBA-4562-8A7E-4D96BC220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6C3A1-136A-4CB2-A5FB-EEA71E574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C8691-C1A3-4B0C-8460-06CDAD19B0D0}" type="datetimeFigureOut">
              <a:rPr lang="en-IN" smtClean="0"/>
              <a:t>06-02-2021</a:t>
            </a:fld>
            <a:endParaRPr lang="en-IN"/>
          </a:p>
        </p:txBody>
      </p:sp>
      <p:sp>
        <p:nvSpPr>
          <p:cNvPr id="5" name="Footer Placeholder 4">
            <a:extLst>
              <a:ext uri="{FF2B5EF4-FFF2-40B4-BE49-F238E27FC236}">
                <a16:creationId xmlns:a16="http://schemas.microsoft.com/office/drawing/2014/main" id="{A1477D15-AE00-4964-A1A8-45F0B297F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BF14C9-32F0-4773-A43F-A2AE465C3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F1AAB-2DF1-4D0D-861C-09AE8D309CFB}" type="slidenum">
              <a:rPr lang="en-IN" smtClean="0"/>
              <a:t>‹#›</a:t>
            </a:fld>
            <a:endParaRPr lang="en-IN"/>
          </a:p>
        </p:txBody>
      </p:sp>
    </p:spTree>
    <p:extLst>
      <p:ext uri="{BB962C8B-B14F-4D97-AF65-F5344CB8AC3E}">
        <p14:creationId xmlns:p14="http://schemas.microsoft.com/office/powerpoint/2010/main" val="36559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FC8691-C1A3-4B0C-8460-06CDAD19B0D0}" type="datetimeFigureOut">
              <a:rPr lang="en-IN" smtClean="0"/>
              <a:t>06-02-2021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2F1AAB-2DF1-4D0D-861C-09AE8D309CFB}" type="slidenum">
              <a:rPr lang="en-IN" smtClean="0"/>
              <a:t>‹#›</a:t>
            </a:fld>
            <a:endParaRPr lang="en-IN"/>
          </a:p>
        </p:txBody>
      </p:sp>
    </p:spTree>
    <p:extLst>
      <p:ext uri="{BB962C8B-B14F-4D97-AF65-F5344CB8AC3E}">
        <p14:creationId xmlns:p14="http://schemas.microsoft.com/office/powerpoint/2010/main" val="40409624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A4714D-8818-4098-AF52-6D2D0DE1A177}"/>
              </a:ext>
            </a:extLst>
          </p:cNvPr>
          <p:cNvSpPr>
            <a:spLocks noGrp="1"/>
          </p:cNvSpPr>
          <p:nvPr>
            <p:ph type="ctrTitle"/>
          </p:nvPr>
        </p:nvSpPr>
        <p:spPr>
          <a:xfrm>
            <a:off x="3045368" y="2043663"/>
            <a:ext cx="6105194" cy="2031055"/>
          </a:xfrm>
        </p:spPr>
        <p:txBody>
          <a:bodyPr>
            <a:normAutofit/>
          </a:bodyPr>
          <a:lstStyle/>
          <a:p>
            <a:r>
              <a:rPr lang="en-US" dirty="0"/>
              <a:t>EITK </a:t>
            </a:r>
            <a:r>
              <a:rPr lang="en-IN" dirty="0"/>
              <a:t>Traditions I follow</a:t>
            </a:r>
            <a:endParaRPr lang="en-IN" dirty="0">
              <a:solidFill>
                <a:srgbClr val="FFFFFF"/>
              </a:solidFill>
            </a:endParaRPr>
          </a:p>
        </p:txBody>
      </p:sp>
      <p:sp>
        <p:nvSpPr>
          <p:cNvPr id="3" name="Subtitle 2">
            <a:extLst>
              <a:ext uri="{FF2B5EF4-FFF2-40B4-BE49-F238E27FC236}">
                <a16:creationId xmlns:a16="http://schemas.microsoft.com/office/drawing/2014/main" id="{DE97AB70-B8B2-498B-8011-A2FDE6A93958}"/>
              </a:ext>
            </a:extLst>
          </p:cNvPr>
          <p:cNvSpPr>
            <a:spLocks noGrp="1"/>
          </p:cNvSpPr>
          <p:nvPr>
            <p:ph type="subTitle" idx="1"/>
          </p:nvPr>
        </p:nvSpPr>
        <p:spPr>
          <a:xfrm>
            <a:off x="3045368" y="4074718"/>
            <a:ext cx="6105194" cy="682079"/>
          </a:xfrm>
        </p:spPr>
        <p:txBody>
          <a:bodyPr>
            <a:normAutofit/>
          </a:bodyPr>
          <a:lstStyle/>
          <a:p>
            <a:r>
              <a:rPr lang="en-US" sz="2400" dirty="0">
                <a:latin typeface="Franklin Gothic Book" panose="020B0503020102020204" pitchFamily="34" charset="0"/>
              </a:rPr>
              <a:t>Varun Khadayate A016</a:t>
            </a:r>
          </a:p>
          <a:p>
            <a:endParaRPr lang="en-IN" dirty="0">
              <a:solidFill>
                <a:srgbClr val="FFFFFF"/>
              </a:solidFill>
            </a:endParaRPr>
          </a:p>
        </p:txBody>
      </p:sp>
    </p:spTree>
    <p:extLst>
      <p:ext uri="{BB962C8B-B14F-4D97-AF65-F5344CB8AC3E}">
        <p14:creationId xmlns:p14="http://schemas.microsoft.com/office/powerpoint/2010/main" val="286264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F9D2-5260-4125-B37F-A0F4D4ED6181}"/>
              </a:ext>
            </a:extLst>
          </p:cNvPr>
          <p:cNvSpPr>
            <a:spLocks noGrp="1"/>
          </p:cNvSpPr>
          <p:nvPr>
            <p:ph type="title"/>
          </p:nvPr>
        </p:nvSpPr>
        <p:spPr/>
        <p:txBody>
          <a:bodyPr>
            <a:normAutofit fontScale="90000"/>
          </a:bodyPr>
          <a:lstStyle/>
          <a:p>
            <a:r>
              <a:rPr lang="en-IN" dirty="0"/>
              <a:t>The traditions that I personally follow throughout the year with your family and friends.</a:t>
            </a:r>
          </a:p>
        </p:txBody>
      </p:sp>
      <p:sp>
        <p:nvSpPr>
          <p:cNvPr id="3" name="Content Placeholder 2">
            <a:extLst>
              <a:ext uri="{FF2B5EF4-FFF2-40B4-BE49-F238E27FC236}">
                <a16:creationId xmlns:a16="http://schemas.microsoft.com/office/drawing/2014/main" id="{EB95F507-91EA-484C-AA76-C3B7BC2B9AC2}"/>
              </a:ext>
            </a:extLst>
          </p:cNvPr>
          <p:cNvSpPr>
            <a:spLocks noGrp="1"/>
          </p:cNvSpPr>
          <p:nvPr>
            <p:ph idx="1"/>
          </p:nvPr>
        </p:nvSpPr>
        <p:spPr/>
        <p:txBody>
          <a:bodyPr>
            <a:normAutofit fontScale="77500" lnSpcReduction="20000"/>
          </a:bodyPr>
          <a:lstStyle/>
          <a:p>
            <a:r>
              <a:rPr lang="en-US" sz="2800" dirty="0"/>
              <a:t>Ganesh Chaturthi							</a:t>
            </a:r>
          </a:p>
          <a:p>
            <a:r>
              <a:rPr lang="en-US" sz="2800" dirty="0"/>
              <a:t>Pongal</a:t>
            </a:r>
          </a:p>
          <a:p>
            <a:r>
              <a:rPr lang="en-US" sz="2800" dirty="0" err="1"/>
              <a:t>Nagpacham</a:t>
            </a:r>
            <a:r>
              <a:rPr lang="en-US" sz="2800" dirty="0"/>
              <a:t>								</a:t>
            </a:r>
          </a:p>
          <a:p>
            <a:r>
              <a:rPr lang="en-US" sz="2800" dirty="0"/>
              <a:t>EID</a:t>
            </a:r>
          </a:p>
          <a:p>
            <a:r>
              <a:rPr lang="en-US" sz="2800" dirty="0"/>
              <a:t>Janmashtami						</a:t>
            </a:r>
          </a:p>
          <a:p>
            <a:r>
              <a:rPr lang="en-US" sz="2800" dirty="0" err="1"/>
              <a:t>Gurunanak</a:t>
            </a:r>
            <a:r>
              <a:rPr lang="en-US" sz="2800" dirty="0"/>
              <a:t> Jayanti</a:t>
            </a:r>
          </a:p>
          <a:p>
            <a:r>
              <a:rPr lang="en-US" sz="2800" dirty="0"/>
              <a:t>Holi							</a:t>
            </a:r>
          </a:p>
          <a:p>
            <a:r>
              <a:rPr lang="en-US" sz="2800" dirty="0"/>
              <a:t>Makar Sankranti</a:t>
            </a:r>
          </a:p>
          <a:p>
            <a:r>
              <a:rPr lang="en-US" sz="2800" dirty="0"/>
              <a:t>Diwali								</a:t>
            </a:r>
          </a:p>
          <a:p>
            <a:r>
              <a:rPr lang="en-US" sz="2800" dirty="0" err="1"/>
              <a:t>Gudi</a:t>
            </a:r>
            <a:r>
              <a:rPr lang="en-US" sz="2800" dirty="0"/>
              <a:t> </a:t>
            </a:r>
            <a:r>
              <a:rPr lang="en-US" sz="2800" dirty="0" err="1"/>
              <a:t>padwa</a:t>
            </a:r>
            <a:endParaRPr lang="en-US" sz="2800" dirty="0"/>
          </a:p>
          <a:p>
            <a:r>
              <a:rPr lang="en-US" sz="2800" dirty="0"/>
              <a:t>Christmas</a:t>
            </a:r>
          </a:p>
        </p:txBody>
      </p:sp>
    </p:spTree>
    <p:extLst>
      <p:ext uri="{BB962C8B-B14F-4D97-AF65-F5344CB8AC3E}">
        <p14:creationId xmlns:p14="http://schemas.microsoft.com/office/powerpoint/2010/main" val="42358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B076-B4A5-44B5-AA31-B85B18A59267}"/>
              </a:ext>
            </a:extLst>
          </p:cNvPr>
          <p:cNvSpPr>
            <a:spLocks noGrp="1"/>
          </p:cNvSpPr>
          <p:nvPr>
            <p:ph type="title"/>
          </p:nvPr>
        </p:nvSpPr>
        <p:spPr/>
        <p:txBody>
          <a:bodyPr>
            <a:normAutofit fontScale="90000"/>
          </a:bodyPr>
          <a:lstStyle/>
          <a:p>
            <a:r>
              <a:rPr lang="en-IN" dirty="0"/>
              <a:t>FIVE of them that I genuinely follow for your own reasons</a:t>
            </a:r>
          </a:p>
        </p:txBody>
      </p:sp>
      <p:sp>
        <p:nvSpPr>
          <p:cNvPr id="3" name="Content Placeholder 2">
            <a:extLst>
              <a:ext uri="{FF2B5EF4-FFF2-40B4-BE49-F238E27FC236}">
                <a16:creationId xmlns:a16="http://schemas.microsoft.com/office/drawing/2014/main" id="{B5BF8CBC-E7E1-4A59-B36F-1CC043135DC7}"/>
              </a:ext>
            </a:extLst>
          </p:cNvPr>
          <p:cNvSpPr>
            <a:spLocks noGrp="1"/>
          </p:cNvSpPr>
          <p:nvPr>
            <p:ph idx="1"/>
          </p:nvPr>
        </p:nvSpPr>
        <p:spPr/>
        <p:txBody>
          <a:bodyPr>
            <a:normAutofit/>
          </a:bodyPr>
          <a:lstStyle/>
          <a:p>
            <a:r>
              <a:rPr lang="en-US" dirty="0"/>
              <a:t>Holi: Shows victory of truth over lies</a:t>
            </a:r>
          </a:p>
          <a:p>
            <a:r>
              <a:rPr lang="en-US" dirty="0"/>
              <a:t>Diwali: Coming home of Lord Rama to </a:t>
            </a:r>
            <a:r>
              <a:rPr lang="en-US" dirty="0" err="1"/>
              <a:t>Ayodhya</a:t>
            </a:r>
            <a:r>
              <a:rPr lang="en-US" dirty="0"/>
              <a:t> after 14 years of </a:t>
            </a:r>
            <a:r>
              <a:rPr lang="en-US" dirty="0" err="1"/>
              <a:t>vanvas</a:t>
            </a:r>
            <a:endParaRPr lang="en-US" dirty="0"/>
          </a:p>
          <a:p>
            <a:r>
              <a:rPr lang="en-US" dirty="0"/>
              <a:t>Makar Sankranti: To fly kites on the sky cause after that day the Earth will Rotate around the SUN</a:t>
            </a:r>
          </a:p>
          <a:p>
            <a:r>
              <a:rPr lang="en-US" dirty="0" err="1"/>
              <a:t>Gudi</a:t>
            </a:r>
            <a:r>
              <a:rPr lang="en-US" dirty="0"/>
              <a:t> </a:t>
            </a:r>
            <a:r>
              <a:rPr lang="en-US" dirty="0" err="1"/>
              <a:t>Padwa</a:t>
            </a:r>
            <a:r>
              <a:rPr lang="en-US" dirty="0"/>
              <a:t>: To Celebrate new year of Maharashtrians.</a:t>
            </a:r>
          </a:p>
          <a:p>
            <a:r>
              <a:rPr lang="en-US" dirty="0"/>
              <a:t>Janmashtami: To celebrate the birth of lord Krishna</a:t>
            </a:r>
          </a:p>
          <a:p>
            <a:pPr marL="0" indent="0">
              <a:buNone/>
            </a:pPr>
            <a:endParaRPr lang="en-IN" dirty="0"/>
          </a:p>
        </p:txBody>
      </p:sp>
    </p:spTree>
    <p:extLst>
      <p:ext uri="{BB962C8B-B14F-4D97-AF65-F5344CB8AC3E}">
        <p14:creationId xmlns:p14="http://schemas.microsoft.com/office/powerpoint/2010/main" val="15203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DA1D-B0A1-414D-91C4-F7F835A37541}"/>
              </a:ext>
            </a:extLst>
          </p:cNvPr>
          <p:cNvSpPr>
            <a:spLocks noGrp="1"/>
          </p:cNvSpPr>
          <p:nvPr>
            <p:ph type="title"/>
          </p:nvPr>
        </p:nvSpPr>
        <p:spPr/>
        <p:txBody>
          <a:bodyPr/>
          <a:lstStyle/>
          <a:p>
            <a:r>
              <a:rPr lang="en-IN" dirty="0"/>
              <a:t>Holi</a:t>
            </a:r>
          </a:p>
        </p:txBody>
      </p:sp>
      <p:sp>
        <p:nvSpPr>
          <p:cNvPr id="3" name="Content Placeholder 2">
            <a:extLst>
              <a:ext uri="{FF2B5EF4-FFF2-40B4-BE49-F238E27FC236}">
                <a16:creationId xmlns:a16="http://schemas.microsoft.com/office/drawing/2014/main" id="{79CC0A63-3777-43C7-9A94-FBB810B16110}"/>
              </a:ext>
            </a:extLst>
          </p:cNvPr>
          <p:cNvSpPr>
            <a:spLocks noGrp="1"/>
          </p:cNvSpPr>
          <p:nvPr>
            <p:ph idx="1"/>
          </p:nvPr>
        </p:nvSpPr>
        <p:spPr/>
        <p:txBody>
          <a:bodyPr/>
          <a:lstStyle/>
          <a:p>
            <a:pPr marL="0" indent="0">
              <a:buNone/>
            </a:pPr>
            <a:r>
              <a:rPr lang="en-IN" dirty="0"/>
              <a:t>An ancient Hindu festival, which later became popular among non-Hindu communities as well, Holi heralds the arrival of spring after winter. It signifies the victory of good over evil and is celebrated as a day of spreading happiness and love. The festival is also celebrated as thanksgiving for good harvest.</a:t>
            </a:r>
          </a:p>
        </p:txBody>
      </p:sp>
    </p:spTree>
    <p:extLst>
      <p:ext uri="{BB962C8B-B14F-4D97-AF65-F5344CB8AC3E}">
        <p14:creationId xmlns:p14="http://schemas.microsoft.com/office/powerpoint/2010/main" val="261349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F854-440D-4EEF-A5FD-40E65A08851D}"/>
              </a:ext>
            </a:extLst>
          </p:cNvPr>
          <p:cNvSpPr>
            <a:spLocks noGrp="1"/>
          </p:cNvSpPr>
          <p:nvPr>
            <p:ph type="title"/>
          </p:nvPr>
        </p:nvSpPr>
        <p:spPr/>
        <p:txBody>
          <a:bodyPr/>
          <a:lstStyle/>
          <a:p>
            <a:r>
              <a:rPr lang="en-US" dirty="0"/>
              <a:t>Diwali</a:t>
            </a:r>
            <a:endParaRPr lang="en-IN" dirty="0"/>
          </a:p>
        </p:txBody>
      </p:sp>
      <p:sp>
        <p:nvSpPr>
          <p:cNvPr id="3" name="Content Placeholder 2">
            <a:extLst>
              <a:ext uri="{FF2B5EF4-FFF2-40B4-BE49-F238E27FC236}">
                <a16:creationId xmlns:a16="http://schemas.microsoft.com/office/drawing/2014/main" id="{99F14CB5-90CA-4BAE-8E7F-A835A623E05D}"/>
              </a:ext>
            </a:extLst>
          </p:cNvPr>
          <p:cNvSpPr>
            <a:spLocks noGrp="1"/>
          </p:cNvSpPr>
          <p:nvPr>
            <p:ph idx="1"/>
          </p:nvPr>
        </p:nvSpPr>
        <p:spPr/>
        <p:txBody>
          <a:bodyPr/>
          <a:lstStyle/>
          <a:p>
            <a:pPr marL="0" indent="0">
              <a:buNone/>
            </a:pPr>
            <a:r>
              <a:rPr lang="en-IN" dirty="0"/>
              <a:t>For Hindus, Diwali symbolises the return of Lord Ram to </a:t>
            </a:r>
            <a:r>
              <a:rPr lang="en-IN" dirty="0" err="1"/>
              <a:t>Ayodhya</a:t>
            </a:r>
            <a:r>
              <a:rPr lang="en-IN" dirty="0"/>
              <a:t> after being exiled for 14 years. When he returned, Lord Ram was welcomed home with </a:t>
            </a:r>
            <a:r>
              <a:rPr lang="en-IN" dirty="0" err="1"/>
              <a:t>diyas</a:t>
            </a:r>
            <a:r>
              <a:rPr lang="en-IN" dirty="0"/>
              <a:t> which were lighted throughout the kingdom.</a:t>
            </a:r>
          </a:p>
        </p:txBody>
      </p:sp>
    </p:spTree>
    <p:extLst>
      <p:ext uri="{BB962C8B-B14F-4D97-AF65-F5344CB8AC3E}">
        <p14:creationId xmlns:p14="http://schemas.microsoft.com/office/powerpoint/2010/main" val="370047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A57F-FDC1-4907-AEAC-33E534A166C2}"/>
              </a:ext>
            </a:extLst>
          </p:cNvPr>
          <p:cNvSpPr>
            <a:spLocks noGrp="1"/>
          </p:cNvSpPr>
          <p:nvPr>
            <p:ph type="title"/>
          </p:nvPr>
        </p:nvSpPr>
        <p:spPr/>
        <p:txBody>
          <a:bodyPr/>
          <a:lstStyle/>
          <a:p>
            <a:r>
              <a:rPr lang="en-US" dirty="0"/>
              <a:t>Makar Sankranti</a:t>
            </a:r>
            <a:endParaRPr lang="en-IN" dirty="0"/>
          </a:p>
        </p:txBody>
      </p:sp>
      <p:sp>
        <p:nvSpPr>
          <p:cNvPr id="3" name="Content Placeholder 2">
            <a:extLst>
              <a:ext uri="{FF2B5EF4-FFF2-40B4-BE49-F238E27FC236}">
                <a16:creationId xmlns:a16="http://schemas.microsoft.com/office/drawing/2014/main" id="{BD2B9FF7-2085-41EE-813B-8AC3710C4B66}"/>
              </a:ext>
            </a:extLst>
          </p:cNvPr>
          <p:cNvSpPr>
            <a:spLocks noGrp="1"/>
          </p:cNvSpPr>
          <p:nvPr>
            <p:ph idx="1"/>
          </p:nvPr>
        </p:nvSpPr>
        <p:spPr/>
        <p:txBody>
          <a:bodyPr/>
          <a:lstStyle/>
          <a:p>
            <a:pPr marL="0" indent="0">
              <a:buNone/>
            </a:pPr>
            <a:r>
              <a:rPr lang="en-IN" dirty="0"/>
              <a:t>Makara Sankranti is regarded as important for spiritual practices and accordingly, people take a holy dip in rivers, especially Ganga, Yamuna, Godavari, Krishna and Kaveri. The bathing is believed to result in merit or absolution of past sins. They also pray to the sun and thank for their successes and prosperity.</a:t>
            </a:r>
          </a:p>
        </p:txBody>
      </p:sp>
    </p:spTree>
    <p:extLst>
      <p:ext uri="{BB962C8B-B14F-4D97-AF65-F5344CB8AC3E}">
        <p14:creationId xmlns:p14="http://schemas.microsoft.com/office/powerpoint/2010/main" val="317821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14E6-02A7-458D-A26D-A64C8775A6D5}"/>
              </a:ext>
            </a:extLst>
          </p:cNvPr>
          <p:cNvSpPr>
            <a:spLocks noGrp="1"/>
          </p:cNvSpPr>
          <p:nvPr>
            <p:ph type="title"/>
          </p:nvPr>
        </p:nvSpPr>
        <p:spPr/>
        <p:txBody>
          <a:bodyPr/>
          <a:lstStyle/>
          <a:p>
            <a:r>
              <a:rPr lang="en-US" dirty="0" err="1"/>
              <a:t>Gudi</a:t>
            </a:r>
            <a:r>
              <a:rPr lang="en-US" dirty="0"/>
              <a:t> </a:t>
            </a:r>
            <a:r>
              <a:rPr lang="en-US" dirty="0" err="1"/>
              <a:t>Padwa</a:t>
            </a:r>
            <a:endParaRPr lang="en-IN" dirty="0"/>
          </a:p>
        </p:txBody>
      </p:sp>
      <p:sp>
        <p:nvSpPr>
          <p:cNvPr id="3" name="Content Placeholder 2">
            <a:extLst>
              <a:ext uri="{FF2B5EF4-FFF2-40B4-BE49-F238E27FC236}">
                <a16:creationId xmlns:a16="http://schemas.microsoft.com/office/drawing/2014/main" id="{D7EB8C6E-C8BE-4805-B38E-F8BB874A82DA}"/>
              </a:ext>
            </a:extLst>
          </p:cNvPr>
          <p:cNvSpPr>
            <a:spLocks noGrp="1"/>
          </p:cNvSpPr>
          <p:nvPr>
            <p:ph idx="1"/>
          </p:nvPr>
        </p:nvSpPr>
        <p:spPr/>
        <p:txBody>
          <a:bodyPr/>
          <a:lstStyle/>
          <a:p>
            <a:pPr marL="0" indent="0">
              <a:buNone/>
            </a:pPr>
            <a:r>
              <a:rPr lang="en-IN" dirty="0"/>
              <a:t>It is believed that this festival is celebrated to commemorate the coronation of Rama post his return to </a:t>
            </a:r>
            <a:r>
              <a:rPr lang="en-IN" dirty="0" err="1"/>
              <a:t>Ayodhya</a:t>
            </a:r>
            <a:r>
              <a:rPr lang="en-IN" dirty="0"/>
              <a:t> after completing 14 years of exile. </a:t>
            </a:r>
            <a:r>
              <a:rPr lang="en-IN" dirty="0" err="1"/>
              <a:t>Gudhi</a:t>
            </a:r>
            <a:r>
              <a:rPr lang="en-IN" dirty="0"/>
              <a:t> is believed to ward off evil, invite prosperity and good luck into the house.</a:t>
            </a:r>
          </a:p>
        </p:txBody>
      </p:sp>
    </p:spTree>
    <p:extLst>
      <p:ext uri="{BB962C8B-B14F-4D97-AF65-F5344CB8AC3E}">
        <p14:creationId xmlns:p14="http://schemas.microsoft.com/office/powerpoint/2010/main" val="993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E670-5618-4344-834D-DA81E95C857E}"/>
              </a:ext>
            </a:extLst>
          </p:cNvPr>
          <p:cNvSpPr>
            <a:spLocks noGrp="1"/>
          </p:cNvSpPr>
          <p:nvPr>
            <p:ph type="title"/>
          </p:nvPr>
        </p:nvSpPr>
        <p:spPr/>
        <p:txBody>
          <a:bodyPr/>
          <a:lstStyle/>
          <a:p>
            <a:r>
              <a:rPr lang="en-US" dirty="0"/>
              <a:t>Janmashtami</a:t>
            </a:r>
            <a:endParaRPr lang="en-IN" dirty="0"/>
          </a:p>
        </p:txBody>
      </p:sp>
      <p:sp>
        <p:nvSpPr>
          <p:cNvPr id="3" name="Content Placeholder 2">
            <a:extLst>
              <a:ext uri="{FF2B5EF4-FFF2-40B4-BE49-F238E27FC236}">
                <a16:creationId xmlns:a16="http://schemas.microsoft.com/office/drawing/2014/main" id="{CF9D0146-AA0F-4D33-ADFE-635659D4F3DE}"/>
              </a:ext>
            </a:extLst>
          </p:cNvPr>
          <p:cNvSpPr>
            <a:spLocks noGrp="1"/>
          </p:cNvSpPr>
          <p:nvPr>
            <p:ph idx="1"/>
          </p:nvPr>
        </p:nvSpPr>
        <p:spPr/>
        <p:txBody>
          <a:bodyPr/>
          <a:lstStyle/>
          <a:p>
            <a:pPr marL="0" indent="0">
              <a:buNone/>
            </a:pPr>
            <a:r>
              <a:rPr lang="en-IN" dirty="0"/>
              <a:t>Janmashtami, Hindu festival celebrating the birth (</a:t>
            </a:r>
            <a:r>
              <a:rPr lang="en-IN" dirty="0" err="1"/>
              <a:t>janma</a:t>
            </a:r>
            <a:r>
              <a:rPr lang="en-IN" dirty="0"/>
              <a:t>) of the god Krishna on the eighth (</a:t>
            </a:r>
            <a:r>
              <a:rPr lang="en-IN" dirty="0" err="1"/>
              <a:t>ashtami</a:t>
            </a:r>
            <a:r>
              <a:rPr lang="en-IN" dirty="0"/>
              <a:t>) day of the dark fortnight of the month of Bhadrapada (August–September). The number eight has another significance in the Krishna legend in that he is the eighth child of his mother, Devaki.</a:t>
            </a:r>
          </a:p>
        </p:txBody>
      </p:sp>
    </p:spTree>
    <p:extLst>
      <p:ext uri="{BB962C8B-B14F-4D97-AF65-F5344CB8AC3E}">
        <p14:creationId xmlns:p14="http://schemas.microsoft.com/office/powerpoint/2010/main" val="176988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35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Office Theme</Template>
  <TotalTime>6</TotalTime>
  <Words>404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Century Gothic</vt:lpstr>
      <vt:lpstr>Franklin Gothic Book</vt:lpstr>
      <vt:lpstr>Office Theme</vt:lpstr>
      <vt:lpstr>Vapor Trail</vt:lpstr>
      <vt:lpstr>EITK Traditions I follow</vt:lpstr>
      <vt:lpstr>The traditions that I personally follow throughout the year with your family and friends.</vt:lpstr>
      <vt:lpstr>FIVE of them that I genuinely follow for your own reasons</vt:lpstr>
      <vt:lpstr>Holi</vt:lpstr>
      <vt:lpstr>Diwali</vt:lpstr>
      <vt:lpstr>Makar Sankranti</vt:lpstr>
      <vt:lpstr>Gudi Padwa</vt:lpstr>
      <vt:lpstr>Janmashtami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EITK Traditions I follow</dc:title>
  <dc:creator>VARUN KHADAYATE - 70362019028</dc:creator>
  <cp:lastModifiedBy>VARUN KHADAYATE - 70362019028</cp:lastModifiedBy>
  <cp:revision>3</cp:revision>
  <dcterms:created xsi:type="dcterms:W3CDTF">2021-02-02T20:22:43Z</dcterms:created>
  <dcterms:modified xsi:type="dcterms:W3CDTF">2021-02-06T06:15:39Z</dcterms:modified>
</cp:coreProperties>
</file>