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67" r:id="rId5"/>
    <p:sldId id="258" r:id="rId6"/>
    <p:sldId id="259" r:id="rId7"/>
    <p:sldId id="260" r:id="rId8"/>
    <p:sldId id="261" r:id="rId9"/>
    <p:sldId id="262" r:id="rId10"/>
    <p:sldId id="263" r:id="rId11"/>
    <p:sldId id="264" r:id="rId12"/>
    <p:sldId id="265" r:id="rId13"/>
    <p:sldId id="266"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Intellectual Property Rights</a:t>
            </a:r>
            <a:endParaRPr lang="en-US" dirty="0"/>
          </a:p>
        </p:txBody>
      </p:sp>
      <p:sp>
        <p:nvSpPr>
          <p:cNvPr id="3" name="Subtitle 2"/>
          <p:cNvSpPr>
            <a:spLocks noGrp="1"/>
          </p:cNvSpPr>
          <p:nvPr>
            <p:ph type="subTitle" idx="1"/>
          </p:nvPr>
        </p:nvSpPr>
        <p:spPr/>
        <p:txBody>
          <a:bodyPr/>
          <a:lstStyle/>
          <a:p>
            <a:r>
              <a:rPr lang="en-US" dirty="0" smtClean="0"/>
              <a:t>Prof(Dr)Saurabh Chaturvedi</a:t>
            </a:r>
            <a:endParaRPr lang="en-US" dirty="0"/>
          </a:p>
        </p:txBody>
      </p:sp>
    </p:spTree>
    <p:extLst>
      <p:ext uri="{BB962C8B-B14F-4D97-AF65-F5344CB8AC3E}">
        <p14:creationId xmlns:p14="http://schemas.microsoft.com/office/powerpoint/2010/main" val="277987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42724"/>
          </a:xfrm>
        </p:spPr>
        <p:txBody>
          <a:bodyPr/>
          <a:lstStyle/>
          <a:p>
            <a:r>
              <a:rPr lang="en-US" dirty="0"/>
              <a:t>Intellectual Property Rights</a:t>
            </a:r>
          </a:p>
        </p:txBody>
      </p:sp>
      <p:sp>
        <p:nvSpPr>
          <p:cNvPr id="3" name="Content Placeholder 2"/>
          <p:cNvSpPr>
            <a:spLocks noGrp="1"/>
          </p:cNvSpPr>
          <p:nvPr>
            <p:ph sz="quarter" idx="13"/>
          </p:nvPr>
        </p:nvSpPr>
        <p:spPr>
          <a:xfrm>
            <a:off x="105103" y="1481960"/>
            <a:ext cx="11981794" cy="5286702"/>
          </a:xfrm>
        </p:spPr>
        <p:txBody>
          <a:bodyPr>
            <a:normAutofit fontScale="92500" lnSpcReduction="20000"/>
          </a:bodyPr>
          <a:lstStyle/>
          <a:p>
            <a:pPr marL="0" indent="0">
              <a:buNone/>
            </a:pPr>
            <a:r>
              <a:rPr lang="en-US" dirty="0"/>
              <a:t>Plant variety</a:t>
            </a:r>
          </a:p>
          <a:p>
            <a:r>
              <a:rPr lang="en-US" dirty="0"/>
              <a:t>A new variety of plant breeder is protected by the State. To be eligible for plant diversity protection, diversity must be novel, distinct and similar to existing varieties and its essential characteristics </a:t>
            </a:r>
            <a:r>
              <a:rPr lang="en-US" dirty="0" smtClean="0"/>
              <a:t> under </a:t>
            </a:r>
            <a:r>
              <a:rPr lang="en-US" dirty="0"/>
              <a:t>the Plant Protection and Protection Act, </a:t>
            </a:r>
            <a:r>
              <a:rPr lang="en-US" dirty="0" smtClean="0"/>
              <a:t>2001(India) </a:t>
            </a:r>
            <a:r>
              <a:rPr lang="en-US" dirty="0"/>
              <a:t>should be uniform and stable</a:t>
            </a:r>
            <a:r>
              <a:rPr lang="en-US" dirty="0" smtClean="0"/>
              <a:t>.</a:t>
            </a:r>
          </a:p>
          <a:p>
            <a:pPr marL="0" indent="0">
              <a:buNone/>
            </a:pPr>
            <a:r>
              <a:rPr lang="en-US" dirty="0" smtClean="0"/>
              <a:t> </a:t>
            </a:r>
            <a:r>
              <a:rPr lang="en-US" dirty="0"/>
              <a:t>A plant breeder is given a license or special right to do the following in relation to different types of promotional material:</a:t>
            </a:r>
          </a:p>
          <a:p>
            <a:r>
              <a:rPr lang="en-US" dirty="0" smtClean="0"/>
              <a:t>Produce </a:t>
            </a:r>
            <a:r>
              <a:rPr lang="en-US" dirty="0"/>
              <a:t>and reproduce the material </a:t>
            </a:r>
          </a:p>
          <a:p>
            <a:r>
              <a:rPr lang="en-US" dirty="0"/>
              <a:t>Condition the material for the purpose of propagation</a:t>
            </a:r>
          </a:p>
          <a:p>
            <a:r>
              <a:rPr lang="en-US" dirty="0"/>
              <a:t>Offer material for sale</a:t>
            </a:r>
          </a:p>
          <a:p>
            <a:r>
              <a:rPr lang="en-US" dirty="0"/>
              <a:t>Sell the materials</a:t>
            </a:r>
          </a:p>
          <a:p>
            <a:r>
              <a:rPr lang="en-US" dirty="0"/>
              <a:t>Export the materials</a:t>
            </a:r>
          </a:p>
          <a:p>
            <a:r>
              <a:rPr lang="en-US" dirty="0"/>
              <a:t>Import the materials</a:t>
            </a:r>
          </a:p>
          <a:p>
            <a:r>
              <a:rPr lang="en-US" dirty="0"/>
              <a:t>The stock of goods for the above purposes</a:t>
            </a:r>
          </a:p>
        </p:txBody>
      </p:sp>
    </p:spTree>
    <p:extLst>
      <p:ext uri="{BB962C8B-B14F-4D97-AF65-F5344CB8AC3E}">
        <p14:creationId xmlns:p14="http://schemas.microsoft.com/office/powerpoint/2010/main" val="137233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7111"/>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26123" y="1502980"/>
            <a:ext cx="11971283" cy="5265682"/>
          </a:xfrm>
        </p:spPr>
        <p:txBody>
          <a:bodyPr>
            <a:normAutofit fontScale="77500" lnSpcReduction="20000"/>
          </a:bodyPr>
          <a:lstStyle/>
          <a:p>
            <a:pPr marL="0" indent="0">
              <a:buNone/>
            </a:pPr>
            <a:r>
              <a:rPr lang="en-US" dirty="0" smtClean="0"/>
              <a:t>                                                                        How </a:t>
            </a:r>
            <a:r>
              <a:rPr lang="en-US" dirty="0"/>
              <a:t>an average person benefits?</a:t>
            </a:r>
          </a:p>
          <a:p>
            <a:r>
              <a:rPr lang="en-US" dirty="0"/>
              <a:t>There are many benefits of acquiring intellectual property rights. For example, protecting your IP may result in:</a:t>
            </a:r>
          </a:p>
          <a:p>
            <a:r>
              <a:rPr lang="en-US" b="1" dirty="0" smtClean="0"/>
              <a:t>The </a:t>
            </a:r>
            <a:r>
              <a:rPr lang="en-US" b="1" dirty="0"/>
              <a:t>increased market value of your business </a:t>
            </a:r>
            <a:r>
              <a:rPr lang="en-US" dirty="0"/>
              <a:t>– IP can generate income for your business through licensing, selling or commercializing protected products or services. This, in turn, can improve your stock market or increase your profit. In the case of a sale, merger or acquisition, registered and protected IP assets can increase the value of your business.</a:t>
            </a:r>
          </a:p>
          <a:p>
            <a:r>
              <a:rPr lang="en-US" b="1" dirty="0"/>
              <a:t>Convert ideas into profitable assets </a:t>
            </a:r>
            <a:r>
              <a:rPr lang="en-US" dirty="0"/>
              <a:t>– IP can help to convert creative ideas into commercially successful products and services. For example, licensing your patent or copyright can result in a steady stream of royalties and additional income that can result in profitable assets.</a:t>
            </a:r>
          </a:p>
          <a:p>
            <a:r>
              <a:rPr lang="en-US" b="1" dirty="0"/>
              <a:t>Market the products and services of the business </a:t>
            </a:r>
            <a:r>
              <a:rPr lang="en-US" dirty="0"/>
              <a:t>– IP is necessary to create an image for your business like trademark, logo, or design of your product. So, it will help in differentiating the product and advertise and promote it to the customers.</a:t>
            </a:r>
          </a:p>
          <a:p>
            <a:r>
              <a:rPr lang="en-US" b="1" dirty="0"/>
              <a:t>Increase export opportunities for the business </a:t>
            </a:r>
            <a:r>
              <a:rPr lang="en-US" dirty="0"/>
              <a:t>– IP can increase the competition in export markets. One can use their brands and design for marketing foreign goods and are looking for franchising agreements with foreign companies or to export your patented products. Consumers won’t be confident buying means without products or reliable services, international trademark protection and enforcement machinery to discourage counterfeiting and piracy.</a:t>
            </a:r>
          </a:p>
        </p:txBody>
      </p:sp>
    </p:spTree>
    <p:extLst>
      <p:ext uri="{BB962C8B-B14F-4D97-AF65-F5344CB8AC3E}">
        <p14:creationId xmlns:p14="http://schemas.microsoft.com/office/powerpoint/2010/main" val="405833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58642"/>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15613" y="1355834"/>
            <a:ext cx="11981793" cy="5381297"/>
          </a:xfrm>
        </p:spPr>
        <p:txBody>
          <a:bodyPr>
            <a:normAutofit fontScale="85000" lnSpcReduction="10000"/>
          </a:bodyPr>
          <a:lstStyle/>
          <a:p>
            <a:pPr marL="0" indent="0">
              <a:buNone/>
            </a:pPr>
            <a:r>
              <a:rPr lang="en-US" dirty="0" smtClean="0"/>
              <a:t>Legal position in </a:t>
            </a:r>
            <a:r>
              <a:rPr lang="en-US" dirty="0" err="1" smtClean="0"/>
              <a:t>india</a:t>
            </a:r>
            <a:endParaRPr lang="en-US" dirty="0" smtClean="0"/>
          </a:p>
          <a:p>
            <a:pPr marL="0" indent="0">
              <a:buNone/>
            </a:pPr>
            <a:r>
              <a:rPr lang="en-US" dirty="0"/>
              <a:t> In the year 1856 in India Patent Act was introduced which remained in force for more than 50 years which was later modified and revised and was called “The Indian Patents and Designs Act, 1911”. A complete bill on patent rights was enacted after Independence in the year 1970 and was called “The Patents Act, 1970”.</a:t>
            </a:r>
          </a:p>
          <a:p>
            <a:pPr marL="0" indent="0">
              <a:buNone/>
            </a:pPr>
            <a:r>
              <a:rPr lang="en-US" dirty="0" smtClean="0"/>
              <a:t>Specific </a:t>
            </a:r>
            <a:r>
              <a:rPr lang="en-US" dirty="0"/>
              <a:t>statues protected only specific type of intellectual output; till very recently only four forms were protected. The protection was in the form of grant of designs, patents, trademarks and copyrights. In India, copyrights were regulated under the Copyright Act, 1957; trademarks under Trade and Merchandise Marks Act 1958; patents under Patents Act, 1970; and designs under Designs Act, 1911.</a:t>
            </a:r>
          </a:p>
          <a:p>
            <a:pPr marL="0" indent="0">
              <a:buNone/>
            </a:pPr>
            <a:r>
              <a:rPr lang="en-US" dirty="0" smtClean="0"/>
              <a:t>The </a:t>
            </a:r>
            <a:r>
              <a:rPr lang="en-US" dirty="0"/>
              <a:t>establishment of WTO and India also being signatory to the Agreement on Trade-Related Aspects of Intellectual Property Rights (TRIPS), many new legislations were passed for the protection of intellectual property rights to meet the obligations internationally</a:t>
            </a:r>
            <a:r>
              <a:rPr lang="en-US" dirty="0" smtClean="0"/>
              <a:t>.</a:t>
            </a:r>
          </a:p>
          <a:p>
            <a:pPr marL="0" indent="0">
              <a:buNone/>
            </a:pPr>
            <a:r>
              <a:rPr lang="en-US" dirty="0" smtClean="0"/>
              <a:t> </a:t>
            </a:r>
            <a:r>
              <a:rPr lang="en-US" dirty="0"/>
              <a:t>These included the following</a:t>
            </a:r>
            <a:r>
              <a:rPr lang="en-US" dirty="0" smtClean="0"/>
              <a:t>:</a:t>
            </a:r>
          </a:p>
          <a:p>
            <a:pPr marL="0" indent="0">
              <a:buNone/>
            </a:pPr>
            <a:r>
              <a:rPr lang="en-US" dirty="0" smtClean="0"/>
              <a:t> </a:t>
            </a:r>
            <a:r>
              <a:rPr lang="en-US" dirty="0"/>
              <a:t>Designs Act, 1911 was changed by the Designs Act, 2000; </a:t>
            </a:r>
            <a:endParaRPr lang="en-US" dirty="0" smtClean="0"/>
          </a:p>
          <a:p>
            <a:pPr marL="0" indent="0">
              <a:buNone/>
            </a:pPr>
            <a:r>
              <a:rPr lang="en-US" dirty="0" smtClean="0"/>
              <a:t>Trade </a:t>
            </a:r>
            <a:r>
              <a:rPr lang="en-US" dirty="0"/>
              <a:t>Marks, called the Trade Mark Act, 1999; </a:t>
            </a:r>
            <a:endParaRPr lang="en-US" dirty="0" smtClean="0"/>
          </a:p>
        </p:txBody>
      </p:sp>
    </p:spTree>
    <p:extLst>
      <p:ext uri="{BB962C8B-B14F-4D97-AF65-F5344CB8AC3E}">
        <p14:creationId xmlns:p14="http://schemas.microsoft.com/office/powerpoint/2010/main" val="167187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7111"/>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0" y="1429408"/>
            <a:ext cx="12192000" cy="5428592"/>
          </a:xfrm>
        </p:spPr>
        <p:txBody>
          <a:bodyPr>
            <a:normAutofit fontScale="70000" lnSpcReduction="20000"/>
          </a:bodyPr>
          <a:lstStyle/>
          <a:p>
            <a:r>
              <a:rPr lang="en-US" dirty="0" smtClean="0"/>
              <a:t>the Copyright Act, 1957 was revised number of times, the latest is known as Copyright (Amendment) Act, 2012; and</a:t>
            </a:r>
          </a:p>
          <a:p>
            <a:r>
              <a:rPr lang="en-US" dirty="0" smtClean="0"/>
              <a:t> the recent amendments made to the Patents Act, 1970 in 2005.</a:t>
            </a:r>
          </a:p>
          <a:p>
            <a:r>
              <a:rPr lang="en-US" dirty="0" smtClean="0"/>
              <a:t> Other than this, plant varieties and geographical indications were also enacted in new legislations. These are called Geographical Indications of Goods (Registration and Protection) Act, 1999, and Protection of Plant Varieties and Farmers’ Rights Act, 2001 respectively</a:t>
            </a:r>
          </a:p>
          <a:p>
            <a:pPr marL="0" indent="0">
              <a:buNone/>
            </a:pPr>
            <a:r>
              <a:rPr lang="en-US" dirty="0" smtClean="0"/>
              <a:t>                                                        DEVELOPMENT OF TRIPS IN INDIA</a:t>
            </a:r>
          </a:p>
          <a:p>
            <a:r>
              <a:rPr lang="en-US" dirty="0" smtClean="0"/>
              <a:t>The Development of World Trade Organization was as a result of International trade calls and framework of trade calls for harmonization of several aspects of Indian Law relating to Intellectual Property Rights. </a:t>
            </a:r>
          </a:p>
          <a:p>
            <a:r>
              <a:rPr lang="en-US" dirty="0" smtClean="0"/>
              <a:t>The TRIPS agreement set minimum standards for protection for IPR rights and also set a time frame within which countries were required to make changes in their laws to comply with the required degree of protection. In view of this, India has taken action to modify and amend the various IP Acts in the last few years.</a:t>
            </a:r>
          </a:p>
          <a:p>
            <a:r>
              <a:rPr lang="en-US" dirty="0" smtClean="0"/>
              <a:t>Patents Act</a:t>
            </a:r>
            <a:r>
              <a:rPr lang="en-US" dirty="0"/>
              <a:t>, </a:t>
            </a:r>
            <a:r>
              <a:rPr lang="en-US" dirty="0" smtClean="0"/>
              <a:t> 2005</a:t>
            </a:r>
          </a:p>
          <a:p>
            <a:r>
              <a:rPr lang="en-US" dirty="0" smtClean="0"/>
              <a:t>Trade </a:t>
            </a:r>
            <a:r>
              <a:rPr lang="en-US" dirty="0"/>
              <a:t>Mark Act, </a:t>
            </a:r>
            <a:r>
              <a:rPr lang="en-US" dirty="0" smtClean="0"/>
              <a:t>2019</a:t>
            </a:r>
          </a:p>
          <a:p>
            <a:r>
              <a:rPr lang="en-US" dirty="0" smtClean="0"/>
              <a:t>The </a:t>
            </a:r>
            <a:r>
              <a:rPr lang="en-US" dirty="0"/>
              <a:t>Designs Act, </a:t>
            </a:r>
            <a:r>
              <a:rPr lang="en-US" dirty="0" smtClean="0"/>
              <a:t>2000</a:t>
            </a:r>
          </a:p>
          <a:p>
            <a:r>
              <a:rPr lang="en-US" dirty="0"/>
              <a:t>The Geographical Indications of Goods (Registration and Protection ) Act, </a:t>
            </a:r>
            <a:r>
              <a:rPr lang="en-US" dirty="0" smtClean="0"/>
              <a:t>2020</a:t>
            </a:r>
          </a:p>
          <a:p>
            <a:r>
              <a:rPr lang="en-US" dirty="0"/>
              <a:t>The Protection of Plant Varieties and Farmers’ Rights Act, </a:t>
            </a:r>
            <a:r>
              <a:rPr lang="en-US" dirty="0" smtClean="0"/>
              <a:t>2004</a:t>
            </a:r>
          </a:p>
          <a:p>
            <a:r>
              <a:rPr lang="en-US" dirty="0"/>
              <a:t>The Semi Conductor Integrated Circuits Layout Design Act, 2000</a:t>
            </a:r>
            <a:endParaRPr lang="en-US" dirty="0" smtClean="0"/>
          </a:p>
          <a:p>
            <a:endParaRPr lang="en-US" dirty="0"/>
          </a:p>
        </p:txBody>
      </p:sp>
    </p:spTree>
    <p:extLst>
      <p:ext uri="{BB962C8B-B14F-4D97-AF65-F5344CB8AC3E}">
        <p14:creationId xmlns:p14="http://schemas.microsoft.com/office/powerpoint/2010/main" val="112962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95580"/>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47145" y="1324303"/>
            <a:ext cx="11939752" cy="5402317"/>
          </a:xfrm>
        </p:spPr>
        <p:txBody>
          <a:bodyPr/>
          <a:lstStyle/>
          <a:p>
            <a:endParaRPr lang="en-US" dirty="0"/>
          </a:p>
        </p:txBody>
      </p:sp>
    </p:spTree>
    <p:extLst>
      <p:ext uri="{BB962C8B-B14F-4D97-AF65-F5344CB8AC3E}">
        <p14:creationId xmlns:p14="http://schemas.microsoft.com/office/powerpoint/2010/main" val="157845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58642"/>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05103" y="1324304"/>
            <a:ext cx="11992304" cy="5533696"/>
          </a:xfrm>
        </p:spPr>
        <p:txBody>
          <a:bodyPr/>
          <a:lstStyle/>
          <a:p>
            <a:endParaRPr lang="en-US" dirty="0"/>
          </a:p>
        </p:txBody>
      </p:sp>
    </p:spTree>
    <p:extLst>
      <p:ext uri="{BB962C8B-B14F-4D97-AF65-F5344CB8AC3E}">
        <p14:creationId xmlns:p14="http://schemas.microsoft.com/office/powerpoint/2010/main" val="413143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63442"/>
          </a:xfrm>
        </p:spPr>
        <p:txBody>
          <a:bodyPr/>
          <a:lstStyle/>
          <a:p>
            <a:r>
              <a:rPr lang="en-US" dirty="0"/>
              <a:t>Intellectual Property Rights</a:t>
            </a:r>
          </a:p>
        </p:txBody>
      </p:sp>
      <p:sp>
        <p:nvSpPr>
          <p:cNvPr id="3" name="Content Placeholder 2"/>
          <p:cNvSpPr>
            <a:spLocks noGrp="1"/>
          </p:cNvSpPr>
          <p:nvPr>
            <p:ph sz="quarter" idx="13"/>
          </p:nvPr>
        </p:nvSpPr>
        <p:spPr>
          <a:xfrm>
            <a:off x="420414" y="1481960"/>
            <a:ext cx="11277600" cy="5171088"/>
          </a:xfrm>
        </p:spPr>
        <p:txBody>
          <a:bodyPr/>
          <a:lstStyle/>
          <a:p>
            <a:pPr marL="0" indent="0">
              <a:buNone/>
            </a:pPr>
            <a:r>
              <a:rPr lang="en-US" dirty="0"/>
              <a:t>Introduction</a:t>
            </a:r>
          </a:p>
          <a:p>
            <a:r>
              <a:rPr lang="en-US" dirty="0"/>
              <a:t>Intellectual Property (IP) deals with any basic construction of human intelligence such as artistic, literary, technical or scientific constructions</a:t>
            </a:r>
            <a:r>
              <a:rPr lang="en-US" dirty="0" smtClean="0"/>
              <a:t>.</a:t>
            </a:r>
          </a:p>
          <a:p>
            <a:r>
              <a:rPr lang="en-US" dirty="0" smtClean="0"/>
              <a:t> </a:t>
            </a:r>
            <a:r>
              <a:rPr lang="en-US" dirty="0"/>
              <a:t>Intellectual Property Rights (IPR) refers to the legal rights granted to the inventor or manufacturer to protect their invention or manufacture product. </a:t>
            </a:r>
            <a:endParaRPr lang="en-US" dirty="0" smtClean="0"/>
          </a:p>
          <a:p>
            <a:r>
              <a:rPr lang="en-US" dirty="0" smtClean="0"/>
              <a:t>These </a:t>
            </a:r>
            <a:r>
              <a:rPr lang="en-US" dirty="0"/>
              <a:t>legal rights confer an exclusive right on the inventor/manufacturer or its operator who makes full use of it’s his invention/product for a limited period of time</a:t>
            </a:r>
            <a:r>
              <a:rPr lang="en-US" dirty="0" smtClean="0"/>
              <a:t>.</a:t>
            </a:r>
          </a:p>
          <a:p>
            <a:r>
              <a:rPr lang="en-US" dirty="0"/>
              <a:t>In other words, we can say that the legal rights prohibit all others from using the Intellectual Property for commercial purposes without the prior consent of the IP rights holder. </a:t>
            </a:r>
          </a:p>
        </p:txBody>
      </p:sp>
    </p:spTree>
    <p:extLst>
      <p:ext uri="{BB962C8B-B14F-4D97-AF65-F5344CB8AC3E}">
        <p14:creationId xmlns:p14="http://schemas.microsoft.com/office/powerpoint/2010/main" val="158568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Rights</a:t>
            </a:r>
          </a:p>
        </p:txBody>
      </p:sp>
      <p:sp>
        <p:nvSpPr>
          <p:cNvPr id="3" name="Content Placeholder 2"/>
          <p:cNvSpPr>
            <a:spLocks noGrp="1"/>
          </p:cNvSpPr>
          <p:nvPr>
            <p:ph sz="quarter" idx="13"/>
          </p:nvPr>
        </p:nvSpPr>
        <p:spPr>
          <a:xfrm>
            <a:off x="283779" y="1923393"/>
            <a:ext cx="11719035" cy="4624551"/>
          </a:xfrm>
        </p:spPr>
        <p:txBody>
          <a:bodyPr>
            <a:normAutofit/>
          </a:bodyPr>
          <a:lstStyle/>
          <a:p>
            <a:r>
              <a:rPr lang="en-US" dirty="0"/>
              <a:t>IP rights include trade secrets, utility models, patents, trademarks, geographical indications, industrial design, layout design of integrated circuits, copyright and related rights, and new varieties of plants. </a:t>
            </a:r>
            <a:endParaRPr lang="en-US" dirty="0" smtClean="0"/>
          </a:p>
          <a:p>
            <a:r>
              <a:rPr lang="en-US" dirty="0" smtClean="0"/>
              <a:t>There </a:t>
            </a:r>
            <a:r>
              <a:rPr lang="en-US" dirty="0"/>
              <a:t>are many types of intellectual property protection. A patent is a recognition for an invention that satisfies the criteria of global innovation, and industrial application. </a:t>
            </a:r>
            <a:endParaRPr lang="en-US" dirty="0" smtClean="0"/>
          </a:p>
          <a:p>
            <a:r>
              <a:rPr lang="en-US" dirty="0" smtClean="0"/>
              <a:t>IPR </a:t>
            </a:r>
            <a:r>
              <a:rPr lang="en-US" dirty="0"/>
              <a:t>is essential for better identification, planning, commercialization, rendering, and thus the preservation of inventions or creativity</a:t>
            </a:r>
            <a:r>
              <a:rPr lang="en-US" dirty="0" smtClean="0"/>
              <a:t>.</a:t>
            </a:r>
          </a:p>
          <a:p>
            <a:r>
              <a:rPr lang="en-US" dirty="0" smtClean="0"/>
              <a:t> </a:t>
            </a:r>
            <a:r>
              <a:rPr lang="en-US" dirty="0"/>
              <a:t>Each industry should develop its </a:t>
            </a:r>
            <a:r>
              <a:rPr lang="en-US" dirty="0" smtClean="0"/>
              <a:t>specialty </a:t>
            </a:r>
            <a:r>
              <a:rPr lang="en-US" dirty="0"/>
              <a:t>based on its IPR policies, management style, strategies, and so </a:t>
            </a:r>
            <a:r>
              <a:rPr lang="en-US" dirty="0" smtClean="0"/>
              <a:t>on.</a:t>
            </a:r>
            <a:endParaRPr lang="en-US" dirty="0"/>
          </a:p>
        </p:txBody>
      </p:sp>
    </p:spTree>
    <p:extLst>
      <p:ext uri="{BB962C8B-B14F-4D97-AF65-F5344CB8AC3E}">
        <p14:creationId xmlns:p14="http://schemas.microsoft.com/office/powerpoint/2010/main" val="186236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95276"/>
          </a:xfrm>
        </p:spPr>
        <p:txBody>
          <a:bodyPr/>
          <a:lstStyle/>
          <a:p>
            <a:r>
              <a:rPr lang="en-US" dirty="0"/>
              <a:t>Intellectual Property Rights</a:t>
            </a:r>
          </a:p>
        </p:txBody>
      </p:sp>
      <p:sp>
        <p:nvSpPr>
          <p:cNvPr id="3" name="Content Placeholder 2"/>
          <p:cNvSpPr>
            <a:spLocks noGrp="1"/>
          </p:cNvSpPr>
          <p:nvPr>
            <p:ph sz="quarter" idx="13"/>
          </p:nvPr>
        </p:nvSpPr>
        <p:spPr>
          <a:xfrm>
            <a:off x="241737" y="1870842"/>
            <a:ext cx="11792607" cy="4698124"/>
          </a:xfrm>
        </p:spPr>
        <p:txBody>
          <a:bodyPr>
            <a:normAutofit lnSpcReduction="10000"/>
          </a:bodyPr>
          <a:lstStyle/>
          <a:p>
            <a:r>
              <a:rPr lang="en-US" dirty="0"/>
              <a:t>IPR is a strong tool, to protect the investment, time, money, and effort invested by the inventor/creator of the IP, as it gives the inventor/creator an exclusive right for a certain period of time for the use of its invention/creation. </a:t>
            </a:r>
            <a:endParaRPr lang="en-US" dirty="0" smtClean="0"/>
          </a:p>
          <a:p>
            <a:r>
              <a:rPr lang="en-US" dirty="0" smtClean="0"/>
              <a:t>Thus</a:t>
            </a:r>
            <a:r>
              <a:rPr lang="en-US" dirty="0"/>
              <a:t>, IPR affects the economic development of a country by promoting healthy competition and encouraging industrial growth and economic growth. </a:t>
            </a:r>
            <a:endParaRPr lang="en-US" dirty="0" smtClean="0"/>
          </a:p>
          <a:p>
            <a:pPr marL="0" indent="0">
              <a:buNone/>
            </a:pPr>
            <a:r>
              <a:rPr lang="en-US" dirty="0"/>
              <a:t> </a:t>
            </a:r>
            <a:r>
              <a:rPr lang="en-US" dirty="0" smtClean="0"/>
              <a:t>                                              Nature </a:t>
            </a:r>
            <a:r>
              <a:rPr lang="en-US" dirty="0"/>
              <a:t>of intellectual Property</a:t>
            </a:r>
          </a:p>
          <a:p>
            <a:r>
              <a:rPr lang="en-US" b="1" dirty="0"/>
              <a:t>Intangible Rights over Tangible Property</a:t>
            </a:r>
            <a:r>
              <a:rPr lang="en-US" dirty="0"/>
              <a:t>: The main Property that distinguishes IP from other forms of Property is its intangibility. </a:t>
            </a:r>
            <a:endParaRPr lang="en-US" dirty="0" smtClean="0"/>
          </a:p>
          <a:p>
            <a:r>
              <a:rPr lang="en-US" dirty="0" smtClean="0"/>
              <a:t>While </a:t>
            </a:r>
            <a:r>
              <a:rPr lang="en-US" dirty="0"/>
              <a:t>there are many important differences between different forms of IP, one factor they share is that they establish property protection over intangible things such as ideas, inventions, signs and information whereas intangible assets and close relationships are a tangible object. </a:t>
            </a:r>
          </a:p>
          <a:p>
            <a:endParaRPr lang="en-US" dirty="0"/>
          </a:p>
        </p:txBody>
      </p:sp>
    </p:spTree>
    <p:extLst>
      <p:ext uri="{BB962C8B-B14F-4D97-AF65-F5344CB8AC3E}">
        <p14:creationId xmlns:p14="http://schemas.microsoft.com/office/powerpoint/2010/main" val="220572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63442"/>
          </a:xfrm>
        </p:spPr>
        <p:txBody>
          <a:bodyPr/>
          <a:lstStyle/>
          <a:p>
            <a:r>
              <a:rPr lang="en-US" dirty="0"/>
              <a:t>Intellectual Property Rights</a:t>
            </a:r>
          </a:p>
        </p:txBody>
      </p:sp>
      <p:sp>
        <p:nvSpPr>
          <p:cNvPr id="3" name="Content Placeholder 2"/>
          <p:cNvSpPr>
            <a:spLocks noGrp="1"/>
          </p:cNvSpPr>
          <p:nvPr>
            <p:ph sz="quarter" idx="13"/>
          </p:nvPr>
        </p:nvSpPr>
        <p:spPr>
          <a:xfrm>
            <a:off x="178676" y="1870841"/>
            <a:ext cx="11897710" cy="4750675"/>
          </a:xfrm>
        </p:spPr>
        <p:txBody>
          <a:bodyPr>
            <a:normAutofit fontScale="92500" lnSpcReduction="10000"/>
          </a:bodyPr>
          <a:lstStyle/>
          <a:p>
            <a:pPr marL="0" indent="0">
              <a:buNone/>
            </a:pPr>
            <a:r>
              <a:rPr lang="en-US" dirty="0" smtClean="0"/>
              <a:t>                                                      Kinds </a:t>
            </a:r>
            <a:r>
              <a:rPr lang="en-US" dirty="0"/>
              <a:t>of intellectual </a:t>
            </a:r>
            <a:r>
              <a:rPr lang="en-US" dirty="0" smtClean="0"/>
              <a:t>Property</a:t>
            </a:r>
          </a:p>
          <a:p>
            <a:pPr marL="0" indent="0">
              <a:buNone/>
            </a:pPr>
            <a:r>
              <a:rPr lang="en-US" dirty="0"/>
              <a:t>IP can be basically divided into two categories, that is, industrial Property and intellectual property</a:t>
            </a:r>
            <a:r>
              <a:rPr lang="en-US" dirty="0" smtClean="0"/>
              <a:t>.</a:t>
            </a:r>
          </a:p>
          <a:p>
            <a:pPr marL="0" indent="0">
              <a:buNone/>
            </a:pPr>
            <a:r>
              <a:rPr lang="en-US" dirty="0"/>
              <a:t>It mainly consisted of patents, trademarks, and designs. Now, the protection of industrial property extends to utility models, service marks, trade names, passes, signs of source or origin, including geographical indications, and the suppression of unfair competition. </a:t>
            </a:r>
            <a:endParaRPr lang="en-US" dirty="0" smtClean="0"/>
          </a:p>
          <a:p>
            <a:pPr marL="0" indent="0">
              <a:buNone/>
            </a:pPr>
            <a:r>
              <a:rPr lang="en-US" b="1" dirty="0" smtClean="0"/>
              <a:t>Copyright</a:t>
            </a:r>
          </a:p>
          <a:p>
            <a:pPr marL="0" indent="0">
              <a:buNone/>
            </a:pPr>
            <a:r>
              <a:rPr lang="en-US" dirty="0"/>
              <a:t>It resides in literary, dramatic, musical and artistic works in ”original’ cinematic films, and in sound recordings set in a concrete medium. To be protected as the copyright, the idea must be expressed in original form. Copyright acknowledges both the economic and moral rights of the owner. The right to copyright is, by the principle of fair use, a privilege for others, without the copyright owner’s permission to use copyrighted material. By the application of the doctrine of fair use, the law of copyright balances private and public interests.</a:t>
            </a:r>
          </a:p>
        </p:txBody>
      </p:sp>
    </p:spTree>
    <p:extLst>
      <p:ext uri="{BB962C8B-B14F-4D97-AF65-F5344CB8AC3E}">
        <p14:creationId xmlns:p14="http://schemas.microsoft.com/office/powerpoint/2010/main" val="279330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84766"/>
          </a:xfrm>
        </p:spPr>
        <p:txBody>
          <a:bodyPr/>
          <a:lstStyle/>
          <a:p>
            <a:r>
              <a:rPr lang="en-US" dirty="0"/>
              <a:t>Intellectual Property Rights</a:t>
            </a:r>
          </a:p>
        </p:txBody>
      </p:sp>
      <p:sp>
        <p:nvSpPr>
          <p:cNvPr id="3" name="Content Placeholder 2"/>
          <p:cNvSpPr>
            <a:spLocks noGrp="1"/>
          </p:cNvSpPr>
          <p:nvPr>
            <p:ph sz="quarter" idx="13"/>
          </p:nvPr>
        </p:nvSpPr>
        <p:spPr>
          <a:xfrm>
            <a:off x="294290" y="1776248"/>
            <a:ext cx="11771586" cy="4929352"/>
          </a:xfrm>
        </p:spPr>
        <p:txBody>
          <a:bodyPr>
            <a:normAutofit fontScale="92500" lnSpcReduction="20000"/>
          </a:bodyPr>
          <a:lstStyle/>
          <a:p>
            <a:pPr marL="0" indent="0">
              <a:buNone/>
            </a:pPr>
            <a:r>
              <a:rPr lang="en-US" dirty="0"/>
              <a:t>Patent</a:t>
            </a:r>
          </a:p>
          <a:p>
            <a:pPr marL="0" indent="0">
              <a:buNone/>
            </a:pPr>
            <a:r>
              <a:rPr lang="en-US" dirty="0"/>
              <a:t>Patent law recognizes the exclusive right of a patent holder to derive commercial benefits from his invention</a:t>
            </a:r>
            <a:r>
              <a:rPr lang="en-US" dirty="0" smtClean="0"/>
              <a:t>.</a:t>
            </a:r>
          </a:p>
          <a:p>
            <a:pPr marL="0" indent="0">
              <a:buNone/>
            </a:pPr>
            <a:r>
              <a:rPr lang="en-US" dirty="0" smtClean="0"/>
              <a:t> </a:t>
            </a:r>
            <a:r>
              <a:rPr lang="en-US" dirty="0"/>
              <a:t>A patent is a special right granted to the owner of an invention to the manufacture, use, and market the invention, provided that the invention meets certain conditions laid down in law. Exclusive right means that no person can manufacture, use, or market an invention without the consent of the patent holder. This exclusive right to patent is for a limited time only.</a:t>
            </a:r>
          </a:p>
          <a:p>
            <a:pPr marL="0" indent="0">
              <a:buNone/>
            </a:pPr>
            <a:r>
              <a:rPr lang="en-US" dirty="0" smtClean="0"/>
              <a:t>To </a:t>
            </a:r>
            <a:r>
              <a:rPr lang="en-US" dirty="0"/>
              <a:t>qualify for patent protection, an invention must fall within the scope of the patentable subject and satisfy the three statutory requirements of innovation, inventive step, and industrial application</a:t>
            </a:r>
            <a:r>
              <a:rPr lang="en-US" dirty="0" smtClean="0"/>
              <a:t>.</a:t>
            </a:r>
          </a:p>
          <a:p>
            <a:pPr marL="0" indent="0">
              <a:buNone/>
            </a:pPr>
            <a:r>
              <a:rPr lang="en-US" dirty="0" smtClean="0"/>
              <a:t> </a:t>
            </a:r>
            <a:r>
              <a:rPr lang="en-US" dirty="0"/>
              <a:t>As long as the patent applicant is the first to invent the claimed invention, the novelty and necessity are by and large satisfied. Novelty can be inferred by prior publication or prior use</a:t>
            </a:r>
            <a:r>
              <a:rPr lang="en-US" dirty="0" smtClean="0"/>
              <a:t>.</a:t>
            </a:r>
          </a:p>
          <a:p>
            <a:pPr marL="0" indent="0">
              <a:buNone/>
            </a:pPr>
            <a:r>
              <a:rPr lang="en-US" dirty="0" smtClean="0"/>
              <a:t> </a:t>
            </a:r>
            <a:r>
              <a:rPr lang="en-US" dirty="0"/>
              <a:t>Mere discovery ‘can’t be considered as an invention. Patents are not allowed for any idea or principle.</a:t>
            </a:r>
          </a:p>
        </p:txBody>
      </p:sp>
    </p:spTree>
    <p:extLst>
      <p:ext uri="{BB962C8B-B14F-4D97-AF65-F5344CB8AC3E}">
        <p14:creationId xmlns:p14="http://schemas.microsoft.com/office/powerpoint/2010/main" val="188299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06090"/>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99697" y="1576552"/>
            <a:ext cx="11834648" cy="5118538"/>
          </a:xfrm>
        </p:spPr>
        <p:txBody>
          <a:bodyPr>
            <a:normAutofit fontScale="92500" lnSpcReduction="20000"/>
          </a:bodyPr>
          <a:lstStyle/>
          <a:p>
            <a:pPr marL="0" indent="0">
              <a:buNone/>
            </a:pPr>
            <a:r>
              <a:rPr lang="en-US" dirty="0"/>
              <a:t>Trademark</a:t>
            </a:r>
          </a:p>
          <a:p>
            <a:pPr marL="0" indent="0">
              <a:buNone/>
            </a:pPr>
            <a:r>
              <a:rPr lang="en-US" dirty="0"/>
              <a:t>A trademark is a badge of origin. It is a specific sign used to make the source of goods and services public in relation to goods and services and to distinguish goods and services from other entities. This establishes a link between the proprietor and the product. </a:t>
            </a:r>
            <a:endParaRPr lang="en-US" dirty="0" smtClean="0"/>
          </a:p>
          <a:p>
            <a:pPr marL="0" indent="0">
              <a:buNone/>
            </a:pPr>
            <a:r>
              <a:rPr lang="en-US" dirty="0" smtClean="0"/>
              <a:t>It </a:t>
            </a:r>
            <a:r>
              <a:rPr lang="en-US" dirty="0"/>
              <a:t>portrays the nature and quality of a product. The essential function of a trademark is to indicate the origin of the goods to which it is attached or in relation to which it is used. </a:t>
            </a:r>
            <a:endParaRPr lang="en-US" dirty="0" smtClean="0"/>
          </a:p>
          <a:p>
            <a:pPr marL="0" indent="0">
              <a:buNone/>
            </a:pPr>
            <a:r>
              <a:rPr lang="en-US" dirty="0" smtClean="0"/>
              <a:t>It </a:t>
            </a:r>
            <a:r>
              <a:rPr lang="en-US" dirty="0"/>
              <a:t>identifies the product, guarantees quality and helps advertise the product. The trademark is also the objective symbol of goodwill that a business has created.</a:t>
            </a:r>
          </a:p>
          <a:p>
            <a:pPr marL="0" indent="0">
              <a:buNone/>
            </a:pPr>
            <a:r>
              <a:rPr lang="en-US" dirty="0" smtClean="0"/>
              <a:t>Any </a:t>
            </a:r>
            <a:r>
              <a:rPr lang="en-US" dirty="0"/>
              <a:t>sign or any combination thereof, capable of distinguishing the goods or services of another undertaking, is capable of creating a trademark. </a:t>
            </a:r>
            <a:endParaRPr lang="en-US" dirty="0" smtClean="0"/>
          </a:p>
          <a:p>
            <a:pPr marL="0" indent="0">
              <a:buNone/>
            </a:pPr>
            <a:r>
              <a:rPr lang="en-US" dirty="0" smtClean="0"/>
              <a:t>It </a:t>
            </a:r>
            <a:r>
              <a:rPr lang="en-US" dirty="0"/>
              <a:t>can be a combination of a name, word, phrase, logo, symbol, design, image, shape, </a:t>
            </a:r>
            <a:r>
              <a:rPr lang="en-US" dirty="0" err="1"/>
              <a:t>colour</a:t>
            </a:r>
            <a:r>
              <a:rPr lang="en-US" dirty="0"/>
              <a:t>, personal name, letter, number, figurative element and </a:t>
            </a:r>
            <a:r>
              <a:rPr lang="en-US" dirty="0" err="1"/>
              <a:t>colour</a:t>
            </a:r>
            <a:r>
              <a:rPr lang="en-US" dirty="0"/>
              <a:t>, as well as any combination representing a graph. </a:t>
            </a:r>
            <a:endParaRPr lang="en-US" dirty="0" smtClean="0"/>
          </a:p>
          <a:p>
            <a:pPr marL="0" indent="0">
              <a:buNone/>
            </a:pPr>
            <a:r>
              <a:rPr lang="en-US" dirty="0" smtClean="0"/>
              <a:t>Trademark </a:t>
            </a:r>
            <a:r>
              <a:rPr lang="en-US" dirty="0"/>
              <a:t>registration may be indefinitely renewable.</a:t>
            </a:r>
          </a:p>
        </p:txBody>
      </p:sp>
    </p:spTree>
    <p:extLst>
      <p:ext uri="{BB962C8B-B14F-4D97-AF65-F5344CB8AC3E}">
        <p14:creationId xmlns:p14="http://schemas.microsoft.com/office/powerpoint/2010/main" val="73642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69152"/>
          </a:xfrm>
        </p:spPr>
        <p:txBody>
          <a:bodyPr>
            <a:normAutofit fontScale="90000"/>
          </a:bodyPr>
          <a:lstStyle/>
          <a:p>
            <a:r>
              <a:rPr lang="en-US" dirty="0"/>
              <a:t>Intellectual Property Rights</a:t>
            </a:r>
          </a:p>
        </p:txBody>
      </p:sp>
      <p:sp>
        <p:nvSpPr>
          <p:cNvPr id="3" name="Content Placeholder 2"/>
          <p:cNvSpPr>
            <a:spLocks noGrp="1"/>
          </p:cNvSpPr>
          <p:nvPr>
            <p:ph sz="quarter" idx="13"/>
          </p:nvPr>
        </p:nvSpPr>
        <p:spPr>
          <a:xfrm>
            <a:off x="168166" y="1397876"/>
            <a:ext cx="12023834" cy="5460124"/>
          </a:xfrm>
        </p:spPr>
        <p:txBody>
          <a:bodyPr>
            <a:normAutofit fontScale="92500" lnSpcReduction="20000"/>
          </a:bodyPr>
          <a:lstStyle/>
          <a:p>
            <a:pPr marL="0" indent="0">
              <a:buNone/>
            </a:pPr>
            <a:r>
              <a:rPr lang="en-US" dirty="0"/>
              <a:t>Geographical indication</a:t>
            </a:r>
          </a:p>
          <a:p>
            <a:r>
              <a:rPr lang="en-US" dirty="0"/>
              <a:t>It is a name or sign used on certain products which corresponds to a geographic location or origin of the product, the use of geographical location may act as a certification that the product possesses certain qualities as per the traditional method. Darjeeling tea and basmati rice are a common example of geographical indication. </a:t>
            </a:r>
            <a:endParaRPr lang="en-US" dirty="0" smtClean="0"/>
          </a:p>
          <a:p>
            <a:r>
              <a:rPr lang="en-US" dirty="0" smtClean="0"/>
              <a:t>The </a:t>
            </a:r>
            <a:r>
              <a:rPr lang="en-US" dirty="0"/>
              <a:t>relationship between objects and place becomes so well known that any reference to that place is reminiscent of goods originating there and vice versa.</a:t>
            </a:r>
          </a:p>
          <a:p>
            <a:pPr marL="0" indent="0">
              <a:buNone/>
            </a:pPr>
            <a:r>
              <a:rPr lang="en-US" dirty="0" smtClean="0"/>
              <a:t>It </a:t>
            </a:r>
            <a:r>
              <a:rPr lang="en-US" dirty="0"/>
              <a:t>performs three functions. </a:t>
            </a:r>
            <a:endParaRPr lang="en-US" dirty="0" smtClean="0"/>
          </a:p>
          <a:p>
            <a:r>
              <a:rPr lang="en-US" dirty="0" smtClean="0"/>
              <a:t>First</a:t>
            </a:r>
            <a:r>
              <a:rPr lang="en-US" dirty="0"/>
              <a:t>, they identify the goods as origin of a particular region or that region or locality</a:t>
            </a:r>
            <a:r>
              <a:rPr lang="en-US" dirty="0" smtClean="0"/>
              <a:t>;</a:t>
            </a:r>
          </a:p>
          <a:p>
            <a:r>
              <a:rPr lang="en-US" dirty="0" smtClean="0"/>
              <a:t> </a:t>
            </a:r>
            <a:r>
              <a:rPr lang="en-US" dirty="0"/>
              <a:t>Secondly, they suggest to consumers that goods come from a region where a given quality, reputation, or other characteristics of the goods are essentially attributed to their geographic origin, and </a:t>
            </a:r>
            <a:endParaRPr lang="en-US" dirty="0" smtClean="0"/>
          </a:p>
          <a:p>
            <a:r>
              <a:rPr lang="en-US" dirty="0" smtClean="0"/>
              <a:t>third</a:t>
            </a:r>
            <a:r>
              <a:rPr lang="en-US" dirty="0"/>
              <a:t>, they promote the goods of producers of a particular region. They suggest the consumer that the goods come from this area where a given quality, reputation or other characteristics of goods are essentially attributable to the geographic </a:t>
            </a:r>
            <a:r>
              <a:rPr lang="en-US" dirty="0" smtClean="0"/>
              <a:t>region</a:t>
            </a:r>
            <a:endParaRPr lang="en-US" dirty="0"/>
          </a:p>
        </p:txBody>
      </p:sp>
    </p:spTree>
    <p:extLst>
      <p:ext uri="{BB962C8B-B14F-4D97-AF65-F5344CB8AC3E}">
        <p14:creationId xmlns:p14="http://schemas.microsoft.com/office/powerpoint/2010/main" val="5378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0683"/>
          </a:xfrm>
        </p:spPr>
        <p:txBody>
          <a:bodyPr/>
          <a:lstStyle/>
          <a:p>
            <a:r>
              <a:rPr lang="en-US" dirty="0"/>
              <a:t>Intellectual Property Rights</a:t>
            </a:r>
          </a:p>
        </p:txBody>
      </p:sp>
      <p:sp>
        <p:nvSpPr>
          <p:cNvPr id="3" name="Content Placeholder 2"/>
          <p:cNvSpPr>
            <a:spLocks noGrp="1"/>
          </p:cNvSpPr>
          <p:nvPr>
            <p:ph sz="quarter" idx="13"/>
          </p:nvPr>
        </p:nvSpPr>
        <p:spPr>
          <a:xfrm>
            <a:off x="430924" y="1597571"/>
            <a:ext cx="11277599" cy="4629807"/>
          </a:xfrm>
        </p:spPr>
        <p:txBody>
          <a:bodyPr/>
          <a:lstStyle/>
          <a:p>
            <a:pPr marL="0" indent="0">
              <a:buNone/>
            </a:pPr>
            <a:r>
              <a:rPr lang="en-US" dirty="0"/>
              <a:t>Industrial design</a:t>
            </a:r>
          </a:p>
          <a:p>
            <a:r>
              <a:rPr lang="en-US" dirty="0"/>
              <a:t>It is one of the forms of IPR that protects the visual design of the object which is not purely utilized</a:t>
            </a:r>
            <a:r>
              <a:rPr lang="en-US" dirty="0" smtClean="0"/>
              <a:t>.</a:t>
            </a:r>
          </a:p>
          <a:p>
            <a:r>
              <a:rPr lang="en-US" dirty="0" smtClean="0"/>
              <a:t> </a:t>
            </a:r>
            <a:r>
              <a:rPr lang="en-US" dirty="0"/>
              <a:t>It consists of the creation of features of shape, configuration, pattern, ornamentation or composition of lines or </a:t>
            </a:r>
            <a:r>
              <a:rPr lang="en-US" dirty="0" smtClean="0"/>
              <a:t>colors </a:t>
            </a:r>
            <a:r>
              <a:rPr lang="en-US" dirty="0"/>
              <a:t>applied to any article in two or three-dimensional form or combination of one or more features. Design protection deals with the outer appearance of an article, including decoration, lines, </a:t>
            </a:r>
            <a:r>
              <a:rPr lang="en-US" dirty="0" smtClean="0"/>
              <a:t>colors, </a:t>
            </a:r>
            <a:r>
              <a:rPr lang="en-US" dirty="0"/>
              <a:t>shape, texture and materials</a:t>
            </a:r>
            <a:r>
              <a:rPr lang="en-US" dirty="0" smtClean="0"/>
              <a:t>.</a:t>
            </a:r>
          </a:p>
          <a:p>
            <a:r>
              <a:rPr lang="en-US" dirty="0" smtClean="0"/>
              <a:t> </a:t>
            </a:r>
            <a:r>
              <a:rPr lang="en-US" dirty="0"/>
              <a:t>It may consist of three-dimensional features such as </a:t>
            </a:r>
            <a:r>
              <a:rPr lang="en-US" dirty="0" smtClean="0"/>
              <a:t>colors, </a:t>
            </a:r>
            <a:r>
              <a:rPr lang="en-US" dirty="0"/>
              <a:t>shapes and shape of an article or two-dimensional features such as shapes or surface textures or other combinations.</a:t>
            </a:r>
          </a:p>
        </p:txBody>
      </p:sp>
    </p:spTree>
    <p:extLst>
      <p:ext uri="{BB962C8B-B14F-4D97-AF65-F5344CB8AC3E}">
        <p14:creationId xmlns:p14="http://schemas.microsoft.com/office/powerpoint/2010/main" val="15975509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183</TotalTime>
  <Words>2069</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lpstr>Intellectual Property Rights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dc:title>
  <dc:creator>Saurabh Chaturvedi (Dr.)</dc:creator>
  <cp:lastModifiedBy>Saurabh Chaturvedi (Dr.)</cp:lastModifiedBy>
  <cp:revision>8</cp:revision>
  <dcterms:created xsi:type="dcterms:W3CDTF">2021-03-15T06:44:39Z</dcterms:created>
  <dcterms:modified xsi:type="dcterms:W3CDTF">2021-03-27T08:21:58Z</dcterms:modified>
</cp:coreProperties>
</file>