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BmVeefKyNSGTBweXWU1p6HkmS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9E301-3B37-462F-9EB8-AE62A8B924EC}">
  <a:tblStyle styleId="{7C19E301-3B37-462F-9EB8-AE62A8B92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8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22d978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22d978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22d9788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22d9788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e22d9788c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22d9788c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e22d9788c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e22d9788c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22d9788c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e22d9788c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e22d9788c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22d9788c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22d9788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ae22d9788c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e22d9788c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e22d9788c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e22d9788c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22d9788c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e22d9788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e22d9788c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22d9788c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22d9788c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ae22d9788c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e22d9788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e22d9788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e22d9788c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22d9788c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e22d9788c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e22d9788c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22d9788c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22d9788c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ae22d9788c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22d9788c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22d9788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ae22d9788c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e22d9788c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e22d9788c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ae22d9788c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e22d9788c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e22d9788c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ae22d9788c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e22d9788c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e22d9788c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ae22d9788c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e22d9788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e22d9788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6e777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66e777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6e7779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6e7779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e22d9788c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gae22d9788c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e22d978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e22d978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22d978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22d978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22d978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22d978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22d978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22d978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22d978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22d978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22d978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22d978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22d978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22d978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22d9788c_0_2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ae22d9788c_0_2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ae22d9788c_0_2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gae22d9788c_0_2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gae22d9788c_0_2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993333"/>
                </a:solidFill>
                <a:highlight>
                  <a:srgbClr val="FFFFFF"/>
                </a:highlight>
              </a:rPr>
              <a:t>Idea Analysis</a:t>
            </a:r>
            <a:endParaRPr sz="4000">
              <a:solidFill>
                <a:srgbClr val="99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Session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22d9788c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14. Avoid products/services that require a global market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6" name="Google Shape;116;gae22d9788c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●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Cost justify your decision on the local market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●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Export is hard, expensive, time consuming and frustrating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●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Indian market very cost sensitive, so use for refining product, make money on export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●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Apps on google store/apple store automatically are available to customers globally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22d9788c_0_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15. Avoid products that require an OEM for you to succeed, or where some big company has life-or-death control over you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ae22d9788c_0_7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 company may say No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Margin will be eaten up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need some self reliance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Ok if it is part, but only part, of plan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Iridium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22d9788c_0_8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16. Avoid products that require a change in government policy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e22d9788c_0_8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Off-shore wind generation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Pollution controls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22d9788c_0_8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17. Avoid products that are simply product extensions of a competitor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e22d9788c_0_8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will get there before you... with a brand name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distribution will leave you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Example-Indian cell phones, TVs, soundbar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22d9788c_0_9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18. Avoid products where the lead time to decision making is long ( 6 months +)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e22d9788c_0_9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Example: Defense products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22d9788c_0_10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19. Avoid products where the justification is too soft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e22d9788c_0_10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Savings are 6 minutes per day per employee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e22d9788c_0_10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20. Avoid products where the buying decision is too diffuse, or lots of big players all have to line up and cooperate</a:t>
            </a:r>
            <a:endParaRPr sz="23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e22d9788c_0_107"/>
          <p:cNvSpPr txBox="1"/>
          <p:nvPr>
            <p:ph idx="1" type="body"/>
          </p:nvPr>
        </p:nvSpPr>
        <p:spPr>
          <a:xfrm>
            <a:off x="628650" y="16280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a Hospital information system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banking/bill payment systems that require banks, consumers, and Visa/MC to all buy-in.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e22d9788c_0_1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21. Avoid products where the market is non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-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profit organizations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e22d9788c_0_1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Universities, NGOs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22d9788c_0_1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22. Avoid Products where the cost justification cuts across departmental lines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e22d9788c_0_1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Example: Tech team demanding Nvidea server (Good)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Example:(Bad)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Will save 5% in manufacturing, 10% in engineering, 8% in shipping.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Make the equation reasonable for any department to justify on its own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e22d9788c_0_1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23. Select products where the benefit can be 400 – 1000% of what they are currently doing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ae22d9788c_0_1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Packaged software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 metrics that work for the customer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 Bookmyshow, IPL, Byju app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What is your business idea?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How is it differentiated?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What will it take to grow your business?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Why are you the person to do it?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22d9788c_0_1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24. Avoid Swiss Army Knives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86" name="Google Shape;186;gae22d9788c_0_1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... a dive computer that also keeps track of calories and works as a compass.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.... Product is usually not the best of any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22d9788c_0_1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25. Pick products where a trained salesperson can get X sales/year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ae22d9788c_0_1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want an idea that you can scale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INR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lakhs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/year/salesman achievable in the second or third year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Enough potential customers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enough channels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eg. LinkedIn, WeWork, ai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bnb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e22d9788c_0_1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26. Pick products where the user experience is close to his existing behavior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e22d9788c_0_1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Products to existing customers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MS Teams to existing MS customers, google meet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Products to new types of customer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Nvidea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Avoid: New Products to New Types of Customers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e22d9788c_0_1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Jeff Bezos List</a:t>
            </a:r>
            <a:endParaRPr sz="2400"/>
          </a:p>
        </p:txBody>
      </p:sp>
      <p:sp>
        <p:nvSpPr>
          <p:cNvPr id="207" name="Google Shape;207;gae22d9788c_0_149"/>
          <p:cNvSpPr txBox="1"/>
          <p:nvPr>
            <p:ph idx="1" type="body"/>
          </p:nvPr>
        </p:nvSpPr>
        <p:spPr>
          <a:xfrm>
            <a:off x="535969" y="1132444"/>
            <a:ext cx="7979400" cy="350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Obsess over customers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Merriweather"/>
              <a:buChar char="○"/>
            </a:pPr>
            <a:r>
              <a:rPr lang="en" sz="12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“When given the choice of obsessing over competitors or obsessing over customers, we always obsess over customers.”</a:t>
            </a:r>
            <a:endParaRPr sz="12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Invent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Arial"/>
              <a:buChar char="○"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“Any time we have a problem, we never accept either/or thinking. We try to figure out a solution that gets both things.”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Think long term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always day 1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○"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“There’s always more invention in the future. Always more customer innovation. New ways to obsess over customers.”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e22d9788c_0_1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3000">
                <a:solidFill>
                  <a:srgbClr val="99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14" name="Google Shape;214;gae22d9788c_0_1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now have general rules to analyze the viability/attractiveness of your ideas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may have new ones now too.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You have r</a:t>
            </a: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eviewed and ranked your classmates ideas 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12 ideas </a:t>
            </a: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are listed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Darwinian selection process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Finally 6 will survive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e22d9788c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ideas</a:t>
            </a:r>
            <a:endParaRPr/>
          </a:p>
        </p:txBody>
      </p:sp>
      <p:sp>
        <p:nvSpPr>
          <p:cNvPr id="220" name="Google Shape;220;gae22d9788c_0_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gae22d9788c_0_252"/>
          <p:cNvGraphicFramePr/>
          <p:nvPr/>
        </p:nvGraphicFramePr>
        <p:xfrm>
          <a:off x="2993325" y="411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{7C19E301-3B37-462F-9EB8-AE62A8B924EC}</a:tableStyleId>
              </a:tblPr>
              <a:tblGrid>
                <a:gridCol w="1698175"/>
                <a:gridCol w="1392900"/>
              </a:tblGrid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80501190001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3.59 </a:t>
                      </a:r>
                      <a:r>
                        <a:rPr lang="en" sz="1200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80501190006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3.62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805011900011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3.65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805011900013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805011900018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3.73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805011900032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3.65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805011900036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3.68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805011900041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805011900043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3.67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805011900051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3.75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805011900056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 </a:t>
                      </a:r>
                      <a:endParaRPr sz="1200">
                        <a:solidFill>
                          <a:srgbClr val="75716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2313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80501190001</a:t>
                      </a:r>
                      <a:endParaRPr sz="1200">
                        <a:solidFill>
                          <a:srgbClr val="32313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14986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7571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3.59 </a:t>
                      </a:r>
                      <a:r>
                        <a:rPr lang="en" sz="1200">
                          <a:solidFill>
                            <a:srgbClr val="59595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rgbClr val="59595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6e77791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Where Do We Go From Here?</a:t>
            </a:r>
            <a:endParaRPr sz="2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66e77791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Hopefully you are starting to zero in on an idea and a team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Now focus on the team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idea will morph over time and potentially completely change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Next class we will review the status of the teams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Those who are not on a team or have last second remorse will have 2 days to find or create a team. Please let me know so that I can make changes in the groups on MS Teams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Next class will also talk about some thoughts about what to do once you think you have a team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66e77791f_0_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highlight>
                  <a:srgbClr val="FFFFFF"/>
                </a:highlight>
              </a:rPr>
              <a:t>This is an academic exercise with the focus on learning the process – there are no commitments beyond this semester ... but to find a good team will make the experience much better and it might be someone you want to work with longer term</a:t>
            </a:r>
            <a:endParaRPr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22d9788c_0_166"/>
          <p:cNvSpPr txBox="1"/>
          <p:nvPr>
            <p:ph type="title"/>
          </p:nvPr>
        </p:nvSpPr>
        <p:spPr>
          <a:xfrm>
            <a:off x="628650" y="273844"/>
            <a:ext cx="7886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238" name="Google Shape;238;gae22d9788c_0_1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969" y="111815"/>
            <a:ext cx="6097800" cy="4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22d9788c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ae22d9788c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993333"/>
                </a:solidFill>
                <a:highlight>
                  <a:srgbClr val="FFFFFF"/>
                </a:highlight>
              </a:rPr>
              <a:t>What Did We Learn in the last class?</a:t>
            </a:r>
            <a:endParaRPr sz="4000">
              <a:solidFill>
                <a:srgbClr val="99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How to pitch an idea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Whether my idea is attractive to others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What other ideas are out there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How to quickly assess ideas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Who would you like on your team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How to let go of my idea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22d9788c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e22d9788c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ae22d9788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75" y="97150"/>
            <a:ext cx="5597250" cy="45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22d9788c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FF0000"/>
                </a:solidFill>
              </a:rPr>
              <a:t>How do you go from an “idea” to a “viable” idea?</a:t>
            </a:r>
            <a:endParaRPr sz="1800"/>
          </a:p>
        </p:txBody>
      </p:sp>
      <p:sp>
        <p:nvSpPr>
          <p:cNvPr id="86" name="Google Shape;86;gae22d9788c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1. At first, don’t worry if an idea Is viable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2.Getting the right idea may come from wrong ideas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3. Look for ideas that require as little capital as possible.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4.Look for ideas that will generate some sales quickly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5. </a:t>
            </a:r>
            <a:r>
              <a:rPr lang="en" sz="2400">
                <a:solidFill>
                  <a:srgbClr val="000000"/>
                </a:solidFill>
              </a:rPr>
              <a:t>Look for ideas where the volume does not have to extraordinary to break even.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6. Look for products where perfect execution is not a requirement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22d9788c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solidFill>
                  <a:srgbClr val="FF0000"/>
                </a:solidFill>
              </a:rPr>
              <a:t>How do you go from an “idea” to a “viable” idea?</a:t>
            </a:r>
            <a:endParaRPr/>
          </a:p>
        </p:txBody>
      </p:sp>
      <p:sp>
        <p:nvSpPr>
          <p:cNvPr id="92" name="Google Shape;92;gae22d9788c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7. Look for products/services that are egregiously profitable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8. Look for products and services where the management team does NOT have to be excellent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9.Look for a product where you can identify some quantifiable number of customers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10. Look for a product where the sales and promotion costs are reasonable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22d9788c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highlight>
                  <a:srgbClr val="FFFFFF"/>
                </a:highlight>
              </a:rPr>
              <a:t>11. Look for a product where the buyer does not have all the power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98" name="Google Shape;98;gae22d9788c_0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Example: Selling through Amazon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Example: Sub-contractor an auto company/ancillary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22d9788c_0_51"/>
          <p:cNvSpPr txBox="1"/>
          <p:nvPr>
            <p:ph type="title"/>
          </p:nvPr>
        </p:nvSpPr>
        <p:spPr>
          <a:xfrm>
            <a:off x="311700" y="4450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12. Look for a product that will be attractive to the more intelligent customers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4" name="Google Shape;104;gae22d9788c_0_51"/>
          <p:cNvSpPr txBox="1"/>
          <p:nvPr>
            <p:ph idx="1" type="body"/>
          </p:nvPr>
        </p:nvSpPr>
        <p:spPr>
          <a:xfrm>
            <a:off x="471200" y="1466725"/>
            <a:ext cx="83610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Avoid selling to dumb customers. There aren’t enough of them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Example: New power tools based on better battery life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22d9788c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</a:rPr>
              <a:t>13. Avoid products that appear to be just fads.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10" name="Google Shape;110;gae22d9788c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Example: Angry birds (bad)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Wet suits that can keep divers 5 degrees warmer (good)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●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Go-pro cameras (good)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