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3823754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3823754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382375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382375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382375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382375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382375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382375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82375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82375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6382375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6382375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382375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382375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382375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382375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3823754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3823754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000000"/>
                </a:solidFill>
                <a:highlight>
                  <a:srgbClr val="FFFFFF"/>
                </a:highlight>
              </a:rPr>
              <a:t>Idea Refinement and Team Formation Refinement</a:t>
            </a:r>
            <a:endParaRPr sz="4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FF0000"/>
                </a:solidFill>
                <a:highlight>
                  <a:srgbClr val="FFFFFF"/>
                </a:highlight>
              </a:rPr>
              <a:t>Looking Ahead</a:t>
            </a:r>
            <a:endParaRPr sz="4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By next class, team will be formed and finalized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Next class, we focus on who is your customer and what is the market for your new venture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Review your teams and make sure they are complete – your ideas may morph (and almost always they do in real life) but for this class, your team will stay the same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0000"/>
                </a:solidFill>
                <a:highlight>
                  <a:srgbClr val="FFFFFF"/>
                </a:highlight>
              </a:rPr>
              <a:t>“Before I lock into a team for this semester on a team, can you give us a bit more guidance to decrease my level of discomfort?”</a:t>
            </a:r>
            <a:endParaRPr sz="3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>
                <a:solidFill>
                  <a:srgbClr val="FF0000"/>
                </a:solidFill>
                <a:highlight>
                  <a:srgbClr val="FFFFFF"/>
                </a:highlight>
              </a:rPr>
              <a:t>Status of Team Formation</a:t>
            </a:r>
            <a:endParaRPr sz="33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Is there anyone not fully comfortable with their team or without a team?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FF0000"/>
                </a:solidFill>
                <a:highlight>
                  <a:srgbClr val="FFFFFF"/>
                </a:highlight>
              </a:rPr>
              <a:t>Idea Refinement</a:t>
            </a:r>
            <a:r>
              <a:rPr lang="en" sz="4000">
                <a:solidFill>
                  <a:srgbClr val="993333"/>
                </a:solidFill>
                <a:highlight>
                  <a:srgbClr val="FFFFFF"/>
                </a:highlight>
              </a:rPr>
              <a:t> </a:t>
            </a:r>
            <a:endParaRPr sz="4000">
              <a:solidFill>
                <a:srgbClr val="99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6703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7758"/>
              <a:buChar char="●"/>
            </a:pPr>
            <a:r>
              <a:rPr lang="en" sz="3185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 the idea for a new venture clear?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Is it Technology Push or Market Pull?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If it is Technology Push, why is the technology so interesting? Can you give an example of a potential customer and application where it is SIGNIFICANTLY better than the alternative?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If it is Market Pull, what is the current way they solve the problem and why would your solution be SIGNIFICANTLY better?</a:t>
            </a:r>
            <a:endParaRPr sz="228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FF0000"/>
                </a:solidFill>
                <a:highlight>
                  <a:srgbClr val="FFFFFF"/>
                </a:highlight>
              </a:rPr>
              <a:t>Idea Refinement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What hypothesis need to be true for your new venture to succeed?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When would you walk away from this effort?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Can you describe a scenario where this would be very exciting to you?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What type of team do you need to execute this?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19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9565"/>
              <a:buChar char="●"/>
            </a:pPr>
            <a:r>
              <a:rPr lang="en" sz="3285">
                <a:solidFill>
                  <a:schemeClr val="dk1"/>
                </a:solidFill>
                <a:highlight>
                  <a:srgbClr val="FFFFFF"/>
                </a:highlight>
              </a:rPr>
              <a:t>(Breakout room)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FF0000"/>
                </a:solidFill>
                <a:highlight>
                  <a:srgbClr val="FFFFFF"/>
                </a:highlight>
              </a:rPr>
              <a:t>Team</a:t>
            </a:r>
            <a:endParaRPr sz="4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Drive</a:t>
            </a:r>
            <a:endParaRPr sz="2466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Entrepreneural instincts</a:t>
            </a:r>
            <a:endParaRPr sz="2466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Domain knowledge</a:t>
            </a:r>
            <a:endParaRPr sz="2466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Intelligence</a:t>
            </a:r>
            <a:endParaRPr sz="2466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Track record</a:t>
            </a:r>
            <a:endParaRPr sz="2466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Credentials</a:t>
            </a:r>
            <a:endParaRPr sz="2466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Past collaboration</a:t>
            </a:r>
            <a:endParaRPr sz="2466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Shared vision and values </a:t>
            </a:r>
            <a:endParaRPr sz="2466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FF0000"/>
                </a:solidFill>
                <a:highlight>
                  <a:srgbClr val="FFFFFF"/>
                </a:highlight>
              </a:rPr>
              <a:t>Team Formation (General)</a:t>
            </a:r>
            <a:endParaRPr sz="4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Team Size: Are there two or more founders?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Avoiding Deadlock: Is there a method to break deadlocks that all parties agree to?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History: Have the founders worked together before in a stressful situation?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Founders Goals: Has there been an honest and substantial discussion of the founders’ goals from the new venture – financially, career wise, socially and geographically – with timeframes? (e.g. “exit” scenarios)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CEO: Has there been a discussion of who will perform the CEO role for at least the short term? Are the general roles of the other co-founders clear as well?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Equity Philosophy: Has there been at least a general discussion of how equity will be originally be allocated and then earned over time?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Shared Vision: Is there a core vision drawing the team together?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Shared Values: Are there common core values that make the team a strong unit?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FF0000"/>
                </a:solidFill>
                <a:highlight>
                  <a:srgbClr val="FFFFFF"/>
                </a:highlight>
              </a:rPr>
              <a:t>Team Formation (General)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Mix of Skills: Do you have a diverse set of skills on your team ideally including product/technology, customer/sales skills, people management skills, entrepreneurial spirit (i.e., fearless &amp; able to operate in ambiguity), general problem solver, business skills (especially from an entrepreneurial environment)?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Commitment: Are the commitment levels of each founder today and in the near and medium term when milestones are met very clear?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Trust and Confidence: Do you have trust and confidence in your co-founders?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Likability: Can you see working with your co-founders for the next five years? Do they give you energy or not?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F0000"/>
                </a:solidFill>
                <a:highlight>
                  <a:srgbClr val="FFFFFF"/>
                </a:highlight>
              </a:rPr>
              <a:t>Being Realistic for this Class ...</a:t>
            </a:r>
            <a:endParaRPr sz="36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00">
                <a:solidFill>
                  <a:schemeClr val="dk1"/>
                </a:solidFill>
                <a:highlight>
                  <a:srgbClr val="FFFFFF"/>
                </a:highlight>
              </a:rPr>
              <a:t>Team Size: Are there two or more founders?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00">
                <a:solidFill>
                  <a:schemeClr val="dk1"/>
                </a:solidFill>
                <a:highlight>
                  <a:srgbClr val="FFFFFF"/>
                </a:highlight>
              </a:rPr>
              <a:t>Avoiding Deadlock: Is there a method to break deadlocks that all parties agree to?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00">
                <a:solidFill>
                  <a:schemeClr val="dk1"/>
                </a:solidFill>
                <a:highlight>
                  <a:srgbClr val="FFFFFF"/>
                </a:highlight>
              </a:rPr>
              <a:t>Founders Goals: Has there been an honest and substantial discussion of the founders’ goals from the new venture – financially, career wise, socially and geographically – with timeframes? (e.g. “exit” scenarios)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00">
                <a:solidFill>
                  <a:schemeClr val="dk1"/>
                </a:solidFill>
                <a:highlight>
                  <a:srgbClr val="FFFFFF"/>
                </a:highlight>
              </a:rPr>
              <a:t>CEO: Has there been a discussion of who will perform the CEO role for at least the short term? Are the roles of everyone else generally clear too?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00">
                <a:solidFill>
                  <a:schemeClr val="dk1"/>
                </a:solidFill>
                <a:highlight>
                  <a:srgbClr val="FFFFFF"/>
                </a:highlight>
              </a:rPr>
              <a:t>Shared Vision: Is there a core vision drawing the team together?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00">
                <a:solidFill>
                  <a:schemeClr val="dk1"/>
                </a:solidFill>
                <a:highlight>
                  <a:srgbClr val="FFFFFF"/>
                </a:highlight>
              </a:rPr>
              <a:t>Mix of Skills: Do you have a diverse set of skills on your team ideally including product/technology, customer/sales skills, people management skills, entrepreneurial spirit (i.e., fearless &amp; able to operate in ambiguity), general problem solver, business skills (especially from an entrepreneurial environment)?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00">
                <a:solidFill>
                  <a:schemeClr val="dk1"/>
                </a:solidFill>
                <a:highlight>
                  <a:srgbClr val="FFFFFF"/>
                </a:highlight>
              </a:rPr>
              <a:t>Additions: What else do we need to add to our team to be successful?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00">
                <a:solidFill>
                  <a:schemeClr val="dk1"/>
                </a:solidFill>
                <a:highlight>
                  <a:srgbClr val="FFFFFF"/>
                </a:highlight>
              </a:rPr>
              <a:t>(Breakout room)</a:t>
            </a:r>
            <a:endParaRPr sz="6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