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907f219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907f219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8dbed4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8dbed4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8dbed4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8dbed4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98dbed4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98dbed4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98dbed4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8dbed4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8dbed4a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8dbed4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91a38832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91a38832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91a38832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91a38832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91a38832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91a38832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7d92c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7d92c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07f219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07f219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7d92ce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7d92ce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95374c6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95374c6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95374c6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95374c6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95374c67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95374c67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5374c67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5374c67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5374c67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95374c67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95374c67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95374c67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95374c67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95374c67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95374c6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95374c6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95374c6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95374c6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907f2196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907f2196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95374c6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95374c6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95374c6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95374c6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5374c6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5374c6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95374c6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95374c6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907f219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907f219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07f219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07f219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907f219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907f219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907f219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907f219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907f219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907f219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907f219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907f219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Opinion_leadershi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t/>
            </a:r>
            <a:endParaRPr sz="4000">
              <a:solidFill>
                <a:srgbClr val="993333"/>
              </a:solidFill>
              <a:highlight>
                <a:srgbClr val="FFFFFF"/>
              </a:highlight>
            </a:endParaRPr>
          </a:p>
          <a:p>
            <a:pPr indent="0" lvl="0" marL="0" rtl="0" algn="ctr">
              <a:lnSpc>
                <a:spcPct val="115000"/>
              </a:lnSpc>
              <a:spcBef>
                <a:spcPts val="1200"/>
              </a:spcBef>
              <a:spcAft>
                <a:spcPts val="1200"/>
              </a:spcAft>
              <a:buNone/>
            </a:pPr>
            <a:r>
              <a:rPr lang="en" sz="4000">
                <a:solidFill>
                  <a:srgbClr val="FF0000"/>
                </a:solidFill>
                <a:highlight>
                  <a:srgbClr val="FFFFFF"/>
                </a:highlight>
              </a:rPr>
              <a:t>Target Customer Definition</a:t>
            </a:r>
            <a:endParaRPr>
              <a:solidFill>
                <a:srgbClr val="FF0000"/>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lnSpc>
                <a:spcPct val="115000"/>
              </a:lnSpc>
              <a:spcBef>
                <a:spcPts val="1200"/>
              </a:spcBef>
              <a:spcAft>
                <a:spcPts val="0"/>
              </a:spcAft>
              <a:buClr>
                <a:schemeClr val="dk1"/>
              </a:buClr>
              <a:buSzPct val="30555"/>
              <a:buFont typeface="Arial"/>
              <a:buNone/>
            </a:pPr>
            <a:r>
              <a:rPr lang="en" sz="3600">
                <a:solidFill>
                  <a:srgbClr val="FF0000"/>
                </a:solidFill>
                <a:highlight>
                  <a:srgbClr val="FFFFFF"/>
                </a:highlight>
              </a:rPr>
              <a:t>“Now that I have my idea and team, what do I do next?”</a:t>
            </a:r>
            <a:endParaRPr sz="3600">
              <a:solidFill>
                <a:srgbClr val="FF0000"/>
              </a:solidFill>
              <a:highlight>
                <a:srgbClr val="FFFFFF"/>
              </a:highlight>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80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Chasm model (Geoffrey Moore)</a:t>
            </a:r>
            <a:endParaRPr>
              <a:solidFill>
                <a:srgbClr val="FF0000"/>
              </a:solidFill>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1298225" y="1089325"/>
            <a:ext cx="6106900" cy="425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solidFill>
                  <a:srgbClr val="FF0000"/>
                </a:solidFill>
              </a:rPr>
              <a:t>Chasm model</a:t>
            </a:r>
            <a:endParaRPr>
              <a:solidFill>
                <a:srgbClr val="FF0000"/>
              </a:solidFill>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two categories represent people who are willing to try anything new</a:t>
            </a:r>
            <a:endParaRPr/>
          </a:p>
          <a:p>
            <a:pPr indent="-342900" lvl="0" marL="457200" rtl="0" algn="l">
              <a:spcBef>
                <a:spcPts val="0"/>
              </a:spcBef>
              <a:spcAft>
                <a:spcPts val="0"/>
              </a:spcAft>
              <a:buSzPts val="1800"/>
              <a:buChar char="●"/>
            </a:pPr>
            <a:r>
              <a:rPr lang="en"/>
              <a:t>After this honeymoon comes the chasm or tornado that can make or break your company</a:t>
            </a:r>
            <a:endParaRPr/>
          </a:p>
          <a:p>
            <a:pPr indent="-342900" lvl="0" marL="457200" rtl="0" algn="l">
              <a:spcBef>
                <a:spcPts val="0"/>
              </a:spcBef>
              <a:spcAft>
                <a:spcPts val="0"/>
              </a:spcAft>
              <a:buSzPts val="1800"/>
              <a:buChar char="●"/>
            </a:pPr>
            <a:r>
              <a:rPr lang="en"/>
              <a:t>After the initial excitement, market waits for a complete solution that meets all their requirements</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The bowling alley</a:t>
            </a:r>
            <a:endParaRPr>
              <a:solidFill>
                <a:srgbClr val="FF0000"/>
              </a:solidFill>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Launched a new product with a chosen beachhead</a:t>
            </a:r>
            <a:endParaRPr/>
          </a:p>
          <a:p>
            <a:pPr indent="-342900" lvl="0" marL="457200" rtl="0" algn="l">
              <a:spcBef>
                <a:spcPts val="0"/>
              </a:spcBef>
              <a:spcAft>
                <a:spcPts val="0"/>
              </a:spcAft>
              <a:buSzPts val="1800"/>
              <a:buChar char="●"/>
            </a:pPr>
            <a:r>
              <a:rPr lang="en"/>
              <a:t>Now you enter bowling alley (still far from the tornado)</a:t>
            </a:r>
            <a:endParaRPr/>
          </a:p>
          <a:p>
            <a:pPr indent="-342900" lvl="0" marL="457200" rtl="0" algn="l">
              <a:spcBef>
                <a:spcPts val="0"/>
              </a:spcBef>
              <a:spcAft>
                <a:spcPts val="0"/>
              </a:spcAft>
              <a:buSzPts val="1800"/>
              <a:buChar char="●"/>
            </a:pPr>
            <a:r>
              <a:rPr lang="en"/>
              <a:t>Must use initial beachhead customer as lead bowling pin to get a wide market share</a:t>
            </a:r>
            <a:endParaRPr/>
          </a:p>
          <a:p>
            <a:pPr indent="-342900" lvl="0" marL="457200" rtl="0" algn="l">
              <a:spcBef>
                <a:spcPts val="0"/>
              </a:spcBef>
              <a:spcAft>
                <a:spcPts val="0"/>
              </a:spcAft>
              <a:buSzPts val="1800"/>
              <a:buChar char="●"/>
            </a:pPr>
            <a:r>
              <a:rPr lang="en"/>
              <a:t>Focus on niche market to validate your idea</a:t>
            </a:r>
            <a:endParaRPr/>
          </a:p>
          <a:p>
            <a:pPr indent="-342900" lvl="0" marL="457200" rtl="0" algn="l">
              <a:spcBef>
                <a:spcPts val="0"/>
              </a:spcBef>
              <a:spcAft>
                <a:spcPts val="0"/>
              </a:spcAft>
              <a:buSzPts val="1800"/>
              <a:buChar char="●"/>
            </a:pPr>
            <a:r>
              <a:rPr lang="en"/>
              <a:t>Identify a clear problem or an underserved area and solve the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Bowling alley</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1679074" y="1277975"/>
            <a:ext cx="4230600" cy="3580154"/>
          </a:xfrm>
          <a:prstGeom prst="rect">
            <a:avLst/>
          </a:prstGeom>
          <a:noFill/>
          <a:ln>
            <a:noFill/>
          </a:ln>
        </p:spPr>
      </p:pic>
      <p:cxnSp>
        <p:nvCxnSpPr>
          <p:cNvPr id="131" name="Google Shape;131;p25"/>
          <p:cNvCxnSpPr/>
          <p:nvPr/>
        </p:nvCxnSpPr>
        <p:spPr>
          <a:xfrm flipH="1" rot="10800000">
            <a:off x="5236425" y="3106125"/>
            <a:ext cx="1214400" cy="17520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5"/>
          <p:cNvCxnSpPr/>
          <p:nvPr/>
        </p:nvCxnSpPr>
        <p:spPr>
          <a:xfrm rot="10800000">
            <a:off x="1101625" y="3125925"/>
            <a:ext cx="1174800" cy="17322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5"/>
          <p:cNvSpPr txBox="1"/>
          <p:nvPr/>
        </p:nvSpPr>
        <p:spPr>
          <a:xfrm rot="-3279260">
            <a:off x="5681055" y="3889182"/>
            <a:ext cx="1373706" cy="40021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Word of mouth</a:t>
            </a:r>
            <a:endParaRPr/>
          </a:p>
        </p:txBody>
      </p:sp>
      <p:sp>
        <p:nvSpPr>
          <p:cNvPr id="134" name="Google Shape;134;p25"/>
          <p:cNvSpPr txBox="1"/>
          <p:nvPr/>
        </p:nvSpPr>
        <p:spPr>
          <a:xfrm rot="3402587">
            <a:off x="-30193" y="3922345"/>
            <a:ext cx="1991145" cy="40014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Product improvement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The innermost circle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 sz="2400">
                <a:solidFill>
                  <a:schemeClr val="dk1"/>
                </a:solidFill>
                <a:highlight>
                  <a:srgbClr val="FFFFFF"/>
                </a:highlight>
              </a:rPr>
              <a:t>Will be 10 X as likely to buy your product as the next circle...</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The second circle will be 5 X as likely as the third circle..</a:t>
            </a:r>
            <a:endParaRPr sz="2400">
              <a:solidFill>
                <a:schemeClr val="dk1"/>
              </a:solidFill>
              <a:highlight>
                <a:srgbClr val="FFFFFF"/>
              </a:highlight>
            </a:endParaRPr>
          </a:p>
          <a:p>
            <a:pPr indent="0" lvl="0" marL="457200" rtl="0" algn="l">
              <a:spcBef>
                <a:spcPts val="1200"/>
              </a:spcBef>
              <a:spcAft>
                <a:spcPts val="0"/>
              </a:spcAft>
              <a:buNone/>
            </a:pPr>
            <a:r>
              <a:t/>
            </a:r>
            <a:endParaRPr sz="2400">
              <a:solidFill>
                <a:schemeClr val="dk1"/>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Your problem...</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 You don’t exactly know who is in the innermost circle</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3333"/>
              <a:buFont typeface="Arial"/>
              <a:buNone/>
            </a:pPr>
            <a:r>
              <a:rPr lang="en" sz="3300">
                <a:solidFill>
                  <a:srgbClr val="FF0000"/>
                </a:solidFill>
                <a:highlight>
                  <a:srgbClr val="FFFFFF"/>
                </a:highlight>
              </a:rPr>
              <a:t>Zen and the Art of Entrepreneurship</a:t>
            </a:r>
            <a:endParaRPr sz="3300">
              <a:solidFill>
                <a:srgbClr val="FF0000"/>
              </a:solidFill>
              <a:highlight>
                <a:srgbClr val="FFFFFF"/>
              </a:highlight>
            </a:endParaRPr>
          </a:p>
          <a:p>
            <a:pPr indent="0" lvl="0" marL="0" rtl="0" algn="l">
              <a:spcBef>
                <a:spcPts val="120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35280" lvl="0" marL="457200" rtl="0" algn="l">
              <a:spcBef>
                <a:spcPts val="1200"/>
              </a:spcBef>
              <a:spcAft>
                <a:spcPts val="0"/>
              </a:spcAft>
              <a:buClr>
                <a:schemeClr val="dk1"/>
              </a:buClr>
              <a:buSzPct val="100000"/>
              <a:buChar char="●"/>
            </a:pPr>
            <a:r>
              <a:rPr lang="en" sz="2400">
                <a:solidFill>
                  <a:schemeClr val="dk1"/>
                </a:solidFill>
                <a:highlight>
                  <a:srgbClr val="FFFFFF"/>
                </a:highlight>
              </a:rPr>
              <a:t>Target customer is a group of potential customers who share many characteristics and would have similar reasons for buying a product</a:t>
            </a:r>
            <a:endParaRPr sz="2400">
              <a:solidFill>
                <a:schemeClr val="dk1"/>
              </a:solidFill>
              <a:highlight>
                <a:srgbClr val="FFFFFF"/>
              </a:highlight>
            </a:endParaRPr>
          </a:p>
          <a:p>
            <a:pPr indent="-335280" lvl="0" marL="457200" rtl="0" algn="l">
              <a:spcBef>
                <a:spcPts val="0"/>
              </a:spcBef>
              <a:spcAft>
                <a:spcPts val="0"/>
              </a:spcAft>
              <a:buClr>
                <a:schemeClr val="dk1"/>
              </a:buClr>
              <a:buSzPct val="100000"/>
              <a:buChar char="●"/>
            </a:pPr>
            <a:r>
              <a:rPr lang="en" sz="2400">
                <a:solidFill>
                  <a:schemeClr val="dk1"/>
                </a:solidFill>
                <a:highlight>
                  <a:srgbClr val="FFFFFF"/>
                </a:highlight>
              </a:rPr>
              <a:t>Become one with your customer</a:t>
            </a:r>
            <a:endParaRPr sz="2400">
              <a:solidFill>
                <a:schemeClr val="dk1"/>
              </a:solidFill>
              <a:highlight>
                <a:srgbClr val="FFFFFF"/>
              </a:highlight>
            </a:endParaRPr>
          </a:p>
          <a:p>
            <a:pPr indent="-335280" lvl="0" marL="457200" rtl="0" algn="l">
              <a:spcBef>
                <a:spcPts val="0"/>
              </a:spcBef>
              <a:spcAft>
                <a:spcPts val="0"/>
              </a:spcAft>
              <a:buClr>
                <a:schemeClr val="dk1"/>
              </a:buClr>
              <a:buSzPct val="100000"/>
              <a:buChar char="●"/>
            </a:pPr>
            <a:r>
              <a:rPr lang="en" sz="2400">
                <a:solidFill>
                  <a:schemeClr val="dk1"/>
                </a:solidFill>
                <a:highlight>
                  <a:srgbClr val="FFFFFF"/>
                </a:highlight>
              </a:rPr>
              <a:t>Make the lines very blurry between you and your target customer</a:t>
            </a:r>
            <a:endParaRPr sz="2400">
              <a:solidFill>
                <a:schemeClr val="dk1"/>
              </a:solidFill>
              <a:highlight>
                <a:srgbClr val="FFFFFF"/>
              </a:highlight>
            </a:endParaRPr>
          </a:p>
          <a:p>
            <a:pPr indent="-335280" lvl="0" marL="457200" rtl="0" algn="l">
              <a:spcBef>
                <a:spcPts val="0"/>
              </a:spcBef>
              <a:spcAft>
                <a:spcPts val="0"/>
              </a:spcAft>
              <a:buClr>
                <a:schemeClr val="dk1"/>
              </a:buClr>
              <a:buSzPct val="100000"/>
              <a:buChar char="●"/>
            </a:pPr>
            <a:r>
              <a:rPr lang="en" sz="2400">
                <a:solidFill>
                  <a:schemeClr val="dk1"/>
                </a:solidFill>
                <a:highlight>
                  <a:srgbClr val="FFFFFF"/>
                </a:highlight>
              </a:rPr>
              <a:t>Empathise with the target customer and learn the pain points</a:t>
            </a:r>
            <a:endParaRPr sz="2400">
              <a:solidFill>
                <a:schemeClr val="dk1"/>
              </a:solidFill>
              <a:highlight>
                <a:srgbClr val="FFFFFF"/>
              </a:highlight>
            </a:endParaRPr>
          </a:p>
          <a:p>
            <a:pPr indent="-335280" lvl="1" marL="914400" rtl="0" algn="l">
              <a:spcBef>
                <a:spcPts val="0"/>
              </a:spcBef>
              <a:spcAft>
                <a:spcPts val="0"/>
              </a:spcAft>
              <a:buClr>
                <a:schemeClr val="dk1"/>
              </a:buClr>
              <a:buSzPct val="100000"/>
              <a:buChar char="○"/>
            </a:pPr>
            <a:r>
              <a:rPr lang="en" sz="2400">
                <a:solidFill>
                  <a:schemeClr val="dk1"/>
                </a:solidFill>
                <a:highlight>
                  <a:srgbClr val="FFFFFF"/>
                </a:highlight>
              </a:rPr>
              <a:t>Primary market research essential for creating new markets</a:t>
            </a:r>
            <a:endParaRPr sz="2400">
              <a:solidFill>
                <a:schemeClr val="dk1"/>
              </a:solidFill>
              <a:highlight>
                <a:srgbClr val="FFFFFF"/>
              </a:highlight>
            </a:endParaRPr>
          </a:p>
          <a:p>
            <a:pPr indent="-335280" lvl="1" marL="914400" rtl="0" algn="l">
              <a:spcBef>
                <a:spcPts val="0"/>
              </a:spcBef>
              <a:spcAft>
                <a:spcPts val="0"/>
              </a:spcAft>
              <a:buClr>
                <a:schemeClr val="dk1"/>
              </a:buClr>
              <a:buSzPct val="100000"/>
              <a:buChar char="○"/>
            </a:pPr>
            <a:r>
              <a:rPr lang="en" sz="2400">
                <a:solidFill>
                  <a:schemeClr val="dk1"/>
                </a:solidFill>
                <a:highlight>
                  <a:srgbClr val="FFFFFF"/>
                </a:highlight>
              </a:rPr>
              <a:t>Not educated assumptions or third party analysis</a:t>
            </a:r>
            <a:endParaRPr sz="2400">
              <a:solidFill>
                <a:schemeClr val="dk1"/>
              </a:solidFill>
              <a:highlight>
                <a:srgbClr val="FFFFFF"/>
              </a:highlight>
            </a:endParaRPr>
          </a:p>
          <a:p>
            <a:pPr indent="-335280" lvl="1" marL="914400" rtl="0" algn="l">
              <a:spcBef>
                <a:spcPts val="0"/>
              </a:spcBef>
              <a:spcAft>
                <a:spcPts val="0"/>
              </a:spcAft>
              <a:buClr>
                <a:schemeClr val="dk1"/>
              </a:buClr>
              <a:buSzPct val="100000"/>
              <a:buChar char="○"/>
            </a:pPr>
            <a:r>
              <a:t/>
            </a:r>
            <a:endParaRPr sz="2400">
              <a:solidFill>
                <a:schemeClr val="dk1"/>
              </a:solidFill>
              <a:highlight>
                <a:srgbClr val="FFFFFF"/>
              </a:highlight>
            </a:endParaRPr>
          </a:p>
          <a:p>
            <a:pPr indent="0" lvl="0" marL="0" rtl="0" algn="l">
              <a:spcBef>
                <a:spcPts val="1200"/>
              </a:spcBef>
              <a:spcAft>
                <a:spcPts val="0"/>
              </a:spcAft>
              <a:buNone/>
            </a:pPr>
            <a:r>
              <a:t/>
            </a:r>
            <a:endParaRPr sz="2400">
              <a:solidFill>
                <a:schemeClr val="dk1"/>
              </a:solidFill>
              <a:highlight>
                <a:srgbClr val="FFFFFF"/>
              </a:highlight>
            </a:endParaRPr>
          </a:p>
          <a:p>
            <a:pPr indent="0" lvl="0" marL="0" rtl="0" algn="l">
              <a:spcBef>
                <a:spcPts val="1200"/>
              </a:spcBef>
              <a:spcAft>
                <a:spcPts val="0"/>
              </a:spcAft>
              <a:buClr>
                <a:schemeClr val="dk1"/>
              </a:buClr>
              <a:buSzPct val="45833"/>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0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0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1000"/>
                                        <p:tgtEl>
                                          <p:spTgt spid="1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animEffect filter="fade" transition="in">
                                      <p:cBhvr>
                                        <p:cTn dur="1000"/>
                                        <p:tgtEl>
                                          <p:spTgt spid="15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Your problem...</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 You don’t exactly know who is in the innermost circle</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Create Great Focus</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1200"/>
              </a:spcBef>
              <a:spcAft>
                <a:spcPts val="0"/>
              </a:spcAft>
              <a:buClr>
                <a:schemeClr val="dk1"/>
              </a:buClr>
              <a:buSzPct val="100000"/>
              <a:buChar char="●"/>
            </a:pPr>
            <a:r>
              <a:rPr lang="en" sz="2800">
                <a:solidFill>
                  <a:schemeClr val="dk1"/>
                </a:solidFill>
                <a:highlight>
                  <a:srgbClr val="FFFFFF"/>
                </a:highlight>
              </a:rPr>
              <a:t>Persona is critical</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rPr lang="en" sz="2800">
                <a:solidFill>
                  <a:schemeClr val="dk1"/>
                </a:solidFill>
                <a:highlight>
                  <a:srgbClr val="FFFFFF"/>
                </a:highlight>
              </a:rPr>
              <a:t>Creates concrete focus – is this what the persona would value? Pay for?</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rPr lang="en" sz="2800">
                <a:solidFill>
                  <a:schemeClr val="dk1"/>
                </a:solidFill>
                <a:highlight>
                  <a:srgbClr val="FFFFFF"/>
                </a:highlight>
              </a:rPr>
              <a:t>Critical to also understand the DMU and DMP</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rPr lang="en" sz="2800">
                <a:solidFill>
                  <a:schemeClr val="dk1"/>
                </a:solidFill>
                <a:highlight>
                  <a:srgbClr val="FFFFFF"/>
                </a:highlight>
              </a:rPr>
              <a:t>You will have to address each key player</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rPr lang="en" sz="2800">
                <a:solidFill>
                  <a:schemeClr val="dk1"/>
                </a:solidFill>
                <a:highlight>
                  <a:srgbClr val="FFFFFF"/>
                </a:highlight>
              </a:rPr>
              <a:t>This will not happen on Day 1 but will evolve over time and you know what the goal is</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rPr lang="en" sz="2800">
                <a:solidFill>
                  <a:schemeClr val="dk1"/>
                </a:solidFill>
                <a:highlight>
                  <a:srgbClr val="FFFFFF"/>
                </a:highlight>
              </a:rPr>
              <a:t>But finding your target customer is essential ... and a testable hypothesis</a:t>
            </a:r>
            <a:endParaRPr sz="2800">
              <a:solidFill>
                <a:schemeClr val="dk1"/>
              </a:solidFill>
              <a:highlight>
                <a:srgbClr val="FFFFFF"/>
              </a:highlight>
            </a:endParaRPr>
          </a:p>
          <a:p>
            <a:pPr indent="-353060" lvl="0" marL="457200" rtl="0" algn="l">
              <a:spcBef>
                <a:spcPts val="0"/>
              </a:spcBef>
              <a:spcAft>
                <a:spcPts val="0"/>
              </a:spcAft>
              <a:buClr>
                <a:schemeClr val="dk1"/>
              </a:buClr>
              <a:buSzPct val="100000"/>
              <a:buChar char="●"/>
            </a:pPr>
            <a:r>
              <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Logical Flow</a:t>
            </a:r>
            <a:endParaRPr>
              <a:solidFill>
                <a:srgbClr val="FF0000"/>
              </a:solidFill>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1211500" y="1152475"/>
            <a:ext cx="5768924" cy="377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653"/>
              <a:buFont typeface="Arial"/>
              <a:buNone/>
            </a:pPr>
            <a:r>
              <a:rPr lang="en" sz="3977">
                <a:solidFill>
                  <a:srgbClr val="FF0000"/>
                </a:solidFill>
                <a:highlight>
                  <a:srgbClr val="FFFFFF"/>
                </a:highlight>
              </a:rPr>
              <a:t>Guru</a:t>
            </a:r>
            <a:endParaRPr sz="4777">
              <a:solidFill>
                <a:srgbClr val="FF0000"/>
              </a:solidFill>
              <a:highlight>
                <a:srgbClr val="FFFFFF"/>
              </a:highlight>
            </a:endParaRPr>
          </a:p>
          <a:p>
            <a:pPr indent="0" lvl="0" marL="0" rtl="0" algn="l">
              <a:spcBef>
                <a:spcPts val="12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A software product that guides high school students with 2200 boards and A averages...through applications to elite colleges... which can increase their chances of admission from 6% to 50%</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2"/>
          <p:cNvPicPr preferRelativeResize="0"/>
          <p:nvPr/>
        </p:nvPicPr>
        <p:blipFill>
          <a:blip r:embed="rId3">
            <a:alphaModFix/>
          </a:blip>
          <a:stretch>
            <a:fillRect/>
          </a:stretch>
        </p:blipFill>
        <p:spPr>
          <a:xfrm>
            <a:off x="1224926" y="283400"/>
            <a:ext cx="5767701" cy="445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5483"/>
              <a:buFont typeface="Arial"/>
              <a:buNone/>
            </a:pPr>
            <a:r>
              <a:rPr lang="en" sz="3100">
                <a:solidFill>
                  <a:srgbClr val="FF0000"/>
                </a:solidFill>
                <a:highlight>
                  <a:srgbClr val="FFFFFF"/>
                </a:highlight>
              </a:rPr>
              <a:t>The Keys To Success with this Process</a:t>
            </a:r>
            <a:endParaRPr sz="3100">
              <a:solidFill>
                <a:srgbClr val="FF0000"/>
              </a:solidFill>
              <a:highlight>
                <a:srgbClr val="FFFFFF"/>
              </a:highlight>
            </a:endParaRPr>
          </a:p>
          <a:p>
            <a:pPr indent="0" lvl="0" marL="0" rtl="0" algn="l">
              <a:spcBef>
                <a:spcPts val="1200"/>
              </a:spcBef>
              <a:spcAft>
                <a:spcPts val="0"/>
              </a:spcAft>
              <a:buNone/>
            </a:pPr>
            <a:r>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66395" lvl="0" marL="457200" rtl="0" algn="l">
              <a:spcBef>
                <a:spcPts val="1200"/>
              </a:spcBef>
              <a:spcAft>
                <a:spcPts val="0"/>
              </a:spcAft>
              <a:buClr>
                <a:schemeClr val="dk1"/>
              </a:buClr>
              <a:buSzPct val="100000"/>
              <a:buChar char="●"/>
            </a:pPr>
            <a:r>
              <a:rPr lang="en" sz="2800">
                <a:solidFill>
                  <a:schemeClr val="dk1"/>
                </a:solidFill>
                <a:highlight>
                  <a:srgbClr val="FFFFFF"/>
                </a:highlight>
              </a:rPr>
              <a:t>All the following analysis must be done by deeply engaging with potential real customers with an open mind (not selling to them) and carefully listening to what they say and what is really meant. </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Getting strong relationships with potential customers and really understanding their needs and the value you can bring them is the real gold in this process. </a:t>
            </a:r>
            <a:endParaRPr sz="2800">
              <a:solidFill>
                <a:schemeClr val="dk1"/>
              </a:solidFill>
              <a:highlight>
                <a:srgbClr val="FFFFFF"/>
              </a:highlight>
            </a:endParaRPr>
          </a:p>
          <a:p>
            <a:pPr indent="-366395" lvl="0" marL="457200" rtl="0" algn="l">
              <a:spcBef>
                <a:spcPts val="0"/>
              </a:spcBef>
              <a:spcAft>
                <a:spcPts val="0"/>
              </a:spcAft>
              <a:buClr>
                <a:schemeClr val="dk1"/>
              </a:buClr>
              <a:buSzPct val="100000"/>
              <a:buChar char="●"/>
            </a:pPr>
            <a:r>
              <a:rPr lang="en" sz="2800">
                <a:solidFill>
                  <a:schemeClr val="dk1"/>
                </a:solidFill>
                <a:highlight>
                  <a:srgbClr val="FFFFFF"/>
                </a:highlight>
              </a:rPr>
              <a:t>Of course you need strong analytic skills and a fast clock speed to get this done but usually it is the last of on going honest customer dialogue that undermines the value of this process.</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Step #1: Market Evaluation</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332077" lvl="0" marL="457200" rtl="0" algn="l">
              <a:spcBef>
                <a:spcPts val="1200"/>
              </a:spcBef>
              <a:spcAft>
                <a:spcPts val="0"/>
              </a:spcAft>
              <a:buClr>
                <a:schemeClr val="dk1"/>
              </a:buClr>
              <a:buSzPct val="100000"/>
              <a:buChar char="●"/>
            </a:pPr>
            <a:r>
              <a:rPr lang="en" sz="2962">
                <a:solidFill>
                  <a:schemeClr val="dk1"/>
                </a:solidFill>
                <a:highlight>
                  <a:srgbClr val="FFFFFF"/>
                </a:highlight>
              </a:rPr>
              <a:t>Systematically identify and evaluate the top market opportunities. </a:t>
            </a:r>
            <a:endParaRPr sz="2962">
              <a:solidFill>
                <a:schemeClr val="dk1"/>
              </a:solidFill>
              <a:highlight>
                <a:srgbClr val="FFFFFF"/>
              </a:highlight>
            </a:endParaRPr>
          </a:p>
          <a:p>
            <a:pPr indent="-332077" lvl="0" marL="457200" rtl="0" algn="l">
              <a:spcBef>
                <a:spcPts val="0"/>
              </a:spcBef>
              <a:spcAft>
                <a:spcPts val="0"/>
              </a:spcAft>
              <a:buClr>
                <a:schemeClr val="dk1"/>
              </a:buClr>
              <a:buSzPct val="100000"/>
              <a:buChar char="●"/>
            </a:pPr>
            <a:r>
              <a:rPr lang="en" sz="2962">
                <a:solidFill>
                  <a:schemeClr val="dk1"/>
                </a:solidFill>
                <a:highlight>
                  <a:srgbClr val="FFFFFF"/>
                </a:highlight>
              </a:rPr>
              <a:t>This generally is a long process but it is important to not let it go on indefinitely. </a:t>
            </a:r>
            <a:endParaRPr sz="2962">
              <a:solidFill>
                <a:schemeClr val="dk1"/>
              </a:solidFill>
              <a:highlight>
                <a:srgbClr val="FFFFFF"/>
              </a:highlight>
            </a:endParaRPr>
          </a:p>
          <a:p>
            <a:pPr indent="-332077" lvl="0" marL="457200" rtl="0" algn="l">
              <a:spcBef>
                <a:spcPts val="0"/>
              </a:spcBef>
              <a:spcAft>
                <a:spcPts val="0"/>
              </a:spcAft>
              <a:buClr>
                <a:schemeClr val="dk1"/>
              </a:buClr>
              <a:buSzPct val="100000"/>
              <a:buChar char="●"/>
            </a:pPr>
            <a:r>
              <a:rPr lang="en" sz="2962">
                <a:solidFill>
                  <a:schemeClr val="dk1"/>
                </a:solidFill>
                <a:highlight>
                  <a:srgbClr val="FFFFFF"/>
                </a:highlight>
              </a:rPr>
              <a:t>There will likely be many paths to success and it is important that you choose one but not necessarily the perfect one. There likely is no perfect one. </a:t>
            </a:r>
            <a:endParaRPr sz="2962">
              <a:solidFill>
                <a:schemeClr val="dk1"/>
              </a:solidFill>
              <a:highlight>
                <a:srgbClr val="FFFFFF"/>
              </a:highlight>
            </a:endParaRPr>
          </a:p>
          <a:p>
            <a:pPr indent="-332077" lvl="0" marL="457200" rtl="0" algn="l">
              <a:spcBef>
                <a:spcPts val="0"/>
              </a:spcBef>
              <a:spcAft>
                <a:spcPts val="0"/>
              </a:spcAft>
              <a:buClr>
                <a:schemeClr val="dk1"/>
              </a:buClr>
              <a:buSzPct val="100000"/>
              <a:buChar char="●"/>
            </a:pPr>
            <a:r>
              <a:rPr lang="en" sz="2962">
                <a:solidFill>
                  <a:schemeClr val="dk1"/>
                </a:solidFill>
                <a:highlight>
                  <a:srgbClr val="FFFFFF"/>
                </a:highlight>
              </a:rPr>
              <a:t>It is better to try a market and find out if it will work out and learn that it will not rather than be a state of “analysis paralysis”. </a:t>
            </a:r>
            <a:endParaRPr sz="2962">
              <a:solidFill>
                <a:schemeClr val="dk1"/>
              </a:solidFill>
              <a:highlight>
                <a:srgbClr val="FFFFFF"/>
              </a:highlight>
            </a:endParaRPr>
          </a:p>
          <a:p>
            <a:pPr indent="-332077" lvl="0" marL="457200" rtl="0" algn="l">
              <a:spcBef>
                <a:spcPts val="0"/>
              </a:spcBef>
              <a:spcAft>
                <a:spcPts val="0"/>
              </a:spcAft>
              <a:buClr>
                <a:schemeClr val="dk1"/>
              </a:buClr>
              <a:buSzPct val="100000"/>
              <a:buChar char="●"/>
            </a:pPr>
            <a:r>
              <a:rPr lang="en" sz="2962">
                <a:solidFill>
                  <a:schemeClr val="dk1"/>
                </a:solidFill>
                <a:highlight>
                  <a:srgbClr val="FFFFFF"/>
                </a:highlight>
              </a:rPr>
              <a:t>Set a reasonable time frame and aggressively explore multiple markets in an exploratory fashion with primary open mind market research techniques.</a:t>
            </a:r>
            <a:endParaRPr sz="2962">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5483"/>
              <a:buFont typeface="Arial"/>
              <a:buNone/>
            </a:pPr>
            <a:r>
              <a:rPr lang="en" sz="3100">
                <a:solidFill>
                  <a:srgbClr val="FF0000"/>
                </a:solidFill>
                <a:highlight>
                  <a:srgbClr val="FFFFFF"/>
                </a:highlight>
              </a:rPr>
              <a:t>Step #2: Select One BeachHead Market</a:t>
            </a:r>
            <a:endParaRPr sz="3100">
              <a:solidFill>
                <a:srgbClr val="FF0000"/>
              </a:solidFill>
              <a:highlight>
                <a:srgbClr val="FFFFFF"/>
              </a:highlight>
            </a:endParaRPr>
          </a:p>
          <a:p>
            <a:pPr indent="0" lvl="0" marL="0" rtl="0" algn="l">
              <a:spcBef>
                <a:spcPts val="1200"/>
              </a:spcBef>
              <a:spcAft>
                <a:spcPts val="0"/>
              </a:spcAft>
              <a:buNone/>
            </a:pPr>
            <a:r>
              <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1200"/>
              </a:spcBef>
              <a:spcAft>
                <a:spcPts val="0"/>
              </a:spcAft>
              <a:buClr>
                <a:schemeClr val="dk1"/>
              </a:buClr>
              <a:buSzPct val="100000"/>
              <a:buChar char="●"/>
            </a:pPr>
            <a:r>
              <a:rPr lang="en" sz="2800">
                <a:solidFill>
                  <a:schemeClr val="dk1"/>
                </a:solidFill>
                <a:highlight>
                  <a:srgbClr val="FFFFFF"/>
                </a:highlight>
              </a:rPr>
              <a:t>After a sufficient period of evaluation, choose one opportunity and pursue it with great focus. </a:t>
            </a:r>
            <a:endParaRPr sz="2800">
              <a:solidFill>
                <a:schemeClr val="dk1"/>
              </a:solidFill>
              <a:highlight>
                <a:srgbClr val="FFFFFF"/>
              </a:highlight>
            </a:endParaRPr>
          </a:p>
          <a:p>
            <a:pPr indent="-379730" lvl="0" marL="457200" rtl="0" algn="l">
              <a:spcBef>
                <a:spcPts val="0"/>
              </a:spcBef>
              <a:spcAft>
                <a:spcPts val="0"/>
              </a:spcAft>
              <a:buClr>
                <a:schemeClr val="dk1"/>
              </a:buClr>
              <a:buSzPct val="100000"/>
              <a:buChar char="●"/>
            </a:pPr>
            <a:r>
              <a:rPr lang="en" sz="2800">
                <a:solidFill>
                  <a:schemeClr val="dk1"/>
                </a:solidFill>
                <a:highlight>
                  <a:srgbClr val="FFFFFF"/>
                </a:highlight>
              </a:rPr>
              <a:t>It does not have to be the biggest opportunity or clearly the best opportunity, but it does have to be a beachhead application with sufficient size, profitability and significance. </a:t>
            </a:r>
            <a:endParaRPr sz="2800">
              <a:solidFill>
                <a:schemeClr val="dk1"/>
              </a:solidFill>
              <a:highlight>
                <a:srgbClr val="FFFFFF"/>
              </a:highlight>
            </a:endParaRPr>
          </a:p>
          <a:p>
            <a:pPr indent="-379730" lvl="0" marL="457200" rtl="0" algn="l">
              <a:spcBef>
                <a:spcPts val="0"/>
              </a:spcBef>
              <a:spcAft>
                <a:spcPts val="0"/>
              </a:spcAft>
              <a:buClr>
                <a:schemeClr val="dk1"/>
              </a:buClr>
              <a:buSzPct val="100000"/>
              <a:buChar char="●"/>
            </a:pPr>
            <a:r>
              <a:rPr lang="en" sz="2800">
                <a:solidFill>
                  <a:schemeClr val="dk1"/>
                </a:solidFill>
                <a:highlight>
                  <a:srgbClr val="FFFFFF"/>
                </a:highlight>
              </a:rPr>
              <a:t>When you win it by providing a substantially superior product, it will produce positive cash flow for moving into adjacent markets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42307"/>
              <a:buFont typeface="Arial"/>
              <a:buNone/>
            </a:pPr>
            <a:r>
              <a:rPr lang="en" sz="2600">
                <a:solidFill>
                  <a:srgbClr val="FF0000"/>
                </a:solidFill>
                <a:highlight>
                  <a:srgbClr val="FFFFFF"/>
                </a:highlight>
              </a:rPr>
              <a:t>Market Analysis Criteria: How to Chose Beachhead Segment</a:t>
            </a:r>
            <a:endParaRPr sz="2600">
              <a:solidFill>
                <a:srgbClr val="FF0000"/>
              </a:solidFill>
              <a:highlight>
                <a:srgbClr val="FFFFFF"/>
              </a:highlight>
            </a:endParaRPr>
          </a:p>
          <a:p>
            <a:pPr indent="0" lvl="0" marL="0" rtl="0" algn="l">
              <a:spcBef>
                <a:spcPts val="1200"/>
              </a:spcBef>
              <a:spcAft>
                <a:spcPts val="0"/>
              </a:spcAft>
              <a:buNone/>
            </a:pPr>
            <a:r>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323850" lvl="0" marL="457200" rtl="0" algn="l">
              <a:spcBef>
                <a:spcPts val="1200"/>
              </a:spcBef>
              <a:spcAft>
                <a:spcPts val="0"/>
              </a:spcAft>
              <a:buClr>
                <a:schemeClr val="dk1"/>
              </a:buClr>
              <a:buSzPct val="100000"/>
              <a:buChar char="●"/>
            </a:pPr>
            <a:r>
              <a:rPr lang="en" sz="2400">
                <a:solidFill>
                  <a:schemeClr val="dk1"/>
                </a:solidFill>
                <a:highlight>
                  <a:srgbClr val="FFFFFF"/>
                </a:highlight>
              </a:rPr>
              <a:t>Is the target customer well funded and are they readily accessible to our sales force?</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Do they have a compelling reason to buy? (They may be managing quite well without it)</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Can we today, with the help of partners, deliver a whole product to fulfill that reason to buy?</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Is there no entrenched competition that could prevent us from getting a fair shot at this business?</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If we win this segment, can we leverage it to enter additional segments?</a:t>
            </a:r>
            <a:endParaRPr sz="2400">
              <a:solidFill>
                <a:schemeClr val="dk1"/>
              </a:solidFill>
              <a:highlight>
                <a:srgbClr val="FFFFFF"/>
              </a:highlight>
            </a:endParaRPr>
          </a:p>
          <a:p>
            <a:pPr indent="-323850" lvl="1" marL="914400" rtl="0" algn="l">
              <a:spcBef>
                <a:spcPts val="0"/>
              </a:spcBef>
              <a:spcAft>
                <a:spcPts val="0"/>
              </a:spcAft>
              <a:buClr>
                <a:schemeClr val="dk1"/>
              </a:buClr>
              <a:buSzPct val="100000"/>
              <a:buChar char="○"/>
            </a:pPr>
            <a:r>
              <a:rPr lang="en" sz="2400">
                <a:solidFill>
                  <a:schemeClr val="dk1"/>
                </a:solidFill>
                <a:highlight>
                  <a:srgbClr val="FFFFFF"/>
                </a:highlight>
              </a:rPr>
              <a:t>You should be able to scale up</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Can we show results in a one to two year timeframe?</a:t>
            </a:r>
            <a:endParaRPr sz="2400">
              <a:solidFill>
                <a:schemeClr val="dk1"/>
              </a:solidFill>
              <a:highlight>
                <a:srgbClr val="FFFFFF"/>
              </a:highlight>
            </a:endParaRPr>
          </a:p>
          <a:p>
            <a:pPr indent="-323850" lvl="0" marL="457200" rtl="0" algn="l">
              <a:spcBef>
                <a:spcPts val="0"/>
              </a:spcBef>
              <a:spcAft>
                <a:spcPts val="0"/>
              </a:spcAft>
              <a:buClr>
                <a:schemeClr val="dk1"/>
              </a:buClr>
              <a:buSzPct val="100000"/>
              <a:buChar char="●"/>
            </a:pPr>
            <a:r>
              <a:rPr lang="en" sz="2400">
                <a:solidFill>
                  <a:schemeClr val="dk1"/>
                </a:solidFill>
                <a:highlight>
                  <a:srgbClr val="FFFFFF"/>
                </a:highlight>
              </a:rPr>
              <a:t>Short 6-12 market opportunities</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1000"/>
                                        <p:tgtEl>
                                          <p:spTgt spid="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customer profile</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7"/>
          <p:cNvPicPr preferRelativeResize="0"/>
          <p:nvPr/>
        </p:nvPicPr>
        <p:blipFill>
          <a:blip r:embed="rId3">
            <a:alphaModFix/>
          </a:blip>
          <a:stretch>
            <a:fillRect/>
          </a:stretch>
        </p:blipFill>
        <p:spPr>
          <a:xfrm>
            <a:off x="2667800" y="993488"/>
            <a:ext cx="3511899" cy="3734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Step #4: TAM Sizing for 1</a:t>
            </a:r>
            <a:r>
              <a:rPr lang="en" sz="2700">
                <a:solidFill>
                  <a:srgbClr val="FF0000"/>
                </a:solidFill>
                <a:highlight>
                  <a:srgbClr val="FFFFFF"/>
                </a:highlight>
              </a:rPr>
              <a:t>st </a:t>
            </a:r>
            <a:r>
              <a:rPr lang="en" sz="4000">
                <a:solidFill>
                  <a:srgbClr val="FF0000"/>
                </a:solidFill>
                <a:highlight>
                  <a:srgbClr val="FFFFFF"/>
                </a:highlight>
              </a:rPr>
              <a:t>Market</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1200"/>
              </a:spcBef>
              <a:spcAft>
                <a:spcPts val="0"/>
              </a:spcAft>
              <a:buSzPct val="90000"/>
              <a:buChar char="●"/>
            </a:pPr>
            <a:r>
              <a:rPr lang="en" sz="2000">
                <a:solidFill>
                  <a:schemeClr val="dk1"/>
                </a:solidFill>
                <a:highlight>
                  <a:srgbClr val="FFFFFF"/>
                </a:highlight>
              </a:rPr>
              <a:t>Make a first pass TAM (Total Addressable Market) calculation on this first market. This is how much annual revenue there is available to you for your product if you achieved 100% market share. </a:t>
            </a:r>
            <a:endParaRPr sz="2000">
              <a:solidFill>
                <a:schemeClr val="dk1"/>
              </a:solidFill>
              <a:highlight>
                <a:srgbClr val="FFFFFF"/>
              </a:highlight>
            </a:endParaRPr>
          </a:p>
          <a:p>
            <a:pPr indent="-317182" lvl="0" marL="457200" rtl="0" algn="l">
              <a:spcBef>
                <a:spcPts val="0"/>
              </a:spcBef>
              <a:spcAft>
                <a:spcPts val="0"/>
              </a:spcAft>
              <a:buSzPct val="90000"/>
              <a:buChar char="●"/>
            </a:pPr>
            <a:r>
              <a:rPr lang="en" sz="2000">
                <a:solidFill>
                  <a:schemeClr val="dk1"/>
                </a:solidFill>
                <a:highlight>
                  <a:srgbClr val="FFFFFF"/>
                </a:highlight>
              </a:rPr>
              <a:t>This is only for your first “beachhead” market which you should be able to do with some clarity. </a:t>
            </a:r>
            <a:endParaRPr sz="2000">
              <a:solidFill>
                <a:schemeClr val="dk1"/>
              </a:solidFill>
              <a:highlight>
                <a:srgbClr val="FFFFFF"/>
              </a:highlight>
            </a:endParaRPr>
          </a:p>
          <a:p>
            <a:pPr indent="-317182" lvl="0" marL="457200" rtl="0" algn="l">
              <a:spcBef>
                <a:spcPts val="0"/>
              </a:spcBef>
              <a:spcAft>
                <a:spcPts val="0"/>
              </a:spcAft>
              <a:buSzPct val="90000"/>
              <a:buChar char="●"/>
            </a:pPr>
            <a:r>
              <a:rPr lang="en" sz="2000">
                <a:solidFill>
                  <a:schemeClr val="dk1"/>
                </a:solidFill>
                <a:highlight>
                  <a:srgbClr val="FFFFFF"/>
                </a:highlight>
              </a:rPr>
              <a:t>The strong preference is for a bottoms up type of analysis where you can show from your primary market research how many of the potential customer you have identified and then extrapolate this to the broader market. </a:t>
            </a:r>
            <a:endParaRPr sz="2000">
              <a:solidFill>
                <a:schemeClr val="dk1"/>
              </a:solidFill>
              <a:highlight>
                <a:srgbClr val="FFFFFF"/>
              </a:highlight>
            </a:endParaRPr>
          </a:p>
          <a:p>
            <a:pPr indent="-317182" lvl="0" marL="457200" rtl="0" algn="l">
              <a:spcBef>
                <a:spcPts val="0"/>
              </a:spcBef>
              <a:spcAft>
                <a:spcPts val="0"/>
              </a:spcAft>
              <a:buSzPct val="90000"/>
              <a:buChar char="●"/>
            </a:pPr>
            <a:r>
              <a:rPr lang="en" sz="2000">
                <a:solidFill>
                  <a:schemeClr val="dk1"/>
                </a:solidFill>
                <a:highlight>
                  <a:srgbClr val="FFFFFF"/>
                </a:highlight>
              </a:rPr>
              <a:t>Complementary to this but much less compelling on its own, is a tops down analysis where you are working with market analysis reports and extrapolating without direct interaction and validation. Often, very important subtleties are missed in tops down analysis.</a:t>
            </a:r>
            <a:endParaRPr sz="2000">
              <a:solidFill>
                <a:schemeClr val="dk1"/>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Elite Training</a:t>
            </a:r>
            <a:endParaRPr>
              <a:solidFill>
                <a:srgbClr val="FF0000"/>
              </a:solidFill>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9"/>
          <p:cNvPicPr preferRelativeResize="0"/>
          <p:nvPr/>
        </p:nvPicPr>
        <p:blipFill>
          <a:blip r:embed="rId3">
            <a:alphaModFix/>
          </a:blip>
          <a:stretch>
            <a:fillRect/>
          </a:stretch>
        </p:blipFill>
        <p:spPr>
          <a:xfrm>
            <a:off x="2326700" y="1177062"/>
            <a:ext cx="3916976" cy="336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Step #5: Persona</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1200"/>
              </a:spcBef>
              <a:spcAft>
                <a:spcPts val="0"/>
              </a:spcAft>
              <a:buSzPct val="75000"/>
              <a:buChar char="●"/>
            </a:pPr>
            <a:r>
              <a:rPr lang="en" sz="2400">
                <a:solidFill>
                  <a:schemeClr val="dk1"/>
                </a:solidFill>
                <a:highlight>
                  <a:srgbClr val="FFFFFF"/>
                </a:highlight>
              </a:rPr>
              <a:t>Build a Persona that very clearly and viscerally visualizes target customer decision maker/end user to all involved. </a:t>
            </a:r>
            <a:endParaRPr sz="2400">
              <a:solidFill>
                <a:schemeClr val="dk1"/>
              </a:solidFill>
              <a:highlight>
                <a:srgbClr val="FFFFFF"/>
              </a:highlight>
            </a:endParaRPr>
          </a:p>
          <a:p>
            <a:pPr indent="-317182" lvl="0" marL="457200" rtl="0" algn="l">
              <a:spcBef>
                <a:spcPts val="0"/>
              </a:spcBef>
              <a:spcAft>
                <a:spcPts val="0"/>
              </a:spcAft>
              <a:buSzPct val="75000"/>
              <a:buChar char="●"/>
            </a:pPr>
            <a:r>
              <a:rPr lang="en" sz="2400">
                <a:solidFill>
                  <a:schemeClr val="dk1"/>
                </a:solidFill>
                <a:highlight>
                  <a:srgbClr val="FFFFFF"/>
                </a:highlight>
              </a:rPr>
              <a:t>Persona should not just be a factual description of buyer but also social and emotional factors such as what incents them, their priorities, what they fear, what industry groups they belong to and other systemic factors that will influence purchase and adoption of your product. </a:t>
            </a:r>
            <a:endParaRPr sz="2400">
              <a:solidFill>
                <a:schemeClr val="dk1"/>
              </a:solidFill>
              <a:highlight>
                <a:srgbClr val="FFFFFF"/>
              </a:highlight>
            </a:endParaRPr>
          </a:p>
          <a:p>
            <a:pPr indent="-317182" lvl="0" marL="457200" rtl="0" algn="l">
              <a:spcBef>
                <a:spcPts val="0"/>
              </a:spcBef>
              <a:spcAft>
                <a:spcPts val="0"/>
              </a:spcAft>
              <a:buSzPct val="75000"/>
              <a:buChar char="●"/>
            </a:pPr>
            <a:r>
              <a:rPr lang="en" sz="2400">
                <a:solidFill>
                  <a:schemeClr val="dk1"/>
                </a:solidFill>
                <a:highlight>
                  <a:srgbClr val="FFFFFF"/>
                </a:highlight>
              </a:rPr>
              <a:t>Your persona should be a real person but also representative of broader market so that if you meet the persona’s need, the others will be equally pleased.</a:t>
            </a:r>
            <a:endParaRPr sz="2400">
              <a:solidFill>
                <a:schemeClr val="dk1"/>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Persona Example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1200"/>
              </a:spcBef>
              <a:spcAft>
                <a:spcPts val="0"/>
              </a:spcAft>
              <a:buClr>
                <a:schemeClr val="dk1"/>
              </a:buClr>
              <a:buSzPct val="100000"/>
              <a:buChar char="●"/>
            </a:pPr>
            <a:r>
              <a:rPr lang="en" sz="1600">
                <a:solidFill>
                  <a:schemeClr val="dk1"/>
                </a:solidFill>
                <a:highlight>
                  <a:srgbClr val="FFFFFF"/>
                </a:highlight>
              </a:rPr>
              <a:t>Chuck Kirby, Facilities Manager, IBM NE Data Center in Littleton, MA</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20K Blade servers today growing at 15% per quarter for past two year and for the foreseeable future</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Second generation American</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Lives in Medford</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Medford High to Middlesex Community College</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Moved to Winchester</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Family with 2 kids (12, 15)</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Mid-career, many years at company, technical, maintenance focus, vocational degree</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Been in job for 5 years and seen three managers already</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Promotion path forward is to manage more facilities</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AFCOM, Uptime Institute, Green Grid, starting to read blogs (Hamilton &amp; Manos)</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Ford 150 pickup truck, Beeper always on, volunteer fireman mentality</a:t>
            </a:r>
            <a:endParaRPr sz="1600">
              <a:solidFill>
                <a:schemeClr val="dk1"/>
              </a:solidFill>
              <a:highlight>
                <a:srgbClr val="FFFFFF"/>
              </a:highlight>
            </a:endParaRPr>
          </a:p>
          <a:p>
            <a:pPr indent="-314960" lvl="0" marL="457200" rtl="0" algn="l">
              <a:spcBef>
                <a:spcPts val="0"/>
              </a:spcBef>
              <a:spcAft>
                <a:spcPts val="0"/>
              </a:spcAft>
              <a:buClr>
                <a:schemeClr val="dk1"/>
              </a:buClr>
              <a:buSzPct val="100000"/>
              <a:buChar char="●"/>
            </a:pPr>
            <a:r>
              <a:rPr lang="en" sz="1600">
                <a:solidFill>
                  <a:schemeClr val="dk1"/>
                </a:solidFill>
                <a:highlight>
                  <a:srgbClr val="FFFFFF"/>
                </a:highlight>
              </a:rPr>
              <a:t>Customers’ Customer and Their Priorities</a:t>
            </a:r>
            <a:br>
              <a:rPr lang="en" sz="1600">
                <a:solidFill>
                  <a:schemeClr val="dk1"/>
                </a:solidFill>
                <a:highlight>
                  <a:srgbClr val="FFFFFF"/>
                </a:highlight>
              </a:rPr>
            </a:br>
            <a:endParaRPr sz="1200">
              <a:solidFill>
                <a:srgbClr val="000066"/>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“Elite”- a training device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Device measures “relative” energy, sleep, heart rate ... so that coaches can design a workout program for each athlete each day</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Step #6: Use Case</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36867" lvl="0" marL="457200" rtl="0" algn="l">
              <a:spcBef>
                <a:spcPts val="1200"/>
              </a:spcBef>
              <a:spcAft>
                <a:spcPts val="0"/>
              </a:spcAft>
              <a:buClr>
                <a:schemeClr val="dk1"/>
              </a:buClr>
              <a:buSzPct val="100000"/>
              <a:buChar char="●"/>
            </a:pPr>
            <a:r>
              <a:rPr lang="en" sz="2200">
                <a:solidFill>
                  <a:schemeClr val="dk1"/>
                </a:solidFill>
                <a:highlight>
                  <a:srgbClr val="FFFFFF"/>
                </a:highlight>
              </a:rPr>
              <a:t>Develop and step through in detail an illustrative and pretty standard Use Case for the need, acquisition and benefits of your offering.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It is extremely important to go all the way through a use case with your target customer of first how your product/service will work for the target customer.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How exactly does it fit into the value chain?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What are the key interface points?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Why exactly would they acquire it?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What barriers to adoption might arise? </a:t>
            </a:r>
            <a:endParaRPr sz="2200">
              <a:solidFill>
                <a:schemeClr val="dk1"/>
              </a:solidFill>
              <a:highlight>
                <a:srgbClr val="FFFFFF"/>
              </a:highlight>
            </a:endParaRPr>
          </a:p>
          <a:p>
            <a:pPr indent="-336867" lvl="0" marL="457200" rtl="0" algn="l">
              <a:spcBef>
                <a:spcPts val="0"/>
              </a:spcBef>
              <a:spcAft>
                <a:spcPts val="0"/>
              </a:spcAft>
              <a:buClr>
                <a:schemeClr val="dk1"/>
              </a:buClr>
              <a:buSzPct val="100000"/>
              <a:buChar char="●"/>
            </a:pPr>
            <a:r>
              <a:rPr lang="en" sz="2200">
                <a:solidFill>
                  <a:schemeClr val="dk1"/>
                </a:solidFill>
                <a:highlight>
                  <a:srgbClr val="FFFFFF"/>
                </a:highlight>
              </a:rPr>
              <a:t>It is also important to extend your use case to not just how the target customer would use your product but then to the wider acquisition and post installation support process.</a:t>
            </a:r>
            <a:endParaRPr sz="2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Step #9: First 10 Target Customer List</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1200"/>
              </a:spcBef>
              <a:spcAft>
                <a:spcPts val="0"/>
              </a:spcAft>
              <a:buClr>
                <a:schemeClr val="dk1"/>
              </a:buClr>
              <a:buSzPct val="100000"/>
              <a:buChar char="●"/>
            </a:pPr>
            <a:r>
              <a:rPr lang="en" sz="2800">
                <a:solidFill>
                  <a:schemeClr val="dk1"/>
                </a:solidFill>
                <a:highlight>
                  <a:srgbClr val="FFFFFF"/>
                </a:highlight>
              </a:rPr>
              <a:t>Now that you understand your customers well and you have a use case and value proposition, make a list of the Top 10 Target Customers that will benefit from your product after you sell it to the first one from the persona you described above. </a:t>
            </a:r>
            <a:endParaRPr sz="2800">
              <a:solidFill>
                <a:schemeClr val="dk1"/>
              </a:solidFill>
              <a:highlight>
                <a:srgbClr val="FFFFFF"/>
              </a:highlight>
            </a:endParaRPr>
          </a:p>
          <a:p>
            <a:pPr indent="-379730" lvl="0" marL="457200" rtl="0" algn="l">
              <a:spcBef>
                <a:spcPts val="0"/>
              </a:spcBef>
              <a:spcAft>
                <a:spcPts val="0"/>
              </a:spcAft>
              <a:buClr>
                <a:schemeClr val="dk1"/>
              </a:buClr>
              <a:buSzPct val="100000"/>
              <a:buChar char="●"/>
            </a:pPr>
            <a:r>
              <a:rPr lang="en" sz="2800">
                <a:solidFill>
                  <a:schemeClr val="dk1"/>
                </a:solidFill>
                <a:highlight>
                  <a:srgbClr val="FFFFFF"/>
                </a:highlight>
              </a:rPr>
              <a:t>Hopefully you have already spoken to these customers and you have some level of commitment from them to acquire, test or pilot your product once it is available.</a:t>
            </a:r>
            <a:endParaRPr sz="28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Customer   Market   Customers</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252" name="Google Shape;25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200"/>
              </a:spcBef>
              <a:spcAft>
                <a:spcPts val="0"/>
              </a:spcAft>
              <a:buClr>
                <a:schemeClr val="dk1"/>
              </a:buClr>
              <a:buSzPct val="100000"/>
              <a:buChar char="●"/>
            </a:pPr>
            <a:r>
              <a:rPr lang="en">
                <a:solidFill>
                  <a:schemeClr val="dk1"/>
                </a:solidFill>
                <a:highlight>
                  <a:srgbClr val="FFFFFF"/>
                </a:highlight>
              </a:rPr>
              <a:t>Focus on your first market only</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Richly describe your target customer in all dimensions</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Name them specifically – do a use case all the way through</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Describe the “as-is” state</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Name the ones you specifically have spoken to who have this pain/opportunity</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Describe Key Characteristics of target customers/market. Describe their ability to get funding to buy new solutions. What is the compelling factor/event that will make them buy? Who are other entrenched players?</a:t>
            </a:r>
            <a:endParaRPr>
              <a:solidFill>
                <a:schemeClr val="dk1"/>
              </a:solidFill>
              <a:highlight>
                <a:srgbClr val="FFFFFF"/>
              </a:highlight>
            </a:endParaRPr>
          </a:p>
          <a:p>
            <a:pPr indent="-334327" lvl="0" marL="457200" rtl="0" algn="l">
              <a:spcBef>
                <a:spcPts val="0"/>
              </a:spcBef>
              <a:spcAft>
                <a:spcPts val="0"/>
              </a:spcAft>
              <a:buClr>
                <a:schemeClr val="dk1"/>
              </a:buClr>
              <a:buSzPct val="100000"/>
              <a:buChar char="●"/>
            </a:pPr>
            <a:r>
              <a:rPr lang="en">
                <a:solidFill>
                  <a:schemeClr val="dk1"/>
                </a:solidFill>
                <a:highlight>
                  <a:srgbClr val="FFFFFF"/>
                </a:highlight>
              </a:rPr>
              <a:t>Extrapolate this to a Broader Market (Sizing the overall TAM). Then return to specificity by naming the next 10 target customers. If successful, what would be your next logical market?</a:t>
            </a:r>
            <a:endParaRPr>
              <a:solidFill>
                <a:schemeClr val="dk1"/>
              </a:solidFill>
              <a:highlight>
                <a:srgbClr val="FFFFFF"/>
              </a:highlight>
            </a:endParaRPr>
          </a:p>
          <a:p>
            <a:pPr indent="0" lvl="0" marL="0" rtl="0" algn="l">
              <a:spcBef>
                <a:spcPts val="1200"/>
              </a:spcBef>
              <a:spcAft>
                <a:spcPts val="1200"/>
              </a:spcAft>
              <a:buNone/>
            </a:pPr>
            <a:r>
              <a:t/>
            </a:r>
            <a:endParaRPr/>
          </a:p>
        </p:txBody>
      </p:sp>
      <p:cxnSp>
        <p:nvCxnSpPr>
          <p:cNvPr id="253" name="Google Shape;253;p44"/>
          <p:cNvCxnSpPr/>
          <p:nvPr/>
        </p:nvCxnSpPr>
        <p:spPr>
          <a:xfrm flipH="1" rot="10800000">
            <a:off x="3333350" y="844825"/>
            <a:ext cx="375600" cy="54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44"/>
          <p:cNvCxnSpPr/>
          <p:nvPr/>
        </p:nvCxnSpPr>
        <p:spPr>
          <a:xfrm>
            <a:off x="5177000" y="842275"/>
            <a:ext cx="367800" cy="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rPr>
              <a:t>Looking ahead</a:t>
            </a:r>
            <a:endParaRPr sz="3000">
              <a:solidFill>
                <a:srgbClr val="FF0000"/>
              </a:solidFill>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AutoNum type="arabicPeriod"/>
            </a:pPr>
            <a:r>
              <a:rPr lang="en" sz="2400">
                <a:solidFill>
                  <a:schemeClr val="dk1"/>
                </a:solidFill>
                <a:highlight>
                  <a:srgbClr val="FFFFFF"/>
                </a:highlight>
              </a:rPr>
              <a:t>By now your team should be formed and finalized</a:t>
            </a:r>
            <a:endParaRPr sz="2400">
              <a:solidFill>
                <a:schemeClr val="dk1"/>
              </a:solidFill>
              <a:highlight>
                <a:srgbClr val="FFFFFF"/>
              </a:highlight>
            </a:endParaRPr>
          </a:p>
          <a:p>
            <a:pPr indent="-381000" lvl="0" marL="457200" rtl="0" algn="l">
              <a:spcBef>
                <a:spcPts val="0"/>
              </a:spcBef>
              <a:spcAft>
                <a:spcPts val="0"/>
              </a:spcAft>
              <a:buClr>
                <a:schemeClr val="dk1"/>
              </a:buClr>
              <a:buSzPts val="2400"/>
              <a:buAutoNum type="arabicPeriod"/>
            </a:pPr>
            <a:r>
              <a:rPr lang="en" sz="2400">
                <a:solidFill>
                  <a:schemeClr val="dk1"/>
                </a:solidFill>
                <a:highlight>
                  <a:srgbClr val="FFFFFF"/>
                </a:highlight>
              </a:rPr>
              <a:t>Next class we focus on Primary Customer Research</a:t>
            </a:r>
            <a:endParaRPr sz="2400">
              <a:solidFill>
                <a:schemeClr val="dk1"/>
              </a:solidFill>
              <a:highlight>
                <a:srgbClr val="FFFFFF"/>
              </a:highlight>
            </a:endParaRPr>
          </a:p>
          <a:p>
            <a:pPr indent="0" lvl="0" marL="457200" rtl="0" algn="l">
              <a:spcBef>
                <a:spcPts val="1200"/>
              </a:spcBef>
              <a:spcAft>
                <a:spcPts val="0"/>
              </a:spcAft>
              <a:buNone/>
            </a:pPr>
            <a:r>
              <a:t/>
            </a:r>
            <a:endParaRPr sz="2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HR Vision</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A software program </a:t>
            </a:r>
            <a:r>
              <a:rPr lang="en" sz="3200">
                <a:solidFill>
                  <a:schemeClr val="dk1"/>
                </a:solidFill>
                <a:highlight>
                  <a:schemeClr val="lt1"/>
                </a:highlight>
              </a:rPr>
              <a:t>that </a:t>
            </a:r>
            <a:endParaRPr sz="3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 measures “happiness” and</a:t>
            </a:r>
            <a:endParaRPr sz="3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3200">
                <a:solidFill>
                  <a:schemeClr val="dk1"/>
                </a:solidFill>
                <a:highlight>
                  <a:srgbClr val="FFFFFF"/>
                </a:highlight>
              </a:rPr>
              <a:t>• can predict when key employees are on the brink of leaving</a:t>
            </a:r>
            <a:endParaRPr sz="3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402519" lvl="0" marL="457200" rtl="0" algn="l">
              <a:spcBef>
                <a:spcPts val="1200"/>
              </a:spcBef>
              <a:spcAft>
                <a:spcPts val="0"/>
              </a:spcAft>
              <a:buClr>
                <a:schemeClr val="dk1"/>
              </a:buClr>
              <a:buSzPct val="100000"/>
              <a:buChar char="●"/>
            </a:pPr>
            <a:r>
              <a:rPr lang="en" sz="3222">
                <a:solidFill>
                  <a:schemeClr val="dk1"/>
                </a:solidFill>
                <a:highlight>
                  <a:schemeClr val="lt1"/>
                </a:highlight>
              </a:rPr>
              <a:t>What is the singular necessary and sufficient condition to have a company?</a:t>
            </a:r>
            <a:endParaRPr sz="3222">
              <a:solidFill>
                <a:schemeClr val="dk1"/>
              </a:solidFill>
              <a:highlight>
                <a:schemeClr val="lt1"/>
              </a:highlight>
            </a:endParaRPr>
          </a:p>
          <a:p>
            <a:pPr indent="-402519" lvl="0" marL="457200" rtl="0" algn="l">
              <a:spcBef>
                <a:spcPts val="0"/>
              </a:spcBef>
              <a:spcAft>
                <a:spcPts val="0"/>
              </a:spcAft>
              <a:buClr>
                <a:schemeClr val="dk1"/>
              </a:buClr>
              <a:buSzPct val="100000"/>
              <a:buChar char="●"/>
            </a:pPr>
            <a:r>
              <a:rPr lang="en" sz="3222">
                <a:solidFill>
                  <a:schemeClr val="dk1"/>
                </a:solidFill>
                <a:highlight>
                  <a:schemeClr val="lt1"/>
                </a:highlight>
              </a:rPr>
              <a:t>If you have a paying customer, does it mean you have a good business?</a:t>
            </a:r>
            <a:endParaRPr sz="3222">
              <a:solidFill>
                <a:schemeClr val="dk1"/>
              </a:solidFill>
              <a:highlight>
                <a:schemeClr val="lt1"/>
              </a:highlight>
            </a:endParaRPr>
          </a:p>
          <a:p>
            <a:pPr indent="-402519" lvl="1" marL="914400" rtl="0" algn="l">
              <a:spcBef>
                <a:spcPts val="0"/>
              </a:spcBef>
              <a:spcAft>
                <a:spcPts val="0"/>
              </a:spcAft>
              <a:buClr>
                <a:schemeClr val="dk1"/>
              </a:buClr>
              <a:buSzPct val="100000"/>
              <a:buChar char="○"/>
            </a:pPr>
            <a:r>
              <a:rPr lang="en" sz="3222">
                <a:solidFill>
                  <a:schemeClr val="dk1"/>
                </a:solidFill>
                <a:highlight>
                  <a:schemeClr val="lt1"/>
                </a:highlight>
              </a:rPr>
              <a:t>Need enough paying customers within a short period of time so that you become profitable</a:t>
            </a:r>
            <a:endParaRPr sz="3222">
              <a:solidFill>
                <a:schemeClr val="dk1"/>
              </a:solidFill>
              <a:highlight>
                <a:schemeClr val="lt1"/>
              </a:highlight>
            </a:endParaRPr>
          </a:p>
          <a:p>
            <a:pPr indent="0" lvl="0" marL="0" rtl="0" algn="l">
              <a:spcBef>
                <a:spcPts val="1200"/>
              </a:spcBef>
              <a:spcAft>
                <a:spcPts val="1200"/>
              </a:spcAft>
              <a:buNone/>
            </a:pPr>
            <a:r>
              <a:t/>
            </a:r>
            <a:endParaRPr sz="3222">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How to start a business?</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rgbClr val="000000"/>
              </a:buClr>
              <a:buSzPts val="24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By building a product,hiring developers or recruiting salespeople?</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Find an unmet need</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Build your business around it</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Market/</a:t>
            </a:r>
            <a:r>
              <a:rPr lang="en" sz="2400">
                <a:solidFill>
                  <a:schemeClr val="dk1"/>
                </a:solidFill>
                <a:highlight>
                  <a:srgbClr val="FFFFFF"/>
                </a:highlight>
                <a:latin typeface="Times New Roman"/>
                <a:ea typeface="Times New Roman"/>
                <a:cs typeface="Times New Roman"/>
                <a:sym typeface="Times New Roman"/>
              </a:rPr>
              <a:t>Customer-Driven</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2400">
              <a:solidFill>
                <a:srgbClr val="000000"/>
              </a:solidFill>
              <a:highlight>
                <a:srgbClr val="FFFFFF"/>
              </a:highlight>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Creating a new market</a:t>
            </a:r>
            <a:endParaRPr>
              <a:solidFill>
                <a:srgbClr val="FF0000"/>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27818" lvl="0" marL="457200" rtl="0" algn="l">
              <a:spcBef>
                <a:spcPts val="1200"/>
              </a:spcBef>
              <a:spcAft>
                <a:spcPts val="0"/>
              </a:spcAft>
              <a:buClr>
                <a:schemeClr val="dk1"/>
              </a:buClr>
              <a:buSzPct val="100000"/>
              <a:buChar char="●"/>
            </a:pPr>
            <a:r>
              <a:rPr lang="en" sz="2500">
                <a:solidFill>
                  <a:schemeClr val="dk1"/>
                </a:solidFill>
                <a:highlight>
                  <a:srgbClr val="FFFFFF"/>
                </a:highlight>
              </a:rPr>
              <a:t>Creating innovative product where no market currently exists is essential to success</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You will get dominant market share in that market</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Use as a basis for further expansion</a:t>
            </a:r>
            <a:endParaRPr sz="2500">
              <a:solidFill>
                <a:schemeClr val="dk1"/>
              </a:solidFill>
              <a:highlight>
                <a:srgbClr val="FFFFFF"/>
              </a:highlight>
            </a:endParaRPr>
          </a:p>
          <a:p>
            <a:pPr indent="-327818" lvl="0" marL="457200" rtl="0" algn="l">
              <a:spcBef>
                <a:spcPts val="0"/>
              </a:spcBef>
              <a:spcAft>
                <a:spcPts val="0"/>
              </a:spcAft>
              <a:buClr>
                <a:schemeClr val="dk1"/>
              </a:buClr>
              <a:buSzPct val="89285"/>
              <a:buChar char="●"/>
            </a:pPr>
            <a:r>
              <a:rPr lang="en" sz="2800">
                <a:solidFill>
                  <a:schemeClr val="dk1"/>
                </a:solidFill>
                <a:highlight>
                  <a:schemeClr val="lt1"/>
                </a:highlight>
              </a:rPr>
              <a:t>Don’t try to sell to everyone (You don’t have the resources)</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Me-too company in an existing market is very difficult for a startup</a:t>
            </a:r>
            <a:endParaRPr sz="2500">
              <a:solidFill>
                <a:schemeClr val="dk1"/>
              </a:solidFill>
              <a:highlight>
                <a:srgbClr val="FFFFFF"/>
              </a:highlight>
            </a:endParaRPr>
          </a:p>
          <a:p>
            <a:pPr indent="-327818" lvl="0" marL="457200" rtl="0" algn="l">
              <a:spcBef>
                <a:spcPts val="0"/>
              </a:spcBef>
              <a:spcAft>
                <a:spcPts val="0"/>
              </a:spcAft>
              <a:buClr>
                <a:schemeClr val="dk1"/>
              </a:buClr>
              <a:buSzPct val="104166"/>
              <a:buChar char="●"/>
            </a:pPr>
            <a:r>
              <a:rPr lang="en" sz="2400">
                <a:solidFill>
                  <a:schemeClr val="dk1"/>
                </a:solidFill>
                <a:highlight>
                  <a:schemeClr val="lt1"/>
                </a:highlight>
              </a:rPr>
              <a:t>Avoid “China Syndrome”-choose huge existing market, get a fraction of market share and reap the rewards </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At the center of the target.... Those who ABSOLUTELY, POSITIVELY WANT YOUR PRODUCT!!!</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How many? At what price? Through which channel?</a:t>
            </a:r>
            <a:endParaRPr sz="2500">
              <a:solidFill>
                <a:schemeClr val="dk1"/>
              </a:solidFill>
              <a:highlight>
                <a:srgbClr val="FFFFFF"/>
              </a:highlight>
            </a:endParaRPr>
          </a:p>
          <a:p>
            <a:pPr indent="-327818" lvl="0" marL="457200" rtl="0" algn="l">
              <a:spcBef>
                <a:spcPts val="0"/>
              </a:spcBef>
              <a:spcAft>
                <a:spcPts val="0"/>
              </a:spcAft>
              <a:buClr>
                <a:schemeClr val="dk1"/>
              </a:buClr>
              <a:buSzPct val="100000"/>
              <a:buChar char="●"/>
            </a:pPr>
            <a:r>
              <a:rPr lang="en" sz="2500">
                <a:solidFill>
                  <a:schemeClr val="dk1"/>
                </a:solidFill>
                <a:highlight>
                  <a:srgbClr val="FFFFFF"/>
                </a:highlight>
              </a:rPr>
              <a:t>Guru?Elite? HR Vision?</a:t>
            </a:r>
            <a:endParaRPr sz="2500">
              <a:solidFill>
                <a:schemeClr val="dk1"/>
              </a:solidFill>
              <a:highlight>
                <a:srgbClr val="FFFFFF"/>
              </a:highlight>
            </a:endParaRPr>
          </a:p>
          <a:p>
            <a:pPr indent="0" lvl="0" marL="0" rtl="0" algn="l">
              <a:spcBef>
                <a:spcPts val="1200"/>
              </a:spcBef>
              <a:spcAft>
                <a:spcPts val="0"/>
              </a:spcAft>
              <a:buNone/>
            </a:pPr>
            <a:r>
              <a:rPr lang="en" sz="2500">
                <a:solidFill>
                  <a:schemeClr val="dk1"/>
                </a:solidFill>
                <a:highlight>
                  <a:srgbClr val="FFFFFF"/>
                </a:highlight>
              </a:rPr>
              <a:t>(Breakout room)</a:t>
            </a:r>
            <a:endParaRPr sz="25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animEffect filter="fade" transition="in">
                                      <p:cBhvr>
                                        <p:cTn dur="1000"/>
                                        <p:tgtEl>
                                          <p:spTgt spid="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0" st="10"/>
                                            </p:txEl>
                                          </p:spTgt>
                                        </p:tgtEl>
                                        <p:attrNameLst>
                                          <p:attrName>style.visibility</p:attrName>
                                        </p:attrNameLst>
                                      </p:cBhvr>
                                      <p:to>
                                        <p:strVal val="visible"/>
                                      </p:to>
                                    </p:set>
                                    <p:animEffect filter="fade" transition="in">
                                      <p:cBhvr>
                                        <p:cTn dur="1000"/>
                                        <p:tgtEl>
                                          <p:spTgt spid="9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051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Diffusion of innovations (Rogers, 1962)</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97" name="Google Shape;97;p20"/>
          <p:cNvSpPr txBox="1"/>
          <p:nvPr>
            <p:ph idx="1" type="body"/>
          </p:nvPr>
        </p:nvSpPr>
        <p:spPr>
          <a:xfrm>
            <a:off x="311700" y="926675"/>
            <a:ext cx="8613600" cy="3952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t/>
            </a:r>
            <a:endParaRPr sz="900">
              <a:solidFill>
                <a:schemeClr val="dk1"/>
              </a:solidFill>
              <a:highlight>
                <a:srgbClr val="FFFFFF"/>
              </a:highlight>
              <a:latin typeface="Verdana"/>
              <a:ea typeface="Verdana"/>
              <a:cs typeface="Verdana"/>
              <a:sym typeface="Verdana"/>
            </a:endParaRPr>
          </a:p>
        </p:txBody>
      </p:sp>
      <p:pic>
        <p:nvPicPr>
          <p:cNvPr id="98" name="Google Shape;98;p20"/>
          <p:cNvPicPr preferRelativeResize="0"/>
          <p:nvPr/>
        </p:nvPicPr>
        <p:blipFill>
          <a:blip r:embed="rId3">
            <a:alphaModFix/>
          </a:blip>
          <a:stretch>
            <a:fillRect/>
          </a:stretch>
        </p:blipFill>
        <p:spPr>
          <a:xfrm>
            <a:off x="1465951" y="1271725"/>
            <a:ext cx="5046299" cy="3607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27500"/>
              <a:buFont typeface="Arial"/>
              <a:buNone/>
            </a:pPr>
            <a:r>
              <a:rPr lang="en" sz="4000">
                <a:solidFill>
                  <a:srgbClr val="FF0000"/>
                </a:solidFill>
                <a:highlight>
                  <a:srgbClr val="FFFFFF"/>
                </a:highlight>
              </a:rPr>
              <a:t>Technology Adoption</a:t>
            </a:r>
            <a:endParaRPr sz="4000">
              <a:solidFill>
                <a:srgbClr val="FF0000"/>
              </a:solidFill>
              <a:highlight>
                <a:srgbClr val="FFFFFF"/>
              </a:highlight>
            </a:endParaRPr>
          </a:p>
          <a:p>
            <a:pPr indent="0" lvl="0" marL="0" rtl="0" algn="l">
              <a:spcBef>
                <a:spcPts val="120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06387" lvl="0" marL="457200" rtl="0" algn="l">
              <a:spcBef>
                <a:spcPts val="0"/>
              </a:spcBef>
              <a:spcAft>
                <a:spcPts val="0"/>
              </a:spcAft>
              <a:buClr>
                <a:srgbClr val="000000"/>
              </a:buClr>
              <a:buSzPct val="100000"/>
              <a:buChar char="●"/>
            </a:pPr>
            <a:r>
              <a:rPr b="1" lang="en" sz="4900">
                <a:solidFill>
                  <a:srgbClr val="000000"/>
                </a:solidFill>
              </a:rPr>
              <a:t>Innovators</a:t>
            </a:r>
            <a:endParaRPr b="1" sz="4900">
              <a:solidFill>
                <a:srgbClr val="000000"/>
              </a:solidFill>
            </a:endParaRPr>
          </a:p>
          <a:p>
            <a:pPr indent="-300037" lvl="1" marL="914400" rtl="0" algn="l">
              <a:spcBef>
                <a:spcPts val="0"/>
              </a:spcBef>
              <a:spcAft>
                <a:spcPts val="0"/>
              </a:spcAft>
              <a:buSzPct val="100000"/>
              <a:buChar char="○"/>
            </a:pPr>
            <a:r>
              <a:rPr lang="en" sz="4500">
                <a:solidFill>
                  <a:srgbClr val="202122"/>
                </a:solidFill>
                <a:highlight>
                  <a:srgbClr val="F8F9FA"/>
                </a:highlight>
              </a:rPr>
              <a:t>Willing to try anything new,, have the highest social status, have financial liquidity, are social and have closest contact to scientific sources and interaction with other innovators. Love new products.</a:t>
            </a:r>
            <a:endParaRPr sz="4500"/>
          </a:p>
          <a:p>
            <a:pPr indent="-306387" lvl="0" marL="457200" rtl="0" algn="l">
              <a:spcBef>
                <a:spcPts val="0"/>
              </a:spcBef>
              <a:spcAft>
                <a:spcPts val="0"/>
              </a:spcAft>
              <a:buClr>
                <a:srgbClr val="000000"/>
              </a:buClr>
              <a:buSzPct val="100000"/>
              <a:buChar char="●"/>
            </a:pPr>
            <a:r>
              <a:rPr b="1" lang="en" sz="4900">
                <a:solidFill>
                  <a:srgbClr val="000000"/>
                </a:solidFill>
              </a:rPr>
              <a:t>Early adopters</a:t>
            </a:r>
            <a:endParaRPr b="1" sz="4900">
              <a:solidFill>
                <a:srgbClr val="000000"/>
              </a:solidFill>
            </a:endParaRPr>
          </a:p>
          <a:p>
            <a:pPr indent="-300037" lvl="1" marL="914400" rtl="0" algn="l">
              <a:spcBef>
                <a:spcPts val="0"/>
              </a:spcBef>
              <a:spcAft>
                <a:spcPts val="0"/>
              </a:spcAft>
              <a:buSzPct val="100000"/>
              <a:buChar char="○"/>
            </a:pPr>
            <a:r>
              <a:rPr lang="en" sz="4500">
                <a:solidFill>
                  <a:srgbClr val="202122"/>
                </a:solidFill>
                <a:highlight>
                  <a:srgbClr val="F8F9FA"/>
                </a:highlight>
              </a:rPr>
              <a:t>These individuals have the highest degree of </a:t>
            </a:r>
            <a:r>
              <a:rPr lang="en" sz="4500">
                <a:solidFill>
                  <a:srgbClr val="0B0080"/>
                </a:solidFill>
                <a:uFill>
                  <a:noFill/>
                </a:uFill>
                <a:hlinkClick r:id="rId3">
                  <a:extLst>
                    <a:ext uri="{A12FA001-AC4F-418D-AE19-62706E023703}">
                      <ahyp:hlinkClr val="tx"/>
                    </a:ext>
                  </a:extLst>
                </a:hlinkClick>
              </a:rPr>
              <a:t>opinion leadership</a:t>
            </a:r>
            <a:r>
              <a:rPr lang="en" sz="4500">
                <a:solidFill>
                  <a:srgbClr val="202122"/>
                </a:solidFill>
                <a:highlight>
                  <a:srgbClr val="F8F9FA"/>
                </a:highlight>
              </a:rPr>
              <a:t> among the adopter categories. They want to exploit discontinuity caused by innovations.</a:t>
            </a:r>
            <a:endParaRPr sz="4500"/>
          </a:p>
          <a:p>
            <a:pPr indent="-306387" lvl="0" marL="457200" rtl="0" algn="l">
              <a:spcBef>
                <a:spcPts val="0"/>
              </a:spcBef>
              <a:spcAft>
                <a:spcPts val="0"/>
              </a:spcAft>
              <a:buClr>
                <a:srgbClr val="000000"/>
              </a:buClr>
              <a:buSzPct val="100000"/>
              <a:buChar char="●"/>
            </a:pPr>
            <a:r>
              <a:rPr b="1" lang="en" sz="4900">
                <a:solidFill>
                  <a:srgbClr val="000000"/>
                </a:solidFill>
              </a:rPr>
              <a:t>Early majority</a:t>
            </a:r>
            <a:endParaRPr b="1" sz="4900">
              <a:solidFill>
                <a:srgbClr val="000000"/>
              </a:solidFill>
            </a:endParaRPr>
          </a:p>
          <a:p>
            <a:pPr indent="-300037" lvl="1" marL="914400" rtl="0" algn="l">
              <a:spcBef>
                <a:spcPts val="0"/>
              </a:spcBef>
              <a:spcAft>
                <a:spcPts val="0"/>
              </a:spcAft>
              <a:buSzPct val="100000"/>
              <a:buChar char="○"/>
            </a:pPr>
            <a:r>
              <a:rPr lang="en" sz="4500">
                <a:solidFill>
                  <a:srgbClr val="202122"/>
                </a:solidFill>
                <a:highlight>
                  <a:srgbClr val="F8F9FA"/>
                </a:highlight>
              </a:rPr>
              <a:t>Believe in evolution, not revolution. They make bulk of purchases</a:t>
            </a:r>
            <a:endParaRPr sz="4500"/>
          </a:p>
          <a:p>
            <a:pPr indent="-306387" lvl="0" marL="457200" rtl="0" algn="l">
              <a:spcBef>
                <a:spcPts val="0"/>
              </a:spcBef>
              <a:spcAft>
                <a:spcPts val="0"/>
              </a:spcAft>
              <a:buClr>
                <a:srgbClr val="000000"/>
              </a:buClr>
              <a:buSzPct val="100000"/>
              <a:buChar char="●"/>
            </a:pPr>
            <a:r>
              <a:rPr b="1" lang="en" sz="4900">
                <a:solidFill>
                  <a:srgbClr val="000000"/>
                </a:solidFill>
              </a:rPr>
              <a:t>Late majority</a:t>
            </a:r>
            <a:endParaRPr b="1" sz="4900">
              <a:solidFill>
                <a:srgbClr val="000000"/>
              </a:solidFill>
            </a:endParaRPr>
          </a:p>
          <a:p>
            <a:pPr indent="-300037" lvl="1" marL="914400" rtl="0" algn="l">
              <a:spcBef>
                <a:spcPts val="0"/>
              </a:spcBef>
              <a:spcAft>
                <a:spcPts val="0"/>
              </a:spcAft>
              <a:buSzPct val="100000"/>
              <a:buChar char="○"/>
            </a:pPr>
            <a:r>
              <a:rPr lang="en" sz="4500">
                <a:solidFill>
                  <a:srgbClr val="202122"/>
                </a:solidFill>
                <a:highlight>
                  <a:srgbClr val="F8F9FA"/>
                </a:highlight>
              </a:rPr>
              <a:t>Price sensitive, demanding and skeptical. Huge untapped market for tech companies </a:t>
            </a:r>
            <a:endParaRPr sz="4500"/>
          </a:p>
          <a:p>
            <a:pPr indent="-306387" lvl="0" marL="457200" rtl="0" algn="l">
              <a:spcBef>
                <a:spcPts val="0"/>
              </a:spcBef>
              <a:spcAft>
                <a:spcPts val="0"/>
              </a:spcAft>
              <a:buClr>
                <a:srgbClr val="000000"/>
              </a:buClr>
              <a:buSzPct val="100000"/>
              <a:buChar char="●"/>
            </a:pPr>
            <a:r>
              <a:rPr b="1" lang="en" sz="4900">
                <a:solidFill>
                  <a:srgbClr val="000000"/>
                </a:solidFill>
              </a:rPr>
              <a:t>Laggards</a:t>
            </a:r>
            <a:endParaRPr b="1" sz="4900">
              <a:solidFill>
                <a:srgbClr val="000000"/>
              </a:solidFill>
            </a:endParaRPr>
          </a:p>
          <a:p>
            <a:pPr indent="-300037" lvl="1" marL="914400" rtl="0" algn="l">
              <a:spcBef>
                <a:spcPts val="0"/>
              </a:spcBef>
              <a:spcAft>
                <a:spcPts val="0"/>
              </a:spcAft>
              <a:buSzPct val="100000"/>
              <a:buChar char="○"/>
            </a:pPr>
            <a:r>
              <a:rPr lang="en" sz="4500">
                <a:solidFill>
                  <a:srgbClr val="202122"/>
                </a:solidFill>
                <a:highlight>
                  <a:srgbClr val="F8F9FA"/>
                </a:highlight>
              </a:rPr>
              <a:t>They are the last to adopt an innovation. Laggards typically tend to be focused on "traditions". Love to challenge the hype. Idea is not to sell to this group but around them</a:t>
            </a:r>
            <a:endParaRPr sz="4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sz="1050">
              <a:solidFill>
                <a:srgbClr val="202122"/>
              </a:solidFill>
              <a:highlight>
                <a:srgbClr val="F8F9FA"/>
              </a:highlight>
            </a:endParaRPr>
          </a:p>
          <a:p>
            <a:pPr indent="0" lvl="0" marL="0" rtl="0" algn="l">
              <a:spcBef>
                <a:spcPts val="1200"/>
              </a:spcBef>
              <a:spcAft>
                <a:spcPts val="1200"/>
              </a:spcAft>
              <a:buNone/>
            </a:pPr>
            <a:r>
              <a:t/>
            </a:r>
            <a:endParaRPr sz="1050">
              <a:solidFill>
                <a:srgbClr val="202122"/>
              </a:solidFill>
              <a:highlight>
                <a:srgbClr val="F8F9FA"/>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0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10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10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1000"/>
                                        <p:tgtEl>
                                          <p:spTgt spid="1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Effect filter="fade" transition="in">
                                      <p:cBhvr>
                                        <p:cTn dur="1000"/>
                                        <p:tgtEl>
                                          <p:spTgt spid="1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9" st="9"/>
                                            </p:txEl>
                                          </p:spTgt>
                                        </p:tgtEl>
                                        <p:attrNameLst>
                                          <p:attrName>style.visibility</p:attrName>
                                        </p:attrNameLst>
                                      </p:cBhvr>
                                      <p:to>
                                        <p:strVal val="visible"/>
                                      </p:to>
                                    </p:set>
                                    <p:animEffect filter="fade" transition="in">
                                      <p:cBhvr>
                                        <p:cTn dur="1000"/>
                                        <p:tgtEl>
                                          <p:spTgt spid="1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0" st="10"/>
                                            </p:txEl>
                                          </p:spTgt>
                                        </p:tgtEl>
                                        <p:attrNameLst>
                                          <p:attrName>style.visibility</p:attrName>
                                        </p:attrNameLst>
                                      </p:cBhvr>
                                      <p:to>
                                        <p:strVal val="visible"/>
                                      </p:to>
                                    </p:set>
                                    <p:animEffect filter="fade" transition="in">
                                      <p:cBhvr>
                                        <p:cTn dur="1000"/>
                                        <p:tgtEl>
                                          <p:spTgt spid="1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1" st="11"/>
                                            </p:txEl>
                                          </p:spTgt>
                                        </p:tgtEl>
                                        <p:attrNameLst>
                                          <p:attrName>style.visibility</p:attrName>
                                        </p:attrNameLst>
                                      </p:cBhvr>
                                      <p:to>
                                        <p:strVal val="visible"/>
                                      </p:to>
                                    </p:set>
                                    <p:animEffect filter="fade" transition="in">
                                      <p:cBhvr>
                                        <p:cTn dur="1000"/>
                                        <p:tgtEl>
                                          <p:spTgt spid="1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2" st="12"/>
                                            </p:txEl>
                                          </p:spTgt>
                                        </p:tgtEl>
                                        <p:attrNameLst>
                                          <p:attrName>style.visibility</p:attrName>
                                        </p:attrNameLst>
                                      </p:cBhvr>
                                      <p:to>
                                        <p:strVal val="visible"/>
                                      </p:to>
                                    </p:set>
                                    <p:animEffect filter="fade" transition="in">
                                      <p:cBhvr>
                                        <p:cTn dur="1000"/>
                                        <p:tgtEl>
                                          <p:spTgt spid="1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3" st="13"/>
                                            </p:txEl>
                                          </p:spTgt>
                                        </p:tgtEl>
                                        <p:attrNameLst>
                                          <p:attrName>style.visibility</p:attrName>
                                        </p:attrNameLst>
                                      </p:cBhvr>
                                      <p:to>
                                        <p:strVal val="visible"/>
                                      </p:to>
                                    </p:set>
                                    <p:animEffect filter="fade" transition="in">
                                      <p:cBhvr>
                                        <p:cTn dur="1000"/>
                                        <p:tgtEl>
                                          <p:spTgt spid="10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