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a09cd9ae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a09cd9ae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a09cd9ae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a09cd9ae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a09cd9ae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a09cd9ae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a09cd9ae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a09cd9ae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a09cd9ae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a09cd9ae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a09cd9ae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a09cd9ae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a09cd9aef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a09cd9aef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a09cd9ae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a09cd9ae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a09cd9ae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a09cd9ae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a09cd9ae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a09cd9ae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a063bc20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a063bc20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a09cd9ae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a09cd9ae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a09cd9aef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a09cd9aef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a09cd9aef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a09cd9aef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a09cd9ae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a09cd9ae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a09cd9ae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a09cd9ae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a063bc20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a063bc20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a09cd9ae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a09cd9ae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a09cd9ae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a09cd9ae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a09cd9ae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a09cd9ae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a09cd9aef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a09cd9aef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a09cd9ae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a09cd9ae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a09cd9aef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a09cd9aef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a09cd9ae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a09cd9ae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a09cd9ae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a09cd9ae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a09cd9ae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a09cd9ae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a09cd9ae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a09cd9ae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ad2c820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ad2c820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ad2c820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ad2c820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ad2c820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ad2c820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ad2c8202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ad2c820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ad2c8202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ad2c8202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a09cd9ae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a09cd9ae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a09cd9aef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a09cd9aef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ba063bc20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ba063bc20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a09cd9ae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a09cd9ae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a09cd9ae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a09cd9ae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a09cd9ae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a09cd9ae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a09cd9ae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a09cd9ae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a09cd9ae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a09cd9ae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None/>
            </a:pPr>
            <a:r>
              <a:rPr lang="en" sz="2600">
                <a:solidFill>
                  <a:srgbClr val="FF0000"/>
                </a:solidFill>
                <a:highlight>
                  <a:srgbClr val="FFFFFF"/>
                </a:highlight>
              </a:rPr>
              <a:t>Market Segmentation &amp; How to do Primary Market Research </a:t>
            </a:r>
            <a:endParaRPr sz="2600">
              <a:solidFill>
                <a:srgbClr val="FF0000"/>
              </a:solidFill>
              <a:highlight>
                <a:srgbClr val="FFFFFF"/>
              </a:highlight>
            </a:endParaRPr>
          </a:p>
          <a:p>
            <a:pPr indent="0" lvl="0" marL="0" rtl="0" algn="ctr">
              <a:lnSpc>
                <a:spcPct val="115000"/>
              </a:lnSpc>
              <a:spcBef>
                <a:spcPts val="1200"/>
              </a:spcBef>
              <a:spcAft>
                <a:spcPts val="0"/>
              </a:spcAft>
              <a:buClr>
                <a:schemeClr val="dk1"/>
              </a:buClr>
              <a:buSzPct val="42307"/>
              <a:buFont typeface="Arial"/>
              <a:buNone/>
            </a:pPr>
            <a:r>
              <a:rPr lang="en" sz="2600">
                <a:solidFill>
                  <a:srgbClr val="FF0000"/>
                </a:solidFill>
                <a:highlight>
                  <a:srgbClr val="FFFFFF"/>
                </a:highlight>
              </a:rPr>
              <a:t>or</a:t>
            </a:r>
            <a:endParaRPr sz="2600">
              <a:solidFill>
                <a:srgbClr val="FF0000"/>
              </a:solidFill>
              <a:highlight>
                <a:srgbClr val="FFFFFF"/>
              </a:highlight>
            </a:endParaRPr>
          </a:p>
          <a:p>
            <a:pPr indent="0" lvl="0" marL="0" rtl="0" algn="ctr">
              <a:lnSpc>
                <a:spcPct val="115000"/>
              </a:lnSpc>
              <a:spcBef>
                <a:spcPts val="1200"/>
              </a:spcBef>
              <a:spcAft>
                <a:spcPts val="0"/>
              </a:spcAft>
              <a:buClr>
                <a:schemeClr val="dk1"/>
              </a:buClr>
              <a:buSzPct val="42307"/>
              <a:buFont typeface="Arial"/>
              <a:buNone/>
            </a:pPr>
            <a:r>
              <a:rPr lang="en" sz="2600">
                <a:solidFill>
                  <a:srgbClr val="FF0000"/>
                </a:solidFill>
                <a:highlight>
                  <a:srgbClr val="FFFFFF"/>
                </a:highlight>
              </a:rPr>
              <a:t>“Now that I have my idea and team, what do I do next?”</a:t>
            </a:r>
            <a:endParaRPr sz="2600">
              <a:solidFill>
                <a:srgbClr val="FF0000"/>
              </a:solidFill>
              <a:highlight>
                <a:srgbClr val="FFFFFF"/>
              </a:highlight>
            </a:endParaRPr>
          </a:p>
          <a:p>
            <a:pPr indent="0" lvl="0" marL="0" rtl="0" algn="ctr">
              <a:spcBef>
                <a:spcPts val="120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Session 7</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Market Segmentation: Brainstorm</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1200"/>
              </a:spcBef>
              <a:spcAft>
                <a:spcPts val="0"/>
              </a:spcAft>
              <a:buClr>
                <a:schemeClr val="dk1"/>
              </a:buClr>
              <a:buSzPts val="2400"/>
              <a:buChar char="●"/>
            </a:pPr>
            <a:r>
              <a:rPr lang="en" sz="2400">
                <a:solidFill>
                  <a:schemeClr val="dk1"/>
                </a:solidFill>
                <a:highlight>
                  <a:srgbClr val="FFFFFF"/>
                </a:highlight>
              </a:rPr>
              <a:t>Start by brainstorming a wide array of market opportunities</a:t>
            </a:r>
            <a:endParaRPr sz="2400">
              <a:solidFill>
                <a:schemeClr val="dk1"/>
              </a:solidFill>
              <a:highlight>
                <a:srgbClr val="FFFFFF"/>
              </a:highlight>
            </a:endParaRPr>
          </a:p>
          <a:p>
            <a:pPr indent="-349250" lvl="1" marL="914400" rtl="0" algn="l">
              <a:spcBef>
                <a:spcPts val="0"/>
              </a:spcBef>
              <a:spcAft>
                <a:spcPts val="0"/>
              </a:spcAft>
              <a:buClr>
                <a:schemeClr val="dk1"/>
              </a:buClr>
              <a:buSzPts val="1900"/>
              <a:buChar char="○"/>
            </a:pPr>
            <a:r>
              <a:rPr lang="en" sz="1900">
                <a:solidFill>
                  <a:schemeClr val="dk1"/>
                </a:solidFill>
                <a:highlight>
                  <a:srgbClr val="FFFFFF"/>
                </a:highlight>
              </a:rPr>
              <a:t>Include all the “crazy” long-shot ideas because they are helpful in expanding the boundaries of possibilities to where some of the most interesting opportunities might exist</a:t>
            </a:r>
            <a:endParaRPr sz="19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rPr lang="en" sz="3000">
                <a:solidFill>
                  <a:srgbClr val="FF0000"/>
                </a:solidFill>
                <a:highlight>
                  <a:srgbClr val="FFFFFF"/>
                </a:highlight>
              </a:rPr>
              <a:t>Then identify potential industries for your idea</a:t>
            </a:r>
            <a:endParaRPr sz="3000">
              <a:solidFill>
                <a:srgbClr val="FF0000"/>
              </a:solidFill>
              <a:highlight>
                <a:srgbClr val="FFFFFF"/>
              </a:highlight>
            </a:endParaRPr>
          </a:p>
          <a:p>
            <a:pPr indent="0" lvl="0" marL="0" rtl="0" algn="l">
              <a:spcBef>
                <a:spcPts val="1200"/>
              </a:spcBef>
              <a:spcAft>
                <a:spcPts val="0"/>
              </a:spcAft>
              <a:buNone/>
            </a:pPr>
            <a:r>
              <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1200"/>
              </a:spcBef>
              <a:spcAft>
                <a:spcPts val="0"/>
              </a:spcAft>
              <a:buClr>
                <a:schemeClr val="dk1"/>
              </a:buClr>
              <a:buSzPts val="2400"/>
              <a:buChar char="●"/>
            </a:pPr>
            <a:r>
              <a:rPr lang="en" sz="2400">
                <a:solidFill>
                  <a:schemeClr val="dk1"/>
                </a:solidFill>
                <a:highlight>
                  <a:srgbClr val="FFFFFF"/>
                </a:highlight>
              </a:rPr>
              <a:t>List who might benefit in each industry from your idea</a:t>
            </a:r>
            <a:endParaRPr sz="2400">
              <a:solidFill>
                <a:schemeClr val="dk1"/>
              </a:solidFill>
              <a:highlight>
                <a:srgbClr val="FFFFFF"/>
              </a:highlight>
            </a:endParaRPr>
          </a:p>
          <a:p>
            <a:pPr indent="-381000" lvl="0" marL="457200" rtl="0" algn="l">
              <a:spcBef>
                <a:spcPts val="0"/>
              </a:spcBef>
              <a:spcAft>
                <a:spcPts val="0"/>
              </a:spcAft>
              <a:buClr>
                <a:schemeClr val="dk1"/>
              </a:buClr>
              <a:buSzPts val="2400"/>
              <a:buChar char="●"/>
            </a:pPr>
            <a:r>
              <a:rPr lang="en" sz="2400">
                <a:solidFill>
                  <a:schemeClr val="dk1"/>
                </a:solidFill>
                <a:highlight>
                  <a:srgbClr val="FFFFFF"/>
                </a:highlight>
              </a:rPr>
              <a:t>Focus on end users, not customers, because you need a committed group of end users to have a sustainable business</a:t>
            </a:r>
            <a:endParaRPr sz="24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10509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n" sz="3300">
                <a:solidFill>
                  <a:srgbClr val="FF0000"/>
                </a:solidFill>
                <a:highlight>
                  <a:srgbClr val="FFFFFF"/>
                </a:highlight>
              </a:rPr>
              <a:t>Next, identify the different tasks your </a:t>
            </a:r>
            <a:endParaRPr sz="3300">
              <a:solidFill>
                <a:srgbClr val="FF0000"/>
              </a:solidFill>
              <a:highlight>
                <a:srgbClr val="FFFFFF"/>
              </a:highlight>
            </a:endParaRPr>
          </a:p>
          <a:p>
            <a:pPr indent="0" lvl="0" marL="0" rtl="0" algn="ctr">
              <a:lnSpc>
                <a:spcPct val="115000"/>
              </a:lnSpc>
              <a:spcBef>
                <a:spcPts val="0"/>
              </a:spcBef>
              <a:spcAft>
                <a:spcPts val="0"/>
              </a:spcAft>
              <a:buClr>
                <a:schemeClr val="dk1"/>
              </a:buClr>
              <a:buSzPct val="33333"/>
              <a:buFont typeface="Arial"/>
              <a:buNone/>
            </a:pPr>
            <a:r>
              <a:rPr lang="en" sz="3300">
                <a:solidFill>
                  <a:srgbClr val="FF0000"/>
                </a:solidFill>
                <a:highlight>
                  <a:srgbClr val="FFFFFF"/>
                </a:highlight>
              </a:rPr>
              <a:t>end user performs</a:t>
            </a:r>
            <a:endParaRPr sz="3300">
              <a:solidFill>
                <a:srgbClr val="FF0000"/>
              </a:solidFill>
              <a:highlight>
                <a:srgbClr val="FFFFFF"/>
              </a:highlight>
            </a:endParaRPr>
          </a:p>
          <a:p>
            <a:pPr indent="0" lvl="0" marL="0" rtl="0" algn="l">
              <a:spcBef>
                <a:spcPts val="0"/>
              </a:spcBef>
              <a:spcAft>
                <a:spcPts val="0"/>
              </a:spcAft>
              <a:buNone/>
            </a:pPr>
            <a:r>
              <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Clr>
                <a:schemeClr val="dk1"/>
              </a:buClr>
              <a:buSzPts val="1100"/>
              <a:buFont typeface="Arial"/>
              <a:buNone/>
            </a:pPr>
            <a:r>
              <a:rPr lang="en" sz="2400">
                <a:solidFill>
                  <a:schemeClr val="dk1"/>
                </a:solidFill>
                <a:highlight>
                  <a:srgbClr val="FFFFFF"/>
                </a:highlight>
              </a:rPr>
              <a:t>There may be similarities between certain subcategories that you can group but do not start combining categories without knowing more about your customer</a:t>
            </a:r>
            <a:endParaRPr sz="2400">
              <a:solidFill>
                <a:schemeClr val="dk1"/>
              </a:solidFill>
              <a:highlight>
                <a:srgbClr val="FFFFFF"/>
              </a:highlight>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Important Note!</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93065" lvl="0" marL="457200" rtl="0" algn="l">
              <a:spcBef>
                <a:spcPts val="1200"/>
              </a:spcBef>
              <a:spcAft>
                <a:spcPts val="0"/>
              </a:spcAft>
              <a:buClr>
                <a:schemeClr val="dk1"/>
              </a:buClr>
              <a:buSzPct val="100000"/>
              <a:buChar char="●"/>
            </a:pPr>
            <a:r>
              <a:rPr lang="en" sz="2800">
                <a:solidFill>
                  <a:schemeClr val="dk1"/>
                </a:solidFill>
                <a:highlight>
                  <a:srgbClr val="FFFFFF"/>
                </a:highlight>
              </a:rPr>
              <a:t>When segmenting, you will find there are a lot of segments and that seemingly broad categories have a lot of important differences</a:t>
            </a:r>
            <a:endParaRPr sz="2800">
              <a:solidFill>
                <a:schemeClr val="dk1"/>
              </a:solidFill>
              <a:highlight>
                <a:srgbClr val="FFFFFF"/>
              </a:highlight>
            </a:endParaRPr>
          </a:p>
          <a:p>
            <a:pPr indent="-393065" lvl="0" marL="457200" rtl="0" algn="l">
              <a:spcBef>
                <a:spcPts val="0"/>
              </a:spcBef>
              <a:spcAft>
                <a:spcPts val="0"/>
              </a:spcAft>
              <a:buClr>
                <a:schemeClr val="dk1"/>
              </a:buClr>
              <a:buSzPct val="100000"/>
              <a:buChar char="●"/>
            </a:pPr>
            <a:r>
              <a:rPr lang="en" sz="2800">
                <a:solidFill>
                  <a:schemeClr val="dk1"/>
                </a:solidFill>
                <a:highlight>
                  <a:srgbClr val="FFFFFF"/>
                </a:highlight>
              </a:rPr>
              <a:t>Be broad and expansive when segmenting end users for your new product. You are brainstorming now, later you will narrow the list as you analyze each segment</a:t>
            </a:r>
            <a:endParaRPr sz="28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Market Segmentation: Narrow</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1200"/>
              </a:spcBef>
              <a:spcAft>
                <a:spcPts val="0"/>
              </a:spcAft>
              <a:buClr>
                <a:schemeClr val="dk1"/>
              </a:buClr>
              <a:buSzPts val="2400"/>
              <a:buChar char="●"/>
            </a:pPr>
            <a:r>
              <a:rPr lang="en" sz="2400">
                <a:solidFill>
                  <a:schemeClr val="dk1"/>
                </a:solidFill>
                <a:highlight>
                  <a:srgbClr val="FFFFFF"/>
                </a:highlight>
              </a:rPr>
              <a:t>After identifying numerous potential end users and applications for your idea or technology, the next step is to list the top 6-12 interesting market opportunities</a:t>
            </a:r>
            <a:endParaRPr sz="2400">
              <a:solidFill>
                <a:schemeClr val="dk1"/>
              </a:solidFill>
              <a:highlight>
                <a:srgbClr val="FFFFFF"/>
              </a:highlight>
            </a:endParaRPr>
          </a:p>
          <a:p>
            <a:pPr indent="-381000" lvl="0" marL="457200" rtl="0" algn="l">
              <a:spcBef>
                <a:spcPts val="0"/>
              </a:spcBef>
              <a:spcAft>
                <a:spcPts val="0"/>
              </a:spcAft>
              <a:buClr>
                <a:schemeClr val="dk1"/>
              </a:buClr>
              <a:buSzPts val="2400"/>
              <a:buChar char="●"/>
            </a:pPr>
            <a:r>
              <a:rPr lang="en" sz="2400">
                <a:solidFill>
                  <a:schemeClr val="dk1"/>
                </a:solidFill>
                <a:highlight>
                  <a:srgbClr val="FFFFFF"/>
                </a:highlight>
              </a:rPr>
              <a:t>Market opportunity = specific end users + unmet need</a:t>
            </a:r>
            <a:endParaRPr sz="24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162200"/>
            <a:ext cx="8520600" cy="12708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Start by asking the following 7 questions at an industry level</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a:p>
          <a:p>
            <a:pPr indent="-386080" lvl="0" marL="457200" rtl="0" algn="l">
              <a:spcBef>
                <a:spcPts val="1200"/>
              </a:spcBef>
              <a:spcAft>
                <a:spcPts val="0"/>
              </a:spcAft>
              <a:buClr>
                <a:schemeClr val="dk1"/>
              </a:buClr>
              <a:buSzPct val="100000"/>
              <a:buChar char="●"/>
            </a:pPr>
            <a:r>
              <a:rPr lang="en" sz="3200">
                <a:solidFill>
                  <a:schemeClr val="dk1"/>
                </a:solidFill>
                <a:highlight>
                  <a:srgbClr val="FFFFFF"/>
                </a:highlight>
              </a:rPr>
              <a:t>Then consider what the answers would be for the end user of your product</a:t>
            </a:r>
            <a:endParaRPr sz="3200">
              <a:solidFill>
                <a:schemeClr val="dk1"/>
              </a:solidFill>
              <a:highlight>
                <a:srgbClr val="FFFFFF"/>
              </a:highlight>
            </a:endParaRPr>
          </a:p>
          <a:p>
            <a:pPr indent="-386080" lvl="0" marL="457200" rtl="0" algn="l">
              <a:spcBef>
                <a:spcPts val="0"/>
              </a:spcBef>
              <a:spcAft>
                <a:spcPts val="0"/>
              </a:spcAft>
              <a:buClr>
                <a:schemeClr val="dk1"/>
              </a:buClr>
              <a:buSzPct val="100000"/>
              <a:buChar char="●"/>
            </a:pPr>
            <a:r>
              <a:rPr lang="en" sz="3200">
                <a:solidFill>
                  <a:schemeClr val="dk1"/>
                </a:solidFill>
                <a:highlight>
                  <a:srgbClr val="FFFFFF"/>
                </a:highlight>
              </a:rPr>
              <a:t>Since you will be researching each of these markets in depth, you don’t have time to consider an unlimited number of options.</a:t>
            </a:r>
            <a:endParaRPr sz="3200">
              <a:solidFill>
                <a:schemeClr val="dk1"/>
              </a:solidFill>
              <a:highlight>
                <a:srgbClr val="FFFFFF"/>
              </a:highlight>
            </a:endParaRPr>
          </a:p>
          <a:p>
            <a:pPr indent="-386080" lvl="0" marL="457200" rtl="0" algn="l">
              <a:spcBef>
                <a:spcPts val="0"/>
              </a:spcBef>
              <a:spcAft>
                <a:spcPts val="0"/>
              </a:spcAft>
              <a:buClr>
                <a:schemeClr val="dk1"/>
              </a:buClr>
              <a:buSzPct val="100000"/>
              <a:buChar char="●"/>
            </a:pPr>
            <a:r>
              <a:rPr lang="en" sz="3200">
                <a:solidFill>
                  <a:schemeClr val="dk1"/>
                </a:solidFill>
                <a:highlight>
                  <a:srgbClr val="FFFFFF"/>
                </a:highlight>
              </a:rPr>
              <a:t> 6-12 market opportunities is more than sufficient (with 6 being a much more realistic number)</a:t>
            </a:r>
            <a:endParaRPr sz="32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Narrow – Question 1</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lang="en" sz="3500">
                <a:solidFill>
                  <a:schemeClr val="dk1"/>
                </a:solidFill>
                <a:highlight>
                  <a:srgbClr val="FFFFFF"/>
                </a:highlight>
              </a:rPr>
              <a:t>Is the target customer well-funded?</a:t>
            </a:r>
            <a:endParaRPr sz="3500">
              <a:solidFill>
                <a:schemeClr val="dk1"/>
              </a:solidFill>
              <a:highlight>
                <a:srgbClr val="FFFFFF"/>
              </a:highlight>
            </a:endParaRPr>
          </a:p>
          <a:p>
            <a:pPr indent="-379730" lvl="0" marL="457200" rtl="0" algn="l">
              <a:spcBef>
                <a:spcPts val="1200"/>
              </a:spcBef>
              <a:spcAft>
                <a:spcPts val="0"/>
              </a:spcAft>
              <a:buClr>
                <a:schemeClr val="dk1"/>
              </a:buClr>
              <a:buSzPct val="100000"/>
              <a:buChar char="●"/>
            </a:pPr>
            <a:r>
              <a:rPr lang="en" sz="2800">
                <a:solidFill>
                  <a:schemeClr val="dk1"/>
                </a:solidFill>
                <a:highlight>
                  <a:srgbClr val="FFFFFF"/>
                </a:highlight>
              </a:rPr>
              <a:t>If the customer doesn’t have money, the market is not attractive because it will not be sustainable and provide positive cash flow for the new venture to grow</a:t>
            </a:r>
            <a:endParaRPr sz="2800">
              <a:solidFill>
                <a:schemeClr val="dk1"/>
              </a:solidFill>
              <a:highlight>
                <a:srgbClr val="FFFFFF"/>
              </a:highlight>
            </a:endParaRPr>
          </a:p>
          <a:p>
            <a:pPr indent="0" lvl="0" marL="0" rtl="0" algn="l">
              <a:spcBef>
                <a:spcPts val="1200"/>
              </a:spcBef>
              <a:spcAft>
                <a:spcPts val="0"/>
              </a:spcAft>
              <a:buNone/>
            </a:pPr>
            <a:r>
              <a:t/>
            </a:r>
            <a:endParaRPr sz="3500">
              <a:solidFill>
                <a:schemeClr val="dk1"/>
              </a:solidFill>
              <a:highlight>
                <a:srgbClr val="FFFFFF"/>
              </a:highlight>
            </a:endParaRPr>
          </a:p>
          <a:p>
            <a:pPr indent="0" lvl="0" marL="0" rtl="0" algn="l">
              <a:spcBef>
                <a:spcPts val="1200"/>
              </a:spcBef>
              <a:spcAft>
                <a:spcPts val="0"/>
              </a:spcAft>
              <a:buClr>
                <a:schemeClr val="dk1"/>
              </a:buClr>
              <a:buSzPct val="31428"/>
              <a:buFont typeface="Arial"/>
              <a:buNone/>
            </a:pPr>
            <a:r>
              <a:t/>
            </a:r>
            <a:endParaRPr sz="35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1200"/>
              </a:spcAft>
              <a:buClr>
                <a:schemeClr val="dk1"/>
              </a:buClr>
              <a:buSzPct val="27500"/>
              <a:buFont typeface="Arial"/>
              <a:buNone/>
            </a:pPr>
            <a:r>
              <a:rPr lang="en" sz="4000">
                <a:solidFill>
                  <a:srgbClr val="FF0000"/>
                </a:solidFill>
                <a:highlight>
                  <a:srgbClr val="FFFFFF"/>
                </a:highlight>
              </a:rPr>
              <a:t>Narrow – Question 2</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1200"/>
              </a:spcBef>
              <a:spcAft>
                <a:spcPts val="0"/>
              </a:spcAft>
              <a:buNone/>
            </a:pPr>
            <a:r>
              <a:rPr lang="en" sz="3800">
                <a:solidFill>
                  <a:schemeClr val="dk1"/>
                </a:solidFill>
                <a:highlight>
                  <a:srgbClr val="FFFFFF"/>
                </a:highlight>
              </a:rPr>
              <a:t>Is the target customer readily accessible to your sales force?</a:t>
            </a:r>
            <a:endParaRPr sz="3800">
              <a:solidFill>
                <a:schemeClr val="dk1"/>
              </a:solidFill>
              <a:highlight>
                <a:srgbClr val="FFFFFF"/>
              </a:highlight>
            </a:endParaRPr>
          </a:p>
          <a:p>
            <a:pPr indent="-339725" lvl="0" marL="457200" rtl="0" algn="l">
              <a:spcBef>
                <a:spcPts val="1200"/>
              </a:spcBef>
              <a:spcAft>
                <a:spcPts val="0"/>
              </a:spcAft>
              <a:buClr>
                <a:schemeClr val="dk1"/>
              </a:buClr>
              <a:buSzPct val="100000"/>
              <a:buChar char="●"/>
            </a:pPr>
            <a:r>
              <a:rPr lang="en" sz="2800">
                <a:solidFill>
                  <a:schemeClr val="dk1"/>
                </a:solidFill>
                <a:highlight>
                  <a:srgbClr val="FFFFFF"/>
                </a:highlight>
              </a:rPr>
              <a:t>You want to deal directly with customers when starting out instead of relying on third parties to market and sell your product, because your product will go through iterations of improvement very quickly, and direct customer feedback is an essential part of that process. </a:t>
            </a:r>
            <a:endParaRPr sz="2800">
              <a:solidFill>
                <a:schemeClr val="dk1"/>
              </a:solidFill>
              <a:highlight>
                <a:srgbClr val="FFFFFF"/>
              </a:highlight>
            </a:endParaRPr>
          </a:p>
          <a:p>
            <a:pPr indent="-339725" lvl="0" marL="457200" rtl="0" algn="l">
              <a:spcBef>
                <a:spcPts val="0"/>
              </a:spcBef>
              <a:spcAft>
                <a:spcPts val="0"/>
              </a:spcAft>
              <a:buClr>
                <a:schemeClr val="dk1"/>
              </a:buClr>
              <a:buSzPct val="100000"/>
              <a:buChar char="●"/>
            </a:pPr>
            <a:r>
              <a:rPr lang="en" sz="2800">
                <a:solidFill>
                  <a:schemeClr val="dk1"/>
                </a:solidFill>
                <a:highlight>
                  <a:srgbClr val="FFFFFF"/>
                </a:highlight>
              </a:rPr>
              <a:t>Also, since your product is relatively new and never seen before (and potentially disruptive), third parties may not know how to be effective at creating demand for your product</a:t>
            </a:r>
            <a:endParaRPr sz="2800">
              <a:solidFill>
                <a:schemeClr val="dk1"/>
              </a:solidFill>
              <a:highlight>
                <a:srgbClr val="FFFFFF"/>
              </a:highlight>
            </a:endParaRPr>
          </a:p>
          <a:p>
            <a:pPr indent="0" lvl="0" marL="0" rtl="0" algn="l">
              <a:spcBef>
                <a:spcPts val="1200"/>
              </a:spcBef>
              <a:spcAft>
                <a:spcPts val="0"/>
              </a:spcAft>
              <a:buClr>
                <a:schemeClr val="dk1"/>
              </a:buClr>
              <a:buSzPct val="36666"/>
              <a:buFont typeface="Arial"/>
              <a:buNone/>
            </a:pPr>
            <a:r>
              <a:t/>
            </a:r>
            <a:endParaRPr sz="30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55500"/>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1200"/>
              </a:spcAft>
              <a:buClr>
                <a:schemeClr val="dk1"/>
              </a:buClr>
              <a:buSzPct val="27500"/>
              <a:buFont typeface="Arial"/>
              <a:buNone/>
            </a:pPr>
            <a:r>
              <a:rPr lang="en" sz="4000">
                <a:solidFill>
                  <a:srgbClr val="FF0000"/>
                </a:solidFill>
                <a:highlight>
                  <a:srgbClr val="FFFFFF"/>
                </a:highlight>
              </a:rPr>
              <a:t>Narrow – Question 3</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2400">
                <a:solidFill>
                  <a:schemeClr val="dk1"/>
                </a:solidFill>
                <a:highlight>
                  <a:srgbClr val="FFFFFF"/>
                </a:highlight>
              </a:rPr>
              <a:t>Does the target customer have a compelling reason to buy?</a:t>
            </a:r>
            <a:endParaRPr sz="2400">
              <a:solidFill>
                <a:schemeClr val="dk1"/>
              </a:solidFill>
              <a:highlight>
                <a:srgbClr val="FFFFFF"/>
              </a:highlight>
            </a:endParaRPr>
          </a:p>
          <a:p>
            <a:pPr indent="-349250" lvl="0" marL="457200" rtl="0" algn="l">
              <a:spcBef>
                <a:spcPts val="1200"/>
              </a:spcBef>
              <a:spcAft>
                <a:spcPts val="0"/>
              </a:spcAft>
              <a:buClr>
                <a:schemeClr val="dk1"/>
              </a:buClr>
              <a:buSzPts val="1900"/>
              <a:buChar char="●"/>
            </a:pPr>
            <a:r>
              <a:rPr lang="en" sz="1900">
                <a:solidFill>
                  <a:schemeClr val="dk1"/>
                </a:solidFill>
                <a:highlight>
                  <a:srgbClr val="FFFFFF"/>
                </a:highlight>
              </a:rPr>
              <a:t>Would the customer buy your product instead of another similar option? </a:t>
            </a:r>
            <a:endParaRPr sz="1900">
              <a:solidFill>
                <a:schemeClr val="dk1"/>
              </a:solidFill>
              <a:highlight>
                <a:srgbClr val="FFFFFF"/>
              </a:highlight>
            </a:endParaRPr>
          </a:p>
          <a:p>
            <a:pPr indent="-349250" lvl="0" marL="457200" rtl="0" algn="l">
              <a:spcBef>
                <a:spcPts val="0"/>
              </a:spcBef>
              <a:spcAft>
                <a:spcPts val="0"/>
              </a:spcAft>
              <a:buClr>
                <a:schemeClr val="dk1"/>
              </a:buClr>
              <a:buSzPts val="1900"/>
              <a:buChar char="●"/>
            </a:pPr>
            <a:r>
              <a:rPr lang="en" sz="1900">
                <a:solidFill>
                  <a:schemeClr val="dk1"/>
                </a:solidFill>
                <a:highlight>
                  <a:srgbClr val="FFFFFF"/>
                </a:highlight>
              </a:rPr>
              <a:t>Or, is the customer content with whatever solution is already being used? </a:t>
            </a:r>
            <a:endParaRPr sz="1900">
              <a:solidFill>
                <a:schemeClr val="dk1"/>
              </a:solidFill>
              <a:highlight>
                <a:srgbClr val="FFFFFF"/>
              </a:highlight>
            </a:endParaRPr>
          </a:p>
          <a:p>
            <a:pPr indent="-349250" lvl="0" marL="457200" rtl="0" algn="l">
              <a:spcBef>
                <a:spcPts val="0"/>
              </a:spcBef>
              <a:spcAft>
                <a:spcPts val="0"/>
              </a:spcAft>
              <a:buClr>
                <a:schemeClr val="dk1"/>
              </a:buClr>
              <a:buSzPts val="1900"/>
              <a:buChar char="●"/>
            </a:pPr>
            <a:r>
              <a:rPr lang="en" sz="1900">
                <a:solidFill>
                  <a:schemeClr val="dk1"/>
                </a:solidFill>
                <a:highlight>
                  <a:srgbClr val="FFFFFF"/>
                </a:highlight>
              </a:rPr>
              <a:t>On many occasions, your primary competition will be the customer doing nothing</a:t>
            </a:r>
            <a:endParaRPr sz="19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t/>
            </a:r>
            <a:endParaRPr sz="24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10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10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10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1000"/>
                                        <p:tgtEl>
                                          <p:spTgt spid="1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Effect filter="fade" transition="in">
                                      <p:cBhvr>
                                        <p:cTn dur="1000"/>
                                        <p:tgtEl>
                                          <p:spTgt spid="1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animEffect filter="fade" transition="in">
                                      <p:cBhvr>
                                        <p:cTn dur="1000"/>
                                        <p:tgtEl>
                                          <p:spTgt spid="15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1200"/>
              </a:spcAft>
              <a:buClr>
                <a:schemeClr val="dk1"/>
              </a:buClr>
              <a:buSzPct val="27500"/>
              <a:buFont typeface="Arial"/>
              <a:buNone/>
            </a:pPr>
            <a:r>
              <a:rPr lang="en" sz="4000">
                <a:solidFill>
                  <a:srgbClr val="FF0000"/>
                </a:solidFill>
                <a:highlight>
                  <a:srgbClr val="FFFFFF"/>
                </a:highlight>
              </a:rPr>
              <a:t>Narrow – Question 4</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lang="en" sz="2500">
                <a:solidFill>
                  <a:schemeClr val="dk1"/>
                </a:solidFill>
                <a:highlight>
                  <a:srgbClr val="FFFFFF"/>
                </a:highlight>
              </a:rPr>
              <a:t>Can you today, with the help of partners, deliver the whole product?</a:t>
            </a:r>
            <a:endParaRPr sz="2500">
              <a:solidFill>
                <a:schemeClr val="dk1"/>
              </a:solidFill>
              <a:highlight>
                <a:srgbClr val="FFFFFF"/>
              </a:highlight>
            </a:endParaRPr>
          </a:p>
          <a:p>
            <a:pPr indent="-352742" lvl="0" marL="457200" rtl="0" algn="l">
              <a:spcBef>
                <a:spcPts val="1200"/>
              </a:spcBef>
              <a:spcAft>
                <a:spcPts val="0"/>
              </a:spcAft>
              <a:buClr>
                <a:schemeClr val="dk1"/>
              </a:buClr>
              <a:buSzPct val="100000"/>
              <a:buChar char="●"/>
            </a:pPr>
            <a:r>
              <a:rPr lang="en" sz="2300">
                <a:solidFill>
                  <a:schemeClr val="dk1"/>
                </a:solidFill>
                <a:highlight>
                  <a:srgbClr val="FFFFFF"/>
                </a:highlight>
              </a:rPr>
              <a:t>Your customer usually wants to buy a whole functional solution, not one they have to assemble themselves. </a:t>
            </a:r>
            <a:endParaRPr sz="2300">
              <a:solidFill>
                <a:schemeClr val="dk1"/>
              </a:solidFill>
              <a:highlight>
                <a:srgbClr val="FFFFFF"/>
              </a:highlight>
            </a:endParaRPr>
          </a:p>
          <a:p>
            <a:pPr indent="-352742" lvl="0" marL="457200" rtl="0" algn="l">
              <a:spcBef>
                <a:spcPts val="0"/>
              </a:spcBef>
              <a:spcAft>
                <a:spcPts val="0"/>
              </a:spcAft>
              <a:buClr>
                <a:schemeClr val="dk1"/>
              </a:buClr>
              <a:buSzPct val="100000"/>
              <a:buChar char="●"/>
            </a:pPr>
            <a:r>
              <a:rPr lang="en" sz="2300">
                <a:solidFill>
                  <a:schemeClr val="dk1"/>
                </a:solidFill>
                <a:highlight>
                  <a:srgbClr val="FFFFFF"/>
                </a:highlight>
              </a:rPr>
              <a:t>You will likely have to work with other vendors to deliver a solution that incorporates your product, which means that you will need to convince other manufacturers and distributors that your product is worth integrating into their workflows (eg Ikea-Urban Ladder)</a:t>
            </a:r>
            <a:endParaRPr sz="2300">
              <a:solidFill>
                <a:schemeClr val="dk1"/>
              </a:solidFill>
              <a:highlight>
                <a:srgbClr val="FFFFFF"/>
              </a:highlight>
            </a:endParaRPr>
          </a:p>
          <a:p>
            <a:pPr indent="0" lvl="0" marL="0" rtl="0" algn="l">
              <a:spcBef>
                <a:spcPts val="1200"/>
              </a:spcBef>
              <a:spcAft>
                <a:spcPts val="0"/>
              </a:spcAft>
              <a:buClr>
                <a:schemeClr val="dk1"/>
              </a:buClr>
              <a:buSzPct val="45833"/>
              <a:buFont typeface="Arial"/>
              <a:buNone/>
            </a:pPr>
            <a:r>
              <a:t/>
            </a:r>
            <a:endParaRPr sz="24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10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1000"/>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1000"/>
                                        <p:tgtEl>
                                          <p:spTgt spid="1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animEffect filter="fade" transition="in">
                                      <p:cBhvr>
                                        <p:cTn dur="1000"/>
                                        <p:tgtEl>
                                          <p:spTgt spid="1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animEffect filter="fade" transition="in">
                                      <p:cBhvr>
                                        <p:cTn dur="1000"/>
                                        <p:tgtEl>
                                          <p:spTgt spid="16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What Should We Be?</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120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Target Customer-Driven </a:t>
            </a:r>
            <a:endParaRPr sz="2400">
              <a:solidFill>
                <a:schemeClr val="dk1"/>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Market-Driven</a:t>
            </a:r>
            <a:endParaRPr sz="2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1200"/>
              </a:spcAft>
              <a:buClr>
                <a:schemeClr val="dk1"/>
              </a:buClr>
              <a:buSzPct val="27500"/>
              <a:buFont typeface="Arial"/>
              <a:buNone/>
            </a:pPr>
            <a:r>
              <a:rPr lang="en" sz="4000">
                <a:solidFill>
                  <a:srgbClr val="FF0000"/>
                </a:solidFill>
                <a:highlight>
                  <a:srgbClr val="FFFFFF"/>
                </a:highlight>
              </a:rPr>
              <a:t>Narrow – Question 5</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0" lvl="0" marL="0" rtl="0" algn="l">
              <a:spcBef>
                <a:spcPts val="1200"/>
              </a:spcBef>
              <a:spcAft>
                <a:spcPts val="0"/>
              </a:spcAft>
              <a:buNone/>
            </a:pPr>
            <a:r>
              <a:rPr lang="en" sz="3800">
                <a:solidFill>
                  <a:schemeClr val="dk1"/>
                </a:solidFill>
                <a:highlight>
                  <a:srgbClr val="FFFFFF"/>
                </a:highlight>
              </a:rPr>
              <a:t>Is there entrenched competition that could block you?</a:t>
            </a:r>
            <a:endParaRPr sz="3800">
              <a:solidFill>
                <a:schemeClr val="dk1"/>
              </a:solidFill>
              <a:highlight>
                <a:srgbClr val="FFFFFF"/>
              </a:highlight>
            </a:endParaRPr>
          </a:p>
          <a:p>
            <a:pPr indent="-339725" lvl="0" marL="457200" rtl="0" algn="l">
              <a:spcBef>
                <a:spcPts val="1200"/>
              </a:spcBef>
              <a:spcAft>
                <a:spcPts val="0"/>
              </a:spcAft>
              <a:buClr>
                <a:schemeClr val="dk1"/>
              </a:buClr>
              <a:buSzPct val="100000"/>
              <a:buChar char="●"/>
            </a:pPr>
            <a:r>
              <a:rPr lang="en" sz="2800">
                <a:solidFill>
                  <a:schemeClr val="dk1"/>
                </a:solidFill>
                <a:highlight>
                  <a:srgbClr val="FFFFFF"/>
                </a:highlight>
              </a:rPr>
              <a:t>It is rare to enter a market with no other competitor.</a:t>
            </a:r>
            <a:endParaRPr sz="2800">
              <a:solidFill>
                <a:schemeClr val="dk1"/>
              </a:solidFill>
              <a:highlight>
                <a:srgbClr val="FFFFFF"/>
              </a:highlight>
            </a:endParaRPr>
          </a:p>
          <a:p>
            <a:pPr indent="-339725" lvl="0" marL="457200" rtl="0" algn="l">
              <a:spcBef>
                <a:spcPts val="0"/>
              </a:spcBef>
              <a:spcAft>
                <a:spcPts val="0"/>
              </a:spcAft>
              <a:buClr>
                <a:schemeClr val="dk1"/>
              </a:buClr>
              <a:buSzPct val="100000"/>
              <a:buChar char="●"/>
            </a:pPr>
            <a:r>
              <a:rPr lang="en" sz="2800">
                <a:solidFill>
                  <a:schemeClr val="dk1"/>
                </a:solidFill>
                <a:highlight>
                  <a:srgbClr val="FFFFFF"/>
                </a:highlight>
              </a:rPr>
              <a:t>How strong are these competitors, from the customer’s viewpoint (not your viewpoint or from a technical standpoint)? </a:t>
            </a:r>
            <a:endParaRPr sz="2800">
              <a:solidFill>
                <a:schemeClr val="dk1"/>
              </a:solidFill>
              <a:highlight>
                <a:srgbClr val="FFFFFF"/>
              </a:highlight>
            </a:endParaRPr>
          </a:p>
          <a:p>
            <a:pPr indent="-339725" lvl="0" marL="457200" rtl="0" algn="l">
              <a:spcBef>
                <a:spcPts val="0"/>
              </a:spcBef>
              <a:spcAft>
                <a:spcPts val="0"/>
              </a:spcAft>
              <a:buClr>
                <a:schemeClr val="dk1"/>
              </a:buClr>
              <a:buSzPct val="100000"/>
              <a:buChar char="●"/>
            </a:pPr>
            <a:r>
              <a:rPr lang="en" sz="2800">
                <a:solidFill>
                  <a:schemeClr val="dk1"/>
                </a:solidFill>
                <a:highlight>
                  <a:srgbClr val="FFFFFF"/>
                </a:highlight>
              </a:rPr>
              <a:t>Can the competition block you from starting a business relationship with a customer? </a:t>
            </a:r>
            <a:endParaRPr sz="2800">
              <a:solidFill>
                <a:schemeClr val="dk1"/>
              </a:solidFill>
              <a:highlight>
                <a:srgbClr val="FFFFFF"/>
              </a:highlight>
            </a:endParaRPr>
          </a:p>
          <a:p>
            <a:pPr indent="-339725" lvl="0" marL="457200" rtl="0" algn="l">
              <a:spcBef>
                <a:spcPts val="0"/>
              </a:spcBef>
              <a:spcAft>
                <a:spcPts val="0"/>
              </a:spcAft>
              <a:buClr>
                <a:schemeClr val="dk1"/>
              </a:buClr>
              <a:buSzPct val="100000"/>
              <a:buChar char="●"/>
            </a:pPr>
            <a:r>
              <a:rPr lang="en" sz="2800">
                <a:solidFill>
                  <a:schemeClr val="dk1"/>
                </a:solidFill>
                <a:highlight>
                  <a:srgbClr val="FFFFFF"/>
                </a:highlight>
              </a:rPr>
              <a:t>And how do you stand out from what your customer perceives as alternatives?</a:t>
            </a:r>
            <a:endParaRPr sz="2800">
              <a:solidFill>
                <a:schemeClr val="dk1"/>
              </a:solidFill>
              <a:highlight>
                <a:srgbClr val="FFFFFF"/>
              </a:highlight>
            </a:endParaRPr>
          </a:p>
          <a:p>
            <a:pPr indent="0" lvl="0" marL="0" rtl="0" algn="l">
              <a:spcBef>
                <a:spcPts val="1200"/>
              </a:spcBef>
              <a:spcAft>
                <a:spcPts val="0"/>
              </a:spcAft>
              <a:buClr>
                <a:schemeClr val="dk1"/>
              </a:buClr>
              <a:buSzPct val="36666"/>
              <a:buFont typeface="Arial"/>
              <a:buNone/>
            </a:pPr>
            <a:r>
              <a:t/>
            </a:r>
            <a:endParaRPr sz="30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0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10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1000"/>
                                        <p:tgtEl>
                                          <p:spTgt spid="1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animEffect filter="fade" transition="in">
                                      <p:cBhvr>
                                        <p:cTn dur="1000"/>
                                        <p:tgtEl>
                                          <p:spTgt spid="1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animEffect filter="fade" transition="in">
                                      <p:cBhvr>
                                        <p:cTn dur="1000"/>
                                        <p:tgtEl>
                                          <p:spTgt spid="1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6" st="6"/>
                                            </p:txEl>
                                          </p:spTgt>
                                        </p:tgtEl>
                                        <p:attrNameLst>
                                          <p:attrName>style.visibility</p:attrName>
                                        </p:attrNameLst>
                                      </p:cBhvr>
                                      <p:to>
                                        <p:strVal val="visible"/>
                                      </p:to>
                                    </p:set>
                                    <p:animEffect filter="fade" transition="in">
                                      <p:cBhvr>
                                        <p:cTn dur="1000"/>
                                        <p:tgtEl>
                                          <p:spTgt spid="17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1200"/>
              </a:spcAft>
              <a:buClr>
                <a:schemeClr val="dk1"/>
              </a:buClr>
              <a:buSzPct val="27500"/>
              <a:buFont typeface="Arial"/>
              <a:buNone/>
            </a:pPr>
            <a:r>
              <a:rPr lang="en" sz="4000">
                <a:solidFill>
                  <a:srgbClr val="FF0000"/>
                </a:solidFill>
                <a:highlight>
                  <a:srgbClr val="FFFFFF"/>
                </a:highlight>
              </a:rPr>
              <a:t>Narrow – Question 6</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a:bodyPr>
          <a:lstStyle/>
          <a:p>
            <a:pPr indent="0" lvl="0" marL="0" rtl="0" algn="l">
              <a:spcBef>
                <a:spcPts val="1200"/>
              </a:spcBef>
              <a:spcAft>
                <a:spcPts val="0"/>
              </a:spcAft>
              <a:buNone/>
            </a:pPr>
            <a:r>
              <a:rPr lang="en" sz="4010">
                <a:solidFill>
                  <a:schemeClr val="dk1"/>
                </a:solidFill>
                <a:highlight>
                  <a:srgbClr val="FFFFFF"/>
                </a:highlight>
              </a:rPr>
              <a:t>If you win this segment, can you leverage it to enter additional segments?</a:t>
            </a:r>
            <a:endParaRPr sz="4010">
              <a:solidFill>
                <a:schemeClr val="dk1"/>
              </a:solidFill>
              <a:highlight>
                <a:srgbClr val="FFFFFF"/>
              </a:highlight>
            </a:endParaRPr>
          </a:p>
          <a:p>
            <a:pPr indent="-331470" lvl="0" marL="457200" rtl="0" algn="l">
              <a:spcBef>
                <a:spcPts val="1200"/>
              </a:spcBef>
              <a:spcAft>
                <a:spcPts val="0"/>
              </a:spcAft>
              <a:buClr>
                <a:schemeClr val="dk1"/>
              </a:buClr>
              <a:buSzPct val="100000"/>
              <a:buChar char="●"/>
            </a:pPr>
            <a:r>
              <a:rPr lang="en" sz="3410">
                <a:solidFill>
                  <a:schemeClr val="dk1"/>
                </a:solidFill>
                <a:highlight>
                  <a:srgbClr val="FFFFFF"/>
                </a:highlight>
              </a:rPr>
              <a:t>If you dominate this market opportunity, are there adjacent opportunities where you can sell your product with only slight modifications to your product or sales strategy? </a:t>
            </a:r>
            <a:endParaRPr sz="3410">
              <a:solidFill>
                <a:schemeClr val="dk1"/>
              </a:solidFill>
              <a:highlight>
                <a:srgbClr val="FFFFFF"/>
              </a:highlight>
            </a:endParaRPr>
          </a:p>
          <a:p>
            <a:pPr indent="-331470" lvl="0" marL="457200" rtl="0" algn="l">
              <a:spcBef>
                <a:spcPts val="0"/>
              </a:spcBef>
              <a:spcAft>
                <a:spcPts val="0"/>
              </a:spcAft>
              <a:buClr>
                <a:schemeClr val="dk1"/>
              </a:buClr>
              <a:buSzPct val="100000"/>
              <a:buChar char="●"/>
            </a:pPr>
            <a:r>
              <a:rPr lang="en" sz="3410">
                <a:solidFill>
                  <a:schemeClr val="dk1"/>
                </a:solidFill>
                <a:highlight>
                  <a:srgbClr val="FFFFFF"/>
                </a:highlight>
              </a:rPr>
              <a:t>Or will you have to radically revise your product or sales strategy in order to take advantage of additional market opportunities? </a:t>
            </a:r>
            <a:endParaRPr sz="3410">
              <a:solidFill>
                <a:schemeClr val="dk1"/>
              </a:solidFill>
              <a:highlight>
                <a:srgbClr val="FFFFFF"/>
              </a:highlight>
            </a:endParaRPr>
          </a:p>
          <a:p>
            <a:pPr indent="-331470" lvl="0" marL="457200" rtl="0" algn="l">
              <a:spcBef>
                <a:spcPts val="0"/>
              </a:spcBef>
              <a:spcAft>
                <a:spcPts val="0"/>
              </a:spcAft>
              <a:buClr>
                <a:schemeClr val="dk1"/>
              </a:buClr>
              <a:buSzPct val="100000"/>
              <a:buChar char="●"/>
            </a:pPr>
            <a:r>
              <a:rPr lang="en" sz="3410">
                <a:solidFill>
                  <a:schemeClr val="dk1"/>
                </a:solidFill>
                <a:highlight>
                  <a:srgbClr val="FFFFFF"/>
                </a:highlight>
              </a:rPr>
              <a:t>While you want to stay focused on your beachhead market, you do not want to choose a starting market from which you will have a hard time scaling your business</a:t>
            </a:r>
            <a:endParaRPr sz="3410">
              <a:solidFill>
                <a:schemeClr val="dk1"/>
              </a:solidFill>
              <a:highlight>
                <a:srgbClr val="FFFFFF"/>
              </a:highlight>
            </a:endParaRPr>
          </a:p>
          <a:p>
            <a:pPr indent="0" lvl="0" marL="0" rtl="0" algn="l">
              <a:spcBef>
                <a:spcPts val="1200"/>
              </a:spcBef>
              <a:spcAft>
                <a:spcPts val="0"/>
              </a:spcAft>
              <a:buClr>
                <a:schemeClr val="dk1"/>
              </a:buClr>
              <a:buSzPct val="42137"/>
              <a:buFont typeface="Arial"/>
              <a:buNone/>
            </a:pPr>
            <a:r>
              <a:t/>
            </a:r>
            <a:endParaRPr sz="261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1200"/>
              </a:spcAft>
              <a:buClr>
                <a:schemeClr val="dk1"/>
              </a:buClr>
              <a:buSzPct val="27500"/>
              <a:buFont typeface="Arial"/>
              <a:buNone/>
            </a:pPr>
            <a:r>
              <a:rPr lang="en" sz="4000">
                <a:solidFill>
                  <a:srgbClr val="FF0000"/>
                </a:solidFill>
                <a:highlight>
                  <a:srgbClr val="FFFFFF"/>
                </a:highlight>
              </a:rPr>
              <a:t>Narrow – Question 7</a:t>
            </a:r>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2400">
                <a:solidFill>
                  <a:schemeClr val="dk1"/>
                </a:solidFill>
                <a:highlight>
                  <a:srgbClr val="FFFFFF"/>
                </a:highlight>
              </a:rPr>
              <a:t>Is the market consistent with the values, passions, and goals of the founding team?</a:t>
            </a:r>
            <a:endParaRPr sz="2400">
              <a:solidFill>
                <a:schemeClr val="dk1"/>
              </a:solidFill>
              <a:highlight>
                <a:srgbClr val="FFFFFF"/>
              </a:highlight>
            </a:endParaRPr>
          </a:p>
          <a:p>
            <a:pPr indent="-342900" lvl="0" marL="457200" rtl="0" algn="l">
              <a:spcBef>
                <a:spcPts val="1200"/>
              </a:spcBef>
              <a:spcAft>
                <a:spcPts val="0"/>
              </a:spcAft>
              <a:buClr>
                <a:schemeClr val="dk1"/>
              </a:buClr>
              <a:buSzPts val="1800"/>
              <a:buChar char="●"/>
            </a:pPr>
            <a:r>
              <a:rPr lang="en">
                <a:solidFill>
                  <a:schemeClr val="dk1"/>
                </a:solidFill>
                <a:highlight>
                  <a:srgbClr val="FFFFFF"/>
                </a:highlight>
              </a:rPr>
              <a:t>You want to make sure that the founders’ personal goals do not take a back seat to the other criteria presented here</a:t>
            </a:r>
            <a:endParaRPr>
              <a:solidFill>
                <a:schemeClr val="dk1"/>
              </a:solidFill>
              <a:highlight>
                <a:srgbClr val="FFFFFF"/>
              </a:highlight>
            </a:endParaRPr>
          </a:p>
          <a:p>
            <a:pPr indent="0" lvl="0" marL="457200" rtl="0" algn="l">
              <a:spcBef>
                <a:spcPts val="1200"/>
              </a:spcBef>
              <a:spcAft>
                <a:spcPts val="0"/>
              </a:spcAft>
              <a:buNone/>
            </a:pPr>
            <a:r>
              <a:t/>
            </a:r>
            <a:endParaRPr sz="24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1200"/>
              </a:spcAft>
              <a:buClr>
                <a:schemeClr val="dk1"/>
              </a:buClr>
              <a:buSzPct val="27500"/>
              <a:buFont typeface="Arial"/>
              <a:buNone/>
            </a:pPr>
            <a:r>
              <a:rPr lang="en" sz="4000">
                <a:solidFill>
                  <a:srgbClr val="FF0000"/>
                </a:solidFill>
                <a:highlight>
                  <a:srgbClr val="FFFFFF"/>
                </a:highlight>
              </a:rPr>
              <a:t>How Do We Fill In the Matrix?</a:t>
            </a:r>
            <a:endParaRPr/>
          </a:p>
        </p:txBody>
      </p:sp>
      <p:sp>
        <p:nvSpPr>
          <p:cNvPr id="188" name="Google Shape;18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361473" lvl="0" marL="457200" rtl="0" algn="l">
              <a:spcBef>
                <a:spcPts val="1200"/>
              </a:spcBef>
              <a:spcAft>
                <a:spcPts val="0"/>
              </a:spcAft>
              <a:buClr>
                <a:schemeClr val="dk1"/>
              </a:buClr>
              <a:buSzPct val="100000"/>
              <a:buChar char="●"/>
            </a:pPr>
            <a:r>
              <a:rPr lang="en" sz="2700">
                <a:solidFill>
                  <a:schemeClr val="dk1"/>
                </a:solidFill>
                <a:highlight>
                  <a:srgbClr val="FFFFFF"/>
                </a:highlight>
              </a:rPr>
              <a:t>Start a market matrix</a:t>
            </a:r>
            <a:endParaRPr sz="2700">
              <a:solidFill>
                <a:schemeClr val="dk1"/>
              </a:solidFill>
              <a:highlight>
                <a:srgbClr val="FFFFFF"/>
              </a:highlight>
            </a:endParaRPr>
          </a:p>
          <a:p>
            <a:pPr indent="-361473" lvl="0" marL="457200" rtl="0" algn="l">
              <a:spcBef>
                <a:spcPts val="0"/>
              </a:spcBef>
              <a:spcAft>
                <a:spcPts val="0"/>
              </a:spcAft>
              <a:buClr>
                <a:schemeClr val="dk1"/>
              </a:buClr>
              <a:buSzPct val="100000"/>
              <a:buChar char="●"/>
            </a:pPr>
            <a:r>
              <a:rPr lang="en" sz="2700">
                <a:solidFill>
                  <a:schemeClr val="dk1"/>
                </a:solidFill>
                <a:highlight>
                  <a:srgbClr val="FFFFFF"/>
                </a:highlight>
              </a:rPr>
              <a:t>The matrix is filled in from Primary Market Research – this information is </a:t>
            </a:r>
            <a:r>
              <a:rPr lang="en" sz="2700">
                <a:solidFill>
                  <a:srgbClr val="FF0000"/>
                </a:solidFill>
                <a:highlight>
                  <a:srgbClr val="FFFFFF"/>
                </a:highlight>
              </a:rPr>
              <a:t>not </a:t>
            </a:r>
            <a:r>
              <a:rPr lang="en" sz="2700">
                <a:solidFill>
                  <a:schemeClr val="dk1"/>
                </a:solidFill>
                <a:highlight>
                  <a:srgbClr val="FFFFFF"/>
                </a:highlight>
              </a:rPr>
              <a:t>collected by you sitting in a class room, debating in a library, by doing internet searches or reading reports</a:t>
            </a:r>
            <a:endParaRPr sz="2700">
              <a:solidFill>
                <a:schemeClr val="dk1"/>
              </a:solidFill>
              <a:highlight>
                <a:srgbClr val="FFFFFF"/>
              </a:highlight>
            </a:endParaRPr>
          </a:p>
          <a:p>
            <a:pPr indent="-361473" lvl="0" marL="457200" rtl="0" algn="l">
              <a:spcBef>
                <a:spcPts val="0"/>
              </a:spcBef>
              <a:spcAft>
                <a:spcPts val="0"/>
              </a:spcAft>
              <a:buClr>
                <a:schemeClr val="dk1"/>
              </a:buClr>
              <a:buSzPct val="100000"/>
              <a:buChar char="●"/>
            </a:pPr>
            <a:r>
              <a:rPr lang="en" sz="2700">
                <a:solidFill>
                  <a:schemeClr val="dk1"/>
                </a:solidFill>
                <a:highlight>
                  <a:srgbClr val="FFFFFF"/>
                </a:highlight>
              </a:rPr>
              <a:t>This needs to be Primary Market Research from direct interaction with real potential customers about their situations, pain points, opportunities, and market information!</a:t>
            </a:r>
            <a:endParaRPr sz="27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Market opportunities example</a:t>
            </a:r>
            <a:endParaRPr/>
          </a:p>
        </p:txBody>
      </p:sp>
      <p:sp>
        <p:nvSpPr>
          <p:cNvPr id="194" name="Google Shape;194;p36"/>
          <p:cNvSpPr txBox="1"/>
          <p:nvPr>
            <p:ph idx="1" type="body"/>
          </p:nvPr>
        </p:nvSpPr>
        <p:spPr>
          <a:xfrm>
            <a:off x="311700" y="1152475"/>
            <a:ext cx="5755800" cy="57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M/s Haptic devices</a:t>
            </a:r>
            <a:endParaRPr/>
          </a:p>
          <a:p>
            <a:pPr indent="-317500" lvl="0" marL="457200" rtl="0" algn="l">
              <a:spcBef>
                <a:spcPts val="0"/>
              </a:spcBef>
              <a:spcAft>
                <a:spcPts val="0"/>
              </a:spcAft>
              <a:buSzPts val="1400"/>
              <a:buChar char="●"/>
            </a:pPr>
            <a:r>
              <a:rPr lang="en"/>
              <a:t>Allows realistic touch of digital world</a:t>
            </a:r>
            <a:endParaRPr/>
          </a:p>
          <a:p>
            <a:pPr indent="0" lvl="0" marL="457200" rtl="0" algn="l">
              <a:spcBef>
                <a:spcPts val="1200"/>
              </a:spcBef>
              <a:spcAft>
                <a:spcPts val="1200"/>
              </a:spcAft>
              <a:buNone/>
            </a:pPr>
            <a:r>
              <a:t/>
            </a:r>
            <a:endParaRPr/>
          </a:p>
        </p:txBody>
      </p:sp>
      <p:sp>
        <p:nvSpPr>
          <p:cNvPr id="195" name="Google Shape;195;p3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36"/>
          <p:cNvPicPr preferRelativeResize="0"/>
          <p:nvPr/>
        </p:nvPicPr>
        <p:blipFill>
          <a:blip r:embed="rId3">
            <a:alphaModFix/>
          </a:blip>
          <a:stretch>
            <a:fillRect/>
          </a:stretch>
        </p:blipFill>
        <p:spPr>
          <a:xfrm>
            <a:off x="1971500" y="1725175"/>
            <a:ext cx="5831625" cy="3349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2" name="Google Shape;20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37"/>
          <p:cNvPicPr preferRelativeResize="0"/>
          <p:nvPr/>
        </p:nvPicPr>
        <p:blipFill>
          <a:blip r:embed="rId3">
            <a:alphaModFix/>
          </a:blip>
          <a:stretch>
            <a:fillRect/>
          </a:stretch>
        </p:blipFill>
        <p:spPr>
          <a:xfrm>
            <a:off x="25213" y="0"/>
            <a:ext cx="9093572" cy="51434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Class Exercise with Team</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209" name="Google Shape;20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2400">
                <a:solidFill>
                  <a:schemeClr val="dk1"/>
                </a:solidFill>
                <a:highlight>
                  <a:srgbClr val="FFFFFF"/>
                </a:highlight>
              </a:rPr>
              <a:t>• Make a matrix for the various market segments for your team’s project.</a:t>
            </a:r>
            <a:endParaRPr sz="2400">
              <a:solidFill>
                <a:schemeClr val="dk1"/>
              </a:solidFill>
              <a:highlight>
                <a:srgbClr val="FFFFFF"/>
              </a:highlight>
            </a:endParaRPr>
          </a:p>
          <a:p>
            <a:pPr indent="0" lvl="0" marL="0" rtl="0" algn="l">
              <a:spcBef>
                <a:spcPts val="1200"/>
              </a:spcBef>
              <a:spcAft>
                <a:spcPts val="1200"/>
              </a:spcAft>
              <a:buNone/>
            </a:pPr>
            <a:r>
              <a:rPr lang="en" sz="2400">
                <a:solidFill>
                  <a:schemeClr val="dk1"/>
                </a:solidFill>
                <a:highlight>
                  <a:srgbClr val="FFFFFF"/>
                </a:highlight>
              </a:rPr>
              <a:t>• Fill only the first two rows.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How Do We Fill In the Matrix?</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215" name="Google Shape;21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457200" rtl="0" algn="l">
              <a:spcBef>
                <a:spcPts val="1200"/>
              </a:spcBef>
              <a:spcAft>
                <a:spcPts val="0"/>
              </a:spcAft>
              <a:buNone/>
            </a:pPr>
            <a:r>
              <a:t/>
            </a:r>
            <a:endParaRPr sz="2500">
              <a:solidFill>
                <a:schemeClr val="dk1"/>
              </a:solidFill>
              <a:highlight>
                <a:srgbClr val="FFFFFF"/>
              </a:highlight>
            </a:endParaRPr>
          </a:p>
          <a:p>
            <a:pPr indent="-339725" lvl="0" marL="457200" rtl="0" algn="l">
              <a:spcBef>
                <a:spcPts val="1200"/>
              </a:spcBef>
              <a:spcAft>
                <a:spcPts val="0"/>
              </a:spcAft>
              <a:buClr>
                <a:schemeClr val="dk1"/>
              </a:buClr>
              <a:buSzPct val="100000"/>
              <a:buChar char="●"/>
            </a:pPr>
            <a:r>
              <a:rPr lang="en" sz="2500">
                <a:solidFill>
                  <a:schemeClr val="dk1"/>
                </a:solidFill>
                <a:highlight>
                  <a:srgbClr val="FFFFFF"/>
                </a:highlight>
              </a:rPr>
              <a:t>You are creating a new market or better yet addressing an existing market that is significantly underserved today.</a:t>
            </a:r>
            <a:endParaRPr sz="2500">
              <a:solidFill>
                <a:schemeClr val="dk1"/>
              </a:solidFill>
              <a:highlight>
                <a:srgbClr val="FFFFFF"/>
              </a:highlight>
            </a:endParaRPr>
          </a:p>
          <a:p>
            <a:pPr indent="-339725" lvl="0" marL="457200" rtl="0" algn="l">
              <a:spcBef>
                <a:spcPts val="0"/>
              </a:spcBef>
              <a:spcAft>
                <a:spcPts val="0"/>
              </a:spcAft>
              <a:buClr>
                <a:schemeClr val="dk1"/>
              </a:buClr>
              <a:buSzPct val="100000"/>
              <a:buChar char="●"/>
            </a:pPr>
            <a:r>
              <a:rPr lang="en" sz="2500">
                <a:solidFill>
                  <a:schemeClr val="dk1"/>
                </a:solidFill>
                <a:highlight>
                  <a:srgbClr val="FFFFFF"/>
                </a:highlight>
              </a:rPr>
              <a:t>It is highly unlikely that anyone has done the research that is appropriate to your opportunity and if they have, you should wonder if it is too late</a:t>
            </a:r>
            <a:endParaRPr sz="2500">
              <a:solidFill>
                <a:schemeClr val="dk1"/>
              </a:solidFill>
              <a:highlight>
                <a:srgbClr val="FFFFFF"/>
              </a:highlight>
            </a:endParaRPr>
          </a:p>
          <a:p>
            <a:pPr indent="-339725" lvl="0" marL="457200" rtl="0" algn="l">
              <a:spcBef>
                <a:spcPts val="0"/>
              </a:spcBef>
              <a:spcAft>
                <a:spcPts val="0"/>
              </a:spcAft>
              <a:buClr>
                <a:schemeClr val="dk1"/>
              </a:buClr>
              <a:buSzPct val="100000"/>
              <a:buChar char="●"/>
            </a:pPr>
            <a:r>
              <a:rPr lang="en" sz="2500">
                <a:solidFill>
                  <a:schemeClr val="dk1"/>
                </a:solidFill>
                <a:highlight>
                  <a:srgbClr val="FFFFFF"/>
                </a:highlight>
              </a:rPr>
              <a:t>Therefore, the best market research is what you will do yourself NOT something you will buy</a:t>
            </a:r>
            <a:endParaRPr sz="2500">
              <a:solidFill>
                <a:schemeClr val="dk1"/>
              </a:solidFill>
              <a:highlight>
                <a:srgbClr val="FFFFFF"/>
              </a:highlight>
            </a:endParaRPr>
          </a:p>
          <a:p>
            <a:pPr indent="-339725" lvl="0" marL="457200" rtl="0" algn="l">
              <a:spcBef>
                <a:spcPts val="0"/>
              </a:spcBef>
              <a:spcAft>
                <a:spcPts val="0"/>
              </a:spcAft>
              <a:buClr>
                <a:schemeClr val="dk1"/>
              </a:buClr>
              <a:buSzPct val="100000"/>
              <a:buChar char="●"/>
            </a:pPr>
            <a:r>
              <a:rPr lang="en" sz="2500">
                <a:solidFill>
                  <a:schemeClr val="dk1"/>
                </a:solidFill>
                <a:highlight>
                  <a:srgbClr val="FFFFFF"/>
                </a:highlight>
              </a:rPr>
              <a:t>Hence you have to learn how to do primary market research with a well defined target market &amp; really understand their needs &amp; opportunities</a:t>
            </a:r>
            <a:endParaRPr sz="25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0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10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1000"/>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1000"/>
                                        <p:tgtEl>
                                          <p:spTgt spid="2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animEffect filter="fade" transition="in">
                                      <p:cBhvr>
                                        <p:cTn dur="1000"/>
                                        <p:tgtEl>
                                          <p:spTgt spid="21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1200"/>
              </a:spcAft>
              <a:buClr>
                <a:schemeClr val="dk1"/>
              </a:buClr>
              <a:buSzPct val="33333"/>
              <a:buFont typeface="Arial"/>
              <a:buNone/>
            </a:pPr>
            <a:r>
              <a:rPr lang="en" sz="3300">
                <a:solidFill>
                  <a:srgbClr val="FF0000"/>
                </a:solidFill>
                <a:highlight>
                  <a:srgbClr val="FFFFFF"/>
                </a:highlight>
              </a:rPr>
              <a:t>Primary Market Research</a:t>
            </a:r>
            <a:endParaRPr/>
          </a:p>
        </p:txBody>
      </p:sp>
      <p:sp>
        <p:nvSpPr>
          <p:cNvPr id="221" name="Google Shape;22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Clr>
                <a:schemeClr val="dk1"/>
              </a:buClr>
              <a:buSzPct val="44000"/>
              <a:buFont typeface="Arial"/>
              <a:buNone/>
            </a:pPr>
            <a:r>
              <a:rPr lang="en" sz="2500">
                <a:solidFill>
                  <a:schemeClr val="dk1"/>
                </a:solidFill>
                <a:highlight>
                  <a:srgbClr val="FFFFFF"/>
                </a:highlight>
              </a:rPr>
              <a:t>The 9 main categories you want information for each market include:</a:t>
            </a:r>
            <a:endParaRPr sz="2500">
              <a:solidFill>
                <a:schemeClr val="dk1"/>
              </a:solidFill>
              <a:highlight>
                <a:srgbClr val="FFFFFF"/>
              </a:highlight>
            </a:endParaRPr>
          </a:p>
          <a:p>
            <a:pPr indent="-363696" lvl="0" marL="457200" rtl="0" algn="l">
              <a:spcBef>
                <a:spcPts val="1200"/>
              </a:spcBef>
              <a:spcAft>
                <a:spcPts val="0"/>
              </a:spcAft>
              <a:buClr>
                <a:schemeClr val="dk1"/>
              </a:buClr>
              <a:buSzPct val="100000"/>
              <a:buChar char="●"/>
            </a:pPr>
            <a:r>
              <a:rPr lang="en" sz="2300">
                <a:solidFill>
                  <a:schemeClr val="dk1"/>
                </a:solidFill>
                <a:highlight>
                  <a:srgbClr val="FFFFFF"/>
                </a:highlight>
              </a:rPr>
              <a:t>End User: Who specifically will be using your product?</a:t>
            </a:r>
            <a:endParaRPr sz="2300">
              <a:solidFill>
                <a:schemeClr val="dk1"/>
              </a:solidFill>
              <a:highlight>
                <a:srgbClr val="FFFFFF"/>
              </a:highlight>
            </a:endParaRPr>
          </a:p>
          <a:p>
            <a:pPr indent="-363696" lvl="0" marL="457200" rtl="0" algn="l">
              <a:spcBef>
                <a:spcPts val="0"/>
              </a:spcBef>
              <a:spcAft>
                <a:spcPts val="0"/>
              </a:spcAft>
              <a:buClr>
                <a:schemeClr val="dk1"/>
              </a:buClr>
              <a:buSzPct val="100000"/>
              <a:buChar char="●"/>
            </a:pPr>
            <a:r>
              <a:rPr lang="en" sz="2300">
                <a:solidFill>
                  <a:schemeClr val="dk1"/>
                </a:solidFill>
                <a:highlight>
                  <a:srgbClr val="FFFFFF"/>
                </a:highlight>
              </a:rPr>
              <a:t>Application: What would the end user be using your product for? What is the task that would be improved by your new venture?</a:t>
            </a:r>
            <a:endParaRPr sz="2300">
              <a:solidFill>
                <a:schemeClr val="dk1"/>
              </a:solidFill>
              <a:highlight>
                <a:srgbClr val="FFFFFF"/>
              </a:highlight>
            </a:endParaRPr>
          </a:p>
          <a:p>
            <a:pPr indent="-363696" lvl="0" marL="457200" rtl="0" algn="l">
              <a:spcBef>
                <a:spcPts val="0"/>
              </a:spcBef>
              <a:spcAft>
                <a:spcPts val="0"/>
              </a:spcAft>
              <a:buClr>
                <a:schemeClr val="dk1"/>
              </a:buClr>
              <a:buSzPct val="100000"/>
              <a:buChar char="●"/>
            </a:pPr>
            <a:r>
              <a:rPr lang="en" sz="2300">
                <a:solidFill>
                  <a:schemeClr val="dk1"/>
                </a:solidFill>
                <a:highlight>
                  <a:srgbClr val="FFFFFF"/>
                </a:highlight>
              </a:rPr>
              <a:t>Benefits: What is the actual value that the end user would gain from the use of your new product? What specifically does the user gain from the product.</a:t>
            </a:r>
            <a:endParaRPr sz="23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1200"/>
              </a:spcAft>
              <a:buClr>
                <a:schemeClr val="dk1"/>
              </a:buClr>
              <a:buSzPct val="33333"/>
              <a:buFont typeface="Arial"/>
              <a:buNone/>
            </a:pPr>
            <a:r>
              <a:rPr lang="en" sz="3300">
                <a:solidFill>
                  <a:srgbClr val="FF0000"/>
                </a:solidFill>
                <a:highlight>
                  <a:srgbClr val="FFFFFF"/>
                </a:highlight>
              </a:rPr>
              <a:t>Primary Market Research</a:t>
            </a:r>
            <a:endParaRPr/>
          </a:p>
        </p:txBody>
      </p:sp>
      <p:sp>
        <p:nvSpPr>
          <p:cNvPr id="227" name="Google Shape;22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66395" lvl="0" marL="457200" rtl="0" algn="l">
              <a:spcBef>
                <a:spcPts val="1200"/>
              </a:spcBef>
              <a:spcAft>
                <a:spcPts val="0"/>
              </a:spcAft>
              <a:buClr>
                <a:schemeClr val="dk1"/>
              </a:buClr>
              <a:buSzPct val="100000"/>
              <a:buChar char="●"/>
            </a:pPr>
            <a:r>
              <a:rPr lang="en" sz="2800">
                <a:solidFill>
                  <a:schemeClr val="dk1"/>
                </a:solidFill>
                <a:highlight>
                  <a:srgbClr val="FFFFFF"/>
                </a:highlight>
              </a:rPr>
              <a:t>Lead Customers: Who are the most influential customers that others look to for thought leadership and adoption of new technology?</a:t>
            </a:r>
            <a:endParaRPr sz="2800">
              <a:solidFill>
                <a:schemeClr val="dk1"/>
              </a:solidFill>
              <a:highlight>
                <a:srgbClr val="FFFFFF"/>
              </a:highlight>
            </a:endParaRPr>
          </a:p>
          <a:p>
            <a:pPr indent="-366395" lvl="0" marL="457200" rtl="0" algn="l">
              <a:spcBef>
                <a:spcPts val="0"/>
              </a:spcBef>
              <a:spcAft>
                <a:spcPts val="0"/>
              </a:spcAft>
              <a:buClr>
                <a:schemeClr val="dk1"/>
              </a:buClr>
              <a:buSzPct val="100000"/>
              <a:buChar char="●"/>
            </a:pPr>
            <a:r>
              <a:rPr lang="en" sz="2800">
                <a:solidFill>
                  <a:schemeClr val="dk1"/>
                </a:solidFill>
                <a:highlight>
                  <a:srgbClr val="FFFFFF"/>
                </a:highlight>
              </a:rPr>
              <a:t>Market Characteristics: What about this market would help or hinder the adoption of new technology?</a:t>
            </a:r>
            <a:endParaRPr sz="2800">
              <a:solidFill>
                <a:schemeClr val="dk1"/>
              </a:solidFill>
              <a:highlight>
                <a:srgbClr val="FFFFFF"/>
              </a:highlight>
            </a:endParaRPr>
          </a:p>
          <a:p>
            <a:pPr indent="-366395" lvl="0" marL="457200" rtl="0" algn="l">
              <a:spcBef>
                <a:spcPts val="0"/>
              </a:spcBef>
              <a:spcAft>
                <a:spcPts val="0"/>
              </a:spcAft>
              <a:buClr>
                <a:schemeClr val="dk1"/>
              </a:buClr>
              <a:buSzPct val="100000"/>
              <a:buChar char="●"/>
            </a:pPr>
            <a:r>
              <a:rPr lang="en" sz="2800">
                <a:solidFill>
                  <a:schemeClr val="dk1"/>
                </a:solidFill>
                <a:highlight>
                  <a:srgbClr val="FFFFFF"/>
                </a:highlight>
              </a:rPr>
              <a:t>Partners/Players: Which companies will you need to work with to provide a solution that integrates into the customer’s workflow?</a:t>
            </a:r>
            <a:endParaRPr sz="28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0000"/>
                </a:solidFill>
              </a:rPr>
              <a:t>Secret of success</a:t>
            </a:r>
            <a:endParaRPr>
              <a:solidFill>
                <a:srgbClr val="FF0000"/>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768441" y="1017723"/>
            <a:ext cx="7380385" cy="40839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1200"/>
              </a:spcAft>
              <a:buClr>
                <a:schemeClr val="dk1"/>
              </a:buClr>
              <a:buSzPct val="33333"/>
              <a:buFont typeface="Arial"/>
              <a:buNone/>
            </a:pPr>
            <a:r>
              <a:rPr lang="en" sz="3300">
                <a:solidFill>
                  <a:srgbClr val="FF0000"/>
                </a:solidFill>
                <a:highlight>
                  <a:srgbClr val="FFFFFF"/>
                </a:highlight>
              </a:rPr>
              <a:t>Primary Market Research</a:t>
            </a:r>
            <a:endParaRPr/>
          </a:p>
        </p:txBody>
      </p:sp>
      <p:sp>
        <p:nvSpPr>
          <p:cNvPr id="233" name="Google Shape;233;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66395" lvl="0" marL="457200" rtl="0" algn="l">
              <a:spcBef>
                <a:spcPts val="1200"/>
              </a:spcBef>
              <a:spcAft>
                <a:spcPts val="0"/>
              </a:spcAft>
              <a:buClr>
                <a:schemeClr val="dk1"/>
              </a:buClr>
              <a:buSzPct val="100000"/>
              <a:buChar char="●"/>
            </a:pPr>
            <a:r>
              <a:rPr lang="en" sz="2800">
                <a:solidFill>
                  <a:schemeClr val="dk1"/>
                </a:solidFill>
                <a:highlight>
                  <a:srgbClr val="FFFFFF"/>
                </a:highlight>
              </a:rPr>
              <a:t>Size of the Market: Estimate, how many potential customers exist if you achieve 100% market penetration?</a:t>
            </a:r>
            <a:endParaRPr sz="2800">
              <a:solidFill>
                <a:schemeClr val="dk1"/>
              </a:solidFill>
              <a:highlight>
                <a:srgbClr val="FFFFFF"/>
              </a:highlight>
            </a:endParaRPr>
          </a:p>
          <a:p>
            <a:pPr indent="-366395" lvl="0" marL="457200" rtl="0" algn="l">
              <a:spcBef>
                <a:spcPts val="0"/>
              </a:spcBef>
              <a:spcAft>
                <a:spcPts val="0"/>
              </a:spcAft>
              <a:buClr>
                <a:schemeClr val="dk1"/>
              </a:buClr>
              <a:buSzPct val="100000"/>
              <a:buChar char="●"/>
            </a:pPr>
            <a:r>
              <a:rPr lang="en" sz="2800">
                <a:solidFill>
                  <a:schemeClr val="dk1"/>
                </a:solidFill>
                <a:highlight>
                  <a:srgbClr val="FFFFFF"/>
                </a:highlight>
              </a:rPr>
              <a:t>Competition: Who, if anyone, is making similar products – real or perceived? This is from the customer’s perspective, not yours.</a:t>
            </a:r>
            <a:endParaRPr sz="2800">
              <a:solidFill>
                <a:schemeClr val="dk1"/>
              </a:solidFill>
              <a:highlight>
                <a:srgbClr val="FFFFFF"/>
              </a:highlight>
            </a:endParaRPr>
          </a:p>
          <a:p>
            <a:pPr indent="-366395" lvl="0" marL="457200" rtl="0" algn="l">
              <a:spcBef>
                <a:spcPts val="0"/>
              </a:spcBef>
              <a:spcAft>
                <a:spcPts val="0"/>
              </a:spcAft>
              <a:buClr>
                <a:schemeClr val="dk1"/>
              </a:buClr>
              <a:buSzPct val="100000"/>
              <a:buChar char="●"/>
            </a:pPr>
            <a:r>
              <a:rPr lang="en" sz="2800">
                <a:solidFill>
                  <a:schemeClr val="dk1"/>
                </a:solidFill>
                <a:highlight>
                  <a:srgbClr val="FFFFFF"/>
                </a:highlight>
              </a:rPr>
              <a:t>Complementary Assets Required: What else does your customer need in order to get the “full solution,” or full functionality from your product?</a:t>
            </a:r>
            <a:endParaRPr sz="28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1200"/>
              </a:spcAft>
              <a:buClr>
                <a:schemeClr val="dk1"/>
              </a:buClr>
              <a:buSzPct val="33333"/>
              <a:buFont typeface="Arial"/>
              <a:buNone/>
            </a:pPr>
            <a:r>
              <a:rPr lang="en" sz="3300">
                <a:solidFill>
                  <a:srgbClr val="FF0000"/>
                </a:solidFill>
                <a:highlight>
                  <a:srgbClr val="FFFFFF"/>
                </a:highlight>
              </a:rPr>
              <a:t>Primary Market Research</a:t>
            </a:r>
            <a:endParaRPr/>
          </a:p>
        </p:txBody>
      </p:sp>
      <p:sp>
        <p:nvSpPr>
          <p:cNvPr id="239" name="Google Shape;239;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1200"/>
              </a:spcBef>
              <a:spcAft>
                <a:spcPts val="0"/>
              </a:spcAft>
              <a:buClr>
                <a:schemeClr val="dk1"/>
              </a:buClr>
              <a:buSzPct val="30555"/>
              <a:buFont typeface="Arial"/>
              <a:buNone/>
            </a:pPr>
            <a:r>
              <a:rPr lang="en" sz="3600">
                <a:solidFill>
                  <a:schemeClr val="dk1"/>
                </a:solidFill>
                <a:highlight>
                  <a:srgbClr val="FFFFFF"/>
                </a:highlight>
              </a:rPr>
              <a:t>How Much Time To Spend:</a:t>
            </a:r>
            <a:endParaRPr sz="3600">
              <a:solidFill>
                <a:schemeClr val="dk1"/>
              </a:solidFill>
              <a:highlight>
                <a:srgbClr val="FFFFFF"/>
              </a:highlight>
            </a:endParaRPr>
          </a:p>
          <a:p>
            <a:pPr indent="-376237" lvl="0" marL="457200" rtl="0" algn="l">
              <a:spcBef>
                <a:spcPts val="1200"/>
              </a:spcBef>
              <a:spcAft>
                <a:spcPts val="0"/>
              </a:spcAft>
              <a:buClr>
                <a:schemeClr val="dk1"/>
              </a:buClr>
              <a:buSzPct val="100000"/>
              <a:buChar char="●"/>
            </a:pPr>
            <a:r>
              <a:rPr lang="en" sz="3000">
                <a:solidFill>
                  <a:schemeClr val="dk1"/>
                </a:solidFill>
                <a:highlight>
                  <a:srgbClr val="FFFFFF"/>
                </a:highlight>
              </a:rPr>
              <a:t>Full attention to research should last at least a few weeks or a bit longer if your situation allows</a:t>
            </a:r>
            <a:endParaRPr sz="3000">
              <a:solidFill>
                <a:schemeClr val="dk1"/>
              </a:solidFill>
              <a:highlight>
                <a:srgbClr val="FFFFFF"/>
              </a:highlight>
            </a:endParaRPr>
          </a:p>
          <a:p>
            <a:pPr indent="-376237" lvl="0" marL="457200" rtl="0" algn="l">
              <a:spcBef>
                <a:spcPts val="0"/>
              </a:spcBef>
              <a:spcAft>
                <a:spcPts val="0"/>
              </a:spcAft>
              <a:buClr>
                <a:schemeClr val="dk1"/>
              </a:buClr>
              <a:buSzPct val="100000"/>
              <a:buChar char="●"/>
            </a:pPr>
            <a:r>
              <a:rPr lang="en" sz="3000">
                <a:solidFill>
                  <a:schemeClr val="dk1"/>
                </a:solidFill>
                <a:highlight>
                  <a:srgbClr val="FFFFFF"/>
                </a:highlight>
              </a:rPr>
              <a:t>The amount of time you spend mainly depends on how good your team is at getting primary market research</a:t>
            </a:r>
            <a:endParaRPr sz="3000">
              <a:solidFill>
                <a:schemeClr val="dk1"/>
              </a:solidFill>
              <a:highlight>
                <a:srgbClr val="FFFFFF"/>
              </a:highlight>
            </a:endParaRPr>
          </a:p>
          <a:p>
            <a:pPr indent="-376237" lvl="0" marL="457200" rtl="0" algn="l">
              <a:spcBef>
                <a:spcPts val="0"/>
              </a:spcBef>
              <a:spcAft>
                <a:spcPts val="0"/>
              </a:spcAft>
              <a:buClr>
                <a:schemeClr val="dk1"/>
              </a:buClr>
              <a:buSzPct val="100000"/>
              <a:buChar char="●"/>
            </a:pPr>
            <a:r>
              <a:rPr lang="en" sz="3000">
                <a:solidFill>
                  <a:schemeClr val="dk1"/>
                </a:solidFill>
                <a:highlight>
                  <a:srgbClr val="FFFFFF"/>
                </a:highlight>
              </a:rPr>
              <a:t>You should spend enough time so that you can fill out the matrix for all your top segments with some accuracy</a:t>
            </a:r>
            <a:endParaRPr sz="30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311700" y="434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0000"/>
                </a:solidFill>
              </a:rPr>
              <a:t>Tenets of PCR/PMR</a:t>
            </a:r>
            <a:endParaRPr>
              <a:solidFill>
                <a:srgbClr val="FF0000"/>
              </a:solidFill>
            </a:endParaRPr>
          </a:p>
        </p:txBody>
      </p:sp>
      <p:sp>
        <p:nvSpPr>
          <p:cNvPr id="245" name="Google Shape;245;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1200"/>
              </a:spcBef>
              <a:spcAft>
                <a:spcPts val="0"/>
              </a:spcAft>
              <a:buNone/>
            </a:pPr>
            <a:r>
              <a:rPr lang="en" sz="2300">
                <a:solidFill>
                  <a:schemeClr val="dk1"/>
                </a:solidFill>
                <a:highlight>
                  <a:srgbClr val="FFFFFF"/>
                </a:highlight>
              </a:rPr>
              <a:t>3 important things to keep in mind when conducting primary market research:</a:t>
            </a:r>
            <a:endParaRPr sz="2300">
              <a:solidFill>
                <a:schemeClr val="dk1"/>
              </a:solidFill>
              <a:highlight>
                <a:srgbClr val="FFFFFF"/>
              </a:highlight>
            </a:endParaRPr>
          </a:p>
          <a:p>
            <a:pPr indent="-347345" lvl="0" marL="457200" rtl="0" algn="l">
              <a:spcBef>
                <a:spcPts val="1200"/>
              </a:spcBef>
              <a:spcAft>
                <a:spcPts val="0"/>
              </a:spcAft>
              <a:buClr>
                <a:schemeClr val="dk1"/>
              </a:buClr>
              <a:buSzPct val="100000"/>
              <a:buChar char="●"/>
            </a:pPr>
            <a:r>
              <a:rPr lang="en" sz="2200">
                <a:solidFill>
                  <a:schemeClr val="dk1"/>
                </a:solidFill>
                <a:highlight>
                  <a:srgbClr val="FFFFFF"/>
                </a:highlight>
              </a:rPr>
              <a:t>You do not have “the answer” for your potential customers and their needs</a:t>
            </a:r>
            <a:endParaRPr sz="2200">
              <a:solidFill>
                <a:schemeClr val="dk1"/>
              </a:solidFill>
              <a:highlight>
                <a:srgbClr val="FFFFFF"/>
              </a:highlight>
            </a:endParaRPr>
          </a:p>
          <a:p>
            <a:pPr indent="-347345" lvl="0" marL="457200" rtl="0" algn="l">
              <a:spcBef>
                <a:spcPts val="0"/>
              </a:spcBef>
              <a:spcAft>
                <a:spcPts val="0"/>
              </a:spcAft>
              <a:buClr>
                <a:schemeClr val="dk1"/>
              </a:buClr>
              <a:buSzPct val="100000"/>
              <a:buChar char="●"/>
            </a:pPr>
            <a:r>
              <a:rPr lang="en" sz="2200">
                <a:solidFill>
                  <a:schemeClr val="dk1"/>
                </a:solidFill>
                <a:highlight>
                  <a:srgbClr val="FFFFFF"/>
                </a:highlight>
              </a:rPr>
              <a:t>Your potential customers do not have “the answer” for you</a:t>
            </a:r>
            <a:endParaRPr sz="2200">
              <a:solidFill>
                <a:schemeClr val="dk1"/>
              </a:solidFill>
              <a:highlight>
                <a:srgbClr val="FFFFFF"/>
              </a:highlight>
            </a:endParaRPr>
          </a:p>
          <a:p>
            <a:pPr indent="-347345" lvl="0" marL="457200" rtl="0" algn="l">
              <a:spcBef>
                <a:spcPts val="0"/>
              </a:spcBef>
              <a:spcAft>
                <a:spcPts val="0"/>
              </a:spcAft>
              <a:buClr>
                <a:schemeClr val="dk1"/>
              </a:buClr>
              <a:buSzPct val="100000"/>
              <a:buChar char="●"/>
            </a:pPr>
            <a:r>
              <a:rPr lang="en" sz="2200">
                <a:solidFill>
                  <a:schemeClr val="dk1"/>
                </a:solidFill>
                <a:highlight>
                  <a:srgbClr val="FFFFFF"/>
                </a:highlight>
              </a:rPr>
              <a:t>Talk with potential customers in “inquiry” mode, not “advocacy/sales” mode. Listen to what they have to say, and don’t try to get them to buy anything</a:t>
            </a:r>
            <a:endParaRPr sz="2200">
              <a:solidFill>
                <a:schemeClr val="dk1"/>
              </a:solidFill>
              <a:highlight>
                <a:srgbClr val="FFFFFF"/>
              </a:highlight>
            </a:endParaRPr>
          </a:p>
          <a:p>
            <a:pPr indent="0" lvl="0" marL="0" rtl="0" algn="l">
              <a:spcBef>
                <a:spcPts val="1200"/>
              </a:spcBef>
              <a:spcAft>
                <a:spcPts val="0"/>
              </a:spcAft>
              <a:buNone/>
            </a:pPr>
            <a:r>
              <a:t/>
            </a:r>
            <a:endParaRPr sz="2900">
              <a:solidFill>
                <a:schemeClr val="dk1"/>
              </a:solidFill>
              <a:highlight>
                <a:srgbClr val="FFFFFF"/>
              </a:highlight>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animEffect filter="fade" transition="in">
                                      <p:cBhvr>
                                        <p:cTn dur="1000"/>
                                        <p:tgtEl>
                                          <p:spTgt spid="2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animEffect filter="fade" transition="in">
                                      <p:cBhvr>
                                        <p:cTn dur="1000"/>
                                        <p:tgtEl>
                                          <p:spTgt spid="2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animEffect filter="fade" transition="in">
                                      <p:cBhvr>
                                        <p:cTn dur="1000"/>
                                        <p:tgtEl>
                                          <p:spTgt spid="2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3" st="3"/>
                                            </p:txEl>
                                          </p:spTgt>
                                        </p:tgtEl>
                                        <p:attrNameLst>
                                          <p:attrName>style.visibility</p:attrName>
                                        </p:attrNameLst>
                                      </p:cBhvr>
                                      <p:to>
                                        <p:strVal val="visible"/>
                                      </p:to>
                                    </p:set>
                                    <p:animEffect filter="fade" transition="in">
                                      <p:cBhvr>
                                        <p:cTn dur="1000"/>
                                        <p:tgtEl>
                                          <p:spTgt spid="2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4" st="4"/>
                                            </p:txEl>
                                          </p:spTgt>
                                        </p:tgtEl>
                                        <p:attrNameLst>
                                          <p:attrName>style.visibility</p:attrName>
                                        </p:attrNameLst>
                                      </p:cBhvr>
                                      <p:to>
                                        <p:strVal val="visible"/>
                                      </p:to>
                                    </p:set>
                                    <p:animEffect filter="fade" transition="in">
                                      <p:cBhvr>
                                        <p:cTn dur="1000"/>
                                        <p:tgtEl>
                                          <p:spTgt spid="2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5" st="5"/>
                                            </p:txEl>
                                          </p:spTgt>
                                        </p:tgtEl>
                                        <p:attrNameLst>
                                          <p:attrName>style.visibility</p:attrName>
                                        </p:attrNameLst>
                                      </p:cBhvr>
                                      <p:to>
                                        <p:strVal val="visible"/>
                                      </p:to>
                                    </p:set>
                                    <p:animEffect filter="fade" transition="in">
                                      <p:cBhvr>
                                        <p:cTn dur="1000"/>
                                        <p:tgtEl>
                                          <p:spTgt spid="24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33333"/>
              <a:buFont typeface="Arial"/>
              <a:buNone/>
            </a:pPr>
            <a:r>
              <a:rPr lang="en" sz="3300">
                <a:solidFill>
                  <a:srgbClr val="FF0000"/>
                </a:solidFill>
                <a:highlight>
                  <a:srgbClr val="FFFFFF"/>
                </a:highlight>
              </a:rPr>
              <a:t>Primary Market Research</a:t>
            </a:r>
            <a:endParaRPr sz="3300">
              <a:solidFill>
                <a:srgbClr val="FF0000"/>
              </a:solidFill>
              <a:highlight>
                <a:srgbClr val="FFFFFF"/>
              </a:highlight>
            </a:endParaRPr>
          </a:p>
          <a:p>
            <a:pPr indent="0" lvl="0" marL="0" rtl="0" algn="l">
              <a:spcBef>
                <a:spcPts val="1200"/>
              </a:spcBef>
              <a:spcAft>
                <a:spcPts val="0"/>
              </a:spcAft>
              <a:buNone/>
            </a:pPr>
            <a:r>
              <a:t/>
            </a:r>
            <a:endParaRPr/>
          </a:p>
        </p:txBody>
      </p:sp>
      <p:sp>
        <p:nvSpPr>
          <p:cNvPr id="251" name="Google Shape;251;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401320" lvl="0" marL="457200" rtl="0" algn="l">
              <a:spcBef>
                <a:spcPts val="1200"/>
              </a:spcBef>
              <a:spcAft>
                <a:spcPts val="0"/>
              </a:spcAft>
              <a:buClr>
                <a:schemeClr val="dk1"/>
              </a:buClr>
              <a:buSzPct val="100000"/>
              <a:buChar char="●"/>
            </a:pPr>
            <a:r>
              <a:rPr lang="en" sz="3200">
                <a:solidFill>
                  <a:schemeClr val="dk1"/>
                </a:solidFill>
                <a:highlight>
                  <a:srgbClr val="FFFFFF"/>
                </a:highlight>
              </a:rPr>
              <a:t>DO NOT just search the internet.</a:t>
            </a:r>
            <a:endParaRPr sz="3200">
              <a:solidFill>
                <a:schemeClr val="dk1"/>
              </a:solidFill>
              <a:highlight>
                <a:srgbClr val="FFFFFF"/>
              </a:highlight>
            </a:endParaRPr>
          </a:p>
          <a:p>
            <a:pPr indent="-401320" lvl="0" marL="457200" rtl="0" algn="l">
              <a:spcBef>
                <a:spcPts val="0"/>
              </a:spcBef>
              <a:spcAft>
                <a:spcPts val="0"/>
              </a:spcAft>
              <a:buClr>
                <a:schemeClr val="dk1"/>
              </a:buClr>
              <a:buSzPct val="100000"/>
              <a:buChar char="●"/>
            </a:pPr>
            <a:r>
              <a:rPr lang="en" sz="3200">
                <a:solidFill>
                  <a:schemeClr val="dk1"/>
                </a:solidFill>
                <a:highlight>
                  <a:srgbClr val="FFFFFF"/>
                </a:highlight>
              </a:rPr>
              <a:t>Don’t get stuck in analysis paralysis. This should</a:t>
            </a:r>
            <a:br>
              <a:rPr lang="en" sz="3200">
                <a:solidFill>
                  <a:schemeClr val="dk1"/>
                </a:solidFill>
                <a:highlight>
                  <a:srgbClr val="FFFFFF"/>
                </a:highlight>
              </a:rPr>
            </a:br>
            <a:r>
              <a:rPr lang="en" sz="3200">
                <a:solidFill>
                  <a:schemeClr val="dk1"/>
                </a:solidFill>
                <a:highlight>
                  <a:srgbClr val="FFFFFF"/>
                </a:highlight>
              </a:rPr>
              <a:t>not be a never-ending process.</a:t>
            </a:r>
            <a:endParaRPr sz="3200">
              <a:solidFill>
                <a:schemeClr val="dk1"/>
              </a:solidFill>
              <a:highlight>
                <a:srgbClr val="FFFFFF"/>
              </a:highlight>
            </a:endParaRPr>
          </a:p>
          <a:p>
            <a:pPr indent="-401320" lvl="0" marL="457200" rtl="0" algn="l">
              <a:spcBef>
                <a:spcPts val="0"/>
              </a:spcBef>
              <a:spcAft>
                <a:spcPts val="0"/>
              </a:spcAft>
              <a:buClr>
                <a:schemeClr val="dk1"/>
              </a:buClr>
              <a:buSzPct val="100000"/>
              <a:buChar char="●"/>
            </a:pPr>
            <a:r>
              <a:rPr lang="en" sz="3200">
                <a:solidFill>
                  <a:schemeClr val="dk1"/>
                </a:solidFill>
                <a:highlight>
                  <a:srgbClr val="FFFFFF"/>
                </a:highlight>
              </a:rPr>
              <a:t>Goal is to get an accurate assessment of the market opportunities so you can move on to the next step</a:t>
            </a:r>
            <a:endParaRPr sz="32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33333"/>
              <a:buFont typeface="Arial"/>
              <a:buNone/>
            </a:pPr>
            <a:r>
              <a:rPr lang="en" sz="3300">
                <a:solidFill>
                  <a:srgbClr val="FF0000"/>
                </a:solidFill>
                <a:highlight>
                  <a:srgbClr val="FFFFFF"/>
                </a:highlight>
              </a:rPr>
              <a:t>4 mistakes in Primary Research</a:t>
            </a:r>
            <a:endParaRPr sz="3300">
              <a:solidFill>
                <a:srgbClr val="FF0000"/>
              </a:solidFill>
              <a:highlight>
                <a:srgbClr val="FFFFFF"/>
              </a:highlight>
            </a:endParaRPr>
          </a:p>
          <a:p>
            <a:pPr indent="0" lvl="0" marL="0" rtl="0" algn="l">
              <a:spcBef>
                <a:spcPts val="1200"/>
              </a:spcBef>
              <a:spcAft>
                <a:spcPts val="0"/>
              </a:spcAft>
              <a:buNone/>
            </a:pPr>
            <a:r>
              <a:t/>
            </a:r>
            <a:endParaRPr/>
          </a:p>
        </p:txBody>
      </p:sp>
      <p:sp>
        <p:nvSpPr>
          <p:cNvPr id="257" name="Google Shape;257;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86080" lvl="0" marL="457200" rtl="0" algn="l">
              <a:spcBef>
                <a:spcPts val="1200"/>
              </a:spcBef>
              <a:spcAft>
                <a:spcPts val="0"/>
              </a:spcAft>
              <a:buClr>
                <a:schemeClr val="dk1"/>
              </a:buClr>
              <a:buSzPct val="100000"/>
              <a:buChar char="●"/>
            </a:pPr>
            <a:r>
              <a:rPr lang="en" sz="3200">
                <a:solidFill>
                  <a:schemeClr val="dk1"/>
                </a:solidFill>
                <a:highlight>
                  <a:srgbClr val="FFFFFF"/>
                </a:highlight>
              </a:rPr>
              <a:t>You ask people questions who give you the answer they think you are looking for </a:t>
            </a:r>
            <a:r>
              <a:rPr lang="en" sz="3200">
                <a:solidFill>
                  <a:schemeClr val="dk1"/>
                </a:solidFill>
                <a:highlight>
                  <a:schemeClr val="lt1"/>
                </a:highlight>
              </a:rPr>
              <a:t>(selection bias)</a:t>
            </a:r>
            <a:endParaRPr sz="3200">
              <a:solidFill>
                <a:schemeClr val="dk1"/>
              </a:solidFill>
              <a:highlight>
                <a:srgbClr val="FFFFFF"/>
              </a:highlight>
            </a:endParaRPr>
          </a:p>
          <a:p>
            <a:pPr indent="-386080" lvl="0" marL="457200" rtl="0" algn="l">
              <a:spcBef>
                <a:spcPts val="0"/>
              </a:spcBef>
              <a:spcAft>
                <a:spcPts val="0"/>
              </a:spcAft>
              <a:buClr>
                <a:schemeClr val="dk1"/>
              </a:buClr>
              <a:buSzPct val="100000"/>
              <a:buChar char="●"/>
            </a:pPr>
            <a:r>
              <a:rPr lang="en" sz="3200">
                <a:solidFill>
                  <a:schemeClr val="dk1"/>
                </a:solidFill>
                <a:highlight>
                  <a:srgbClr val="FFFFFF"/>
                </a:highlight>
              </a:rPr>
              <a:t>Your research is based on “friends” and is not replicable </a:t>
            </a:r>
            <a:r>
              <a:rPr lang="en" sz="3200">
                <a:solidFill>
                  <a:schemeClr val="dk1"/>
                </a:solidFill>
                <a:highlight>
                  <a:schemeClr val="lt1"/>
                </a:highlight>
              </a:rPr>
              <a:t>(social acceptability bias)</a:t>
            </a:r>
            <a:endParaRPr sz="3200">
              <a:solidFill>
                <a:schemeClr val="dk1"/>
              </a:solidFill>
              <a:highlight>
                <a:schemeClr val="lt1"/>
              </a:highlight>
            </a:endParaRPr>
          </a:p>
          <a:p>
            <a:pPr indent="-386080" lvl="0" marL="457200" rtl="0" algn="l">
              <a:spcBef>
                <a:spcPts val="0"/>
              </a:spcBef>
              <a:spcAft>
                <a:spcPts val="0"/>
              </a:spcAft>
              <a:buClr>
                <a:schemeClr val="dk1"/>
              </a:buClr>
              <a:buSzPct val="100000"/>
              <a:buChar char="●"/>
            </a:pPr>
            <a:r>
              <a:rPr lang="en" sz="3200">
                <a:solidFill>
                  <a:schemeClr val="dk1"/>
                </a:solidFill>
                <a:highlight>
                  <a:srgbClr val="FFFFFF"/>
                </a:highlight>
              </a:rPr>
              <a:t>Your sample size or methodology is flawed (lacks structured process)</a:t>
            </a:r>
            <a:endParaRPr sz="3200">
              <a:solidFill>
                <a:schemeClr val="dk1"/>
              </a:solidFill>
              <a:highlight>
                <a:srgbClr val="FFFFFF"/>
              </a:highlight>
            </a:endParaRPr>
          </a:p>
          <a:p>
            <a:pPr indent="-386080" lvl="0" marL="457200" rtl="0" algn="l">
              <a:spcBef>
                <a:spcPts val="0"/>
              </a:spcBef>
              <a:spcAft>
                <a:spcPts val="0"/>
              </a:spcAft>
              <a:buClr>
                <a:schemeClr val="dk1"/>
              </a:buClr>
              <a:buSzPct val="100000"/>
              <a:buChar char="●"/>
            </a:pPr>
            <a:r>
              <a:rPr lang="en" sz="3200">
                <a:solidFill>
                  <a:schemeClr val="dk1"/>
                </a:solidFill>
                <a:highlight>
                  <a:srgbClr val="FFFFFF"/>
                </a:highlight>
              </a:rPr>
              <a:t>You bias your research to give you the answers you want (confirmation bias)</a:t>
            </a:r>
            <a:endParaRPr sz="32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0000"/>
                </a:solidFill>
              </a:rPr>
              <a:t>Tools of primary market research</a:t>
            </a:r>
            <a:endParaRPr>
              <a:solidFill>
                <a:srgbClr val="FF0000"/>
              </a:solidFill>
            </a:endParaRPr>
          </a:p>
        </p:txBody>
      </p:sp>
      <p:sp>
        <p:nvSpPr>
          <p:cNvPr id="263" name="Google Shape;263;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Customer interviews</a:t>
            </a:r>
            <a:endParaRPr/>
          </a:p>
          <a:p>
            <a:pPr indent="-342900" lvl="0" marL="457200" rtl="0" algn="l">
              <a:spcBef>
                <a:spcPts val="0"/>
              </a:spcBef>
              <a:spcAft>
                <a:spcPts val="0"/>
              </a:spcAft>
              <a:buSzPts val="1800"/>
              <a:buChar char="●"/>
            </a:pPr>
            <a:r>
              <a:rPr lang="en"/>
              <a:t>Observational research</a:t>
            </a:r>
            <a:endParaRPr/>
          </a:p>
          <a:p>
            <a:pPr indent="-342900" lvl="0" marL="457200" rtl="0" algn="l">
              <a:spcBef>
                <a:spcPts val="0"/>
              </a:spcBef>
              <a:spcAft>
                <a:spcPts val="0"/>
              </a:spcAft>
              <a:buSzPts val="1800"/>
              <a:buChar char="●"/>
            </a:pPr>
            <a:r>
              <a:rPr lang="en"/>
              <a:t>Immersion</a:t>
            </a:r>
            <a:endParaRPr/>
          </a:p>
          <a:p>
            <a:pPr indent="-342900" lvl="0" marL="457200" rtl="0" algn="l">
              <a:spcBef>
                <a:spcPts val="0"/>
              </a:spcBef>
              <a:spcAft>
                <a:spcPts val="0"/>
              </a:spcAft>
              <a:buSzPts val="1800"/>
              <a:buChar char="●"/>
            </a:pPr>
            <a:r>
              <a:rPr lang="en"/>
              <a:t>User tests (A/B testing)</a:t>
            </a:r>
            <a:endParaRPr/>
          </a:p>
          <a:p>
            <a:pPr indent="-342900" lvl="0" marL="457200" rtl="0" algn="l">
              <a:spcBef>
                <a:spcPts val="0"/>
              </a:spcBef>
              <a:spcAft>
                <a:spcPts val="0"/>
              </a:spcAft>
              <a:buSzPts val="1800"/>
              <a:buChar char="●"/>
            </a:pPr>
            <a:r>
              <a:rPr lang="en"/>
              <a:t>Market survey</a:t>
            </a:r>
            <a:endParaRPr/>
          </a:p>
          <a:p>
            <a:pPr indent="-342900" lvl="0" marL="457200" rtl="0" algn="l">
              <a:spcBef>
                <a:spcPts val="0"/>
              </a:spcBef>
              <a:spcAft>
                <a:spcPts val="0"/>
              </a:spcAft>
              <a:buSzPts val="1800"/>
              <a:buChar char="●"/>
            </a:pPr>
            <a:r>
              <a:rPr lang="en"/>
              <a:t>Focus groups</a:t>
            </a:r>
            <a:endParaRPr/>
          </a:p>
          <a:p>
            <a:pPr indent="-342900" lvl="0" marL="457200" rtl="0" algn="l">
              <a:spcBef>
                <a:spcPts val="0"/>
              </a:spcBef>
              <a:spcAft>
                <a:spcPts val="0"/>
              </a:spcAft>
              <a:buSzPts val="1800"/>
              <a:buChar char="●"/>
            </a:pPr>
            <a:r>
              <a:rPr lang="en"/>
              <a:t>User driven innovation</a:t>
            </a:r>
            <a:endParaRPr/>
          </a:p>
          <a:p>
            <a:pPr indent="-342900" lvl="0" marL="457200" rtl="0" algn="l">
              <a:spcBef>
                <a:spcPts val="0"/>
              </a:spcBef>
              <a:spcAft>
                <a:spcPts val="0"/>
              </a:spcAft>
              <a:buSzPts val="1800"/>
              <a:buChar char="●"/>
            </a:pPr>
            <a:r>
              <a:rPr lang="en"/>
              <a:t>Outcome driven innovation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solidFill>
                  <a:srgbClr val="FF0000"/>
                </a:solidFill>
              </a:rPr>
              <a:t>P</a:t>
            </a:r>
            <a:r>
              <a:rPr lang="en">
                <a:solidFill>
                  <a:srgbClr val="FF0000"/>
                </a:solidFill>
              </a:rPr>
              <a:t>rimary Market Research Plan</a:t>
            </a:r>
            <a:endParaRPr/>
          </a:p>
        </p:txBody>
      </p:sp>
      <p:sp>
        <p:nvSpPr>
          <p:cNvPr id="269" name="Google Shape;269;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Goals and objectives</a:t>
            </a:r>
            <a:endParaRPr/>
          </a:p>
          <a:p>
            <a:pPr indent="-342900" lvl="0" marL="457200" rtl="0" algn="l">
              <a:spcBef>
                <a:spcPts val="0"/>
              </a:spcBef>
              <a:spcAft>
                <a:spcPts val="0"/>
              </a:spcAft>
              <a:buSzPts val="1800"/>
              <a:buChar char="●"/>
            </a:pPr>
            <a:r>
              <a:rPr lang="en"/>
              <a:t>Description of research technique</a:t>
            </a:r>
            <a:endParaRPr/>
          </a:p>
          <a:p>
            <a:pPr indent="-342900" lvl="0" marL="457200" rtl="0" algn="l">
              <a:spcBef>
                <a:spcPts val="0"/>
              </a:spcBef>
              <a:spcAft>
                <a:spcPts val="0"/>
              </a:spcAft>
              <a:buSzPts val="1800"/>
              <a:buChar char="●"/>
            </a:pPr>
            <a:r>
              <a:rPr lang="en"/>
              <a:t>Recruitment criteria for interviewees</a:t>
            </a:r>
            <a:endParaRPr/>
          </a:p>
          <a:p>
            <a:pPr indent="-342900" lvl="0" marL="457200" rtl="0" algn="l">
              <a:spcBef>
                <a:spcPts val="0"/>
              </a:spcBef>
              <a:spcAft>
                <a:spcPts val="0"/>
              </a:spcAft>
              <a:buSzPts val="1800"/>
              <a:buChar char="●"/>
            </a:pPr>
            <a:r>
              <a:rPr lang="en"/>
              <a:t>Recruitment questionnaire</a:t>
            </a:r>
            <a:endParaRPr/>
          </a:p>
          <a:p>
            <a:pPr indent="-342900" lvl="0" marL="457200" rtl="0" algn="l">
              <a:spcBef>
                <a:spcPts val="0"/>
              </a:spcBef>
              <a:spcAft>
                <a:spcPts val="0"/>
              </a:spcAft>
              <a:buSzPts val="1800"/>
              <a:buChar char="●"/>
            </a:pPr>
            <a:r>
              <a:rPr lang="en"/>
              <a:t>Supporting content (DIscussion guide, landing page, online survey)</a:t>
            </a:r>
            <a:endParaRPr/>
          </a:p>
          <a:p>
            <a:pPr indent="-342900" lvl="0" marL="457200" rtl="0" algn="l">
              <a:spcBef>
                <a:spcPts val="0"/>
              </a:spcBef>
              <a:spcAft>
                <a:spcPts val="0"/>
              </a:spcAft>
              <a:buSzPts val="1800"/>
              <a:buChar char="●"/>
            </a:pPr>
            <a:r>
              <a:rPr lang="en"/>
              <a:t>Recruit subjects</a:t>
            </a:r>
            <a:endParaRPr/>
          </a:p>
          <a:p>
            <a:pPr indent="-342900" lvl="0" marL="457200" rtl="0" algn="l">
              <a:spcBef>
                <a:spcPts val="0"/>
              </a:spcBef>
              <a:spcAft>
                <a:spcPts val="0"/>
              </a:spcAft>
              <a:buSzPts val="1800"/>
              <a:buChar char="●"/>
            </a:pPr>
            <a:r>
              <a:rPr lang="en"/>
              <a:t>Run  the research program</a:t>
            </a:r>
            <a:endParaRPr/>
          </a:p>
          <a:p>
            <a:pPr indent="-342900" lvl="0" marL="457200" rtl="0" algn="l">
              <a:spcBef>
                <a:spcPts val="0"/>
              </a:spcBef>
              <a:spcAft>
                <a:spcPts val="0"/>
              </a:spcAft>
              <a:buSzPts val="1800"/>
              <a:buChar char="●"/>
            </a:pPr>
            <a:r>
              <a:rPr lang="en"/>
              <a:t>Digest results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solidFill>
                  <a:srgbClr val="FF0000"/>
                </a:solidFill>
              </a:rPr>
              <a:t>Primary Market Research Steps</a:t>
            </a:r>
            <a:endParaRPr/>
          </a:p>
        </p:txBody>
      </p:sp>
      <p:sp>
        <p:nvSpPr>
          <p:cNvPr id="275" name="Google Shape;275;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Start with secondary research (but not too much)</a:t>
            </a:r>
            <a:endParaRPr/>
          </a:p>
          <a:p>
            <a:pPr indent="-342900" lvl="0" marL="457200" rtl="0" algn="l">
              <a:spcBef>
                <a:spcPts val="0"/>
              </a:spcBef>
              <a:spcAft>
                <a:spcPts val="0"/>
              </a:spcAft>
              <a:buSzPts val="1800"/>
              <a:buChar char="●"/>
            </a:pPr>
            <a:r>
              <a:rPr lang="en"/>
              <a:t>Don’t start with a survey because you first have to figure out the questions to ask in a survey. Start with obtaining demographic and psychographic characteristics to match your target survey group. Then ask open ended questions. Tell us the last time you did X. Why? Why not? Ask for specific examples. Probe for the biggest pain points. Let the customer take the conversation where they want </a:t>
            </a:r>
            <a:endParaRPr/>
          </a:p>
          <a:p>
            <a:pPr indent="-342900" lvl="0" marL="457200" rtl="0" algn="l">
              <a:spcBef>
                <a:spcPts val="0"/>
              </a:spcBef>
              <a:spcAft>
                <a:spcPts val="0"/>
              </a:spcAft>
              <a:buSzPts val="1800"/>
              <a:buChar char="●"/>
            </a:pPr>
            <a:r>
              <a:rPr lang="en"/>
              <a:t>If possible, have two people conducting the interview</a:t>
            </a:r>
            <a:endParaRPr/>
          </a:p>
          <a:p>
            <a:pPr indent="-342900" lvl="0" marL="457200" rtl="0" algn="l">
              <a:spcBef>
                <a:spcPts val="0"/>
              </a:spcBef>
              <a:spcAft>
                <a:spcPts val="0"/>
              </a:spcAft>
              <a:buSzPts val="1800"/>
              <a:buChar char="●"/>
            </a:pPr>
            <a:r>
              <a:rPr lang="en"/>
              <a:t>In qualitative stage, small number of candidates are OK for refining your survey questions. In quantitative stage, use more candidates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solidFill>
                  <a:srgbClr val="FF0000"/>
                </a:solidFill>
              </a:rPr>
              <a:t>Primary Market Research Steps</a:t>
            </a:r>
            <a:endParaRPr/>
          </a:p>
        </p:txBody>
      </p:sp>
      <p:sp>
        <p:nvSpPr>
          <p:cNvPr id="281" name="Google Shape;281;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Source candidates to engage with</a:t>
            </a:r>
            <a:endParaRPr/>
          </a:p>
          <a:p>
            <a:pPr indent="-317500" lvl="1" marL="914400" rtl="0" algn="l">
              <a:spcBef>
                <a:spcPts val="0"/>
              </a:spcBef>
              <a:spcAft>
                <a:spcPts val="0"/>
              </a:spcAft>
              <a:buSzPts val="1400"/>
              <a:buChar char="○"/>
            </a:pPr>
            <a:r>
              <a:rPr lang="en"/>
              <a:t>Physical watering holes</a:t>
            </a:r>
            <a:endParaRPr/>
          </a:p>
          <a:p>
            <a:pPr indent="-317500" lvl="1" marL="914400" rtl="0" algn="l">
              <a:spcBef>
                <a:spcPts val="0"/>
              </a:spcBef>
              <a:spcAft>
                <a:spcPts val="0"/>
              </a:spcAft>
              <a:buSzPts val="1400"/>
              <a:buChar char="○"/>
            </a:pPr>
            <a:r>
              <a:rPr lang="en"/>
              <a:t>FB, Linkedin etc</a:t>
            </a:r>
            <a:endParaRPr/>
          </a:p>
          <a:p>
            <a:pPr indent="-317500" lvl="1" marL="914400" rtl="0" algn="l">
              <a:spcBef>
                <a:spcPts val="0"/>
              </a:spcBef>
              <a:spcAft>
                <a:spcPts val="0"/>
              </a:spcAft>
              <a:buSzPts val="1400"/>
              <a:buChar char="○"/>
            </a:pPr>
            <a:r>
              <a:rPr lang="en"/>
              <a:t>Online discussion groups</a:t>
            </a:r>
            <a:endParaRPr/>
          </a:p>
          <a:p>
            <a:pPr indent="-317500" lvl="1" marL="914400" rtl="0" algn="l">
              <a:spcBef>
                <a:spcPts val="0"/>
              </a:spcBef>
              <a:spcAft>
                <a:spcPts val="0"/>
              </a:spcAft>
              <a:buSzPts val="1400"/>
              <a:buChar char="○"/>
            </a:pPr>
            <a:r>
              <a:rPr lang="en"/>
              <a:t>Industry groups</a:t>
            </a:r>
            <a:endParaRPr/>
          </a:p>
          <a:p>
            <a:pPr indent="-317500" lvl="1" marL="914400" rtl="0" algn="l">
              <a:spcBef>
                <a:spcPts val="0"/>
              </a:spcBef>
              <a:spcAft>
                <a:spcPts val="0"/>
              </a:spcAft>
              <a:buSzPts val="1400"/>
              <a:buChar char="○"/>
            </a:pPr>
            <a:r>
              <a:rPr lang="en"/>
              <a:t>Ads on google or FB</a:t>
            </a:r>
            <a:endParaRPr/>
          </a:p>
          <a:p>
            <a:pPr indent="-317500" lvl="1" marL="914400" rtl="0" algn="l">
              <a:spcBef>
                <a:spcPts val="0"/>
              </a:spcBef>
              <a:spcAft>
                <a:spcPts val="0"/>
              </a:spcAft>
              <a:buSzPts val="1400"/>
              <a:buChar char="○"/>
            </a:pPr>
            <a:r>
              <a:rPr lang="en"/>
              <a:t>Who else do you know that has a similar problem?</a:t>
            </a:r>
            <a:endParaRPr/>
          </a:p>
          <a:p>
            <a:pPr indent="-342900" lvl="0" marL="457200" rtl="0" algn="l">
              <a:spcBef>
                <a:spcPts val="0"/>
              </a:spcBef>
              <a:spcAft>
                <a:spcPts val="0"/>
              </a:spcAft>
              <a:buSzPts val="1800"/>
              <a:buChar char="●"/>
            </a:pPr>
            <a:r>
              <a:rPr lang="en"/>
              <a:t>Initial cold contact. Convince them to give you 15 minutes</a:t>
            </a:r>
            <a:endParaRPr/>
          </a:p>
          <a:p>
            <a:pPr indent="-342900" lvl="0" marL="457200" rtl="0" algn="l">
              <a:spcBef>
                <a:spcPts val="0"/>
              </a:spcBef>
              <a:spcAft>
                <a:spcPts val="0"/>
              </a:spcAft>
              <a:buSzPts val="1800"/>
              <a:buChar char="●"/>
            </a:pPr>
            <a:r>
              <a:rPr lang="en"/>
              <a:t>Act like a great journalist (empathy, nod your head a lot, non-judgemental, make the person being interviewed feel like the most important person)</a:t>
            </a:r>
            <a:endParaRPr/>
          </a:p>
          <a:p>
            <a:pPr indent="-342900" lvl="0" marL="457200" rtl="0" algn="l">
              <a:spcBef>
                <a:spcPts val="0"/>
              </a:spcBef>
              <a:spcAft>
                <a:spcPts val="0"/>
              </a:spcAft>
              <a:buSzPts val="1800"/>
              <a:buChar char="●"/>
            </a:pPr>
            <a:r>
              <a:rPr lang="en"/>
              <a:t>Make sure you are interviewing people in target customer group</a:t>
            </a:r>
            <a:endParaRPr/>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solidFill>
                  <a:srgbClr val="FF0000"/>
                </a:solidFill>
              </a:rPr>
              <a:t>Primary Market Research Steps</a:t>
            </a:r>
            <a:endParaRPr/>
          </a:p>
          <a:p>
            <a:pPr indent="0" lvl="0" marL="0" rtl="0" algn="l">
              <a:spcBef>
                <a:spcPts val="0"/>
              </a:spcBef>
              <a:spcAft>
                <a:spcPts val="0"/>
              </a:spcAft>
              <a:buNone/>
            </a:pPr>
            <a:r>
              <a:t/>
            </a:r>
            <a:endParaRPr/>
          </a:p>
        </p:txBody>
      </p:sp>
      <p:sp>
        <p:nvSpPr>
          <p:cNvPr id="287" name="Google Shape;287;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should be surprised</a:t>
            </a:r>
            <a:endParaRPr/>
          </a:p>
          <a:p>
            <a:pPr indent="-342900" lvl="0" marL="457200" rtl="0" algn="l">
              <a:spcBef>
                <a:spcPts val="0"/>
              </a:spcBef>
              <a:spcAft>
                <a:spcPts val="0"/>
              </a:spcAft>
              <a:buSzPts val="1800"/>
              <a:buChar char="●"/>
            </a:pPr>
            <a:r>
              <a:rPr lang="en"/>
              <a:t>Once credible hypothesis is formed by interview/immersion/observation, test them out systematically through structured scripts and surveys. This data will help you validate, invalidate, somewhat validate or somewhat invalidate your hypothesis</a:t>
            </a:r>
            <a:endParaRPr/>
          </a:p>
          <a:p>
            <a:pPr indent="-342900" lvl="0" marL="457200" rtl="0" algn="l">
              <a:spcBef>
                <a:spcPts val="0"/>
              </a:spcBef>
              <a:spcAft>
                <a:spcPts val="0"/>
              </a:spcAft>
              <a:buSzPts val="1800"/>
              <a:buChar char="●"/>
            </a:pPr>
            <a:r>
              <a:rPr lang="en"/>
              <a:t>Don’t always believe what is said. People say things with the best of intents but do different things in reality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Who is my customer?</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3000">
                <a:solidFill>
                  <a:schemeClr val="dk1"/>
                </a:solidFill>
                <a:highlight>
                  <a:srgbClr val="FFFFFF"/>
                </a:highlight>
              </a:rPr>
              <a:t>“Customer” refers to the entity, such as a household, organization, or individual who pays for, acquires, and uses your product</a:t>
            </a:r>
            <a:endParaRPr sz="30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customer development process</a:t>
            </a:r>
            <a:endParaRPr/>
          </a:p>
        </p:txBody>
      </p:sp>
      <p:sp>
        <p:nvSpPr>
          <p:cNvPr id="293" name="Google Shape;293;p52"/>
          <p:cNvSpPr txBox="1"/>
          <p:nvPr>
            <p:ph idx="1" type="body"/>
          </p:nvPr>
        </p:nvSpPr>
        <p:spPr>
          <a:xfrm>
            <a:off x="311700" y="1152475"/>
            <a:ext cx="47397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Steve Blank</a:t>
            </a:r>
            <a:endParaRPr/>
          </a:p>
          <a:p>
            <a:pPr indent="-317500" lvl="0" marL="457200" rtl="0" algn="l">
              <a:spcBef>
                <a:spcPts val="0"/>
              </a:spcBef>
              <a:spcAft>
                <a:spcPts val="0"/>
              </a:spcAft>
              <a:buSzPts val="1400"/>
              <a:buChar char="●"/>
            </a:pPr>
            <a:r>
              <a:rPr lang="en"/>
              <a:t>https://www.youtube.com/watch?v=xr2zFXblSRM</a:t>
            </a:r>
            <a:endParaRPr/>
          </a:p>
        </p:txBody>
      </p:sp>
      <p:sp>
        <p:nvSpPr>
          <p:cNvPr id="294" name="Google Shape;294;p5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5" name="Google Shape;295;p52"/>
          <p:cNvPicPr preferRelativeResize="0"/>
          <p:nvPr/>
        </p:nvPicPr>
        <p:blipFill>
          <a:blip r:embed="rId3">
            <a:alphaModFix/>
          </a:blip>
          <a:stretch>
            <a:fillRect/>
          </a:stretch>
        </p:blipFill>
        <p:spPr>
          <a:xfrm>
            <a:off x="1227750" y="2033200"/>
            <a:ext cx="6334450" cy="2661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PCR Case Study-Stew Leonard</a:t>
            </a:r>
            <a:endParaRPr/>
          </a:p>
        </p:txBody>
      </p:sp>
      <p:sp>
        <p:nvSpPr>
          <p:cNvPr id="301" name="Google Shape;301;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https://www.youtube.com/watch?v=zimgmAWKvwM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Customer Vs End User</a:t>
            </a:r>
            <a:r>
              <a:rPr lang="en" sz="4400">
                <a:highlight>
                  <a:srgbClr val="FFFFFF"/>
                </a:highlight>
              </a:rPr>
              <a:t> </a:t>
            </a:r>
            <a:endParaRPr sz="4400">
              <a:highlight>
                <a:srgbClr val="FFFFFF"/>
              </a:highlight>
            </a:endParaRPr>
          </a:p>
          <a:p>
            <a:pPr indent="0" lvl="0" marL="0" rtl="0" algn="l">
              <a:spcBef>
                <a:spcPts val="120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2500">
                <a:solidFill>
                  <a:schemeClr val="dk1"/>
                </a:solidFill>
                <a:highlight>
                  <a:srgbClr val="FFFFFF"/>
                </a:highlight>
              </a:rPr>
              <a:t>Within the broad definition of a customer are:</a:t>
            </a:r>
            <a:endParaRPr sz="2500">
              <a:solidFill>
                <a:schemeClr val="dk1"/>
              </a:solidFill>
              <a:highlight>
                <a:srgbClr val="FFFFFF"/>
              </a:highlight>
            </a:endParaRPr>
          </a:p>
          <a:p>
            <a:pPr indent="-387350" lvl="0" marL="457200" rtl="0" algn="l">
              <a:spcBef>
                <a:spcPts val="1200"/>
              </a:spcBef>
              <a:spcAft>
                <a:spcPts val="0"/>
              </a:spcAft>
              <a:buClr>
                <a:schemeClr val="dk1"/>
              </a:buClr>
              <a:buSzPts val="2500"/>
              <a:buChar char="●"/>
            </a:pPr>
            <a:r>
              <a:rPr lang="en" sz="2500">
                <a:solidFill>
                  <a:schemeClr val="dk1"/>
                </a:solidFill>
                <a:highlight>
                  <a:srgbClr val="FFFFFF"/>
                </a:highlight>
              </a:rPr>
              <a:t>End User: who ultimately uses your product</a:t>
            </a:r>
            <a:endParaRPr sz="2500">
              <a:solidFill>
                <a:schemeClr val="dk1"/>
              </a:solidFill>
              <a:highlight>
                <a:srgbClr val="FFFFFF"/>
              </a:highlight>
            </a:endParaRPr>
          </a:p>
          <a:p>
            <a:pPr indent="-387350" lvl="0" marL="457200" rtl="0" algn="l">
              <a:spcBef>
                <a:spcPts val="0"/>
              </a:spcBef>
              <a:spcAft>
                <a:spcPts val="0"/>
              </a:spcAft>
              <a:buClr>
                <a:schemeClr val="dk1"/>
              </a:buClr>
              <a:buSzPts val="2500"/>
              <a:buChar char="●"/>
            </a:pPr>
            <a:r>
              <a:rPr lang="en" sz="2500">
                <a:solidFill>
                  <a:schemeClr val="dk1"/>
                </a:solidFill>
                <a:highlight>
                  <a:srgbClr val="FFFFFF"/>
                </a:highlight>
              </a:rPr>
              <a:t>Economic Buyer: who makes the final decision to purchase your product</a:t>
            </a:r>
            <a:endParaRPr sz="25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33333"/>
              <a:buFont typeface="Arial"/>
              <a:buNone/>
            </a:pPr>
            <a:r>
              <a:rPr lang="en" sz="3300">
                <a:solidFill>
                  <a:srgbClr val="FF0000"/>
                </a:solidFill>
                <a:highlight>
                  <a:srgbClr val="FFFFFF"/>
                </a:highlight>
              </a:rPr>
              <a:t>Watch out for complex cases!</a:t>
            </a:r>
            <a:endParaRPr sz="3300">
              <a:solidFill>
                <a:srgbClr val="FF0000"/>
              </a:solidFill>
              <a:highlight>
                <a:srgbClr val="FFFFFF"/>
              </a:highlight>
            </a:endParaRPr>
          </a:p>
          <a:p>
            <a:pPr indent="0" lvl="0" marL="0" rtl="0" algn="l">
              <a:spcBef>
                <a:spcPts val="120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1200"/>
              </a:spcBef>
              <a:spcAft>
                <a:spcPts val="0"/>
              </a:spcAft>
              <a:buClr>
                <a:schemeClr val="dk1"/>
              </a:buClr>
              <a:buSzPts val="2500"/>
              <a:buChar char="●"/>
            </a:pPr>
            <a:r>
              <a:rPr lang="en" sz="2500">
                <a:solidFill>
                  <a:schemeClr val="dk1"/>
                </a:solidFill>
                <a:highlight>
                  <a:srgbClr val="FFFFFF"/>
                </a:highlight>
              </a:rPr>
              <a:t>The customer and end user can be the same person or different persons depending on the situation.</a:t>
            </a:r>
            <a:endParaRPr sz="2500">
              <a:solidFill>
                <a:schemeClr val="dk1"/>
              </a:solidFill>
              <a:highlight>
                <a:srgbClr val="FFFFFF"/>
              </a:highlight>
            </a:endParaRPr>
          </a:p>
          <a:p>
            <a:pPr indent="-387350" lvl="0" marL="457200" rtl="0" algn="l">
              <a:spcBef>
                <a:spcPts val="0"/>
              </a:spcBef>
              <a:spcAft>
                <a:spcPts val="0"/>
              </a:spcAft>
              <a:buClr>
                <a:schemeClr val="dk1"/>
              </a:buClr>
              <a:buSzPts val="2500"/>
              <a:buChar char="●"/>
            </a:pPr>
            <a:r>
              <a:rPr lang="en" sz="2500">
                <a:solidFill>
                  <a:schemeClr val="dk1"/>
                </a:solidFill>
                <a:highlight>
                  <a:srgbClr val="FFFFFF"/>
                </a:highlight>
              </a:rPr>
              <a:t>In multi-sided markets or business-to-business settings, your customers and end users are likely to be different people.</a:t>
            </a:r>
            <a:endParaRPr sz="25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Market Segmentation: Objective</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46710" lvl="0" marL="457200" rtl="0" algn="l">
              <a:spcBef>
                <a:spcPts val="1200"/>
              </a:spcBef>
              <a:spcAft>
                <a:spcPts val="0"/>
              </a:spcAft>
              <a:buClr>
                <a:schemeClr val="dk1"/>
              </a:buClr>
              <a:buSzPct val="100000"/>
              <a:buChar char="●"/>
            </a:pPr>
            <a:r>
              <a:rPr lang="en" sz="2400">
                <a:solidFill>
                  <a:schemeClr val="dk1"/>
                </a:solidFill>
                <a:highlight>
                  <a:srgbClr val="FFFFFF"/>
                </a:highlight>
              </a:rPr>
              <a:t>Identify a multitude of markets that could be potential opportunities – markets with a problem that your product/service can solve. </a:t>
            </a:r>
            <a:endParaRPr sz="2400">
              <a:solidFill>
                <a:schemeClr val="dk1"/>
              </a:solidFill>
              <a:highlight>
                <a:srgbClr val="FFFFFF"/>
              </a:highlight>
            </a:endParaRPr>
          </a:p>
          <a:p>
            <a:pPr indent="-346710" lvl="0" marL="457200" rtl="0" algn="l">
              <a:spcBef>
                <a:spcPts val="0"/>
              </a:spcBef>
              <a:spcAft>
                <a:spcPts val="0"/>
              </a:spcAft>
              <a:buClr>
                <a:schemeClr val="dk1"/>
              </a:buClr>
              <a:buSzPct val="100000"/>
              <a:buChar char="●"/>
            </a:pPr>
            <a:r>
              <a:rPr lang="en" sz="2400">
                <a:solidFill>
                  <a:schemeClr val="dk1"/>
                </a:solidFill>
                <a:highlight>
                  <a:srgbClr val="FFFFFF"/>
                </a:highlight>
              </a:rPr>
              <a:t>Break these markets into segments, </a:t>
            </a:r>
            <a:endParaRPr sz="2400">
              <a:solidFill>
                <a:schemeClr val="dk1"/>
              </a:solidFill>
              <a:highlight>
                <a:srgbClr val="FFFFFF"/>
              </a:highlight>
            </a:endParaRPr>
          </a:p>
          <a:p>
            <a:pPr indent="-346710" lvl="0" marL="457200" rtl="0" algn="l">
              <a:spcBef>
                <a:spcPts val="0"/>
              </a:spcBef>
              <a:spcAft>
                <a:spcPts val="0"/>
              </a:spcAft>
              <a:buClr>
                <a:schemeClr val="dk1"/>
              </a:buClr>
              <a:buSzPct val="100000"/>
              <a:buChar char="●"/>
            </a:pPr>
            <a:r>
              <a:rPr lang="en" sz="2400">
                <a:solidFill>
                  <a:schemeClr val="dk1"/>
                </a:solidFill>
                <a:highlight>
                  <a:srgbClr val="FFFFFF"/>
                </a:highlight>
              </a:rPr>
              <a:t>Do direct market research on several to decide which of these markets is best for you.</a:t>
            </a:r>
            <a:endParaRPr sz="2400">
              <a:solidFill>
                <a:schemeClr val="dk1"/>
              </a:solidFill>
              <a:highlight>
                <a:srgbClr val="FFFFFF"/>
              </a:highlight>
            </a:endParaRPr>
          </a:p>
          <a:p>
            <a:pPr indent="-346710" lvl="0" marL="457200" rtl="0" algn="l">
              <a:spcBef>
                <a:spcPts val="0"/>
              </a:spcBef>
              <a:spcAft>
                <a:spcPts val="0"/>
              </a:spcAft>
              <a:buClr>
                <a:schemeClr val="dk1"/>
              </a:buClr>
              <a:buSzPct val="100000"/>
              <a:buChar char="●"/>
            </a:pPr>
            <a:r>
              <a:rPr lang="en" sz="2400">
                <a:solidFill>
                  <a:schemeClr val="dk1"/>
                </a:solidFill>
                <a:highlight>
                  <a:schemeClr val="lt1"/>
                </a:highlight>
              </a:rPr>
              <a:t>There will likely be many paths to success and it is important that you choose one but not necessarily the perfect one. </a:t>
            </a:r>
            <a:endParaRPr sz="2400">
              <a:solidFill>
                <a:schemeClr val="dk1"/>
              </a:solidFill>
              <a:highlight>
                <a:schemeClr val="lt1"/>
              </a:highlight>
            </a:endParaRPr>
          </a:p>
          <a:p>
            <a:pPr indent="-346710" lvl="0" marL="457200" rtl="0" algn="l">
              <a:spcBef>
                <a:spcPts val="0"/>
              </a:spcBef>
              <a:spcAft>
                <a:spcPts val="0"/>
              </a:spcAft>
              <a:buClr>
                <a:schemeClr val="dk1"/>
              </a:buClr>
              <a:buSzPct val="100000"/>
              <a:buChar char="●"/>
            </a:pPr>
            <a:r>
              <a:rPr lang="en" sz="2400">
                <a:solidFill>
                  <a:schemeClr val="dk1"/>
                </a:solidFill>
                <a:highlight>
                  <a:schemeClr val="lt1"/>
                </a:highlight>
              </a:rPr>
              <a:t>There likely is no perfect one. </a:t>
            </a:r>
            <a:endParaRPr sz="2400">
              <a:solidFill>
                <a:schemeClr val="dk1"/>
              </a:solidFill>
              <a:highlight>
                <a:schemeClr val="lt1"/>
              </a:highlight>
            </a:endParaRPr>
          </a:p>
          <a:p>
            <a:pPr indent="-346710" lvl="0" marL="457200" rtl="0" algn="l">
              <a:spcBef>
                <a:spcPts val="0"/>
              </a:spcBef>
              <a:spcAft>
                <a:spcPts val="0"/>
              </a:spcAft>
              <a:buClr>
                <a:schemeClr val="dk1"/>
              </a:buClr>
              <a:buSzPct val="100000"/>
              <a:buChar char="●"/>
            </a:pPr>
            <a:r>
              <a:rPr lang="en" sz="2400">
                <a:solidFill>
                  <a:schemeClr val="dk1"/>
                </a:solidFill>
                <a:highlight>
                  <a:schemeClr val="lt1"/>
                </a:highlight>
              </a:rPr>
              <a:t>It is better to try a market and find out if it will work out and learn that it will not rather than be a state of “analysis paralysis”. </a:t>
            </a:r>
            <a:endParaRPr sz="24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1000"/>
                                        <p:tgtEl>
                                          <p:spTgt spid="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animEffect filter="fade" transition="in">
                                      <p:cBhvr>
                                        <p:cTn dur="1000"/>
                                        <p:tgtEl>
                                          <p:spTgt spid="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animEffect filter="fade" transition="in">
                                      <p:cBhvr>
                                        <p:cTn dur="1000"/>
                                        <p:tgtEl>
                                          <p:spTgt spid="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animEffect filter="fade" transition="in">
                                      <p:cBhvr>
                                        <p:cTn dur="1000"/>
                                        <p:tgtEl>
                                          <p:spTgt spid="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4" st="4"/>
                                            </p:txEl>
                                          </p:spTgt>
                                        </p:tgtEl>
                                        <p:attrNameLst>
                                          <p:attrName>style.visibility</p:attrName>
                                        </p:attrNameLst>
                                      </p:cBhvr>
                                      <p:to>
                                        <p:strVal val="visible"/>
                                      </p:to>
                                    </p:set>
                                    <p:animEffect filter="fade" transition="in">
                                      <p:cBhvr>
                                        <p:cTn dur="1000"/>
                                        <p:tgtEl>
                                          <p:spTgt spid="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5" st="5"/>
                                            </p:txEl>
                                          </p:spTgt>
                                        </p:tgtEl>
                                        <p:attrNameLst>
                                          <p:attrName>style.visibility</p:attrName>
                                        </p:attrNameLst>
                                      </p:cBhvr>
                                      <p:to>
                                        <p:strVal val="visible"/>
                                      </p:to>
                                    </p:set>
                                    <p:animEffect filter="fade" transition="in">
                                      <p:cBhvr>
                                        <p:cTn dur="1000"/>
                                        <p:tgtEl>
                                          <p:spTgt spid="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6" st="6"/>
                                            </p:txEl>
                                          </p:spTgt>
                                        </p:tgtEl>
                                        <p:attrNameLst>
                                          <p:attrName>style.visibility</p:attrName>
                                        </p:attrNameLst>
                                      </p:cBhvr>
                                      <p:to>
                                        <p:strVal val="visible"/>
                                      </p:to>
                                    </p:set>
                                    <p:animEffect filter="fade" transition="in">
                                      <p:cBhvr>
                                        <p:cTn dur="1000"/>
                                        <p:tgtEl>
                                          <p:spTgt spid="9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Market segmentation allows you..</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1200"/>
              </a:spcBef>
              <a:spcAft>
                <a:spcPts val="0"/>
              </a:spcAft>
              <a:buClr>
                <a:schemeClr val="dk1"/>
              </a:buClr>
              <a:buSzPts val="2500"/>
              <a:buChar char="●"/>
            </a:pPr>
            <a:r>
              <a:rPr lang="en" sz="2500">
                <a:solidFill>
                  <a:schemeClr val="dk1"/>
                </a:solidFill>
                <a:highlight>
                  <a:srgbClr val="FFFFFF"/>
                </a:highlight>
              </a:rPr>
              <a:t>to capture a wide spectrum of market opportunities and understand the pain points of your consumer </a:t>
            </a:r>
            <a:endParaRPr sz="2500">
              <a:solidFill>
                <a:schemeClr val="dk1"/>
              </a:solidFill>
              <a:highlight>
                <a:srgbClr val="FFFFFF"/>
              </a:highlight>
            </a:endParaRPr>
          </a:p>
          <a:p>
            <a:pPr indent="-387350" lvl="0" marL="457200" rtl="0" algn="l">
              <a:spcBef>
                <a:spcPts val="0"/>
              </a:spcBef>
              <a:spcAft>
                <a:spcPts val="0"/>
              </a:spcAft>
              <a:buClr>
                <a:schemeClr val="dk1"/>
              </a:buClr>
              <a:buSzPts val="2500"/>
              <a:buChar char="●"/>
            </a:pPr>
            <a:r>
              <a:rPr lang="en" sz="2500">
                <a:solidFill>
                  <a:schemeClr val="dk1"/>
                </a:solidFill>
                <a:highlight>
                  <a:srgbClr val="FFFFFF"/>
                </a:highlight>
              </a:rPr>
              <a:t>You are able to design a solution that will be of great value to them. </a:t>
            </a:r>
            <a:endParaRPr sz="2500">
              <a:solidFill>
                <a:schemeClr val="dk1"/>
              </a:solidFill>
              <a:highlight>
                <a:srgbClr val="FFFFFF"/>
              </a:highlight>
            </a:endParaRPr>
          </a:p>
          <a:p>
            <a:pPr indent="-387350" lvl="0" marL="457200" rtl="0" algn="l">
              <a:spcBef>
                <a:spcPts val="0"/>
              </a:spcBef>
              <a:spcAft>
                <a:spcPts val="0"/>
              </a:spcAft>
              <a:buClr>
                <a:schemeClr val="dk1"/>
              </a:buClr>
              <a:buSzPts val="2500"/>
              <a:buChar char="●"/>
            </a:pPr>
            <a:r>
              <a:rPr lang="en" sz="2500">
                <a:solidFill>
                  <a:schemeClr val="dk1"/>
                </a:solidFill>
                <a:highlight>
                  <a:srgbClr val="FFFFFF"/>
                </a:highlight>
              </a:rPr>
              <a:t>This research will also help you select a beachhead market.</a:t>
            </a:r>
            <a:endParaRPr sz="25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Effect filter="fade" transition="in">
                                      <p:cBhvr>
                                        <p:cTn dur="1000"/>
                                        <p:tgtEl>
                                          <p:spTgt spid="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Effect filter="fade" transition="in">
                                      <p:cBhvr>
                                        <p:cTn dur="1000"/>
                                        <p:tgtEl>
                                          <p:spTgt spid="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Effect filter="fade" transition="in">
                                      <p:cBhvr>
                                        <p:cTn dur="1000"/>
                                        <p:tgtEl>
                                          <p:spTgt spid="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animEffect filter="fade" transition="in">
                                      <p:cBhvr>
                                        <p:cTn dur="1000"/>
                                        <p:tgtEl>
                                          <p:spTgt spid="9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Market Segmentation</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1200"/>
              </a:spcBef>
              <a:spcAft>
                <a:spcPts val="0"/>
              </a:spcAft>
              <a:buClr>
                <a:schemeClr val="dk1"/>
              </a:buClr>
              <a:buSzPts val="2400"/>
              <a:buChar char="●"/>
            </a:pPr>
            <a:r>
              <a:rPr lang="en" sz="2400">
                <a:solidFill>
                  <a:schemeClr val="dk1"/>
                </a:solidFill>
                <a:highlight>
                  <a:srgbClr val="FFFFFF"/>
                </a:highlight>
              </a:rPr>
              <a:t>Step 1A: Brainstorm</a:t>
            </a:r>
            <a:endParaRPr sz="2400">
              <a:solidFill>
                <a:schemeClr val="dk1"/>
              </a:solidFill>
              <a:highlight>
                <a:srgbClr val="FFFFFF"/>
              </a:highlight>
            </a:endParaRPr>
          </a:p>
          <a:p>
            <a:pPr indent="-381000" lvl="0" marL="457200" rtl="0" algn="l">
              <a:spcBef>
                <a:spcPts val="0"/>
              </a:spcBef>
              <a:spcAft>
                <a:spcPts val="0"/>
              </a:spcAft>
              <a:buClr>
                <a:schemeClr val="dk1"/>
              </a:buClr>
              <a:buSzPts val="2400"/>
              <a:buChar char="●"/>
            </a:pPr>
            <a:r>
              <a:rPr lang="en" sz="2400">
                <a:solidFill>
                  <a:schemeClr val="dk1"/>
                </a:solidFill>
                <a:highlight>
                  <a:srgbClr val="FFFFFF"/>
                </a:highlight>
              </a:rPr>
              <a:t>Step 1B: Narrow</a:t>
            </a:r>
            <a:endParaRPr sz="2400">
              <a:solidFill>
                <a:schemeClr val="dk1"/>
              </a:solidFill>
              <a:highlight>
                <a:srgbClr val="FFFFFF"/>
              </a:highlight>
            </a:endParaRPr>
          </a:p>
          <a:p>
            <a:pPr indent="-381000" lvl="0" marL="457200" rtl="0" algn="l">
              <a:spcBef>
                <a:spcPts val="0"/>
              </a:spcBef>
              <a:spcAft>
                <a:spcPts val="0"/>
              </a:spcAft>
              <a:buClr>
                <a:schemeClr val="dk1"/>
              </a:buClr>
              <a:buSzPts val="2400"/>
              <a:buChar char="●"/>
            </a:pPr>
            <a:r>
              <a:rPr lang="en" sz="2400">
                <a:solidFill>
                  <a:schemeClr val="dk1"/>
                </a:solidFill>
                <a:highlight>
                  <a:srgbClr val="FFFFFF"/>
                </a:highlight>
              </a:rPr>
              <a:t>Step 1C: Primary Market Research</a:t>
            </a:r>
            <a:endParaRPr sz="24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1000"/>
                                        <p:tgtEl>
                                          <p:spTgt spid="1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Effect filter="fade" transition="in">
                                      <p:cBhvr>
                                        <p:cTn dur="1000"/>
                                        <p:tgtEl>
                                          <p:spTgt spid="1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Effect filter="fade" transition="in">
                                      <p:cBhvr>
                                        <p:cTn dur="1000"/>
                                        <p:tgtEl>
                                          <p:spTgt spid="1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animEffect filter="fade" transition="in">
                                      <p:cBhvr>
                                        <p:cTn dur="1000"/>
                                        <p:tgtEl>
                                          <p:spTgt spid="10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