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2" r:id="rId4"/>
    <p:sldId id="258" r:id="rId5"/>
    <p:sldId id="259" r:id="rId6"/>
    <p:sldId id="260" r:id="rId7"/>
    <p:sldId id="263" r:id="rId8"/>
    <p:sldId id="264" r:id="rId9"/>
    <p:sldId id="265" r:id="rId10"/>
    <p:sldId id="267" r:id="rId11"/>
    <p:sldId id="268" r:id="rId12"/>
    <p:sldId id="270" r:id="rId13"/>
    <p:sldId id="274" r:id="rId14"/>
    <p:sldId id="275" r:id="rId15"/>
    <p:sldId id="277" r:id="rId16"/>
    <p:sldId id="278" r:id="rId17"/>
    <p:sldId id="279" r:id="rId18"/>
    <p:sldId id="280" r:id="rId19"/>
    <p:sldId id="281"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897" autoAdjust="0"/>
  </p:normalViewPr>
  <p:slideViewPr>
    <p:cSldViewPr snapToGrid="0">
      <p:cViewPr varScale="1">
        <p:scale>
          <a:sx n="89" d="100"/>
          <a:sy n="89" d="100"/>
        </p:scale>
        <p:origin x="-139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5AE9C-E915-4973-B9BA-DFB6DFF5D356}" type="datetimeFigureOut">
              <a:rPr lang="en-IN" smtClean="0"/>
              <a:pPr/>
              <a:t>11-12-2020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2CF1E-8AE6-4085-B183-A5E52FA9B939}" type="slidenum">
              <a:rPr lang="en-IN" smtClean="0"/>
              <a:pPr/>
              <a:t>‹#›</a:t>
            </a:fld>
            <a:endParaRPr lang="en-IN"/>
          </a:p>
        </p:txBody>
      </p:sp>
    </p:spTree>
    <p:extLst>
      <p:ext uri="{BB962C8B-B14F-4D97-AF65-F5344CB8AC3E}">
        <p14:creationId xmlns="" xmlns:p14="http://schemas.microsoft.com/office/powerpoint/2010/main" val="48902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 xmlns:p14="http://schemas.microsoft.com/office/powerpoint/2010/main" val="3287900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 xmlns:p14="http://schemas.microsoft.com/office/powerpoint/2010/main" val="268074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maintains context information for the process as a whole and for individual threads within the process.</a:t>
            </a:r>
          </a:p>
          <a:p>
            <a:endParaRPr lang="en-NZ" dirty="0" smtClean="0"/>
          </a:p>
          <a:p>
            <a:r>
              <a:rPr lang="en-NZ" dirty="0" smtClean="0"/>
              <a:t>Scheduling by the kernel is done on a thread basis. </a:t>
            </a:r>
          </a:p>
          <a:p>
            <a:pPr lvl="1"/>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 xmlns:p14="http://schemas.microsoft.com/office/powerpoint/2010/main" val="410062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approach, multiple threads within the same application can run in parallel on multiple processors, </a:t>
            </a:r>
          </a:p>
          <a:p>
            <a:pPr lvl="1"/>
            <a:r>
              <a:rPr lang="en-NZ" dirty="0" smtClean="0"/>
              <a:t>and a blocking system call need not block the entire process. </a:t>
            </a:r>
          </a:p>
          <a:p>
            <a:pPr lvl="0"/>
            <a:endParaRPr lang="en-NZ" dirty="0" smtClean="0"/>
          </a:p>
          <a:p>
            <a:pPr lvl="0"/>
            <a:r>
              <a:rPr lang="en-NZ" dirty="0" smtClean="0"/>
              <a:t>If properly designed, this approach should combine the advantages of the pure ULT and KLT approaches while minimizing the disadvantages.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 xmlns:p14="http://schemas.microsoft.com/office/powerpoint/2010/main" val="100420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concepts of resource allocation and dispatching unit have traditionally been embodied in the single concept of the process; that is, as a 1 : 1 relationship between threads and processes. </a:t>
            </a:r>
          </a:p>
          <a:p>
            <a:endParaRPr lang="en-NZ" dirty="0" smtClean="0"/>
          </a:p>
          <a:p>
            <a:r>
              <a:rPr lang="en-NZ" dirty="0" smtClean="0"/>
              <a:t>There has been much interest in providing for multiple threads within a single process, which is a many-to-one relationship</a:t>
            </a:r>
          </a:p>
          <a:p>
            <a:r>
              <a:rPr lang="en-NZ" dirty="0" smtClean="0"/>
              <a:t>.</a:t>
            </a:r>
          </a:p>
          <a:p>
            <a:r>
              <a:rPr lang="en-NZ" dirty="0" smtClean="0"/>
              <a:t>However, as the table shows, the other two combinations have also been investigated, namely, </a:t>
            </a:r>
          </a:p>
          <a:p>
            <a:pPr lvl="1">
              <a:buFont typeface="Arial" pitchFamily="34" charset="0"/>
              <a:buChar char="•"/>
            </a:pPr>
            <a:r>
              <a:rPr lang="en-NZ" dirty="0" smtClean="0"/>
              <a:t>a many-to-many relationship and </a:t>
            </a:r>
          </a:p>
          <a:p>
            <a:pPr lvl="1">
              <a:buFont typeface="Arial" pitchFamily="34" charset="0"/>
              <a:buChar char="•"/>
            </a:pPr>
            <a:r>
              <a:rPr lang="en-NZ" dirty="0" smtClean="0"/>
              <a:t>a one-to-many relationship.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 xmlns:p14="http://schemas.microsoft.com/office/powerpoint/2010/main" val="30259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 xmlns:p14="http://schemas.microsoft.com/office/powerpoint/2010/main" val="2191562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Multithreading refers to the ability of an OS to support multiple, concurrent paths of execution within a single  process.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 xmlns:p14="http://schemas.microsoft.com/office/powerpoint/2010/main" val="68541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multithreaded environment, a process is defined as the unit of resource allocation and a unit of protection.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 xmlns:p14="http://schemas.microsoft.com/office/powerpoint/2010/main" val="384026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Within a process, there may be one or more threads, each with the following:</a:t>
            </a:r>
          </a:p>
          <a:p>
            <a:r>
              <a:rPr lang="en-NZ" dirty="0" smtClean="0"/>
              <a:t>• A thread execution state (Running, Ready, etc.).</a:t>
            </a:r>
          </a:p>
          <a:p>
            <a:r>
              <a:rPr lang="en-NZ" dirty="0" smtClean="0"/>
              <a:t>• A saved thread context when not running; </a:t>
            </a:r>
          </a:p>
          <a:p>
            <a:endParaRPr lang="en-NZ" dirty="0" smtClean="0"/>
          </a:p>
          <a:p>
            <a:r>
              <a:rPr lang="en-NZ" dirty="0" smtClean="0"/>
              <a:t>one way to view a thread is as an independent program counter operating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 xmlns:p14="http://schemas.microsoft.com/office/powerpoint/2010/main" val="140221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Distinction between threads and processes from the point of view of process management. </a:t>
            </a:r>
          </a:p>
          <a:p>
            <a:endParaRPr lang="en-NZ" dirty="0" smtClean="0"/>
          </a:p>
          <a:p>
            <a:r>
              <a:rPr lang="en-NZ" dirty="0" smtClean="0"/>
              <a:t>In a single-threaded process model, the representation of a process includes</a:t>
            </a:r>
          </a:p>
          <a:p>
            <a:pPr lvl="1">
              <a:buFont typeface="Arial" pitchFamily="34" charset="0"/>
              <a:buChar char="•"/>
            </a:pPr>
            <a:r>
              <a:rPr lang="en-NZ" baseline="0" dirty="0" smtClean="0"/>
              <a:t> </a:t>
            </a:r>
            <a:r>
              <a:rPr lang="en-NZ" dirty="0" smtClean="0"/>
              <a:t>its process control block </a:t>
            </a:r>
          </a:p>
          <a:p>
            <a:pPr lvl="1">
              <a:buFont typeface="Arial" pitchFamily="34" charset="0"/>
              <a:buChar char="•"/>
            </a:pPr>
            <a:r>
              <a:rPr lang="en-NZ" dirty="0" smtClean="0"/>
              <a:t> user address space, </a:t>
            </a:r>
          </a:p>
          <a:p>
            <a:pPr lvl="1">
              <a:buFont typeface="Arial" pitchFamily="34" charset="0"/>
              <a:buChar char="•"/>
            </a:pPr>
            <a:r>
              <a:rPr lang="en-NZ" dirty="0" smtClean="0"/>
              <a:t> user and kernel stacks to manage the call/return behaviour of the execution of the process.</a:t>
            </a:r>
          </a:p>
          <a:p>
            <a:pPr lvl="0">
              <a:buFont typeface="Arial" pitchFamily="34" charset="0"/>
              <a:buNone/>
            </a:pPr>
            <a:endParaRPr lang="en-NZ" dirty="0" smtClean="0"/>
          </a:p>
          <a:p>
            <a:pPr lvl="0">
              <a:buFont typeface="Arial" pitchFamily="34" charset="0"/>
              <a:buNone/>
            </a:pPr>
            <a:r>
              <a:rPr lang="en-NZ" dirty="0" smtClean="0"/>
              <a:t>While the process is running, it controls the processor registers. The contents of these registers are saved when the process is not running. </a:t>
            </a:r>
          </a:p>
          <a:p>
            <a:pPr lvl="0">
              <a:buFont typeface="Arial" pitchFamily="34" charset="0"/>
              <a:buNone/>
            </a:pPr>
            <a:endParaRPr lang="en-NZ" dirty="0" smtClean="0"/>
          </a:p>
          <a:p>
            <a:pPr lvl="0">
              <a:buFont typeface="Arial" pitchFamily="34" charset="0"/>
              <a:buNone/>
            </a:pPr>
            <a:r>
              <a:rPr lang="en-NZ" b="1" dirty="0" smtClean="0"/>
              <a:t>In a multithreaded environment, </a:t>
            </a:r>
          </a:p>
          <a:p>
            <a:pPr lvl="1">
              <a:buFont typeface="Arial" pitchFamily="34" charset="0"/>
              <a:buChar char="•"/>
            </a:pPr>
            <a:r>
              <a:rPr lang="en-NZ" b="1" baseline="0" dirty="0" smtClean="0"/>
              <a:t> </a:t>
            </a:r>
            <a:r>
              <a:rPr lang="en-NZ" dirty="0" smtClean="0"/>
              <a:t>there is still a single process control block and user address space associated with the process,</a:t>
            </a:r>
          </a:p>
          <a:p>
            <a:pPr lvl="1">
              <a:buFont typeface="Arial" pitchFamily="34" charset="0"/>
              <a:buChar char="•"/>
            </a:pPr>
            <a:r>
              <a:rPr lang="en-NZ" baseline="0" dirty="0" smtClean="0"/>
              <a:t> </a:t>
            </a:r>
            <a:r>
              <a:rPr lang="en-NZ" b="1" dirty="0" smtClean="0"/>
              <a:t>but</a:t>
            </a:r>
            <a:r>
              <a:rPr lang="en-NZ" dirty="0" smtClean="0"/>
              <a:t> separate stacks for each thread, </a:t>
            </a:r>
          </a:p>
          <a:p>
            <a:pPr lvl="1">
              <a:buFont typeface="Arial" pitchFamily="34" charset="0"/>
              <a:buChar char="•"/>
            </a:pPr>
            <a:r>
              <a:rPr lang="en-NZ" dirty="0" smtClean="0"/>
              <a:t> as well as a separate control block for each thread containing register values, priority, and other thread-related state information.</a:t>
            </a:r>
          </a:p>
          <a:p>
            <a:pPr lvl="1">
              <a:buFont typeface="Arial" pitchFamily="34" charset="0"/>
              <a:buChar char="•"/>
            </a:pPr>
            <a:endParaRPr lang="en-NZ" dirty="0" smtClean="0"/>
          </a:p>
          <a:p>
            <a:pPr lvl="0">
              <a:buFont typeface="Arial" pitchFamily="34" charset="0"/>
              <a:buNone/>
            </a:pPr>
            <a:r>
              <a:rPr lang="en-NZ" b="1" dirty="0" smtClean="0"/>
              <a:t>Thus</a:t>
            </a:r>
            <a:r>
              <a:rPr lang="en-NZ" dirty="0" smtClean="0"/>
              <a:t>, all of the threads of a process share the state and resources of that process. </a:t>
            </a:r>
          </a:p>
          <a:p>
            <a:pPr lvl="0">
              <a:buFont typeface="Arial" pitchFamily="34" charset="0"/>
              <a:buNone/>
            </a:pPr>
            <a:endParaRPr lang="en-NZ" dirty="0" smtClean="0"/>
          </a:p>
          <a:p>
            <a:pPr lvl="1">
              <a:buFont typeface="Arial" pitchFamily="34" charset="0"/>
              <a:buChar char="•"/>
            </a:pPr>
            <a:r>
              <a:rPr lang="en-NZ" dirty="0" smtClean="0"/>
              <a:t> They reside in the same address space and have access to the same data.</a:t>
            </a:r>
          </a:p>
          <a:p>
            <a:pPr lvl="1">
              <a:buFont typeface="Arial" pitchFamily="34" charset="0"/>
              <a:buChar char="•"/>
            </a:pPr>
            <a:r>
              <a:rPr lang="en-NZ" dirty="0" smtClean="0"/>
              <a:t> When one thread alters an item of data in memory, other threads see the results if and when they access that item. </a:t>
            </a:r>
          </a:p>
          <a:p>
            <a:pPr lvl="1">
              <a:buFont typeface="Arial" pitchFamily="34" charset="0"/>
              <a:buChar char="•"/>
            </a:pPr>
            <a:r>
              <a:rPr lang="en-NZ" dirty="0" smtClean="0"/>
              <a:t>If one thread opens a file with read privileges, other threads in the same process can also read from that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 xmlns:p14="http://schemas.microsoft.com/office/powerpoint/2010/main" val="111707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 xmlns:p14="http://schemas.microsoft.com/office/powerpoint/2010/main" val="276207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there is an application or function that should be implemented as a set of related units of execution, </a:t>
            </a:r>
          </a:p>
          <a:p>
            <a:pPr lvl="1"/>
            <a:r>
              <a:rPr lang="en-NZ" dirty="0" smtClean="0"/>
              <a:t>it is far more efficient to do so as a collection of threads -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 xmlns:p14="http://schemas.microsoft.com/office/powerpoint/2010/main" val="396253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significant issue </a:t>
            </a:r>
            <a:r>
              <a:rPr lang="en-NZ" dirty="0" smtClean="0"/>
              <a:t>is whether the blocking of a thread results in the blocking of the entire process. </a:t>
            </a:r>
          </a:p>
          <a:p>
            <a:pPr lvl="1"/>
            <a:r>
              <a:rPr lang="en-NZ" dirty="0" smtClean="0"/>
              <a:t>If one thread in a process is blocked, does this prevent the running of any other thread in the same process even if that other thread is in a ready state? </a:t>
            </a:r>
          </a:p>
          <a:p>
            <a:pPr lvl="0"/>
            <a:endParaRPr lang="en-NZ" dirty="0" smtClean="0"/>
          </a:p>
          <a:p>
            <a:pPr lvl="0"/>
            <a:r>
              <a:rPr lang="en-NZ" dirty="0" smtClean="0"/>
              <a:t>Clearly, some of the flexibility and power of threads is lost if the one blocked thread blocks an entire process.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 xmlns:p14="http://schemas.microsoft.com/office/powerpoint/2010/main" val="41032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413936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294482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412721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136989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174440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237143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47099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255281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18781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131565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EA681B-721E-4EB0-A6B3-677E50149EC2}"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11505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A681B-721E-4EB0-A6B3-677E50149EC2}" type="datetimeFigureOut">
              <a:rPr lang="en-IN" smtClean="0"/>
              <a:pPr/>
              <a:t>11-12-2020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B9A1A-4EF6-4EC3-B67E-CAF0F5E13C29}" type="slidenum">
              <a:rPr lang="en-IN" smtClean="0"/>
              <a:pPr/>
              <a:t>‹#›</a:t>
            </a:fld>
            <a:endParaRPr lang="en-IN"/>
          </a:p>
        </p:txBody>
      </p:sp>
    </p:spTree>
    <p:extLst>
      <p:ext uri="{BB962C8B-B14F-4D97-AF65-F5344CB8AC3E}">
        <p14:creationId xmlns="" xmlns:p14="http://schemas.microsoft.com/office/powerpoint/2010/main" val="90019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U2-OS</a:t>
            </a:r>
            <a:endParaRPr lang="en-IN" dirty="0"/>
          </a:p>
        </p:txBody>
      </p:sp>
      <p:sp>
        <p:nvSpPr>
          <p:cNvPr id="3" name="Subtitle 2"/>
          <p:cNvSpPr>
            <a:spLocks noGrp="1"/>
          </p:cNvSpPr>
          <p:nvPr>
            <p:ph type="subTitle" idx="1"/>
          </p:nvPr>
        </p:nvSpPr>
        <p:spPr/>
        <p:txBody>
          <a:bodyPr/>
          <a:lstStyle/>
          <a:p>
            <a:pPr algn="r"/>
            <a:r>
              <a:rPr lang="en-IN" dirty="0" err="1" smtClean="0"/>
              <a:t>Prof.</a:t>
            </a:r>
            <a:r>
              <a:rPr lang="en-IN" dirty="0" smtClean="0"/>
              <a:t> Variza Negi</a:t>
            </a:r>
            <a:endParaRPr lang="en-IN" dirty="0"/>
          </a:p>
        </p:txBody>
      </p:sp>
    </p:spTree>
    <p:extLst>
      <p:ext uri="{BB962C8B-B14F-4D97-AF65-F5344CB8AC3E}">
        <p14:creationId xmlns="" xmlns:p14="http://schemas.microsoft.com/office/powerpoint/2010/main" val="135190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2209800" y="3395662"/>
            <a:ext cx="7772400" cy="1470025"/>
          </a:xfrm>
        </p:spPr>
        <p:txBody>
          <a:bodyPr>
            <a:normAutofit fontScale="90000"/>
          </a:bodyPr>
          <a:lstStyle/>
          <a:p>
            <a:r>
              <a:rPr lang="en-US" dirty="0" smtClean="0"/>
              <a:t>Threads, Thread Management, Process vs Threads</a:t>
            </a:r>
          </a:p>
        </p:txBody>
      </p:sp>
      <p:sp>
        <p:nvSpPr>
          <p:cNvPr id="9" name="Subtitle 2"/>
          <p:cNvSpPr txBox="1">
            <a:spLocks/>
          </p:cNvSpPr>
          <p:nvPr/>
        </p:nvSpPr>
        <p:spPr bwMode="auto">
          <a:xfrm>
            <a:off x="2895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a:spcBef>
                <a:spcPct val="20000"/>
              </a:spcBef>
              <a:defRPr/>
            </a:pPr>
            <a:r>
              <a:rPr lang="en-US" sz="3200" i="1" dirty="0">
                <a:solidFill>
                  <a:schemeClr val="tx1">
                    <a:tint val="75000"/>
                  </a:schemeClr>
                </a:solidFill>
              </a:rPr>
              <a:t>Operating Systems:</a:t>
            </a:r>
            <a:br>
              <a:rPr lang="en-US" sz="3200" i="1" dirty="0">
                <a:solidFill>
                  <a:schemeClr val="tx1">
                    <a:tint val="75000"/>
                  </a:schemeClr>
                </a:solidFill>
              </a:rPr>
            </a:br>
            <a:r>
              <a:rPr lang="en-US" sz="3200" i="1" dirty="0">
                <a:solidFill>
                  <a:schemeClr val="tx1">
                    <a:tint val="75000"/>
                  </a:schemeClr>
                </a:solidFill>
              </a:rPr>
              <a:t>Internals and Design Principles, 6/E</a:t>
            </a:r>
            <a:br>
              <a:rPr lang="en-US" sz="3200" i="1" dirty="0">
                <a:solidFill>
                  <a:schemeClr val="tx1">
                    <a:tint val="75000"/>
                  </a:schemeClr>
                </a:solidFill>
              </a:rPr>
            </a:br>
            <a:r>
              <a:rPr lang="en-US" sz="3200" dirty="0">
                <a:solidFill>
                  <a:schemeClr val="tx1">
                    <a:tint val="75000"/>
                  </a:schemeClr>
                </a:solidFill>
              </a:rPr>
              <a:t>William Stallings</a:t>
            </a:r>
            <a:endParaRPr lang="en-US" sz="3200" i="1" dirty="0">
              <a:solidFill>
                <a:schemeClr val="tx1">
                  <a:tint val="75000"/>
                </a:schemeClr>
              </a:solidFill>
            </a:endParaRPr>
          </a:p>
        </p:txBody>
      </p:sp>
    </p:spTree>
    <p:extLst>
      <p:ext uri="{BB962C8B-B14F-4D97-AF65-F5344CB8AC3E}">
        <p14:creationId xmlns="" xmlns:p14="http://schemas.microsoft.com/office/powerpoint/2010/main" val="37745474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Processes and Threads</a:t>
            </a:r>
          </a:p>
        </p:txBody>
      </p:sp>
      <p:sp>
        <p:nvSpPr>
          <p:cNvPr id="4" name="Content Placeholder 3"/>
          <p:cNvSpPr>
            <a:spLocks noGrp="1"/>
          </p:cNvSpPr>
          <p:nvPr>
            <p:ph idx="1"/>
          </p:nvPr>
        </p:nvSpPr>
        <p:spPr/>
        <p:txBody>
          <a:bodyPr>
            <a:normAutofit/>
          </a:bodyPr>
          <a:lstStyle/>
          <a:p>
            <a:r>
              <a:rPr lang="en-US" dirty="0"/>
              <a:t>A process is an active program i.e. a program that is under execution. It is more than the program code as it includes the program counter, process stack, registers, program code etc. Compared to this, the program code is only the text section.</a:t>
            </a:r>
          </a:p>
          <a:p>
            <a:r>
              <a:rPr lang="en-US" dirty="0"/>
              <a:t>A thread is a lightweight process that can be managed independently by a scheduler. It improves the application performance using parallelism. A thread shares information like data segment, code segment, files etc. with its peer threads while it contains its own registers, stack, counter etc.</a:t>
            </a:r>
          </a:p>
          <a:p>
            <a:pPr marL="0" indent="0">
              <a:buNone/>
            </a:pPr>
            <a:endParaRPr lang="en-US" dirty="0" smtClean="0"/>
          </a:p>
        </p:txBody>
      </p:sp>
    </p:spTree>
    <p:extLst>
      <p:ext uri="{BB962C8B-B14F-4D97-AF65-F5344CB8AC3E}">
        <p14:creationId xmlns="" xmlns:p14="http://schemas.microsoft.com/office/powerpoint/2010/main" val="16415695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631768" y="1987060"/>
            <a:ext cx="4793086" cy="4463615"/>
          </a:xfrm>
        </p:spPr>
        <p:txBody>
          <a:bodyPr>
            <a:normAutofit/>
          </a:bodyPr>
          <a:lstStyle/>
          <a:p>
            <a:pPr marL="0" indent="0">
              <a:buNone/>
            </a:pPr>
            <a:r>
              <a:rPr lang="en-NZ" dirty="0" smtClean="0"/>
              <a:t>The ability of an OS to support multiple, concurrent paths of execution within a single process.</a:t>
            </a:r>
          </a:p>
          <a:p>
            <a:pPr marL="0" indent="0">
              <a:buNone/>
            </a:pPr>
            <a:endParaRPr lang="en-NZ" dirty="0"/>
          </a:p>
          <a:p>
            <a:pPr marL="0" indent="0">
              <a:buNone/>
            </a:pPr>
            <a:r>
              <a:rPr lang="en-NZ" dirty="0" smtClean="0"/>
              <a:t>e.g.</a:t>
            </a:r>
          </a:p>
          <a:p>
            <a:pPr lvl="1"/>
            <a:r>
              <a:rPr lang="en-NZ" dirty="0"/>
              <a:t>MS DOS (single process, single thread)</a:t>
            </a:r>
          </a:p>
          <a:p>
            <a:pPr lvl="1"/>
            <a:r>
              <a:rPr lang="en-NZ" dirty="0"/>
              <a:t>Unix  (multiple, single threaded processes)</a:t>
            </a:r>
          </a:p>
          <a:p>
            <a:pPr marL="0" indent="0">
              <a:buNone/>
            </a:pPr>
            <a:endParaRPr lang="en-US" dirty="0"/>
          </a:p>
        </p:txBody>
      </p:sp>
      <p:pic>
        <p:nvPicPr>
          <p:cNvPr id="4" name="Content Placeholder 3" descr="Fig04_01.gif"/>
          <p:cNvPicPr>
            <a:picLocks noChangeAspect="1"/>
          </p:cNvPicPr>
          <p:nvPr/>
        </p:nvPicPr>
        <p:blipFill>
          <a:blip r:embed="rId3"/>
          <a:stretch>
            <a:fillRect/>
          </a:stretch>
        </p:blipFill>
        <p:spPr bwMode="auto">
          <a:xfrm>
            <a:off x="5424854" y="1690687"/>
            <a:ext cx="6312717" cy="4759988"/>
          </a:xfrm>
          <a:prstGeom prst="rect">
            <a:avLst/>
          </a:prstGeom>
          <a:noFill/>
          <a:ln w="9525">
            <a:noFill/>
            <a:miter lim="800000"/>
            <a:headEnd/>
            <a:tailEnd/>
          </a:ln>
        </p:spPr>
      </p:pic>
    </p:spTree>
    <p:extLst>
      <p:ext uri="{BB962C8B-B14F-4D97-AF65-F5344CB8AC3E}">
        <p14:creationId xmlns="" xmlns:p14="http://schemas.microsoft.com/office/powerpoint/2010/main" val="27938484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A virtual address space which holds the process image</a:t>
            </a:r>
          </a:p>
          <a:p>
            <a:r>
              <a:rPr lang="en-US" dirty="0" smtClean="0"/>
              <a:t>Protected access to</a:t>
            </a:r>
          </a:p>
          <a:p>
            <a:pPr lvl="1"/>
            <a:r>
              <a:rPr lang="en-US" dirty="0" smtClean="0"/>
              <a:t>Processors, </a:t>
            </a:r>
          </a:p>
          <a:p>
            <a:pPr lvl="1"/>
            <a:r>
              <a:rPr lang="en-US" dirty="0" smtClean="0"/>
              <a:t>Other processes, </a:t>
            </a:r>
          </a:p>
          <a:p>
            <a:pPr lvl="1"/>
            <a:r>
              <a:rPr lang="en-US" dirty="0" smtClean="0"/>
              <a:t>Files, </a:t>
            </a:r>
          </a:p>
          <a:p>
            <a:pPr lvl="1"/>
            <a:r>
              <a:rPr lang="en-US" dirty="0" smtClean="0"/>
              <a:t>I/O resources</a:t>
            </a:r>
          </a:p>
          <a:p>
            <a:endParaRPr lang="en-US" dirty="0"/>
          </a:p>
        </p:txBody>
      </p:sp>
    </p:spTree>
    <p:extLst>
      <p:ext uri="{BB962C8B-B14F-4D97-AF65-F5344CB8AC3E}">
        <p14:creationId xmlns="" xmlns:p14="http://schemas.microsoft.com/office/powerpoint/2010/main" val="282140111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More Threads in Process</a:t>
            </a:r>
            <a:endParaRPr lang="en-US" dirty="0"/>
          </a:p>
        </p:txBody>
      </p:sp>
      <p:sp>
        <p:nvSpPr>
          <p:cNvPr id="3" name="Content Placeholder 2"/>
          <p:cNvSpPr>
            <a:spLocks noGrp="1"/>
          </p:cNvSpPr>
          <p:nvPr>
            <p:ph idx="1"/>
          </p:nvPr>
        </p:nvSpPr>
        <p:spPr/>
        <p:txBody>
          <a:bodyPr/>
          <a:lstStyle/>
          <a:p>
            <a:r>
              <a:rPr lang="en-US" dirty="0" smtClean="0"/>
              <a:t>Each thread has</a:t>
            </a:r>
          </a:p>
          <a:p>
            <a:pPr lvl="1"/>
            <a:r>
              <a:rPr lang="en-US" dirty="0" smtClean="0"/>
              <a:t>An execution state (running, ready, etc.)</a:t>
            </a:r>
          </a:p>
          <a:p>
            <a:pPr lvl="1"/>
            <a:r>
              <a:rPr lang="en-US" dirty="0" smtClean="0"/>
              <a:t>Saved thread context when not running</a:t>
            </a:r>
          </a:p>
          <a:p>
            <a:pPr lvl="1"/>
            <a:r>
              <a:rPr lang="en-US" dirty="0" smtClean="0"/>
              <a:t>An execution stack</a:t>
            </a:r>
          </a:p>
          <a:p>
            <a:pPr lvl="1"/>
            <a:r>
              <a:rPr lang="en-NZ" dirty="0" smtClean="0"/>
              <a:t>Some per-thread static storage for local variables</a:t>
            </a:r>
          </a:p>
          <a:p>
            <a:pPr lvl="1"/>
            <a:r>
              <a:rPr lang="en-NZ" dirty="0" smtClean="0"/>
              <a:t>Access to the memory and resources of its process (all threads of a process share this)</a:t>
            </a:r>
          </a:p>
        </p:txBody>
      </p:sp>
    </p:spTree>
    <p:extLst>
      <p:ext uri="{BB962C8B-B14F-4D97-AF65-F5344CB8AC3E}">
        <p14:creationId xmlns="" xmlns:p14="http://schemas.microsoft.com/office/powerpoint/2010/main" val="25132355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Threads vs. processes </a:t>
            </a:r>
            <a:endParaRPr lang="en-US" dirty="0"/>
          </a:p>
        </p:txBody>
      </p:sp>
      <p:pic>
        <p:nvPicPr>
          <p:cNvPr id="4" name="Content Placeholder 3" descr="Fig04_02.gif"/>
          <p:cNvPicPr>
            <a:picLocks noGrp="1" noChangeAspect="1"/>
          </p:cNvPicPr>
          <p:nvPr>
            <p:ph idx="1"/>
          </p:nvPr>
        </p:nvPicPr>
        <p:blipFill>
          <a:blip r:embed="rId3"/>
          <a:stretch>
            <a:fillRect/>
          </a:stretch>
        </p:blipFill>
        <p:spPr>
          <a:xfrm>
            <a:off x="2667001" y="1228726"/>
            <a:ext cx="7438985" cy="5172075"/>
          </a:xfrm>
        </p:spPr>
      </p:pic>
    </p:spTree>
    <p:extLst>
      <p:ext uri="{BB962C8B-B14F-4D97-AF65-F5344CB8AC3E}">
        <p14:creationId xmlns="" xmlns:p14="http://schemas.microsoft.com/office/powerpoint/2010/main" val="41998914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055" y="427616"/>
            <a:ext cx="9353145" cy="1143000"/>
          </a:xfrm>
        </p:spPr>
        <p:txBody>
          <a:bodyPr>
            <a:normAutofit fontScale="90000"/>
          </a:bodyPr>
          <a:lstStyle/>
          <a:p>
            <a:r>
              <a:rPr lang="en-NZ" dirty="0" smtClean="0"/>
              <a:t>Threads vs process (</a:t>
            </a:r>
            <a:r>
              <a:rPr lang="en-NZ" dirty="0"/>
              <a:t>process management</a:t>
            </a:r>
            <a:r>
              <a:rPr lang="en-NZ" dirty="0" smtClean="0"/>
              <a:t> </a:t>
            </a:r>
            <a:r>
              <a:rPr lang="en-NZ" dirty="0"/>
              <a:t>point of </a:t>
            </a:r>
            <a:r>
              <a:rPr lang="en-NZ" dirty="0" smtClean="0"/>
              <a:t>view)</a:t>
            </a:r>
            <a:endParaRPr lang="en-IN" dirty="0"/>
          </a:p>
        </p:txBody>
      </p:sp>
      <p:sp>
        <p:nvSpPr>
          <p:cNvPr id="3" name="Content Placeholder 2"/>
          <p:cNvSpPr>
            <a:spLocks noGrp="1"/>
          </p:cNvSpPr>
          <p:nvPr>
            <p:ph idx="1"/>
          </p:nvPr>
        </p:nvSpPr>
        <p:spPr>
          <a:xfrm>
            <a:off x="1183531" y="1945759"/>
            <a:ext cx="9768191" cy="4331824"/>
          </a:xfrm>
        </p:spPr>
        <p:txBody>
          <a:bodyPr/>
          <a:lstStyle/>
          <a:p>
            <a:r>
              <a:rPr lang="en-NZ" sz="2600" dirty="0"/>
              <a:t>In a single-threaded process model, the representation of a process includes</a:t>
            </a:r>
          </a:p>
          <a:p>
            <a:pPr lvl="2">
              <a:buFont typeface="Arial" pitchFamily="34" charset="0"/>
              <a:buChar char="•"/>
            </a:pPr>
            <a:r>
              <a:rPr lang="en-NZ" sz="2600" dirty="0"/>
              <a:t> its process control block </a:t>
            </a:r>
          </a:p>
          <a:p>
            <a:pPr lvl="2">
              <a:buFont typeface="Arial" pitchFamily="34" charset="0"/>
              <a:buChar char="•"/>
            </a:pPr>
            <a:r>
              <a:rPr lang="en-NZ" sz="2600" dirty="0"/>
              <a:t> user address space, </a:t>
            </a:r>
          </a:p>
          <a:p>
            <a:pPr lvl="2">
              <a:buFont typeface="Arial" pitchFamily="34" charset="0"/>
              <a:buChar char="•"/>
            </a:pPr>
            <a:r>
              <a:rPr lang="en-NZ" sz="2600" dirty="0"/>
              <a:t> user and kernel stacks to manage the call/return behaviour of the execution of the process.</a:t>
            </a:r>
          </a:p>
          <a:p>
            <a:r>
              <a:rPr lang="en-NZ" sz="2600" dirty="0"/>
              <a:t>While the process is running, it controls the processor registers. The contents of these registers are saved when the process is not running. </a:t>
            </a:r>
          </a:p>
        </p:txBody>
      </p:sp>
    </p:spTree>
    <p:extLst>
      <p:ext uri="{BB962C8B-B14F-4D97-AF65-F5344CB8AC3E}">
        <p14:creationId xmlns="" xmlns:p14="http://schemas.microsoft.com/office/powerpoint/2010/main" val="310953747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NZ" dirty="0"/>
              <a:t>In a multithreaded </a:t>
            </a:r>
            <a:r>
              <a:rPr lang="en-NZ" dirty="0" smtClean="0"/>
              <a:t>environment</a:t>
            </a:r>
            <a:endParaRPr lang="en-IN" dirty="0"/>
          </a:p>
        </p:txBody>
      </p:sp>
      <p:sp>
        <p:nvSpPr>
          <p:cNvPr id="3" name="Content Placeholder 2"/>
          <p:cNvSpPr>
            <a:spLocks noGrp="1"/>
          </p:cNvSpPr>
          <p:nvPr>
            <p:ph idx="1"/>
          </p:nvPr>
        </p:nvSpPr>
        <p:spPr/>
        <p:txBody>
          <a:bodyPr/>
          <a:lstStyle/>
          <a:p>
            <a:r>
              <a:rPr lang="en-NZ" sz="3200" dirty="0" smtClean="0"/>
              <a:t>there is </a:t>
            </a:r>
            <a:r>
              <a:rPr lang="en-NZ" sz="3200" dirty="0"/>
              <a:t>a single process control block and user address space associated with the process,</a:t>
            </a:r>
          </a:p>
          <a:p>
            <a:pPr lvl="1">
              <a:buFont typeface="Arial" pitchFamily="34" charset="0"/>
              <a:buChar char="•"/>
            </a:pPr>
            <a:r>
              <a:rPr lang="en-NZ" sz="3200" dirty="0"/>
              <a:t> </a:t>
            </a:r>
            <a:r>
              <a:rPr lang="en-NZ" sz="3200" b="1" dirty="0"/>
              <a:t>but</a:t>
            </a:r>
            <a:r>
              <a:rPr lang="en-NZ" sz="3200" dirty="0"/>
              <a:t> separate stacks for each thread, </a:t>
            </a:r>
          </a:p>
          <a:p>
            <a:pPr lvl="1">
              <a:buFont typeface="Arial" pitchFamily="34" charset="0"/>
              <a:buChar char="•"/>
            </a:pPr>
            <a:r>
              <a:rPr lang="en-NZ" sz="3200" dirty="0"/>
              <a:t> as well as a separate control block for each thread containing register values, priority, and other thread-related state information</a:t>
            </a:r>
            <a:r>
              <a:rPr lang="en-NZ" sz="3200" dirty="0" smtClean="0"/>
              <a:t>.</a:t>
            </a:r>
            <a:endParaRPr lang="en-NZ" sz="3200" dirty="0"/>
          </a:p>
          <a:p>
            <a:endParaRPr lang="en-IN" dirty="0"/>
          </a:p>
          <a:p>
            <a:endParaRPr lang="en-IN" dirty="0"/>
          </a:p>
        </p:txBody>
      </p:sp>
    </p:spTree>
    <p:extLst>
      <p:ext uri="{BB962C8B-B14F-4D97-AF65-F5344CB8AC3E}">
        <p14:creationId xmlns="" xmlns:p14="http://schemas.microsoft.com/office/powerpoint/2010/main" val="20009942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Font typeface="Arial" pitchFamily="34" charset="0"/>
              <a:buNone/>
            </a:pPr>
            <a:r>
              <a:rPr lang="en-NZ" b="1" dirty="0"/>
              <a:t>Thus</a:t>
            </a:r>
            <a:r>
              <a:rPr lang="en-NZ" dirty="0"/>
              <a:t>, all of the threads of a process share the state and resources of that process. </a:t>
            </a:r>
          </a:p>
          <a:p>
            <a:pPr lvl="2">
              <a:buFont typeface="Arial" pitchFamily="34" charset="0"/>
              <a:buChar char="•"/>
            </a:pPr>
            <a:r>
              <a:rPr lang="en-NZ" sz="2800" dirty="0" smtClean="0"/>
              <a:t> </a:t>
            </a:r>
            <a:r>
              <a:rPr lang="en-NZ" sz="2800" dirty="0"/>
              <a:t>They reside in the same address space and have access to the same data.</a:t>
            </a:r>
          </a:p>
          <a:p>
            <a:pPr lvl="2">
              <a:buFont typeface="Arial" pitchFamily="34" charset="0"/>
              <a:buChar char="•"/>
            </a:pPr>
            <a:r>
              <a:rPr lang="en-NZ" sz="2800" dirty="0"/>
              <a:t> When one thread alters an item of data in memory, other threads see the results if and when they access that item. </a:t>
            </a:r>
          </a:p>
          <a:p>
            <a:pPr lvl="2">
              <a:buFont typeface="Arial" pitchFamily="34" charset="0"/>
              <a:buChar char="•"/>
            </a:pPr>
            <a:r>
              <a:rPr lang="en-NZ" sz="2800" dirty="0"/>
              <a:t>If one thread opens a file with read privileges, other threads in the same process can also read from that file.</a:t>
            </a:r>
            <a:endParaRPr lang="en-US" sz="2800" dirty="0"/>
          </a:p>
          <a:p>
            <a:pPr marL="0" indent="0">
              <a:buNone/>
            </a:pPr>
            <a:endParaRPr lang="en-IN" dirty="0"/>
          </a:p>
        </p:txBody>
      </p:sp>
    </p:spTree>
    <p:extLst>
      <p:ext uri="{BB962C8B-B14F-4D97-AF65-F5344CB8AC3E}">
        <p14:creationId xmlns="" xmlns:p14="http://schemas.microsoft.com/office/powerpoint/2010/main" val="39943032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Threads</a:t>
            </a:r>
            <a:endParaRPr lang="en-US" dirty="0"/>
          </a:p>
        </p:txBody>
      </p:sp>
      <p:sp>
        <p:nvSpPr>
          <p:cNvPr id="3" name="Content Placeholder 2"/>
          <p:cNvSpPr>
            <a:spLocks noGrp="1"/>
          </p:cNvSpPr>
          <p:nvPr>
            <p:ph idx="1"/>
          </p:nvPr>
        </p:nvSpPr>
        <p:spPr/>
        <p:txBody>
          <a:bodyPr/>
          <a:lstStyle/>
          <a:p>
            <a:r>
              <a:rPr lang="en-US" dirty="0" smtClean="0"/>
              <a:t>Takes less time to create a new thread than a process</a:t>
            </a:r>
          </a:p>
          <a:p>
            <a:r>
              <a:rPr lang="en-US" dirty="0" smtClean="0"/>
              <a:t>Less time to terminate a thread than a process</a:t>
            </a:r>
          </a:p>
          <a:p>
            <a:r>
              <a:rPr lang="en-US" dirty="0" smtClean="0"/>
              <a:t>Switching between two threads takes less time that switching processes</a:t>
            </a:r>
          </a:p>
          <a:p>
            <a:r>
              <a:rPr lang="en-NZ" dirty="0" smtClean="0"/>
              <a:t>Threads can communicate with each other </a:t>
            </a:r>
          </a:p>
          <a:p>
            <a:pPr lvl="1"/>
            <a:r>
              <a:rPr lang="en-NZ" dirty="0" smtClean="0"/>
              <a:t>without invoking the kernel</a:t>
            </a:r>
          </a:p>
          <a:p>
            <a:endParaRPr lang="en-US" dirty="0" smtClean="0"/>
          </a:p>
          <a:p>
            <a:endParaRPr lang="en-US" dirty="0"/>
          </a:p>
        </p:txBody>
      </p:sp>
    </p:spTree>
    <p:extLst>
      <p:ext uri="{BB962C8B-B14F-4D97-AF65-F5344CB8AC3E}">
        <p14:creationId xmlns="" xmlns:p14="http://schemas.microsoft.com/office/powerpoint/2010/main" val="38079647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a:t>
            </a:r>
            <a:endParaRPr lang="en-IN" dirty="0"/>
          </a:p>
        </p:txBody>
      </p:sp>
      <p:sp>
        <p:nvSpPr>
          <p:cNvPr id="3" name="Content Placeholder 2"/>
          <p:cNvSpPr>
            <a:spLocks noGrp="1"/>
          </p:cNvSpPr>
          <p:nvPr>
            <p:ph idx="1"/>
          </p:nvPr>
        </p:nvSpPr>
        <p:spPr>
          <a:xfrm>
            <a:off x="838200" y="1825625"/>
            <a:ext cx="6239608" cy="4351338"/>
          </a:xfrm>
        </p:spPr>
        <p:txBody>
          <a:bodyPr>
            <a:normAutofit/>
          </a:bodyPr>
          <a:lstStyle/>
          <a:p>
            <a:r>
              <a:rPr lang="en-US" dirty="0" smtClean="0"/>
              <a:t>A </a:t>
            </a:r>
            <a:r>
              <a:rPr lang="en-US" dirty="0"/>
              <a:t>process is a program in </a:t>
            </a:r>
            <a:r>
              <a:rPr lang="en-US" dirty="0" smtClean="0"/>
              <a:t>execution.</a:t>
            </a:r>
          </a:p>
          <a:p>
            <a:r>
              <a:rPr lang="en-US" dirty="0" smtClean="0"/>
              <a:t>Process </a:t>
            </a:r>
            <a:r>
              <a:rPr lang="en-US" dirty="0"/>
              <a:t>is not as same as program code but a lot more than it. </a:t>
            </a:r>
            <a:endParaRPr lang="en-US" dirty="0" smtClean="0"/>
          </a:p>
          <a:p>
            <a:r>
              <a:rPr lang="en-US" dirty="0" smtClean="0"/>
              <a:t>A </a:t>
            </a:r>
            <a:r>
              <a:rPr lang="en-US" dirty="0"/>
              <a:t>process is an 'active' entity as opposed to program which is considered to be a 'passive' </a:t>
            </a:r>
            <a:r>
              <a:rPr lang="en-US" dirty="0" smtClean="0"/>
              <a:t>entity.</a:t>
            </a:r>
          </a:p>
          <a:p>
            <a:r>
              <a:rPr lang="en-US" dirty="0" smtClean="0"/>
              <a:t>Attributes </a:t>
            </a:r>
            <a:r>
              <a:rPr lang="en-US" dirty="0"/>
              <a:t>held by process include hardware state, memory, CPU etc.</a:t>
            </a:r>
          </a:p>
          <a:p>
            <a:pPr marL="0" indent="0">
              <a:buNone/>
            </a:pPr>
            <a:endParaRPr lang="en-IN" dirty="0"/>
          </a:p>
        </p:txBody>
      </p:sp>
      <p:pic>
        <p:nvPicPr>
          <p:cNvPr id="3076" name="Picture 4" descr="Process Component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78970" y="1424354"/>
            <a:ext cx="3349868" cy="48533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9378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 Execution States</a:t>
            </a:r>
            <a:endParaRPr lang="en-NZ" dirty="0"/>
          </a:p>
        </p:txBody>
      </p:sp>
      <p:sp>
        <p:nvSpPr>
          <p:cNvPr id="3" name="Content Placeholder 2"/>
          <p:cNvSpPr>
            <a:spLocks noGrp="1"/>
          </p:cNvSpPr>
          <p:nvPr>
            <p:ph idx="1"/>
          </p:nvPr>
        </p:nvSpPr>
        <p:spPr/>
        <p:txBody>
          <a:bodyPr/>
          <a:lstStyle/>
          <a:p>
            <a:r>
              <a:rPr lang="en-US" dirty="0" smtClean="0"/>
              <a:t>States associated with a change in thread state</a:t>
            </a:r>
          </a:p>
          <a:p>
            <a:pPr lvl="1"/>
            <a:r>
              <a:rPr lang="en-US" dirty="0" smtClean="0"/>
              <a:t>Spawn (another thread)</a:t>
            </a:r>
          </a:p>
          <a:p>
            <a:pPr lvl="1"/>
            <a:r>
              <a:rPr lang="en-US" dirty="0" smtClean="0"/>
              <a:t>Block</a:t>
            </a:r>
          </a:p>
          <a:p>
            <a:pPr lvl="1"/>
            <a:r>
              <a:rPr lang="en-US" dirty="0" smtClean="0"/>
              <a:t>Unblock</a:t>
            </a:r>
            <a:endParaRPr lang="en-US" dirty="0" smtClean="0"/>
          </a:p>
          <a:p>
            <a:pPr lvl="1"/>
            <a:r>
              <a:rPr lang="en-US" dirty="0" smtClean="0"/>
              <a:t>Finish (thread)</a:t>
            </a:r>
          </a:p>
          <a:p>
            <a:pPr lvl="2"/>
            <a:r>
              <a:rPr lang="en-US" dirty="0" smtClean="0"/>
              <a:t>Deallocate register context and stacks</a:t>
            </a:r>
          </a:p>
          <a:p>
            <a:endParaRPr lang="en-US" dirty="0" smtClean="0"/>
          </a:p>
          <a:p>
            <a:endParaRPr lang="en-NZ" dirty="0"/>
          </a:p>
        </p:txBody>
      </p:sp>
    </p:spTree>
    <p:extLst>
      <p:ext uri="{BB962C8B-B14F-4D97-AF65-F5344CB8AC3E}">
        <p14:creationId xmlns="" xmlns:p14="http://schemas.microsoft.com/office/powerpoint/2010/main" val="866455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Thread Implementation</a:t>
            </a:r>
            <a:endParaRPr lang="en-NZ" dirty="0"/>
          </a:p>
        </p:txBody>
      </p:sp>
      <p:sp>
        <p:nvSpPr>
          <p:cNvPr id="3" name="Content Placeholder 2"/>
          <p:cNvSpPr>
            <a:spLocks noGrp="1"/>
          </p:cNvSpPr>
          <p:nvPr>
            <p:ph idx="1"/>
          </p:nvPr>
        </p:nvSpPr>
        <p:spPr/>
        <p:txBody>
          <a:bodyPr/>
          <a:lstStyle/>
          <a:p>
            <a:r>
              <a:rPr lang="en-NZ" dirty="0" smtClean="0"/>
              <a:t>User Level Thread (ULT)</a:t>
            </a:r>
          </a:p>
          <a:p>
            <a:endParaRPr lang="en-NZ" dirty="0" smtClean="0"/>
          </a:p>
          <a:p>
            <a:r>
              <a:rPr lang="en-NZ" dirty="0" smtClean="0"/>
              <a:t>Kernel level Thread (KLT) </a:t>
            </a:r>
            <a:r>
              <a:rPr lang="en-NZ" dirty="0"/>
              <a:t>also called:</a:t>
            </a:r>
            <a:endParaRPr lang="en-NZ" dirty="0" smtClean="0"/>
          </a:p>
          <a:p>
            <a:pPr lvl="1"/>
            <a:r>
              <a:rPr lang="en-NZ" dirty="0" smtClean="0"/>
              <a:t>kernel-supported threads </a:t>
            </a:r>
          </a:p>
          <a:p>
            <a:pPr lvl="1"/>
            <a:r>
              <a:rPr lang="en-NZ" dirty="0" smtClean="0"/>
              <a:t>lightweight processes.</a:t>
            </a:r>
            <a:endParaRPr lang="en-NZ" dirty="0"/>
          </a:p>
        </p:txBody>
      </p:sp>
    </p:spTree>
    <p:extLst>
      <p:ext uri="{BB962C8B-B14F-4D97-AF65-F5344CB8AC3E}">
        <p14:creationId xmlns="" xmlns:p14="http://schemas.microsoft.com/office/powerpoint/2010/main" val="21724882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User-Level Threads</a:t>
            </a:r>
            <a:endParaRPr lang="en-US" dirty="0"/>
          </a:p>
        </p:txBody>
      </p:sp>
      <p:sp>
        <p:nvSpPr>
          <p:cNvPr id="3" name="Content Placeholder 2"/>
          <p:cNvSpPr>
            <a:spLocks noGrp="1"/>
          </p:cNvSpPr>
          <p:nvPr>
            <p:ph idx="1"/>
          </p:nvPr>
        </p:nvSpPr>
        <p:spPr>
          <a:xfrm>
            <a:off x="1485900" y="2247900"/>
            <a:ext cx="4838700" cy="4305300"/>
          </a:xfrm>
        </p:spPr>
        <p:txBody>
          <a:bodyPr/>
          <a:lstStyle/>
          <a:p>
            <a:r>
              <a:rPr lang="en-US" dirty="0" smtClean="0"/>
              <a:t>All thread management is done by the application</a:t>
            </a:r>
          </a:p>
          <a:p>
            <a:r>
              <a:rPr lang="en-US" dirty="0" smtClean="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6370638" y="1431926"/>
            <a:ext cx="4144963" cy="3992563"/>
          </a:xfrm>
          <a:prstGeom prst="rect">
            <a:avLst/>
          </a:prstGeom>
          <a:noFill/>
          <a:ln w="9525">
            <a:noFill/>
            <a:miter lim="800000"/>
            <a:headEnd/>
            <a:tailEnd/>
          </a:ln>
          <a:effectLst/>
        </p:spPr>
      </p:pic>
    </p:spTree>
    <p:extLst>
      <p:ext uri="{BB962C8B-B14F-4D97-AF65-F5344CB8AC3E}">
        <p14:creationId xmlns="" xmlns:p14="http://schemas.microsoft.com/office/powerpoint/2010/main" val="30482156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ULTs over KLTs</a:t>
            </a:r>
            <a:endParaRPr lang="en-IN" dirty="0"/>
          </a:p>
        </p:txBody>
      </p:sp>
      <p:sp>
        <p:nvSpPr>
          <p:cNvPr id="3" name="Content Placeholder 2"/>
          <p:cNvSpPr>
            <a:spLocks noGrp="1"/>
          </p:cNvSpPr>
          <p:nvPr>
            <p:ph idx="1"/>
          </p:nvPr>
        </p:nvSpPr>
        <p:spPr/>
        <p:txBody>
          <a:bodyPr/>
          <a:lstStyle/>
          <a:p>
            <a:r>
              <a:rPr lang="en-IN" dirty="0" smtClean="0"/>
              <a:t>Saves the overhead of two modes switches (user to </a:t>
            </a:r>
            <a:r>
              <a:rPr lang="en-IN" dirty="0" err="1" smtClean="0"/>
              <a:t>kerner</a:t>
            </a:r>
            <a:r>
              <a:rPr lang="en-IN" dirty="0" smtClean="0"/>
              <a:t>; kernel back to user) as thread management happens at user address space</a:t>
            </a:r>
          </a:p>
          <a:p>
            <a:r>
              <a:rPr lang="en-IN" dirty="0" smtClean="0"/>
              <a:t>Scheduling can be application specific</a:t>
            </a:r>
          </a:p>
          <a:p>
            <a:r>
              <a:rPr lang="en-IN" dirty="0" smtClean="0"/>
              <a:t>ULTs can run on any OS; no changes required to be done at kernel </a:t>
            </a:r>
            <a:endParaRPr lang="en-IN" dirty="0"/>
          </a:p>
        </p:txBody>
      </p:sp>
    </p:spTree>
    <p:extLst>
      <p:ext uri="{BB962C8B-B14F-4D97-AF65-F5344CB8AC3E}">
        <p14:creationId xmlns="" xmlns:p14="http://schemas.microsoft.com/office/powerpoint/2010/main" val="359623735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a:t>
            </a:r>
            <a:r>
              <a:rPr lang="en-IN" dirty="0"/>
              <a:t>of ULTs</a:t>
            </a:r>
          </a:p>
        </p:txBody>
      </p:sp>
      <p:sp>
        <p:nvSpPr>
          <p:cNvPr id="3" name="Content Placeholder 2"/>
          <p:cNvSpPr>
            <a:spLocks noGrp="1"/>
          </p:cNvSpPr>
          <p:nvPr>
            <p:ph idx="1"/>
          </p:nvPr>
        </p:nvSpPr>
        <p:spPr>
          <a:xfrm>
            <a:off x="1435100" y="1905000"/>
            <a:ext cx="8788400" cy="3987800"/>
          </a:xfrm>
        </p:spPr>
        <p:txBody>
          <a:bodyPr/>
          <a:lstStyle/>
          <a:p>
            <a:r>
              <a:rPr lang="en-IN" dirty="0" smtClean="0"/>
              <a:t>When a ULT executes a system call, the thread gets blocked and also all the within the process are blocked</a:t>
            </a:r>
          </a:p>
          <a:p>
            <a:r>
              <a:rPr lang="en-IN" dirty="0" smtClean="0"/>
              <a:t>In ULT strategy, a multithreaded application cannot take advantages of multiprocessing. Only a single thread within the process can execute at a time.</a:t>
            </a:r>
          </a:p>
          <a:p>
            <a:pPr marL="0" indent="0">
              <a:buNone/>
            </a:pPr>
            <a:endParaRPr lang="en-IN" dirty="0" smtClean="0"/>
          </a:p>
          <a:p>
            <a:pPr marL="0" indent="0">
              <a:buNone/>
            </a:pPr>
            <a:r>
              <a:rPr lang="en-IN" dirty="0" smtClean="0"/>
              <a:t>NOTE: to overcome the problem of blocking threads we can use </a:t>
            </a:r>
            <a:r>
              <a:rPr lang="en-IN" b="1" dirty="0" smtClean="0"/>
              <a:t>JACKETING.</a:t>
            </a:r>
            <a:r>
              <a:rPr lang="en-IN" dirty="0" smtClean="0"/>
              <a:t> (</a:t>
            </a:r>
            <a:r>
              <a:rPr lang="en-IN" dirty="0" smtClean="0">
                <a:solidFill>
                  <a:srgbClr val="FF0000"/>
                </a:solidFill>
              </a:rPr>
              <a:t>EXPLORE ??</a:t>
            </a:r>
            <a:r>
              <a:rPr lang="en-IN" dirty="0" smtClean="0"/>
              <a:t>)</a:t>
            </a:r>
            <a:endParaRPr lang="en-IN" dirty="0"/>
          </a:p>
        </p:txBody>
      </p:sp>
    </p:spTree>
    <p:extLst>
      <p:ext uri="{BB962C8B-B14F-4D97-AF65-F5344CB8AC3E}">
        <p14:creationId xmlns="" xmlns:p14="http://schemas.microsoft.com/office/powerpoint/2010/main" val="11747415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Kernel-Level Threads</a:t>
            </a:r>
            <a:endParaRPr lang="en-US" dirty="0"/>
          </a:p>
        </p:txBody>
      </p:sp>
      <p:sp>
        <p:nvSpPr>
          <p:cNvPr id="3" name="Content Placeholder 2"/>
          <p:cNvSpPr>
            <a:spLocks noGrp="1"/>
          </p:cNvSpPr>
          <p:nvPr>
            <p:ph idx="1"/>
          </p:nvPr>
        </p:nvSpPr>
        <p:spPr>
          <a:xfrm>
            <a:off x="5181600" y="1600200"/>
            <a:ext cx="5029200" cy="4953000"/>
          </a:xfrm>
        </p:spPr>
        <p:txBody>
          <a:bodyPr/>
          <a:lstStyle/>
          <a:p>
            <a:r>
              <a:rPr lang="en-US" dirty="0" smtClean="0"/>
              <a:t>Kernel maintains context information for the process and the threads </a:t>
            </a:r>
          </a:p>
          <a:p>
            <a:pPr lvl="1"/>
            <a:r>
              <a:rPr lang="en-US" dirty="0" smtClean="0"/>
              <a:t>No thread management done by application</a:t>
            </a:r>
          </a:p>
          <a:p>
            <a:r>
              <a:rPr lang="en-US" dirty="0" smtClean="0"/>
              <a:t>Scheduling is done on a thread basis</a:t>
            </a:r>
          </a:p>
          <a:p>
            <a:r>
              <a:rPr lang="en-US" dirty="0" smtClean="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1524000" y="1524000"/>
            <a:ext cx="3557588" cy="4610892"/>
          </a:xfrm>
          <a:prstGeom prst="rect">
            <a:avLst/>
          </a:prstGeom>
          <a:noFill/>
          <a:ln w="9525">
            <a:noFill/>
            <a:miter lim="800000"/>
            <a:headEnd/>
            <a:tailEnd/>
          </a:ln>
        </p:spPr>
      </p:pic>
    </p:spTree>
    <p:extLst>
      <p:ext uri="{BB962C8B-B14F-4D97-AF65-F5344CB8AC3E}">
        <p14:creationId xmlns="" xmlns:p14="http://schemas.microsoft.com/office/powerpoint/2010/main" val="29982883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Advantages of KLT</a:t>
            </a:r>
            <a:endParaRPr lang="en-NZ" dirty="0"/>
          </a:p>
        </p:txBody>
      </p:sp>
      <p:sp>
        <p:nvSpPr>
          <p:cNvPr id="3" name="Content Placeholder 2"/>
          <p:cNvSpPr>
            <a:spLocks noGrp="1"/>
          </p:cNvSpPr>
          <p:nvPr>
            <p:ph idx="1"/>
          </p:nvPr>
        </p:nvSpPr>
        <p:spPr/>
        <p:txBody>
          <a:bodyPr/>
          <a:lstStyle/>
          <a:p>
            <a:r>
              <a:rPr lang="en-NZ" dirty="0" smtClean="0"/>
              <a:t>The kernel can simultaneously schedule multiple threads from the same process on multiple processors. </a:t>
            </a:r>
          </a:p>
          <a:p>
            <a:r>
              <a:rPr lang="en-NZ" dirty="0" smtClean="0"/>
              <a:t>If one thread in a process is blocked, the kernel can schedule another thread of the same process.</a:t>
            </a:r>
          </a:p>
          <a:p>
            <a:r>
              <a:rPr lang="en-NZ" dirty="0" smtClean="0"/>
              <a:t> Kernel routines themselves can be multithreaded.</a:t>
            </a:r>
          </a:p>
          <a:p>
            <a:endParaRPr lang="en-NZ" dirty="0"/>
          </a:p>
        </p:txBody>
      </p:sp>
    </p:spTree>
    <p:extLst>
      <p:ext uri="{BB962C8B-B14F-4D97-AF65-F5344CB8AC3E}">
        <p14:creationId xmlns="" xmlns:p14="http://schemas.microsoft.com/office/powerpoint/2010/main" val="246604539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Disadvantage of KLT</a:t>
            </a:r>
            <a:endParaRPr lang="en-NZ" dirty="0"/>
          </a:p>
        </p:txBody>
      </p:sp>
      <p:sp>
        <p:nvSpPr>
          <p:cNvPr id="3" name="Content Placeholder 2"/>
          <p:cNvSpPr>
            <a:spLocks noGrp="1"/>
          </p:cNvSpPr>
          <p:nvPr>
            <p:ph idx="1"/>
          </p:nvPr>
        </p:nvSpPr>
        <p:spPr/>
        <p:txBody>
          <a:bodyPr/>
          <a:lstStyle/>
          <a:p>
            <a:r>
              <a:rPr lang="en-NZ" dirty="0" smtClean="0"/>
              <a:t>The transfer of control from one thread to another within the same process requires a mode switch to the kernel</a:t>
            </a:r>
            <a:endParaRPr lang="en-NZ" dirty="0"/>
          </a:p>
        </p:txBody>
      </p:sp>
    </p:spTree>
    <p:extLst>
      <p:ext uri="{BB962C8B-B14F-4D97-AF65-F5344CB8AC3E}">
        <p14:creationId xmlns="" xmlns:p14="http://schemas.microsoft.com/office/powerpoint/2010/main" val="357066437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Approaches</a:t>
            </a:r>
            <a:endParaRPr lang="en-US" dirty="0"/>
          </a:p>
        </p:txBody>
      </p:sp>
      <p:sp>
        <p:nvSpPr>
          <p:cNvPr id="3" name="Content Placeholder 2"/>
          <p:cNvSpPr>
            <a:spLocks noGrp="1"/>
          </p:cNvSpPr>
          <p:nvPr>
            <p:ph idx="1"/>
          </p:nvPr>
        </p:nvSpPr>
        <p:spPr>
          <a:xfrm>
            <a:off x="1981200" y="1600200"/>
            <a:ext cx="5029200" cy="4953000"/>
          </a:xfrm>
        </p:spPr>
        <p:txBody>
          <a:bodyPr/>
          <a:lstStyle/>
          <a:p>
            <a:r>
              <a:rPr lang="en-US" dirty="0" smtClean="0"/>
              <a:t>Thread creation done in the user space</a:t>
            </a:r>
          </a:p>
          <a:p>
            <a:r>
              <a:rPr lang="en-US" dirty="0" smtClean="0"/>
              <a:t>Bulk of scheduling and synchronization of threads by the application</a:t>
            </a:r>
          </a:p>
          <a:p>
            <a:endParaRPr lang="en-US" dirty="0" smtClean="0"/>
          </a:p>
          <a:p>
            <a:r>
              <a:rPr lang="en-US" dirty="0" smtClean="0"/>
              <a:t>Example is Solaris</a:t>
            </a:r>
          </a:p>
          <a:p>
            <a:endParaRPr lang="en-US" dirty="0"/>
          </a:p>
        </p:txBody>
      </p:sp>
      <p:pic>
        <p:nvPicPr>
          <p:cNvPr id="4" name="Content Placeholder 3" descr="Fig04_06c.gif"/>
          <p:cNvPicPr>
            <a:picLocks noChangeAspect="1"/>
          </p:cNvPicPr>
          <p:nvPr/>
        </p:nvPicPr>
        <p:blipFill>
          <a:blip r:embed="rId3"/>
          <a:stretch>
            <a:fillRect/>
          </a:stretch>
        </p:blipFill>
        <p:spPr bwMode="auto">
          <a:xfrm>
            <a:off x="6934200" y="1449712"/>
            <a:ext cx="3733800" cy="4951089"/>
          </a:xfrm>
          <a:prstGeom prst="rect">
            <a:avLst/>
          </a:prstGeom>
          <a:noFill/>
          <a:ln w="9525">
            <a:noFill/>
            <a:miter lim="800000"/>
            <a:headEnd/>
            <a:tailEnd/>
          </a:ln>
        </p:spPr>
      </p:pic>
    </p:spTree>
    <p:extLst>
      <p:ext uri="{BB962C8B-B14F-4D97-AF65-F5344CB8AC3E}">
        <p14:creationId xmlns="" xmlns:p14="http://schemas.microsoft.com/office/powerpoint/2010/main" val="98370165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t>
            </a:r>
            <a:br>
              <a:rPr lang="en-US" dirty="0" smtClean="0"/>
            </a:br>
            <a:r>
              <a:rPr lang="en-US" dirty="0" smtClean="0"/>
              <a:t>Thread and Processes</a:t>
            </a:r>
            <a:endParaRPr lang="en-US" dirty="0"/>
          </a:p>
        </p:txBody>
      </p:sp>
      <p:pic>
        <p:nvPicPr>
          <p:cNvPr id="5" name="Content Placeholder 4" descr="Table04_02.gif"/>
          <p:cNvPicPr>
            <a:picLocks noGrp="1" noChangeAspect="1"/>
          </p:cNvPicPr>
          <p:nvPr>
            <p:ph idx="1"/>
          </p:nvPr>
        </p:nvPicPr>
        <p:blipFill>
          <a:blip r:embed="rId3"/>
          <a:stretch>
            <a:fillRect/>
          </a:stretch>
        </p:blipFill>
        <p:spPr>
          <a:xfrm>
            <a:off x="2117361" y="1600200"/>
            <a:ext cx="7957279" cy="4953000"/>
          </a:xfrm>
        </p:spPr>
      </p:pic>
    </p:spTree>
    <p:extLst>
      <p:ext uri="{BB962C8B-B14F-4D97-AF65-F5344CB8AC3E}">
        <p14:creationId xmlns="" xmlns:p14="http://schemas.microsoft.com/office/powerpoint/2010/main" val="29732529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a:t>
            </a:r>
            <a:endParaRPr lang="en-IN" dirty="0"/>
          </a:p>
        </p:txBody>
      </p:sp>
      <p:sp>
        <p:nvSpPr>
          <p:cNvPr id="3" name="Content Placeholder 2"/>
          <p:cNvSpPr>
            <a:spLocks noGrp="1"/>
          </p:cNvSpPr>
          <p:nvPr>
            <p:ph idx="1"/>
          </p:nvPr>
        </p:nvSpPr>
        <p:spPr>
          <a:xfrm>
            <a:off x="838200" y="1600200"/>
            <a:ext cx="10515600" cy="4576763"/>
          </a:xfrm>
        </p:spPr>
        <p:txBody>
          <a:bodyPr>
            <a:normAutofit lnSpcReduction="10000"/>
          </a:bodyPr>
          <a:lstStyle/>
          <a:p>
            <a:pPr marL="0" indent="0">
              <a:buNone/>
            </a:pPr>
            <a:r>
              <a:rPr lang="en-US" b="1" dirty="0" smtClean="0"/>
              <a:t>Process </a:t>
            </a:r>
            <a:r>
              <a:rPr lang="en-US" b="1" dirty="0"/>
              <a:t>memory</a:t>
            </a:r>
            <a:r>
              <a:rPr lang="en-US" dirty="0"/>
              <a:t> is divided into four sections for efficient working :</a:t>
            </a:r>
          </a:p>
          <a:p>
            <a:r>
              <a:rPr lang="en-US" dirty="0"/>
              <a:t>The </a:t>
            </a:r>
            <a:r>
              <a:rPr lang="en-US" b="1" dirty="0"/>
              <a:t>Text section</a:t>
            </a:r>
            <a:r>
              <a:rPr lang="en-US" dirty="0"/>
              <a:t> is made up of the compiled program </a:t>
            </a:r>
            <a:r>
              <a:rPr lang="en-US" b="1" dirty="0" smtClean="0"/>
              <a:t>code</a:t>
            </a:r>
            <a:r>
              <a:rPr lang="en-US" dirty="0" smtClean="0"/>
              <a:t> and program counter, </a:t>
            </a:r>
            <a:r>
              <a:rPr lang="en-US" dirty="0"/>
              <a:t>read in from non-volatile storage when the program is launched.</a:t>
            </a:r>
          </a:p>
          <a:p>
            <a:r>
              <a:rPr lang="en-US" dirty="0"/>
              <a:t>The </a:t>
            </a:r>
            <a:r>
              <a:rPr lang="en-US" b="1" dirty="0"/>
              <a:t>Data section</a:t>
            </a:r>
            <a:r>
              <a:rPr lang="en-US" dirty="0"/>
              <a:t> is made up the </a:t>
            </a:r>
            <a:r>
              <a:rPr lang="en-US" b="1" dirty="0"/>
              <a:t>global and static variables</a:t>
            </a:r>
            <a:r>
              <a:rPr lang="en-US" dirty="0"/>
              <a:t>, allocated and initialized prior to executing the main.</a:t>
            </a:r>
          </a:p>
          <a:p>
            <a:r>
              <a:rPr lang="en-US" dirty="0"/>
              <a:t>The </a:t>
            </a:r>
            <a:r>
              <a:rPr lang="en-US" b="1" dirty="0"/>
              <a:t>Heap</a:t>
            </a:r>
            <a:r>
              <a:rPr lang="en-US" dirty="0"/>
              <a:t> is used for the </a:t>
            </a:r>
            <a:r>
              <a:rPr lang="en-US" b="1" dirty="0"/>
              <a:t>dynamic memory allocation</a:t>
            </a:r>
            <a:r>
              <a:rPr lang="en-US" dirty="0"/>
              <a:t>, and is managed via calls to new, delete, </a:t>
            </a:r>
            <a:r>
              <a:rPr lang="en-US" dirty="0" err="1"/>
              <a:t>malloc</a:t>
            </a:r>
            <a:r>
              <a:rPr lang="en-US" dirty="0"/>
              <a:t>, free, etc.</a:t>
            </a:r>
          </a:p>
          <a:p>
            <a:r>
              <a:rPr lang="en-US" dirty="0"/>
              <a:t>The </a:t>
            </a:r>
            <a:r>
              <a:rPr lang="en-US" b="1" dirty="0"/>
              <a:t>Stack</a:t>
            </a:r>
            <a:r>
              <a:rPr lang="en-US" dirty="0"/>
              <a:t> is used </a:t>
            </a:r>
            <a:r>
              <a:rPr lang="en-US" b="1" dirty="0"/>
              <a:t>for local </a:t>
            </a:r>
            <a:r>
              <a:rPr lang="en-US" b="1" dirty="0" smtClean="0"/>
              <a:t>variables or is for temporary storage</a:t>
            </a:r>
            <a:r>
              <a:rPr lang="en-US" dirty="0" smtClean="0"/>
              <a:t>. </a:t>
            </a:r>
            <a:r>
              <a:rPr lang="en-US" dirty="0"/>
              <a:t>Space on the stack is reserved for local variables when they are declared.</a:t>
            </a:r>
          </a:p>
          <a:p>
            <a:pPr marL="0" indent="0">
              <a:buNone/>
            </a:pPr>
            <a:endParaRPr lang="en-IN" dirty="0"/>
          </a:p>
        </p:txBody>
      </p:sp>
    </p:spTree>
    <p:extLst>
      <p:ext uri="{BB962C8B-B14F-4D97-AF65-F5344CB8AC3E}">
        <p14:creationId xmlns="" xmlns:p14="http://schemas.microsoft.com/office/powerpoint/2010/main" val="1664787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major differences between a process and a thread are given as follows</a:t>
            </a:r>
            <a:r>
              <a:rPr lang="en-US"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936997186"/>
              </p:ext>
            </p:extLst>
          </p:nvPr>
        </p:nvGraphicFramePr>
        <p:xfrm>
          <a:off x="673100" y="1690688"/>
          <a:ext cx="11320548" cy="4075110"/>
        </p:xfrm>
        <a:graphic>
          <a:graphicData uri="http://schemas.openxmlformats.org/drawingml/2006/table">
            <a:tbl>
              <a:tblPr/>
              <a:tblGrid>
                <a:gridCol w="1536700">
                  <a:extLst>
                    <a:ext uri="{9D8B030D-6E8A-4147-A177-3AD203B41FA5}">
                      <a16:colId xmlns="" xmlns:a16="http://schemas.microsoft.com/office/drawing/2014/main" val="3318977562"/>
                    </a:ext>
                  </a:extLst>
                </a:gridCol>
                <a:gridCol w="4147111">
                  <a:extLst>
                    <a:ext uri="{9D8B030D-6E8A-4147-A177-3AD203B41FA5}">
                      <a16:colId xmlns="" xmlns:a16="http://schemas.microsoft.com/office/drawing/2014/main" val="4216274224"/>
                    </a:ext>
                  </a:extLst>
                </a:gridCol>
                <a:gridCol w="5636737">
                  <a:extLst>
                    <a:ext uri="{9D8B030D-6E8A-4147-A177-3AD203B41FA5}">
                      <a16:colId xmlns="" xmlns:a16="http://schemas.microsoft.com/office/drawing/2014/main" val="98800390"/>
                    </a:ext>
                  </a:extLst>
                </a:gridCol>
              </a:tblGrid>
              <a:tr h="815022">
                <a:tc>
                  <a:txBody>
                    <a:bodyPr/>
                    <a:lstStyle/>
                    <a:p>
                      <a:r>
                        <a:rPr lang="en-IN" sz="1800" dirty="0">
                          <a:effectLst/>
                        </a:rPr>
                        <a:t>Comparison Basis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sz="1800">
                          <a:effectLst/>
                        </a:rPr>
                        <a:t>Process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sz="1800">
                          <a:effectLst/>
                        </a:rPr>
                        <a:t>Thread</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540195228"/>
                  </a:ext>
                </a:extLst>
              </a:tr>
              <a:tr h="815022">
                <a:tc>
                  <a:txBody>
                    <a:bodyPr/>
                    <a:lstStyle/>
                    <a:p>
                      <a:r>
                        <a:rPr lang="en-IN" sz="1800">
                          <a:effectLst/>
                        </a:rPr>
                        <a:t>Definition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A process is a program under execution </a:t>
                      </a:r>
                      <a:r>
                        <a:rPr lang="en-US" sz="1800" dirty="0" err="1">
                          <a:effectLst/>
                        </a:rPr>
                        <a:t>i.e</a:t>
                      </a:r>
                      <a:r>
                        <a:rPr lang="en-US" sz="1800" dirty="0">
                          <a:effectLst/>
                        </a:rPr>
                        <a:t> an active program.</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A thread is a lightweight process that can be managed independently by a scheduler.</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1972091507"/>
                  </a:ext>
                </a:extLst>
              </a:tr>
              <a:tr h="815022">
                <a:tc>
                  <a:txBody>
                    <a:bodyPr/>
                    <a:lstStyle/>
                    <a:p>
                      <a:r>
                        <a:rPr lang="en-IN" sz="1800">
                          <a:effectLst/>
                        </a:rPr>
                        <a:t>Context switching time</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Processes require more time for context switching as they are more heavy.</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Threads require less time for context switching as they are lighter than processes.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3786284768"/>
                  </a:ext>
                </a:extLst>
              </a:tr>
              <a:tr h="815022">
                <a:tc>
                  <a:txBody>
                    <a:bodyPr/>
                    <a:lstStyle/>
                    <a:p>
                      <a:r>
                        <a:rPr lang="en-IN" sz="1800">
                          <a:effectLst/>
                        </a:rPr>
                        <a:t>Memory Sharing</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Processes are totally independent and don’t share memory.</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A thread may share some memory with its peer threads.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857575059"/>
                  </a:ext>
                </a:extLst>
              </a:tr>
              <a:tr h="815022">
                <a:tc>
                  <a:txBody>
                    <a:bodyPr/>
                    <a:lstStyle/>
                    <a:p>
                      <a:r>
                        <a:rPr lang="en-IN" sz="1800">
                          <a:effectLst/>
                        </a:rPr>
                        <a:t>Communication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Communication between processes requires more time than between threads.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Communication between threads requires less time than between processes .</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3470201207"/>
                  </a:ext>
                </a:extLst>
              </a:tr>
            </a:tbl>
          </a:graphicData>
        </a:graphic>
      </p:graphicFrame>
    </p:spTree>
    <p:extLst>
      <p:ext uri="{BB962C8B-B14F-4D97-AF65-F5344CB8AC3E}">
        <p14:creationId xmlns="" xmlns:p14="http://schemas.microsoft.com/office/powerpoint/2010/main" val="578306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major differences between a process and a thread are given as follows</a:t>
            </a:r>
            <a:r>
              <a:rPr lang="en-US" dirty="0" smtClean="0"/>
              <a:t>:</a:t>
            </a:r>
            <a:endParaRPr lang="en-IN" dirty="0"/>
          </a:p>
        </p:txBody>
      </p:sp>
      <p:graphicFrame>
        <p:nvGraphicFramePr>
          <p:cNvPr id="4" name="Content Placeholder 3"/>
          <p:cNvGraphicFramePr>
            <a:graphicFrameLocks noGrp="1"/>
          </p:cNvGraphicFramePr>
          <p:nvPr>
            <p:ph idx="1"/>
          </p:nvPr>
        </p:nvGraphicFramePr>
        <p:xfrm>
          <a:off x="673100" y="1690688"/>
          <a:ext cx="11320548" cy="4545088"/>
        </p:xfrm>
        <a:graphic>
          <a:graphicData uri="http://schemas.openxmlformats.org/drawingml/2006/table">
            <a:tbl>
              <a:tblPr/>
              <a:tblGrid>
                <a:gridCol w="1536700">
                  <a:extLst>
                    <a:ext uri="{9D8B030D-6E8A-4147-A177-3AD203B41FA5}">
                      <a16:colId xmlns="" xmlns:a16="http://schemas.microsoft.com/office/drawing/2014/main" val="3318977562"/>
                    </a:ext>
                  </a:extLst>
                </a:gridCol>
                <a:gridCol w="4147111">
                  <a:extLst>
                    <a:ext uri="{9D8B030D-6E8A-4147-A177-3AD203B41FA5}">
                      <a16:colId xmlns="" xmlns:a16="http://schemas.microsoft.com/office/drawing/2014/main" val="4216274224"/>
                    </a:ext>
                  </a:extLst>
                </a:gridCol>
                <a:gridCol w="5636737">
                  <a:extLst>
                    <a:ext uri="{9D8B030D-6E8A-4147-A177-3AD203B41FA5}">
                      <a16:colId xmlns="" xmlns:a16="http://schemas.microsoft.com/office/drawing/2014/main" val="98800390"/>
                    </a:ext>
                  </a:extLst>
                </a:gridCol>
              </a:tblGrid>
              <a:tr h="113072">
                <a:tc>
                  <a:txBody>
                    <a:bodyPr/>
                    <a:lstStyle/>
                    <a:p>
                      <a:r>
                        <a:rPr lang="en-IN" sz="1800" dirty="0">
                          <a:effectLst/>
                        </a:rPr>
                        <a:t>Comparison Basis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sz="1800">
                          <a:effectLst/>
                        </a:rPr>
                        <a:t>Process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sz="1800">
                          <a:effectLst/>
                        </a:rPr>
                        <a:t>Thread</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540195228"/>
                  </a:ext>
                </a:extLst>
              </a:tr>
              <a:tr h="393804">
                <a:tc>
                  <a:txBody>
                    <a:bodyPr/>
                    <a:lstStyle/>
                    <a:p>
                      <a:r>
                        <a:rPr lang="en-IN" sz="1800" dirty="0">
                          <a:effectLst/>
                        </a:rPr>
                        <a:t>Blocked</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If a process gets blocked, remaining processes can continue execution.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If a user level thread gets blocked, all of its peer threads also get blocked.</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832159608"/>
                  </a:ext>
                </a:extLst>
              </a:tr>
              <a:tr h="300227">
                <a:tc>
                  <a:txBody>
                    <a:bodyPr/>
                    <a:lstStyle/>
                    <a:p>
                      <a:r>
                        <a:rPr lang="en-IN" sz="1800">
                          <a:effectLst/>
                        </a:rPr>
                        <a:t>Resource Consumption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Processes require more resources than threads.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Threads generally need less resources than processes.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3134720657"/>
                  </a:ext>
                </a:extLst>
              </a:tr>
              <a:tr h="300227">
                <a:tc>
                  <a:txBody>
                    <a:bodyPr/>
                    <a:lstStyle/>
                    <a:p>
                      <a:r>
                        <a:rPr lang="en-IN" sz="1800">
                          <a:effectLst/>
                        </a:rPr>
                        <a:t>Dependency</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Individual processes are independent of each other.</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Threads are parts of a process and so are dependent.</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2430798306"/>
                  </a:ext>
                </a:extLst>
              </a:tr>
              <a:tr h="393804">
                <a:tc>
                  <a:txBody>
                    <a:bodyPr/>
                    <a:lstStyle/>
                    <a:p>
                      <a:r>
                        <a:rPr lang="en-IN" sz="1800">
                          <a:effectLst/>
                        </a:rPr>
                        <a:t>Data and Code sharing</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Processes have independent data and code segments.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A thread shares the data segment, code segment, files etc. with its peer threads.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71449671"/>
                  </a:ext>
                </a:extLst>
              </a:tr>
              <a:tr h="487381">
                <a:tc>
                  <a:txBody>
                    <a:bodyPr/>
                    <a:lstStyle/>
                    <a:p>
                      <a:r>
                        <a:rPr lang="en-IN" sz="1800">
                          <a:effectLst/>
                        </a:rPr>
                        <a:t>Treatment by OS</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All the different processes are treated separately by the operating system.</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All user level peer threads are treated as a single task by the operating system.</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400176426"/>
                  </a:ext>
                </a:extLst>
              </a:tr>
              <a:tr h="300227">
                <a:tc>
                  <a:txBody>
                    <a:bodyPr/>
                    <a:lstStyle/>
                    <a:p>
                      <a:r>
                        <a:rPr lang="en-IN" sz="1800">
                          <a:effectLst/>
                        </a:rPr>
                        <a:t>Time for creation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Processes require more time for creation.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Threads require less time for creation.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1129480728"/>
                  </a:ext>
                </a:extLst>
              </a:tr>
              <a:tr h="300227">
                <a:tc>
                  <a:txBody>
                    <a:bodyPr/>
                    <a:lstStyle/>
                    <a:p>
                      <a:r>
                        <a:rPr lang="en-IN" sz="1800">
                          <a:effectLst/>
                        </a:rPr>
                        <a:t>Time for termination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a:effectLst/>
                        </a:rPr>
                        <a:t>Processes require more time for termination.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sz="1800" dirty="0">
                          <a:effectLst/>
                        </a:rPr>
                        <a:t>Threads require less time for termination.</a:t>
                      </a:r>
                    </a:p>
                  </a:txBody>
                  <a:tcPr marL="9748" marR="9748" marT="9748" marB="9748"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 xmlns:a16="http://schemas.microsoft.com/office/drawing/2014/main" val="3854199588"/>
                  </a:ext>
                </a:extLst>
              </a:tr>
            </a:tbl>
          </a:graphicData>
        </a:graphic>
      </p:graphicFrame>
    </p:spTree>
    <p:extLst>
      <p:ext uri="{BB962C8B-B14F-4D97-AF65-F5344CB8AC3E}">
        <p14:creationId xmlns="" xmlns:p14="http://schemas.microsoft.com/office/powerpoint/2010/main" val="1795424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Process </a:t>
            </a:r>
            <a:r>
              <a:rPr lang="en-IN" dirty="0" smtClean="0"/>
              <a:t>States</a:t>
            </a:r>
            <a:endParaRPr lang="en-IN" dirty="0"/>
          </a:p>
        </p:txBody>
      </p:sp>
      <p:sp>
        <p:nvSpPr>
          <p:cNvPr id="3" name="Content Placeholder 2"/>
          <p:cNvSpPr>
            <a:spLocks noGrp="1"/>
          </p:cNvSpPr>
          <p:nvPr>
            <p:ph idx="1"/>
          </p:nvPr>
        </p:nvSpPr>
        <p:spPr/>
        <p:txBody>
          <a:bodyPr/>
          <a:lstStyle/>
          <a:p>
            <a:pPr marL="0" indent="0">
              <a:buNone/>
            </a:pPr>
            <a:r>
              <a:rPr lang="en-US" dirty="0"/>
              <a:t>Processes in the operating system can be in any of the following states</a:t>
            </a:r>
            <a:r>
              <a:rPr lang="en-US" dirty="0" smtClean="0"/>
              <a:t>:</a:t>
            </a:r>
          </a:p>
          <a:p>
            <a:pPr marL="0" indent="0">
              <a:buNone/>
            </a:pPr>
            <a:endParaRPr lang="en-US" dirty="0" smtClean="0"/>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C7254E"/>
                </a:solidFill>
                <a:effectLst/>
              </a:rPr>
              <a:t>NEW</a:t>
            </a:r>
            <a:r>
              <a:rPr lang="en-US" altLang="en-US" dirty="0" smtClean="0">
                <a:solidFill>
                  <a:srgbClr val="333333"/>
                </a:solidFill>
              </a:rPr>
              <a:t>- </a:t>
            </a:r>
            <a:r>
              <a:rPr lang="en-US" altLang="en-US" dirty="0">
                <a:solidFill>
                  <a:srgbClr val="333333"/>
                </a:solidFill>
              </a:rPr>
              <a:t>The process is being created.</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C7254E"/>
                </a:solidFill>
                <a:effectLst/>
              </a:rPr>
              <a:t>READY</a:t>
            </a:r>
            <a:r>
              <a:rPr lang="en-US" altLang="en-US" dirty="0">
                <a:solidFill>
                  <a:srgbClr val="333333"/>
                </a:solidFill>
              </a:rPr>
              <a:t>- The process is waiting to be assigned to a processor.</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C7254E"/>
                </a:solidFill>
                <a:effectLst/>
              </a:rPr>
              <a:t>RUNNING</a:t>
            </a:r>
            <a:r>
              <a:rPr lang="en-US" altLang="en-US" dirty="0">
                <a:solidFill>
                  <a:srgbClr val="333333"/>
                </a:solidFill>
              </a:rPr>
              <a:t>- Instructions are being executed.</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C7254E"/>
                </a:solidFill>
                <a:effectLst/>
              </a:rPr>
              <a:t>WAITING</a:t>
            </a:r>
            <a:r>
              <a:rPr lang="en-US" altLang="en-US" dirty="0">
                <a:solidFill>
                  <a:srgbClr val="333333"/>
                </a:solidFill>
              </a:rPr>
              <a:t>- The process is waiting for some event to occur(such as an </a:t>
            </a:r>
            <a:r>
              <a:rPr lang="en-US" altLang="en-US" dirty="0" smtClean="0">
                <a:solidFill>
                  <a:srgbClr val="333333"/>
                </a:solidFill>
              </a:rPr>
              <a:t>		I/O completion </a:t>
            </a:r>
            <a:r>
              <a:rPr lang="en-US" altLang="en-US" dirty="0">
                <a:solidFill>
                  <a:srgbClr val="333333"/>
                </a:solidFill>
              </a:rPr>
              <a:t>or reception of a signal).</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C7254E"/>
                </a:solidFill>
                <a:effectLst/>
              </a:rPr>
              <a:t>TERMINATED</a:t>
            </a:r>
            <a:r>
              <a:rPr lang="en-US" altLang="en-US" dirty="0">
                <a:solidFill>
                  <a:srgbClr val="333333"/>
                </a:solidFill>
              </a:rPr>
              <a:t>- The process has finished execution.</a:t>
            </a:r>
          </a:p>
          <a:p>
            <a:pPr marL="0" lvl="0" indent="0" eaLnBrk="0" fontAlgn="base" hangingPunct="0">
              <a:lnSpc>
                <a:spcPct val="100000"/>
              </a:lnSpc>
              <a:spcBef>
                <a:spcPct val="0"/>
              </a:spcBef>
              <a:spcAft>
                <a:spcPct val="0"/>
              </a:spcAft>
              <a:buNone/>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6" name="Rectangle 3"/>
          <p:cNvSpPr>
            <a:spLocks noChangeArrowheads="1"/>
          </p:cNvSpPr>
          <p:nvPr/>
        </p:nvSpPr>
        <p:spPr bwMode="auto">
          <a:xfrm>
            <a:off x="0" y="-170549"/>
            <a:ext cx="184731" cy="341099"/>
          </a:xfrm>
          <a:prstGeom prst="rect">
            <a:avLst/>
          </a:prstGeom>
          <a:solidFill>
            <a:srgbClr val="F9F2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48014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Life </a:t>
            </a:r>
            <a:r>
              <a:rPr lang="en-IN" dirty="0" smtClean="0"/>
              <a:t>Cycle</a:t>
            </a:r>
            <a:endParaRPr lang="en-IN" dirty="0"/>
          </a:p>
        </p:txBody>
      </p:sp>
      <p:pic>
        <p:nvPicPr>
          <p:cNvPr id="2050" name="Picture 2" descr="Different Process States"/>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23294" y="2215662"/>
            <a:ext cx="8185637" cy="33674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16504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Control </a:t>
            </a:r>
            <a:r>
              <a:rPr lang="en-IN" dirty="0" smtClean="0"/>
              <a:t>Block</a:t>
            </a:r>
            <a:endParaRPr lang="en-IN" dirty="0"/>
          </a:p>
        </p:txBody>
      </p:sp>
      <p:sp>
        <p:nvSpPr>
          <p:cNvPr id="3" name="Content Placeholder 2"/>
          <p:cNvSpPr>
            <a:spLocks noGrp="1"/>
          </p:cNvSpPr>
          <p:nvPr>
            <p:ph idx="1"/>
          </p:nvPr>
        </p:nvSpPr>
        <p:spPr>
          <a:xfrm>
            <a:off x="838200" y="1690688"/>
            <a:ext cx="5439508" cy="4486275"/>
          </a:xfrm>
        </p:spPr>
        <p:txBody>
          <a:bodyPr>
            <a:normAutofit fontScale="92500"/>
          </a:bodyPr>
          <a:lstStyle/>
          <a:p>
            <a:r>
              <a:rPr lang="en-US" dirty="0"/>
              <a:t>A Process Control Block is a data structure maintained by the Operating System for every process. </a:t>
            </a:r>
            <a:endParaRPr lang="en-US" dirty="0" smtClean="0"/>
          </a:p>
          <a:p>
            <a:r>
              <a:rPr lang="en-US" dirty="0" smtClean="0"/>
              <a:t>The </a:t>
            </a:r>
            <a:r>
              <a:rPr lang="en-US" dirty="0"/>
              <a:t>PCB is identified by an integer process ID (PID). </a:t>
            </a:r>
            <a:endParaRPr lang="en-US" dirty="0" smtClean="0"/>
          </a:p>
          <a:p>
            <a:r>
              <a:rPr lang="en-US" dirty="0" smtClean="0"/>
              <a:t>A </a:t>
            </a:r>
            <a:r>
              <a:rPr lang="en-US" dirty="0"/>
              <a:t>PCB keeps all the information needed to keep track of a </a:t>
            </a:r>
            <a:r>
              <a:rPr lang="en-US" dirty="0" smtClean="0"/>
              <a:t>process.</a:t>
            </a:r>
          </a:p>
          <a:p>
            <a:r>
              <a:rPr lang="en-US" dirty="0"/>
              <a:t>The PCB is maintained for a process throughout its lifetime, and is deleted once the process terminates.</a:t>
            </a:r>
            <a:endParaRPr lang="en-US" dirty="0" smtClean="0"/>
          </a:p>
          <a:p>
            <a:pPr marL="0" indent="0">
              <a:buNone/>
            </a:pPr>
            <a:endParaRPr lang="en-IN" dirty="0"/>
          </a:p>
        </p:txBody>
      </p:sp>
      <p:pic>
        <p:nvPicPr>
          <p:cNvPr id="4098" name="Picture 2" descr="Process Control Block"/>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18485" y="1441938"/>
            <a:ext cx="3455377" cy="48357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40504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634990500"/>
              </p:ext>
            </p:extLst>
          </p:nvPr>
        </p:nvGraphicFramePr>
        <p:xfrm>
          <a:off x="838200" y="1101504"/>
          <a:ext cx="10289931" cy="5399824"/>
        </p:xfrm>
        <a:graphic>
          <a:graphicData uri="http://schemas.openxmlformats.org/drawingml/2006/table">
            <a:tbl>
              <a:tblPr/>
              <a:tblGrid>
                <a:gridCol w="2863362">
                  <a:extLst>
                    <a:ext uri="{9D8B030D-6E8A-4147-A177-3AD203B41FA5}">
                      <a16:colId xmlns="" xmlns:a16="http://schemas.microsoft.com/office/drawing/2014/main" val="3527028072"/>
                    </a:ext>
                  </a:extLst>
                </a:gridCol>
                <a:gridCol w="7426569">
                  <a:extLst>
                    <a:ext uri="{9D8B030D-6E8A-4147-A177-3AD203B41FA5}">
                      <a16:colId xmlns="" xmlns:a16="http://schemas.microsoft.com/office/drawing/2014/main" val="3316613052"/>
                    </a:ext>
                  </a:extLst>
                </a:gridCol>
              </a:tblGrid>
              <a:tr h="247170">
                <a:tc>
                  <a:txBody>
                    <a:bodyPr/>
                    <a:lstStyle/>
                    <a:p>
                      <a:pPr fontAlgn="t"/>
                      <a:r>
                        <a:rPr lang="en-IN" sz="1800" dirty="0" smtClean="0">
                          <a:effectLst/>
                        </a:rPr>
                        <a:t>Information</a:t>
                      </a:r>
                      <a:endParaRPr lang="en-IN" sz="1800" dirty="0">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1" dirty="0" smtClean="0">
                          <a:effectLst/>
                        </a:rPr>
                        <a:t>Description</a:t>
                      </a:r>
                      <a:endParaRPr lang="en-IN" sz="1800" b="1" dirty="0">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042999308"/>
                  </a:ext>
                </a:extLst>
              </a:tr>
              <a:tr h="110850">
                <a:tc>
                  <a:txBody>
                    <a:bodyPr/>
                    <a:lstStyle/>
                    <a:p>
                      <a:pPr algn="l" fontAlgn="t"/>
                      <a:r>
                        <a:rPr lang="en-US" sz="1800" b="1" dirty="0" smtClean="0">
                          <a:solidFill>
                            <a:srgbClr val="000000"/>
                          </a:solidFill>
                          <a:effectLst/>
                        </a:rPr>
                        <a:t>Process State</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The </a:t>
                      </a:r>
                      <a:r>
                        <a:rPr lang="en-US" sz="1800" dirty="0">
                          <a:solidFill>
                            <a:srgbClr val="000000"/>
                          </a:solidFill>
                          <a:effectLst/>
                        </a:rPr>
                        <a:t>current state of the process i.e., whether it is ready, running, waiting, or whatever.</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488317701"/>
                  </a:ext>
                </a:extLst>
              </a:tr>
              <a:tr h="162786">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1" dirty="0" smtClean="0">
                          <a:solidFill>
                            <a:srgbClr val="000000"/>
                          </a:solidFill>
                          <a:effectLst/>
                        </a:rPr>
                        <a:t>Process privileges</a:t>
                      </a:r>
                      <a:endParaRPr lang="en-US" sz="1800" dirty="0" smtClean="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This </a:t>
                      </a:r>
                      <a:r>
                        <a:rPr lang="en-US" sz="1800" dirty="0">
                          <a:solidFill>
                            <a:srgbClr val="000000"/>
                          </a:solidFill>
                          <a:effectLst/>
                        </a:rPr>
                        <a:t>is required to allow/disallow access to system resources.</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71942311"/>
                  </a:ext>
                </a:extLst>
              </a:tr>
              <a:tr h="124563">
                <a:tc>
                  <a:txBody>
                    <a:bodyPr/>
                    <a:lstStyle/>
                    <a:p>
                      <a:pPr algn="l" fontAlgn="t"/>
                      <a:r>
                        <a:rPr lang="en-US" sz="1800" b="1" dirty="0" smtClean="0">
                          <a:solidFill>
                            <a:srgbClr val="000000"/>
                          </a:solidFill>
                          <a:effectLst/>
                        </a:rPr>
                        <a:t>Process ID</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Unique </a:t>
                      </a:r>
                      <a:r>
                        <a:rPr lang="en-US" sz="1800" dirty="0">
                          <a:solidFill>
                            <a:srgbClr val="000000"/>
                          </a:solidFill>
                          <a:effectLst/>
                        </a:rPr>
                        <a:t>identification for each of the process in the operating system.</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014938998"/>
                  </a:ext>
                </a:extLst>
              </a:tr>
              <a:tr h="0">
                <a:tc>
                  <a:txBody>
                    <a:bodyPr/>
                    <a:lstStyle/>
                    <a:p>
                      <a:pPr algn="l" fontAlgn="t"/>
                      <a:r>
                        <a:rPr lang="en-US" sz="1800" b="1" dirty="0" smtClean="0">
                          <a:solidFill>
                            <a:srgbClr val="000000"/>
                          </a:solidFill>
                          <a:effectLst/>
                        </a:rPr>
                        <a:t>Pointer</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A </a:t>
                      </a:r>
                      <a:r>
                        <a:rPr lang="en-US" sz="1800" dirty="0">
                          <a:solidFill>
                            <a:srgbClr val="000000"/>
                          </a:solidFill>
                          <a:effectLst/>
                        </a:rPr>
                        <a:t>pointer to parent process.</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165508359"/>
                  </a:ext>
                </a:extLst>
              </a:tr>
              <a:tr h="139872">
                <a:tc>
                  <a:txBody>
                    <a:bodyPr/>
                    <a:lstStyle/>
                    <a:p>
                      <a:pPr algn="l" fontAlgn="t"/>
                      <a:r>
                        <a:rPr lang="en-US" sz="1800" b="1" dirty="0" smtClean="0">
                          <a:solidFill>
                            <a:srgbClr val="000000"/>
                          </a:solidFill>
                          <a:effectLst/>
                        </a:rPr>
                        <a:t>Program Counter</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Program </a:t>
                      </a:r>
                      <a:r>
                        <a:rPr lang="en-US" sz="1800" dirty="0">
                          <a:solidFill>
                            <a:srgbClr val="000000"/>
                          </a:solidFill>
                          <a:effectLst/>
                        </a:rPr>
                        <a:t>Counter is a pointer to the address of the next instruction to be executed for this process.</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776711998"/>
                  </a:ext>
                </a:extLst>
              </a:tr>
              <a:tr h="130262">
                <a:tc>
                  <a:txBody>
                    <a:bodyPr/>
                    <a:lstStyle/>
                    <a:p>
                      <a:pPr algn="l" fontAlgn="t"/>
                      <a:r>
                        <a:rPr lang="en-US" sz="1800" b="1" dirty="0" smtClean="0">
                          <a:solidFill>
                            <a:srgbClr val="000000"/>
                          </a:solidFill>
                          <a:effectLst/>
                        </a:rPr>
                        <a:t>CPU registers</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Various </a:t>
                      </a:r>
                      <a:r>
                        <a:rPr lang="en-US" sz="1800" dirty="0">
                          <a:solidFill>
                            <a:srgbClr val="000000"/>
                          </a:solidFill>
                          <a:effectLst/>
                        </a:rPr>
                        <a:t>CPU </a:t>
                      </a:r>
                      <a:r>
                        <a:rPr lang="en-US" sz="1800" dirty="0" smtClean="0">
                          <a:solidFill>
                            <a:srgbClr val="000000"/>
                          </a:solidFill>
                          <a:effectLst/>
                        </a:rPr>
                        <a:t>registers (accumulators, index registers, general purpose registers etc.) </a:t>
                      </a:r>
                      <a:r>
                        <a:rPr lang="en-US" sz="1800" dirty="0">
                          <a:solidFill>
                            <a:srgbClr val="000000"/>
                          </a:solidFill>
                          <a:effectLst/>
                        </a:rPr>
                        <a:t>where process need to be stored for execution for running state.</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98489837"/>
                  </a:ext>
                </a:extLst>
              </a:tr>
              <a:tr h="164613">
                <a:tc>
                  <a:txBody>
                    <a:bodyPr/>
                    <a:lstStyle/>
                    <a:p>
                      <a:pPr algn="l" fontAlgn="t"/>
                      <a:r>
                        <a:rPr lang="en-US" sz="1800" b="1" dirty="0" smtClean="0">
                          <a:solidFill>
                            <a:srgbClr val="000000"/>
                          </a:solidFill>
                          <a:effectLst/>
                        </a:rPr>
                        <a:t>CPU Scheduling Information</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Process </a:t>
                      </a:r>
                      <a:r>
                        <a:rPr lang="en-US" sz="1800" dirty="0">
                          <a:solidFill>
                            <a:srgbClr val="000000"/>
                          </a:solidFill>
                          <a:effectLst/>
                        </a:rPr>
                        <a:t>priority and other scheduling information which is required to schedule the process.</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434180"/>
                  </a:ext>
                </a:extLst>
              </a:tr>
              <a:tr h="198965">
                <a:tc>
                  <a:txBody>
                    <a:bodyPr/>
                    <a:lstStyle/>
                    <a:p>
                      <a:pPr algn="l" fontAlgn="t"/>
                      <a:r>
                        <a:rPr lang="en-US" sz="1800" b="1" dirty="0" smtClean="0">
                          <a:solidFill>
                            <a:srgbClr val="000000"/>
                          </a:solidFill>
                          <a:effectLst/>
                        </a:rPr>
                        <a:t>Memory management information</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This </a:t>
                      </a:r>
                      <a:r>
                        <a:rPr lang="en-US" sz="1800" dirty="0">
                          <a:solidFill>
                            <a:srgbClr val="000000"/>
                          </a:solidFill>
                          <a:effectLst/>
                        </a:rPr>
                        <a:t>includes the information of page table, memory limits, Segment table depending on memory used by the operating system.</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93845240"/>
                  </a:ext>
                </a:extLst>
              </a:tr>
              <a:tr h="178648">
                <a:tc>
                  <a:txBody>
                    <a:bodyPr/>
                    <a:lstStyle/>
                    <a:p>
                      <a:pPr algn="l" fontAlgn="t"/>
                      <a:r>
                        <a:rPr lang="en-US" sz="1800" b="1" dirty="0" smtClean="0">
                          <a:solidFill>
                            <a:srgbClr val="000000"/>
                          </a:solidFill>
                          <a:effectLst/>
                        </a:rPr>
                        <a:t>Accounting information</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This </a:t>
                      </a:r>
                      <a:r>
                        <a:rPr lang="en-US" sz="1800" dirty="0">
                          <a:solidFill>
                            <a:srgbClr val="000000"/>
                          </a:solidFill>
                          <a:effectLst/>
                        </a:rPr>
                        <a:t>includes the amount of CPU used for process execution, time limits, execution ID etc.</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138515539"/>
                  </a:ext>
                </a:extLst>
              </a:tr>
              <a:tr h="291284">
                <a:tc>
                  <a:txBody>
                    <a:bodyPr/>
                    <a:lstStyle/>
                    <a:p>
                      <a:pPr algn="l" fontAlgn="t"/>
                      <a:r>
                        <a:rPr lang="en-US" sz="1800" b="1" dirty="0" smtClean="0">
                          <a:solidFill>
                            <a:srgbClr val="000000"/>
                          </a:solidFill>
                          <a:effectLst/>
                        </a:rPr>
                        <a:t>IO status information</a:t>
                      </a:r>
                      <a:endParaRPr lang="en-US" sz="1800" dirty="0">
                        <a:solidFill>
                          <a:srgbClr val="000000"/>
                        </a:solidFill>
                        <a:effectLst/>
                      </a:endParaRP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effectLst/>
                        </a:rPr>
                        <a:t>This </a:t>
                      </a:r>
                      <a:r>
                        <a:rPr lang="en-US" sz="1800" dirty="0">
                          <a:solidFill>
                            <a:srgbClr val="000000"/>
                          </a:solidFill>
                          <a:effectLst/>
                        </a:rPr>
                        <a:t>includes a list of I/O devices allocated to the process.</a:t>
                      </a:r>
                    </a:p>
                  </a:txBody>
                  <a:tcPr marL="33472" marR="33472" marT="33472" marB="3347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866875815"/>
                  </a:ext>
                </a:extLst>
              </a:tr>
            </a:tbl>
          </a:graphicData>
        </a:graphic>
      </p:graphicFrame>
      <p:sp>
        <p:nvSpPr>
          <p:cNvPr id="5" name="Title 1"/>
          <p:cNvSpPr>
            <a:spLocks noGrp="1"/>
          </p:cNvSpPr>
          <p:nvPr>
            <p:ph type="title"/>
          </p:nvPr>
        </p:nvSpPr>
        <p:spPr>
          <a:xfrm>
            <a:off x="838200" y="365126"/>
            <a:ext cx="10515600" cy="874590"/>
          </a:xfrm>
        </p:spPr>
        <p:txBody>
          <a:bodyPr>
            <a:normAutofit/>
          </a:bodyPr>
          <a:lstStyle/>
          <a:p>
            <a:r>
              <a:rPr lang="en-IN" dirty="0" smtClean="0"/>
              <a:t>Information contained in a PCB</a:t>
            </a:r>
            <a:endParaRPr lang="en-IN" dirty="0"/>
          </a:p>
        </p:txBody>
      </p:sp>
    </p:spTree>
    <p:extLst>
      <p:ext uri="{BB962C8B-B14F-4D97-AF65-F5344CB8AC3E}">
        <p14:creationId xmlns="" xmlns:p14="http://schemas.microsoft.com/office/powerpoint/2010/main" val="3539838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Switching</a:t>
            </a:r>
            <a:endParaRPr lang="en-IN" dirty="0"/>
          </a:p>
        </p:txBody>
      </p:sp>
      <p:sp>
        <p:nvSpPr>
          <p:cNvPr id="3" name="Content Placeholder 2"/>
          <p:cNvSpPr>
            <a:spLocks noGrp="1"/>
          </p:cNvSpPr>
          <p:nvPr>
            <p:ph idx="1"/>
          </p:nvPr>
        </p:nvSpPr>
        <p:spPr/>
        <p:txBody>
          <a:bodyPr/>
          <a:lstStyle/>
          <a:p>
            <a:r>
              <a:rPr lang="en-US" b="1" dirty="0"/>
              <a:t>Context Switching </a:t>
            </a:r>
            <a:r>
              <a:rPr lang="en-US" dirty="0"/>
              <a:t>involves storing the context or state of a process so that it can be reloaded when required and execution can be resumed from the same point as earlier. </a:t>
            </a:r>
            <a:endParaRPr lang="en-US" dirty="0" smtClean="0"/>
          </a:p>
          <a:p>
            <a:r>
              <a:rPr lang="en-US" dirty="0" smtClean="0"/>
              <a:t>This </a:t>
            </a:r>
            <a:r>
              <a:rPr lang="en-US" dirty="0"/>
              <a:t>is a feature of a multitasking operating system and allows a single CPU to be shared by multiple processes</a:t>
            </a:r>
            <a:r>
              <a:rPr lang="en-US" dirty="0" smtClean="0"/>
              <a:t>.</a:t>
            </a:r>
          </a:p>
          <a:p>
            <a:endParaRPr lang="en-US" dirty="0" smtClean="0"/>
          </a:p>
          <a:p>
            <a:endParaRPr lang="en-IN" dirty="0"/>
          </a:p>
        </p:txBody>
      </p:sp>
    </p:spTree>
    <p:extLst>
      <p:ext uri="{BB962C8B-B14F-4D97-AF65-F5344CB8AC3E}">
        <p14:creationId xmlns="" xmlns:p14="http://schemas.microsoft.com/office/powerpoint/2010/main" val="2821749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Switching</a:t>
            </a:r>
            <a:endParaRPr lang="en-IN" dirty="0"/>
          </a:p>
        </p:txBody>
      </p:sp>
      <p:sp>
        <p:nvSpPr>
          <p:cNvPr id="3" name="Content Placeholder 2"/>
          <p:cNvSpPr>
            <a:spLocks noGrp="1"/>
          </p:cNvSpPr>
          <p:nvPr>
            <p:ph idx="1"/>
          </p:nvPr>
        </p:nvSpPr>
        <p:spPr/>
        <p:txBody>
          <a:bodyPr/>
          <a:lstStyle/>
          <a:p>
            <a:endParaRPr lang="en-US" dirty="0" smtClean="0"/>
          </a:p>
          <a:p>
            <a:endParaRPr lang="en-IN" dirty="0"/>
          </a:p>
        </p:txBody>
      </p:sp>
      <p:pic>
        <p:nvPicPr>
          <p:cNvPr id="3076" name="Picture 4" descr="context switch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63288" y="1467196"/>
            <a:ext cx="8894618" cy="47097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98373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7B8509-ED44-475B-B07C-0A6C0427E067}"/>
</file>

<file path=customXml/itemProps2.xml><?xml version="1.0" encoding="utf-8"?>
<ds:datastoreItem xmlns:ds="http://schemas.openxmlformats.org/officeDocument/2006/customXml" ds:itemID="{2D2C6598-E72D-4852-8F70-29D0B6BDA981}"/>
</file>

<file path=customXml/itemProps3.xml><?xml version="1.0" encoding="utf-8"?>
<ds:datastoreItem xmlns:ds="http://schemas.openxmlformats.org/officeDocument/2006/customXml" ds:itemID="{A5AC546B-40CB-49CE-A62A-6493752661D1}"/>
</file>

<file path=docProps/app.xml><?xml version="1.0" encoding="utf-8"?>
<Properties xmlns="http://schemas.openxmlformats.org/officeDocument/2006/extended-properties" xmlns:vt="http://schemas.openxmlformats.org/officeDocument/2006/docPropsVTypes">
  <TotalTime>820</TotalTime>
  <Words>2191</Words>
  <Application>Microsoft Office PowerPoint</Application>
  <PresentationFormat>Custom</PresentationFormat>
  <Paragraphs>244</Paragraphs>
  <Slides>31</Slides>
  <Notes>13</Notes>
  <HiddenSlides>6</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U2-OS</vt:lpstr>
      <vt:lpstr>What is a Process?</vt:lpstr>
      <vt:lpstr>What is a Process?</vt:lpstr>
      <vt:lpstr>Different Process States</vt:lpstr>
      <vt:lpstr>Process Life Cycle</vt:lpstr>
      <vt:lpstr>Process Control Block</vt:lpstr>
      <vt:lpstr>Information contained in a PCB</vt:lpstr>
      <vt:lpstr>Context Switching</vt:lpstr>
      <vt:lpstr>Context Switching</vt:lpstr>
      <vt:lpstr>Threads, Thread Management, Process vs Threads</vt:lpstr>
      <vt:lpstr>Processes and Threads</vt:lpstr>
      <vt:lpstr>Multithreading</vt:lpstr>
      <vt:lpstr>Processes</vt:lpstr>
      <vt:lpstr>One or More Threads in Process</vt:lpstr>
      <vt:lpstr>Threads vs. processes </vt:lpstr>
      <vt:lpstr>Threads vs process (process management point of view)</vt:lpstr>
      <vt:lpstr>In a multithreaded environment</vt:lpstr>
      <vt:lpstr>Slide 18</vt:lpstr>
      <vt:lpstr>Benefits of Threads</vt:lpstr>
      <vt:lpstr>Thread Execution States</vt:lpstr>
      <vt:lpstr>Categories of Thread Implementation</vt:lpstr>
      <vt:lpstr>User-Level Threads</vt:lpstr>
      <vt:lpstr>Advantages of ULTs over KLTs</vt:lpstr>
      <vt:lpstr>Disadvantages of ULTs</vt:lpstr>
      <vt:lpstr>Kernel-Level Threads</vt:lpstr>
      <vt:lpstr>Advantages of KLT</vt:lpstr>
      <vt:lpstr>Disadvantage of KLT</vt:lpstr>
      <vt:lpstr>Combined Approaches</vt:lpstr>
      <vt:lpstr>Relationship Between  Thread and Processes</vt:lpstr>
      <vt:lpstr>The major differences between a process and a thread are given as follows:</vt:lpstr>
      <vt:lpstr>The major differences between a process and a thread are given as follows: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Variza Negi</dc:creator>
  <cp:lastModifiedBy>1860</cp:lastModifiedBy>
  <cp:revision>63</cp:revision>
  <dcterms:created xsi:type="dcterms:W3CDTF">2019-12-10T06:06:53Z</dcterms:created>
  <dcterms:modified xsi:type="dcterms:W3CDTF">2020-12-11T06:46:12Z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