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37.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71.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70.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6.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4.xml" ContentType="application/vnd.openxmlformats-officedocument.presentationml.notesSlide+xml"/>
  <Override PartName="/ppt/notesSlides/notesSlide1.xml" ContentType="application/vnd.openxmlformats-officedocument.presentationml.notesSlide+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notesSlides/notesSlide22.xml" ContentType="application/vnd.openxmlformats-officedocument.presentationml.notesSlide+xml"/>
  <Override PartName="/ppt/notesSlides/notesSlide15.xml" ContentType="application/vnd.openxmlformats-officedocument.presentationml.notesSlide+xml"/>
  <Override PartName="/ppt/notesSlides/notesSlide46.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23.xml" ContentType="application/vnd.openxmlformats-officedocument.presentationml.notesSlide+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32.xml" ContentType="application/vnd.openxmlformats-officedocument.presentationml.notesSlide+xml"/>
  <Override PartName="/ppt/notesSlides/notesSlide40.xml" ContentType="application/vnd.openxmlformats-officedocument.presentationml.notesSlide+xml"/>
  <Override PartName="/ppt/notesSlides/notesSlide24.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31.xml" ContentType="application/vnd.openxmlformats-officedocument.presentationml.notesSlide+xml"/>
  <Override PartName="/ppt/notesSlides/notesSlide25.xml" ContentType="application/vnd.openxmlformats-officedocument.presentationml.notesSlide+xml"/>
  <Override PartName="/ppt/notesSlides/notesSlide29.xml" ContentType="application/vnd.openxmlformats-officedocument.presentationml.notesSlide+xml"/>
  <Override PartName="/ppt/notesSlides/notesSlide26.xml" ContentType="application/vnd.openxmlformats-officedocument.presentationml.notesSlide+xml"/>
  <Override PartName="/ppt/notesSlides/notesSlide30.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74"/>
  </p:notesMasterIdLst>
  <p:sldIdLst>
    <p:sldId id="256" r:id="rId3"/>
    <p:sldId id="315" r:id="rId4"/>
    <p:sldId id="257" r:id="rId5"/>
    <p:sldId id="314" r:id="rId6"/>
    <p:sldId id="258" r:id="rId7"/>
    <p:sldId id="316" r:id="rId8"/>
    <p:sldId id="317" r:id="rId9"/>
    <p:sldId id="259" r:id="rId10"/>
    <p:sldId id="260" r:id="rId11"/>
    <p:sldId id="261" r:id="rId12"/>
    <p:sldId id="318" r:id="rId13"/>
    <p:sldId id="319" r:id="rId14"/>
    <p:sldId id="262" r:id="rId15"/>
    <p:sldId id="264" r:id="rId16"/>
    <p:sldId id="266" r:id="rId17"/>
    <p:sldId id="267" r:id="rId18"/>
    <p:sldId id="268" r:id="rId19"/>
    <p:sldId id="341" r:id="rId20"/>
    <p:sldId id="342" r:id="rId21"/>
    <p:sldId id="343" r:id="rId22"/>
    <p:sldId id="345" r:id="rId23"/>
    <p:sldId id="320" r:id="rId24"/>
    <p:sldId id="346" r:id="rId25"/>
    <p:sldId id="269" r:id="rId26"/>
    <p:sldId id="321" r:id="rId27"/>
    <p:sldId id="322" r:id="rId28"/>
    <p:sldId id="273" r:id="rId29"/>
    <p:sldId id="274" r:id="rId30"/>
    <p:sldId id="324" r:id="rId31"/>
    <p:sldId id="325" r:id="rId32"/>
    <p:sldId id="347" r:id="rId33"/>
    <p:sldId id="277" r:id="rId34"/>
    <p:sldId id="349" r:id="rId35"/>
    <p:sldId id="348" r:id="rId36"/>
    <p:sldId id="279" r:id="rId37"/>
    <p:sldId id="283" r:id="rId38"/>
    <p:sldId id="293" r:id="rId39"/>
    <p:sldId id="350" r:id="rId40"/>
    <p:sldId id="332" r:id="rId41"/>
    <p:sldId id="295" r:id="rId42"/>
    <p:sldId id="352" r:id="rId43"/>
    <p:sldId id="335" r:id="rId44"/>
    <p:sldId id="296" r:id="rId45"/>
    <p:sldId id="351" r:id="rId46"/>
    <p:sldId id="336" r:id="rId47"/>
    <p:sldId id="337" r:id="rId48"/>
    <p:sldId id="300" r:id="rId49"/>
    <p:sldId id="301" r:id="rId50"/>
    <p:sldId id="338" r:id="rId51"/>
    <p:sldId id="302" r:id="rId52"/>
    <p:sldId id="303" r:id="rId53"/>
    <p:sldId id="339" r:id="rId54"/>
    <p:sldId id="285" r:id="rId55"/>
    <p:sldId id="304" r:id="rId56"/>
    <p:sldId id="305" r:id="rId57"/>
    <p:sldId id="306" r:id="rId58"/>
    <p:sldId id="340" r:id="rId59"/>
    <p:sldId id="308" r:id="rId60"/>
    <p:sldId id="309" r:id="rId61"/>
    <p:sldId id="353" r:id="rId62"/>
    <p:sldId id="354" r:id="rId63"/>
    <p:sldId id="355" r:id="rId64"/>
    <p:sldId id="356" r:id="rId65"/>
    <p:sldId id="358" r:id="rId66"/>
    <p:sldId id="359" r:id="rId67"/>
    <p:sldId id="368" r:id="rId68"/>
    <p:sldId id="370" r:id="rId69"/>
    <p:sldId id="371" r:id="rId70"/>
    <p:sldId id="363" r:id="rId71"/>
    <p:sldId id="367" r:id="rId72"/>
    <p:sldId id="364" r:id="rId7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172" autoAdjust="0"/>
  </p:normalViewPr>
  <p:slideViewPr>
    <p:cSldViewPr>
      <p:cViewPr varScale="1">
        <p:scale>
          <a:sx n="111" d="100"/>
          <a:sy n="111" d="100"/>
        </p:scale>
        <p:origin x="1614" y="12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notesMaster" Target="notesMasters/notesMaster1.xml"/><Relationship Id="rId79" Type="http://schemas.openxmlformats.org/officeDocument/2006/relationships/customXml" Target="../customXml/item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customXml" Target="../customXml/item2.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ableStyles" Target="tableStyles.xml"/><Relationship Id="rId81" Type="http://schemas.openxmlformats.org/officeDocument/2006/relationships/customXml" Target="../customXml/item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3/9/2020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These slides are intended to help a teacher develop a presentation.</a:t>
            </a:r>
            <a:r>
              <a:rPr lang="en-US" baseline="0" dirty="0" smtClean="0"/>
              <a:t> This PowerPoint covers the entire chapter and includes too many slides for a single delivery. Professors are encouraged to adapt this presentation in ways which are best suited for their students and environment.</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NZ" dirty="0" smtClean="0"/>
              <a:t>We can classify the ways in which processes interact on the basis of the degree to which they are aware of each other’s existence.</a:t>
            </a:r>
          </a:p>
          <a:p>
            <a:endParaRPr lang="en-NZ" dirty="0" smtClean="0"/>
          </a:p>
          <a:p>
            <a:r>
              <a:rPr lang="en-NZ" dirty="0" smtClean="0"/>
              <a:t>This table (continues on the next slide) lists three possible degrees of awareness plus the consequences of each.</a:t>
            </a:r>
          </a:p>
          <a:p>
            <a:endParaRPr lang="en-NZ" dirty="0" smtClean="0"/>
          </a:p>
          <a:p>
            <a:r>
              <a:rPr lang="en-NZ" dirty="0" smtClean="0"/>
              <a:t>Introduce each degree of awareness</a:t>
            </a:r>
            <a:r>
              <a:rPr lang="en-NZ" baseline="0" dirty="0" smtClean="0"/>
              <a:t> </a:t>
            </a:r>
            <a:r>
              <a:rPr lang="en-NZ" b="0" i="0" dirty="0" smtClean="0"/>
              <a:t>briefly – mention that things are often as clear cut as in this table.</a:t>
            </a:r>
          </a:p>
          <a:p>
            <a:endParaRPr lang="en-NZ" b="0" i="0" dirty="0" smtClean="0"/>
          </a:p>
          <a:p>
            <a:r>
              <a:rPr lang="en-NZ" b="1" i="0" dirty="0" smtClean="0"/>
              <a:t>Processes unaware of each other: </a:t>
            </a:r>
          </a:p>
          <a:p>
            <a:pPr lvl="1">
              <a:buFont typeface="Arial" pitchFamily="34" charset="0"/>
              <a:buChar char="•"/>
            </a:pPr>
            <a:r>
              <a:rPr lang="en-NZ" b="0" i="0" dirty="0" smtClean="0"/>
              <a:t> Independent processes that are not intended to work together.</a:t>
            </a:r>
          </a:p>
          <a:p>
            <a:pPr lvl="1">
              <a:buFont typeface="Arial" pitchFamily="34" charset="0"/>
              <a:buChar char="•"/>
            </a:pPr>
            <a:r>
              <a:rPr lang="en-NZ" b="0" i="0" dirty="0" smtClean="0"/>
              <a:t> E.G. multiprogramming of multiple independent processes.</a:t>
            </a:r>
          </a:p>
          <a:p>
            <a:pPr lvl="1">
              <a:buFont typeface="Arial" pitchFamily="34" charset="0"/>
              <a:buChar char="•"/>
            </a:pPr>
            <a:r>
              <a:rPr lang="en-NZ" b="0" i="0" dirty="0" smtClean="0"/>
              <a:t> Although the processes are not working together, the OS needs to be concerned about competition for resources.</a:t>
            </a:r>
          </a:p>
          <a:p>
            <a:pPr lvl="1">
              <a:buFont typeface="Arial" pitchFamily="34" charset="0"/>
              <a:buChar char="•"/>
            </a:pPr>
            <a:r>
              <a:rPr lang="en-NZ" b="0" i="0" baseline="0" dirty="0" smtClean="0"/>
              <a:t> </a:t>
            </a:r>
            <a:r>
              <a:rPr lang="en-NZ" b="0" i="0" dirty="0" smtClean="0"/>
              <a:t>E.G.</a:t>
            </a:r>
            <a:r>
              <a:rPr lang="en-NZ" b="0" i="0" baseline="0" dirty="0" smtClean="0"/>
              <a:t> </a:t>
            </a:r>
            <a:r>
              <a:rPr lang="en-NZ" b="0" i="0" dirty="0" smtClean="0"/>
              <a:t>two independent applications may both want to access the same disk or file or printer.</a:t>
            </a:r>
          </a:p>
          <a:p>
            <a:pPr lvl="1">
              <a:buFont typeface="Arial" pitchFamily="34" charset="0"/>
              <a:buChar char="•"/>
            </a:pPr>
            <a:endParaRPr lang="en-NZ" b="0" i="0" dirty="0" smtClean="0"/>
          </a:p>
          <a:p>
            <a:pPr lvl="0">
              <a:buFont typeface="Arial" pitchFamily="34" charset="0"/>
              <a:buNone/>
            </a:pPr>
            <a:r>
              <a:rPr lang="en-NZ" b="1" i="0" dirty="0" smtClean="0"/>
              <a:t>Processes indirectly aware of each other: </a:t>
            </a:r>
          </a:p>
          <a:p>
            <a:pPr lvl="1">
              <a:buFont typeface="Arial" pitchFamily="34" charset="0"/>
              <a:buChar char="•"/>
            </a:pPr>
            <a:r>
              <a:rPr lang="en-NZ" b="0" i="0" dirty="0" smtClean="0"/>
              <a:t> Processes that are not necessarily aware of each other by their respective process IDs but that share access to some object, such as an I/O buffer. </a:t>
            </a:r>
          </a:p>
          <a:p>
            <a:pPr lvl="1">
              <a:buFont typeface="Arial" pitchFamily="34" charset="0"/>
              <a:buChar char="•"/>
            </a:pPr>
            <a:r>
              <a:rPr lang="en-NZ" b="0" i="0" dirty="0" smtClean="0"/>
              <a:t> Such processes exhibit cooperation in sharing the common object.</a:t>
            </a:r>
          </a:p>
          <a:p>
            <a:pPr lvl="1">
              <a:buFont typeface="Arial" pitchFamily="34" charset="0"/>
              <a:buNone/>
            </a:pPr>
            <a:endParaRPr lang="en-NZ" b="0" i="0" dirty="0" smtClean="0"/>
          </a:p>
          <a:p>
            <a:r>
              <a:rPr lang="en-NZ" b="1" i="0" dirty="0" smtClean="0"/>
              <a:t>Processes directly aware of each other: </a:t>
            </a:r>
          </a:p>
          <a:p>
            <a:pPr lvl="1">
              <a:buFont typeface="Arial" pitchFamily="34" charset="0"/>
              <a:buChar char="•"/>
            </a:pPr>
            <a:r>
              <a:rPr lang="en-NZ" b="1" i="0" dirty="0" smtClean="0"/>
              <a:t> </a:t>
            </a:r>
            <a:r>
              <a:rPr lang="en-NZ" b="0" i="0" dirty="0" smtClean="0"/>
              <a:t>Processes that are able to communicate with each other by process ID and that are designed to work jointly on some activity. </a:t>
            </a:r>
          </a:p>
          <a:p>
            <a:pPr lvl="1">
              <a:buFont typeface="Arial" pitchFamily="34" charset="0"/>
              <a:buChar char="•"/>
            </a:pPr>
            <a:r>
              <a:rPr lang="en-NZ" b="0" i="0" dirty="0" smtClean="0"/>
              <a:t> Again, such processes exhibit cooperation.</a:t>
            </a:r>
            <a:endParaRPr lang="en-US" b="0" i="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b="1" dirty="0" smtClean="0"/>
              <a:t>Need for mutual exclusion. </a:t>
            </a:r>
          </a:p>
          <a:p>
            <a:pPr lvl="1">
              <a:buFont typeface="Arial" pitchFamily="34" charset="0"/>
              <a:buChar char="•"/>
            </a:pPr>
            <a:r>
              <a:rPr lang="en-NZ" b="0" dirty="0" smtClean="0"/>
              <a:t>Suppose two or more processes require access to a single nonsharable resource, such as a printer. </a:t>
            </a:r>
          </a:p>
          <a:p>
            <a:pPr lvl="1">
              <a:buFont typeface="Arial" pitchFamily="34" charset="0"/>
              <a:buChar char="•"/>
            </a:pPr>
            <a:r>
              <a:rPr lang="en-NZ" b="0" dirty="0" smtClean="0"/>
              <a:t> During the course of execution, each process will be sending commands to the I/O device, receiving status information, sending data, and/or receiving data.</a:t>
            </a:r>
          </a:p>
          <a:p>
            <a:pPr lvl="2">
              <a:buFont typeface="Arial" pitchFamily="34" charset="0"/>
              <a:buChar char="•"/>
            </a:pPr>
            <a:r>
              <a:rPr lang="en-NZ" b="0" baseline="0" dirty="0" smtClean="0"/>
              <a:t> </a:t>
            </a:r>
            <a:r>
              <a:rPr lang="en-NZ" b="0" dirty="0" smtClean="0"/>
              <a:t>We will refer to such a resource as a </a:t>
            </a:r>
            <a:r>
              <a:rPr lang="en-NZ" b="1" dirty="0" smtClean="0"/>
              <a:t>critical resource</a:t>
            </a:r>
            <a:r>
              <a:rPr lang="en-NZ" b="0" dirty="0" smtClean="0"/>
              <a:t>, and the portion of the program that uses it a </a:t>
            </a:r>
            <a:r>
              <a:rPr lang="en-NZ" b="1" dirty="0" smtClean="0"/>
              <a:t>critical section </a:t>
            </a:r>
            <a:r>
              <a:rPr lang="en-NZ" b="0" dirty="0" smtClean="0"/>
              <a:t>of the program. </a:t>
            </a:r>
          </a:p>
          <a:p>
            <a:pPr lvl="1">
              <a:buFont typeface="Arial" pitchFamily="34" charset="0"/>
              <a:buChar char="•"/>
            </a:pPr>
            <a:r>
              <a:rPr lang="en-NZ" b="0" dirty="0" smtClean="0"/>
              <a:t> It is important that only one program at a time be allowed in its critical section.</a:t>
            </a:r>
          </a:p>
          <a:p>
            <a:pPr lvl="1">
              <a:buFont typeface="Arial" pitchFamily="34" charset="0"/>
              <a:buChar char="•"/>
            </a:pPr>
            <a:r>
              <a:rPr lang="en-NZ" b="0" dirty="0" smtClean="0"/>
              <a:t> We cannot simply rely on the OS to understand and enforce this restriction because the detailed requirements may not be obvious. </a:t>
            </a:r>
          </a:p>
          <a:p>
            <a:pPr lvl="1">
              <a:buFont typeface="Arial" pitchFamily="34" charset="0"/>
              <a:buChar char="•"/>
            </a:pPr>
            <a:r>
              <a:rPr lang="en-NZ" b="0" dirty="0" smtClean="0"/>
              <a:t> In the case  of the printer, for example, we want any individual process to have control of the printer while it prints an entire file. </a:t>
            </a:r>
          </a:p>
          <a:p>
            <a:pPr lvl="2">
              <a:buFont typeface="Arial" pitchFamily="34" charset="0"/>
              <a:buChar char="•"/>
            </a:pPr>
            <a:r>
              <a:rPr lang="en-NZ" b="0" dirty="0" smtClean="0"/>
              <a:t>Otherwise, lines from competing processes will be interleaved.</a:t>
            </a:r>
          </a:p>
          <a:p>
            <a:pPr lvl="0">
              <a:buFont typeface="Arial" pitchFamily="34" charset="0"/>
              <a:buNone/>
            </a:pPr>
            <a:endParaRPr lang="en-NZ" b="0" dirty="0" smtClean="0"/>
          </a:p>
          <a:p>
            <a:pPr lvl="0">
              <a:buFont typeface="Arial" pitchFamily="34" charset="0"/>
              <a:buNone/>
            </a:pPr>
            <a:r>
              <a:rPr lang="en-NZ" b="0" dirty="0" smtClean="0"/>
              <a:t>The enforcement of mutual exclusion creates two additional control problems:</a:t>
            </a:r>
          </a:p>
          <a:p>
            <a:pPr lvl="0">
              <a:buFont typeface="Arial" pitchFamily="34" charset="0"/>
              <a:buNone/>
            </a:pPr>
            <a:r>
              <a:rPr lang="en-NZ" b="1" dirty="0" smtClean="0"/>
              <a:t>deadlock.</a:t>
            </a:r>
          </a:p>
          <a:p>
            <a:pPr lvl="1">
              <a:buFont typeface="Arial" pitchFamily="34" charset="0"/>
              <a:buChar char="•"/>
            </a:pPr>
            <a:r>
              <a:rPr lang="en-NZ" b="0" dirty="0" smtClean="0"/>
              <a:t> Two processes is waiting for the same resources (or each waiting for a resource that the other has exclusive use</a:t>
            </a:r>
            <a:r>
              <a:rPr lang="en-NZ" b="0" baseline="0" dirty="0" smtClean="0"/>
              <a:t> to)</a:t>
            </a:r>
          </a:p>
          <a:p>
            <a:pPr lvl="1">
              <a:buFont typeface="Arial" pitchFamily="34" charset="0"/>
              <a:buChar char="•"/>
            </a:pPr>
            <a:r>
              <a:rPr lang="en-NZ" b="0" dirty="0" smtClean="0"/>
              <a:t> Neither will release the resource that it already owns until it has acquired the other resource and performed the function requiring both resources. </a:t>
            </a:r>
          </a:p>
          <a:p>
            <a:pPr lvl="1">
              <a:buFont typeface="Arial" pitchFamily="34" charset="0"/>
              <a:buChar char="•"/>
            </a:pPr>
            <a:r>
              <a:rPr lang="en-NZ" b="0" dirty="0" smtClean="0"/>
              <a:t> The two processes are deadlocked.</a:t>
            </a:r>
          </a:p>
          <a:p>
            <a:pPr lvl="0">
              <a:buFont typeface="Arial" pitchFamily="34" charset="0"/>
              <a:buNone/>
            </a:pPr>
            <a:r>
              <a:rPr lang="en-US" b="1" dirty="0" smtClean="0"/>
              <a:t>starvation.</a:t>
            </a:r>
          </a:p>
          <a:p>
            <a:pPr lvl="1">
              <a:buFont typeface="Arial" pitchFamily="34" charset="0"/>
              <a:buChar char="•"/>
            </a:pPr>
            <a:r>
              <a:rPr lang="en-US" b="1" dirty="0" smtClean="0"/>
              <a:t> </a:t>
            </a:r>
            <a:r>
              <a:rPr lang="en-US" b="0" dirty="0" smtClean="0"/>
              <a:t>The OS may grant access</a:t>
            </a:r>
            <a:r>
              <a:rPr lang="en-US" b="0" baseline="0" dirty="0" smtClean="0"/>
              <a:t> to resources to a number of processes while neglecting another</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a uniprocessor system, concurrent processes cannot have overlapped execution;</a:t>
            </a:r>
          </a:p>
          <a:p>
            <a:pPr lvl="1"/>
            <a:r>
              <a:rPr lang="en-NZ" dirty="0" smtClean="0"/>
              <a:t>they can only be interleaved.</a:t>
            </a:r>
          </a:p>
          <a:p>
            <a:pPr lvl="0"/>
            <a:endParaRPr lang="en-NZ" dirty="0" smtClean="0"/>
          </a:p>
          <a:p>
            <a:pPr lvl="0"/>
            <a:r>
              <a:rPr lang="en-NZ" dirty="0" smtClean="0"/>
              <a:t>To guarantee mutual exclusion, it is sufficient to prevent a process from being interrupted.</a:t>
            </a:r>
          </a:p>
          <a:p>
            <a:pPr lvl="0"/>
            <a:endParaRPr lang="en-NZ" dirty="0" smtClean="0"/>
          </a:p>
          <a:p>
            <a:pPr lvl="0"/>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Because the critical section cannot be interrupted, mutual exclusion is guaranteed.</a:t>
            </a:r>
          </a:p>
          <a:p>
            <a:endParaRPr lang="en-NZ" dirty="0" smtClean="0"/>
          </a:p>
          <a:p>
            <a:r>
              <a:rPr lang="en-NZ" dirty="0" smtClean="0"/>
              <a:t>The price of this approach, however, is high. </a:t>
            </a:r>
          </a:p>
          <a:p>
            <a:pPr lvl="1"/>
            <a:r>
              <a:rPr lang="en-NZ" dirty="0" smtClean="0"/>
              <a:t>The efficiency of execution could be noticeably degraded because the processor is limited in its ability to interleave processes.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More</a:t>
            </a:r>
            <a:r>
              <a:rPr lang="en-NZ" baseline="0" dirty="0" smtClean="0"/>
              <a:t> details on these approaches in the following slides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b="1" dirty="0" smtClean="0"/>
              <a:t>Busy waiting </a:t>
            </a:r>
          </a:p>
          <a:p>
            <a:pPr lvl="1"/>
            <a:r>
              <a:rPr lang="en-NZ" dirty="0" smtClean="0"/>
              <a:t>While a process is waiting for access to a critical section, it continues to consume processor time.</a:t>
            </a:r>
          </a:p>
          <a:p>
            <a:pPr lvl="1"/>
            <a:endParaRPr lang="en-NZ" dirty="0" smtClean="0"/>
          </a:p>
          <a:p>
            <a:r>
              <a:rPr lang="en-NZ" b="1" dirty="0" smtClean="0"/>
              <a:t>Starvation is possible. </a:t>
            </a:r>
          </a:p>
          <a:p>
            <a:pPr lvl="1"/>
            <a:r>
              <a:rPr lang="en-NZ" dirty="0" smtClean="0"/>
              <a:t>When a process leaves a critical section and more than one process is waiting, the selection of a waiting process is arbitrary. </a:t>
            </a:r>
          </a:p>
          <a:p>
            <a:pPr lvl="1"/>
            <a:r>
              <a:rPr lang="en-NZ" dirty="0" smtClean="0"/>
              <a:t>Thus, some process could indefinitely be denied access.</a:t>
            </a:r>
          </a:p>
          <a:p>
            <a:pPr lvl="1"/>
            <a:endParaRPr lang="en-NZ" dirty="0" smtClean="0"/>
          </a:p>
          <a:p>
            <a:r>
              <a:rPr lang="en-NZ" b="1" dirty="0" smtClean="0"/>
              <a:t>Deadlock is possible. </a:t>
            </a:r>
          </a:p>
          <a:p>
            <a:pPr lvl="1"/>
            <a:r>
              <a:rPr lang="en-NZ" dirty="0" smtClean="0"/>
              <a:t>Example (on a uniprocessor).</a:t>
            </a:r>
          </a:p>
          <a:p>
            <a:pPr lvl="1">
              <a:buFont typeface="Arial" pitchFamily="34" charset="0"/>
              <a:buChar char="•"/>
            </a:pPr>
            <a:r>
              <a:rPr lang="en-NZ" dirty="0" smtClean="0"/>
              <a:t> Process P1 executes the special instruction (e.g., compare&amp;swap, exchange) and enters its critical section. </a:t>
            </a:r>
          </a:p>
          <a:p>
            <a:pPr lvl="1">
              <a:buFont typeface="Arial" pitchFamily="34" charset="0"/>
              <a:buChar char="•"/>
            </a:pPr>
            <a:r>
              <a:rPr lang="en-NZ" dirty="0" smtClean="0"/>
              <a:t> P1 is then interrupted to give the processor to P2, which has higher priority. </a:t>
            </a:r>
          </a:p>
          <a:p>
            <a:pPr lvl="1">
              <a:buFont typeface="Arial" pitchFamily="34" charset="0"/>
              <a:buChar char="•"/>
            </a:pPr>
            <a:r>
              <a:rPr lang="en-NZ" dirty="0" smtClean="0"/>
              <a:t> If P2 now attempts to use the same resource as P1, it will be denied access because of the mutual exclusion mechanism. </a:t>
            </a:r>
          </a:p>
          <a:p>
            <a:pPr lvl="2">
              <a:buFont typeface="Arial" pitchFamily="34" charset="0"/>
              <a:buChar char="•"/>
            </a:pPr>
            <a:r>
              <a:rPr lang="en-NZ" dirty="0" smtClean="0"/>
              <a:t> Thus it will go into a busy waiting loop. </a:t>
            </a:r>
          </a:p>
          <a:p>
            <a:pPr lvl="1">
              <a:buFont typeface="Arial" pitchFamily="34" charset="0"/>
              <a:buChar char="•"/>
            </a:pPr>
            <a:r>
              <a:rPr lang="en-NZ" dirty="0" smtClean="0"/>
              <a:t>However, P1 will never be dispatched because it is of lower priority than another ready process, P2.</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NZ" dirty="0" smtClean="0"/>
              <a:t>1. A semaphore may be initialized to a nonnegative integer value.</a:t>
            </a:r>
          </a:p>
          <a:p>
            <a:pPr>
              <a:buFont typeface="Arial" pitchFamily="34" charset="0"/>
              <a:buNone/>
            </a:pPr>
            <a:endParaRPr lang="en-NZ" dirty="0" smtClean="0"/>
          </a:p>
          <a:p>
            <a:pPr>
              <a:buFont typeface="Arial" pitchFamily="34" charset="0"/>
              <a:buNone/>
            </a:pPr>
            <a:r>
              <a:rPr lang="en-NZ" dirty="0" smtClean="0"/>
              <a:t>2. The semWait operation decrements the semaphore value. </a:t>
            </a:r>
          </a:p>
          <a:p>
            <a:pPr lvl="1">
              <a:buFont typeface="Arial" pitchFamily="34" charset="0"/>
              <a:buChar char="•"/>
            </a:pPr>
            <a:r>
              <a:rPr lang="en-NZ" dirty="0" smtClean="0"/>
              <a:t>If the value becomes negative, then the process executing the semWait is blocked. </a:t>
            </a:r>
          </a:p>
          <a:p>
            <a:pPr lvl="1">
              <a:buFont typeface="Arial" pitchFamily="34" charset="0"/>
              <a:buChar char="•"/>
            </a:pPr>
            <a:r>
              <a:rPr lang="en-NZ" dirty="0" smtClean="0"/>
              <a:t> Otherwise, the process continues execution.</a:t>
            </a:r>
          </a:p>
          <a:p>
            <a:pPr lvl="1">
              <a:buFont typeface="Arial" pitchFamily="34" charset="0"/>
              <a:buChar char="•"/>
            </a:pPr>
            <a:endParaRPr lang="en-NZ" dirty="0" smtClean="0"/>
          </a:p>
          <a:p>
            <a:pPr>
              <a:buFont typeface="Arial" pitchFamily="34" charset="0"/>
              <a:buNone/>
            </a:pPr>
            <a:r>
              <a:rPr lang="en-NZ" dirty="0" smtClean="0"/>
              <a:t>3. The semSignal operation increments the semaphore value. </a:t>
            </a:r>
          </a:p>
          <a:p>
            <a:pPr lvl="1">
              <a:buFont typeface="Arial" pitchFamily="34" charset="0"/>
              <a:buChar char="•"/>
            </a:pPr>
            <a:r>
              <a:rPr lang="en-NZ" dirty="0" smtClean="0"/>
              <a:t> If the resulting value is less than or equal to zero, then a process blocked by a semWait operation, if any, is unblocked.</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example of a semaphore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shows a straightforward solution to the mutual exclusion problem using a semaphore </a:t>
            </a:r>
          </a:p>
          <a:p>
            <a:endParaRPr lang="en-NZ" dirty="0" smtClean="0"/>
          </a:p>
          <a:p>
            <a:r>
              <a:rPr lang="en-NZ" dirty="0" smtClean="0"/>
              <a:t>Consider n processes, identified in the array P(i), all of which need access to the same resource s. </a:t>
            </a:r>
          </a:p>
          <a:p>
            <a:pPr lvl="1">
              <a:buFont typeface="Arial" pitchFamily="34" charset="0"/>
              <a:buChar char="•"/>
            </a:pPr>
            <a:r>
              <a:rPr lang="en-NZ" dirty="0" smtClean="0"/>
              <a:t> Each process has a critical section used to access the resource. </a:t>
            </a:r>
          </a:p>
          <a:p>
            <a:pPr lvl="1">
              <a:buFont typeface="Arial" pitchFamily="34" charset="0"/>
              <a:buChar char="•"/>
            </a:pPr>
            <a:r>
              <a:rPr lang="en-NZ" dirty="0" smtClean="0"/>
              <a:t> In each process, a semWait(s) is executed just before its critical section. </a:t>
            </a:r>
          </a:p>
          <a:p>
            <a:pPr lvl="2">
              <a:buFont typeface="Arial" pitchFamily="34" charset="0"/>
              <a:buChar char="•"/>
            </a:pPr>
            <a:r>
              <a:rPr lang="en-NZ" dirty="0" smtClean="0"/>
              <a:t> If the value of s becomes negative, the process is blocked. </a:t>
            </a:r>
          </a:p>
          <a:p>
            <a:pPr lvl="2">
              <a:buFont typeface="Arial" pitchFamily="34" charset="0"/>
              <a:buChar char="•"/>
            </a:pPr>
            <a:r>
              <a:rPr lang="en-NZ" dirty="0" smtClean="0"/>
              <a:t> If the value is 1, then it is decremented to 0 and the process immediately enters its critical section; </a:t>
            </a:r>
          </a:p>
          <a:p>
            <a:pPr lvl="1">
              <a:buFont typeface="Arial" pitchFamily="34" charset="0"/>
              <a:buChar char="•"/>
            </a:pPr>
            <a:r>
              <a:rPr lang="en-NZ" dirty="0" smtClean="0"/>
              <a:t> because s is no longer positive, no other process will be able to enter its critical section.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The general statement is this: </a:t>
            </a:r>
          </a:p>
          <a:p>
            <a:pPr lvl="1">
              <a:buFont typeface="Arial" pitchFamily="34" charset="0"/>
              <a:buChar char="•"/>
            </a:pPr>
            <a:r>
              <a:rPr lang="en-NZ" sz="1200" kern="1200" baseline="0" dirty="0" smtClean="0">
                <a:solidFill>
                  <a:schemeClr val="tx1"/>
                </a:solidFill>
                <a:latin typeface="+mn-lt"/>
                <a:ea typeface="+mn-ea"/>
                <a:cs typeface="+mn-cs"/>
              </a:rPr>
              <a:t> There are one or more producers generating some type of data (records, characters) and placing these in a buffer.</a:t>
            </a:r>
          </a:p>
          <a:p>
            <a:pPr lvl="1">
              <a:buFont typeface="Arial" pitchFamily="34" charset="0"/>
              <a:buChar char="•"/>
            </a:pPr>
            <a:r>
              <a:rPr lang="en-NZ" sz="1200" kern="1200" baseline="0" dirty="0" smtClean="0">
                <a:solidFill>
                  <a:schemeClr val="tx1"/>
                </a:solidFill>
                <a:latin typeface="+mn-lt"/>
                <a:ea typeface="+mn-ea"/>
                <a:cs typeface="+mn-cs"/>
              </a:rPr>
              <a:t> There is a single consumer that is taking items out of the buffer one at a time.</a:t>
            </a:r>
          </a:p>
          <a:p>
            <a:pPr lvl="1">
              <a:buFont typeface="Arial" pitchFamily="34" charset="0"/>
              <a:buChar char="•"/>
            </a:pPr>
            <a:r>
              <a:rPr lang="en-NZ" sz="1200" kern="1200" baseline="0" dirty="0" smtClean="0">
                <a:solidFill>
                  <a:schemeClr val="tx1"/>
                </a:solidFill>
                <a:latin typeface="+mn-lt"/>
                <a:ea typeface="+mn-ea"/>
                <a:cs typeface="+mn-cs"/>
              </a:rPr>
              <a:t>The system is to be constrained to prevent the overlap of buffer operations. That is, only one agent (producer or consumer) may access the buffer at any one time.</a:t>
            </a:r>
          </a:p>
          <a:p>
            <a:pPr lvl="0">
              <a:buFont typeface="Arial" pitchFamily="34" charset="0"/>
              <a:buNone/>
            </a:pPr>
            <a:endParaRPr lang="en-NZ" sz="1200" kern="1200" baseline="0" dirty="0" smtClean="0">
              <a:solidFill>
                <a:schemeClr val="tx1"/>
              </a:solidFill>
              <a:latin typeface="+mn-lt"/>
              <a:ea typeface="+mn-ea"/>
              <a:cs typeface="+mn-cs"/>
            </a:endParaRPr>
          </a:p>
          <a:p>
            <a:pPr lvl="0">
              <a:buFont typeface="Arial" pitchFamily="34" charset="0"/>
              <a:buNone/>
            </a:pPr>
            <a:r>
              <a:rPr lang="en-NZ" sz="1200" kern="1200" baseline="0" dirty="0" smtClean="0">
                <a:solidFill>
                  <a:schemeClr val="tx1"/>
                </a:solidFill>
                <a:latin typeface="+mn-lt"/>
                <a:ea typeface="+mn-ea"/>
                <a:cs typeface="+mn-cs"/>
              </a:rPr>
              <a:t>The problem is to make sure that the producer won’t try to add data into the buffer if it’s full and that the consumer won’t try to remove data from an empty buffer.</a:t>
            </a:r>
          </a:p>
          <a:p>
            <a:pPr lvl="0">
              <a:buFont typeface="Arial" pitchFamily="34" charset="0"/>
              <a:buNone/>
            </a:pPr>
            <a:endParaRPr lang="en-NZ" sz="1200" kern="1200" baseline="0" dirty="0" smtClean="0">
              <a:solidFill>
                <a:schemeClr val="tx1"/>
              </a:solidFill>
              <a:latin typeface="+mn-lt"/>
              <a:ea typeface="+mn-ea"/>
              <a:cs typeface="+mn-cs"/>
            </a:endParaRPr>
          </a:p>
          <a:p>
            <a:pPr lvl="0">
              <a:buFont typeface="Arial" pitchFamily="34" charset="0"/>
              <a:buNone/>
            </a:pPr>
            <a:r>
              <a:rPr lang="en-NZ" sz="1200" kern="1200" baseline="0" dirty="0" smtClean="0">
                <a:solidFill>
                  <a:schemeClr val="tx1"/>
                </a:solidFill>
                <a:latin typeface="+mn-lt"/>
                <a:ea typeface="+mn-ea"/>
                <a:cs typeface="+mn-cs"/>
              </a:rPr>
              <a:t>We will look at a number of solutions to this problem to illustrate both the power and the pitfalls of semaphores.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A monitor supports synchronization by the use of </a:t>
            </a:r>
            <a:r>
              <a:rPr lang="en-NZ" sz="1200" b="1" kern="1200" baseline="0" dirty="0" smtClean="0">
                <a:solidFill>
                  <a:schemeClr val="tx1"/>
                </a:solidFill>
                <a:latin typeface="+mn-lt"/>
                <a:ea typeface="+mn-ea"/>
                <a:cs typeface="+mn-cs"/>
              </a:rPr>
              <a:t>condition variables that are</a:t>
            </a:r>
          </a:p>
          <a:p>
            <a:r>
              <a:rPr lang="en-NZ" sz="1200" kern="1200" baseline="0" dirty="0" smtClean="0">
                <a:solidFill>
                  <a:schemeClr val="tx1"/>
                </a:solidFill>
                <a:latin typeface="+mn-lt"/>
                <a:ea typeface="+mn-ea"/>
                <a:cs typeface="+mn-cs"/>
              </a:rPr>
              <a:t>contained within the monitor and accessible only within the monitor.</a:t>
            </a:r>
          </a:p>
          <a:p>
            <a:endParaRPr lang="en-NZ" dirty="0" smtClean="0"/>
          </a:p>
          <a:p>
            <a:r>
              <a:rPr lang="en-NZ" sz="1200" kern="1200" baseline="0" dirty="0" smtClean="0">
                <a:solidFill>
                  <a:schemeClr val="tx1"/>
                </a:solidFill>
                <a:latin typeface="+mn-lt"/>
                <a:ea typeface="+mn-ea"/>
                <a:cs typeface="+mn-cs"/>
              </a:rPr>
              <a:t>cwait(c): Suspend execution of the calling process on condition </a:t>
            </a:r>
            <a:r>
              <a:rPr lang="en-NZ" sz="1200" i="1" kern="1200" baseline="0" dirty="0" smtClean="0">
                <a:solidFill>
                  <a:schemeClr val="tx1"/>
                </a:solidFill>
                <a:latin typeface="+mn-lt"/>
                <a:ea typeface="+mn-ea"/>
                <a:cs typeface="+mn-cs"/>
              </a:rPr>
              <a:t>c.</a:t>
            </a:r>
          </a:p>
          <a:p>
            <a:pPr lvl="1"/>
            <a:r>
              <a:rPr lang="en-NZ" sz="1200" i="0" kern="1200" baseline="0" dirty="0" smtClean="0">
                <a:solidFill>
                  <a:schemeClr val="tx1"/>
                </a:solidFill>
                <a:latin typeface="+mn-lt"/>
                <a:ea typeface="+mn-ea"/>
                <a:cs typeface="+mn-cs"/>
              </a:rPr>
              <a:t>The </a:t>
            </a:r>
            <a:r>
              <a:rPr lang="en-NZ" sz="1200" kern="1200" baseline="0" dirty="0" smtClean="0">
                <a:solidFill>
                  <a:schemeClr val="tx1"/>
                </a:solidFill>
                <a:latin typeface="+mn-lt"/>
                <a:ea typeface="+mn-ea"/>
                <a:cs typeface="+mn-cs"/>
              </a:rPr>
              <a:t>monitor is now available for use by another process.</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csignal(c): Resume execution of some process blocked after a cwait on the same condition. </a:t>
            </a:r>
          </a:p>
          <a:p>
            <a:pPr lvl="1"/>
            <a:r>
              <a:rPr lang="en-NZ" sz="1200" kern="1200" baseline="0" dirty="0" smtClean="0">
                <a:solidFill>
                  <a:schemeClr val="tx1"/>
                </a:solidFill>
                <a:latin typeface="+mn-lt"/>
                <a:ea typeface="+mn-ea"/>
                <a:cs typeface="+mn-cs"/>
              </a:rPr>
              <a:t>If there are several such processes, choose one of them; if there is no such process, do nothing.</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central themes of operating system design are all concerned with the management of processes and threads:</a:t>
            </a:r>
          </a:p>
          <a:p>
            <a:pPr lvl="1"/>
            <a:r>
              <a:rPr lang="en-NZ" dirty="0" smtClean="0"/>
              <a:t>• Multiprogramming: </a:t>
            </a:r>
          </a:p>
          <a:p>
            <a:pPr lvl="2"/>
            <a:r>
              <a:rPr lang="en-NZ" dirty="0" smtClean="0"/>
              <a:t>The management of multiple processes within a uniprocessor system.</a:t>
            </a:r>
          </a:p>
          <a:p>
            <a:pPr lvl="1"/>
            <a:r>
              <a:rPr lang="en-NZ" dirty="0" smtClean="0"/>
              <a:t>• Multiprocessing: </a:t>
            </a:r>
          </a:p>
          <a:p>
            <a:pPr lvl="2"/>
            <a:r>
              <a:rPr lang="en-NZ" dirty="0" smtClean="0"/>
              <a:t>The management of multiple processes within a multiprocessor.</a:t>
            </a:r>
          </a:p>
          <a:p>
            <a:pPr lvl="1"/>
            <a:r>
              <a:rPr lang="en-NZ" dirty="0" smtClean="0"/>
              <a:t>• Distributed processing: </a:t>
            </a:r>
          </a:p>
          <a:p>
            <a:pPr lvl="2"/>
            <a:r>
              <a:rPr lang="en-NZ" dirty="0" smtClean="0"/>
              <a:t>The management of multiple processes executing on multiple, distributed computer systems.</a:t>
            </a:r>
          </a:p>
          <a:p>
            <a:pPr lvl="2"/>
            <a:r>
              <a:rPr lang="en-NZ" dirty="0" smtClean="0"/>
              <a:t>E.</a:t>
            </a:r>
            <a:r>
              <a:rPr lang="en-NZ" baseline="0" dirty="0" smtClean="0"/>
              <a:t> </a:t>
            </a:r>
            <a:r>
              <a:rPr lang="en-NZ" dirty="0" smtClean="0"/>
              <a:t>G clusters</a:t>
            </a:r>
          </a:p>
          <a:p>
            <a:pPr lvl="0"/>
            <a:endParaRPr lang="en-NZ" dirty="0" smtClean="0"/>
          </a:p>
          <a:p>
            <a:pPr lvl="0"/>
            <a:r>
              <a:rPr lang="en-NZ" dirty="0" smtClean="0"/>
              <a:t>Concurrency encompasses a host of design issues, including </a:t>
            </a:r>
          </a:p>
          <a:p>
            <a:pPr lvl="1">
              <a:buFont typeface="Arial" pitchFamily="34" charset="0"/>
              <a:buChar char="•"/>
            </a:pPr>
            <a:r>
              <a:rPr lang="en-NZ" dirty="0" smtClean="0"/>
              <a:t> communication among processes, </a:t>
            </a:r>
          </a:p>
          <a:p>
            <a:pPr lvl="1">
              <a:buFont typeface="Arial" pitchFamily="34" charset="0"/>
              <a:buChar char="•"/>
            </a:pPr>
            <a:r>
              <a:rPr lang="en-NZ" dirty="0" smtClean="0"/>
              <a:t> sharing of and competing for resources (such as memory, files, and I/O access),</a:t>
            </a:r>
          </a:p>
          <a:p>
            <a:pPr lvl="1">
              <a:buFont typeface="Arial" pitchFamily="34" charset="0"/>
              <a:buChar char="•"/>
            </a:pPr>
            <a:r>
              <a:rPr lang="en-NZ" baseline="0" dirty="0" smtClean="0"/>
              <a:t> </a:t>
            </a:r>
            <a:r>
              <a:rPr lang="en-NZ" dirty="0" smtClean="0"/>
              <a:t>synchronization of the activities of multiple processes, and </a:t>
            </a:r>
          </a:p>
          <a:p>
            <a:pPr lvl="1">
              <a:buFont typeface="Arial" pitchFamily="34" charset="0"/>
              <a:buChar char="•"/>
            </a:pPr>
            <a:r>
              <a:rPr lang="en-NZ" dirty="0" smtClean="0"/>
              <a:t> allocation of processor time to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Although a process can enter the monitor by invoking any of its procedures, we can think of the monitor as having a single entry point that is guarded so that only one process may be in the monitor at a time. </a:t>
            </a:r>
          </a:p>
          <a:p>
            <a:pPr lvl="1">
              <a:buFont typeface="Arial" pitchFamily="34" charset="0"/>
              <a:buChar char="•"/>
            </a:pPr>
            <a:r>
              <a:rPr lang="en-NZ" dirty="0" smtClean="0"/>
              <a:t>Other processes that attempt to enter the monitor join a queue of processes blocked waiting for monitor availability. </a:t>
            </a:r>
          </a:p>
          <a:p>
            <a:pPr lvl="0">
              <a:buFont typeface="Arial" pitchFamily="34" charset="0"/>
              <a:buNone/>
            </a:pPr>
            <a:endParaRPr lang="en-NZ" dirty="0" smtClean="0"/>
          </a:p>
          <a:p>
            <a:pPr lvl="0">
              <a:buFont typeface="Arial" pitchFamily="34" charset="0"/>
              <a:buNone/>
            </a:pPr>
            <a:r>
              <a:rPr lang="en-NZ" dirty="0" smtClean="0"/>
              <a:t>Once a process is in the monitor, it may temporarily block itself on condition x by issuing cwait(x); </a:t>
            </a:r>
          </a:p>
          <a:p>
            <a:pPr lvl="1">
              <a:buFont typeface="Arial" pitchFamily="34" charset="0"/>
              <a:buChar char="•"/>
            </a:pPr>
            <a:r>
              <a:rPr lang="en-NZ" dirty="0" smtClean="0"/>
              <a:t> it is then placed in a queue of processes waiting to re-enter the monitor when the condition changes, and resume execution at the point in its program following the cwait(x) call.</a:t>
            </a:r>
          </a:p>
          <a:p>
            <a:pPr lvl="1">
              <a:buFont typeface="Arial" pitchFamily="34" charset="0"/>
              <a:buNone/>
            </a:pPr>
            <a:endParaRPr lang="en-NZ" dirty="0" smtClean="0"/>
          </a:p>
          <a:p>
            <a:pPr lvl="0">
              <a:buFont typeface="Arial" pitchFamily="34" charset="0"/>
              <a:buNone/>
            </a:pPr>
            <a:r>
              <a:rPr lang="en-NZ" dirty="0" smtClean="0"/>
              <a:t>If a process that is executing in the monitor detects a change in the condition variable x, it issues csignal(x), </a:t>
            </a:r>
          </a:p>
          <a:p>
            <a:pPr lvl="1">
              <a:buFont typeface="Arial" pitchFamily="34" charset="0"/>
              <a:buNone/>
            </a:pPr>
            <a:r>
              <a:rPr lang="en-NZ" dirty="0" smtClean="0"/>
              <a:t>which alerts the corresponding condition queue that the condition has changed.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extLst>
      <p:ext uri="{BB962C8B-B14F-4D97-AF65-F5344CB8AC3E}">
        <p14:creationId xmlns:p14="http://schemas.microsoft.com/office/powerpoint/2010/main" val="41193787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When processes interact with one another, two fundamental requirements must be satisfied: </a:t>
            </a:r>
          </a:p>
          <a:p>
            <a:pPr lvl="1">
              <a:buFont typeface="Arial" pitchFamily="34" charset="0"/>
              <a:buChar char="•"/>
            </a:pPr>
            <a:r>
              <a:rPr lang="en-NZ" dirty="0" smtClean="0"/>
              <a:t> synchronization and </a:t>
            </a:r>
          </a:p>
          <a:p>
            <a:pPr lvl="1">
              <a:buFont typeface="Arial" pitchFamily="34" charset="0"/>
              <a:buChar char="•"/>
            </a:pPr>
            <a:r>
              <a:rPr lang="en-NZ" dirty="0" smtClean="0"/>
              <a:t> communication. </a:t>
            </a:r>
          </a:p>
          <a:p>
            <a:pPr lvl="0">
              <a:buFont typeface="Arial" pitchFamily="34" charset="0"/>
              <a:buNone/>
            </a:pPr>
            <a:endParaRPr lang="en-NZ" dirty="0" smtClean="0"/>
          </a:p>
          <a:p>
            <a:pPr lvl="0">
              <a:buFont typeface="Arial" pitchFamily="34" charset="0"/>
              <a:buNone/>
            </a:pPr>
            <a:r>
              <a:rPr lang="en-NZ" dirty="0" smtClean="0"/>
              <a:t>Processes need to be synchronized to enforce mutual exclusion; </a:t>
            </a:r>
          </a:p>
          <a:p>
            <a:pPr lvl="1">
              <a:buFont typeface="Arial" pitchFamily="34" charset="0"/>
              <a:buNone/>
            </a:pPr>
            <a:r>
              <a:rPr lang="en-NZ" dirty="0" smtClean="0"/>
              <a:t>cooperating processes may need to exchange information.</a:t>
            </a:r>
          </a:p>
          <a:p>
            <a:pPr lvl="1">
              <a:buFont typeface="Arial" pitchFamily="34" charset="0"/>
              <a:buNone/>
            </a:pPr>
            <a:endParaRPr lang="en-NZ" dirty="0" smtClean="0"/>
          </a:p>
          <a:p>
            <a:r>
              <a:rPr lang="en-NZ" dirty="0" smtClean="0"/>
              <a:t>One approach to providing both of these functions is message passing. </a:t>
            </a:r>
          </a:p>
          <a:p>
            <a:endParaRPr lang="en-NZ" dirty="0" smtClean="0"/>
          </a:p>
          <a:p>
            <a:r>
              <a:rPr lang="en-NZ" dirty="0" smtClean="0"/>
              <a:t>Message passing has the further advantage that it lends itself to implementation in distributed systems as well as in shared-memory  multiprocessor and uniprocessor systems.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Emphasize that </a:t>
            </a:r>
            <a:r>
              <a:rPr lang="en-NZ" dirty="0" smtClean="0"/>
              <a:t>message-passing systems come in many forms. We provide a </a:t>
            </a:r>
            <a:r>
              <a:rPr lang="en-NZ" b="1" i="1" dirty="0" smtClean="0"/>
              <a:t>general </a:t>
            </a:r>
            <a:r>
              <a:rPr lang="en-NZ" dirty="0" smtClean="0"/>
              <a:t>introduction that discusses features typically found in such systems.</a:t>
            </a:r>
          </a:p>
          <a:p>
            <a:endParaRPr lang="en-NZ" dirty="0" smtClean="0"/>
          </a:p>
          <a:p>
            <a:r>
              <a:rPr lang="en-NZ" dirty="0" smtClean="0"/>
              <a:t>These primitives are a minimum set of operations needed for processes to engage in message passing. </a:t>
            </a:r>
          </a:p>
          <a:p>
            <a:pPr lvl="1">
              <a:buFont typeface="Arial" pitchFamily="34" charset="0"/>
              <a:buChar char="•"/>
            </a:pPr>
            <a:r>
              <a:rPr lang="en-NZ" dirty="0" smtClean="0"/>
              <a:t> A process sends information in the form of a message to another process designated by a destination.</a:t>
            </a:r>
          </a:p>
          <a:p>
            <a:pPr lvl="1">
              <a:buFont typeface="Arial" pitchFamily="34" charset="0"/>
              <a:buChar char="•"/>
            </a:pPr>
            <a:r>
              <a:rPr lang="en-NZ" dirty="0" smtClean="0"/>
              <a:t> A process receives information by executing the receive primitive, indicating the source and the message.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communication of a message between two processes implies some level of synchronization between the two: the receiver cannot receive a message until it has been sent by another process. </a:t>
            </a:r>
          </a:p>
          <a:p>
            <a:endParaRPr lang="en-NZ" dirty="0" smtClean="0"/>
          </a:p>
          <a:p>
            <a:r>
              <a:rPr lang="en-NZ" dirty="0" smtClean="0"/>
              <a:t>When a send primitive is executed in a process, there are two possibilities: </a:t>
            </a:r>
          </a:p>
          <a:p>
            <a:pPr lvl="1">
              <a:buFont typeface="Arial" pitchFamily="34" charset="0"/>
              <a:buChar char="•"/>
            </a:pPr>
            <a:r>
              <a:rPr lang="en-NZ" dirty="0" smtClean="0"/>
              <a:t> Either the sending process is blocked until the message is received, </a:t>
            </a:r>
          </a:p>
          <a:p>
            <a:pPr lvl="1">
              <a:buFont typeface="Arial" pitchFamily="34" charset="0"/>
              <a:buChar char="•"/>
            </a:pPr>
            <a:r>
              <a:rPr lang="en-NZ" dirty="0" smtClean="0"/>
              <a:t>or it is not. </a:t>
            </a:r>
          </a:p>
          <a:p>
            <a:pPr lvl="1">
              <a:buFont typeface="Arial" pitchFamily="34" charset="0"/>
              <a:buChar char="•"/>
            </a:pPr>
            <a:endParaRPr lang="en-NZ" dirty="0" smtClean="0"/>
          </a:p>
          <a:p>
            <a:pPr lvl="0">
              <a:buFont typeface="Arial" pitchFamily="34" charset="0"/>
              <a:buNone/>
            </a:pPr>
            <a:r>
              <a:rPr lang="en-NZ" dirty="0" smtClean="0"/>
              <a:t>Similarly, when a process issues a receive primitive, there are two possibilities:</a:t>
            </a:r>
          </a:p>
          <a:p>
            <a:pPr lvl="1">
              <a:buFont typeface="Arial" pitchFamily="34" charset="0"/>
              <a:buChar char="•"/>
            </a:pPr>
            <a:r>
              <a:rPr lang="en-NZ" dirty="0" smtClean="0"/>
              <a:t> If a message has previously been sent, the message is received and execution continues.</a:t>
            </a:r>
          </a:p>
          <a:p>
            <a:pPr lvl="1">
              <a:buFont typeface="Arial" pitchFamily="34" charset="0"/>
              <a:buChar char="•"/>
            </a:pPr>
            <a:r>
              <a:rPr lang="en-NZ" dirty="0" smtClean="0"/>
              <a:t> If there is no waiting message, then either </a:t>
            </a:r>
          </a:p>
          <a:p>
            <a:pPr marL="1143000" lvl="2" indent="-228600">
              <a:buFont typeface="Arial" pitchFamily="34" charset="0"/>
              <a:buAutoNum type="alphaLcParenBoth"/>
            </a:pPr>
            <a:r>
              <a:rPr lang="en-NZ" dirty="0" smtClean="0"/>
              <a:t>the process is blocked until a message arrives, or </a:t>
            </a:r>
          </a:p>
          <a:p>
            <a:pPr marL="1143000" lvl="2" indent="-228600">
              <a:buFont typeface="Arial" pitchFamily="34" charset="0"/>
              <a:buAutoNum type="alphaLcParenBoth"/>
            </a:pPr>
            <a:r>
              <a:rPr lang="en-NZ" dirty="0" smtClean="0"/>
              <a:t>the process continues to execute, abandoning the attempt to receive.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Both the sender and receiver are blocked until the message is delivered; </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this is sometimes referred to as a </a:t>
            </a:r>
            <a:r>
              <a:rPr lang="en-NZ" sz="1200" i="1" kern="1200" baseline="0" dirty="0" smtClean="0">
                <a:solidFill>
                  <a:schemeClr val="tx1"/>
                </a:solidFill>
                <a:latin typeface="+mn-lt"/>
                <a:ea typeface="+mn-ea"/>
                <a:cs typeface="+mn-cs"/>
              </a:rPr>
              <a:t>rendezvous.</a:t>
            </a:r>
          </a:p>
          <a:p>
            <a:endParaRPr lang="en-NZ" sz="1200" i="1"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This combination allows for tight synchronization between processes.</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b="1" kern="1200" baseline="0" dirty="0" smtClean="0">
                <a:solidFill>
                  <a:schemeClr val="tx1"/>
                </a:solidFill>
                <a:latin typeface="+mn-lt"/>
                <a:ea typeface="+mn-ea"/>
                <a:cs typeface="+mn-cs"/>
              </a:rPr>
              <a:t>Nonblocking send, blocking receive: </a:t>
            </a:r>
          </a:p>
          <a:p>
            <a:r>
              <a:rPr lang="en-NZ" sz="1200" b="0" kern="1200" baseline="0" dirty="0" smtClean="0">
                <a:solidFill>
                  <a:schemeClr val="tx1"/>
                </a:solidFill>
                <a:latin typeface="+mn-lt"/>
                <a:ea typeface="+mn-ea"/>
                <a:cs typeface="+mn-cs"/>
              </a:rPr>
              <a:t>Although the sender may continue on, </a:t>
            </a:r>
            <a:r>
              <a:rPr lang="en-NZ" sz="1200" kern="1200" baseline="0" dirty="0" smtClean="0">
                <a:solidFill>
                  <a:schemeClr val="tx1"/>
                </a:solidFill>
                <a:latin typeface="+mn-lt"/>
                <a:ea typeface="+mn-ea"/>
                <a:cs typeface="+mn-cs"/>
              </a:rPr>
              <a:t>the receiver is blocked until the requested message arrives.</a:t>
            </a:r>
          </a:p>
          <a:p>
            <a:endParaRPr lang="en-NZ" sz="1200" kern="1200" baseline="0" dirty="0" smtClean="0">
              <a:solidFill>
                <a:schemeClr val="tx1"/>
              </a:solidFill>
              <a:latin typeface="+mn-lt"/>
              <a:ea typeface="+mn-ea"/>
              <a:cs typeface="+mn-cs"/>
            </a:endParaRPr>
          </a:p>
          <a:p>
            <a:pPr>
              <a:buFont typeface="Arial" pitchFamily="34" charset="0"/>
              <a:buNone/>
            </a:pPr>
            <a:r>
              <a:rPr lang="en-NZ" sz="1200" kern="1200" baseline="0" dirty="0" smtClean="0">
                <a:solidFill>
                  <a:schemeClr val="tx1"/>
                </a:solidFill>
                <a:latin typeface="+mn-lt"/>
                <a:ea typeface="+mn-ea"/>
                <a:cs typeface="+mn-cs"/>
              </a:rPr>
              <a:t>This is probably the most useful combination. </a:t>
            </a:r>
          </a:p>
          <a:p>
            <a:pPr lvl="1">
              <a:buFont typeface="Arial" pitchFamily="34" charset="0"/>
              <a:buChar char="•"/>
            </a:pPr>
            <a:r>
              <a:rPr lang="en-NZ" sz="1200" kern="1200" baseline="0" dirty="0" smtClean="0">
                <a:solidFill>
                  <a:schemeClr val="tx1"/>
                </a:solidFill>
                <a:latin typeface="+mn-lt"/>
                <a:ea typeface="+mn-ea"/>
                <a:cs typeface="+mn-cs"/>
              </a:rPr>
              <a:t>It allows a process to send one or more messages to a variety of destinations as quickly as possible. </a:t>
            </a:r>
          </a:p>
          <a:p>
            <a:pPr lvl="1">
              <a:buFont typeface="Arial" pitchFamily="34" charset="0"/>
              <a:buChar char="•"/>
            </a:pPr>
            <a:r>
              <a:rPr lang="en-NZ" sz="1200" kern="1200" baseline="0" dirty="0" smtClean="0">
                <a:solidFill>
                  <a:schemeClr val="tx1"/>
                </a:solidFill>
                <a:latin typeface="+mn-lt"/>
                <a:ea typeface="+mn-ea"/>
                <a:cs typeface="+mn-cs"/>
              </a:rPr>
              <a:t>A process that must receive a message before it can do useful work needs to be blocked until such a message arrives. </a:t>
            </a:r>
          </a:p>
          <a:p>
            <a:pPr lvl="1">
              <a:buFont typeface="Arial" pitchFamily="34" charset="0"/>
              <a:buChar char="•"/>
            </a:pPr>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 </a:t>
            </a:r>
            <a:r>
              <a:rPr lang="en-NZ" sz="1200" b="1" kern="1200" baseline="0" dirty="0" smtClean="0">
                <a:solidFill>
                  <a:schemeClr val="tx1"/>
                </a:solidFill>
                <a:latin typeface="+mn-lt"/>
                <a:ea typeface="+mn-ea"/>
                <a:cs typeface="+mn-cs"/>
              </a:rPr>
              <a:t>Nonblocking send, nonblocking receive:</a:t>
            </a:r>
          </a:p>
          <a:p>
            <a:pPr lvl="1">
              <a:buFont typeface="Arial" pitchFamily="34" charset="0"/>
              <a:buChar char="•"/>
            </a:pPr>
            <a:r>
              <a:rPr lang="en-NZ" sz="1200" b="0" kern="1200" baseline="0" dirty="0" smtClean="0">
                <a:solidFill>
                  <a:schemeClr val="tx1"/>
                </a:solidFill>
                <a:latin typeface="+mn-lt"/>
                <a:ea typeface="+mn-ea"/>
                <a:cs typeface="+mn-cs"/>
              </a:rPr>
              <a:t> Neither party is required to wait.</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it is necessary to have a way of specifying in the send primitive which process is to receive the message. </a:t>
            </a:r>
          </a:p>
          <a:p>
            <a:endParaRPr lang="en-NZ" dirty="0" smtClean="0"/>
          </a:p>
          <a:p>
            <a:r>
              <a:rPr lang="en-NZ" dirty="0" smtClean="0"/>
              <a:t>Similarly, most implementations allow a receiving process to indicate the source of a message to be received.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A strength of the use of indirect addressing is that, by decoupling the sender and receiver, it allows for greater flexibility in the use of messages.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 Multiple applications: </a:t>
            </a:r>
          </a:p>
          <a:p>
            <a:pPr lvl="1"/>
            <a:r>
              <a:rPr lang="en-NZ" dirty="0" smtClean="0"/>
              <a:t>Multiprogramming was invented to allow processing time to be dynamically shared among a number of active applications.</a:t>
            </a:r>
          </a:p>
          <a:p>
            <a:pPr lvl="1"/>
            <a:endParaRPr lang="en-NZ" dirty="0" smtClean="0"/>
          </a:p>
          <a:p>
            <a:r>
              <a:rPr lang="en-NZ" dirty="0" smtClean="0"/>
              <a:t>• Structured applications: </a:t>
            </a:r>
          </a:p>
          <a:p>
            <a:pPr lvl="1"/>
            <a:r>
              <a:rPr lang="en-NZ" dirty="0" smtClean="0"/>
              <a:t>As an extension of the principles of modular design and structured programming, some applications can be effectively programmed as a set of concurrent processes.</a:t>
            </a:r>
          </a:p>
          <a:p>
            <a:endParaRPr lang="en-NZ" dirty="0" smtClean="0"/>
          </a:p>
          <a:p>
            <a:r>
              <a:rPr lang="en-NZ" dirty="0" smtClean="0"/>
              <a:t>• Operating system structure:</a:t>
            </a:r>
          </a:p>
          <a:p>
            <a:pPr lvl="1"/>
            <a:r>
              <a:rPr lang="en-NZ" dirty="0" smtClean="0"/>
              <a:t>The same structuring advantages apply to systems programs, and we have seen that operating systems are themselves often implemented as a set of processes or threads.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NZ" b="1" dirty="0" smtClean="0"/>
              <a:t>Animated Slide </a:t>
            </a:r>
            <a:r>
              <a:rPr lang="en-NZ" b="0" dirty="0" smtClean="0"/>
              <a:t>– each item below is magnified for instructor to address separately</a:t>
            </a:r>
          </a:p>
          <a:p>
            <a:endParaRPr lang="en-NZ" b="1" dirty="0" smtClean="0"/>
          </a:p>
          <a:p>
            <a:r>
              <a:rPr lang="en-NZ" b="1" dirty="0" smtClean="0"/>
              <a:t>1) A one-to-one relationship </a:t>
            </a:r>
          </a:p>
          <a:p>
            <a:pPr lvl="1">
              <a:buFont typeface="Arial" pitchFamily="34" charset="0"/>
              <a:buChar char="•"/>
            </a:pPr>
            <a:r>
              <a:rPr lang="en-NZ" b="1" dirty="0" smtClean="0"/>
              <a:t> </a:t>
            </a:r>
            <a:r>
              <a:rPr lang="en-NZ" dirty="0" smtClean="0"/>
              <a:t>allows a private communications link to be set up between two processes. </a:t>
            </a:r>
          </a:p>
          <a:p>
            <a:pPr lvl="1">
              <a:buFont typeface="Arial" pitchFamily="34" charset="0"/>
              <a:buChar char="•"/>
            </a:pPr>
            <a:r>
              <a:rPr lang="en-NZ" dirty="0" smtClean="0"/>
              <a:t>This insulates their interaction from erroneous interference from other processes.</a:t>
            </a:r>
          </a:p>
          <a:p>
            <a:pPr lvl="0">
              <a:buFont typeface="Arial" pitchFamily="34" charset="0"/>
              <a:buNone/>
            </a:pPr>
            <a:endParaRPr lang="en-NZ" dirty="0" smtClean="0"/>
          </a:p>
          <a:p>
            <a:r>
              <a:rPr lang="en-NZ" sz="1200" b="1" kern="1200" baseline="0" dirty="0" smtClean="0">
                <a:solidFill>
                  <a:schemeClr val="tx1"/>
                </a:solidFill>
                <a:latin typeface="+mn-lt"/>
                <a:ea typeface="+mn-ea"/>
                <a:cs typeface="+mn-cs"/>
              </a:rPr>
              <a:t>2) A many-to-one relationship is useful for client/server interaction;</a:t>
            </a:r>
          </a:p>
          <a:p>
            <a:pPr lvl="1">
              <a:buFont typeface="Arial" pitchFamily="34" charset="0"/>
              <a:buChar char="•"/>
            </a:pPr>
            <a:r>
              <a:rPr lang="en-NZ" sz="1200" kern="1200" baseline="0" dirty="0" smtClean="0">
                <a:solidFill>
                  <a:schemeClr val="tx1"/>
                </a:solidFill>
                <a:latin typeface="+mn-lt"/>
                <a:ea typeface="+mn-ea"/>
                <a:cs typeface="+mn-cs"/>
              </a:rPr>
              <a:t> one process provides service to a number of other processes. </a:t>
            </a:r>
          </a:p>
          <a:p>
            <a:pPr lvl="1">
              <a:buFont typeface="Arial" pitchFamily="34" charset="0"/>
              <a:buChar char="•"/>
            </a:pPr>
            <a:r>
              <a:rPr lang="en-NZ" sz="1200" kern="1200" baseline="0" dirty="0" smtClean="0">
                <a:solidFill>
                  <a:schemeClr val="tx1"/>
                </a:solidFill>
                <a:latin typeface="+mn-lt"/>
                <a:ea typeface="+mn-ea"/>
                <a:cs typeface="+mn-cs"/>
              </a:rPr>
              <a:t> In this case, the mailbox is often referred to as a </a:t>
            </a:r>
            <a:r>
              <a:rPr lang="en-NZ" sz="1200" i="1" kern="1200" baseline="0" dirty="0" smtClean="0">
                <a:solidFill>
                  <a:schemeClr val="tx1"/>
                </a:solidFill>
                <a:latin typeface="+mn-lt"/>
                <a:ea typeface="+mn-ea"/>
                <a:cs typeface="+mn-cs"/>
              </a:rPr>
              <a:t>port.</a:t>
            </a:r>
          </a:p>
          <a:p>
            <a:endParaRPr lang="en-NZ" sz="1200" b="1" kern="1200" baseline="0" dirty="0" smtClean="0">
              <a:solidFill>
                <a:schemeClr val="tx1"/>
              </a:solidFill>
              <a:latin typeface="+mn-lt"/>
              <a:ea typeface="+mn-ea"/>
              <a:cs typeface="+mn-cs"/>
            </a:endParaRPr>
          </a:p>
          <a:p>
            <a:r>
              <a:rPr lang="en-NZ" sz="1200" b="1" kern="1200" baseline="0" dirty="0" smtClean="0">
                <a:solidFill>
                  <a:schemeClr val="tx1"/>
                </a:solidFill>
                <a:latin typeface="+mn-lt"/>
                <a:ea typeface="+mn-ea"/>
                <a:cs typeface="+mn-cs"/>
              </a:rPr>
              <a:t>3) A one-to-many relationship allows for one sender and multiple receivers; </a:t>
            </a:r>
          </a:p>
          <a:p>
            <a:pPr lvl="1">
              <a:buFont typeface="Arial" pitchFamily="34" charset="0"/>
              <a:buChar char="•"/>
            </a:pPr>
            <a:r>
              <a:rPr lang="en-NZ" sz="1200" b="1" kern="1200" baseline="0" dirty="0" smtClean="0">
                <a:solidFill>
                  <a:schemeClr val="tx1"/>
                </a:solidFill>
                <a:latin typeface="+mn-lt"/>
                <a:ea typeface="+mn-ea"/>
                <a:cs typeface="+mn-cs"/>
              </a:rPr>
              <a:t> </a:t>
            </a:r>
            <a:r>
              <a:rPr lang="en-NZ" sz="1200" kern="1200" baseline="0" dirty="0" smtClean="0">
                <a:solidFill>
                  <a:schemeClr val="tx1"/>
                </a:solidFill>
                <a:latin typeface="+mn-lt"/>
                <a:ea typeface="+mn-ea"/>
                <a:cs typeface="+mn-cs"/>
              </a:rPr>
              <a:t>it is useful for applications where a message or some information is to be broadcast to a set of processes.</a:t>
            </a:r>
          </a:p>
          <a:p>
            <a:pPr lvl="0">
              <a:buFont typeface="Arial" pitchFamily="34" charset="0"/>
              <a:buNone/>
            </a:pPr>
            <a:endParaRPr lang="en-NZ" sz="1200" kern="1200" baseline="0" dirty="0" smtClean="0">
              <a:solidFill>
                <a:schemeClr val="tx1"/>
              </a:solidFill>
              <a:latin typeface="+mn-lt"/>
              <a:ea typeface="+mn-ea"/>
              <a:cs typeface="+mn-cs"/>
            </a:endParaRPr>
          </a:p>
          <a:p>
            <a:pPr lvl="0">
              <a:buFont typeface="Arial" pitchFamily="34" charset="0"/>
              <a:buNone/>
            </a:pPr>
            <a:r>
              <a:rPr lang="en-NZ" sz="1200" b="1" kern="1200" baseline="0" dirty="0" smtClean="0">
                <a:solidFill>
                  <a:schemeClr val="tx1"/>
                </a:solidFill>
                <a:latin typeface="+mn-lt"/>
                <a:ea typeface="+mn-ea"/>
                <a:cs typeface="+mn-cs"/>
              </a:rPr>
              <a:t>4) A many-to-many relationship </a:t>
            </a:r>
          </a:p>
          <a:p>
            <a:pPr lvl="1">
              <a:buFont typeface="Arial" pitchFamily="34" charset="0"/>
              <a:buChar char="•"/>
            </a:pPr>
            <a:r>
              <a:rPr lang="en-NZ" sz="1200" b="0" kern="1200" baseline="0" dirty="0" smtClean="0">
                <a:solidFill>
                  <a:schemeClr val="tx1"/>
                </a:solidFill>
                <a:latin typeface="+mn-lt"/>
                <a:ea typeface="+mn-ea"/>
                <a:cs typeface="+mn-cs"/>
              </a:rPr>
              <a:t>allows multiple server processes </a:t>
            </a:r>
            <a:r>
              <a:rPr lang="en-NZ" sz="1200" kern="1200" baseline="0" dirty="0" smtClean="0">
                <a:solidFill>
                  <a:schemeClr val="tx1"/>
                </a:solidFill>
                <a:latin typeface="+mn-lt"/>
                <a:ea typeface="+mn-ea"/>
                <a:cs typeface="+mn-cs"/>
              </a:rPr>
              <a:t>to provide concurrent service to multiple clients.</a:t>
            </a:r>
          </a:p>
          <a:p>
            <a:pPr lvl="0">
              <a:buFont typeface="Arial" pitchFamily="34" charset="0"/>
              <a:buNone/>
            </a:pPr>
            <a:endParaRPr lang="en-US" dirty="0" smtClean="0"/>
          </a:p>
          <a:p>
            <a:r>
              <a:rPr lang="en-NZ" sz="1200" kern="1200" baseline="0" dirty="0" smtClean="0">
                <a:solidFill>
                  <a:schemeClr val="tx1"/>
                </a:solidFill>
                <a:latin typeface="+mn-lt"/>
                <a:ea typeface="+mn-ea"/>
                <a:cs typeface="+mn-cs"/>
              </a:rPr>
              <a:t>The association of processes to mailboxes can be either static or dynamic. </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Ports are often statically associated with a particular process; that is, the port is created and assigned to the process permanently.</a:t>
            </a:r>
          </a:p>
          <a:p>
            <a:pPr lvl="1"/>
            <a:r>
              <a:rPr lang="en-NZ" sz="1200" kern="1200" baseline="0" dirty="0" smtClean="0">
                <a:solidFill>
                  <a:schemeClr val="tx1"/>
                </a:solidFill>
                <a:latin typeface="+mn-lt"/>
                <a:ea typeface="+mn-ea"/>
                <a:cs typeface="+mn-cs"/>
              </a:rPr>
              <a:t> Similarly, a one-to-one relationship  is typically defined statically and permanently. When there are many senders, the association of a sender to a mailbox may occur dynamically. Primitives such as connect and disconnect may be used for this purpose</a:t>
            </a:r>
          </a:p>
          <a:p>
            <a:endParaRPr lang="en-NZ" sz="1200" kern="1200" baseline="0" dirty="0" smtClean="0">
              <a:solidFill>
                <a:schemeClr val="tx1"/>
              </a:solidFill>
              <a:latin typeface="+mn-lt"/>
              <a:ea typeface="+mn-ea"/>
              <a:cs typeface="+mn-cs"/>
            </a:endParaRPr>
          </a:p>
          <a:p>
            <a:pPr lvl="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The format of the message depends on the objectives of the messaging facility and whether the facility runs on a single computer or on a distributed system.</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This is a typical message format for operating systems that support variable-length messages.</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The message is divided into two parts: </a:t>
            </a:r>
          </a:p>
          <a:p>
            <a:pPr lvl="1"/>
            <a:r>
              <a:rPr lang="en-NZ" sz="1200" b="1" kern="1200" baseline="0" dirty="0" smtClean="0">
                <a:solidFill>
                  <a:schemeClr val="tx1"/>
                </a:solidFill>
                <a:latin typeface="+mn-lt"/>
                <a:ea typeface="+mn-ea"/>
                <a:cs typeface="+mn-cs"/>
              </a:rPr>
              <a:t>a header</a:t>
            </a:r>
            <a:r>
              <a:rPr lang="en-NZ" sz="1200" kern="1200" baseline="0" dirty="0" smtClean="0">
                <a:solidFill>
                  <a:schemeClr val="tx1"/>
                </a:solidFill>
                <a:latin typeface="+mn-lt"/>
                <a:ea typeface="+mn-ea"/>
                <a:cs typeface="+mn-cs"/>
              </a:rPr>
              <a:t>, which contains information about the message. </a:t>
            </a:r>
          </a:p>
          <a:p>
            <a:pPr lvl="2">
              <a:buFont typeface="Arial" pitchFamily="34" charset="0"/>
              <a:buChar char="•"/>
            </a:pPr>
            <a:r>
              <a:rPr lang="en-NZ" sz="1200" kern="1200" baseline="0" dirty="0" smtClean="0">
                <a:solidFill>
                  <a:schemeClr val="tx1"/>
                </a:solidFill>
                <a:latin typeface="+mn-lt"/>
                <a:ea typeface="+mn-ea"/>
                <a:cs typeface="+mn-cs"/>
              </a:rPr>
              <a:t> The header may contain an identification of the source and intended destination of the message, a length field, and a type field to discriminate among various types of messages.</a:t>
            </a:r>
          </a:p>
          <a:p>
            <a:pPr lvl="2">
              <a:buFont typeface="Arial" pitchFamily="34" charset="0"/>
              <a:buChar char="•"/>
            </a:pPr>
            <a:r>
              <a:rPr lang="en-NZ" sz="1200" kern="1200" baseline="0" dirty="0" smtClean="0">
                <a:solidFill>
                  <a:schemeClr val="tx1"/>
                </a:solidFill>
                <a:latin typeface="+mn-lt"/>
                <a:ea typeface="+mn-ea"/>
                <a:cs typeface="+mn-cs"/>
              </a:rPr>
              <a:t>additional control information, e.g. pointer field so a linked list of messages can be created; a sequence number, to keep track of the number and order of messages passed between source and destination; and a priority field.</a:t>
            </a:r>
          </a:p>
          <a:p>
            <a:pPr lvl="1"/>
            <a:r>
              <a:rPr lang="en-NZ" sz="1200" b="1" kern="1200" baseline="0" dirty="0" smtClean="0">
                <a:solidFill>
                  <a:schemeClr val="tx1"/>
                </a:solidFill>
                <a:latin typeface="+mn-lt"/>
                <a:ea typeface="+mn-ea"/>
                <a:cs typeface="+mn-cs"/>
              </a:rPr>
              <a:t>a body</a:t>
            </a:r>
            <a:r>
              <a:rPr lang="en-NZ" sz="1200" kern="1200" baseline="0" dirty="0" smtClean="0">
                <a:solidFill>
                  <a:schemeClr val="tx1"/>
                </a:solidFill>
                <a:latin typeface="+mn-lt"/>
                <a:ea typeface="+mn-ea"/>
                <a:cs typeface="+mn-cs"/>
              </a:rPr>
              <a:t>, which contains the actual contents of the message.</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t>
            </a:r>
            <a:r>
              <a:rPr lang="en-NZ" dirty="0" smtClean="0"/>
              <a:t>one way in which message passing can be used to enforce mutual exclusion.</a:t>
            </a:r>
          </a:p>
          <a:p>
            <a:endParaRPr lang="en-NZ" dirty="0" smtClean="0"/>
          </a:p>
          <a:p>
            <a:r>
              <a:rPr lang="en-NZ" dirty="0" smtClean="0"/>
              <a:t>We assume the use of the blocking receive primitive and the non-blocking send primitive.</a:t>
            </a:r>
          </a:p>
          <a:p>
            <a:endParaRPr lang="en-NZ" dirty="0" smtClean="0"/>
          </a:p>
          <a:p>
            <a:r>
              <a:rPr lang="en-US" dirty="0" smtClean="0"/>
              <a:t>This assumes that </a:t>
            </a:r>
            <a:r>
              <a:rPr lang="en-NZ" dirty="0" smtClean="0"/>
              <a:t>if more than one process performs the receive operation concurrently, then</a:t>
            </a:r>
          </a:p>
          <a:p>
            <a:pPr lvl="1"/>
            <a:r>
              <a:rPr lang="en-NZ" dirty="0" smtClean="0"/>
              <a:t>• If there is a message, it is delivered to only one process and the others are blocked, or</a:t>
            </a:r>
          </a:p>
          <a:p>
            <a:pPr lvl="1"/>
            <a:r>
              <a:rPr lang="en-NZ" dirty="0" smtClean="0"/>
              <a:t>• If the message queue is empty, all processes are blocked; when a message is available, only one blocked process is activated and given the message.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NZ" sz="2800" dirty="0" smtClean="0"/>
              <a:t>The readers/writers problem is:</a:t>
            </a:r>
          </a:p>
          <a:p>
            <a:pPr lvl="1">
              <a:buFont typeface="Arial" pitchFamily="34" charset="0"/>
              <a:buChar char="•"/>
            </a:pPr>
            <a:r>
              <a:rPr lang="en-NZ" sz="2800" dirty="0" smtClean="0"/>
              <a:t>There is a data area shared among a number of processes.</a:t>
            </a:r>
          </a:p>
          <a:p>
            <a:pPr lvl="2">
              <a:buFont typeface="Arial" pitchFamily="34" charset="0"/>
              <a:buChar char="•"/>
            </a:pPr>
            <a:r>
              <a:rPr lang="en-NZ" sz="2800" dirty="0" smtClean="0"/>
              <a:t>The data area could be a file, a block of main memory,or even a bank of processor registers. </a:t>
            </a:r>
          </a:p>
          <a:p>
            <a:pPr lvl="1">
              <a:buFont typeface="Arial" pitchFamily="34" charset="0"/>
              <a:buChar char="•"/>
            </a:pPr>
            <a:r>
              <a:rPr lang="en-NZ" sz="2800" dirty="0" smtClean="0"/>
              <a:t>There are a number of processes that only read the data area (readers) and a number that only write to the data area (writers).</a:t>
            </a:r>
          </a:p>
          <a:p>
            <a:r>
              <a:rPr lang="en-NZ" sz="2800" dirty="0" smtClean="0"/>
              <a:t>The conditions that must be satisfied are as follows:</a:t>
            </a:r>
          </a:p>
          <a:p>
            <a:r>
              <a:rPr lang="en-NZ" sz="2800" dirty="0" smtClean="0"/>
              <a:t>1. Any number of readers may simultaneously read the file.</a:t>
            </a:r>
          </a:p>
          <a:p>
            <a:r>
              <a:rPr lang="en-NZ" sz="2800" dirty="0" smtClean="0"/>
              <a:t>2. Only one writer at a time may write to the file.</a:t>
            </a:r>
          </a:p>
          <a:p>
            <a:r>
              <a:rPr lang="en-NZ" sz="2800" dirty="0" smtClean="0"/>
              <a:t>3. If a writer is writing to the file, no reader may read it.</a:t>
            </a:r>
            <a:endParaRPr lang="en-NZ" sz="240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a:t>
            </a:r>
            <a:r>
              <a:rPr lang="en-NZ" dirty="0" smtClean="0"/>
              <a:t>solution uses semaphores, showing one instance each of a reader and a writer; the solution does not change for multiple readers and writers. </a:t>
            </a:r>
          </a:p>
          <a:p>
            <a:endParaRPr lang="en-US" dirty="0" smtClean="0"/>
          </a:p>
          <a:p>
            <a:r>
              <a:rPr lang="en-NZ" dirty="0" smtClean="0"/>
              <a:t>Once a single reader has begun to access the data area, it is possible for readers to retain control of the data area as long as there is at least one reader in the act of reading.</a:t>
            </a:r>
          </a:p>
          <a:p>
            <a:pPr lvl="1"/>
            <a:r>
              <a:rPr lang="en-NZ" dirty="0" smtClean="0"/>
              <a:t>Therefore, writers are subject to starvation.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805347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terms will</a:t>
            </a:r>
            <a:r>
              <a:rPr lang="en-US" baseline="0" dirty="0" smtClean="0"/>
              <a:t> be explained throughout this chapter – do not labor this table.</a:t>
            </a:r>
          </a:p>
          <a:p>
            <a:endParaRPr lang="en-US" baseline="0" dirty="0" smtClean="0"/>
          </a:p>
          <a:p>
            <a:r>
              <a:rPr lang="en-US" baseline="0" dirty="0" smtClean="0"/>
              <a:t>It may be best skipped over and given as a reference point for students.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The sharing of global resources </a:t>
            </a:r>
          </a:p>
          <a:p>
            <a:pPr lvl="1"/>
            <a:r>
              <a:rPr lang="en-NZ" dirty="0" smtClean="0"/>
              <a:t>If two processes both make use of the same global variable </a:t>
            </a:r>
          </a:p>
          <a:p>
            <a:pPr lvl="2"/>
            <a:r>
              <a:rPr lang="en-NZ" dirty="0" smtClean="0"/>
              <a:t> and </a:t>
            </a:r>
            <a:r>
              <a:rPr lang="en-NZ" b="1" dirty="0" smtClean="0"/>
              <a:t>both perform reads and writes </a:t>
            </a:r>
            <a:r>
              <a:rPr lang="en-NZ" dirty="0" smtClean="0"/>
              <a:t>on that variable, </a:t>
            </a:r>
          </a:p>
          <a:p>
            <a:pPr lvl="2"/>
            <a:r>
              <a:rPr lang="en-NZ" dirty="0" smtClean="0"/>
              <a:t>then </a:t>
            </a:r>
            <a:r>
              <a:rPr lang="en-NZ" b="1" dirty="0" smtClean="0"/>
              <a:t>the order </a:t>
            </a:r>
            <a:r>
              <a:rPr lang="en-NZ" dirty="0" smtClean="0"/>
              <a:t>in which the various reads and writes are executed is critical. </a:t>
            </a:r>
          </a:p>
          <a:p>
            <a:pPr lvl="0"/>
            <a:endParaRPr lang="en-NZ" dirty="0" smtClean="0"/>
          </a:p>
          <a:p>
            <a:pPr lvl="0"/>
            <a:r>
              <a:rPr lang="en-NZ" b="1" dirty="0" smtClean="0"/>
              <a:t>Managing Resources</a:t>
            </a:r>
          </a:p>
          <a:p>
            <a:pPr lvl="1">
              <a:buFont typeface="Arial" pitchFamily="34" charset="0"/>
              <a:buChar char="•"/>
            </a:pPr>
            <a:r>
              <a:rPr lang="en-NZ" dirty="0" smtClean="0"/>
              <a:t>It is difficult for the OS to manage the allocation of resources optimally. </a:t>
            </a:r>
          </a:p>
          <a:p>
            <a:pPr lvl="1">
              <a:buFont typeface="Arial" pitchFamily="34" charset="0"/>
              <a:buChar char="•"/>
            </a:pPr>
            <a:r>
              <a:rPr lang="en-NZ" dirty="0" smtClean="0"/>
              <a:t>E.G.  A process may request use of, and be granted control of, a particular I/O channel and then be suspended before using that channel. </a:t>
            </a:r>
          </a:p>
          <a:p>
            <a:pPr lvl="2">
              <a:buFontTx/>
              <a:buChar char="-"/>
            </a:pPr>
            <a:r>
              <a:rPr lang="en-NZ" dirty="0" smtClean="0"/>
              <a:t>It may be undesirable for the OS simply to lock the channel and prevent its use by other processes; </a:t>
            </a:r>
          </a:p>
          <a:p>
            <a:pPr lvl="2">
              <a:buFontTx/>
              <a:buChar char="-"/>
            </a:pPr>
            <a:r>
              <a:rPr lang="en-NZ" baseline="0" dirty="0" smtClean="0"/>
              <a:t> </a:t>
            </a:r>
            <a:r>
              <a:rPr lang="en-NZ" dirty="0" smtClean="0"/>
              <a:t>indeed this may lead to a deadlock condition, </a:t>
            </a:r>
          </a:p>
          <a:p>
            <a:pPr lvl="0">
              <a:buFontTx/>
              <a:buNone/>
            </a:pPr>
            <a:endParaRPr lang="en-NZ" b="1" dirty="0" smtClean="0"/>
          </a:p>
          <a:p>
            <a:pPr lvl="0">
              <a:buFontTx/>
              <a:buNone/>
            </a:pPr>
            <a:r>
              <a:rPr lang="en-NZ" b="1" dirty="0" smtClean="0"/>
              <a:t>Locating Programming Errors </a:t>
            </a:r>
            <a:r>
              <a:rPr lang="en-NZ" dirty="0" smtClean="0"/>
              <a:t> </a:t>
            </a:r>
          </a:p>
          <a:p>
            <a:pPr lvl="1">
              <a:buFontTx/>
              <a:buNone/>
            </a:pPr>
            <a:r>
              <a:rPr lang="en-NZ" dirty="0" smtClean="0"/>
              <a:t>It becomes very difficult to locate a programming error because results are typically not deterministic and reproducible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program that will provide a character echo procedure; </a:t>
            </a:r>
          </a:p>
          <a:p>
            <a:pPr lvl="1">
              <a:buFont typeface="Arial" pitchFamily="34" charset="0"/>
              <a:buChar char="•"/>
            </a:pPr>
            <a:r>
              <a:rPr lang="en-NZ" dirty="0" smtClean="0"/>
              <a:t> input is obtained from a keyboard one keystroke at a time.</a:t>
            </a:r>
          </a:p>
          <a:p>
            <a:pPr lvl="1">
              <a:buFont typeface="Arial" pitchFamily="34" charset="0"/>
              <a:buChar char="•"/>
            </a:pPr>
            <a:r>
              <a:rPr lang="en-NZ" dirty="0" smtClean="0"/>
              <a:t> Each input character is stored in variable chin. </a:t>
            </a:r>
          </a:p>
          <a:p>
            <a:pPr lvl="1">
              <a:buFont typeface="Arial" pitchFamily="34" charset="0"/>
              <a:buChar char="•"/>
            </a:pPr>
            <a:r>
              <a:rPr lang="en-NZ" dirty="0" smtClean="0"/>
              <a:t> It is then transferred to variable chout </a:t>
            </a:r>
          </a:p>
          <a:p>
            <a:pPr lvl="1">
              <a:buFont typeface="Arial" pitchFamily="34" charset="0"/>
              <a:buChar char="•"/>
            </a:pPr>
            <a:r>
              <a:rPr lang="en-NZ" dirty="0" smtClean="0"/>
              <a:t> and finally sent to the display. </a:t>
            </a:r>
          </a:p>
          <a:p>
            <a:pPr lvl="0">
              <a:buFont typeface="Arial" pitchFamily="34" charset="0"/>
              <a:buNone/>
            </a:pPr>
            <a:endParaRPr lang="en-NZ" dirty="0" smtClean="0"/>
          </a:p>
          <a:p>
            <a:pPr lvl="0">
              <a:buFont typeface="Arial" pitchFamily="34" charset="0"/>
              <a:buNone/>
            </a:pPr>
            <a:r>
              <a:rPr lang="en-NZ" dirty="0" smtClean="0"/>
              <a:t>Any program can call this procedure repeatedly to accept user input and display it on the user’s screen.</a:t>
            </a:r>
          </a:p>
          <a:p>
            <a:pPr lvl="0">
              <a:buFont typeface="Arial" pitchFamily="34" charset="0"/>
              <a:buNone/>
            </a:pPr>
            <a:endParaRPr lang="en-NZ" dirty="0" smtClean="0"/>
          </a:p>
          <a:p>
            <a:r>
              <a:rPr lang="en-NZ" dirty="0" smtClean="0"/>
              <a:t>Now consider that we have a single-processor multiprogramming system supporting a single user. </a:t>
            </a:r>
          </a:p>
          <a:p>
            <a:pPr lvl="1">
              <a:buFont typeface="Arial" pitchFamily="34" charset="0"/>
              <a:buChar char="•"/>
            </a:pPr>
            <a:r>
              <a:rPr lang="en-NZ" dirty="0" smtClean="0"/>
              <a:t> The user can jump from one application to another, and each application uses the same keyboard for input and the same screen for output. </a:t>
            </a:r>
          </a:p>
          <a:p>
            <a:pPr lvl="0">
              <a:buFont typeface="Arial" pitchFamily="34" charset="0"/>
              <a:buNone/>
            </a:pPr>
            <a:endParaRPr lang="en-NZ" dirty="0" smtClean="0"/>
          </a:p>
          <a:p>
            <a:pPr lvl="0">
              <a:buFont typeface="Arial" pitchFamily="34" charset="0"/>
              <a:buNone/>
            </a:pPr>
            <a:r>
              <a:rPr lang="en-NZ" dirty="0" smtClean="0"/>
              <a:t>Each application needs to use the procedure echo, </a:t>
            </a:r>
          </a:p>
          <a:p>
            <a:pPr lvl="1">
              <a:buFont typeface="Arial" pitchFamily="34" charset="0"/>
              <a:buChar char="•"/>
            </a:pPr>
            <a:r>
              <a:rPr lang="en-NZ" dirty="0" smtClean="0"/>
              <a:t> So it makes sense for it to be a shared procedure that is loaded into a portion of memory global to all applications.</a:t>
            </a:r>
          </a:p>
          <a:p>
            <a:pPr lvl="1">
              <a:buFont typeface="Arial" pitchFamily="34" charset="0"/>
              <a:buChar char="•"/>
            </a:pPr>
            <a:r>
              <a:rPr lang="en-NZ" dirty="0" smtClean="0"/>
              <a:t> Thus, only a single copy of the echo procedure is used, saving space.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result is that the character input to P1 is lost before being displayed,</a:t>
            </a:r>
          </a:p>
          <a:p>
            <a:pPr lvl="1"/>
            <a:r>
              <a:rPr lang="en-NZ" dirty="0" smtClean="0"/>
              <a:t>and the character input to P2 is displayed by both P1 and P2.</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NZ" dirty="0" smtClean="0"/>
              <a:t>Processes P1 and P2 are both executing, each on a separate processor. </a:t>
            </a:r>
          </a:p>
          <a:p>
            <a:pPr marL="685800" lvl="1" indent="-228600">
              <a:buFont typeface="Arial" pitchFamily="34" charset="0"/>
              <a:buChar char="•"/>
            </a:pPr>
            <a:r>
              <a:rPr lang="en-NZ" dirty="0" smtClean="0"/>
              <a:t>P1 invokes the echo procedure.</a:t>
            </a:r>
          </a:p>
          <a:p>
            <a:endParaRPr lang="en-NZ" dirty="0" smtClean="0"/>
          </a:p>
          <a:p>
            <a:r>
              <a:rPr lang="en-NZ" dirty="0" smtClean="0"/>
              <a:t>2. While P1 is inside the echo procedure, P2 invokes echo. </a:t>
            </a:r>
          </a:p>
          <a:p>
            <a:pPr lvl="1">
              <a:buFont typeface="Arial" pitchFamily="34" charset="0"/>
              <a:buChar char="•"/>
            </a:pPr>
            <a:r>
              <a:rPr lang="en-NZ" dirty="0" smtClean="0"/>
              <a:t> Because P1 is still inside the echo procedure (whether P1 is suspended or executing), P2 is blocked from entering the procedure. </a:t>
            </a:r>
          </a:p>
          <a:p>
            <a:pPr lvl="1">
              <a:buFont typeface="Arial" pitchFamily="34" charset="0"/>
              <a:buChar char="•"/>
            </a:pPr>
            <a:r>
              <a:rPr lang="en-NZ" dirty="0" smtClean="0"/>
              <a:t> Therefore, P2 is suspended awaiting the availability of the echo procedure.</a:t>
            </a:r>
          </a:p>
          <a:p>
            <a:pPr lvl="1">
              <a:buFont typeface="Arial" pitchFamily="34" charset="0"/>
              <a:buChar char="•"/>
            </a:pPr>
            <a:endParaRPr lang="en-NZ" dirty="0" smtClean="0"/>
          </a:p>
          <a:p>
            <a:r>
              <a:rPr lang="en-NZ" dirty="0" smtClean="0"/>
              <a:t>3. At a later time, process P1 completes execution of echo, exits that procedure, and continues executing. </a:t>
            </a:r>
          </a:p>
          <a:p>
            <a:pPr lvl="1">
              <a:buFont typeface="Arial" pitchFamily="34" charset="0"/>
              <a:buChar char="•"/>
            </a:pPr>
            <a:r>
              <a:rPr lang="en-NZ" dirty="0" smtClean="0"/>
              <a:t> Immediately upon the exit of P1 from echo, P2 is resumed and begins executing echo.</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3/9/2020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3/9/2020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3/9/2020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3/9/2020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3/9/2020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3/9/2020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3/9/2020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3/9/2020</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3/9/2020</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3/9/2020</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3/9/2020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3/9/2020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3/9/2020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3/9/2020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3/9/2020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3/9/2020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3/9/2020</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3/9/2020</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3/9/2020</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3/9/2020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3/9/2020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dirty="0"/>
          </a:p>
        </p:txBody>
      </p:sp>
    </p:spTree>
  </p:cSld>
  <p:clrMapOvr>
    <a:masterClrMapping/>
  </p:clrMapOvr>
  <p:transition>
    <p:pull dir="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3/9/2020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pull dir="rd"/>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3/9/2020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pull dir="rd"/>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4.gif"/><Relationship Id="rId7"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5.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gaia.ecs.csus.edu/~zhangd/oscal/ReaderWriter/ReaderWriter.html"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a:xfrm>
            <a:off x="685800" y="2644775"/>
            <a:ext cx="7772400" cy="1470025"/>
          </a:xfrm>
        </p:spPr>
        <p:txBody>
          <a:bodyPr/>
          <a:lstStyle/>
          <a:p>
            <a:pPr eaLnBrk="1" hangingPunct="1"/>
            <a:r>
              <a:rPr lang="en-US" dirty="0" smtClean="0"/>
              <a:t>Chapter 5</a:t>
            </a:r>
            <a:br>
              <a:rPr lang="en-US" dirty="0" smtClean="0"/>
            </a:br>
            <a:r>
              <a:rPr lang="en-US" dirty="0" smtClean="0"/>
              <a:t>Concurrency: Mutual Exclusion and Synchronization</a:t>
            </a:r>
          </a:p>
        </p:txBody>
      </p:sp>
      <p:sp>
        <p:nvSpPr>
          <p:cNvPr id="3" name="Subtitle 2"/>
          <p:cNvSpPr>
            <a:spLocks noGrp="1"/>
          </p:cNvSpPr>
          <p:nvPr>
            <p:ph type="subTitle" idx="1"/>
          </p:nvPr>
        </p:nvSpPr>
        <p:spPr>
          <a:xfrm>
            <a:off x="1371600" y="152400"/>
            <a:ext cx="6400800" cy="1752600"/>
          </a:xfrm>
        </p:spPr>
        <p:txBody>
          <a:bodyPr rtlCol="0">
            <a:normAutofit fontScale="92500"/>
          </a:bodyPr>
          <a:lstStyle/>
          <a:p>
            <a:pPr eaLnBrk="1" fontAlgn="auto" hangingPunct="1">
              <a:spcAft>
                <a:spcPts val="0"/>
              </a:spcAft>
              <a:buFont typeface="Arial" pitchFamily="34" charset="0"/>
              <a:buNone/>
              <a:defRPr/>
            </a:pPr>
            <a:r>
              <a:rPr lang="en-US" i="1" dirty="0" smtClean="0"/>
              <a:t>Operating Systems:</a:t>
            </a:r>
            <a:br>
              <a:rPr lang="en-US" i="1" dirty="0" smtClean="0"/>
            </a:br>
            <a:r>
              <a:rPr lang="en-US" i="1" dirty="0" smtClean="0"/>
              <a:t>Internals and Design Principles, 6/E</a:t>
            </a:r>
            <a:br>
              <a:rPr lang="en-US" i="1" dirty="0" smtClean="0"/>
            </a:br>
            <a:r>
              <a:rPr lang="en-US" dirty="0" smtClean="0"/>
              <a:t>William Stallings</a:t>
            </a:r>
            <a:endParaRPr lang="en-US" i="1" dirty="0" smtClean="0"/>
          </a:p>
        </p:txBody>
      </p:sp>
      <p:sp>
        <p:nvSpPr>
          <p:cNvPr id="4" name="Footer Placeholder 3"/>
          <p:cNvSpPr>
            <a:spLocks noGrp="1"/>
          </p:cNvSpPr>
          <p:nvPr>
            <p:ph type="ftr" sz="quarter" idx="11"/>
          </p:nvPr>
        </p:nvSpPr>
        <p:spPr>
          <a:xfrm>
            <a:off x="2667000" y="6096000"/>
            <a:ext cx="3352800" cy="625475"/>
          </a:xfrm>
        </p:spPr>
        <p:txBody>
          <a:bodyPr/>
          <a:lstStyle/>
          <a:p>
            <a:pPr>
              <a:defRPr/>
            </a:pPr>
            <a:r>
              <a:rPr lang="en-US" dirty="0" smtClean="0"/>
              <a:t>Dave Bremer</a:t>
            </a:r>
          </a:p>
          <a:p>
            <a:pPr>
              <a:defRPr/>
            </a:pPr>
            <a:r>
              <a:rPr lang="en-US" dirty="0" smtClean="0"/>
              <a:t>Otago Polytechnic, N.Z.</a:t>
            </a:r>
            <a:br>
              <a:rPr lang="en-US" dirty="0" smtClean="0"/>
            </a:br>
            <a:r>
              <a:rPr lang="en-US" dirty="0" smtClean="0"/>
              <a:t>©2008, Prentice Hall</a:t>
            </a:r>
            <a:br>
              <a:rPr lang="en-US" dirty="0" smtClean="0"/>
            </a:br>
            <a:endParaRPr lang="en-US" dirty="0"/>
          </a:p>
        </p:txBody>
      </p:sp>
    </p:spTree>
  </p:cSld>
  <p:clrMapOvr>
    <a:masterClrMapping/>
  </p:clrMapOvr>
  <p:transition>
    <p:pull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Example: </a:t>
            </a:r>
            <a:br>
              <a:rPr lang="en-US" dirty="0" smtClean="0"/>
            </a:br>
            <a:r>
              <a:rPr lang="en-US" dirty="0" smtClean="0"/>
              <a:t>On a Multiprocessor</a:t>
            </a:r>
            <a:endParaRPr lang="en-US" dirty="0"/>
          </a:p>
        </p:txBody>
      </p:sp>
      <p:sp>
        <p:nvSpPr>
          <p:cNvPr id="3" name="Content Placeholder 2"/>
          <p:cNvSpPr>
            <a:spLocks noGrp="1"/>
          </p:cNvSpPr>
          <p:nvPr>
            <p:ph idx="1"/>
          </p:nvPr>
        </p:nvSpPr>
        <p:spPr/>
        <p:txBody>
          <a:bodyPr/>
          <a:lstStyle/>
          <a:p>
            <a:pPr>
              <a:buNone/>
            </a:pPr>
            <a:r>
              <a:rPr lang="en-US" dirty="0" smtClean="0"/>
              <a:t>Process P1			Process P2</a:t>
            </a:r>
          </a:p>
          <a:p>
            <a:pPr>
              <a:buNone/>
            </a:pPr>
            <a:r>
              <a:rPr lang="en-US" dirty="0" smtClean="0"/>
              <a:t>		.					.	</a:t>
            </a:r>
          </a:p>
          <a:p>
            <a:pPr>
              <a:buNone/>
            </a:pPr>
            <a:r>
              <a:rPr lang="en-US" dirty="0" smtClean="0"/>
              <a:t>chin = getchar(); 			.</a:t>
            </a:r>
          </a:p>
          <a:p>
            <a:pPr>
              <a:buNone/>
            </a:pPr>
            <a:r>
              <a:rPr lang="en-US" dirty="0" smtClean="0"/>
              <a:t>		.				chin = getchar();</a:t>
            </a:r>
          </a:p>
          <a:p>
            <a:pPr>
              <a:buNone/>
            </a:pPr>
            <a:r>
              <a:rPr lang="en-US" dirty="0" smtClean="0"/>
              <a:t>chout = chin;			chout = chin;</a:t>
            </a:r>
          </a:p>
          <a:p>
            <a:pPr>
              <a:buNone/>
            </a:pPr>
            <a:r>
              <a:rPr lang="en-US" dirty="0" smtClean="0"/>
              <a:t>putchar(chout);				.</a:t>
            </a:r>
          </a:p>
          <a:p>
            <a:pPr>
              <a:buNone/>
            </a:pPr>
            <a:r>
              <a:rPr lang="en-US" dirty="0" smtClean="0"/>
              <a:t>		.				putchar(chout);</a:t>
            </a:r>
          </a:p>
          <a:p>
            <a:pPr>
              <a:buNone/>
            </a:pPr>
            <a:r>
              <a:rPr lang="en-US" dirty="0" smtClean="0"/>
              <a:t>		.				 	.</a:t>
            </a: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Enforce Single Access</a:t>
            </a:r>
            <a:endParaRPr lang="en-NZ" dirty="0"/>
          </a:p>
        </p:txBody>
      </p:sp>
      <p:sp>
        <p:nvSpPr>
          <p:cNvPr id="3" name="Content Placeholder 2"/>
          <p:cNvSpPr>
            <a:spLocks noGrp="1"/>
          </p:cNvSpPr>
          <p:nvPr>
            <p:ph idx="1"/>
          </p:nvPr>
        </p:nvSpPr>
        <p:spPr/>
        <p:txBody>
          <a:bodyPr/>
          <a:lstStyle/>
          <a:p>
            <a:r>
              <a:rPr lang="en-NZ" dirty="0" smtClean="0"/>
              <a:t>If we enforce a rule that only one process may enter the function at a time then:</a:t>
            </a:r>
          </a:p>
          <a:p>
            <a:r>
              <a:rPr lang="en-NZ" dirty="0" smtClean="0"/>
              <a:t>P1 &amp; P2 run on separate processors</a:t>
            </a:r>
          </a:p>
          <a:p>
            <a:r>
              <a:rPr lang="en-NZ" dirty="0" smtClean="0"/>
              <a:t>P1 enters echo first, </a:t>
            </a:r>
          </a:p>
          <a:p>
            <a:pPr lvl="1"/>
            <a:r>
              <a:rPr lang="en-NZ" dirty="0" smtClean="0"/>
              <a:t>P2 tries to enter but is blocked – P2 suspends</a:t>
            </a:r>
          </a:p>
          <a:p>
            <a:r>
              <a:rPr lang="en-NZ" dirty="0" smtClean="0"/>
              <a:t>P1 completes execution</a:t>
            </a:r>
          </a:p>
          <a:p>
            <a:pPr lvl="1"/>
            <a:r>
              <a:rPr lang="en-NZ" dirty="0" smtClean="0"/>
              <a:t>P2 resumes and executes echo</a:t>
            </a:r>
          </a:p>
          <a:p>
            <a:endParaRPr lang="en-NZ"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Race Condition</a:t>
            </a:r>
            <a:endParaRPr lang="en-NZ" dirty="0"/>
          </a:p>
        </p:txBody>
      </p:sp>
      <p:sp>
        <p:nvSpPr>
          <p:cNvPr id="3" name="Content Placeholder 2"/>
          <p:cNvSpPr>
            <a:spLocks noGrp="1"/>
          </p:cNvSpPr>
          <p:nvPr>
            <p:ph idx="1"/>
          </p:nvPr>
        </p:nvSpPr>
        <p:spPr/>
        <p:txBody>
          <a:bodyPr/>
          <a:lstStyle/>
          <a:p>
            <a:r>
              <a:rPr lang="en-NZ" dirty="0" smtClean="0"/>
              <a:t>A race condition occurs when </a:t>
            </a:r>
          </a:p>
          <a:p>
            <a:pPr lvl="1"/>
            <a:r>
              <a:rPr lang="en-NZ" dirty="0" smtClean="0"/>
              <a:t>Multiple processes or threads read and write data items </a:t>
            </a:r>
          </a:p>
          <a:p>
            <a:pPr lvl="1"/>
            <a:r>
              <a:rPr lang="en-NZ" dirty="0" smtClean="0"/>
              <a:t>They do so in a way where the final result depends on the order of execution of the processes. </a:t>
            </a:r>
          </a:p>
          <a:p>
            <a:r>
              <a:rPr lang="en-NZ" dirty="0" smtClean="0"/>
              <a:t>The output depends on who finishes the race last.</a:t>
            </a:r>
            <a:endParaRPr lang="en-NZ"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 </a:t>
            </a:r>
            <a:br>
              <a:rPr lang="en-US" dirty="0" smtClean="0"/>
            </a:br>
            <a:r>
              <a:rPr lang="en-US" dirty="0" smtClean="0"/>
              <a:t>Concerns</a:t>
            </a:r>
            <a:endParaRPr lang="en-US" dirty="0"/>
          </a:p>
        </p:txBody>
      </p:sp>
      <p:sp>
        <p:nvSpPr>
          <p:cNvPr id="3" name="Content Placeholder 2"/>
          <p:cNvSpPr>
            <a:spLocks noGrp="1"/>
          </p:cNvSpPr>
          <p:nvPr>
            <p:ph idx="1"/>
          </p:nvPr>
        </p:nvSpPr>
        <p:spPr/>
        <p:txBody>
          <a:bodyPr/>
          <a:lstStyle/>
          <a:p>
            <a:r>
              <a:rPr lang="en-NZ" dirty="0" smtClean="0"/>
              <a:t>What design and management issues are raised by the existence of concurrency?</a:t>
            </a:r>
          </a:p>
          <a:p>
            <a:r>
              <a:rPr lang="en-US" dirty="0" smtClean="0"/>
              <a:t>The OS must </a:t>
            </a:r>
          </a:p>
          <a:p>
            <a:pPr lvl="1"/>
            <a:r>
              <a:rPr lang="en-US" dirty="0" smtClean="0"/>
              <a:t>Keep track of various processes</a:t>
            </a:r>
          </a:p>
          <a:p>
            <a:pPr lvl="1"/>
            <a:r>
              <a:rPr lang="en-US" dirty="0" smtClean="0"/>
              <a:t>Allocate and de-allocate resources</a:t>
            </a:r>
          </a:p>
          <a:p>
            <a:pPr lvl="1"/>
            <a:r>
              <a:rPr lang="en-NZ" dirty="0" smtClean="0"/>
              <a:t>Protect the data and resources against interference by other processes.</a:t>
            </a:r>
            <a:endParaRPr lang="en-US" dirty="0" smtClean="0"/>
          </a:p>
          <a:p>
            <a:pPr lvl="1"/>
            <a:r>
              <a:rPr lang="en-US" dirty="0" smtClean="0"/>
              <a:t>Ensure that the processes and outputs are independent of the processing speed</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Interaction</a:t>
            </a:r>
            <a:endParaRPr lang="en-US" dirty="0"/>
          </a:p>
        </p:txBody>
      </p:sp>
      <p:sp>
        <p:nvSpPr>
          <p:cNvPr id="5" name="Content Placeholder 4"/>
          <p:cNvSpPr>
            <a:spLocks noGrp="1"/>
          </p:cNvSpPr>
          <p:nvPr>
            <p:ph idx="1"/>
          </p:nvPr>
        </p:nvSpPr>
        <p:spPr/>
        <p:txBody>
          <a:bodyPr/>
          <a:lstStyle/>
          <a:p>
            <a:endParaRPr lang="en-NZ" dirty="0"/>
          </a:p>
        </p:txBody>
      </p:sp>
      <p:pic>
        <p:nvPicPr>
          <p:cNvPr id="3074" name="Picture 2"/>
          <p:cNvPicPr>
            <a:picLocks noChangeAspect="1" noChangeArrowheads="1"/>
          </p:cNvPicPr>
          <p:nvPr/>
        </p:nvPicPr>
        <p:blipFill>
          <a:blip r:embed="rId3"/>
          <a:srcRect/>
          <a:stretch>
            <a:fillRect/>
          </a:stretch>
        </p:blipFill>
        <p:spPr bwMode="auto">
          <a:xfrm>
            <a:off x="762000" y="1447800"/>
            <a:ext cx="7608416" cy="47244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Competition among </a:t>
            </a:r>
            <a:br>
              <a:rPr lang="en-US" dirty="0" smtClean="0"/>
            </a:br>
            <a:r>
              <a:rPr lang="en-US" dirty="0" smtClean="0"/>
              <a:t>Processes for Resources</a:t>
            </a:r>
            <a:endParaRPr lang="en-US" dirty="0"/>
          </a:p>
        </p:txBody>
      </p:sp>
      <p:sp>
        <p:nvSpPr>
          <p:cNvPr id="3" name="Content Placeholder 2"/>
          <p:cNvSpPr>
            <a:spLocks noGrp="1"/>
          </p:cNvSpPr>
          <p:nvPr>
            <p:ph idx="1"/>
          </p:nvPr>
        </p:nvSpPr>
        <p:spPr/>
        <p:txBody>
          <a:bodyPr/>
          <a:lstStyle/>
          <a:p>
            <a:pPr>
              <a:buNone/>
            </a:pPr>
            <a:r>
              <a:rPr lang="en-US" dirty="0" smtClean="0"/>
              <a:t>Three main control problems:</a:t>
            </a:r>
          </a:p>
          <a:p>
            <a:r>
              <a:rPr lang="en-US" dirty="0" smtClean="0"/>
              <a:t>Need for Mutual Exclusion</a:t>
            </a:r>
          </a:p>
          <a:p>
            <a:pPr lvl="1"/>
            <a:r>
              <a:rPr lang="en-US" dirty="0" smtClean="0"/>
              <a:t>Critical sections</a:t>
            </a:r>
          </a:p>
          <a:p>
            <a:r>
              <a:rPr lang="en-US" dirty="0" smtClean="0"/>
              <a:t>Deadlock</a:t>
            </a:r>
          </a:p>
          <a:p>
            <a:r>
              <a:rPr lang="en-US" dirty="0" smtClean="0"/>
              <a:t>Starvation</a:t>
            </a:r>
          </a:p>
          <a:p>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for </a:t>
            </a:r>
            <a:br>
              <a:rPr lang="en-US" dirty="0" smtClean="0"/>
            </a:br>
            <a:r>
              <a:rPr lang="en-US" dirty="0" smtClean="0"/>
              <a:t>Mutual Exclusion</a:t>
            </a:r>
            <a:endParaRPr lang="en-US" dirty="0"/>
          </a:p>
        </p:txBody>
      </p:sp>
      <p:sp>
        <p:nvSpPr>
          <p:cNvPr id="3" name="Content Placeholder 2"/>
          <p:cNvSpPr>
            <a:spLocks noGrp="1"/>
          </p:cNvSpPr>
          <p:nvPr>
            <p:ph idx="1"/>
          </p:nvPr>
        </p:nvSpPr>
        <p:spPr/>
        <p:txBody>
          <a:bodyPr/>
          <a:lstStyle/>
          <a:p>
            <a:r>
              <a:rPr lang="en-US" dirty="0" smtClean="0"/>
              <a:t>Only one process at a time is allowed in the critical section for a resource</a:t>
            </a:r>
          </a:p>
          <a:p>
            <a:r>
              <a:rPr lang="en-US" dirty="0" smtClean="0"/>
              <a:t>A process that halts in its noncritical section must do so without interfering with other processes</a:t>
            </a:r>
          </a:p>
          <a:p>
            <a:r>
              <a:rPr lang="en-US" dirty="0" smtClean="0"/>
              <a:t>No deadlock or starvation</a:t>
            </a:r>
          </a:p>
          <a:p>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for </a:t>
            </a:r>
            <a:br>
              <a:rPr lang="en-US" dirty="0" smtClean="0"/>
            </a:br>
            <a:r>
              <a:rPr lang="en-US" dirty="0" smtClean="0"/>
              <a:t>Mutual Exclusion</a:t>
            </a:r>
            <a:endParaRPr lang="en-US" dirty="0"/>
          </a:p>
        </p:txBody>
      </p:sp>
      <p:sp>
        <p:nvSpPr>
          <p:cNvPr id="3" name="Content Placeholder 2"/>
          <p:cNvSpPr>
            <a:spLocks noGrp="1"/>
          </p:cNvSpPr>
          <p:nvPr>
            <p:ph idx="1"/>
          </p:nvPr>
        </p:nvSpPr>
        <p:spPr/>
        <p:txBody>
          <a:bodyPr/>
          <a:lstStyle/>
          <a:p>
            <a:r>
              <a:rPr lang="en-US" dirty="0" smtClean="0"/>
              <a:t>A process must not be delayed access to a critical section when there is no other process using it</a:t>
            </a:r>
          </a:p>
          <a:p>
            <a:r>
              <a:rPr lang="en-US" dirty="0" smtClean="0"/>
              <a:t>No assumptions are made about relative process speeds or number of processes</a:t>
            </a:r>
          </a:p>
          <a:p>
            <a:r>
              <a:rPr lang="en-US" dirty="0" smtClean="0"/>
              <a:t>A process remains inside its critical section for a finite time only</a:t>
            </a:r>
          </a:p>
          <a:p>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Critical Section Problem </a:t>
            </a:r>
          </a:p>
        </p:txBody>
      </p:sp>
      <p:sp>
        <p:nvSpPr>
          <p:cNvPr id="3" name="Content Placeholder 2"/>
          <p:cNvSpPr>
            <a:spLocks noGrp="1"/>
          </p:cNvSpPr>
          <p:nvPr>
            <p:ph idx="1"/>
          </p:nvPr>
        </p:nvSpPr>
        <p:spPr>
          <a:xfrm>
            <a:off x="457200" y="1600200"/>
            <a:ext cx="8229600" cy="4191000"/>
          </a:xfrm>
        </p:spPr>
        <p:txBody>
          <a:bodyPr/>
          <a:lstStyle/>
          <a:p>
            <a:r>
              <a:rPr lang="en-US" sz="2800" dirty="0"/>
              <a:t>A Critical Section is a code segment that accesses shared variables and has to be executed as an atomic action. </a:t>
            </a:r>
            <a:endParaRPr lang="en-US" sz="2800" dirty="0" smtClean="0"/>
          </a:p>
          <a:p>
            <a:r>
              <a:rPr lang="en-US" sz="2800" dirty="0" smtClean="0"/>
              <a:t>It </a:t>
            </a:r>
            <a:r>
              <a:rPr lang="en-US" sz="2800" dirty="0"/>
              <a:t>means that in a group of cooperating processes, at a given point of time, only one process must be executing its critical section. </a:t>
            </a:r>
            <a:endParaRPr lang="en-US" sz="2800" dirty="0" smtClean="0"/>
          </a:p>
          <a:p>
            <a:r>
              <a:rPr lang="en-US" sz="2800" dirty="0" smtClean="0"/>
              <a:t>If </a:t>
            </a:r>
            <a:r>
              <a:rPr lang="en-US" sz="2800" dirty="0"/>
              <a:t>any other process also wants to execute its critical section, it must wait until the first one finishes.</a:t>
            </a:r>
            <a:endParaRPr lang="en-IN" sz="2800" dirty="0"/>
          </a:p>
        </p:txBody>
      </p:sp>
    </p:spTree>
    <p:extLst>
      <p:ext uri="{BB962C8B-B14F-4D97-AF65-F5344CB8AC3E}">
        <p14:creationId xmlns:p14="http://schemas.microsoft.com/office/powerpoint/2010/main" val="37023792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General solution to the CSP</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600200"/>
            <a:ext cx="7010400" cy="4171950"/>
          </a:xfrm>
        </p:spPr>
      </p:pic>
    </p:spTree>
    <p:extLst>
      <p:ext uri="{BB962C8B-B14F-4D97-AF65-F5344CB8AC3E}">
        <p14:creationId xmlns:p14="http://schemas.microsoft.com/office/powerpoint/2010/main" val="26753606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solidFill>
                  <a:schemeClr val="accent1">
                    <a:lumMod val="75000"/>
                  </a:schemeClr>
                </a:solidFill>
              </a:rPr>
              <a:t>Principals of Concurrency</a:t>
            </a:r>
          </a:p>
          <a:p>
            <a:r>
              <a:rPr lang="en-NZ" dirty="0" smtClean="0"/>
              <a:t>Mutual Exclusion: Hardware Support</a:t>
            </a:r>
          </a:p>
          <a:p>
            <a:r>
              <a:rPr lang="en-NZ" dirty="0" smtClean="0"/>
              <a:t>Semaphores</a:t>
            </a:r>
          </a:p>
          <a:p>
            <a:r>
              <a:rPr lang="en-NZ" dirty="0" smtClean="0"/>
              <a:t>Monitors</a:t>
            </a:r>
          </a:p>
          <a:p>
            <a:r>
              <a:rPr lang="en-NZ" dirty="0" smtClean="0"/>
              <a:t>Message Passing</a:t>
            </a:r>
          </a:p>
          <a:p>
            <a:r>
              <a:rPr lang="en-NZ" dirty="0" smtClean="0"/>
              <a:t>Readers/Writers Problem</a:t>
            </a:r>
          </a:p>
        </p:txBody>
      </p:sp>
      <p:cxnSp>
        <p:nvCxnSpPr>
          <p:cNvPr id="4" name="Straight Arrow Connector 3"/>
          <p:cNvCxnSpPr/>
          <p:nvPr/>
        </p:nvCxnSpPr>
        <p:spPr>
          <a:xfrm>
            <a:off x="152400" y="1903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to Critical Section </a:t>
            </a:r>
            <a:r>
              <a:rPr lang="en-US" dirty="0" smtClean="0"/>
              <a:t>Problem</a:t>
            </a:r>
            <a:endParaRPr lang="en-IN" dirty="0"/>
          </a:p>
        </p:txBody>
      </p:sp>
      <p:sp>
        <p:nvSpPr>
          <p:cNvPr id="3" name="Content Placeholder 2"/>
          <p:cNvSpPr>
            <a:spLocks noGrp="1"/>
          </p:cNvSpPr>
          <p:nvPr>
            <p:ph idx="1"/>
          </p:nvPr>
        </p:nvSpPr>
        <p:spPr/>
        <p:txBody>
          <a:bodyPr/>
          <a:lstStyle/>
          <a:p>
            <a:r>
              <a:rPr lang="en-US" dirty="0" smtClean="0">
                <a:latin typeface="+mj-lt"/>
              </a:rPr>
              <a:t>A </a:t>
            </a:r>
            <a:r>
              <a:rPr lang="en-US" dirty="0">
                <a:latin typeface="+mj-lt"/>
              </a:rPr>
              <a:t>solution to the critical section problem must satisfy the following three conditions</a:t>
            </a:r>
            <a:r>
              <a:rPr lang="en-US" dirty="0" smtClean="0">
                <a:latin typeface="+mj-lt"/>
              </a:rPr>
              <a:t>:</a:t>
            </a:r>
          </a:p>
          <a:p>
            <a:pPr marL="0" lvl="0" indent="0">
              <a:spcBef>
                <a:spcPct val="0"/>
              </a:spcBef>
              <a:buNone/>
            </a:pPr>
            <a:endParaRPr lang="en-US" altLang="en-US" dirty="0" smtClean="0">
              <a:latin typeface="+mj-lt"/>
            </a:endParaRPr>
          </a:p>
          <a:p>
            <a:pPr marL="400050" lvl="1" indent="0">
              <a:spcBef>
                <a:spcPct val="0"/>
              </a:spcBef>
              <a:buNone/>
            </a:pPr>
            <a:r>
              <a:rPr lang="en-US" altLang="en-US" dirty="0" smtClean="0">
                <a:latin typeface="+mj-lt"/>
              </a:rPr>
              <a:t>1</a:t>
            </a:r>
            <a:r>
              <a:rPr lang="en-US" altLang="en-US" dirty="0">
                <a:latin typeface="+mj-lt"/>
              </a:rPr>
              <a:t>. Mutual </a:t>
            </a:r>
            <a:r>
              <a:rPr lang="en-US" altLang="en-US" dirty="0" smtClean="0">
                <a:latin typeface="+mj-lt"/>
              </a:rPr>
              <a:t>Exclusion</a:t>
            </a:r>
            <a:endParaRPr lang="en-US" altLang="en-US" dirty="0">
              <a:latin typeface="+mj-lt"/>
            </a:endParaRPr>
          </a:p>
          <a:p>
            <a:pPr marL="400050" lvl="1" indent="0">
              <a:spcBef>
                <a:spcPct val="0"/>
              </a:spcBef>
              <a:buNone/>
            </a:pPr>
            <a:r>
              <a:rPr lang="en-US" altLang="en-US" dirty="0">
                <a:latin typeface="+mj-lt"/>
              </a:rPr>
              <a:t>2. Progress</a:t>
            </a:r>
          </a:p>
          <a:p>
            <a:pPr marL="400050" lvl="1" indent="0">
              <a:spcBef>
                <a:spcPct val="0"/>
              </a:spcBef>
              <a:buNone/>
            </a:pPr>
            <a:r>
              <a:rPr lang="en-US" altLang="en-US" dirty="0" smtClean="0">
                <a:latin typeface="+mj-lt"/>
              </a:rPr>
              <a:t>3</a:t>
            </a:r>
            <a:r>
              <a:rPr lang="en-US" altLang="en-US" dirty="0">
                <a:latin typeface="+mj-lt"/>
              </a:rPr>
              <a:t>. Bounded </a:t>
            </a:r>
            <a:r>
              <a:rPr lang="en-US" altLang="en-US" dirty="0" smtClean="0">
                <a:latin typeface="+mj-lt"/>
              </a:rPr>
              <a:t>Waiting</a:t>
            </a:r>
          </a:p>
          <a:p>
            <a:pPr marL="400050" lvl="1" indent="0">
              <a:spcBef>
                <a:spcPct val="0"/>
              </a:spcBef>
              <a:buNone/>
            </a:pPr>
            <a:endParaRPr lang="en-US" altLang="en-US" dirty="0">
              <a:latin typeface="+mj-lt"/>
            </a:endParaRPr>
          </a:p>
          <a:p>
            <a:pPr marL="400050" lvl="1" indent="0">
              <a:spcBef>
                <a:spcPct val="0"/>
              </a:spcBef>
              <a:buNone/>
            </a:pPr>
            <a:r>
              <a:rPr lang="en-US" altLang="en-US" dirty="0" smtClean="0">
                <a:latin typeface="+mj-lt"/>
              </a:rPr>
              <a:t>P.S. 1 and 2 are necessary conditions; 3 is optional. </a:t>
            </a:r>
            <a:endParaRPr lang="en-US" altLang="en-US" dirty="0">
              <a:latin typeface="+mj-lt"/>
            </a:endParaRPr>
          </a:p>
        </p:txBody>
      </p:sp>
    </p:spTree>
    <p:extLst>
      <p:ext uri="{BB962C8B-B14F-4D97-AF65-F5344CB8AC3E}">
        <p14:creationId xmlns:p14="http://schemas.microsoft.com/office/powerpoint/2010/main" val="89133197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458200" cy="4114800"/>
          </a:xfrm>
        </p:spPr>
        <p:txBody>
          <a:bodyPr/>
          <a:lstStyle/>
          <a:p>
            <a:pPr marL="0" lvl="0" indent="0">
              <a:spcBef>
                <a:spcPct val="0"/>
              </a:spcBef>
              <a:buNone/>
            </a:pPr>
            <a:r>
              <a:rPr lang="en-US" altLang="en-US" sz="2300" dirty="0" smtClean="0">
                <a:latin typeface="helvetica neue"/>
              </a:rPr>
              <a:t>Mutual Exclusion: </a:t>
            </a:r>
            <a:r>
              <a:rPr lang="en-US" altLang="en-US" sz="2300" dirty="0" smtClean="0">
                <a:latin typeface="noto sans"/>
              </a:rPr>
              <a:t>Out </a:t>
            </a:r>
            <a:r>
              <a:rPr lang="en-US" altLang="en-US" sz="2300" dirty="0">
                <a:latin typeface="noto sans"/>
              </a:rPr>
              <a:t>of a group of cooperating processes, only one process can be in its critical section at a given point of time</a:t>
            </a:r>
            <a:r>
              <a:rPr lang="en-US" altLang="en-US" sz="2300" dirty="0" smtClean="0">
                <a:latin typeface="noto sans"/>
              </a:rPr>
              <a:t>.</a:t>
            </a:r>
            <a:r>
              <a:rPr lang="en-US" altLang="en-US" sz="2300" dirty="0">
                <a:latin typeface="Arial" panose="020B0604020202020204" pitchFamily="34" charset="0"/>
              </a:rPr>
              <a:t/>
            </a:r>
            <a:br>
              <a:rPr lang="en-US" altLang="en-US" sz="2300" dirty="0">
                <a:latin typeface="Arial" panose="020B0604020202020204" pitchFamily="34" charset="0"/>
              </a:rPr>
            </a:br>
            <a:endParaRPr lang="en-US" altLang="en-US" sz="2300" dirty="0">
              <a:latin typeface="helvetica neue"/>
            </a:endParaRPr>
          </a:p>
          <a:p>
            <a:pPr marL="0" lvl="0" indent="0">
              <a:spcBef>
                <a:spcPct val="0"/>
              </a:spcBef>
              <a:buNone/>
            </a:pPr>
            <a:r>
              <a:rPr lang="en-US" altLang="en-US" sz="2300" dirty="0" smtClean="0">
                <a:latin typeface="helvetica neue"/>
              </a:rPr>
              <a:t>Progress: </a:t>
            </a:r>
            <a:r>
              <a:rPr lang="en-US" altLang="en-US" sz="2300" dirty="0" smtClean="0">
                <a:latin typeface="noto sans"/>
              </a:rPr>
              <a:t>If </a:t>
            </a:r>
            <a:r>
              <a:rPr lang="en-US" altLang="en-US" sz="2300" dirty="0">
                <a:latin typeface="noto sans"/>
              </a:rPr>
              <a:t>no process is in its critical section, and if one or more threads want to execute their critical section then any one of these threads must be allowed to get into its critical section.</a:t>
            </a:r>
            <a:endParaRPr lang="en-US" altLang="en-US" sz="2300" dirty="0"/>
          </a:p>
          <a:p>
            <a:pPr marL="0" lvl="0" indent="0">
              <a:spcBef>
                <a:spcPct val="0"/>
              </a:spcBef>
              <a:buNone/>
            </a:pPr>
            <a:endParaRPr lang="en-US" altLang="en-US" sz="2300" dirty="0">
              <a:latin typeface="helvetica neue"/>
            </a:endParaRPr>
          </a:p>
          <a:p>
            <a:pPr marL="0" lvl="0" indent="0">
              <a:spcBef>
                <a:spcPct val="0"/>
              </a:spcBef>
              <a:buNone/>
            </a:pPr>
            <a:r>
              <a:rPr lang="en-US" altLang="en-US" sz="2300" dirty="0" smtClean="0">
                <a:latin typeface="helvetica neue"/>
              </a:rPr>
              <a:t>Bounded Waiting: </a:t>
            </a:r>
            <a:r>
              <a:rPr lang="en-US" altLang="en-US" sz="2300" dirty="0" smtClean="0">
                <a:latin typeface="noto sans"/>
              </a:rPr>
              <a:t>After </a:t>
            </a:r>
            <a:r>
              <a:rPr lang="en-US" altLang="en-US" sz="2300" dirty="0">
                <a:latin typeface="noto sans"/>
              </a:rPr>
              <a:t>a process makes a request for getting into its critical section, there is a limit for how many other processes can get into their critical section, before this process's request is granted. So after the limit is reached, system must grant the process permission to get into its critical section.</a:t>
            </a:r>
            <a:endParaRPr lang="en-US" altLang="en-US" sz="2300" dirty="0"/>
          </a:p>
          <a:p>
            <a:endParaRPr lang="en-IN" sz="2000" dirty="0"/>
          </a:p>
        </p:txBody>
      </p:sp>
    </p:spTree>
    <p:extLst>
      <p:ext uri="{BB962C8B-B14F-4D97-AF65-F5344CB8AC3E}">
        <p14:creationId xmlns:p14="http://schemas.microsoft.com/office/powerpoint/2010/main" val="292363745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Principals of Concurrency</a:t>
            </a:r>
          </a:p>
          <a:p>
            <a:r>
              <a:rPr lang="en-NZ" dirty="0" smtClean="0">
                <a:solidFill>
                  <a:schemeClr val="accent1">
                    <a:lumMod val="75000"/>
                  </a:schemeClr>
                </a:solidFill>
              </a:rPr>
              <a:t>Mutual Exclusion: Hardware Support</a:t>
            </a:r>
          </a:p>
          <a:p>
            <a:r>
              <a:rPr lang="en-NZ" dirty="0" smtClean="0"/>
              <a:t>Semaphores</a:t>
            </a:r>
          </a:p>
          <a:p>
            <a:r>
              <a:rPr lang="en-NZ" dirty="0" smtClean="0"/>
              <a:t>Monitors</a:t>
            </a:r>
          </a:p>
          <a:p>
            <a:r>
              <a:rPr lang="en-NZ" dirty="0" smtClean="0"/>
              <a:t>Message Passing</a:t>
            </a:r>
          </a:p>
          <a:p>
            <a:r>
              <a:rPr lang="en-NZ" dirty="0" smtClean="0"/>
              <a:t>Readers/Writers Problem</a:t>
            </a:r>
          </a:p>
        </p:txBody>
      </p:sp>
      <p:cxnSp>
        <p:nvCxnSpPr>
          <p:cNvPr id="4" name="Straight Arrow Connector 3"/>
          <p:cNvCxnSpPr/>
          <p:nvPr/>
        </p:nvCxnSpPr>
        <p:spPr>
          <a:xfrm>
            <a:off x="152400" y="24368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04800"/>
            <a:ext cx="6858000" cy="1143000"/>
          </a:xfrm>
        </p:spPr>
        <p:txBody>
          <a:bodyPr/>
          <a:lstStyle/>
          <a:p>
            <a:r>
              <a:rPr lang="en-IN" dirty="0" smtClean="0"/>
              <a:t>Hardware based solutions to the CSP</a:t>
            </a:r>
            <a:endParaRPr lang="en-IN" dirty="0"/>
          </a:p>
        </p:txBody>
      </p:sp>
      <p:sp>
        <p:nvSpPr>
          <p:cNvPr id="3" name="Content Placeholder 2"/>
          <p:cNvSpPr>
            <a:spLocks noGrp="1"/>
          </p:cNvSpPr>
          <p:nvPr>
            <p:ph idx="1"/>
          </p:nvPr>
        </p:nvSpPr>
        <p:spPr>
          <a:xfrm>
            <a:off x="533400" y="1676400"/>
            <a:ext cx="8229600" cy="4267200"/>
          </a:xfrm>
        </p:spPr>
        <p:txBody>
          <a:bodyPr/>
          <a:lstStyle/>
          <a:p>
            <a:r>
              <a:rPr lang="en-IN" dirty="0"/>
              <a:t>Mutual Exclusion </a:t>
            </a:r>
            <a:r>
              <a:rPr lang="en-IN" dirty="0" smtClean="0"/>
              <a:t>by Disabling Interrupts</a:t>
            </a:r>
          </a:p>
          <a:p>
            <a:r>
              <a:rPr lang="en-IN" dirty="0" smtClean="0"/>
              <a:t>Mutual Exclusion with Test &amp; Set</a:t>
            </a:r>
          </a:p>
          <a:p>
            <a:r>
              <a:rPr lang="en-IN" dirty="0"/>
              <a:t>Mutual Exclusion with </a:t>
            </a:r>
            <a:r>
              <a:rPr lang="en-IN" dirty="0" smtClean="0"/>
              <a:t>Compare &amp; Swap</a:t>
            </a:r>
            <a:endParaRPr lang="en-IN" dirty="0"/>
          </a:p>
          <a:p>
            <a:endParaRPr lang="en-IN" dirty="0"/>
          </a:p>
        </p:txBody>
      </p:sp>
    </p:spTree>
    <p:extLst>
      <p:ext uri="{BB962C8B-B14F-4D97-AF65-F5344CB8AC3E}">
        <p14:creationId xmlns:p14="http://schemas.microsoft.com/office/powerpoint/2010/main" val="281467952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Disabling Interrupts</a:t>
            </a:r>
            <a:endParaRPr lang="en-US" dirty="0"/>
          </a:p>
        </p:txBody>
      </p:sp>
      <p:sp>
        <p:nvSpPr>
          <p:cNvPr id="3" name="Content Placeholder 2"/>
          <p:cNvSpPr>
            <a:spLocks noGrp="1"/>
          </p:cNvSpPr>
          <p:nvPr>
            <p:ph idx="1"/>
          </p:nvPr>
        </p:nvSpPr>
        <p:spPr/>
        <p:txBody>
          <a:bodyPr/>
          <a:lstStyle/>
          <a:p>
            <a:r>
              <a:rPr lang="en-US" dirty="0" smtClean="0"/>
              <a:t>Uniprocessors only allow interleaving</a:t>
            </a:r>
          </a:p>
          <a:p>
            <a:r>
              <a:rPr lang="en-US" dirty="0" smtClean="0"/>
              <a:t>Interrupt Disabling</a:t>
            </a:r>
          </a:p>
          <a:p>
            <a:pPr lvl="1"/>
            <a:r>
              <a:rPr lang="en-US" dirty="0" smtClean="0"/>
              <a:t>A process runs until it invokes an operating system service or until it is interrupted</a:t>
            </a:r>
          </a:p>
          <a:p>
            <a:pPr lvl="1"/>
            <a:r>
              <a:rPr lang="en-US" dirty="0" smtClean="0"/>
              <a:t>Disabling interrupts guarantees mutual exclusion</a:t>
            </a:r>
          </a:p>
          <a:p>
            <a:pPr lvl="1"/>
            <a:r>
              <a:rPr lang="en-US" dirty="0" smtClean="0"/>
              <a:t>Will not work in multiprocessor architecture</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Pseudo-Code</a:t>
            </a:r>
            <a:endParaRPr lang="en-NZ" dirty="0"/>
          </a:p>
        </p:txBody>
      </p:sp>
      <p:sp>
        <p:nvSpPr>
          <p:cNvPr id="3" name="Content Placeholder 2"/>
          <p:cNvSpPr>
            <a:spLocks noGrp="1"/>
          </p:cNvSpPr>
          <p:nvPr>
            <p:ph idx="1"/>
          </p:nvPr>
        </p:nvSpPr>
        <p:spPr/>
        <p:txBody>
          <a:bodyPr/>
          <a:lstStyle/>
          <a:p>
            <a:pPr>
              <a:buNone/>
            </a:pPr>
            <a:r>
              <a:rPr lang="en-NZ" dirty="0" smtClean="0">
                <a:latin typeface="Courier New" pitchFamily="49" charset="0"/>
                <a:cs typeface="Courier New" pitchFamily="49" charset="0"/>
              </a:rPr>
              <a:t>while (true) {</a:t>
            </a:r>
          </a:p>
          <a:p>
            <a:pPr lvl="1">
              <a:buNone/>
            </a:pPr>
            <a:r>
              <a:rPr lang="en-NZ" dirty="0" smtClean="0">
                <a:latin typeface="Courier New" pitchFamily="49" charset="0"/>
                <a:cs typeface="Courier New" pitchFamily="49" charset="0"/>
              </a:rPr>
              <a:t>/* disable interrupts */;</a:t>
            </a:r>
          </a:p>
          <a:p>
            <a:pPr lvl="1">
              <a:buNone/>
            </a:pPr>
            <a:r>
              <a:rPr lang="en-NZ" dirty="0" smtClean="0">
                <a:latin typeface="Courier New" pitchFamily="49" charset="0"/>
                <a:cs typeface="Courier New" pitchFamily="49" charset="0"/>
              </a:rPr>
              <a:t>/* critical section */;</a:t>
            </a:r>
          </a:p>
          <a:p>
            <a:pPr lvl="1">
              <a:buNone/>
            </a:pPr>
            <a:r>
              <a:rPr lang="en-NZ" dirty="0" smtClean="0">
                <a:latin typeface="Courier New" pitchFamily="49" charset="0"/>
                <a:cs typeface="Courier New" pitchFamily="49" charset="0"/>
              </a:rPr>
              <a:t>/* enable interrupts */;</a:t>
            </a:r>
          </a:p>
          <a:p>
            <a:pPr lvl="1">
              <a:buNone/>
            </a:pPr>
            <a:r>
              <a:rPr lang="en-NZ" dirty="0" smtClean="0">
                <a:latin typeface="Courier New" pitchFamily="49" charset="0"/>
                <a:cs typeface="Courier New" pitchFamily="49" charset="0"/>
              </a:rPr>
              <a:t>/* remainder */;</a:t>
            </a:r>
          </a:p>
          <a:p>
            <a:pPr>
              <a:buNone/>
            </a:pPr>
            <a:r>
              <a:rPr lang="en-NZ" dirty="0" smtClean="0">
                <a:latin typeface="Courier New" pitchFamily="49" charset="0"/>
                <a:cs typeface="Courier New" pitchFamily="49" charset="0"/>
              </a:rPr>
              <a:t>}</a:t>
            </a:r>
            <a:endParaRPr lang="en-NZ"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Special Machine</a:t>
            </a:r>
            <a:br>
              <a:rPr lang="en-NZ" dirty="0" smtClean="0"/>
            </a:br>
            <a:r>
              <a:rPr lang="en-NZ" dirty="0" smtClean="0"/>
              <a:t>Instructions</a:t>
            </a:r>
            <a:endParaRPr lang="en-NZ" dirty="0"/>
          </a:p>
        </p:txBody>
      </p:sp>
      <p:sp>
        <p:nvSpPr>
          <p:cNvPr id="3" name="Content Placeholder 2"/>
          <p:cNvSpPr>
            <a:spLocks noGrp="1"/>
          </p:cNvSpPr>
          <p:nvPr>
            <p:ph idx="1"/>
          </p:nvPr>
        </p:nvSpPr>
        <p:spPr>
          <a:xfrm>
            <a:off x="457200" y="2362200"/>
            <a:ext cx="8229600" cy="2667000"/>
          </a:xfrm>
        </p:spPr>
        <p:txBody>
          <a:bodyPr/>
          <a:lstStyle/>
          <a:p>
            <a:r>
              <a:rPr lang="en-IN" dirty="0"/>
              <a:t>Mutual Exclusion with Test &amp; Set</a:t>
            </a:r>
          </a:p>
          <a:p>
            <a:r>
              <a:rPr lang="en-IN" dirty="0"/>
              <a:t>Mutual Exclusion with Compare &amp; </a:t>
            </a:r>
            <a:r>
              <a:rPr lang="en-IN" dirty="0" smtClean="0"/>
              <a:t>Swap</a:t>
            </a:r>
          </a:p>
          <a:p>
            <a:endParaRPr lang="en-IN" dirty="0"/>
          </a:p>
          <a:p>
            <a:pPr marL="0" indent="0">
              <a:buNone/>
            </a:pPr>
            <a:r>
              <a:rPr lang="en-IN" dirty="0" smtClean="0"/>
              <a:t>P.S. Kindly refer class notes for these topics.</a:t>
            </a:r>
            <a:endParaRPr lang="en-IN" dirty="0"/>
          </a:p>
          <a:p>
            <a:endParaRPr lang="en-NZ"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Mutual </a:t>
            </a:r>
            <a:br>
              <a:rPr lang="en-US" dirty="0" smtClean="0"/>
            </a:br>
            <a:r>
              <a:rPr lang="en-US" dirty="0" smtClean="0"/>
              <a:t>Exclusion: Advantages</a:t>
            </a:r>
            <a:endParaRPr lang="en-US" dirty="0"/>
          </a:p>
        </p:txBody>
      </p:sp>
      <p:sp>
        <p:nvSpPr>
          <p:cNvPr id="3" name="Content Placeholder 2"/>
          <p:cNvSpPr>
            <a:spLocks noGrp="1"/>
          </p:cNvSpPr>
          <p:nvPr>
            <p:ph idx="1"/>
          </p:nvPr>
        </p:nvSpPr>
        <p:spPr/>
        <p:txBody>
          <a:bodyPr/>
          <a:lstStyle/>
          <a:p>
            <a:r>
              <a:rPr lang="en-US" dirty="0" smtClean="0"/>
              <a:t>Applicable to any number of processes on either a single processor or multiple processors sharing main memory</a:t>
            </a:r>
          </a:p>
          <a:p>
            <a:r>
              <a:rPr lang="en-US" dirty="0" smtClean="0"/>
              <a:t>It is simple and therefore easy to verify</a:t>
            </a:r>
          </a:p>
          <a:p>
            <a:r>
              <a:rPr lang="en-US" dirty="0" smtClean="0"/>
              <a:t>It can be used to support multiple critical sections</a:t>
            </a:r>
          </a:p>
          <a:p>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Mutual </a:t>
            </a:r>
            <a:br>
              <a:rPr lang="en-US" dirty="0" smtClean="0"/>
            </a:br>
            <a:r>
              <a:rPr lang="en-US" dirty="0" smtClean="0"/>
              <a:t>Exclusion: Disadvantages</a:t>
            </a:r>
            <a:endParaRPr lang="en-US" dirty="0"/>
          </a:p>
        </p:txBody>
      </p:sp>
      <p:sp>
        <p:nvSpPr>
          <p:cNvPr id="3" name="Content Placeholder 2"/>
          <p:cNvSpPr>
            <a:spLocks noGrp="1"/>
          </p:cNvSpPr>
          <p:nvPr>
            <p:ph idx="1"/>
          </p:nvPr>
        </p:nvSpPr>
        <p:spPr/>
        <p:txBody>
          <a:bodyPr/>
          <a:lstStyle/>
          <a:p>
            <a:r>
              <a:rPr lang="en-US" dirty="0" smtClean="0"/>
              <a:t>Busy-waiting consumes processor time</a:t>
            </a:r>
          </a:p>
          <a:p>
            <a:r>
              <a:rPr lang="en-US" dirty="0" smtClean="0"/>
              <a:t>Starvation is possible when a process leaves a critical section and more than one process is waiting. </a:t>
            </a:r>
          </a:p>
          <a:p>
            <a:pPr lvl="1"/>
            <a:r>
              <a:rPr lang="en-NZ" dirty="0" smtClean="0"/>
              <a:t>Some process could indefinitely be denied access.</a:t>
            </a:r>
          </a:p>
          <a:p>
            <a:r>
              <a:rPr lang="en-US" dirty="0" smtClean="0"/>
              <a:t> Deadlock is possible</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Principals of Concurrency</a:t>
            </a:r>
          </a:p>
          <a:p>
            <a:r>
              <a:rPr lang="en-NZ" dirty="0" smtClean="0"/>
              <a:t>Mutual Exclusion: Hardware Support</a:t>
            </a:r>
          </a:p>
          <a:p>
            <a:r>
              <a:rPr lang="en-NZ" dirty="0" smtClean="0">
                <a:solidFill>
                  <a:schemeClr val="accent1">
                    <a:lumMod val="75000"/>
                  </a:schemeClr>
                </a:solidFill>
              </a:rPr>
              <a:t>Semaphores</a:t>
            </a:r>
          </a:p>
          <a:p>
            <a:r>
              <a:rPr lang="en-NZ" dirty="0" smtClean="0"/>
              <a:t>Monitors</a:t>
            </a:r>
          </a:p>
          <a:p>
            <a:r>
              <a:rPr lang="en-NZ" dirty="0" smtClean="0"/>
              <a:t>Message Passing</a:t>
            </a:r>
          </a:p>
          <a:p>
            <a:r>
              <a:rPr lang="en-NZ" dirty="0" smtClean="0"/>
              <a:t>Readers/Writers Problem</a:t>
            </a:r>
          </a:p>
        </p:txBody>
      </p:sp>
      <p:cxnSp>
        <p:nvCxnSpPr>
          <p:cNvPr id="4" name="Straight Arrow Connector 3"/>
          <p:cNvCxnSpPr/>
          <p:nvPr/>
        </p:nvCxnSpPr>
        <p:spPr>
          <a:xfrm>
            <a:off x="152400" y="3046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Multiple  Processes</a:t>
            </a:r>
          </a:p>
        </p:txBody>
      </p:sp>
      <p:sp>
        <p:nvSpPr>
          <p:cNvPr id="4" name="Content Placeholder 3"/>
          <p:cNvSpPr>
            <a:spLocks noGrp="1"/>
          </p:cNvSpPr>
          <p:nvPr>
            <p:ph idx="1"/>
          </p:nvPr>
        </p:nvSpPr>
        <p:spPr/>
        <p:txBody>
          <a:bodyPr/>
          <a:lstStyle/>
          <a:p>
            <a:r>
              <a:rPr lang="en-US" dirty="0" smtClean="0"/>
              <a:t>Central to the design of modern Operating Systems is managing multiple processes</a:t>
            </a:r>
          </a:p>
          <a:p>
            <a:pPr lvl="1"/>
            <a:r>
              <a:rPr lang="en-US" dirty="0" smtClean="0"/>
              <a:t>Multiprogramming</a:t>
            </a:r>
          </a:p>
          <a:p>
            <a:pPr lvl="1"/>
            <a:r>
              <a:rPr lang="en-US" dirty="0" smtClean="0"/>
              <a:t>Multiprocessing</a:t>
            </a:r>
          </a:p>
          <a:p>
            <a:pPr lvl="1"/>
            <a:r>
              <a:rPr lang="en-US" dirty="0" smtClean="0"/>
              <a:t>Distributed Processing</a:t>
            </a:r>
          </a:p>
          <a:p>
            <a:r>
              <a:rPr lang="en-US" dirty="0" smtClean="0"/>
              <a:t>Big Issue is Concurrency </a:t>
            </a:r>
          </a:p>
          <a:p>
            <a:pPr lvl="1"/>
            <a:r>
              <a:rPr lang="en-US" dirty="0" smtClean="0"/>
              <a:t>Managing the interaction of all of these processes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Semaphore</a:t>
            </a:r>
            <a:endParaRPr lang="en-NZ" dirty="0"/>
          </a:p>
        </p:txBody>
      </p:sp>
      <p:sp>
        <p:nvSpPr>
          <p:cNvPr id="3" name="Content Placeholder 2"/>
          <p:cNvSpPr>
            <a:spLocks noGrp="1"/>
          </p:cNvSpPr>
          <p:nvPr>
            <p:ph idx="1"/>
          </p:nvPr>
        </p:nvSpPr>
        <p:spPr/>
        <p:txBody>
          <a:bodyPr/>
          <a:lstStyle/>
          <a:p>
            <a:r>
              <a:rPr lang="en-US" sz="2800" dirty="0"/>
              <a:t>Semaphore is simply a variable which is non-negative and shared between threads. This variable is used to solve the critical section problem and to achieve process synchronization in the multiprocessing environment</a:t>
            </a:r>
            <a:r>
              <a:rPr lang="en-US" sz="2800" dirty="0" smtClean="0"/>
              <a:t>.</a:t>
            </a:r>
          </a:p>
          <a:p>
            <a:r>
              <a:rPr lang="en-NZ" sz="2800" dirty="0" smtClean="0"/>
              <a:t>Only three operations may be performed on a semaphore, all of which are atomic: </a:t>
            </a:r>
          </a:p>
          <a:p>
            <a:pPr lvl="1"/>
            <a:r>
              <a:rPr lang="en-NZ" dirty="0" smtClean="0"/>
              <a:t>initialize, </a:t>
            </a:r>
          </a:p>
          <a:p>
            <a:pPr lvl="1"/>
            <a:r>
              <a:rPr lang="en-NZ" dirty="0" smtClean="0"/>
              <a:t>Decrement (</a:t>
            </a:r>
            <a:r>
              <a:rPr lang="en-US" dirty="0" smtClean="0">
                <a:latin typeface="Courier New" pitchFamily="49" charset="0"/>
                <a:cs typeface="Courier New" pitchFamily="49" charset="0"/>
              </a:rPr>
              <a:t>semWait</a:t>
            </a:r>
            <a:r>
              <a:rPr lang="en-US" dirty="0" smtClean="0">
                <a:cs typeface="Courier New" pitchFamily="49" charset="0"/>
              </a:rPr>
              <a:t>)</a:t>
            </a:r>
            <a:endParaRPr lang="en-NZ" dirty="0" smtClean="0"/>
          </a:p>
          <a:p>
            <a:pPr lvl="1"/>
            <a:r>
              <a:rPr lang="en-NZ" dirty="0" smtClean="0"/>
              <a:t>increment. (</a:t>
            </a:r>
            <a:r>
              <a:rPr lang="en-US" dirty="0" smtClean="0">
                <a:latin typeface="Courier New" pitchFamily="49" charset="0"/>
                <a:cs typeface="Courier New" pitchFamily="49" charset="0"/>
              </a:rPr>
              <a:t>semSignal</a:t>
            </a:r>
            <a:r>
              <a:rPr lang="en-US" dirty="0" smtClean="0">
                <a:cs typeface="Courier New" pitchFamily="49" charset="0"/>
              </a:rPr>
              <a:t>)</a:t>
            </a:r>
            <a:endParaRPr lang="en-NZ" dirty="0"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Font typeface="Arial" pitchFamily="34" charset="0"/>
              <a:buNone/>
            </a:pPr>
            <a:r>
              <a:rPr lang="en-NZ" sz="2200" dirty="0"/>
              <a:t>1. A semaphore may be initialized to a nonnegative integer value.</a:t>
            </a:r>
          </a:p>
          <a:p>
            <a:pPr>
              <a:buFont typeface="Arial" pitchFamily="34" charset="0"/>
              <a:buNone/>
            </a:pPr>
            <a:r>
              <a:rPr lang="en-NZ" sz="2200" dirty="0" smtClean="0"/>
              <a:t>2</a:t>
            </a:r>
            <a:r>
              <a:rPr lang="en-NZ" sz="2200" dirty="0"/>
              <a:t>. The </a:t>
            </a:r>
            <a:r>
              <a:rPr lang="en-NZ" sz="2200" dirty="0" err="1"/>
              <a:t>semWait</a:t>
            </a:r>
            <a:r>
              <a:rPr lang="en-NZ" sz="2200" dirty="0"/>
              <a:t> operation decrements the semaphore value. </a:t>
            </a:r>
          </a:p>
          <a:p>
            <a:pPr lvl="1">
              <a:buFont typeface="Arial" pitchFamily="34" charset="0"/>
              <a:buChar char="•"/>
            </a:pPr>
            <a:r>
              <a:rPr lang="en-NZ" sz="2200" dirty="0"/>
              <a:t>If the </a:t>
            </a:r>
            <a:r>
              <a:rPr lang="en-NZ" sz="2200" dirty="0" smtClean="0"/>
              <a:t>value of semaphore </a:t>
            </a:r>
            <a:r>
              <a:rPr lang="en-NZ" sz="2200" dirty="0"/>
              <a:t>becomes negative, then the process executing the </a:t>
            </a:r>
            <a:r>
              <a:rPr lang="en-NZ" sz="2200" dirty="0" err="1"/>
              <a:t>semWait</a:t>
            </a:r>
            <a:r>
              <a:rPr lang="en-NZ" sz="2200" dirty="0"/>
              <a:t> is blocked. </a:t>
            </a:r>
          </a:p>
          <a:p>
            <a:pPr lvl="1">
              <a:buFont typeface="Arial" pitchFamily="34" charset="0"/>
              <a:buChar char="•"/>
            </a:pPr>
            <a:r>
              <a:rPr lang="en-NZ" sz="2200" dirty="0"/>
              <a:t> Otherwise, the process continues execution</a:t>
            </a:r>
            <a:r>
              <a:rPr lang="en-NZ" sz="2200" dirty="0" smtClean="0"/>
              <a:t>.</a:t>
            </a:r>
            <a:endParaRPr lang="en-NZ" sz="2200" dirty="0"/>
          </a:p>
          <a:p>
            <a:pPr>
              <a:buFont typeface="Arial" pitchFamily="34" charset="0"/>
              <a:buNone/>
            </a:pPr>
            <a:r>
              <a:rPr lang="en-NZ" sz="2200" dirty="0"/>
              <a:t>3. The </a:t>
            </a:r>
            <a:r>
              <a:rPr lang="en-NZ" sz="2200" dirty="0" err="1"/>
              <a:t>semSignal</a:t>
            </a:r>
            <a:r>
              <a:rPr lang="en-NZ" sz="2200" dirty="0"/>
              <a:t> operation increments the semaphore value. </a:t>
            </a:r>
          </a:p>
          <a:p>
            <a:pPr lvl="1">
              <a:buFont typeface="Arial" pitchFamily="34" charset="0"/>
              <a:buChar char="•"/>
            </a:pPr>
            <a:r>
              <a:rPr lang="en-NZ" sz="2200" dirty="0" smtClean="0"/>
              <a:t>If </a:t>
            </a:r>
            <a:r>
              <a:rPr lang="en-NZ" sz="2200" dirty="0"/>
              <a:t>the </a:t>
            </a:r>
            <a:r>
              <a:rPr lang="en-NZ" sz="2200" dirty="0" smtClean="0"/>
              <a:t>semaphore </a:t>
            </a:r>
            <a:r>
              <a:rPr lang="en-NZ" sz="2200" dirty="0"/>
              <a:t>value is less than or equal to zero, then a process blocked by a </a:t>
            </a:r>
            <a:r>
              <a:rPr lang="en-NZ" sz="2200" dirty="0" err="1"/>
              <a:t>semWait</a:t>
            </a:r>
            <a:r>
              <a:rPr lang="en-NZ" sz="2200" dirty="0"/>
              <a:t> operation, if any, is unblocked.</a:t>
            </a:r>
          </a:p>
          <a:p>
            <a:endParaRPr lang="en-IN" dirty="0"/>
          </a:p>
        </p:txBody>
      </p:sp>
    </p:spTree>
    <p:extLst>
      <p:ext uri="{BB962C8B-B14F-4D97-AF65-F5344CB8AC3E}">
        <p14:creationId xmlns:p14="http://schemas.microsoft.com/office/powerpoint/2010/main" val="264310022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 Primitives</a:t>
            </a:r>
            <a:endParaRPr lang="en-US" dirty="0"/>
          </a:p>
        </p:txBody>
      </p:sp>
      <p:pic>
        <p:nvPicPr>
          <p:cNvPr id="4" name="Content Placeholder 3" descr="Fig05_03.gif"/>
          <p:cNvPicPr>
            <a:picLocks noGrp="1" noChangeAspect="1"/>
          </p:cNvPicPr>
          <p:nvPr>
            <p:ph idx="1"/>
          </p:nvPr>
        </p:nvPicPr>
        <p:blipFill>
          <a:blip r:embed="rId3"/>
          <a:stretch>
            <a:fillRect/>
          </a:stretch>
        </p:blipFill>
        <p:spPr>
          <a:xfrm>
            <a:off x="1143000" y="1218969"/>
            <a:ext cx="7105650" cy="5124681"/>
          </a:xfrm>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Semaphores are of two types:</a:t>
            </a:r>
            <a:endParaRPr lang="en-IN" dirty="0"/>
          </a:p>
        </p:txBody>
      </p:sp>
      <p:sp>
        <p:nvSpPr>
          <p:cNvPr id="3" name="Content Placeholder 2"/>
          <p:cNvSpPr>
            <a:spLocks noGrp="1"/>
          </p:cNvSpPr>
          <p:nvPr>
            <p:ph idx="1"/>
          </p:nvPr>
        </p:nvSpPr>
        <p:spPr/>
        <p:txBody>
          <a:bodyPr/>
          <a:lstStyle/>
          <a:p>
            <a:r>
              <a:rPr lang="en-US" b="1" dirty="0"/>
              <a:t>Binary Semaphore –</a:t>
            </a:r>
            <a:r>
              <a:rPr lang="en-US" dirty="0"/>
              <a:t> This is also known as </a:t>
            </a:r>
            <a:r>
              <a:rPr lang="en-US" dirty="0" err="1"/>
              <a:t>mutex</a:t>
            </a:r>
            <a:r>
              <a:rPr lang="en-US" dirty="0"/>
              <a:t> lock. It can have only two values – 0 and 1. Its value is initialized to 1. It is used to implement the solution of critical section problem with multiple processes.</a:t>
            </a:r>
          </a:p>
          <a:p>
            <a:r>
              <a:rPr lang="en-US" b="1" dirty="0"/>
              <a:t>Counting Semaphore –</a:t>
            </a:r>
            <a:r>
              <a:rPr lang="en-US" dirty="0"/>
              <a:t> Its value can range over an unrestricted domain. It is used to control access to a resource that has multiple instances.</a:t>
            </a:r>
          </a:p>
          <a:p>
            <a:endParaRPr lang="en-IN" dirty="0"/>
          </a:p>
        </p:txBody>
      </p:sp>
    </p:spTree>
    <p:extLst>
      <p:ext uri="{BB962C8B-B14F-4D97-AF65-F5344CB8AC3E}">
        <p14:creationId xmlns:p14="http://schemas.microsoft.com/office/powerpoint/2010/main" val="55917839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Strong/Weak Semaphore</a:t>
            </a:r>
            <a:endParaRPr lang="en-IN" dirty="0"/>
          </a:p>
        </p:txBody>
      </p:sp>
      <p:sp>
        <p:nvSpPr>
          <p:cNvPr id="3" name="Content Placeholder 2"/>
          <p:cNvSpPr>
            <a:spLocks noGrp="1"/>
          </p:cNvSpPr>
          <p:nvPr>
            <p:ph idx="1"/>
          </p:nvPr>
        </p:nvSpPr>
        <p:spPr/>
        <p:txBody>
          <a:bodyPr/>
          <a:lstStyle/>
          <a:p>
            <a:r>
              <a:rPr lang="en-NZ" sz="2200" dirty="0"/>
              <a:t>For both counting semaphores and binary semaphores, a queue is used to hold processes waiting on the semaphore. </a:t>
            </a:r>
          </a:p>
          <a:p>
            <a:endParaRPr lang="en-NZ" sz="2200" dirty="0"/>
          </a:p>
          <a:p>
            <a:r>
              <a:rPr lang="en-NZ" sz="2200" dirty="0"/>
              <a:t>The question arises of the order in which processes are removed from such a queue. </a:t>
            </a:r>
          </a:p>
          <a:p>
            <a:endParaRPr lang="en-NZ" sz="2200" dirty="0"/>
          </a:p>
          <a:p>
            <a:pPr lvl="1">
              <a:buFont typeface="Arial" pitchFamily="34" charset="0"/>
              <a:buChar char="•"/>
            </a:pPr>
            <a:r>
              <a:rPr lang="en-NZ" sz="2200" dirty="0" smtClean="0"/>
              <a:t>The </a:t>
            </a:r>
            <a:r>
              <a:rPr lang="en-NZ" sz="2200" dirty="0"/>
              <a:t>process that has been blocked the longest is released from the queue </a:t>
            </a:r>
            <a:r>
              <a:rPr lang="en-NZ" sz="2200" dirty="0" smtClean="0"/>
              <a:t>first (FIFO); </a:t>
            </a:r>
            <a:r>
              <a:rPr lang="en-NZ" sz="2200" dirty="0"/>
              <a:t>a semaphore whose definition includes this policy is called a </a:t>
            </a:r>
            <a:r>
              <a:rPr lang="en-NZ" sz="2200" b="1" dirty="0"/>
              <a:t>strong semaphore. </a:t>
            </a:r>
          </a:p>
          <a:p>
            <a:pPr lvl="1">
              <a:buFont typeface="Arial" pitchFamily="34" charset="0"/>
              <a:buChar char="•"/>
            </a:pPr>
            <a:r>
              <a:rPr lang="en-NZ" sz="2200" dirty="0"/>
              <a:t>A semaphore that does not specify the order in which processes are removed from the queue is a weak semaphore</a:t>
            </a:r>
            <a:r>
              <a:rPr lang="en-NZ" sz="2200" dirty="0" smtClean="0"/>
              <a:t>.</a:t>
            </a:r>
            <a:endParaRPr lang="en-NZ" sz="2200" dirty="0"/>
          </a:p>
          <a:p>
            <a:endParaRPr lang="en-IN" dirty="0"/>
          </a:p>
        </p:txBody>
      </p:sp>
    </p:spTree>
    <p:extLst>
      <p:ext uri="{BB962C8B-B14F-4D97-AF65-F5344CB8AC3E}">
        <p14:creationId xmlns:p14="http://schemas.microsoft.com/office/powerpoint/2010/main" val="209321239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Mutual Exclusion Using Semaphores</a:t>
            </a:r>
            <a:endParaRPr lang="en-US" dirty="0"/>
          </a:p>
        </p:txBody>
      </p:sp>
      <p:pic>
        <p:nvPicPr>
          <p:cNvPr id="4" name="Content Placeholder 3" descr="Fig05_06.gif"/>
          <p:cNvPicPr>
            <a:picLocks noGrp="1" noChangeAspect="1"/>
          </p:cNvPicPr>
          <p:nvPr>
            <p:ph idx="1"/>
          </p:nvPr>
        </p:nvPicPr>
        <p:blipFill>
          <a:blip r:embed="rId3"/>
          <a:stretch>
            <a:fillRect/>
          </a:stretch>
        </p:blipFill>
        <p:spPr>
          <a:xfrm>
            <a:off x="762000" y="1524000"/>
            <a:ext cx="7811555" cy="4800600"/>
          </a:xfrm>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Producer/Consumer </a:t>
            </a:r>
            <a:br>
              <a:rPr lang="en-US" dirty="0" smtClean="0"/>
            </a:br>
            <a:r>
              <a:rPr lang="en-US" dirty="0" smtClean="0"/>
              <a:t>Problem</a:t>
            </a:r>
            <a:endParaRPr lang="en-US" dirty="0"/>
          </a:p>
        </p:txBody>
      </p:sp>
      <p:sp>
        <p:nvSpPr>
          <p:cNvPr id="3" name="Content Placeholder 2"/>
          <p:cNvSpPr>
            <a:spLocks noGrp="1"/>
          </p:cNvSpPr>
          <p:nvPr>
            <p:ph idx="1"/>
          </p:nvPr>
        </p:nvSpPr>
        <p:spPr/>
        <p:txBody>
          <a:bodyPr/>
          <a:lstStyle/>
          <a:p>
            <a:r>
              <a:rPr lang="en-US" sz="2800" dirty="0" smtClean="0"/>
              <a:t>General Situation:</a:t>
            </a:r>
          </a:p>
          <a:p>
            <a:pPr lvl="1"/>
            <a:r>
              <a:rPr lang="en-US" sz="2400" dirty="0" smtClean="0"/>
              <a:t>One or more producers are generating data and placing these in a buffer</a:t>
            </a:r>
          </a:p>
          <a:p>
            <a:pPr lvl="1"/>
            <a:r>
              <a:rPr lang="en-US" sz="2400" dirty="0" smtClean="0"/>
              <a:t>A single consumer is taking items out of the buffer one at time</a:t>
            </a:r>
          </a:p>
          <a:p>
            <a:pPr lvl="1"/>
            <a:r>
              <a:rPr lang="en-US" sz="2400" dirty="0" smtClean="0"/>
              <a:t>Only one producer or consumer may access the buffer at any one time</a:t>
            </a:r>
          </a:p>
          <a:p>
            <a:r>
              <a:rPr lang="en-US" sz="2800" dirty="0" smtClean="0"/>
              <a:t>The Problem:</a:t>
            </a:r>
          </a:p>
          <a:p>
            <a:pPr lvl="1"/>
            <a:r>
              <a:rPr lang="en-US" sz="2400" dirty="0" smtClean="0"/>
              <a:t>Ensure that the Producer can’t add data into full buffer and consumer can’t remove data from empty buffer</a:t>
            </a:r>
            <a:endParaRPr lang="en-US" sz="2400"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Semaphores</a:t>
            </a:r>
            <a:endParaRPr lang="en-US" dirty="0"/>
          </a:p>
        </p:txBody>
      </p:sp>
      <p:pic>
        <p:nvPicPr>
          <p:cNvPr id="4" name="Content Placeholder 3" descr="Fig05_13.gif"/>
          <p:cNvPicPr>
            <a:picLocks noGrp="1" noChangeAspect="1"/>
          </p:cNvPicPr>
          <p:nvPr>
            <p:ph idx="1"/>
          </p:nvPr>
        </p:nvPicPr>
        <p:blipFill>
          <a:blip r:embed="rId3"/>
          <a:stretch>
            <a:fillRect/>
          </a:stretch>
        </p:blipFill>
        <p:spPr>
          <a:xfrm>
            <a:off x="1811866" y="1143000"/>
            <a:ext cx="5840282" cy="5562600"/>
          </a:xfrm>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 timing error</a:t>
            </a:r>
            <a:endParaRPr lang="en-IN" dirty="0"/>
          </a:p>
        </p:txBody>
      </p:sp>
      <p:sp>
        <p:nvSpPr>
          <p:cNvPr id="3" name="Content Placeholder 2"/>
          <p:cNvSpPr>
            <a:spLocks noGrp="1"/>
          </p:cNvSpPr>
          <p:nvPr>
            <p:ph idx="1"/>
          </p:nvPr>
        </p:nvSpPr>
        <p:spPr>
          <a:xfrm>
            <a:off x="609600" y="1417638"/>
            <a:ext cx="8229600" cy="4953000"/>
          </a:xfrm>
        </p:spPr>
        <p:txBody>
          <a:bodyPr/>
          <a:lstStyle/>
          <a:p>
            <a:r>
              <a:rPr lang="en-US" sz="2800" dirty="0"/>
              <a:t>Semaphore deadlock can occur when two tasks try to lock two different semaphores in a different order.</a:t>
            </a:r>
          </a:p>
          <a:p>
            <a:r>
              <a:rPr lang="en-US" sz="2800" dirty="0"/>
              <a:t>For example</a:t>
            </a:r>
            <a:r>
              <a:rPr lang="en-US" sz="2800" dirty="0" smtClean="0"/>
              <a:t>: The </a:t>
            </a:r>
            <a:r>
              <a:rPr lang="en-US" sz="2800" dirty="0"/>
              <a:t>Task A locks Semaphore 1 and then tries to lock Semaphore 2. In the meantime, Task B has already locked Semaphore 2 and is now trying to lock Semaphore 1. Task A is stuck waiting for Semaphore 2 and Task B is waiting for Semaphore 1 -- deadlock.</a:t>
            </a:r>
          </a:p>
          <a:p>
            <a:endParaRPr lang="en-IN" dirty="0"/>
          </a:p>
        </p:txBody>
      </p:sp>
    </p:spTree>
    <p:extLst>
      <p:ext uri="{BB962C8B-B14F-4D97-AF65-F5344CB8AC3E}">
        <p14:creationId xmlns:p14="http://schemas.microsoft.com/office/powerpoint/2010/main" val="286182800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Principals of Concurrency</a:t>
            </a:r>
          </a:p>
          <a:p>
            <a:r>
              <a:rPr lang="en-NZ" dirty="0" smtClean="0"/>
              <a:t>Mutual Exclusion: Hardware Support</a:t>
            </a:r>
          </a:p>
          <a:p>
            <a:r>
              <a:rPr lang="en-NZ" dirty="0" smtClean="0"/>
              <a:t>Semaphores</a:t>
            </a:r>
          </a:p>
          <a:p>
            <a:r>
              <a:rPr lang="en-NZ" dirty="0" smtClean="0">
                <a:solidFill>
                  <a:schemeClr val="accent1">
                    <a:lumMod val="75000"/>
                  </a:schemeClr>
                </a:solidFill>
              </a:rPr>
              <a:t>Monitors</a:t>
            </a:r>
          </a:p>
          <a:p>
            <a:r>
              <a:rPr lang="en-NZ" dirty="0" smtClean="0"/>
              <a:t>Message Passing</a:t>
            </a:r>
          </a:p>
          <a:p>
            <a:r>
              <a:rPr lang="en-NZ" dirty="0" smtClean="0"/>
              <a:t>Readers/Writers Problem</a:t>
            </a:r>
          </a:p>
        </p:txBody>
      </p:sp>
      <p:cxnSp>
        <p:nvCxnSpPr>
          <p:cNvPr id="4" name="Straight Arrow Connector 3"/>
          <p:cNvCxnSpPr/>
          <p:nvPr/>
        </p:nvCxnSpPr>
        <p:spPr>
          <a:xfrm>
            <a:off x="152400" y="36560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Concurrency</a:t>
            </a:r>
          </a:p>
        </p:txBody>
      </p:sp>
      <p:sp>
        <p:nvSpPr>
          <p:cNvPr id="4" name="Content Placeholder 3"/>
          <p:cNvSpPr>
            <a:spLocks noGrp="1"/>
          </p:cNvSpPr>
          <p:nvPr>
            <p:ph idx="1"/>
          </p:nvPr>
        </p:nvSpPr>
        <p:spPr/>
        <p:txBody>
          <a:bodyPr/>
          <a:lstStyle/>
          <a:p>
            <a:pPr>
              <a:buNone/>
            </a:pPr>
            <a:r>
              <a:rPr lang="en-NZ" dirty="0" smtClean="0"/>
              <a:t>Concurrency arises in:</a:t>
            </a:r>
          </a:p>
          <a:p>
            <a:r>
              <a:rPr lang="en-US" dirty="0" smtClean="0"/>
              <a:t>Multiple applications</a:t>
            </a:r>
          </a:p>
          <a:p>
            <a:pPr lvl="1"/>
            <a:r>
              <a:rPr lang="en-US" dirty="0" smtClean="0"/>
              <a:t>Sharing time</a:t>
            </a:r>
          </a:p>
          <a:p>
            <a:r>
              <a:rPr lang="en-US" dirty="0" smtClean="0"/>
              <a:t>Structured applications</a:t>
            </a:r>
          </a:p>
          <a:p>
            <a:pPr lvl="1"/>
            <a:r>
              <a:rPr lang="en-US" dirty="0" smtClean="0"/>
              <a:t>Extension of modular design</a:t>
            </a:r>
          </a:p>
          <a:p>
            <a:r>
              <a:rPr lang="en-US" dirty="0" smtClean="0"/>
              <a:t>Operating system structure</a:t>
            </a:r>
          </a:p>
          <a:p>
            <a:pPr lvl="1"/>
            <a:r>
              <a:rPr lang="en-US" dirty="0" smtClean="0"/>
              <a:t>OS themselves implemented as a set of processes or threads</a:t>
            </a:r>
          </a:p>
          <a:p>
            <a:endParaRPr lang="en-US" dirty="0"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Monitors</a:t>
            </a:r>
            <a:endParaRPr lang="en-US" dirty="0"/>
          </a:p>
        </p:txBody>
      </p:sp>
      <p:sp>
        <p:nvSpPr>
          <p:cNvPr id="3" name="Content Placeholder 2"/>
          <p:cNvSpPr>
            <a:spLocks noGrp="1"/>
          </p:cNvSpPr>
          <p:nvPr>
            <p:ph idx="1"/>
          </p:nvPr>
        </p:nvSpPr>
        <p:spPr/>
        <p:txBody>
          <a:bodyPr/>
          <a:lstStyle/>
          <a:p>
            <a:r>
              <a:rPr lang="en-US" sz="2400" dirty="0" smtClean="0"/>
              <a:t>A monitor is</a:t>
            </a:r>
            <a:r>
              <a:rPr lang="en-US" sz="2400" dirty="0"/>
              <a:t> </a:t>
            </a:r>
            <a:r>
              <a:rPr lang="en-US" sz="2400" b="1" dirty="0"/>
              <a:t>an abstract data </a:t>
            </a:r>
            <a:r>
              <a:rPr lang="en-US" sz="2400" b="1" dirty="0" smtClean="0"/>
              <a:t>type (just like a class)</a:t>
            </a:r>
            <a:r>
              <a:rPr lang="en-US" sz="2400" dirty="0"/>
              <a:t> that is used for process synchronization.</a:t>
            </a:r>
          </a:p>
          <a:p>
            <a:r>
              <a:rPr lang="en-US" sz="2400" dirty="0"/>
              <a:t>Being an abstract data type monitor type contains the </a:t>
            </a:r>
            <a:r>
              <a:rPr lang="en-US" sz="2400" b="1" dirty="0"/>
              <a:t>shared data variables</a:t>
            </a:r>
            <a:r>
              <a:rPr lang="en-US" sz="2400" dirty="0"/>
              <a:t> that are to be shared by all the </a:t>
            </a:r>
            <a:r>
              <a:rPr lang="en-US" sz="2400" dirty="0" smtClean="0"/>
              <a:t>processes, so that all the processes can execute </a:t>
            </a:r>
            <a:r>
              <a:rPr lang="en-US" sz="2400" dirty="0"/>
              <a:t>in mutual exclusion within the monitor. </a:t>
            </a:r>
            <a:endParaRPr lang="en-US" sz="2400" dirty="0" smtClean="0"/>
          </a:p>
          <a:p>
            <a:r>
              <a:rPr lang="en-US" sz="2400" dirty="0" smtClean="0"/>
              <a:t>A </a:t>
            </a:r>
            <a:r>
              <a:rPr lang="en-US" sz="2400" dirty="0"/>
              <a:t>process can </a:t>
            </a:r>
            <a:r>
              <a:rPr lang="en-US" sz="2400" b="1" dirty="0"/>
              <a:t>not directly access</a:t>
            </a:r>
            <a:r>
              <a:rPr lang="en-US" sz="2400" dirty="0"/>
              <a:t> the shared data variable in the monitor; the process has to access it </a:t>
            </a:r>
            <a:r>
              <a:rPr lang="en-US" sz="2400" b="1" dirty="0"/>
              <a:t>through procedures</a:t>
            </a:r>
            <a:r>
              <a:rPr lang="en-US" sz="2400" dirty="0"/>
              <a:t> defined in the monitor which allow only one process to access the shared variables in a monitor at a time.</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457200"/>
            <a:ext cx="8229600" cy="5791200"/>
          </a:xfrm>
        </p:spPr>
        <p:txBody>
          <a:bodyPr/>
          <a:lstStyle/>
          <a:p>
            <a:r>
              <a:rPr lang="en-US" sz="2200" dirty="0"/>
              <a:t>A monitor is a construct </a:t>
            </a:r>
            <a:r>
              <a:rPr lang="en-US" sz="2200" dirty="0" smtClean="0"/>
              <a:t>that allows </a:t>
            </a:r>
            <a:r>
              <a:rPr lang="en-US" sz="2200" dirty="0"/>
              <a:t>only one process </a:t>
            </a:r>
            <a:r>
              <a:rPr lang="en-US" sz="2200" dirty="0" smtClean="0"/>
              <a:t>to be </a:t>
            </a:r>
            <a:r>
              <a:rPr lang="en-US" sz="2200" dirty="0"/>
              <a:t>active at a time within the monitor. If other process tries to access the shared variable in monitor, it gets blocked and is lined up in the queue to get the access to shared data when previously accessing process releases it.</a:t>
            </a:r>
          </a:p>
          <a:p>
            <a:r>
              <a:rPr lang="en-US" sz="2200" b="1" dirty="0"/>
              <a:t>Conditional variables</a:t>
            </a:r>
            <a:r>
              <a:rPr lang="en-US" sz="2200" dirty="0"/>
              <a:t> were introduced for additional synchronization mechanism. </a:t>
            </a:r>
            <a:r>
              <a:rPr lang="en-US" sz="2200" dirty="0" smtClean="0"/>
              <a:t>They</a:t>
            </a:r>
            <a:r>
              <a:rPr lang="en-US" sz="2200" dirty="0"/>
              <a:t> </a:t>
            </a:r>
            <a:r>
              <a:rPr lang="en-US" sz="2200" b="1" dirty="0"/>
              <a:t>allows a process to wait inside the monitor</a:t>
            </a:r>
            <a:r>
              <a:rPr lang="en-US" sz="2200" dirty="0"/>
              <a:t> and allows a waiting process to resume immediately when the other process releases the resources.</a:t>
            </a:r>
          </a:p>
          <a:p>
            <a:r>
              <a:rPr lang="en-US" sz="2200" dirty="0"/>
              <a:t>The </a:t>
            </a:r>
            <a:r>
              <a:rPr lang="en-US" sz="2200" b="1" dirty="0"/>
              <a:t>conditional variable</a:t>
            </a:r>
            <a:r>
              <a:rPr lang="en-US" sz="2200" dirty="0"/>
              <a:t> can invoke only </a:t>
            </a:r>
            <a:r>
              <a:rPr lang="en-US" sz="2200" dirty="0" smtClean="0"/>
              <a:t>two operation </a:t>
            </a:r>
            <a:r>
              <a:rPr lang="en-US" sz="2200" b="1" dirty="0" smtClean="0"/>
              <a:t>wait</a:t>
            </a:r>
            <a:r>
              <a:rPr lang="en-US" sz="2200" dirty="0"/>
              <a:t>() and </a:t>
            </a:r>
            <a:r>
              <a:rPr lang="en-US" sz="2200" b="1" dirty="0"/>
              <a:t>signal</a:t>
            </a:r>
            <a:r>
              <a:rPr lang="en-US" sz="2200" dirty="0"/>
              <a:t>(). Where if a process </a:t>
            </a:r>
            <a:r>
              <a:rPr lang="en-US" sz="2200" b="1" dirty="0"/>
              <a:t>P invokes a wait()</a:t>
            </a:r>
            <a:r>
              <a:rPr lang="en-US" sz="2200" dirty="0"/>
              <a:t> operation it gets suspended in the monitor till other process </a:t>
            </a:r>
            <a:r>
              <a:rPr lang="en-US" sz="2200" b="1" dirty="0"/>
              <a:t>Q invoke signal()</a:t>
            </a:r>
            <a:r>
              <a:rPr lang="en-US" sz="2200" dirty="0"/>
              <a:t> operation i.e. a signal() operation invoked by a process resumes the suspended process.</a:t>
            </a:r>
          </a:p>
          <a:p>
            <a:endParaRPr lang="en-IN" dirty="0"/>
          </a:p>
        </p:txBody>
      </p:sp>
    </p:spTree>
    <p:extLst>
      <p:ext uri="{BB962C8B-B14F-4D97-AF65-F5344CB8AC3E}">
        <p14:creationId xmlns:p14="http://schemas.microsoft.com/office/powerpoint/2010/main" val="312083013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Synchronization</a:t>
            </a:r>
            <a:endParaRPr lang="en-NZ" dirty="0"/>
          </a:p>
        </p:txBody>
      </p:sp>
      <p:sp>
        <p:nvSpPr>
          <p:cNvPr id="3" name="Content Placeholder 2"/>
          <p:cNvSpPr>
            <a:spLocks noGrp="1"/>
          </p:cNvSpPr>
          <p:nvPr>
            <p:ph idx="1"/>
          </p:nvPr>
        </p:nvSpPr>
        <p:spPr/>
        <p:txBody>
          <a:bodyPr/>
          <a:lstStyle/>
          <a:p>
            <a:r>
              <a:rPr lang="en-NZ" dirty="0" smtClean="0"/>
              <a:t>Synchronisation achieved by </a:t>
            </a:r>
            <a:r>
              <a:rPr lang="en-NZ" b="1" dirty="0" smtClean="0"/>
              <a:t>condition variables </a:t>
            </a:r>
            <a:r>
              <a:rPr lang="en-NZ" dirty="0" smtClean="0"/>
              <a:t>within a monitor </a:t>
            </a:r>
          </a:p>
          <a:p>
            <a:pPr lvl="1"/>
            <a:r>
              <a:rPr lang="en-NZ" dirty="0" smtClean="0"/>
              <a:t>only accessible by the monitor.</a:t>
            </a:r>
          </a:p>
          <a:p>
            <a:r>
              <a:rPr lang="en-NZ" dirty="0" smtClean="0"/>
              <a:t>Monitor Functions:</a:t>
            </a:r>
          </a:p>
          <a:p>
            <a:pPr lvl="1"/>
            <a:r>
              <a:rPr lang="en-NZ" sz="4000" dirty="0" smtClean="0">
                <a:latin typeface="Cordia New" pitchFamily="34" charset="-34"/>
                <a:cs typeface="Cordia New" pitchFamily="34" charset="-34"/>
              </a:rPr>
              <a:t>Cwait(c)</a:t>
            </a:r>
            <a:r>
              <a:rPr lang="en-NZ" dirty="0" smtClean="0"/>
              <a:t>: Suspend execution of the calling process on condition </a:t>
            </a:r>
            <a:r>
              <a:rPr lang="en-NZ" i="1" dirty="0" smtClean="0"/>
              <a:t>c</a:t>
            </a:r>
          </a:p>
          <a:p>
            <a:pPr lvl="1"/>
            <a:r>
              <a:rPr lang="en-NZ" sz="4000" dirty="0" smtClean="0">
                <a:latin typeface="Cordia New" pitchFamily="34" charset="-34"/>
                <a:cs typeface="Cordia New" pitchFamily="34" charset="-34"/>
              </a:rPr>
              <a:t>Csignal(c) </a:t>
            </a:r>
            <a:r>
              <a:rPr lang="en-NZ" dirty="0" smtClean="0"/>
              <a:t>Resume execution of some process blocked after a cwait on the same condition</a:t>
            </a:r>
          </a:p>
          <a:p>
            <a:endParaRPr lang="en-NZ"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 Monitor</a:t>
            </a:r>
            <a:endParaRPr lang="en-US" dirty="0"/>
          </a:p>
        </p:txBody>
      </p:sp>
      <p:pic>
        <p:nvPicPr>
          <p:cNvPr id="4" name="Content Placeholder 3" descr="Fig05_15.gif"/>
          <p:cNvPicPr>
            <a:picLocks noGrp="1" noChangeAspect="1"/>
          </p:cNvPicPr>
          <p:nvPr>
            <p:ph idx="1"/>
          </p:nvPr>
        </p:nvPicPr>
        <p:blipFill>
          <a:blip r:embed="rId3"/>
          <a:stretch>
            <a:fillRect/>
          </a:stretch>
        </p:blipFill>
        <p:spPr>
          <a:xfrm>
            <a:off x="2362200" y="1057883"/>
            <a:ext cx="4038601" cy="5714189"/>
          </a:xfrm>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Differences Between Semaphore and </a:t>
            </a:r>
            <a:r>
              <a:rPr lang="en-US" dirty="0" smtClean="0"/>
              <a:t>Monitor</a:t>
            </a:r>
            <a:endParaRPr lang="en-IN" dirty="0"/>
          </a:p>
        </p:txBody>
      </p:sp>
      <p:sp>
        <p:nvSpPr>
          <p:cNvPr id="3" name="Content Placeholder 2"/>
          <p:cNvSpPr>
            <a:spLocks noGrp="1"/>
          </p:cNvSpPr>
          <p:nvPr>
            <p:ph idx="1"/>
          </p:nvPr>
        </p:nvSpPr>
        <p:spPr/>
        <p:txBody>
          <a:bodyPr/>
          <a:lstStyle/>
          <a:p>
            <a:r>
              <a:rPr lang="en-US" sz="2000" dirty="0" smtClean="0"/>
              <a:t>The </a:t>
            </a:r>
            <a:r>
              <a:rPr lang="en-US" sz="2000" dirty="0"/>
              <a:t>basic difference between semaphore and monitor is that the </a:t>
            </a:r>
            <a:r>
              <a:rPr lang="en-US" sz="2000" b="1" dirty="0"/>
              <a:t>semaphore</a:t>
            </a:r>
            <a:r>
              <a:rPr lang="en-US" sz="2000" dirty="0"/>
              <a:t> is an </a:t>
            </a:r>
            <a:r>
              <a:rPr lang="en-US" sz="2000" b="1" dirty="0"/>
              <a:t>integer variable S</a:t>
            </a:r>
            <a:r>
              <a:rPr lang="en-US" sz="2000" dirty="0"/>
              <a:t> which indicate the number of resources available in the system whereas, the </a:t>
            </a:r>
            <a:r>
              <a:rPr lang="en-US" sz="2000" b="1" dirty="0"/>
              <a:t>monitor</a:t>
            </a:r>
            <a:r>
              <a:rPr lang="en-US" sz="2000" dirty="0"/>
              <a:t> is the </a:t>
            </a:r>
            <a:r>
              <a:rPr lang="en-US" sz="2000" b="1" dirty="0"/>
              <a:t>abstract data type</a:t>
            </a:r>
            <a:r>
              <a:rPr lang="en-US" sz="2000" dirty="0"/>
              <a:t> which allows only one process to execute in critical section at a time.</a:t>
            </a:r>
          </a:p>
          <a:p>
            <a:r>
              <a:rPr lang="en-US" sz="2000" dirty="0"/>
              <a:t>The value of semaphore can be modified by</a:t>
            </a:r>
            <a:r>
              <a:rPr lang="en-US" sz="2000" b="1" dirty="0"/>
              <a:t> wait()</a:t>
            </a:r>
            <a:r>
              <a:rPr lang="en-US" sz="2000" dirty="0"/>
              <a:t> and</a:t>
            </a:r>
            <a:r>
              <a:rPr lang="en-US" sz="2000" b="1" dirty="0"/>
              <a:t> signal()</a:t>
            </a:r>
            <a:r>
              <a:rPr lang="en-US" sz="2000" dirty="0"/>
              <a:t> operation only. On the other hand, a monitor has the shared variables and the procedures only through which shared variables can be accessed by the processes.</a:t>
            </a:r>
          </a:p>
          <a:p>
            <a:r>
              <a:rPr lang="en-US" sz="2000" dirty="0"/>
              <a:t>In Semaphore when a process wants to access shared resources the process performs </a:t>
            </a:r>
            <a:r>
              <a:rPr lang="en-US" sz="2000" b="1" dirty="0"/>
              <a:t>wait</a:t>
            </a:r>
            <a:r>
              <a:rPr lang="en-US" sz="2000" dirty="0"/>
              <a:t>() operation and block the resources and when it release the resources it performs </a:t>
            </a:r>
            <a:r>
              <a:rPr lang="en-US" sz="2000" b="1" dirty="0"/>
              <a:t>signal</a:t>
            </a:r>
            <a:r>
              <a:rPr lang="en-US" sz="2000" dirty="0"/>
              <a:t>() operation. In monitors when a process needs to access shared resources, it has to access them through procedures in monitor.</a:t>
            </a:r>
          </a:p>
          <a:p>
            <a:r>
              <a:rPr lang="en-US" sz="2000" dirty="0"/>
              <a:t>Monitor type has </a:t>
            </a:r>
            <a:r>
              <a:rPr lang="en-US" sz="2000" b="1" dirty="0"/>
              <a:t>condition variables</a:t>
            </a:r>
            <a:r>
              <a:rPr lang="en-US" sz="2000" dirty="0"/>
              <a:t> which semaphore does not have.</a:t>
            </a:r>
          </a:p>
          <a:p>
            <a:endParaRPr lang="en-IN" sz="2000" dirty="0"/>
          </a:p>
        </p:txBody>
      </p:sp>
    </p:spTree>
    <p:extLst>
      <p:ext uri="{BB962C8B-B14F-4D97-AF65-F5344CB8AC3E}">
        <p14:creationId xmlns:p14="http://schemas.microsoft.com/office/powerpoint/2010/main" val="1861125417"/>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Principals of Concurrency</a:t>
            </a:r>
          </a:p>
          <a:p>
            <a:r>
              <a:rPr lang="en-NZ" dirty="0" smtClean="0"/>
              <a:t>Mutual Exclusion: Hardware Support</a:t>
            </a:r>
          </a:p>
          <a:p>
            <a:r>
              <a:rPr lang="en-NZ" dirty="0" smtClean="0"/>
              <a:t>Semaphores</a:t>
            </a:r>
          </a:p>
          <a:p>
            <a:r>
              <a:rPr lang="en-NZ" dirty="0" smtClean="0"/>
              <a:t>Monitors</a:t>
            </a:r>
          </a:p>
          <a:p>
            <a:r>
              <a:rPr lang="en-NZ" dirty="0" smtClean="0">
                <a:solidFill>
                  <a:schemeClr val="accent1">
                    <a:lumMod val="75000"/>
                  </a:schemeClr>
                </a:solidFill>
              </a:rPr>
              <a:t>Message Passing</a:t>
            </a:r>
          </a:p>
          <a:p>
            <a:r>
              <a:rPr lang="en-NZ" dirty="0" smtClean="0"/>
              <a:t>Readers/Writers Problem</a:t>
            </a:r>
          </a:p>
          <a:p>
            <a:r>
              <a:rPr lang="en-NZ" dirty="0" smtClean="0"/>
              <a:t>IPC</a:t>
            </a:r>
          </a:p>
        </p:txBody>
      </p:sp>
      <p:cxnSp>
        <p:nvCxnSpPr>
          <p:cNvPr id="4" name="Straight Arrow Connector 3"/>
          <p:cNvCxnSpPr/>
          <p:nvPr/>
        </p:nvCxnSpPr>
        <p:spPr>
          <a:xfrm>
            <a:off x="152400" y="4243841"/>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Process Interaction</a:t>
            </a:r>
            <a:endParaRPr lang="en-NZ" dirty="0"/>
          </a:p>
        </p:txBody>
      </p:sp>
      <p:sp>
        <p:nvSpPr>
          <p:cNvPr id="3" name="Content Placeholder 2"/>
          <p:cNvSpPr>
            <a:spLocks noGrp="1"/>
          </p:cNvSpPr>
          <p:nvPr>
            <p:ph idx="1"/>
          </p:nvPr>
        </p:nvSpPr>
        <p:spPr/>
        <p:txBody>
          <a:bodyPr/>
          <a:lstStyle/>
          <a:p>
            <a:r>
              <a:rPr lang="en-NZ" dirty="0" smtClean="0"/>
              <a:t>When processes interact with one another, two fundamental requirements must be satisfied: </a:t>
            </a:r>
          </a:p>
          <a:p>
            <a:pPr lvl="1"/>
            <a:r>
              <a:rPr lang="en-NZ" dirty="0" smtClean="0"/>
              <a:t> synchronization and </a:t>
            </a:r>
          </a:p>
          <a:p>
            <a:pPr lvl="1"/>
            <a:r>
              <a:rPr lang="en-NZ" dirty="0" smtClean="0"/>
              <a:t> communication. </a:t>
            </a:r>
          </a:p>
          <a:p>
            <a:r>
              <a:rPr lang="en-NZ" dirty="0" smtClean="0"/>
              <a:t>Message Passing is one solution to the second requirement</a:t>
            </a:r>
          </a:p>
          <a:p>
            <a:pPr lvl="1"/>
            <a:r>
              <a:rPr lang="en-NZ" dirty="0" smtClean="0"/>
              <a:t>Added bonus: It works with shared memory </a:t>
            </a:r>
            <a:r>
              <a:rPr lang="en-NZ" i="1" dirty="0" smtClean="0"/>
              <a:t>and</a:t>
            </a:r>
            <a:r>
              <a:rPr lang="en-NZ" dirty="0" smtClean="0"/>
              <a:t> with distributed systems</a:t>
            </a:r>
            <a:endParaRPr lang="en-NZ"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Passing</a:t>
            </a:r>
            <a:endParaRPr lang="en-US" dirty="0"/>
          </a:p>
        </p:txBody>
      </p:sp>
      <p:sp>
        <p:nvSpPr>
          <p:cNvPr id="3" name="Content Placeholder 2"/>
          <p:cNvSpPr>
            <a:spLocks noGrp="1"/>
          </p:cNvSpPr>
          <p:nvPr>
            <p:ph idx="1"/>
          </p:nvPr>
        </p:nvSpPr>
        <p:spPr/>
        <p:txBody>
          <a:bodyPr/>
          <a:lstStyle/>
          <a:p>
            <a:r>
              <a:rPr lang="en-NZ" dirty="0" smtClean="0"/>
              <a:t>The actual function of message passing is normally provided in the form of a pair of primitives:</a:t>
            </a:r>
            <a:endParaRPr lang="en-US" dirty="0" smtClean="0"/>
          </a:p>
          <a:p>
            <a:r>
              <a:rPr lang="en-US" dirty="0" smtClean="0"/>
              <a:t>	send (destination, message)</a:t>
            </a:r>
          </a:p>
          <a:p>
            <a:r>
              <a:rPr lang="en-US" dirty="0" smtClean="0"/>
              <a:t>	receive (source, message)</a:t>
            </a:r>
          </a:p>
          <a:p>
            <a:endParaRPr lang="en-US"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Synchronization</a:t>
            </a:r>
            <a:endParaRPr lang="en-US" dirty="0"/>
          </a:p>
        </p:txBody>
      </p:sp>
      <p:sp>
        <p:nvSpPr>
          <p:cNvPr id="3" name="Content Placeholder 2"/>
          <p:cNvSpPr>
            <a:spLocks noGrp="1"/>
          </p:cNvSpPr>
          <p:nvPr>
            <p:ph idx="1"/>
          </p:nvPr>
        </p:nvSpPr>
        <p:spPr/>
        <p:txBody>
          <a:bodyPr/>
          <a:lstStyle/>
          <a:p>
            <a:r>
              <a:rPr lang="en-US" dirty="0" smtClean="0"/>
              <a:t>Communication requires synchronization</a:t>
            </a:r>
          </a:p>
          <a:p>
            <a:pPr lvl="1"/>
            <a:r>
              <a:rPr lang="en-US" dirty="0" smtClean="0"/>
              <a:t>Sender must send before receiver can receive</a:t>
            </a:r>
          </a:p>
          <a:p>
            <a:r>
              <a:rPr lang="en-NZ" dirty="0" smtClean="0"/>
              <a:t>What happens to a process after it issues a send or receive primitive?</a:t>
            </a:r>
            <a:endParaRPr lang="en-US" dirty="0" smtClean="0"/>
          </a:p>
          <a:p>
            <a:pPr lvl="1"/>
            <a:r>
              <a:rPr lang="en-US" dirty="0" smtClean="0"/>
              <a:t>Sender and receiver may or may not be blocking (waiting for message)</a:t>
            </a:r>
          </a:p>
          <a:p>
            <a:endParaRPr lang="en-US"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send, </a:t>
            </a:r>
            <a:br>
              <a:rPr lang="en-US" dirty="0" smtClean="0"/>
            </a:br>
            <a:r>
              <a:rPr lang="en-US" dirty="0" smtClean="0"/>
              <a:t>Blocking receive</a:t>
            </a:r>
            <a:endParaRPr lang="en-NZ" dirty="0"/>
          </a:p>
        </p:txBody>
      </p:sp>
      <p:sp>
        <p:nvSpPr>
          <p:cNvPr id="3" name="Content Placeholder 2"/>
          <p:cNvSpPr>
            <a:spLocks noGrp="1"/>
          </p:cNvSpPr>
          <p:nvPr>
            <p:ph idx="1"/>
          </p:nvPr>
        </p:nvSpPr>
        <p:spPr/>
        <p:txBody>
          <a:bodyPr/>
          <a:lstStyle/>
          <a:p>
            <a:r>
              <a:rPr lang="en-US" dirty="0" smtClean="0"/>
              <a:t>Both sender and receiver are blocked until message is delivered</a:t>
            </a:r>
          </a:p>
          <a:p>
            <a:r>
              <a:rPr lang="en-US" dirty="0" smtClean="0"/>
              <a:t>Known as a </a:t>
            </a:r>
            <a:r>
              <a:rPr lang="en-US" i="1" dirty="0" smtClean="0"/>
              <a:t>rendezvous</a:t>
            </a:r>
          </a:p>
          <a:p>
            <a:r>
              <a:rPr lang="en-NZ" dirty="0" smtClean="0"/>
              <a:t>Allows for tight synchronization between processes.</a:t>
            </a:r>
            <a:endParaRPr lang="en-US" dirty="0" smtClean="0"/>
          </a:p>
          <a:p>
            <a:endParaRPr lang="en-NZ"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Terms</a:t>
            </a:r>
            <a:endParaRPr lang="en-US" dirty="0"/>
          </a:p>
        </p:txBody>
      </p:sp>
      <p:pic>
        <p:nvPicPr>
          <p:cNvPr id="4" name="Content Placeholder 3" descr="Table05_01.gif"/>
          <p:cNvPicPr>
            <a:picLocks noGrp="1" noChangeAspect="1"/>
          </p:cNvPicPr>
          <p:nvPr>
            <p:ph idx="1"/>
          </p:nvPr>
        </p:nvPicPr>
        <p:blipFill>
          <a:blip r:embed="rId3"/>
          <a:stretch>
            <a:fillRect/>
          </a:stretch>
        </p:blipFill>
        <p:spPr>
          <a:xfrm>
            <a:off x="1295610" y="1143000"/>
            <a:ext cx="6932649" cy="5562600"/>
          </a:xfrm>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Non-blocking Send</a:t>
            </a:r>
            <a:endParaRPr lang="en-US" dirty="0"/>
          </a:p>
        </p:txBody>
      </p:sp>
      <p:sp>
        <p:nvSpPr>
          <p:cNvPr id="3" name="Content Placeholder 2"/>
          <p:cNvSpPr>
            <a:spLocks noGrp="1"/>
          </p:cNvSpPr>
          <p:nvPr>
            <p:ph idx="1"/>
          </p:nvPr>
        </p:nvSpPr>
        <p:spPr/>
        <p:txBody>
          <a:bodyPr/>
          <a:lstStyle/>
          <a:p>
            <a:pPr lvl="0"/>
            <a:r>
              <a:rPr lang="en-NZ" dirty="0" smtClean="0"/>
              <a:t>More natural for many concurrent programming tasks.</a:t>
            </a:r>
          </a:p>
          <a:p>
            <a:r>
              <a:rPr lang="en-US" dirty="0" smtClean="0"/>
              <a:t>Nonblocking send, blocking receive</a:t>
            </a:r>
          </a:p>
          <a:p>
            <a:pPr lvl="1"/>
            <a:r>
              <a:rPr lang="en-US" dirty="0" smtClean="0"/>
              <a:t>Sender continues on</a:t>
            </a:r>
          </a:p>
          <a:p>
            <a:pPr lvl="1"/>
            <a:r>
              <a:rPr lang="en-US" dirty="0" smtClean="0"/>
              <a:t>Receiver is blocked until the requested message arrives</a:t>
            </a:r>
          </a:p>
          <a:p>
            <a:r>
              <a:rPr lang="en-US" dirty="0" smtClean="0"/>
              <a:t>Nonblocking send, nonblocking receive</a:t>
            </a:r>
          </a:p>
          <a:p>
            <a:pPr lvl="1"/>
            <a:r>
              <a:rPr lang="en-US" dirty="0" smtClean="0"/>
              <a:t>Neither party is required to wait</a:t>
            </a:r>
          </a:p>
          <a:p>
            <a:endParaRPr lang="en-US"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Addressing</a:t>
            </a:r>
            <a:endParaRPr lang="en-US" dirty="0"/>
          </a:p>
        </p:txBody>
      </p:sp>
      <p:sp>
        <p:nvSpPr>
          <p:cNvPr id="3" name="Content Placeholder 2"/>
          <p:cNvSpPr>
            <a:spLocks noGrp="1"/>
          </p:cNvSpPr>
          <p:nvPr>
            <p:ph idx="1"/>
          </p:nvPr>
        </p:nvSpPr>
        <p:spPr/>
        <p:txBody>
          <a:bodyPr/>
          <a:lstStyle/>
          <a:p>
            <a:r>
              <a:rPr lang="en-US" dirty="0" smtClean="0"/>
              <a:t>Sendin process need to be able to specify which process should receive the message</a:t>
            </a:r>
          </a:p>
          <a:p>
            <a:pPr lvl="1"/>
            <a:r>
              <a:rPr lang="en-US" dirty="0" smtClean="0"/>
              <a:t>Direct addressing</a:t>
            </a:r>
          </a:p>
          <a:p>
            <a:pPr lvl="1"/>
            <a:r>
              <a:rPr lang="en-US" dirty="0" smtClean="0"/>
              <a:t>Indirect Addressing</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Direct Addressing</a:t>
            </a:r>
            <a:endParaRPr lang="en-NZ" dirty="0"/>
          </a:p>
        </p:txBody>
      </p:sp>
      <p:sp>
        <p:nvSpPr>
          <p:cNvPr id="3" name="Content Placeholder 2"/>
          <p:cNvSpPr>
            <a:spLocks noGrp="1"/>
          </p:cNvSpPr>
          <p:nvPr>
            <p:ph idx="1"/>
          </p:nvPr>
        </p:nvSpPr>
        <p:spPr/>
        <p:txBody>
          <a:bodyPr/>
          <a:lstStyle/>
          <a:p>
            <a:r>
              <a:rPr lang="en-US" dirty="0" smtClean="0"/>
              <a:t>Send primitive includes a specific identifier of the destination process</a:t>
            </a:r>
          </a:p>
          <a:p>
            <a:r>
              <a:rPr lang="en-US" dirty="0" smtClean="0"/>
              <a:t>Receive primitive could know ahead of time which process a message is expected</a:t>
            </a:r>
          </a:p>
          <a:p>
            <a:r>
              <a:rPr lang="en-US" dirty="0" smtClean="0"/>
              <a:t>Receive primitive could use source parameter to return a value when the receive operation has been performed</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Indirect addressing</a:t>
            </a:r>
            <a:endParaRPr lang="en-US" dirty="0"/>
          </a:p>
        </p:txBody>
      </p:sp>
      <p:sp>
        <p:nvSpPr>
          <p:cNvPr id="3" name="Content Placeholder 2"/>
          <p:cNvSpPr>
            <a:spLocks noGrp="1"/>
          </p:cNvSpPr>
          <p:nvPr>
            <p:ph idx="1"/>
          </p:nvPr>
        </p:nvSpPr>
        <p:spPr/>
        <p:txBody>
          <a:bodyPr/>
          <a:lstStyle/>
          <a:p>
            <a:r>
              <a:rPr lang="en-US" dirty="0" smtClean="0"/>
              <a:t>Messages are sent to a shared data structure consisting of queues</a:t>
            </a:r>
          </a:p>
          <a:p>
            <a:r>
              <a:rPr lang="en-US" dirty="0" smtClean="0"/>
              <a:t>Queues are called </a:t>
            </a:r>
            <a:r>
              <a:rPr lang="en-US" i="1" dirty="0" smtClean="0"/>
              <a:t>mailboxes</a:t>
            </a:r>
          </a:p>
          <a:p>
            <a:r>
              <a:rPr lang="en-US" dirty="0" smtClean="0"/>
              <a:t>One process sends a message to the mailbox and the other process picks up the message from the mailbox</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Indirect Process Communication</a:t>
            </a:r>
            <a:endParaRPr lang="en-US" dirty="0"/>
          </a:p>
        </p:txBody>
      </p:sp>
      <p:pic>
        <p:nvPicPr>
          <p:cNvPr id="4" name="Content Placeholder 3" descr="Fig05_18.gif"/>
          <p:cNvPicPr>
            <a:picLocks noGrp="1" noChangeAspect="1"/>
          </p:cNvPicPr>
          <p:nvPr>
            <p:ph idx="1"/>
          </p:nvPr>
        </p:nvPicPr>
        <p:blipFill>
          <a:blip r:embed="rId3"/>
          <a:stretch>
            <a:fillRect/>
          </a:stretch>
        </p:blipFill>
        <p:spPr>
          <a:xfrm>
            <a:off x="1210589" y="1447800"/>
            <a:ext cx="6722821" cy="5257800"/>
          </a:xfrm>
        </p:spPr>
      </p:pic>
      <p:pic>
        <p:nvPicPr>
          <p:cNvPr id="1026" name="Picture 2"/>
          <p:cNvPicPr>
            <a:picLocks noChangeAspect="1" noChangeArrowheads="1"/>
          </p:cNvPicPr>
          <p:nvPr/>
        </p:nvPicPr>
        <p:blipFill>
          <a:blip r:embed="rId4"/>
          <a:srcRect/>
          <a:stretch>
            <a:fillRect/>
          </a:stretch>
        </p:blipFill>
        <p:spPr bwMode="auto">
          <a:xfrm>
            <a:off x="1143000" y="1371600"/>
            <a:ext cx="3440113" cy="23399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4648200" y="1371600"/>
            <a:ext cx="3419475" cy="23304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6"/>
          <a:srcRect/>
          <a:stretch>
            <a:fillRect/>
          </a:stretch>
        </p:blipFill>
        <p:spPr bwMode="auto">
          <a:xfrm>
            <a:off x="1143000" y="3886200"/>
            <a:ext cx="3379787" cy="2589213"/>
          </a:xfrm>
          <a:prstGeom prst="rect">
            <a:avLst/>
          </a:prstGeom>
          <a:noFill/>
          <a:ln w="9525">
            <a:noFill/>
            <a:miter lim="800000"/>
            <a:headEnd/>
            <a:tailEnd/>
          </a:ln>
          <a:effectLst/>
        </p:spPr>
      </p:pic>
      <p:pic>
        <p:nvPicPr>
          <p:cNvPr id="1029" name="Picture 5"/>
          <p:cNvPicPr>
            <a:picLocks noChangeAspect="1" noChangeArrowheads="1"/>
          </p:cNvPicPr>
          <p:nvPr/>
        </p:nvPicPr>
        <p:blipFill>
          <a:blip r:embed="rId7"/>
          <a:srcRect/>
          <a:stretch>
            <a:fillRect/>
          </a:stretch>
        </p:blipFill>
        <p:spPr bwMode="auto">
          <a:xfrm>
            <a:off x="4495800" y="3810000"/>
            <a:ext cx="3609975" cy="2549525"/>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nodeType="afterEffect">
                                  <p:stCondLst>
                                    <p:cond delay="0"/>
                                  </p:stCondLst>
                                  <p:childTnLst>
                                    <p:animScale>
                                      <p:cBhvr>
                                        <p:cTn id="9" dur="2000" fill="hold"/>
                                        <p:tgtEl>
                                          <p:spTgt spid="1026"/>
                                        </p:tgtEl>
                                      </p:cBhvr>
                                      <p:by x="150000" y="150000"/>
                                    </p:animScale>
                                  </p:childTnLst>
                                </p:cTn>
                              </p:par>
                              <p:par>
                                <p:cTn id="10" presetID="0" presetClass="path" presetSubtype="0" accel="50000" decel="50000" fill="hold" nodeType="withEffect">
                                  <p:stCondLst>
                                    <p:cond delay="0"/>
                                  </p:stCondLst>
                                  <p:childTnLst>
                                    <p:animMotion origin="layout" path="M -2.5E-6 6.2963E-6 L 0.20834 0.14445 " pathEditMode="relative" ptsTypes="AA">
                                      <p:cBhvr>
                                        <p:cTn id="11" dur="2000" fill="hold"/>
                                        <p:tgtEl>
                                          <p:spTgt spid="1026"/>
                                        </p:tgtEl>
                                        <p:attrNameLst>
                                          <p:attrName>ppt_x</p:attrName>
                                          <p:attrName>ppt_y</p:attrName>
                                        </p:attrNameLst>
                                      </p:cBhvr>
                                    </p:animMotion>
                                  </p:childTnLst>
                                </p:cTn>
                              </p:par>
                            </p:childTnLst>
                          </p:cTn>
                        </p:par>
                      </p:childTnLst>
                    </p:cTn>
                  </p:par>
                  <p:par>
                    <p:cTn id="12" fill="hold">
                      <p:stCondLst>
                        <p:cond delay="indefinite"/>
                      </p:stCondLst>
                      <p:childTnLst>
                        <p:par>
                          <p:cTn id="13" fill="hold">
                            <p:stCondLst>
                              <p:cond delay="0"/>
                            </p:stCondLst>
                            <p:childTnLst>
                              <p:par>
                                <p:cTn id="14" presetID="9" presetClass="exit" presetSubtype="0" fill="hold" nodeType="clickEffect">
                                  <p:stCondLst>
                                    <p:cond delay="0"/>
                                  </p:stCondLst>
                                  <p:childTnLst>
                                    <p:animEffect transition="out" filter="dissolve">
                                      <p:cBhvr>
                                        <p:cTn id="15" dur="500"/>
                                        <p:tgtEl>
                                          <p:spTgt spid="1026"/>
                                        </p:tgtEl>
                                      </p:cBhvr>
                                    </p:animEffect>
                                    <p:set>
                                      <p:cBhvr>
                                        <p:cTn id="16" dur="1" fill="hold">
                                          <p:stCondLst>
                                            <p:cond delay="499"/>
                                          </p:stCondLst>
                                        </p:cTn>
                                        <p:tgtEl>
                                          <p:spTgt spid="1026"/>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027"/>
                                        </p:tgtEl>
                                        <p:attrNameLst>
                                          <p:attrName>style.visibility</p:attrName>
                                        </p:attrNameLst>
                                      </p:cBhvr>
                                      <p:to>
                                        <p:strVal val="visible"/>
                                      </p:to>
                                    </p:set>
                                  </p:childTnLst>
                                </p:cTn>
                              </p:par>
                            </p:childTnLst>
                          </p:cTn>
                        </p:par>
                        <p:par>
                          <p:cTn id="19" fill="hold">
                            <p:stCondLst>
                              <p:cond delay="500"/>
                            </p:stCondLst>
                            <p:childTnLst>
                              <p:par>
                                <p:cTn id="20" presetID="6" presetClass="emph" presetSubtype="0" fill="hold" nodeType="afterEffect">
                                  <p:stCondLst>
                                    <p:cond delay="0"/>
                                  </p:stCondLst>
                                  <p:childTnLst>
                                    <p:animScale>
                                      <p:cBhvr>
                                        <p:cTn id="21" dur="2000" fill="hold"/>
                                        <p:tgtEl>
                                          <p:spTgt spid="1027"/>
                                        </p:tgtEl>
                                      </p:cBhvr>
                                      <p:by x="150000" y="150000"/>
                                    </p:animScale>
                                  </p:childTnLst>
                                </p:cTn>
                              </p:par>
                              <p:par>
                                <p:cTn id="22" presetID="0" presetClass="path" presetSubtype="0" accel="50000" decel="50000" fill="hold" nodeType="withEffect">
                                  <p:stCondLst>
                                    <p:cond delay="0"/>
                                  </p:stCondLst>
                                  <p:childTnLst>
                                    <p:animMotion origin="layout" path="M 5.83333E-6 -7.03704E-6 L -0.17499 0.16666 " pathEditMode="relative" ptsTypes="AA">
                                      <p:cBhvr>
                                        <p:cTn id="23" dur="2000" fill="hold"/>
                                        <p:tgtEl>
                                          <p:spTgt spid="1027"/>
                                        </p:tgtEl>
                                        <p:attrNameLst>
                                          <p:attrName>ppt_x</p:attrName>
                                          <p:attrName>ppt_y</p:attrName>
                                        </p:attrNameLst>
                                      </p:cBhvr>
                                    </p:animMotion>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nodeType="clickEffect">
                                  <p:stCondLst>
                                    <p:cond delay="0"/>
                                  </p:stCondLst>
                                  <p:childTnLst>
                                    <p:animEffect transition="out" filter="dissolve">
                                      <p:cBhvr>
                                        <p:cTn id="27" dur="500"/>
                                        <p:tgtEl>
                                          <p:spTgt spid="1027"/>
                                        </p:tgtEl>
                                      </p:cBhvr>
                                    </p:animEffect>
                                    <p:set>
                                      <p:cBhvr>
                                        <p:cTn id="28" dur="1" fill="hold">
                                          <p:stCondLst>
                                            <p:cond delay="499"/>
                                          </p:stCondLst>
                                        </p:cTn>
                                        <p:tgtEl>
                                          <p:spTgt spid="1027"/>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028"/>
                                        </p:tgtEl>
                                        <p:attrNameLst>
                                          <p:attrName>style.visibility</p:attrName>
                                        </p:attrNameLst>
                                      </p:cBhvr>
                                      <p:to>
                                        <p:strVal val="visible"/>
                                      </p:to>
                                    </p:set>
                                  </p:childTnLst>
                                </p:cTn>
                              </p:par>
                            </p:childTnLst>
                          </p:cTn>
                        </p:par>
                        <p:par>
                          <p:cTn id="31" fill="hold">
                            <p:stCondLst>
                              <p:cond delay="500"/>
                            </p:stCondLst>
                            <p:childTnLst>
                              <p:par>
                                <p:cTn id="32" presetID="6" presetClass="emph" presetSubtype="0" fill="hold" nodeType="afterEffect">
                                  <p:stCondLst>
                                    <p:cond delay="0"/>
                                  </p:stCondLst>
                                  <p:childTnLst>
                                    <p:animScale>
                                      <p:cBhvr>
                                        <p:cTn id="33" dur="2000" fill="hold"/>
                                        <p:tgtEl>
                                          <p:spTgt spid="1028"/>
                                        </p:tgtEl>
                                      </p:cBhvr>
                                      <p:by x="150000" y="150000"/>
                                    </p:animScale>
                                  </p:childTnLst>
                                </p:cTn>
                              </p:par>
                              <p:par>
                                <p:cTn id="34" presetID="0" presetClass="path" presetSubtype="0" accel="50000" decel="50000" fill="hold" nodeType="withEffect">
                                  <p:stCondLst>
                                    <p:cond delay="0"/>
                                  </p:stCondLst>
                                  <p:childTnLst>
                                    <p:animMotion origin="layout" path="M 5.55556E-6 -3.7037E-7 L 0.20001 -0.22222 " pathEditMode="relative" ptsTypes="AA">
                                      <p:cBhvr>
                                        <p:cTn id="35" dur="2000" fill="hold"/>
                                        <p:tgtEl>
                                          <p:spTgt spid="1028"/>
                                        </p:tgtEl>
                                        <p:attrNameLst>
                                          <p:attrName>ppt_x</p:attrName>
                                          <p:attrName>ppt_y</p:attrName>
                                        </p:attrNameLst>
                                      </p:cBhvr>
                                    </p:animMotion>
                                  </p:childTnLst>
                                </p:cTn>
                              </p:par>
                            </p:childTnLst>
                          </p:cTn>
                        </p:par>
                      </p:childTnLst>
                    </p:cTn>
                  </p:par>
                  <p:par>
                    <p:cTn id="36" fill="hold">
                      <p:stCondLst>
                        <p:cond delay="indefinite"/>
                      </p:stCondLst>
                      <p:childTnLst>
                        <p:par>
                          <p:cTn id="37" fill="hold">
                            <p:stCondLst>
                              <p:cond delay="0"/>
                            </p:stCondLst>
                            <p:childTnLst>
                              <p:par>
                                <p:cTn id="38" presetID="9" presetClass="exit" presetSubtype="0" fill="hold" nodeType="clickEffect">
                                  <p:stCondLst>
                                    <p:cond delay="0"/>
                                  </p:stCondLst>
                                  <p:childTnLst>
                                    <p:animEffect transition="out" filter="dissolve">
                                      <p:cBhvr>
                                        <p:cTn id="39" dur="500"/>
                                        <p:tgtEl>
                                          <p:spTgt spid="1028"/>
                                        </p:tgtEl>
                                      </p:cBhvr>
                                    </p:animEffect>
                                    <p:set>
                                      <p:cBhvr>
                                        <p:cTn id="40" dur="1" fill="hold">
                                          <p:stCondLst>
                                            <p:cond delay="499"/>
                                          </p:stCondLst>
                                        </p:cTn>
                                        <p:tgtEl>
                                          <p:spTgt spid="102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1029"/>
                                        </p:tgtEl>
                                        <p:attrNameLst>
                                          <p:attrName>style.visibility</p:attrName>
                                        </p:attrNameLst>
                                      </p:cBhvr>
                                      <p:to>
                                        <p:strVal val="visible"/>
                                      </p:to>
                                    </p:set>
                                  </p:childTnLst>
                                </p:cTn>
                              </p:par>
                            </p:childTnLst>
                          </p:cTn>
                        </p:par>
                        <p:par>
                          <p:cTn id="43" fill="hold">
                            <p:stCondLst>
                              <p:cond delay="500"/>
                            </p:stCondLst>
                            <p:childTnLst>
                              <p:par>
                                <p:cTn id="44" presetID="6" presetClass="emph" presetSubtype="0" fill="hold" nodeType="afterEffect">
                                  <p:stCondLst>
                                    <p:cond delay="0"/>
                                  </p:stCondLst>
                                  <p:childTnLst>
                                    <p:animScale>
                                      <p:cBhvr>
                                        <p:cTn id="45" dur="2000" fill="hold"/>
                                        <p:tgtEl>
                                          <p:spTgt spid="1029"/>
                                        </p:tgtEl>
                                      </p:cBhvr>
                                      <p:by x="150000" y="150000"/>
                                    </p:animScale>
                                  </p:childTnLst>
                                </p:cTn>
                              </p:par>
                              <p:par>
                                <p:cTn id="46" presetID="0" presetClass="path" presetSubtype="0" accel="50000" decel="50000" fill="hold" nodeType="withEffect">
                                  <p:stCondLst>
                                    <p:cond delay="0"/>
                                  </p:stCondLst>
                                  <p:childTnLst>
                                    <p:animMotion origin="layout" path="M 5.83333E-6 -8.14815E-6 L -0.18333 -0.21112 " pathEditMode="relative" ptsTypes="AA">
                                      <p:cBhvr>
                                        <p:cTn id="47" dur="2000" fill="hold"/>
                                        <p:tgtEl>
                                          <p:spTgt spid="102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Message Format</a:t>
            </a:r>
            <a:endParaRPr lang="en-US" dirty="0"/>
          </a:p>
        </p:txBody>
      </p:sp>
      <p:pic>
        <p:nvPicPr>
          <p:cNvPr id="4" name="Content Placeholder 3" descr="Fig05_19.gif"/>
          <p:cNvPicPr>
            <a:picLocks noGrp="1" noChangeAspect="1"/>
          </p:cNvPicPr>
          <p:nvPr>
            <p:ph idx="1"/>
          </p:nvPr>
        </p:nvPicPr>
        <p:blipFill>
          <a:blip r:embed="rId3"/>
          <a:stretch>
            <a:fillRect/>
          </a:stretch>
        </p:blipFill>
        <p:spPr>
          <a:xfrm>
            <a:off x="1981200" y="1219200"/>
            <a:ext cx="4544568" cy="5486400"/>
          </a:xfrm>
        </p:spPr>
      </p:pic>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Mutual Exclusion Using Messages</a:t>
            </a:r>
            <a:endParaRPr lang="en-US" dirty="0"/>
          </a:p>
        </p:txBody>
      </p:sp>
      <p:pic>
        <p:nvPicPr>
          <p:cNvPr id="4" name="Content Placeholder 3" descr="Fig05_20.gif"/>
          <p:cNvPicPr>
            <a:picLocks noGrp="1" noChangeAspect="1"/>
          </p:cNvPicPr>
          <p:nvPr>
            <p:ph idx="1"/>
          </p:nvPr>
        </p:nvPicPr>
        <p:blipFill>
          <a:blip r:embed="rId3"/>
          <a:stretch>
            <a:fillRect/>
          </a:stretch>
        </p:blipFill>
        <p:spPr>
          <a:xfrm>
            <a:off x="457200" y="1640927"/>
            <a:ext cx="8229600" cy="4871545"/>
          </a:xfrm>
        </p:spPr>
      </p:pic>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Principals of Concurrency</a:t>
            </a:r>
          </a:p>
          <a:p>
            <a:r>
              <a:rPr lang="en-NZ" dirty="0" smtClean="0"/>
              <a:t>Mutual Exclusion: Hardware Support</a:t>
            </a:r>
          </a:p>
          <a:p>
            <a:r>
              <a:rPr lang="en-NZ" dirty="0" smtClean="0"/>
              <a:t>Semaphores</a:t>
            </a:r>
          </a:p>
          <a:p>
            <a:r>
              <a:rPr lang="en-NZ" dirty="0" smtClean="0"/>
              <a:t>Monitors</a:t>
            </a:r>
          </a:p>
          <a:p>
            <a:r>
              <a:rPr lang="en-NZ" dirty="0" smtClean="0"/>
              <a:t>Message Passing</a:t>
            </a:r>
          </a:p>
          <a:p>
            <a:r>
              <a:rPr lang="en-NZ" dirty="0" smtClean="0">
                <a:solidFill>
                  <a:schemeClr val="accent1">
                    <a:lumMod val="75000"/>
                  </a:schemeClr>
                </a:solidFill>
              </a:rPr>
              <a:t>Readers/Writers Problem</a:t>
            </a:r>
          </a:p>
        </p:txBody>
      </p:sp>
      <p:cxnSp>
        <p:nvCxnSpPr>
          <p:cNvPr id="4" name="Straight Arrow Connector 3"/>
          <p:cNvCxnSpPr/>
          <p:nvPr/>
        </p:nvCxnSpPr>
        <p:spPr>
          <a:xfrm>
            <a:off x="152400" y="47990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Readers/Writers Problem</a:t>
            </a:r>
            <a:endParaRPr lang="en-US" dirty="0"/>
          </a:p>
        </p:txBody>
      </p:sp>
      <p:sp>
        <p:nvSpPr>
          <p:cNvPr id="3" name="Content Placeholder 2"/>
          <p:cNvSpPr>
            <a:spLocks noGrp="1"/>
          </p:cNvSpPr>
          <p:nvPr>
            <p:ph idx="1"/>
          </p:nvPr>
        </p:nvSpPr>
        <p:spPr/>
        <p:txBody>
          <a:bodyPr/>
          <a:lstStyle/>
          <a:p>
            <a:r>
              <a:rPr lang="en-US" dirty="0" smtClean="0"/>
              <a:t>A data area is shared among many processes</a:t>
            </a:r>
          </a:p>
          <a:p>
            <a:pPr lvl="1"/>
            <a:r>
              <a:rPr lang="en-US" dirty="0" smtClean="0"/>
              <a:t>Some processes only read the data area, some only write to the area</a:t>
            </a:r>
          </a:p>
          <a:p>
            <a:r>
              <a:rPr lang="en-US" dirty="0" smtClean="0"/>
              <a:t>Conditions to satisfy:</a:t>
            </a:r>
          </a:p>
          <a:p>
            <a:pPr marL="971550" lvl="1" indent="-514350">
              <a:buFont typeface="+mj-lt"/>
              <a:buAutoNum type="arabicPeriod"/>
            </a:pPr>
            <a:r>
              <a:rPr lang="en-NZ" dirty="0" smtClean="0"/>
              <a:t>Multiple readers may read the file at once.</a:t>
            </a:r>
          </a:p>
          <a:p>
            <a:pPr marL="971550" lvl="1" indent="-514350">
              <a:buFont typeface="+mj-lt"/>
              <a:buAutoNum type="arabicPeriod"/>
            </a:pPr>
            <a:r>
              <a:rPr lang="en-NZ" dirty="0" smtClean="0"/>
              <a:t>Only one writer at a time may write</a:t>
            </a:r>
          </a:p>
          <a:p>
            <a:pPr marL="971550" lvl="1" indent="-514350">
              <a:buFont typeface="+mj-lt"/>
              <a:buAutoNum type="arabicPeriod"/>
            </a:pPr>
            <a:r>
              <a:rPr lang="en-NZ" dirty="0" smtClean="0"/>
              <a:t>If a writer is writing to the file, no reader may read it.</a:t>
            </a:r>
          </a:p>
          <a:p>
            <a:endParaRPr lang="en-US" dirty="0" smtClean="0"/>
          </a:p>
          <a:p>
            <a:endParaRPr lang="en-US" dirty="0" smtClean="0"/>
          </a:p>
        </p:txBody>
      </p:sp>
      <p:sp>
        <p:nvSpPr>
          <p:cNvPr id="4" name="Action Button: Movie 3">
            <a:hlinkClick r:id="rId3" highlightClick="1"/>
          </p:cNvPr>
          <p:cNvSpPr/>
          <p:nvPr/>
        </p:nvSpPr>
        <p:spPr>
          <a:xfrm>
            <a:off x="8077200" y="6019800"/>
            <a:ext cx="1066800" cy="83820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5" name="Rectangle 4"/>
          <p:cNvSpPr/>
          <p:nvPr/>
        </p:nvSpPr>
        <p:spPr>
          <a:xfrm>
            <a:off x="4648200" y="6172200"/>
            <a:ext cx="3429000" cy="707886"/>
          </a:xfrm>
          <a:prstGeom prst="rect">
            <a:avLst/>
          </a:prstGeom>
        </p:spPr>
        <p:txBody>
          <a:bodyPr wrap="square">
            <a:spAutoFit/>
          </a:bodyPr>
          <a:lstStyle/>
          <a:p>
            <a:r>
              <a:rPr lang="en-NZ" sz="2000" dirty="0" smtClean="0"/>
              <a:t>interaction of readers and writers.</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Readers have Priority</a:t>
            </a:r>
            <a:endParaRPr lang="en-US" dirty="0"/>
          </a:p>
        </p:txBody>
      </p:sp>
      <p:pic>
        <p:nvPicPr>
          <p:cNvPr id="4" name="Content Placeholder 3" descr="Fig05_22.gif"/>
          <p:cNvPicPr>
            <a:picLocks noGrp="1" noChangeAspect="1"/>
          </p:cNvPicPr>
          <p:nvPr>
            <p:ph idx="1"/>
          </p:nvPr>
        </p:nvPicPr>
        <p:blipFill>
          <a:blip r:embed="rId3"/>
          <a:stretch>
            <a:fillRect/>
          </a:stretch>
        </p:blipFill>
        <p:spPr>
          <a:xfrm>
            <a:off x="2286000" y="1143000"/>
            <a:ext cx="4364631" cy="5562600"/>
          </a:xfrm>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Interleaving and </a:t>
            </a:r>
            <a:br>
              <a:rPr lang="en-NZ" dirty="0" smtClean="0"/>
            </a:br>
            <a:r>
              <a:rPr lang="en-NZ" dirty="0" smtClean="0"/>
              <a:t>Overlapping Processes</a:t>
            </a:r>
            <a:endParaRPr lang="en-NZ" dirty="0"/>
          </a:p>
        </p:txBody>
      </p:sp>
      <p:sp>
        <p:nvSpPr>
          <p:cNvPr id="3" name="Content Placeholder 2"/>
          <p:cNvSpPr>
            <a:spLocks noGrp="1"/>
          </p:cNvSpPr>
          <p:nvPr>
            <p:ph idx="1"/>
          </p:nvPr>
        </p:nvSpPr>
        <p:spPr>
          <a:xfrm>
            <a:off x="457200" y="1600200"/>
            <a:ext cx="8229600" cy="1447800"/>
          </a:xfrm>
        </p:spPr>
        <p:txBody>
          <a:bodyPr/>
          <a:lstStyle/>
          <a:p>
            <a:r>
              <a:rPr lang="en-NZ" dirty="0" smtClean="0"/>
              <a:t>Earlier (Ch2) we saw that processes may be interleaved on uniprocessors</a:t>
            </a:r>
            <a:endParaRPr lang="en-NZ" dirty="0"/>
          </a:p>
        </p:txBody>
      </p:sp>
      <p:pic>
        <p:nvPicPr>
          <p:cNvPr id="1026" name="Picture 2" descr="S:\poly\H\research\stallings\new\ch5\2-12a.jpg"/>
          <p:cNvPicPr>
            <a:picLocks noChangeAspect="1" noChangeArrowheads="1"/>
          </p:cNvPicPr>
          <p:nvPr/>
        </p:nvPicPr>
        <p:blipFill>
          <a:blip r:embed="rId2"/>
          <a:srcRect/>
          <a:stretch>
            <a:fillRect/>
          </a:stretch>
        </p:blipFill>
        <p:spPr bwMode="auto">
          <a:xfrm>
            <a:off x="381000" y="2743200"/>
            <a:ext cx="8102601" cy="3352800"/>
          </a:xfrm>
          <a:prstGeom prst="rect">
            <a:avLst/>
          </a:prstGeom>
          <a:noFill/>
        </p:spPr>
      </p:pic>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dining philosophers</a:t>
            </a:r>
            <a:endParaRPr lang="en-IN" dirty="0"/>
          </a:p>
        </p:txBody>
      </p:sp>
      <p:sp>
        <p:nvSpPr>
          <p:cNvPr id="3" name="Content Placeholder 2"/>
          <p:cNvSpPr>
            <a:spLocks noGrp="1"/>
          </p:cNvSpPr>
          <p:nvPr>
            <p:ph idx="1"/>
          </p:nvPr>
        </p:nvSpPr>
        <p:spPr/>
        <p:txBody>
          <a:bodyPr/>
          <a:lstStyle/>
          <a:p>
            <a:r>
              <a:rPr lang="en-US" sz="2400" dirty="0"/>
              <a:t>The dining philosophers problem states that there are 5 philosophers sharing a circular table and they eat and think alternatively. </a:t>
            </a:r>
            <a:endParaRPr lang="en-US" sz="2400" dirty="0" smtClean="0"/>
          </a:p>
          <a:p>
            <a:r>
              <a:rPr lang="en-US" sz="2400" dirty="0" smtClean="0"/>
              <a:t>There </a:t>
            </a:r>
            <a:r>
              <a:rPr lang="en-US" sz="2400" dirty="0"/>
              <a:t>is a bowl of rice for each of the philosophers and 5 chopsticks. A philosopher needs both their right and left chopstick to eat. </a:t>
            </a:r>
            <a:endParaRPr lang="en-US" sz="2400" dirty="0" smtClean="0"/>
          </a:p>
          <a:p>
            <a:r>
              <a:rPr lang="en-US" sz="2400" dirty="0" smtClean="0"/>
              <a:t>A </a:t>
            </a:r>
            <a:r>
              <a:rPr lang="en-US" sz="2400" dirty="0"/>
              <a:t>hungry philosopher may only eat if there are both chopsticks available</a:t>
            </a:r>
            <a:r>
              <a:rPr lang="en-US" sz="2400" dirty="0" smtClean="0"/>
              <a:t>. Otherwise </a:t>
            </a:r>
            <a:r>
              <a:rPr lang="en-US" sz="2400" dirty="0"/>
              <a:t>a philosopher puts down their chopstick and begin thinking again.</a:t>
            </a:r>
          </a:p>
          <a:p>
            <a:r>
              <a:rPr lang="en-US" sz="2400" dirty="0"/>
              <a:t>The dining philosopher is a classic synchronization problem as it demonstrates a large class of concurrency control problems.</a:t>
            </a:r>
          </a:p>
          <a:p>
            <a:endParaRPr lang="en-IN" dirty="0"/>
          </a:p>
        </p:txBody>
      </p:sp>
    </p:spTree>
    <p:extLst>
      <p:ext uri="{BB962C8B-B14F-4D97-AF65-F5344CB8AC3E}">
        <p14:creationId xmlns:p14="http://schemas.microsoft.com/office/powerpoint/2010/main" val="2562214822"/>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Solution of Dining Philosophers </a:t>
            </a:r>
            <a:r>
              <a:rPr lang="en-US" b="1" dirty="0" smtClean="0"/>
              <a:t>Problem</a:t>
            </a:r>
            <a:endParaRPr lang="en-IN" dirty="0"/>
          </a:p>
        </p:txBody>
      </p:sp>
      <p:sp>
        <p:nvSpPr>
          <p:cNvPr id="3" name="Content Placeholder 2"/>
          <p:cNvSpPr>
            <a:spLocks noGrp="1"/>
          </p:cNvSpPr>
          <p:nvPr>
            <p:ph idx="1"/>
          </p:nvPr>
        </p:nvSpPr>
        <p:spPr/>
        <p:txBody>
          <a:bodyPr/>
          <a:lstStyle/>
          <a:p>
            <a:r>
              <a:rPr lang="en-US" sz="2400" dirty="0" smtClean="0"/>
              <a:t>In solution, use </a:t>
            </a:r>
            <a:r>
              <a:rPr lang="en-US" sz="2400" dirty="0"/>
              <a:t>a semaphore to represent a chopstick. A chopstick can be picked up by executing a wait operation on the semaphore and released by executing a signal semaphore.</a:t>
            </a:r>
          </a:p>
          <a:p>
            <a:r>
              <a:rPr lang="en-US" sz="2400" dirty="0"/>
              <a:t>The structure of the chopstick is shown below</a:t>
            </a:r>
            <a:r>
              <a:rPr lang="en-US" sz="2400" dirty="0" smtClean="0"/>
              <a:t>:</a:t>
            </a:r>
          </a:p>
          <a:p>
            <a:pPr marL="0" indent="0">
              <a:buNone/>
            </a:pPr>
            <a:r>
              <a:rPr lang="en-IN" sz="2400" dirty="0" smtClean="0"/>
              <a:t>	</a:t>
            </a:r>
          </a:p>
          <a:p>
            <a:pPr marL="0" indent="0">
              <a:buNone/>
            </a:pPr>
            <a:r>
              <a:rPr lang="en-IN" sz="2400" dirty="0"/>
              <a:t>	</a:t>
            </a:r>
            <a:r>
              <a:rPr lang="en-IN" sz="2400" dirty="0" smtClean="0"/>
              <a:t>Semaphore chopstick[5];</a:t>
            </a:r>
          </a:p>
          <a:p>
            <a:endParaRPr lang="en-US" sz="2400" dirty="0" smtClean="0"/>
          </a:p>
          <a:p>
            <a:r>
              <a:rPr lang="en-US" sz="2400" dirty="0" smtClean="0"/>
              <a:t>Initially </a:t>
            </a:r>
            <a:r>
              <a:rPr lang="en-US" sz="2400" dirty="0"/>
              <a:t>the elements of the chopstick are initialized to 1 as the chopsticks are on the table and not picked up by a philosopher.</a:t>
            </a:r>
            <a:endParaRPr lang="en-IN" sz="2400" dirty="0" smtClean="0"/>
          </a:p>
          <a:p>
            <a:pPr marL="0" indent="0">
              <a:buNone/>
            </a:pPr>
            <a:endParaRPr lang="en-IN" dirty="0"/>
          </a:p>
        </p:txBody>
      </p:sp>
    </p:spTree>
    <p:extLst>
      <p:ext uri="{BB962C8B-B14F-4D97-AF65-F5344CB8AC3E}">
        <p14:creationId xmlns:p14="http://schemas.microsoft.com/office/powerpoint/2010/main" val="96755818"/>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010400" cy="1143000"/>
          </a:xfrm>
        </p:spPr>
        <p:txBody>
          <a:bodyPr/>
          <a:lstStyle/>
          <a:p>
            <a:r>
              <a:rPr lang="en-US" sz="3200" b="1" dirty="0"/>
              <a:t>Solution of Dining Philosophers Problem</a:t>
            </a:r>
            <a:endParaRPr lang="en-IN" sz="3200" dirty="0"/>
          </a:p>
        </p:txBody>
      </p:sp>
      <p:sp>
        <p:nvSpPr>
          <p:cNvPr id="3" name="Content Placeholder 2"/>
          <p:cNvSpPr>
            <a:spLocks noGrp="1"/>
          </p:cNvSpPr>
          <p:nvPr>
            <p:ph idx="1"/>
          </p:nvPr>
        </p:nvSpPr>
        <p:spPr>
          <a:xfrm>
            <a:off x="685800" y="1219200"/>
            <a:ext cx="6248400" cy="4953000"/>
          </a:xfrm>
        </p:spPr>
        <p:txBody>
          <a:bodyPr/>
          <a:lstStyle/>
          <a:p>
            <a:r>
              <a:rPr lang="en-US" sz="2200" dirty="0"/>
              <a:t>The structure of a random philosopher </a:t>
            </a:r>
            <a:r>
              <a:rPr lang="en-US" sz="2200" dirty="0" err="1"/>
              <a:t>i</a:t>
            </a:r>
            <a:r>
              <a:rPr lang="en-US" sz="2200" dirty="0"/>
              <a:t> is given as follows</a:t>
            </a:r>
            <a:r>
              <a:rPr lang="en-US" sz="2200" dirty="0" smtClean="0"/>
              <a:t>:</a:t>
            </a:r>
          </a:p>
          <a:p>
            <a:pPr marL="0" lvl="0" indent="0">
              <a:spcBef>
                <a:spcPts val="0"/>
              </a:spcBef>
              <a:buNone/>
            </a:pPr>
            <a:r>
              <a:rPr lang="en-US" altLang="en-US" sz="2200" dirty="0">
                <a:solidFill>
                  <a:srgbClr val="000088"/>
                </a:solidFill>
                <a:latin typeface="Courier New" panose="02070309020205020404" pitchFamily="49" charset="0"/>
                <a:cs typeface="Courier New" panose="02070309020205020404" pitchFamily="49" charset="0"/>
              </a:rPr>
              <a:t>do</a:t>
            </a:r>
            <a:r>
              <a:rPr lang="en-US" altLang="en-US" sz="2200" dirty="0">
                <a:solidFill>
                  <a:srgbClr val="000000"/>
                </a:solidFill>
                <a:latin typeface="Courier New" panose="02070309020205020404" pitchFamily="49" charset="0"/>
                <a:cs typeface="Courier New" panose="02070309020205020404" pitchFamily="49" charset="0"/>
              </a:rPr>
              <a:t> </a:t>
            </a:r>
            <a:endParaRPr lang="en-US" altLang="en-US" sz="2200" dirty="0" smtClean="0">
              <a:solidFill>
                <a:srgbClr val="000000"/>
              </a:solidFill>
              <a:latin typeface="Courier New" panose="02070309020205020404" pitchFamily="49" charset="0"/>
              <a:cs typeface="Courier New" panose="02070309020205020404" pitchFamily="49" charset="0"/>
            </a:endParaRPr>
          </a:p>
          <a:p>
            <a:pPr marL="0" lvl="0" indent="0">
              <a:spcBef>
                <a:spcPts val="0"/>
              </a:spcBef>
              <a:buNone/>
            </a:pPr>
            <a:r>
              <a:rPr lang="en-US" altLang="en-US" sz="2200" dirty="0" smtClean="0">
                <a:solidFill>
                  <a:srgbClr val="666600"/>
                </a:solidFill>
                <a:latin typeface="Courier New" panose="02070309020205020404" pitchFamily="49" charset="0"/>
                <a:cs typeface="Courier New" panose="02070309020205020404" pitchFamily="49" charset="0"/>
              </a:rPr>
              <a:t>{</a:t>
            </a:r>
            <a:r>
              <a:rPr lang="en-US" altLang="en-US" sz="2200" dirty="0" smtClean="0">
                <a:solidFill>
                  <a:srgbClr val="000000"/>
                </a:solidFill>
                <a:latin typeface="Courier New" panose="02070309020205020404" pitchFamily="49" charset="0"/>
                <a:cs typeface="Courier New" panose="02070309020205020404" pitchFamily="49" charset="0"/>
              </a:rPr>
              <a:t> </a:t>
            </a:r>
          </a:p>
          <a:p>
            <a:pPr marL="400050" lvl="1" indent="0">
              <a:spcBef>
                <a:spcPts val="0"/>
              </a:spcBef>
              <a:buNone/>
            </a:pPr>
            <a:r>
              <a:rPr lang="en-US" altLang="en-US" sz="2200" dirty="0" smtClean="0">
                <a:solidFill>
                  <a:srgbClr val="000000"/>
                </a:solidFill>
                <a:latin typeface="Courier New" panose="02070309020205020404" pitchFamily="49" charset="0"/>
                <a:cs typeface="Courier New" panose="02070309020205020404" pitchFamily="49" charset="0"/>
              </a:rPr>
              <a:t>wait</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 chopstick</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err="1">
                <a:solidFill>
                  <a:srgbClr val="000000"/>
                </a:solidFill>
                <a:latin typeface="Courier New" panose="02070309020205020404" pitchFamily="49" charset="0"/>
                <a:cs typeface="Courier New" panose="02070309020205020404" pitchFamily="49" charset="0"/>
              </a:rPr>
              <a:t>i</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 </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 </a:t>
            </a:r>
            <a:endParaRPr lang="en-US" altLang="en-US" sz="2200" dirty="0" smtClean="0">
              <a:solidFill>
                <a:srgbClr val="000000"/>
              </a:solidFill>
              <a:latin typeface="Courier New" panose="02070309020205020404" pitchFamily="49" charset="0"/>
              <a:cs typeface="Courier New" panose="02070309020205020404" pitchFamily="49" charset="0"/>
            </a:endParaRPr>
          </a:p>
          <a:p>
            <a:pPr marL="400050" lvl="1" indent="0">
              <a:spcBef>
                <a:spcPts val="0"/>
              </a:spcBef>
              <a:buNone/>
            </a:pPr>
            <a:r>
              <a:rPr lang="en-US" altLang="en-US" sz="2200" dirty="0" smtClean="0">
                <a:solidFill>
                  <a:srgbClr val="000000"/>
                </a:solidFill>
                <a:latin typeface="Courier New" panose="02070309020205020404" pitchFamily="49" charset="0"/>
                <a:cs typeface="Courier New" panose="02070309020205020404" pitchFamily="49" charset="0"/>
              </a:rPr>
              <a:t>wait</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 chopstick</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 </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i</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6666"/>
                </a:solidFill>
                <a:latin typeface="Courier New" panose="02070309020205020404" pitchFamily="49" charset="0"/>
                <a:cs typeface="Courier New" panose="02070309020205020404" pitchFamily="49" charset="0"/>
              </a:rPr>
              <a:t>1</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 </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 </a:t>
            </a:r>
            <a:r>
              <a:rPr lang="en-US" altLang="en-US" sz="2200" dirty="0">
                <a:solidFill>
                  <a:srgbClr val="006666"/>
                </a:solidFill>
                <a:latin typeface="Courier New" panose="02070309020205020404" pitchFamily="49" charset="0"/>
                <a:cs typeface="Courier New" panose="02070309020205020404" pitchFamily="49" charset="0"/>
              </a:rPr>
              <a:t>5</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 </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 </a:t>
            </a:r>
            <a:endParaRPr lang="en-US" altLang="en-US" sz="2200" dirty="0" smtClean="0">
              <a:solidFill>
                <a:srgbClr val="000000"/>
              </a:solidFill>
              <a:latin typeface="Courier New" panose="02070309020205020404" pitchFamily="49" charset="0"/>
              <a:cs typeface="Courier New" panose="02070309020205020404" pitchFamily="49" charset="0"/>
            </a:endParaRPr>
          </a:p>
          <a:p>
            <a:pPr marL="400050" lvl="1" indent="0">
              <a:spcBef>
                <a:spcPts val="0"/>
              </a:spcBef>
              <a:buNone/>
            </a:pPr>
            <a:r>
              <a:rPr lang="en-US" altLang="en-US" sz="2200" dirty="0" smtClean="0">
                <a:solidFill>
                  <a:srgbClr val="666600"/>
                </a:solidFill>
                <a:latin typeface="Courier New" panose="02070309020205020404" pitchFamily="49" charset="0"/>
                <a:cs typeface="Courier New" panose="02070309020205020404" pitchFamily="49" charset="0"/>
              </a:rPr>
              <a:t>.</a:t>
            </a:r>
            <a:r>
              <a:rPr lang="en-US" altLang="en-US" sz="2200" dirty="0" smtClean="0">
                <a:solidFill>
                  <a:srgbClr val="000000"/>
                </a:solidFill>
                <a:latin typeface="Courier New" panose="02070309020205020404" pitchFamily="49" charset="0"/>
                <a:cs typeface="Courier New" panose="02070309020205020404" pitchFamily="49" charset="0"/>
              </a:rPr>
              <a:t> </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 </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 </a:t>
            </a:r>
            <a:endParaRPr lang="en-US" altLang="en-US" sz="2200" dirty="0" smtClean="0">
              <a:solidFill>
                <a:srgbClr val="000000"/>
              </a:solidFill>
              <a:latin typeface="Courier New" panose="02070309020205020404" pitchFamily="49" charset="0"/>
              <a:cs typeface="Courier New" panose="02070309020205020404" pitchFamily="49" charset="0"/>
            </a:endParaRPr>
          </a:p>
          <a:p>
            <a:pPr marL="400050" lvl="1" indent="0">
              <a:spcBef>
                <a:spcPts val="0"/>
              </a:spcBef>
              <a:buNone/>
            </a:pPr>
            <a:r>
              <a:rPr lang="en-US" altLang="en-US" sz="2200" dirty="0" smtClean="0">
                <a:solidFill>
                  <a:srgbClr val="000000"/>
                </a:solidFill>
                <a:latin typeface="Courier New" panose="02070309020205020404" pitchFamily="49" charset="0"/>
                <a:cs typeface="Courier New" panose="02070309020205020404" pitchFamily="49" charset="0"/>
              </a:rPr>
              <a:t>EATING </a:t>
            </a:r>
            <a:r>
              <a:rPr lang="en-US" altLang="en-US" sz="2200" dirty="0">
                <a:solidFill>
                  <a:srgbClr val="000000"/>
                </a:solidFill>
                <a:latin typeface="Courier New" panose="02070309020205020404" pitchFamily="49" charset="0"/>
                <a:cs typeface="Courier New" panose="02070309020205020404" pitchFamily="49" charset="0"/>
              </a:rPr>
              <a:t>THE RICE </a:t>
            </a:r>
            <a:endParaRPr lang="en-US" altLang="en-US" sz="2200" dirty="0" smtClean="0">
              <a:solidFill>
                <a:srgbClr val="000000"/>
              </a:solidFill>
              <a:latin typeface="Courier New" panose="02070309020205020404" pitchFamily="49" charset="0"/>
              <a:cs typeface="Courier New" panose="02070309020205020404" pitchFamily="49" charset="0"/>
            </a:endParaRPr>
          </a:p>
          <a:p>
            <a:pPr marL="400050" lvl="1" indent="0">
              <a:spcBef>
                <a:spcPts val="0"/>
              </a:spcBef>
              <a:buNone/>
            </a:pPr>
            <a:r>
              <a:rPr lang="en-US" altLang="en-US" sz="2200" dirty="0" smtClean="0">
                <a:solidFill>
                  <a:srgbClr val="666600"/>
                </a:solidFill>
                <a:latin typeface="Courier New" panose="02070309020205020404" pitchFamily="49" charset="0"/>
                <a:cs typeface="Courier New" panose="02070309020205020404" pitchFamily="49" charset="0"/>
              </a:rPr>
              <a:t>.</a:t>
            </a:r>
            <a:r>
              <a:rPr lang="en-US" altLang="en-US" sz="2200" dirty="0" smtClean="0">
                <a:solidFill>
                  <a:srgbClr val="000000"/>
                </a:solidFill>
                <a:latin typeface="Courier New" panose="02070309020205020404" pitchFamily="49" charset="0"/>
                <a:cs typeface="Courier New" panose="02070309020205020404" pitchFamily="49" charset="0"/>
              </a:rPr>
              <a:t> </a:t>
            </a:r>
          </a:p>
          <a:p>
            <a:pPr marL="400050" lvl="1" indent="0">
              <a:spcBef>
                <a:spcPts val="0"/>
              </a:spcBef>
              <a:buNone/>
            </a:pPr>
            <a:r>
              <a:rPr lang="en-US" altLang="en-US" sz="2200" dirty="0" smtClean="0">
                <a:solidFill>
                  <a:srgbClr val="000000"/>
                </a:solidFill>
                <a:latin typeface="Courier New" panose="02070309020205020404" pitchFamily="49" charset="0"/>
                <a:cs typeface="Courier New" panose="02070309020205020404" pitchFamily="49" charset="0"/>
              </a:rPr>
              <a:t>signal</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 chopstick</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err="1">
                <a:solidFill>
                  <a:srgbClr val="000000"/>
                </a:solidFill>
                <a:latin typeface="Courier New" panose="02070309020205020404" pitchFamily="49" charset="0"/>
                <a:cs typeface="Courier New" panose="02070309020205020404" pitchFamily="49" charset="0"/>
              </a:rPr>
              <a:t>i</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 </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 </a:t>
            </a:r>
            <a:endParaRPr lang="en-US" altLang="en-US" sz="2200" dirty="0" smtClean="0">
              <a:solidFill>
                <a:srgbClr val="000000"/>
              </a:solidFill>
              <a:latin typeface="Courier New" panose="02070309020205020404" pitchFamily="49" charset="0"/>
              <a:cs typeface="Courier New" panose="02070309020205020404" pitchFamily="49" charset="0"/>
            </a:endParaRPr>
          </a:p>
          <a:p>
            <a:pPr marL="400050" lvl="1" indent="0">
              <a:spcBef>
                <a:spcPts val="0"/>
              </a:spcBef>
              <a:buNone/>
            </a:pPr>
            <a:r>
              <a:rPr lang="en-US" altLang="en-US" sz="2200" dirty="0" smtClean="0">
                <a:solidFill>
                  <a:srgbClr val="000000"/>
                </a:solidFill>
                <a:latin typeface="Courier New" panose="02070309020205020404" pitchFamily="49" charset="0"/>
                <a:cs typeface="Courier New" panose="02070309020205020404" pitchFamily="49" charset="0"/>
              </a:rPr>
              <a:t>signal</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 chopstick</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 </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i</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6666"/>
                </a:solidFill>
                <a:latin typeface="Courier New" panose="02070309020205020404" pitchFamily="49" charset="0"/>
                <a:cs typeface="Courier New" panose="02070309020205020404" pitchFamily="49" charset="0"/>
              </a:rPr>
              <a:t>1</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 </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 </a:t>
            </a:r>
            <a:r>
              <a:rPr lang="en-US" altLang="en-US" sz="2200" dirty="0">
                <a:solidFill>
                  <a:srgbClr val="006666"/>
                </a:solidFill>
                <a:latin typeface="Courier New" panose="02070309020205020404" pitchFamily="49" charset="0"/>
                <a:cs typeface="Courier New" panose="02070309020205020404" pitchFamily="49" charset="0"/>
              </a:rPr>
              <a:t>5</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 </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 </a:t>
            </a:r>
            <a:endParaRPr lang="en-US" altLang="en-US" sz="2200" dirty="0" smtClean="0">
              <a:solidFill>
                <a:srgbClr val="000000"/>
              </a:solidFill>
              <a:latin typeface="Courier New" panose="02070309020205020404" pitchFamily="49" charset="0"/>
              <a:cs typeface="Courier New" panose="02070309020205020404" pitchFamily="49" charset="0"/>
            </a:endParaRPr>
          </a:p>
          <a:p>
            <a:pPr marL="400050" lvl="1" indent="0">
              <a:spcBef>
                <a:spcPts val="0"/>
              </a:spcBef>
              <a:buNone/>
            </a:pPr>
            <a:r>
              <a:rPr lang="en-US" altLang="en-US" sz="2200" dirty="0" smtClean="0">
                <a:solidFill>
                  <a:srgbClr val="666600"/>
                </a:solidFill>
                <a:latin typeface="Courier New" panose="02070309020205020404" pitchFamily="49" charset="0"/>
                <a:cs typeface="Courier New" panose="02070309020205020404" pitchFamily="49" charset="0"/>
              </a:rPr>
              <a:t>.</a:t>
            </a:r>
            <a:r>
              <a:rPr lang="en-US" altLang="en-US" sz="2200" dirty="0" smtClean="0">
                <a:solidFill>
                  <a:srgbClr val="000000"/>
                </a:solidFill>
                <a:latin typeface="Courier New" panose="02070309020205020404" pitchFamily="49" charset="0"/>
                <a:cs typeface="Courier New" panose="02070309020205020404" pitchFamily="49" charset="0"/>
              </a:rPr>
              <a:t> </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 </a:t>
            </a:r>
            <a:endParaRPr lang="en-US" altLang="en-US" sz="2200" dirty="0" smtClean="0">
              <a:solidFill>
                <a:srgbClr val="000000"/>
              </a:solidFill>
              <a:latin typeface="Courier New" panose="02070309020205020404" pitchFamily="49" charset="0"/>
              <a:cs typeface="Courier New" panose="02070309020205020404" pitchFamily="49" charset="0"/>
            </a:endParaRPr>
          </a:p>
          <a:p>
            <a:pPr marL="400050" lvl="1" indent="0">
              <a:spcBef>
                <a:spcPts val="0"/>
              </a:spcBef>
              <a:buNone/>
            </a:pPr>
            <a:r>
              <a:rPr lang="en-US" altLang="en-US" sz="2200" dirty="0" smtClean="0">
                <a:solidFill>
                  <a:srgbClr val="000000"/>
                </a:solidFill>
                <a:latin typeface="Courier New" panose="02070309020205020404" pitchFamily="49" charset="0"/>
                <a:cs typeface="Courier New" panose="02070309020205020404" pitchFamily="49" charset="0"/>
              </a:rPr>
              <a:t>THINKING </a:t>
            </a:r>
          </a:p>
          <a:p>
            <a:pPr marL="400050" lvl="1" indent="0">
              <a:spcBef>
                <a:spcPts val="0"/>
              </a:spcBef>
              <a:buNone/>
            </a:pPr>
            <a:r>
              <a:rPr lang="en-US" altLang="en-US" sz="2200" dirty="0" smtClean="0">
                <a:solidFill>
                  <a:srgbClr val="666600"/>
                </a:solidFill>
                <a:latin typeface="Courier New" panose="02070309020205020404" pitchFamily="49" charset="0"/>
                <a:cs typeface="Courier New" panose="02070309020205020404" pitchFamily="49" charset="0"/>
              </a:rPr>
              <a:t>.</a:t>
            </a:r>
            <a:r>
              <a:rPr lang="en-US" altLang="en-US" sz="2200" dirty="0" smtClean="0">
                <a:solidFill>
                  <a:srgbClr val="000000"/>
                </a:solidFill>
                <a:latin typeface="Courier New" panose="02070309020205020404" pitchFamily="49" charset="0"/>
                <a:cs typeface="Courier New" panose="02070309020205020404" pitchFamily="49" charset="0"/>
              </a:rPr>
              <a:t> </a:t>
            </a:r>
          </a:p>
          <a:p>
            <a:pPr marL="0" lvl="0" indent="0">
              <a:spcBef>
                <a:spcPts val="0"/>
              </a:spcBef>
              <a:buNone/>
            </a:pPr>
            <a:r>
              <a:rPr lang="en-US" altLang="en-US" sz="2200" dirty="0" smtClean="0">
                <a:solidFill>
                  <a:srgbClr val="666600"/>
                </a:solidFill>
                <a:latin typeface="Courier New" panose="02070309020205020404" pitchFamily="49" charset="0"/>
                <a:cs typeface="Courier New" panose="02070309020205020404" pitchFamily="49" charset="0"/>
              </a:rPr>
              <a:t>}</a:t>
            </a:r>
            <a:r>
              <a:rPr lang="en-US" altLang="en-US" sz="2200" dirty="0" smtClean="0">
                <a:solidFill>
                  <a:srgbClr val="000000"/>
                </a:solidFill>
                <a:latin typeface="Courier New" panose="02070309020205020404" pitchFamily="49" charset="0"/>
                <a:cs typeface="Courier New" panose="02070309020205020404" pitchFamily="49" charset="0"/>
              </a:rPr>
              <a:t> </a:t>
            </a:r>
            <a:r>
              <a:rPr lang="en-US" altLang="en-US" sz="2200" dirty="0">
                <a:solidFill>
                  <a:srgbClr val="000088"/>
                </a:solidFill>
                <a:latin typeface="Courier New" panose="02070309020205020404" pitchFamily="49" charset="0"/>
                <a:cs typeface="Courier New" panose="02070309020205020404" pitchFamily="49" charset="0"/>
              </a:rPr>
              <a:t>while</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6666"/>
                </a:solidFill>
                <a:latin typeface="Courier New" panose="02070309020205020404" pitchFamily="49" charset="0"/>
                <a:cs typeface="Courier New" panose="02070309020205020404" pitchFamily="49" charset="0"/>
              </a:rPr>
              <a:t>1</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 </a:t>
            </a:r>
            <a:endParaRPr lang="en-US" altLang="en-US" sz="2200" dirty="0">
              <a:latin typeface="Arial" panose="020B0604020202020204" pitchFamily="34" charset="0"/>
            </a:endParaRPr>
          </a:p>
          <a:p>
            <a:pPr marL="0" indent="0">
              <a:buNone/>
            </a:pPr>
            <a:endParaRPr lang="en-US" dirty="0"/>
          </a:p>
          <a:p>
            <a:endParaRPr lang="en-IN" dirty="0"/>
          </a:p>
        </p:txBody>
      </p:sp>
      <p:pic>
        <p:nvPicPr>
          <p:cNvPr id="3074" name="Picture 2" descr="Image result for dining philosophers probl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1600200"/>
            <a:ext cx="2514599"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782072"/>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Difficulty with the </a:t>
            </a:r>
            <a:r>
              <a:rPr lang="en-IN" b="1" dirty="0" smtClean="0"/>
              <a:t>solution</a:t>
            </a:r>
            <a:endParaRPr lang="en-IN" dirty="0"/>
          </a:p>
        </p:txBody>
      </p:sp>
      <p:sp>
        <p:nvSpPr>
          <p:cNvPr id="3" name="Content Placeholder 2"/>
          <p:cNvSpPr>
            <a:spLocks noGrp="1"/>
          </p:cNvSpPr>
          <p:nvPr>
            <p:ph idx="1"/>
          </p:nvPr>
        </p:nvSpPr>
        <p:spPr/>
        <p:txBody>
          <a:bodyPr/>
          <a:lstStyle/>
          <a:p>
            <a:r>
              <a:rPr lang="en-US" sz="2200" dirty="0"/>
              <a:t>The above solution makes sure that no two neighboring philosophers can eat at the same time. But this solution can lead to a deadlock. This may happen if all the philosophers pick their left chopstick simultaneously. Then none of them can eat and deadlock occurs</a:t>
            </a:r>
            <a:r>
              <a:rPr lang="en-US" sz="2200" dirty="0" smtClean="0"/>
              <a:t>.</a:t>
            </a:r>
          </a:p>
          <a:p>
            <a:endParaRPr lang="en-US" sz="2200" dirty="0"/>
          </a:p>
          <a:p>
            <a:r>
              <a:rPr lang="en-US" sz="2200" dirty="0"/>
              <a:t>Some of the ways to avoid deadlock are as follows</a:t>
            </a:r>
            <a:r>
              <a:rPr lang="en-US" sz="2200" dirty="0" smtClean="0"/>
              <a:t>:</a:t>
            </a:r>
          </a:p>
          <a:p>
            <a:pPr lvl="1"/>
            <a:r>
              <a:rPr lang="en-US" sz="2200" dirty="0"/>
              <a:t>An even philosopher should pick the right chopstick and then the left chopstick while an odd philosopher should pick the left chopstick and then the right chopstick.</a:t>
            </a:r>
          </a:p>
          <a:p>
            <a:pPr lvl="1"/>
            <a:r>
              <a:rPr lang="en-US" sz="2200" dirty="0"/>
              <a:t>A philosopher should only be allowed to pick their chopstick if both are available at the same time.</a:t>
            </a:r>
          </a:p>
          <a:p>
            <a:pPr lvl="1"/>
            <a:endParaRPr lang="en-IN" sz="1800" dirty="0"/>
          </a:p>
        </p:txBody>
      </p:sp>
    </p:spTree>
    <p:extLst>
      <p:ext uri="{BB962C8B-B14F-4D97-AF65-F5344CB8AC3E}">
        <p14:creationId xmlns:p14="http://schemas.microsoft.com/office/powerpoint/2010/main" val="2857555000"/>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sleeping barber Problem</a:t>
            </a:r>
          </a:p>
        </p:txBody>
      </p:sp>
      <p:pic>
        <p:nvPicPr>
          <p:cNvPr id="4098" name="Picture 2" descr="Image result for sleeping barber proble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417638"/>
            <a:ext cx="6781800" cy="4611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185728"/>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sleeping barber Problem</a:t>
            </a:r>
            <a:endParaRPr lang="en-IN" dirty="0"/>
          </a:p>
        </p:txBody>
      </p:sp>
      <p:sp>
        <p:nvSpPr>
          <p:cNvPr id="3" name="Content Placeholder 2"/>
          <p:cNvSpPr>
            <a:spLocks noGrp="1"/>
          </p:cNvSpPr>
          <p:nvPr>
            <p:ph idx="1"/>
          </p:nvPr>
        </p:nvSpPr>
        <p:spPr/>
        <p:txBody>
          <a:bodyPr/>
          <a:lstStyle/>
          <a:p>
            <a:r>
              <a:rPr lang="en-IN" sz="2200" dirty="0"/>
              <a:t>The analogy is based upon a hypothetical barber shop with one barber. There is a barber shop which has </a:t>
            </a:r>
            <a:endParaRPr lang="en-IN" sz="2200" dirty="0" smtClean="0"/>
          </a:p>
          <a:p>
            <a:pPr lvl="1"/>
            <a:r>
              <a:rPr lang="en-IN" sz="1800" dirty="0" smtClean="0"/>
              <a:t>one </a:t>
            </a:r>
            <a:r>
              <a:rPr lang="en-IN" sz="1800" dirty="0"/>
              <a:t>barber, </a:t>
            </a:r>
            <a:endParaRPr lang="en-IN" sz="1800" dirty="0" smtClean="0"/>
          </a:p>
          <a:p>
            <a:pPr lvl="1"/>
            <a:r>
              <a:rPr lang="en-IN" sz="1800" dirty="0" smtClean="0"/>
              <a:t>one </a:t>
            </a:r>
            <a:r>
              <a:rPr lang="en-IN" sz="1800" dirty="0"/>
              <a:t>barber </a:t>
            </a:r>
            <a:r>
              <a:rPr lang="en-IN" sz="1800" dirty="0" smtClean="0"/>
              <a:t>chair ; </a:t>
            </a:r>
            <a:r>
              <a:rPr lang="en-IN" sz="1800" dirty="0"/>
              <a:t>and </a:t>
            </a:r>
            <a:endParaRPr lang="en-IN" sz="1800" dirty="0" smtClean="0"/>
          </a:p>
          <a:p>
            <a:pPr lvl="1"/>
            <a:r>
              <a:rPr lang="en-IN" sz="1800" dirty="0" smtClean="0"/>
              <a:t>n </a:t>
            </a:r>
            <a:r>
              <a:rPr lang="en-IN" sz="1800" dirty="0"/>
              <a:t>chairs for waiting for customers </a:t>
            </a:r>
          </a:p>
          <a:p>
            <a:r>
              <a:rPr lang="en-IN" sz="2200" dirty="0" smtClean="0"/>
              <a:t>If </a:t>
            </a:r>
            <a:r>
              <a:rPr lang="en-IN" sz="2200" dirty="0"/>
              <a:t>there is no customer, then the barber sleeps in his own chair.</a:t>
            </a:r>
          </a:p>
          <a:p>
            <a:pPr lvl="0"/>
            <a:r>
              <a:rPr lang="en-IN" sz="2200" dirty="0" smtClean="0"/>
              <a:t>When </a:t>
            </a:r>
            <a:r>
              <a:rPr lang="en-IN" sz="2200" dirty="0"/>
              <a:t>a customer arrives, he has to wake up the barber.</a:t>
            </a:r>
          </a:p>
          <a:p>
            <a:pPr lvl="0"/>
            <a:r>
              <a:rPr lang="en-IN" sz="2200" dirty="0"/>
              <a:t>If there are many customers and the barber is cutting a customer’s hair, then the remaining customers either wait if there are empty chairs in the waiting room or they leave if no chairs are empty.</a:t>
            </a:r>
          </a:p>
          <a:p>
            <a:endParaRPr lang="en-IN" dirty="0"/>
          </a:p>
        </p:txBody>
      </p:sp>
    </p:spTree>
    <p:extLst>
      <p:ext uri="{BB962C8B-B14F-4D97-AF65-F5344CB8AC3E}">
        <p14:creationId xmlns:p14="http://schemas.microsoft.com/office/powerpoint/2010/main" val="1799822870"/>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a:lnSpc>
                <a:spcPct val="120000"/>
              </a:lnSpc>
              <a:spcBef>
                <a:spcPts val="0"/>
              </a:spcBef>
            </a:pPr>
            <a:r>
              <a:rPr lang="en-IN" sz="2200" dirty="0"/>
              <a:t>Semaphore Customers = 0;  // </a:t>
            </a:r>
            <a:r>
              <a:rPr lang="en-US" sz="2200" dirty="0"/>
              <a:t>counts the number of customers present in the waiting room (customer in the barber chair is not included because he is not waiting)</a:t>
            </a:r>
            <a:endParaRPr lang="en-IN" sz="2200" dirty="0"/>
          </a:p>
          <a:p>
            <a:pPr>
              <a:lnSpc>
                <a:spcPct val="120000"/>
              </a:lnSpc>
              <a:spcBef>
                <a:spcPts val="0"/>
              </a:spcBef>
            </a:pPr>
            <a:r>
              <a:rPr lang="en-IN" sz="2200" dirty="0"/>
              <a:t>Semaphore Barber = 0; //</a:t>
            </a:r>
            <a:r>
              <a:rPr lang="en-US" sz="2200" dirty="0"/>
              <a:t> used to tell whether the barber is idle or is working</a:t>
            </a:r>
            <a:endParaRPr lang="en-IN" sz="2200" dirty="0"/>
          </a:p>
          <a:p>
            <a:pPr>
              <a:lnSpc>
                <a:spcPct val="120000"/>
              </a:lnSpc>
              <a:spcBef>
                <a:spcPts val="0"/>
              </a:spcBef>
            </a:pPr>
            <a:r>
              <a:rPr lang="en-IN" sz="2200" dirty="0" err="1"/>
              <a:t>Mutex</a:t>
            </a:r>
            <a:r>
              <a:rPr lang="en-IN" sz="2200" dirty="0"/>
              <a:t> Seats = 1; //</a:t>
            </a:r>
            <a:r>
              <a:rPr lang="en-US" sz="2200" dirty="0"/>
              <a:t> used to provide the mutual exclusion which is required for the process to execute.</a:t>
            </a:r>
          </a:p>
          <a:p>
            <a:endParaRPr lang="en-IN" dirty="0"/>
          </a:p>
        </p:txBody>
      </p:sp>
    </p:spTree>
    <p:extLst>
      <p:ext uri="{BB962C8B-B14F-4D97-AF65-F5344CB8AC3E}">
        <p14:creationId xmlns:p14="http://schemas.microsoft.com/office/powerpoint/2010/main" val="3233789804"/>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59499"/>
            <a:ext cx="7886700" cy="4629150"/>
          </a:xfrm>
        </p:spPr>
        <p:txBody>
          <a:bodyPr>
            <a:normAutofit fontScale="32500" lnSpcReduction="20000"/>
          </a:bodyPr>
          <a:lstStyle/>
          <a:p>
            <a:pPr marL="0" indent="0">
              <a:lnSpc>
                <a:spcPct val="120000"/>
              </a:lnSpc>
              <a:spcBef>
                <a:spcPts val="0"/>
              </a:spcBef>
              <a:buNone/>
            </a:pPr>
            <a:r>
              <a:rPr lang="en-US" sz="5100" dirty="0" err="1"/>
              <a:t>int</a:t>
            </a:r>
            <a:r>
              <a:rPr lang="en-US" sz="5100" dirty="0"/>
              <a:t> Chairs =5;  // No. of waiting chairs in the shop</a:t>
            </a:r>
            <a:endParaRPr lang="en-IN" sz="5100" dirty="0"/>
          </a:p>
          <a:p>
            <a:pPr marL="0" indent="0">
              <a:lnSpc>
                <a:spcPct val="120000"/>
              </a:lnSpc>
              <a:spcBef>
                <a:spcPts val="0"/>
              </a:spcBef>
              <a:buNone/>
            </a:pPr>
            <a:r>
              <a:rPr lang="en-IN" sz="5100" dirty="0"/>
              <a:t>Semaphore Customer = 0;  // No. of customers</a:t>
            </a:r>
          </a:p>
          <a:p>
            <a:pPr marL="0" indent="0">
              <a:lnSpc>
                <a:spcPct val="120000"/>
              </a:lnSpc>
              <a:spcBef>
                <a:spcPts val="0"/>
              </a:spcBef>
              <a:buNone/>
            </a:pPr>
            <a:r>
              <a:rPr lang="en-IN" sz="5100" dirty="0"/>
              <a:t>Semaphore Barber = 0;  // No. of free barbers</a:t>
            </a:r>
          </a:p>
          <a:p>
            <a:pPr marL="0" indent="0">
              <a:lnSpc>
                <a:spcPct val="120000"/>
              </a:lnSpc>
              <a:spcBef>
                <a:spcPts val="0"/>
              </a:spcBef>
              <a:buNone/>
            </a:pPr>
            <a:r>
              <a:rPr lang="en-IN" sz="5100" dirty="0"/>
              <a:t>Semaphore </a:t>
            </a:r>
            <a:r>
              <a:rPr lang="en-IN" sz="5100" dirty="0" err="1"/>
              <a:t>mutex</a:t>
            </a:r>
            <a:r>
              <a:rPr lang="en-IN" sz="5100" dirty="0"/>
              <a:t> = 1;  // token</a:t>
            </a:r>
          </a:p>
          <a:p>
            <a:pPr marL="0" indent="0">
              <a:lnSpc>
                <a:spcPct val="120000"/>
              </a:lnSpc>
              <a:spcBef>
                <a:spcPts val="0"/>
              </a:spcBef>
              <a:buNone/>
            </a:pPr>
            <a:r>
              <a:rPr lang="en-US" sz="5100" dirty="0" err="1"/>
              <a:t>int</a:t>
            </a:r>
            <a:r>
              <a:rPr lang="en-US" sz="5100" dirty="0"/>
              <a:t> waiting = 0; // No. of waiting customers</a:t>
            </a:r>
            <a:endParaRPr lang="en-IN" sz="5100" dirty="0"/>
          </a:p>
          <a:p>
            <a:pPr marL="0" indent="0">
              <a:lnSpc>
                <a:spcPct val="120000"/>
              </a:lnSpc>
              <a:spcBef>
                <a:spcPts val="0"/>
              </a:spcBef>
              <a:buNone/>
            </a:pPr>
            <a:endParaRPr lang="en-IN" sz="5100" dirty="0"/>
          </a:p>
          <a:p>
            <a:pPr marL="0" indent="0">
              <a:lnSpc>
                <a:spcPct val="120000"/>
              </a:lnSpc>
              <a:spcBef>
                <a:spcPts val="0"/>
              </a:spcBef>
              <a:buNone/>
            </a:pPr>
            <a:r>
              <a:rPr lang="en-IN" sz="5100" dirty="0" err="1"/>
              <a:t>BarberPros</a:t>
            </a:r>
            <a:r>
              <a:rPr lang="en-IN" sz="5100" dirty="0"/>
              <a:t> { </a:t>
            </a:r>
          </a:p>
          <a:p>
            <a:pPr marL="0" indent="0">
              <a:lnSpc>
                <a:spcPct val="120000"/>
              </a:lnSpc>
              <a:spcBef>
                <a:spcPts val="0"/>
              </a:spcBef>
              <a:buNone/>
            </a:pPr>
            <a:r>
              <a:rPr lang="en-IN" sz="5100" dirty="0"/>
              <a:t>      while(true) </a:t>
            </a:r>
          </a:p>
          <a:p>
            <a:pPr marL="0" indent="0">
              <a:lnSpc>
                <a:spcPct val="120000"/>
              </a:lnSpc>
              <a:spcBef>
                <a:spcPts val="0"/>
              </a:spcBef>
              <a:buNone/>
            </a:pPr>
            <a:r>
              <a:rPr lang="en-IN" sz="5100" dirty="0"/>
              <a:t>	{ </a:t>
            </a:r>
          </a:p>
          <a:p>
            <a:pPr marL="0" indent="0">
              <a:lnSpc>
                <a:spcPct val="120000"/>
              </a:lnSpc>
              <a:spcBef>
                <a:spcPts val="0"/>
              </a:spcBef>
              <a:buNone/>
            </a:pPr>
            <a:r>
              <a:rPr lang="en-US" sz="5100" dirty="0"/>
              <a:t>	wait (customer);</a:t>
            </a:r>
          </a:p>
          <a:p>
            <a:pPr marL="0" indent="0">
              <a:lnSpc>
                <a:spcPct val="120000"/>
              </a:lnSpc>
              <a:spcBef>
                <a:spcPts val="0"/>
              </a:spcBef>
              <a:buNone/>
            </a:pPr>
            <a:r>
              <a:rPr lang="en-US" sz="5100" dirty="0"/>
              <a:t>	wait (</a:t>
            </a:r>
            <a:r>
              <a:rPr lang="en-US" sz="5100" dirty="0" err="1"/>
              <a:t>mutex</a:t>
            </a:r>
            <a:r>
              <a:rPr lang="en-US" sz="5100" dirty="0"/>
              <a:t>);</a:t>
            </a:r>
          </a:p>
          <a:p>
            <a:pPr marL="0" indent="0">
              <a:lnSpc>
                <a:spcPct val="120000"/>
              </a:lnSpc>
              <a:spcBef>
                <a:spcPts val="0"/>
              </a:spcBef>
              <a:buNone/>
            </a:pPr>
            <a:r>
              <a:rPr lang="en-US" sz="5100" dirty="0"/>
              <a:t>	waiting=waiting – 1;</a:t>
            </a:r>
          </a:p>
          <a:p>
            <a:pPr marL="0" indent="0">
              <a:lnSpc>
                <a:spcPct val="120000"/>
              </a:lnSpc>
              <a:spcBef>
                <a:spcPts val="0"/>
              </a:spcBef>
              <a:buNone/>
            </a:pPr>
            <a:r>
              <a:rPr lang="en-US" sz="5100" dirty="0"/>
              <a:t>	chairs++;</a:t>
            </a:r>
          </a:p>
          <a:p>
            <a:pPr marL="0" indent="0">
              <a:lnSpc>
                <a:spcPct val="120000"/>
              </a:lnSpc>
              <a:spcBef>
                <a:spcPts val="0"/>
              </a:spcBef>
              <a:buNone/>
            </a:pPr>
            <a:r>
              <a:rPr lang="en-US" sz="5100" dirty="0"/>
              <a:t>	signal (barber);</a:t>
            </a:r>
          </a:p>
          <a:p>
            <a:pPr marL="0" indent="0">
              <a:lnSpc>
                <a:spcPct val="120000"/>
              </a:lnSpc>
              <a:spcBef>
                <a:spcPts val="0"/>
              </a:spcBef>
              <a:buNone/>
            </a:pPr>
            <a:r>
              <a:rPr lang="en-US" sz="5100" dirty="0"/>
              <a:t>	signal (</a:t>
            </a:r>
            <a:r>
              <a:rPr lang="en-US" sz="5100" dirty="0" err="1"/>
              <a:t>mutex</a:t>
            </a:r>
            <a:r>
              <a:rPr lang="en-US" sz="5100" dirty="0"/>
              <a:t>);</a:t>
            </a:r>
          </a:p>
          <a:p>
            <a:pPr marL="0" indent="0">
              <a:lnSpc>
                <a:spcPct val="120000"/>
              </a:lnSpc>
              <a:spcBef>
                <a:spcPts val="0"/>
              </a:spcBef>
              <a:buNone/>
            </a:pPr>
            <a:r>
              <a:rPr lang="en-US" sz="5100" dirty="0"/>
              <a:t>	</a:t>
            </a:r>
            <a:r>
              <a:rPr lang="en-US" sz="5100" dirty="0" err="1"/>
              <a:t>cut_hair</a:t>
            </a:r>
            <a:r>
              <a:rPr lang="en-US" sz="5100" dirty="0"/>
              <a:t>();</a:t>
            </a:r>
          </a:p>
          <a:p>
            <a:pPr marL="0" indent="0">
              <a:lnSpc>
                <a:spcPct val="120000"/>
              </a:lnSpc>
              <a:spcBef>
                <a:spcPts val="0"/>
              </a:spcBef>
              <a:buNone/>
            </a:pPr>
            <a:r>
              <a:rPr lang="en-US" sz="5100" dirty="0"/>
              <a:t>	}</a:t>
            </a:r>
            <a:endParaRPr lang="en-IN" sz="5100" dirty="0"/>
          </a:p>
          <a:p>
            <a:pPr marL="0" indent="0">
              <a:lnSpc>
                <a:spcPct val="120000"/>
              </a:lnSpc>
              <a:spcBef>
                <a:spcPts val="0"/>
              </a:spcBef>
              <a:buNone/>
            </a:pPr>
            <a:endParaRPr lang="en-IN" sz="4650" dirty="0"/>
          </a:p>
        </p:txBody>
      </p:sp>
    </p:spTree>
    <p:extLst>
      <p:ext uri="{BB962C8B-B14F-4D97-AF65-F5344CB8AC3E}">
        <p14:creationId xmlns:p14="http://schemas.microsoft.com/office/powerpoint/2010/main" val="3116732678"/>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2056" y="916598"/>
            <a:ext cx="7886700" cy="4714875"/>
          </a:xfrm>
        </p:spPr>
        <p:txBody>
          <a:bodyPr>
            <a:noAutofit/>
          </a:bodyPr>
          <a:lstStyle/>
          <a:p>
            <a:pPr marL="0" indent="0">
              <a:spcBef>
                <a:spcPts val="0"/>
              </a:spcBef>
              <a:buNone/>
            </a:pPr>
            <a:endParaRPr lang="en-IN" sz="1800" dirty="0"/>
          </a:p>
          <a:p>
            <a:pPr marL="0" indent="0">
              <a:spcBef>
                <a:spcPts val="0"/>
              </a:spcBef>
              <a:buNone/>
            </a:pPr>
            <a:r>
              <a:rPr lang="en-IN" sz="1800" dirty="0" err="1"/>
              <a:t>CustomerPros</a:t>
            </a:r>
            <a:r>
              <a:rPr lang="en-IN" sz="1800" dirty="0"/>
              <a:t> { </a:t>
            </a:r>
          </a:p>
          <a:p>
            <a:pPr marL="0" indent="0">
              <a:spcBef>
                <a:spcPts val="0"/>
              </a:spcBef>
              <a:buNone/>
            </a:pPr>
            <a:r>
              <a:rPr lang="en-IN" sz="1800" dirty="0"/>
              <a:t>      while(true) { </a:t>
            </a:r>
          </a:p>
          <a:p>
            <a:pPr marL="0" indent="0">
              <a:spcBef>
                <a:spcPts val="0"/>
              </a:spcBef>
              <a:buNone/>
            </a:pPr>
            <a:r>
              <a:rPr lang="en-IN" sz="1800" dirty="0"/>
              <a:t>	wait (</a:t>
            </a:r>
            <a:r>
              <a:rPr lang="en-IN" sz="1800" dirty="0" err="1"/>
              <a:t>mutex</a:t>
            </a:r>
            <a:r>
              <a:rPr lang="en-IN" sz="1800" dirty="0"/>
              <a:t>);</a:t>
            </a:r>
          </a:p>
          <a:p>
            <a:pPr marL="0" indent="0">
              <a:spcBef>
                <a:spcPts val="0"/>
              </a:spcBef>
              <a:buNone/>
            </a:pPr>
            <a:r>
              <a:rPr lang="en-IN" sz="1800" dirty="0"/>
              <a:t>	if (waiting &lt; chairs)</a:t>
            </a:r>
          </a:p>
          <a:p>
            <a:pPr marL="0" indent="0">
              <a:spcBef>
                <a:spcPts val="0"/>
              </a:spcBef>
              <a:buNone/>
            </a:pPr>
            <a:r>
              <a:rPr lang="en-IN" sz="1800" dirty="0"/>
              <a:t>	{</a:t>
            </a:r>
          </a:p>
          <a:p>
            <a:pPr marL="0" indent="0">
              <a:spcBef>
                <a:spcPts val="0"/>
              </a:spcBef>
              <a:buNone/>
            </a:pPr>
            <a:r>
              <a:rPr lang="en-IN" sz="1800" dirty="0"/>
              <a:t>		waiting = waiting +1;</a:t>
            </a:r>
          </a:p>
          <a:p>
            <a:pPr marL="0" indent="0">
              <a:spcBef>
                <a:spcPts val="0"/>
              </a:spcBef>
              <a:buNone/>
            </a:pPr>
            <a:r>
              <a:rPr lang="en-US" sz="1800" dirty="0"/>
              <a:t>		chairs--;</a:t>
            </a:r>
            <a:endParaRPr lang="en-IN" sz="1800" dirty="0"/>
          </a:p>
          <a:p>
            <a:pPr marL="0" indent="0">
              <a:spcBef>
                <a:spcPts val="0"/>
              </a:spcBef>
              <a:buNone/>
            </a:pPr>
            <a:r>
              <a:rPr lang="en-IN" sz="1800" dirty="0"/>
              <a:t>		signal (customer); </a:t>
            </a:r>
          </a:p>
          <a:p>
            <a:pPr marL="0" indent="0">
              <a:spcBef>
                <a:spcPts val="0"/>
              </a:spcBef>
              <a:buNone/>
            </a:pPr>
            <a:r>
              <a:rPr lang="en-US" sz="1800" dirty="0"/>
              <a:t>		signal (</a:t>
            </a:r>
            <a:r>
              <a:rPr lang="en-US" sz="1800" dirty="0" err="1"/>
              <a:t>mutex</a:t>
            </a:r>
            <a:r>
              <a:rPr lang="en-US" sz="1800" dirty="0"/>
              <a:t>);</a:t>
            </a:r>
          </a:p>
          <a:p>
            <a:pPr marL="0" indent="0">
              <a:spcBef>
                <a:spcPts val="0"/>
              </a:spcBef>
              <a:buNone/>
            </a:pPr>
            <a:r>
              <a:rPr lang="en-US" sz="1800" dirty="0"/>
              <a:t>		wait (barber);</a:t>
            </a:r>
          </a:p>
          <a:p>
            <a:pPr marL="0" indent="0">
              <a:spcBef>
                <a:spcPts val="0"/>
              </a:spcBef>
              <a:buNone/>
            </a:pPr>
            <a:r>
              <a:rPr lang="en-US" sz="1800" dirty="0"/>
              <a:t>		</a:t>
            </a:r>
            <a:r>
              <a:rPr lang="en-US" sz="1800" dirty="0" err="1"/>
              <a:t>get_haitcut</a:t>
            </a:r>
            <a:r>
              <a:rPr lang="en-US" sz="1800" dirty="0"/>
              <a:t>();</a:t>
            </a:r>
          </a:p>
          <a:p>
            <a:pPr marL="0" indent="0">
              <a:spcBef>
                <a:spcPts val="0"/>
              </a:spcBef>
              <a:buNone/>
            </a:pPr>
            <a:r>
              <a:rPr lang="en-US" sz="1800" dirty="0"/>
              <a:t>	}</a:t>
            </a:r>
          </a:p>
          <a:p>
            <a:pPr marL="0" indent="0">
              <a:spcBef>
                <a:spcPts val="0"/>
              </a:spcBef>
              <a:buNone/>
            </a:pPr>
            <a:r>
              <a:rPr lang="en-US" sz="1800" dirty="0"/>
              <a:t>	else</a:t>
            </a:r>
          </a:p>
          <a:p>
            <a:pPr marL="0" indent="0">
              <a:spcBef>
                <a:spcPts val="0"/>
              </a:spcBef>
              <a:buNone/>
            </a:pPr>
            <a:r>
              <a:rPr lang="en-US" sz="1800" dirty="0"/>
              <a:t>		signal (</a:t>
            </a:r>
            <a:r>
              <a:rPr lang="en-US" sz="1800" dirty="0" err="1"/>
              <a:t>mutex</a:t>
            </a:r>
            <a:r>
              <a:rPr lang="en-US" sz="1800" dirty="0"/>
              <a:t>);</a:t>
            </a:r>
            <a:endParaRPr lang="en-IN" sz="1800" dirty="0"/>
          </a:p>
        </p:txBody>
      </p:sp>
      <p:sp>
        <p:nvSpPr>
          <p:cNvPr id="2" name="TextBox 1"/>
          <p:cNvSpPr txBox="1"/>
          <p:nvPr/>
        </p:nvSpPr>
        <p:spPr>
          <a:xfrm>
            <a:off x="3962400" y="381000"/>
            <a:ext cx="4621091" cy="1477328"/>
          </a:xfrm>
          <a:prstGeom prst="rect">
            <a:avLst/>
          </a:prstGeom>
          <a:solidFill>
            <a:schemeClr val="accent1">
              <a:lumMod val="40000"/>
              <a:lumOff val="60000"/>
            </a:schemeClr>
          </a:solidFill>
          <a:ln>
            <a:solidFill>
              <a:srgbClr val="FFFFFF"/>
            </a:solidFill>
          </a:ln>
        </p:spPr>
        <p:txBody>
          <a:bodyPr wrap="square" rtlCol="0">
            <a:spAutoFit/>
          </a:bodyPr>
          <a:lstStyle/>
          <a:p>
            <a:pPr>
              <a:lnSpc>
                <a:spcPct val="120000"/>
              </a:lnSpc>
            </a:pPr>
            <a:r>
              <a:rPr lang="en-US" sz="1500" dirty="0" err="1"/>
              <a:t>int</a:t>
            </a:r>
            <a:r>
              <a:rPr lang="en-US" sz="1500" dirty="0"/>
              <a:t> Chairs =5;  // No. of chairs in the shop</a:t>
            </a:r>
            <a:endParaRPr lang="en-IN" sz="1500" dirty="0"/>
          </a:p>
          <a:p>
            <a:pPr>
              <a:lnSpc>
                <a:spcPct val="120000"/>
              </a:lnSpc>
            </a:pPr>
            <a:r>
              <a:rPr lang="en-IN" sz="1500" dirty="0"/>
              <a:t>Semaphore Customers = 0;  // No. of customers</a:t>
            </a:r>
          </a:p>
          <a:p>
            <a:pPr>
              <a:lnSpc>
                <a:spcPct val="120000"/>
              </a:lnSpc>
            </a:pPr>
            <a:r>
              <a:rPr lang="en-IN" sz="1500" dirty="0"/>
              <a:t>Semaphore Barber = 0;  // No. of free barbers</a:t>
            </a:r>
          </a:p>
          <a:p>
            <a:pPr>
              <a:lnSpc>
                <a:spcPct val="120000"/>
              </a:lnSpc>
            </a:pPr>
            <a:r>
              <a:rPr lang="en-IN" sz="1500" dirty="0"/>
              <a:t>Semaphore </a:t>
            </a:r>
            <a:r>
              <a:rPr lang="en-IN" sz="1500" dirty="0" err="1"/>
              <a:t>mutex</a:t>
            </a:r>
            <a:r>
              <a:rPr lang="en-IN" sz="1500" dirty="0"/>
              <a:t> = 1;  // token</a:t>
            </a:r>
          </a:p>
          <a:p>
            <a:pPr>
              <a:lnSpc>
                <a:spcPct val="120000"/>
              </a:lnSpc>
            </a:pPr>
            <a:r>
              <a:rPr lang="en-US" sz="1500" dirty="0" err="1"/>
              <a:t>int</a:t>
            </a:r>
            <a:r>
              <a:rPr lang="en-US" sz="1500" dirty="0"/>
              <a:t> waiting = 0; // No. of waiting customers</a:t>
            </a:r>
            <a:endParaRPr lang="en-IN" sz="1500" dirty="0"/>
          </a:p>
        </p:txBody>
      </p:sp>
    </p:spTree>
    <p:extLst>
      <p:ext uri="{BB962C8B-B14F-4D97-AF65-F5344CB8AC3E}">
        <p14:creationId xmlns:p14="http://schemas.microsoft.com/office/powerpoint/2010/main" val="1335644970"/>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IPC</a:t>
            </a:r>
            <a:endParaRPr lang="en-IN" dirty="0"/>
          </a:p>
        </p:txBody>
      </p:sp>
      <p:sp>
        <p:nvSpPr>
          <p:cNvPr id="3" name="Content Placeholder 2"/>
          <p:cNvSpPr>
            <a:spLocks noGrp="1"/>
          </p:cNvSpPr>
          <p:nvPr>
            <p:ph idx="1"/>
          </p:nvPr>
        </p:nvSpPr>
        <p:spPr/>
        <p:txBody>
          <a:bodyPr/>
          <a:lstStyle/>
          <a:p>
            <a:r>
              <a:rPr lang="en-US" altLang="en-US" dirty="0"/>
              <a:t>Cooperating processes need </a:t>
            </a:r>
            <a:r>
              <a:rPr lang="en-US" altLang="en-US" b="1" dirty="0" err="1">
                <a:solidFill>
                  <a:srgbClr val="3366FF"/>
                </a:solidFill>
              </a:rPr>
              <a:t>interprocess</a:t>
            </a:r>
            <a:r>
              <a:rPr lang="en-US" altLang="en-US" b="1" dirty="0">
                <a:solidFill>
                  <a:srgbClr val="3366FF"/>
                </a:solidFill>
              </a:rPr>
              <a:t> communication </a:t>
            </a:r>
            <a:r>
              <a:rPr lang="en-US" altLang="en-US" dirty="0"/>
              <a:t>(</a:t>
            </a:r>
            <a:r>
              <a:rPr lang="en-US" altLang="en-US" b="1" dirty="0">
                <a:solidFill>
                  <a:srgbClr val="3366FF"/>
                </a:solidFill>
              </a:rPr>
              <a:t>IPC</a:t>
            </a:r>
            <a:r>
              <a:rPr lang="en-US" altLang="en-US" dirty="0"/>
              <a:t>) that allow them to exchange data and information.</a:t>
            </a:r>
          </a:p>
          <a:p>
            <a:r>
              <a:rPr lang="en-US" altLang="en-US" dirty="0"/>
              <a:t>Two models of IPC</a:t>
            </a:r>
          </a:p>
          <a:p>
            <a:pPr lvl="1"/>
            <a:r>
              <a:rPr lang="en-US" altLang="en-US" b="1" dirty="0">
                <a:solidFill>
                  <a:srgbClr val="3366FF"/>
                </a:solidFill>
              </a:rPr>
              <a:t>Shared memory</a:t>
            </a:r>
          </a:p>
          <a:p>
            <a:pPr lvl="1"/>
            <a:r>
              <a:rPr lang="en-US" altLang="en-US" b="1" dirty="0">
                <a:solidFill>
                  <a:srgbClr val="3366FF"/>
                </a:solidFill>
              </a:rPr>
              <a:t>Message passing</a:t>
            </a:r>
          </a:p>
          <a:p>
            <a:endParaRPr lang="en-IN" dirty="0"/>
          </a:p>
        </p:txBody>
      </p:sp>
    </p:spTree>
    <p:extLst>
      <p:ext uri="{BB962C8B-B14F-4D97-AF65-F5344CB8AC3E}">
        <p14:creationId xmlns:p14="http://schemas.microsoft.com/office/powerpoint/2010/main" val="106432495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Interleaving and </a:t>
            </a:r>
            <a:br>
              <a:rPr lang="en-NZ" dirty="0" smtClean="0"/>
            </a:br>
            <a:r>
              <a:rPr lang="en-NZ" dirty="0" smtClean="0"/>
              <a:t>Overlapping Processes</a:t>
            </a:r>
            <a:endParaRPr lang="en-NZ" dirty="0"/>
          </a:p>
        </p:txBody>
      </p:sp>
      <p:sp>
        <p:nvSpPr>
          <p:cNvPr id="3" name="Content Placeholder 2"/>
          <p:cNvSpPr>
            <a:spLocks noGrp="1"/>
          </p:cNvSpPr>
          <p:nvPr>
            <p:ph idx="1"/>
          </p:nvPr>
        </p:nvSpPr>
        <p:spPr>
          <a:xfrm>
            <a:off x="457200" y="1600200"/>
            <a:ext cx="8229600" cy="1447800"/>
          </a:xfrm>
        </p:spPr>
        <p:txBody>
          <a:bodyPr/>
          <a:lstStyle/>
          <a:p>
            <a:r>
              <a:rPr lang="en-NZ" dirty="0" smtClean="0"/>
              <a:t>And not only interleaved but overlapped on multi-processors</a:t>
            </a:r>
            <a:endParaRPr lang="en-NZ" dirty="0"/>
          </a:p>
        </p:txBody>
      </p:sp>
      <p:pic>
        <p:nvPicPr>
          <p:cNvPr id="2050" name="Picture 2" descr="S:\poly\H\research\stallings\new\ch5\2-12 b.jpg"/>
          <p:cNvPicPr>
            <a:picLocks noChangeAspect="1" noChangeArrowheads="1"/>
          </p:cNvPicPr>
          <p:nvPr/>
        </p:nvPicPr>
        <p:blipFill>
          <a:blip r:embed="rId2"/>
          <a:srcRect/>
          <a:stretch>
            <a:fillRect/>
          </a:stretch>
        </p:blipFill>
        <p:spPr bwMode="auto">
          <a:xfrm>
            <a:off x="660399" y="2819400"/>
            <a:ext cx="7416801" cy="3847901"/>
          </a:xfrm>
          <a:prstGeom prst="rect">
            <a:avLst/>
          </a:prstGeom>
          <a:noFill/>
        </p:spPr>
      </p:pic>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182563"/>
            <a:ext cx="8229600" cy="576262"/>
          </a:xfrm>
        </p:spPr>
        <p:txBody>
          <a:bodyPr/>
          <a:lstStyle/>
          <a:p>
            <a:pPr eaLnBrk="1" hangingPunct="1"/>
            <a:r>
              <a:rPr lang="en-US" altLang="en-US" smtClean="0"/>
              <a:t>Communications Models </a:t>
            </a:r>
          </a:p>
        </p:txBody>
      </p:sp>
      <p:pic>
        <p:nvPicPr>
          <p:cNvPr id="13315" name="Picture 1" descr="3_12.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24013" y="1725613"/>
            <a:ext cx="6100762"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Rectangle 3"/>
          <p:cNvSpPr>
            <a:spLocks noChangeArrowheads="1"/>
          </p:cNvSpPr>
          <p:nvPr/>
        </p:nvSpPr>
        <p:spPr bwMode="auto">
          <a:xfrm>
            <a:off x="969963" y="1143000"/>
            <a:ext cx="6372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b="1" dirty="0">
                <a:solidFill>
                  <a:srgbClr val="000000"/>
                </a:solidFill>
                <a:latin typeface="Courier New" panose="02070309020205020404" pitchFamily="49" charset="0"/>
                <a:cs typeface="Courier New" panose="02070309020205020404" pitchFamily="49" charset="0"/>
              </a:rPr>
              <a:t>(</a:t>
            </a:r>
            <a:r>
              <a:rPr kumimoji="0" lang="en-US" altLang="en-US" dirty="0">
                <a:solidFill>
                  <a:srgbClr val="000000"/>
                </a:solidFill>
                <a:latin typeface="Courier New" panose="02070309020205020404" pitchFamily="49" charset="0"/>
                <a:cs typeface="Courier New" panose="02070309020205020404" pitchFamily="49" charset="0"/>
              </a:rPr>
              <a:t>a) Message passing.  (b) shared memory. </a:t>
            </a:r>
            <a:r>
              <a:rPr kumimoji="0" lang="en-US" altLang="en-US" dirty="0">
                <a:latin typeface="Verdana" panose="020B0604030504040204" pitchFamily="34" charset="0"/>
                <a:cs typeface="Courier New" panose="02070309020205020404" pitchFamily="49" charset="0"/>
              </a:rPr>
              <a:t> </a:t>
            </a:r>
          </a:p>
        </p:txBody>
      </p:sp>
    </p:spTree>
    <p:extLst>
      <p:ext uri="{BB962C8B-B14F-4D97-AF65-F5344CB8AC3E}">
        <p14:creationId xmlns:p14="http://schemas.microsoft.com/office/powerpoint/2010/main" val="438481794"/>
      </p:ext>
    </p:extLst>
  </p:cSld>
  <p:clrMapOvr>
    <a:masterClrMapping/>
  </p:clrMapOvr>
  <p:transition>
    <p:pull dir="rd"/>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Classical IPC Problems</a:t>
            </a:r>
            <a:endParaRPr lang="en-IN" dirty="0"/>
          </a:p>
        </p:txBody>
      </p:sp>
      <p:sp>
        <p:nvSpPr>
          <p:cNvPr id="3" name="Content Placeholder 2"/>
          <p:cNvSpPr>
            <a:spLocks noGrp="1"/>
          </p:cNvSpPr>
          <p:nvPr>
            <p:ph idx="1"/>
          </p:nvPr>
        </p:nvSpPr>
        <p:spPr/>
        <p:txBody>
          <a:bodyPr/>
          <a:lstStyle/>
          <a:p>
            <a:pPr marL="0" indent="0">
              <a:buNone/>
            </a:pPr>
            <a:r>
              <a:rPr lang="en-US" dirty="0"/>
              <a:t>• producer – consumer </a:t>
            </a:r>
            <a:endParaRPr lang="en-US" dirty="0" smtClean="0"/>
          </a:p>
          <a:p>
            <a:pPr marL="0" indent="0">
              <a:buNone/>
            </a:pPr>
            <a:r>
              <a:rPr lang="en-US" dirty="0" smtClean="0"/>
              <a:t>• </a:t>
            </a:r>
            <a:r>
              <a:rPr lang="en-US" dirty="0"/>
              <a:t>readers – writers </a:t>
            </a:r>
            <a:endParaRPr lang="en-US" dirty="0" smtClean="0"/>
          </a:p>
          <a:p>
            <a:pPr marL="0" indent="0">
              <a:buNone/>
            </a:pPr>
            <a:r>
              <a:rPr lang="en-US" dirty="0" smtClean="0"/>
              <a:t>• </a:t>
            </a:r>
            <a:r>
              <a:rPr lang="en-US" dirty="0"/>
              <a:t>dining philosophers </a:t>
            </a:r>
            <a:endParaRPr lang="en-US" dirty="0" smtClean="0"/>
          </a:p>
          <a:p>
            <a:pPr marL="0" indent="0">
              <a:buNone/>
            </a:pPr>
            <a:r>
              <a:rPr lang="en-US" dirty="0" smtClean="0"/>
              <a:t>• </a:t>
            </a:r>
            <a:r>
              <a:rPr lang="en-US" dirty="0"/>
              <a:t>sleeping barber</a:t>
            </a:r>
            <a:endParaRPr lang="en-IN" dirty="0"/>
          </a:p>
        </p:txBody>
      </p:sp>
    </p:spTree>
    <p:extLst>
      <p:ext uri="{BB962C8B-B14F-4D97-AF65-F5344CB8AC3E}">
        <p14:creationId xmlns:p14="http://schemas.microsoft.com/office/powerpoint/2010/main" val="233128191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 of </a:t>
            </a:r>
            <a:br>
              <a:rPr lang="en-US" dirty="0" smtClean="0"/>
            </a:br>
            <a:r>
              <a:rPr lang="en-US" dirty="0" smtClean="0"/>
              <a:t>Concurrency</a:t>
            </a:r>
            <a:endParaRPr lang="en-US" dirty="0"/>
          </a:p>
        </p:txBody>
      </p:sp>
      <p:sp>
        <p:nvSpPr>
          <p:cNvPr id="3" name="Content Placeholder 2"/>
          <p:cNvSpPr>
            <a:spLocks noGrp="1"/>
          </p:cNvSpPr>
          <p:nvPr>
            <p:ph idx="1"/>
          </p:nvPr>
        </p:nvSpPr>
        <p:spPr/>
        <p:txBody>
          <a:bodyPr/>
          <a:lstStyle/>
          <a:p>
            <a:r>
              <a:rPr lang="en-US" dirty="0" smtClean="0"/>
              <a:t>Sharing of global resources</a:t>
            </a:r>
          </a:p>
          <a:p>
            <a:r>
              <a:rPr lang="en-US" dirty="0" smtClean="0"/>
              <a:t>Optimally managing the allocation of resources</a:t>
            </a:r>
          </a:p>
          <a:p>
            <a:r>
              <a:rPr lang="en-US" dirty="0" smtClean="0"/>
              <a:t>Difficult to locate programming errors as results are not deterministic and reproducible.</a:t>
            </a:r>
          </a:p>
          <a:p>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Example</a:t>
            </a:r>
            <a:endParaRPr lang="en-US" dirty="0"/>
          </a:p>
        </p:txBody>
      </p:sp>
      <p:sp>
        <p:nvSpPr>
          <p:cNvPr id="3" name="Content Placeholder 2"/>
          <p:cNvSpPr>
            <a:spLocks noGrp="1"/>
          </p:cNvSpPr>
          <p:nvPr>
            <p:ph idx="1"/>
          </p:nvPr>
        </p:nvSpPr>
        <p:spPr/>
        <p:txBody>
          <a:bodyPr/>
          <a:lstStyle/>
          <a:p>
            <a:pPr>
              <a:buNone/>
            </a:pPr>
            <a:r>
              <a:rPr lang="en-US" dirty="0" smtClean="0"/>
              <a:t>void echo()</a:t>
            </a:r>
          </a:p>
          <a:p>
            <a:pPr>
              <a:buNone/>
            </a:pPr>
            <a:r>
              <a:rPr lang="en-US" dirty="0" smtClean="0"/>
              <a:t>{</a:t>
            </a:r>
          </a:p>
          <a:p>
            <a:pPr>
              <a:buNone/>
            </a:pPr>
            <a:r>
              <a:rPr lang="en-US" dirty="0" smtClean="0"/>
              <a:t>	chin = getchar();</a:t>
            </a:r>
          </a:p>
          <a:p>
            <a:pPr>
              <a:buNone/>
            </a:pPr>
            <a:r>
              <a:rPr lang="en-US" dirty="0" smtClean="0"/>
              <a:t>	chout = chin;</a:t>
            </a:r>
          </a:p>
          <a:p>
            <a:pPr>
              <a:buNone/>
            </a:pPr>
            <a:r>
              <a:rPr lang="en-US" dirty="0" smtClean="0"/>
              <a:t>	putchar(chout); </a:t>
            </a:r>
          </a:p>
          <a:p>
            <a:pPr>
              <a:buNone/>
            </a:pPr>
            <a:r>
              <a:rPr lang="en-US" dirty="0" smtClean="0"/>
              <a:t>}</a:t>
            </a:r>
          </a:p>
          <a:p>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5CA9E692114E84C8858AC5D10B13395" ma:contentTypeVersion="9" ma:contentTypeDescription="Create a new document." ma:contentTypeScope="" ma:versionID="ab8fd52df9013f5f1767e8cb06861f2c">
  <xsd:schema xmlns:xsd="http://www.w3.org/2001/XMLSchema" xmlns:xs="http://www.w3.org/2001/XMLSchema" xmlns:p="http://schemas.microsoft.com/office/2006/metadata/properties" xmlns:ns2="1bd0af3a-b0c9-4eeb-82be-6cd1fcc233c3" targetNamespace="http://schemas.microsoft.com/office/2006/metadata/properties" ma:root="true" ma:fieldsID="0e8d535a675fcbd87b0590eb681816a0" ns2:_="">
    <xsd:import namespace="1bd0af3a-b0c9-4eeb-82be-6cd1fcc233c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Locatio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d0af3a-b0c9-4eeb-82be-6cd1fcc233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8EC6C92-E335-4C0C-9322-33B798E78A79}"/>
</file>

<file path=customXml/itemProps2.xml><?xml version="1.0" encoding="utf-8"?>
<ds:datastoreItem xmlns:ds="http://schemas.openxmlformats.org/officeDocument/2006/customXml" ds:itemID="{A3B22AB1-777B-468A-850D-AD0C6A8AB8AA}"/>
</file>

<file path=customXml/itemProps3.xml><?xml version="1.0" encoding="utf-8"?>
<ds:datastoreItem xmlns:ds="http://schemas.openxmlformats.org/officeDocument/2006/customXml" ds:itemID="{B26C716E-5953-4DEB-A0AE-8C596F8255C8}"/>
</file>

<file path=docProps/app.xml><?xml version="1.0" encoding="utf-8"?>
<Properties xmlns="http://schemas.openxmlformats.org/officeDocument/2006/extended-properties" xmlns:vt="http://schemas.openxmlformats.org/officeDocument/2006/docPropsVTypes">
  <TotalTime>0</TotalTime>
  <Words>5491</Words>
  <Application>Microsoft Office PowerPoint</Application>
  <PresentationFormat>On-screen Show (4:3)</PresentationFormat>
  <Paragraphs>667</Paragraphs>
  <Slides>71</Slides>
  <Notes>46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71</vt:i4>
      </vt:variant>
    </vt:vector>
  </HeadingPairs>
  <TitlesOfParts>
    <vt:vector size="82" baseType="lpstr">
      <vt:lpstr>MS PGothic</vt:lpstr>
      <vt:lpstr>Arial</vt:lpstr>
      <vt:lpstr>Calibri</vt:lpstr>
      <vt:lpstr>Cordia New</vt:lpstr>
      <vt:lpstr>Courier New</vt:lpstr>
      <vt:lpstr>helvetica neue</vt:lpstr>
      <vt:lpstr>noto sans</vt:lpstr>
      <vt:lpstr>Times New Roman</vt:lpstr>
      <vt:lpstr>Verdana</vt:lpstr>
      <vt:lpstr>Office Theme</vt:lpstr>
      <vt:lpstr>Custom Design</vt:lpstr>
      <vt:lpstr>Chapter 5 Concurrency: Mutual Exclusion and Synchronization</vt:lpstr>
      <vt:lpstr>Roadmap</vt:lpstr>
      <vt:lpstr>Multiple  Processes</vt:lpstr>
      <vt:lpstr>Concurrency</vt:lpstr>
      <vt:lpstr>Key Terms</vt:lpstr>
      <vt:lpstr>Interleaving and  Overlapping Processes</vt:lpstr>
      <vt:lpstr>Interleaving and  Overlapping Processes</vt:lpstr>
      <vt:lpstr>Difficulties of  Concurrency</vt:lpstr>
      <vt:lpstr>A Simple Example</vt:lpstr>
      <vt:lpstr>A Simple Example:  On a Multiprocessor</vt:lpstr>
      <vt:lpstr>Enforce Single Access</vt:lpstr>
      <vt:lpstr>Race Condition</vt:lpstr>
      <vt:lpstr>Operating System  Concerns</vt:lpstr>
      <vt:lpstr>Process Interaction</vt:lpstr>
      <vt:lpstr>Competition among  Processes for Resources</vt:lpstr>
      <vt:lpstr>Requirements for  Mutual Exclusion</vt:lpstr>
      <vt:lpstr>Requirements for  Mutual Exclusion</vt:lpstr>
      <vt:lpstr>The Critical Section Problem </vt:lpstr>
      <vt:lpstr>General solution to the CSP</vt:lpstr>
      <vt:lpstr>Solution to Critical Section Problem</vt:lpstr>
      <vt:lpstr>PowerPoint Presentation</vt:lpstr>
      <vt:lpstr>Roadmap</vt:lpstr>
      <vt:lpstr>Hardware based solutions to the CSP</vt:lpstr>
      <vt:lpstr>Disabling Interrupts</vt:lpstr>
      <vt:lpstr>Pseudo-Code</vt:lpstr>
      <vt:lpstr>Special Machine Instructions</vt:lpstr>
      <vt:lpstr>Hardware Mutual  Exclusion: Advantages</vt:lpstr>
      <vt:lpstr>Hardware Mutual  Exclusion: Disadvantages</vt:lpstr>
      <vt:lpstr>Roadmap</vt:lpstr>
      <vt:lpstr>Semaphore</vt:lpstr>
      <vt:lpstr>PowerPoint Presentation</vt:lpstr>
      <vt:lpstr>Semaphore Primitives</vt:lpstr>
      <vt:lpstr>Semaphores are of two types:</vt:lpstr>
      <vt:lpstr>Strong/Weak Semaphore</vt:lpstr>
      <vt:lpstr>Mutual Exclusion Using Semaphores</vt:lpstr>
      <vt:lpstr>Producer/Consumer  Problem</vt:lpstr>
      <vt:lpstr>Semaphores</vt:lpstr>
      <vt:lpstr>Semaphore timing error</vt:lpstr>
      <vt:lpstr>Roadmap</vt:lpstr>
      <vt:lpstr>Monitors</vt:lpstr>
      <vt:lpstr>PowerPoint Presentation</vt:lpstr>
      <vt:lpstr>Synchronization</vt:lpstr>
      <vt:lpstr>Structure of a Monitor</vt:lpstr>
      <vt:lpstr>Key Differences Between Semaphore and Monitor</vt:lpstr>
      <vt:lpstr>Roadmap</vt:lpstr>
      <vt:lpstr>Process Interaction</vt:lpstr>
      <vt:lpstr>Message Passing</vt:lpstr>
      <vt:lpstr>Synchronization</vt:lpstr>
      <vt:lpstr>Blocking send,  Blocking receive</vt:lpstr>
      <vt:lpstr>Non-blocking Send</vt:lpstr>
      <vt:lpstr>Addressing</vt:lpstr>
      <vt:lpstr>Direct Addressing</vt:lpstr>
      <vt:lpstr>Indirect addressing</vt:lpstr>
      <vt:lpstr>Indirect Process Communication</vt:lpstr>
      <vt:lpstr>General Message Format</vt:lpstr>
      <vt:lpstr>Mutual Exclusion Using Messages</vt:lpstr>
      <vt:lpstr>Roadmap</vt:lpstr>
      <vt:lpstr>Readers/Writers Problem</vt:lpstr>
      <vt:lpstr>Readers have Priority</vt:lpstr>
      <vt:lpstr>The dining philosophers</vt:lpstr>
      <vt:lpstr>Solution of Dining Philosophers Problem</vt:lpstr>
      <vt:lpstr>Solution of Dining Philosophers Problem</vt:lpstr>
      <vt:lpstr>Difficulty with the solution</vt:lpstr>
      <vt:lpstr>The sleeping barber Problem</vt:lpstr>
      <vt:lpstr>The sleeping barber Problem</vt:lpstr>
      <vt:lpstr>PowerPoint Presentation</vt:lpstr>
      <vt:lpstr>PowerPoint Presentation</vt:lpstr>
      <vt:lpstr>PowerPoint Presentation</vt:lpstr>
      <vt:lpstr>IPC</vt:lpstr>
      <vt:lpstr>Communications Models </vt:lpstr>
      <vt:lpstr>Classical IPC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2008-04-03T13:45:42Z</dcterms:created>
  <dcterms:modified xsi:type="dcterms:W3CDTF">2020-03-09T07:29:24Z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0x01010055CA9E692114E84C8858AC5D10B13395</vt:lpwstr>
  </property>
</Properties>
</file>