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 id="2147483673" r:id="rId5"/>
  </p:sldMasterIdLst>
  <p:notesMasterIdLst>
    <p:notesMasterId r:id="rId52"/>
  </p:notesMasterIdLst>
  <p:sldIdLst>
    <p:sldId id="256" r:id="rId6"/>
    <p:sldId id="257" r:id="rId7"/>
    <p:sldId id="258" r:id="rId8"/>
    <p:sldId id="259" r:id="rId9"/>
    <p:sldId id="298" r:id="rId10"/>
    <p:sldId id="299" r:id="rId11"/>
    <p:sldId id="300"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301" r:id="rId33"/>
    <p:sldId id="302" r:id="rId34"/>
    <p:sldId id="303" r:id="rId35"/>
    <p:sldId id="280" r:id="rId36"/>
    <p:sldId id="281" r:id="rId37"/>
    <p:sldId id="282" r:id="rId38"/>
    <p:sldId id="283" r:id="rId39"/>
    <p:sldId id="289" r:id="rId40"/>
    <p:sldId id="290" r:id="rId41"/>
    <p:sldId id="291" r:id="rId42"/>
    <p:sldId id="292" r:id="rId43"/>
    <p:sldId id="293" r:id="rId44"/>
    <p:sldId id="294" r:id="rId45"/>
    <p:sldId id="295" r:id="rId46"/>
    <p:sldId id="304" r:id="rId47"/>
    <p:sldId id="305" r:id="rId48"/>
    <p:sldId id="306" r:id="rId49"/>
    <p:sldId id="296" r:id="rId50"/>
    <p:sldId id="297" r:id="rId51"/>
  </p:sldIdLst>
  <p:sldSz cx="9144000" cy="6858000" type="screen4x3"/>
  <p:notesSz cx="6858000" cy="9144000"/>
  <p:embeddedFontLst>
    <p:embeddedFont>
      <p:font typeface="Calibri" panose="020F0502020204030204" pitchFamily="34" charset="0"/>
      <p:regular r:id="rId53"/>
      <p:bold r:id="rId54"/>
      <p:italic r:id="rId55"/>
      <p:boldItalic r:id="rId56"/>
    </p:embeddedFont>
    <p:embeddedFont>
      <p:font typeface="Helvetica Neue" panose="020B0604020202020204" charset="0"/>
      <p:regular r:id="rId57"/>
      <p:bold r:id="rId58"/>
      <p:italic r:id="rId59"/>
      <p:boldItalic r:id="rId60"/>
    </p:embeddedFont>
    <p:embeddedFont>
      <p:font typeface="Roboto" panose="02000000000000000000"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99" autoAdjust="0"/>
  </p:normalViewPr>
  <p:slideViewPr>
    <p:cSldViewPr snapToGrid="0">
      <p:cViewPr varScale="1">
        <p:scale>
          <a:sx n="59" d="100"/>
          <a:sy n="59" d="100"/>
        </p:scale>
        <p:origin x="150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4.fntdata"/><Relationship Id="rId64" Type="http://schemas.openxmlformats.org/officeDocument/2006/relationships/font" Target="fonts/font12.fntdata"/><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7.fntdata"/><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2.fntdata"/><Relationship Id="rId6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1: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2000" b="0" strike="noStrike">
              <a:latin typeface="Arial"/>
              <a:ea typeface="Arial"/>
              <a:cs typeface="Arial"/>
              <a:sym typeface="Arial"/>
            </a:endParaRPr>
          </a:p>
        </p:txBody>
      </p:sp>
      <p:sp>
        <p:nvSpPr>
          <p:cNvPr id="121" name="Google Shape;121;p1: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1</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0: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Because of this, it is clear that the task of moving information between the two levels of memory should be a system responsibility. This task is the essence of memory management.</a:t>
            </a:r>
            <a:endParaRPr sz="2000" b="0" strike="noStrike">
              <a:latin typeface="Arial"/>
              <a:ea typeface="Arial"/>
              <a:cs typeface="Arial"/>
              <a:sym typeface="Arial"/>
            </a:endParaRPr>
          </a:p>
        </p:txBody>
      </p:sp>
      <p:sp>
        <p:nvSpPr>
          <p:cNvPr id="183" name="Google Shape;183;p10: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18f92ad25_0_22: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18f92ad25_0_22: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0" name="Google Shape;190;g818f92ad25_0_22: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18f92ad25_0_37:notes"/>
          <p:cNvSpPr>
            <a:spLocks noGrp="1" noRot="1" noChangeAspect="1"/>
          </p:cNvSpPr>
          <p:nvPr>
            <p:ph type="sldImg" idx="2"/>
          </p:nvPr>
        </p:nvSpPr>
        <p:spPr>
          <a:xfrm>
            <a:off x="1143000" y="685800"/>
            <a:ext cx="45717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7" name="Google Shape;197;g818f92ad25_0_37: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2000" b="0" strike="noStrike">
              <a:latin typeface="Arial"/>
              <a:ea typeface="Arial"/>
              <a:cs typeface="Arial"/>
              <a:sym typeface="Arial"/>
            </a:endParaRPr>
          </a:p>
        </p:txBody>
      </p:sp>
      <p:sp>
        <p:nvSpPr>
          <p:cNvPr id="198" name="Google Shape;198;g818f92ad25_0_37: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18f92ad25_0_45:notes"/>
          <p:cNvSpPr>
            <a:spLocks noGrp="1" noRot="1" noChangeAspect="1"/>
          </p:cNvSpPr>
          <p:nvPr>
            <p:ph type="sldImg" idx="2"/>
          </p:nvPr>
        </p:nvSpPr>
        <p:spPr>
          <a:xfrm>
            <a:off x="1143000" y="685800"/>
            <a:ext cx="45717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g818f92ad25_0_45: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2000" b="0" strike="noStrike">
              <a:latin typeface="Arial"/>
              <a:ea typeface="Arial"/>
              <a:cs typeface="Arial"/>
              <a:sym typeface="Arial"/>
            </a:endParaRPr>
          </a:p>
        </p:txBody>
      </p:sp>
      <p:sp>
        <p:nvSpPr>
          <p:cNvPr id="205" name="Google Shape;205;g818f92ad25_0_45: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p13: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12" name="Google Shape;212;p13: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14: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20" name="Google Shape;220;p14: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19: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27" name="Google Shape;227;p19: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19</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3" name="Google Shape;233;p20: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1200" b="0" strike="noStrike">
              <a:latin typeface="Arial"/>
              <a:ea typeface="Arial"/>
              <a:cs typeface="Arial"/>
              <a:sym typeface="Arial"/>
            </a:endParaRPr>
          </a:p>
        </p:txBody>
      </p:sp>
      <p:sp>
        <p:nvSpPr>
          <p:cNvPr id="234" name="Google Shape;234;p20: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18f92ad25_0_67:notes"/>
          <p:cNvSpPr>
            <a:spLocks noGrp="1" noRot="1" noChangeAspect="1"/>
          </p:cNvSpPr>
          <p:nvPr>
            <p:ph type="sldImg" idx="2"/>
          </p:nvPr>
        </p:nvSpPr>
        <p:spPr>
          <a:xfrm>
            <a:off x="1143000" y="685800"/>
            <a:ext cx="45717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g818f92ad25_0_67: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1200" b="0" strike="noStrike">
              <a:latin typeface="Arial"/>
              <a:ea typeface="Arial"/>
              <a:cs typeface="Arial"/>
              <a:sym typeface="Arial"/>
            </a:endParaRPr>
          </a:p>
        </p:txBody>
      </p:sp>
      <p:sp>
        <p:nvSpPr>
          <p:cNvPr id="241" name="Google Shape;241;g818f92ad25_0_67: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18f92ad25_0_55:notes"/>
          <p:cNvSpPr>
            <a:spLocks noGrp="1" noRot="1" noChangeAspect="1"/>
          </p:cNvSpPr>
          <p:nvPr>
            <p:ph type="sldImg" idx="2"/>
          </p:nvPr>
        </p:nvSpPr>
        <p:spPr>
          <a:xfrm>
            <a:off x="1143000" y="685800"/>
            <a:ext cx="45717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g818f92ad25_0_55: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1200" b="0" strike="noStrike">
              <a:latin typeface="Arial"/>
              <a:ea typeface="Arial"/>
              <a:cs typeface="Arial"/>
              <a:sym typeface="Arial"/>
            </a:endParaRPr>
          </a:p>
        </p:txBody>
      </p:sp>
      <p:sp>
        <p:nvSpPr>
          <p:cNvPr id="248" name="Google Shape;248;g818f92ad25_0_55: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p2: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Overview of points covered in this chapter</a:t>
            </a:r>
            <a:endParaRPr sz="2000" b="0" strike="noStrike">
              <a:latin typeface="Arial"/>
              <a:ea typeface="Arial"/>
              <a:cs typeface="Arial"/>
              <a:sym typeface="Arial"/>
            </a:endParaRPr>
          </a:p>
          <a:p>
            <a:pPr marL="216000" lvl="0" indent="-216000" algn="l" rtl="0">
              <a:lnSpc>
                <a:spcPct val="100000"/>
              </a:lnSpc>
              <a:spcBef>
                <a:spcPts val="0"/>
              </a:spcBef>
              <a:spcAft>
                <a:spcPts val="0"/>
              </a:spcAft>
              <a:buNone/>
            </a:pPr>
            <a:endParaRPr sz="2000" b="0" strike="noStrike">
              <a:latin typeface="Arial"/>
              <a:ea typeface="Arial"/>
              <a:cs typeface="Arial"/>
              <a:sym typeface="Arial"/>
            </a:endParaRPr>
          </a:p>
          <a:p>
            <a:pPr marL="216000" lvl="0" indent="-216000" algn="l" rtl="0">
              <a:lnSpc>
                <a:spcPct val="100000"/>
              </a:lnSpc>
              <a:spcBef>
                <a:spcPts val="0"/>
              </a:spcBef>
              <a:spcAft>
                <a:spcPts val="0"/>
              </a:spcAft>
              <a:buNone/>
            </a:pPr>
            <a:r>
              <a:rPr lang="en-US" sz="2000" b="0" strike="noStrike">
                <a:latin typeface="Arial"/>
                <a:ea typeface="Arial"/>
                <a:cs typeface="Arial"/>
                <a:sym typeface="Arial"/>
              </a:rPr>
              <a:t>Point out that memory partitioning isn’t used much except for special cases such as kernel memory management</a:t>
            </a:r>
            <a:endParaRPr sz="2000" b="0" strike="noStrike">
              <a:latin typeface="Arial"/>
              <a:ea typeface="Arial"/>
              <a:cs typeface="Arial"/>
              <a:sym typeface="Arial"/>
            </a:endParaRPr>
          </a:p>
          <a:p>
            <a:pPr marL="216000" lvl="0" indent="-216000" algn="l" rtl="0">
              <a:lnSpc>
                <a:spcPct val="100000"/>
              </a:lnSpc>
              <a:spcBef>
                <a:spcPts val="0"/>
              </a:spcBef>
              <a:spcAft>
                <a:spcPts val="0"/>
              </a:spcAft>
              <a:buNone/>
            </a:pPr>
            <a:endParaRPr sz="2000" b="0" strike="noStrike">
              <a:latin typeface="Arial"/>
              <a:ea typeface="Arial"/>
              <a:cs typeface="Arial"/>
              <a:sym typeface="Arial"/>
            </a:endParaRPr>
          </a:p>
          <a:p>
            <a:pPr marL="216000" lvl="0" indent="-216000" algn="l" rtl="0">
              <a:lnSpc>
                <a:spcPct val="100000"/>
              </a:lnSpc>
              <a:spcBef>
                <a:spcPts val="0"/>
              </a:spcBef>
              <a:spcAft>
                <a:spcPts val="0"/>
              </a:spcAft>
              <a:buNone/>
            </a:pPr>
            <a:endParaRPr sz="2000" b="0" strike="noStrike">
              <a:latin typeface="Arial"/>
              <a:ea typeface="Arial"/>
              <a:cs typeface="Arial"/>
              <a:sym typeface="Arial"/>
            </a:endParaRPr>
          </a:p>
        </p:txBody>
      </p:sp>
      <p:sp>
        <p:nvSpPr>
          <p:cNvPr id="127" name="Google Shape;127;p2: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2</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3: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33: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55" name="Google Shape;255;p33: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18f92ad25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g818f92ad25_0_75: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62" name="Google Shape;262;g818f92ad25_0_75: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18f92ad25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g818f92ad25_0_86: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69" name="Google Shape;269;g818f92ad25_0_86: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18f92ad25_0_97:notes"/>
          <p:cNvSpPr txBox="1"/>
          <p:nvPr/>
        </p:nvSpPr>
        <p:spPr>
          <a:xfrm>
            <a:off x="3887391" y="8687405"/>
            <a:ext cx="29706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26</a:t>
            </a:fld>
            <a:endParaRPr sz="1300"/>
          </a:p>
        </p:txBody>
      </p:sp>
      <p:sp>
        <p:nvSpPr>
          <p:cNvPr id="275" name="Google Shape;275;g818f92ad25_0_97:notes"/>
          <p:cNvSpPr>
            <a:spLocks noGrp="1" noRot="1" noChangeAspect="1"/>
          </p:cNvSpPr>
          <p:nvPr>
            <p:ph type="sldImg" idx="2"/>
          </p:nvPr>
        </p:nvSpPr>
        <p:spPr>
          <a:xfrm>
            <a:off x="1178719" y="686405"/>
            <a:ext cx="4500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g818f92ad25_0_97:notes"/>
          <p:cNvSpPr txBox="1">
            <a:spLocks noGrp="1"/>
          </p:cNvSpPr>
          <p:nvPr>
            <p:ph type="body" idx="1"/>
          </p:nvPr>
        </p:nvSpPr>
        <p:spPr>
          <a:xfrm>
            <a:off x="913805" y="4343702"/>
            <a:ext cx="5030400" cy="4113900"/>
          </a:xfrm>
          <a:prstGeom prst="rect">
            <a:avLst/>
          </a:prstGeom>
          <a:noFill/>
          <a:ln>
            <a:noFill/>
          </a:ln>
        </p:spPr>
        <p:txBody>
          <a:bodyPr spcFirstLastPara="1" wrap="square" lIns="91100" tIns="45550" rIns="91100" bIns="4555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4: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p34: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83" name="Google Shape;283;p34: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7: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p37: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290" name="Google Shape;290;p37: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31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18f92ad25_0_155:notes"/>
          <p:cNvSpPr txBox="1">
            <a:spLocks noGrp="1"/>
          </p:cNvSpPr>
          <p:nvPr>
            <p:ph type="body" idx="1"/>
          </p:nvPr>
        </p:nvSpPr>
        <p:spPr>
          <a:xfrm>
            <a:off x="913805" y="4343702"/>
            <a:ext cx="5030400" cy="411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6" name="Google Shape;296;g818f92ad25_0_155:notes"/>
          <p:cNvSpPr>
            <a:spLocks noGrp="1" noRot="1" noChangeAspect="1"/>
          </p:cNvSpPr>
          <p:nvPr>
            <p:ph type="sldImg" idx="2"/>
          </p:nvPr>
        </p:nvSpPr>
        <p:spPr>
          <a:xfrm>
            <a:off x="1178719" y="686405"/>
            <a:ext cx="4500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18f92ad25_0_296:notes"/>
          <p:cNvSpPr txBox="1">
            <a:spLocks noGrp="1"/>
          </p:cNvSpPr>
          <p:nvPr>
            <p:ph type="body" idx="1"/>
          </p:nvPr>
        </p:nvSpPr>
        <p:spPr>
          <a:xfrm>
            <a:off x="913805" y="4343702"/>
            <a:ext cx="5030400" cy="411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2" name="Google Shape;302;g818f92ad25_0_296:notes"/>
          <p:cNvSpPr>
            <a:spLocks noGrp="1" noRot="1" noChangeAspect="1"/>
          </p:cNvSpPr>
          <p:nvPr>
            <p:ph type="sldImg" idx="2"/>
          </p:nvPr>
        </p:nvSpPr>
        <p:spPr>
          <a:xfrm>
            <a:off x="1178719" y="686405"/>
            <a:ext cx="4500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18f92ad25_0_343:notes"/>
          <p:cNvSpPr>
            <a:spLocks noGrp="1" noRot="1" noChangeAspect="1"/>
          </p:cNvSpPr>
          <p:nvPr>
            <p:ph type="sldImg" idx="2"/>
          </p:nvPr>
        </p:nvSpPr>
        <p:spPr>
          <a:xfrm>
            <a:off x="1143000" y="685800"/>
            <a:ext cx="45717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g818f92ad25_0_343: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09" name="Google Shape;309;g818f92ad25_0_343: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34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18f92ad25_0_397:notes"/>
          <p:cNvSpPr>
            <a:spLocks noGrp="1" noRot="1" noChangeAspect="1"/>
          </p:cNvSpPr>
          <p:nvPr>
            <p:ph type="sldImg" idx="2"/>
          </p:nvPr>
        </p:nvSpPr>
        <p:spPr>
          <a:xfrm>
            <a:off x="1143000" y="685800"/>
            <a:ext cx="45717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g818f92ad25_0_397: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353" name="Google Shape;353;g818f92ad25_0_397: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35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3: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888" b="0" strike="noStrike">
                <a:solidFill>
                  <a:srgbClr val="000000"/>
                </a:solidFill>
                <a:latin typeface="Arial"/>
                <a:ea typeface="Arial"/>
                <a:cs typeface="Arial"/>
                <a:sym typeface="Arial"/>
              </a:rPr>
              <a:t>Introduce by pointing out that in a  uniprogramming system, main memory is divided into two parts: </a:t>
            </a:r>
            <a:endParaRPr sz="888" b="0" strike="noStrike">
              <a:latin typeface="Arial"/>
              <a:ea typeface="Arial"/>
              <a:cs typeface="Arial"/>
              <a:sym typeface="Arial"/>
            </a:endParaRPr>
          </a:p>
          <a:p>
            <a:pPr marL="216000" lvl="1" indent="-216000" algn="l" rtl="0">
              <a:lnSpc>
                <a:spcPct val="100000"/>
              </a:lnSpc>
              <a:spcBef>
                <a:spcPts val="0"/>
              </a:spcBef>
              <a:spcAft>
                <a:spcPts val="0"/>
              </a:spcAft>
              <a:buClr>
                <a:srgbClr val="000000"/>
              </a:buClr>
              <a:buSzPts val="888"/>
              <a:buFont typeface="Arial"/>
              <a:buChar char="•"/>
            </a:pPr>
            <a:r>
              <a:rPr lang="en-US" sz="888" b="0" strike="noStrike">
                <a:solidFill>
                  <a:srgbClr val="000000"/>
                </a:solidFill>
                <a:latin typeface="Arial"/>
                <a:ea typeface="Arial"/>
                <a:cs typeface="Arial"/>
                <a:sym typeface="Arial"/>
              </a:rPr>
              <a:t>one part for the operating system (resident monitor, kernel) and </a:t>
            </a:r>
            <a:endParaRPr sz="888" b="0" strike="noStrike">
              <a:latin typeface="Arial"/>
              <a:ea typeface="Arial"/>
              <a:cs typeface="Arial"/>
              <a:sym typeface="Arial"/>
            </a:endParaRPr>
          </a:p>
          <a:p>
            <a:pPr marL="216000" lvl="1" indent="-216000" algn="l" rtl="0">
              <a:lnSpc>
                <a:spcPct val="100000"/>
              </a:lnSpc>
              <a:spcBef>
                <a:spcPts val="0"/>
              </a:spcBef>
              <a:spcAft>
                <a:spcPts val="0"/>
              </a:spcAft>
              <a:buClr>
                <a:srgbClr val="000000"/>
              </a:buClr>
              <a:buSzPts val="888"/>
              <a:buFont typeface="Arial"/>
              <a:buChar char="•"/>
            </a:pPr>
            <a:r>
              <a:rPr lang="en-US" sz="888" b="0" strike="noStrike">
                <a:solidFill>
                  <a:srgbClr val="000000"/>
                </a:solidFill>
                <a:latin typeface="Arial"/>
                <a:ea typeface="Arial"/>
                <a:cs typeface="Arial"/>
                <a:sym typeface="Arial"/>
              </a:rPr>
              <a:t> one part for the program currently being executed. </a:t>
            </a:r>
            <a:endParaRPr sz="888" b="0" strike="noStrike">
              <a:latin typeface="Arial"/>
              <a:ea typeface="Arial"/>
              <a:cs typeface="Arial"/>
              <a:sym typeface="Arial"/>
            </a:endParaRPr>
          </a:p>
          <a:p>
            <a:pPr marL="216000" lvl="0" indent="-216000" algn="l" rtl="0">
              <a:lnSpc>
                <a:spcPct val="100000"/>
              </a:lnSpc>
              <a:spcBef>
                <a:spcPts val="0"/>
              </a:spcBef>
              <a:spcAft>
                <a:spcPts val="0"/>
              </a:spcAft>
              <a:buNone/>
            </a:pPr>
            <a:endParaRPr sz="888" b="0" strike="noStrike">
              <a:latin typeface="Arial"/>
              <a:ea typeface="Arial"/>
              <a:cs typeface="Arial"/>
              <a:sym typeface="Arial"/>
            </a:endParaRPr>
          </a:p>
          <a:p>
            <a:pPr marL="216000" lvl="0" indent="-216000" algn="l" rtl="0">
              <a:lnSpc>
                <a:spcPct val="100000"/>
              </a:lnSpc>
              <a:spcBef>
                <a:spcPts val="0"/>
              </a:spcBef>
              <a:spcAft>
                <a:spcPts val="0"/>
              </a:spcAft>
              <a:buNone/>
            </a:pPr>
            <a:r>
              <a:rPr lang="en-US" sz="888" b="0" strike="noStrike">
                <a:solidFill>
                  <a:srgbClr val="000000"/>
                </a:solidFill>
                <a:latin typeface="Arial"/>
                <a:ea typeface="Arial"/>
                <a:cs typeface="Arial"/>
                <a:sym typeface="Arial"/>
              </a:rPr>
              <a:t>In a multiprogramming system, the “user” part of memory must be further subdivided to accommodate multiple processes.</a:t>
            </a:r>
            <a:endParaRPr sz="888" b="0" strike="noStrike">
              <a:latin typeface="Arial"/>
              <a:ea typeface="Arial"/>
              <a:cs typeface="Arial"/>
              <a:sym typeface="Arial"/>
            </a:endParaRPr>
          </a:p>
          <a:p>
            <a:pPr marL="216000" lvl="0" indent="-216000" algn="l" rtl="0">
              <a:lnSpc>
                <a:spcPct val="100000"/>
              </a:lnSpc>
              <a:spcBef>
                <a:spcPts val="0"/>
              </a:spcBef>
              <a:spcAft>
                <a:spcPts val="0"/>
              </a:spcAft>
              <a:buNone/>
            </a:pPr>
            <a:endParaRPr sz="888" b="0" strike="noStrike">
              <a:latin typeface="Arial"/>
              <a:ea typeface="Arial"/>
              <a:cs typeface="Arial"/>
              <a:sym typeface="Arial"/>
            </a:endParaRPr>
          </a:p>
          <a:p>
            <a:pPr marL="216000" lvl="0" indent="-216000" algn="l" rtl="0">
              <a:lnSpc>
                <a:spcPct val="100000"/>
              </a:lnSpc>
              <a:spcBef>
                <a:spcPts val="0"/>
              </a:spcBef>
              <a:spcAft>
                <a:spcPts val="0"/>
              </a:spcAft>
              <a:buNone/>
            </a:pPr>
            <a:r>
              <a:rPr lang="en-US" sz="1480" b="0" strike="noStrike">
                <a:solidFill>
                  <a:srgbClr val="000000"/>
                </a:solidFill>
                <a:latin typeface="Arial"/>
                <a:ea typeface="Arial"/>
                <a:cs typeface="Arial"/>
                <a:sym typeface="Arial"/>
              </a:rPr>
              <a:t>Emphasise that memory management is vital in a multiprogramming system. If only a few processes are in memory, then for much of the time all of the processes will be waiting</a:t>
            </a:r>
            <a:endParaRPr sz="1480" b="0" strike="noStrike">
              <a:latin typeface="Arial"/>
              <a:ea typeface="Arial"/>
              <a:cs typeface="Arial"/>
              <a:sym typeface="Arial"/>
            </a:endParaRPr>
          </a:p>
          <a:p>
            <a:pPr marL="216000" lvl="0" indent="-216000" algn="l" rtl="0">
              <a:lnSpc>
                <a:spcPct val="100000"/>
              </a:lnSpc>
              <a:spcBef>
                <a:spcPts val="0"/>
              </a:spcBef>
              <a:spcAft>
                <a:spcPts val="0"/>
              </a:spcAft>
              <a:buNone/>
            </a:pPr>
            <a:r>
              <a:rPr lang="en-US" sz="1480" b="0" strike="noStrike">
                <a:solidFill>
                  <a:srgbClr val="000000"/>
                </a:solidFill>
                <a:latin typeface="Arial"/>
                <a:ea typeface="Arial"/>
                <a:cs typeface="Arial"/>
                <a:sym typeface="Arial"/>
              </a:rPr>
              <a:t>for I/O and the processor will be idle.</a:t>
            </a:r>
            <a:endParaRPr sz="1480" b="0" strike="noStrike">
              <a:latin typeface="Arial"/>
              <a:ea typeface="Arial"/>
              <a:cs typeface="Arial"/>
              <a:sym typeface="Arial"/>
            </a:endParaRPr>
          </a:p>
          <a:p>
            <a:pPr marL="216000" lvl="0" indent="-216000" algn="l" rtl="0">
              <a:lnSpc>
                <a:spcPct val="100000"/>
              </a:lnSpc>
              <a:spcBef>
                <a:spcPts val="0"/>
              </a:spcBef>
              <a:spcAft>
                <a:spcPts val="0"/>
              </a:spcAft>
              <a:buNone/>
            </a:pPr>
            <a:endParaRPr sz="1480" b="0" strike="noStrike">
              <a:latin typeface="Arial"/>
              <a:ea typeface="Arial"/>
              <a:cs typeface="Arial"/>
              <a:sym typeface="Arial"/>
            </a:endParaRPr>
          </a:p>
          <a:p>
            <a:pPr marL="216000" lvl="0" indent="-216000" algn="l" rtl="0">
              <a:lnSpc>
                <a:spcPct val="100000"/>
              </a:lnSpc>
              <a:spcBef>
                <a:spcPts val="0"/>
              </a:spcBef>
              <a:spcAft>
                <a:spcPts val="0"/>
              </a:spcAft>
              <a:buNone/>
            </a:pPr>
            <a:r>
              <a:rPr lang="en-US" sz="1480" b="0" strike="noStrike">
                <a:solidFill>
                  <a:srgbClr val="000000"/>
                </a:solidFill>
                <a:latin typeface="Arial"/>
                <a:ea typeface="Arial"/>
                <a:cs typeface="Arial"/>
                <a:sym typeface="Arial"/>
              </a:rPr>
              <a:t>Thus memory needs to be allocated to ensure a reasonable supply of ready processes to consume available processor time.</a:t>
            </a:r>
            <a:endParaRPr sz="1480" b="0" strike="noStrike">
              <a:latin typeface="Arial"/>
              <a:ea typeface="Arial"/>
              <a:cs typeface="Arial"/>
              <a:sym typeface="Arial"/>
            </a:endParaRPr>
          </a:p>
        </p:txBody>
      </p:sp>
      <p:sp>
        <p:nvSpPr>
          <p:cNvPr id="134" name="Google Shape;134;p3: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18f92ad25_0_421:notes"/>
          <p:cNvSpPr txBox="1">
            <a:spLocks noGrp="1"/>
          </p:cNvSpPr>
          <p:nvPr>
            <p:ph type="body" idx="1"/>
          </p:nvPr>
        </p:nvSpPr>
        <p:spPr>
          <a:xfrm>
            <a:off x="914092" y="4344329"/>
            <a:ext cx="5029800" cy="4111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59" name="Google Shape;359;g818f92ad25_0_421:notes"/>
          <p:cNvSpPr>
            <a:spLocks noGrp="1" noRot="1" noChangeAspect="1"/>
          </p:cNvSpPr>
          <p:nvPr>
            <p:ph type="sldImg" idx="2"/>
          </p:nvPr>
        </p:nvSpPr>
        <p:spPr>
          <a:xfrm>
            <a:off x="1161435" y="687659"/>
            <a:ext cx="453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818f92ad25_0_412:notes"/>
          <p:cNvSpPr>
            <a:spLocks noGrp="1" noRot="1" noChangeAspect="1"/>
          </p:cNvSpPr>
          <p:nvPr>
            <p:ph type="sldImg" idx="2"/>
          </p:nvPr>
        </p:nvSpPr>
        <p:spPr>
          <a:xfrm>
            <a:off x="1143000" y="685800"/>
            <a:ext cx="45717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5" name="Google Shape;365;g818f92ad25_0_412: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366" name="Google Shape;366;g818f92ad25_0_412: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37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818f92ad25_0_472:notes"/>
          <p:cNvSpPr>
            <a:spLocks noGrp="1" noRot="1" noChangeAspect="1"/>
          </p:cNvSpPr>
          <p:nvPr>
            <p:ph type="sldImg" idx="2"/>
          </p:nvPr>
        </p:nvSpPr>
        <p:spPr>
          <a:xfrm>
            <a:off x="1143000" y="685800"/>
            <a:ext cx="45717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 name="Google Shape;373;g818f92ad25_0_472: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374" name="Google Shape;374;g818f92ad25_0_472: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38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18f92ad25_0_4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0" name="Google Shape;380;g818f92ad25_0_499: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381" name="Google Shape;381;g818f92ad25_0_499: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39</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18f92ad25_0_4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g818f92ad25_0_483: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388" name="Google Shape;388;g818f92ad25_0_483: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18f92ad25_0_4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g818f92ad25_0_490: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395" name="Google Shape;395;g818f92ad25_0_490: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18f92ad25_0_4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g818f92ad25_0_490: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395" name="Google Shape;395;g818f92ad25_0_490: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42</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184439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18f92ad25_0_4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g818f92ad25_0_490: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395" name="Google Shape;395;g818f92ad25_0_490: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43</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019720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18f92ad25_0_4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g818f92ad25_0_490: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395" name="Google Shape;395;g818f92ad25_0_490: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44</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1714414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818f92ad25_0_511:notes"/>
          <p:cNvSpPr>
            <a:spLocks noGrp="1" noRot="1" noChangeAspect="1"/>
          </p:cNvSpPr>
          <p:nvPr>
            <p:ph type="sldImg" idx="2"/>
          </p:nvPr>
        </p:nvSpPr>
        <p:spPr>
          <a:xfrm>
            <a:off x="1143000" y="685800"/>
            <a:ext cx="45717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g818f92ad25_0_511: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402" name="Google Shape;402;g818f92ad25_0_511: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4: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41" name="Google Shape;141;p4: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818f92ad25_0_520:notes"/>
          <p:cNvSpPr>
            <a:spLocks noGrp="1" noRot="1" noChangeAspect="1"/>
          </p:cNvSpPr>
          <p:nvPr>
            <p:ph type="sldImg" idx="2"/>
          </p:nvPr>
        </p:nvSpPr>
        <p:spPr>
          <a:xfrm>
            <a:off x="1143000" y="685800"/>
            <a:ext cx="45717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g818f92ad25_0_520:notes"/>
          <p:cNvSpPr txBox="1">
            <a:spLocks noGrp="1"/>
          </p:cNvSpPr>
          <p:nvPr>
            <p:ph type="body" idx="1"/>
          </p:nvPr>
        </p:nvSpPr>
        <p:spPr>
          <a:xfrm>
            <a:off x="685800" y="4343400"/>
            <a:ext cx="5486100" cy="41145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endParaRPr sz="620" b="0" strike="noStrike">
              <a:latin typeface="Arial"/>
              <a:ea typeface="Arial"/>
              <a:cs typeface="Arial"/>
              <a:sym typeface="Arial"/>
            </a:endParaRPr>
          </a:p>
        </p:txBody>
      </p:sp>
      <p:sp>
        <p:nvSpPr>
          <p:cNvPr id="409" name="Google Shape;409;g818f92ad25_0_520:notes"/>
          <p:cNvSpPr txBox="1"/>
          <p:nvPr/>
        </p:nvSpPr>
        <p:spPr>
          <a:xfrm>
            <a:off x="3884760" y="8685360"/>
            <a:ext cx="2971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5: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The following slides expand on these topics.</a:t>
            </a:r>
            <a:endParaRPr sz="2000" b="0" strike="noStrike">
              <a:latin typeface="Arial"/>
              <a:ea typeface="Arial"/>
              <a:cs typeface="Arial"/>
              <a:sym typeface="Arial"/>
            </a:endParaRPr>
          </a:p>
        </p:txBody>
      </p:sp>
      <p:sp>
        <p:nvSpPr>
          <p:cNvPr id="148" name="Google Shape;148;p5: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55" name="Google Shape;155;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9</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p7: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672" b="0" strike="noStrike" dirty="0">
                <a:solidFill>
                  <a:srgbClr val="000000"/>
                </a:solidFill>
                <a:latin typeface="Arial"/>
                <a:ea typeface="Arial"/>
                <a:cs typeface="Arial"/>
                <a:sym typeface="Arial"/>
              </a:rPr>
              <a:t>Normally, a user process cannot access any portion of the operating system, neither program nor data. </a:t>
            </a:r>
            <a:endParaRPr sz="672" b="0" strike="noStrike" dirty="0">
              <a:latin typeface="Arial"/>
              <a:ea typeface="Arial"/>
              <a:cs typeface="Arial"/>
              <a:sym typeface="Arial"/>
            </a:endParaRPr>
          </a:p>
          <a:p>
            <a:pPr marL="216000" lvl="0" indent="-216000" algn="l" rtl="0">
              <a:lnSpc>
                <a:spcPct val="100000"/>
              </a:lnSpc>
              <a:spcBef>
                <a:spcPts val="0"/>
              </a:spcBef>
              <a:spcAft>
                <a:spcPts val="0"/>
              </a:spcAft>
              <a:buNone/>
            </a:pPr>
            <a:endParaRPr sz="672" b="0" strike="noStrike" dirty="0">
              <a:latin typeface="Arial"/>
              <a:ea typeface="Arial"/>
              <a:cs typeface="Arial"/>
              <a:sym typeface="Arial"/>
            </a:endParaRPr>
          </a:p>
          <a:p>
            <a:pPr marL="216000" lvl="0" indent="-216000" algn="l" rtl="0">
              <a:lnSpc>
                <a:spcPct val="100000"/>
              </a:lnSpc>
              <a:spcBef>
                <a:spcPts val="0"/>
              </a:spcBef>
              <a:spcAft>
                <a:spcPts val="0"/>
              </a:spcAft>
              <a:buNone/>
            </a:pPr>
            <a:r>
              <a:rPr lang="en-US" sz="672" b="0" strike="noStrike">
                <a:solidFill>
                  <a:srgbClr val="000000"/>
                </a:solidFill>
                <a:latin typeface="Arial"/>
                <a:ea typeface="Arial"/>
                <a:cs typeface="Arial"/>
                <a:sym typeface="Arial"/>
              </a:rPr>
              <a:t>Usually, </a:t>
            </a:r>
            <a:r>
              <a:rPr lang="en-US" sz="672" b="0" strike="noStrike" dirty="0">
                <a:solidFill>
                  <a:srgbClr val="000000"/>
                </a:solidFill>
                <a:latin typeface="Arial"/>
                <a:ea typeface="Arial"/>
                <a:cs typeface="Arial"/>
                <a:sym typeface="Arial"/>
              </a:rPr>
              <a:t>a program in one process cannot branch to an instruction in another process or access the data area of another process.  The processor must be able to abort such instructions at the point of execution.</a:t>
            </a:r>
            <a:endParaRPr sz="672" b="0" strike="noStrike" dirty="0">
              <a:latin typeface="Arial"/>
              <a:ea typeface="Arial"/>
              <a:cs typeface="Arial"/>
              <a:sym typeface="Arial"/>
            </a:endParaRPr>
          </a:p>
          <a:p>
            <a:pPr marL="216000" lvl="0" indent="-216000" algn="l" rtl="0">
              <a:lnSpc>
                <a:spcPct val="100000"/>
              </a:lnSpc>
              <a:spcBef>
                <a:spcPts val="0"/>
              </a:spcBef>
              <a:spcAft>
                <a:spcPts val="0"/>
              </a:spcAft>
              <a:buNone/>
            </a:pPr>
            <a:endParaRPr sz="672" b="0" strike="noStrike" dirty="0">
              <a:latin typeface="Arial"/>
              <a:ea typeface="Arial"/>
              <a:cs typeface="Arial"/>
              <a:sym typeface="Arial"/>
            </a:endParaRPr>
          </a:p>
          <a:p>
            <a:pPr marL="216000" lvl="0" indent="-216000" algn="l" rtl="0">
              <a:lnSpc>
                <a:spcPct val="100000"/>
              </a:lnSpc>
              <a:spcBef>
                <a:spcPts val="0"/>
              </a:spcBef>
              <a:spcAft>
                <a:spcPts val="0"/>
              </a:spcAft>
              <a:buNone/>
            </a:pPr>
            <a:r>
              <a:rPr lang="en-US" sz="672" b="0" strike="noStrike" dirty="0">
                <a:solidFill>
                  <a:srgbClr val="000000"/>
                </a:solidFill>
                <a:latin typeface="Arial"/>
                <a:ea typeface="Arial"/>
                <a:cs typeface="Arial"/>
                <a:sym typeface="Arial"/>
              </a:rPr>
              <a:t>Note that the memory protection requirement must be satisfied by the processor (hardware) rather than the operating system (software) because the OS cannot anticipate all of the memory references that a program will make.  It is only possible to assess the permissibility of a memory reference at the time of execution.</a:t>
            </a:r>
            <a:endParaRPr sz="672" b="0" strike="noStrike" dirty="0">
              <a:latin typeface="Arial"/>
              <a:ea typeface="Arial"/>
              <a:cs typeface="Arial"/>
              <a:sym typeface="Arial"/>
            </a:endParaRPr>
          </a:p>
          <a:p>
            <a:pPr marL="216000" lvl="0" indent="-216000" algn="l" rtl="0">
              <a:lnSpc>
                <a:spcPct val="100000"/>
              </a:lnSpc>
              <a:spcBef>
                <a:spcPts val="0"/>
              </a:spcBef>
              <a:spcAft>
                <a:spcPts val="0"/>
              </a:spcAft>
              <a:buNone/>
            </a:pPr>
            <a:endParaRPr sz="672" b="0" strike="noStrike" dirty="0">
              <a:latin typeface="Arial"/>
              <a:ea typeface="Arial"/>
              <a:cs typeface="Arial"/>
              <a:sym typeface="Arial"/>
            </a:endParaRPr>
          </a:p>
          <a:p>
            <a:pPr marL="216000" lvl="0" indent="-216000" algn="l" rtl="0">
              <a:lnSpc>
                <a:spcPct val="100000"/>
              </a:lnSpc>
              <a:spcBef>
                <a:spcPts val="0"/>
              </a:spcBef>
              <a:spcAft>
                <a:spcPts val="0"/>
              </a:spcAft>
              <a:buNone/>
            </a:pPr>
            <a:r>
              <a:rPr lang="en-US" sz="1120" b="0" strike="noStrike" dirty="0">
                <a:solidFill>
                  <a:srgbClr val="000000"/>
                </a:solidFill>
                <a:latin typeface="Arial"/>
                <a:ea typeface="Arial"/>
                <a:cs typeface="Arial"/>
                <a:sym typeface="Arial"/>
              </a:rPr>
              <a:t>Consider asking the students “why” to point 1 &amp; 2.</a:t>
            </a:r>
            <a:endParaRPr sz="1120" b="0" strike="noStrike" dirty="0">
              <a:latin typeface="Arial"/>
              <a:ea typeface="Arial"/>
              <a:cs typeface="Arial"/>
              <a:sym typeface="Arial"/>
            </a:endParaRPr>
          </a:p>
          <a:p>
            <a:pPr marL="216000" lvl="0" indent="-216000" algn="l" rtl="0">
              <a:lnSpc>
                <a:spcPct val="100000"/>
              </a:lnSpc>
              <a:spcBef>
                <a:spcPts val="0"/>
              </a:spcBef>
              <a:spcAft>
                <a:spcPts val="0"/>
              </a:spcAft>
              <a:buNone/>
            </a:pPr>
            <a:endParaRPr sz="1120" b="0" strike="noStrike" dirty="0">
              <a:latin typeface="Arial"/>
              <a:ea typeface="Arial"/>
              <a:cs typeface="Arial"/>
              <a:sym typeface="Arial"/>
            </a:endParaRPr>
          </a:p>
          <a:p>
            <a:pPr marL="216000" lvl="0" indent="-216000" algn="l" rtl="0">
              <a:lnSpc>
                <a:spcPct val="100000"/>
              </a:lnSpc>
              <a:spcBef>
                <a:spcPts val="0"/>
              </a:spcBef>
              <a:spcAft>
                <a:spcPts val="0"/>
              </a:spcAft>
              <a:buNone/>
            </a:pPr>
            <a:r>
              <a:rPr lang="en-US" sz="1120" b="0" strike="noStrike" dirty="0">
                <a:solidFill>
                  <a:srgbClr val="000000"/>
                </a:solidFill>
                <a:latin typeface="Arial"/>
                <a:ea typeface="Arial"/>
                <a:cs typeface="Arial"/>
                <a:sym typeface="Arial"/>
              </a:rPr>
              <a:t>Why is it a Bad Thing for one process to be able to read, or even write, to memory occupied by a different process?</a:t>
            </a:r>
            <a:endParaRPr sz="1120" b="0" strike="noStrike" dirty="0">
              <a:latin typeface="Arial"/>
              <a:ea typeface="Arial"/>
              <a:cs typeface="Arial"/>
              <a:sym typeface="Arial"/>
            </a:endParaRPr>
          </a:p>
          <a:p>
            <a:pPr marL="216000" lvl="0" indent="-216000" algn="l" rtl="0">
              <a:lnSpc>
                <a:spcPct val="100000"/>
              </a:lnSpc>
              <a:spcBef>
                <a:spcPts val="0"/>
              </a:spcBef>
              <a:spcAft>
                <a:spcPts val="0"/>
              </a:spcAft>
              <a:buNone/>
            </a:pPr>
            <a:endParaRPr sz="1120" b="0" strike="noStrike" dirty="0">
              <a:latin typeface="Arial"/>
              <a:ea typeface="Arial"/>
              <a:cs typeface="Arial"/>
              <a:sym typeface="Arial"/>
            </a:endParaRPr>
          </a:p>
          <a:p>
            <a:pPr marL="216000" lvl="0" indent="-216000" algn="l" rtl="0">
              <a:lnSpc>
                <a:spcPct val="100000"/>
              </a:lnSpc>
              <a:spcBef>
                <a:spcPts val="0"/>
              </a:spcBef>
              <a:spcAft>
                <a:spcPts val="0"/>
              </a:spcAft>
              <a:buNone/>
            </a:pPr>
            <a:r>
              <a:rPr lang="en-US" sz="1120" b="0" strike="noStrike" dirty="0">
                <a:solidFill>
                  <a:srgbClr val="000000"/>
                </a:solidFill>
                <a:latin typeface="Arial"/>
                <a:ea typeface="Arial"/>
                <a:cs typeface="Arial"/>
                <a:sym typeface="Arial"/>
              </a:rPr>
              <a:t>Why is it impossible to check absolute addresses at compile time (hint: see relocation)</a:t>
            </a:r>
            <a:endParaRPr sz="1120" b="0" strike="noStrike" dirty="0">
              <a:latin typeface="Arial"/>
              <a:ea typeface="Arial"/>
              <a:cs typeface="Arial"/>
              <a:sym typeface="Arial"/>
            </a:endParaRPr>
          </a:p>
        </p:txBody>
      </p:sp>
      <p:sp>
        <p:nvSpPr>
          <p:cNvPr id="162" name="Google Shape;162;p7: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8: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Any protection mechanism must have the flexibility to allow several processes to access the same portion of main memory. </a:t>
            </a:r>
            <a:endParaRPr sz="1200" b="0" strike="noStrike">
              <a:latin typeface="Arial"/>
              <a:ea typeface="Arial"/>
              <a:cs typeface="Arial"/>
              <a:sym typeface="Arial"/>
            </a:endParaRPr>
          </a:p>
          <a:p>
            <a:pPr marL="216000" lvl="0" indent="-216000" algn="l" rtl="0">
              <a:lnSpc>
                <a:spcPct val="100000"/>
              </a:lnSpc>
              <a:spcBef>
                <a:spcPts val="0"/>
              </a:spcBef>
              <a:spcAft>
                <a:spcPts val="0"/>
              </a:spcAft>
              <a:buNone/>
            </a:pPr>
            <a:endParaRPr sz="1200" b="0" strike="noStrike">
              <a:latin typeface="Arial"/>
              <a:ea typeface="Arial"/>
              <a:cs typeface="Arial"/>
              <a:sym typeface="Arial"/>
            </a:endParaRPr>
          </a:p>
          <a:p>
            <a:pPr marL="216000" lvl="0" indent="-21600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Processes that are cooperating on some task may need to share access to the same data structure.</a:t>
            </a:r>
            <a:endParaRPr sz="1200" b="0" strike="noStrike">
              <a:latin typeface="Arial"/>
              <a:ea typeface="Arial"/>
              <a:cs typeface="Arial"/>
              <a:sym typeface="Arial"/>
            </a:endParaRPr>
          </a:p>
        </p:txBody>
      </p:sp>
      <p:sp>
        <p:nvSpPr>
          <p:cNvPr id="169" name="Google Shape;169;p8: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9: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Main memory is usually organized as a linear, or one-dimensional, address space, consisting of a sequence of bytes or words. </a:t>
            </a:r>
            <a:endParaRPr sz="1200" b="0" strike="noStrike">
              <a:latin typeface="Arial"/>
              <a:ea typeface="Arial"/>
              <a:cs typeface="Arial"/>
              <a:sym typeface="Arial"/>
            </a:endParaRPr>
          </a:p>
          <a:p>
            <a:pPr marL="216000" lvl="0" indent="-21600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Secondary memory, at its physical level, is similarly organized. </a:t>
            </a:r>
            <a:endParaRPr sz="1200" b="0" strike="noStrike">
              <a:latin typeface="Arial"/>
              <a:ea typeface="Arial"/>
              <a:cs typeface="Arial"/>
              <a:sym typeface="Arial"/>
            </a:endParaRPr>
          </a:p>
          <a:p>
            <a:pPr marL="216000" lvl="0" indent="-216000" algn="l" rtl="0">
              <a:lnSpc>
                <a:spcPct val="100000"/>
              </a:lnSpc>
              <a:spcBef>
                <a:spcPts val="0"/>
              </a:spcBef>
              <a:spcAft>
                <a:spcPts val="0"/>
              </a:spcAft>
              <a:buNone/>
            </a:pPr>
            <a:endParaRPr sz="1200" b="0" strike="noStrike">
              <a:latin typeface="Arial"/>
              <a:ea typeface="Arial"/>
              <a:cs typeface="Arial"/>
              <a:sym typeface="Arial"/>
            </a:endParaRPr>
          </a:p>
          <a:p>
            <a:pPr marL="216000" lvl="0" indent="-21600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This does not correspond to the way in which programs are typically constructed. Most programs are organized into modules. If the operating system and computer hardware can effectively deal with user programs and data in the form of modules of some sort, then a number of advantages can be realized</a:t>
            </a:r>
            <a:endParaRPr sz="1200" b="0" strike="noStrike">
              <a:latin typeface="Arial"/>
              <a:ea typeface="Arial"/>
              <a:cs typeface="Arial"/>
              <a:sym typeface="Arial"/>
            </a:endParaRPr>
          </a:p>
        </p:txBody>
      </p:sp>
      <p:sp>
        <p:nvSpPr>
          <p:cNvPr id="176" name="Google Shape;176;p9: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12</a:t>
            </a:fld>
            <a:endParaRPr sz="1200" b="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457200" y="1600200"/>
            <a:ext cx="8229240" cy="4952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457200" y="1600200"/>
            <a:ext cx="822924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1"/>
          <p:cNvSpPr txBox="1">
            <a:spLocks noGrp="1"/>
          </p:cNvSpPr>
          <p:nvPr>
            <p:ph type="body" idx="2"/>
          </p:nvPr>
        </p:nvSpPr>
        <p:spPr>
          <a:xfrm>
            <a:off x="457200" y="4187160"/>
            <a:ext cx="822924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45720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2"/>
          <p:cNvSpPr txBox="1">
            <a:spLocks noGrp="1"/>
          </p:cNvSpPr>
          <p:nvPr>
            <p:ph type="body" idx="2"/>
          </p:nvPr>
        </p:nvSpPr>
        <p:spPr>
          <a:xfrm>
            <a:off x="467424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2"/>
          <p:cNvSpPr txBox="1">
            <a:spLocks noGrp="1"/>
          </p:cNvSpPr>
          <p:nvPr>
            <p:ph type="body" idx="3"/>
          </p:nvPr>
        </p:nvSpPr>
        <p:spPr>
          <a:xfrm>
            <a:off x="457200" y="418716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2"/>
          <p:cNvSpPr txBox="1">
            <a:spLocks noGrp="1"/>
          </p:cNvSpPr>
          <p:nvPr>
            <p:ph type="body" idx="4"/>
          </p:nvPr>
        </p:nvSpPr>
        <p:spPr>
          <a:xfrm>
            <a:off x="4674240" y="418716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457200" y="160020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2"/>
          </p:nvPr>
        </p:nvSpPr>
        <p:spPr>
          <a:xfrm>
            <a:off x="3239640" y="160020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3"/>
          </p:nvPr>
        </p:nvSpPr>
        <p:spPr>
          <a:xfrm>
            <a:off x="6022080" y="160020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4"/>
          </p:nvPr>
        </p:nvSpPr>
        <p:spPr>
          <a:xfrm>
            <a:off x="457200" y="418716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3"/>
          <p:cNvSpPr txBox="1">
            <a:spLocks noGrp="1"/>
          </p:cNvSpPr>
          <p:nvPr>
            <p:ph type="body" idx="5"/>
          </p:nvPr>
        </p:nvSpPr>
        <p:spPr>
          <a:xfrm>
            <a:off x="3239640" y="418716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6"/>
          </p:nvPr>
        </p:nvSpPr>
        <p:spPr>
          <a:xfrm>
            <a:off x="6022080" y="418716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457200" y="1600200"/>
            <a:ext cx="4015800" cy="49525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8"/>
          <p:cNvSpPr txBox="1">
            <a:spLocks noGrp="1"/>
          </p:cNvSpPr>
          <p:nvPr>
            <p:ph type="body" idx="2"/>
          </p:nvPr>
        </p:nvSpPr>
        <p:spPr>
          <a:xfrm>
            <a:off x="4674240" y="1600200"/>
            <a:ext cx="4015800" cy="49525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3"/>
        <p:cNvGrpSpPr/>
        <p:nvPr/>
      </p:nvGrpSpPr>
      <p:grpSpPr>
        <a:xfrm>
          <a:off x="0" y="0"/>
          <a:ext cx="0" cy="0"/>
          <a:chOff x="0" y="0"/>
          <a:chExt cx="0" cy="0"/>
        </a:xfrm>
      </p:grpSpPr>
      <p:sp>
        <p:nvSpPr>
          <p:cNvPr id="84" name="Google Shape;84;p20"/>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body" idx="1"/>
          </p:nvPr>
        </p:nvSpPr>
        <p:spPr>
          <a:xfrm>
            <a:off x="45720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1"/>
          <p:cNvSpPr txBox="1">
            <a:spLocks noGrp="1"/>
          </p:cNvSpPr>
          <p:nvPr>
            <p:ph type="body" idx="2"/>
          </p:nvPr>
        </p:nvSpPr>
        <p:spPr>
          <a:xfrm>
            <a:off x="4674240" y="1600200"/>
            <a:ext cx="4015800" cy="49525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1"/>
          <p:cNvSpPr txBox="1">
            <a:spLocks noGrp="1"/>
          </p:cNvSpPr>
          <p:nvPr>
            <p:ph type="body" idx="3"/>
          </p:nvPr>
        </p:nvSpPr>
        <p:spPr>
          <a:xfrm>
            <a:off x="457200" y="418716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0"/>
        <p:cNvGrpSpPr/>
        <p:nvPr/>
      </p:nvGrpSpPr>
      <p:grpSpPr>
        <a:xfrm>
          <a:off x="0" y="0"/>
          <a:ext cx="0" cy="0"/>
          <a:chOff x="0" y="0"/>
          <a:chExt cx="0" cy="0"/>
        </a:xfrm>
      </p:grpSpPr>
      <p:sp>
        <p:nvSpPr>
          <p:cNvPr id="91" name="Google Shape;91;p2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2"/>
          <p:cNvSpPr txBox="1">
            <a:spLocks noGrp="1"/>
          </p:cNvSpPr>
          <p:nvPr>
            <p:ph type="body" idx="1"/>
          </p:nvPr>
        </p:nvSpPr>
        <p:spPr>
          <a:xfrm>
            <a:off x="457200" y="1600200"/>
            <a:ext cx="4015800" cy="49525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2"/>
          <p:cNvSpPr txBox="1">
            <a:spLocks noGrp="1"/>
          </p:cNvSpPr>
          <p:nvPr>
            <p:ph type="body" idx="2"/>
          </p:nvPr>
        </p:nvSpPr>
        <p:spPr>
          <a:xfrm>
            <a:off x="467424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2"/>
          <p:cNvSpPr txBox="1">
            <a:spLocks noGrp="1"/>
          </p:cNvSpPr>
          <p:nvPr>
            <p:ph type="body" idx="3"/>
          </p:nvPr>
        </p:nvSpPr>
        <p:spPr>
          <a:xfrm>
            <a:off x="4674240" y="418716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5"/>
        <p:cNvGrpSpPr/>
        <p:nvPr/>
      </p:nvGrpSpPr>
      <p:grpSpPr>
        <a:xfrm>
          <a:off x="0" y="0"/>
          <a:ext cx="0" cy="0"/>
          <a:chOff x="0" y="0"/>
          <a:chExt cx="0" cy="0"/>
        </a:xfrm>
      </p:grpSpPr>
      <p:sp>
        <p:nvSpPr>
          <p:cNvPr id="96" name="Google Shape;96;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body" idx="1"/>
          </p:nvPr>
        </p:nvSpPr>
        <p:spPr>
          <a:xfrm>
            <a:off x="45720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3"/>
          <p:cNvSpPr txBox="1">
            <a:spLocks noGrp="1"/>
          </p:cNvSpPr>
          <p:nvPr>
            <p:ph type="body" idx="2"/>
          </p:nvPr>
        </p:nvSpPr>
        <p:spPr>
          <a:xfrm>
            <a:off x="467424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23"/>
          <p:cNvSpPr txBox="1">
            <a:spLocks noGrp="1"/>
          </p:cNvSpPr>
          <p:nvPr>
            <p:ph type="body" idx="3"/>
          </p:nvPr>
        </p:nvSpPr>
        <p:spPr>
          <a:xfrm>
            <a:off x="457200" y="4187160"/>
            <a:ext cx="822924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457200" y="1600200"/>
            <a:ext cx="822924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4"/>
          <p:cNvSpPr txBox="1">
            <a:spLocks noGrp="1"/>
          </p:cNvSpPr>
          <p:nvPr>
            <p:ph type="body" idx="2"/>
          </p:nvPr>
        </p:nvSpPr>
        <p:spPr>
          <a:xfrm>
            <a:off x="457200" y="4187160"/>
            <a:ext cx="822924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45720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5"/>
          <p:cNvSpPr txBox="1">
            <a:spLocks noGrp="1"/>
          </p:cNvSpPr>
          <p:nvPr>
            <p:ph type="body" idx="2"/>
          </p:nvPr>
        </p:nvSpPr>
        <p:spPr>
          <a:xfrm>
            <a:off x="467424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5"/>
          <p:cNvSpPr txBox="1">
            <a:spLocks noGrp="1"/>
          </p:cNvSpPr>
          <p:nvPr>
            <p:ph type="body" idx="3"/>
          </p:nvPr>
        </p:nvSpPr>
        <p:spPr>
          <a:xfrm>
            <a:off x="457200" y="418716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5"/>
          <p:cNvSpPr txBox="1">
            <a:spLocks noGrp="1"/>
          </p:cNvSpPr>
          <p:nvPr>
            <p:ph type="body" idx="4"/>
          </p:nvPr>
        </p:nvSpPr>
        <p:spPr>
          <a:xfrm>
            <a:off x="4674240" y="418716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6"/>
          <p:cNvSpPr txBox="1">
            <a:spLocks noGrp="1"/>
          </p:cNvSpPr>
          <p:nvPr>
            <p:ph type="body" idx="1"/>
          </p:nvPr>
        </p:nvSpPr>
        <p:spPr>
          <a:xfrm>
            <a:off x="457200" y="160020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6"/>
          <p:cNvSpPr txBox="1">
            <a:spLocks noGrp="1"/>
          </p:cNvSpPr>
          <p:nvPr>
            <p:ph type="body" idx="2"/>
          </p:nvPr>
        </p:nvSpPr>
        <p:spPr>
          <a:xfrm>
            <a:off x="3239640" y="160020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6"/>
          <p:cNvSpPr txBox="1">
            <a:spLocks noGrp="1"/>
          </p:cNvSpPr>
          <p:nvPr>
            <p:ph type="body" idx="3"/>
          </p:nvPr>
        </p:nvSpPr>
        <p:spPr>
          <a:xfrm>
            <a:off x="6022080" y="160020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6"/>
          <p:cNvSpPr txBox="1">
            <a:spLocks noGrp="1"/>
          </p:cNvSpPr>
          <p:nvPr>
            <p:ph type="body" idx="4"/>
          </p:nvPr>
        </p:nvSpPr>
        <p:spPr>
          <a:xfrm>
            <a:off x="457200" y="418716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6"/>
          <p:cNvSpPr txBox="1">
            <a:spLocks noGrp="1"/>
          </p:cNvSpPr>
          <p:nvPr>
            <p:ph type="body" idx="5"/>
          </p:nvPr>
        </p:nvSpPr>
        <p:spPr>
          <a:xfrm>
            <a:off x="3239640" y="418716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26"/>
          <p:cNvSpPr txBox="1">
            <a:spLocks noGrp="1"/>
          </p:cNvSpPr>
          <p:nvPr>
            <p:ph type="body" idx="6"/>
          </p:nvPr>
        </p:nvSpPr>
        <p:spPr>
          <a:xfrm>
            <a:off x="6022080" y="4187160"/>
            <a:ext cx="26496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8229240" cy="49525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extLst>
      <p:ext uri="{BB962C8B-B14F-4D97-AF65-F5344CB8AC3E}">
        <p14:creationId xmlns:p14="http://schemas.microsoft.com/office/powerpoint/2010/main" val="14405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457200" y="1600200"/>
            <a:ext cx="8229240" cy="49525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457200" y="1600200"/>
            <a:ext cx="4015800" cy="49525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body" idx="2"/>
          </p:nvPr>
        </p:nvSpPr>
        <p:spPr>
          <a:xfrm>
            <a:off x="4674240" y="1600200"/>
            <a:ext cx="4015800" cy="49525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7"/>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8"/>
          <p:cNvSpPr txBox="1">
            <a:spLocks noGrp="1"/>
          </p:cNvSpPr>
          <p:nvPr>
            <p:ph type="body" idx="2"/>
          </p:nvPr>
        </p:nvSpPr>
        <p:spPr>
          <a:xfrm>
            <a:off x="4674240" y="1600200"/>
            <a:ext cx="4015800" cy="49525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8"/>
          <p:cNvSpPr txBox="1">
            <a:spLocks noGrp="1"/>
          </p:cNvSpPr>
          <p:nvPr>
            <p:ph type="body" idx="3"/>
          </p:nvPr>
        </p:nvSpPr>
        <p:spPr>
          <a:xfrm>
            <a:off x="457200" y="418716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body" idx="1"/>
          </p:nvPr>
        </p:nvSpPr>
        <p:spPr>
          <a:xfrm>
            <a:off x="457200" y="1600200"/>
            <a:ext cx="4015800" cy="49525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9"/>
          <p:cNvSpPr txBox="1">
            <a:spLocks noGrp="1"/>
          </p:cNvSpPr>
          <p:nvPr>
            <p:ph type="body" idx="2"/>
          </p:nvPr>
        </p:nvSpPr>
        <p:spPr>
          <a:xfrm>
            <a:off x="467424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9"/>
          <p:cNvSpPr txBox="1">
            <a:spLocks noGrp="1"/>
          </p:cNvSpPr>
          <p:nvPr>
            <p:ph type="body" idx="3"/>
          </p:nvPr>
        </p:nvSpPr>
        <p:spPr>
          <a:xfrm>
            <a:off x="4674240" y="418716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45720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0"/>
          <p:cNvSpPr txBox="1">
            <a:spLocks noGrp="1"/>
          </p:cNvSpPr>
          <p:nvPr>
            <p:ph type="body" idx="2"/>
          </p:nvPr>
        </p:nvSpPr>
        <p:spPr>
          <a:xfrm>
            <a:off x="4674240" y="1600200"/>
            <a:ext cx="401580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0"/>
          <p:cNvSpPr txBox="1">
            <a:spLocks noGrp="1"/>
          </p:cNvSpPr>
          <p:nvPr>
            <p:ph type="body" idx="3"/>
          </p:nvPr>
        </p:nvSpPr>
        <p:spPr>
          <a:xfrm>
            <a:off x="457200" y="4187160"/>
            <a:ext cx="8229240" cy="23623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Arial"/>
                <a:ea typeface="Arial"/>
                <a:cs typeface="Arial"/>
                <a:sym typeface="Arial"/>
              </a:defRPr>
            </a:lvl1pPr>
            <a:lvl2pPr marL="0" marR="0" lvl="1" indent="0" algn="r" rtl="0">
              <a:lnSpc>
                <a:spcPct val="100000"/>
              </a:lnSpc>
              <a:spcBef>
                <a:spcPts val="0"/>
              </a:spcBef>
              <a:buNone/>
              <a:defRPr sz="1200" b="0" i="0" u="none" strike="noStrike" cap="none">
                <a:solidFill>
                  <a:srgbClr val="8B8B8B"/>
                </a:solidFill>
                <a:latin typeface="Arial"/>
                <a:ea typeface="Arial"/>
                <a:cs typeface="Arial"/>
                <a:sym typeface="Arial"/>
              </a:defRPr>
            </a:lvl2pPr>
            <a:lvl3pPr marL="0" marR="0" lvl="2" indent="0" algn="r" rtl="0">
              <a:lnSpc>
                <a:spcPct val="100000"/>
              </a:lnSpc>
              <a:spcBef>
                <a:spcPts val="0"/>
              </a:spcBef>
              <a:buNone/>
              <a:defRPr sz="1200" b="0" i="0" u="none" strike="noStrike" cap="none">
                <a:solidFill>
                  <a:srgbClr val="8B8B8B"/>
                </a:solidFill>
                <a:latin typeface="Arial"/>
                <a:ea typeface="Arial"/>
                <a:cs typeface="Arial"/>
                <a:sym typeface="Arial"/>
              </a:defRPr>
            </a:lvl3pPr>
            <a:lvl4pPr marL="0" marR="0" lvl="3" indent="0" algn="r" rtl="0">
              <a:lnSpc>
                <a:spcPct val="100000"/>
              </a:lnSpc>
              <a:spcBef>
                <a:spcPts val="0"/>
              </a:spcBef>
              <a:buNone/>
              <a:defRPr sz="1200" b="0" i="0" u="none" strike="noStrike" cap="none">
                <a:solidFill>
                  <a:srgbClr val="8B8B8B"/>
                </a:solidFill>
                <a:latin typeface="Arial"/>
                <a:ea typeface="Arial"/>
                <a:cs typeface="Arial"/>
                <a:sym typeface="Arial"/>
              </a:defRPr>
            </a:lvl4pPr>
            <a:lvl5pPr marL="0" marR="0" lvl="4" indent="0" algn="r" rtl="0">
              <a:lnSpc>
                <a:spcPct val="100000"/>
              </a:lnSpc>
              <a:spcBef>
                <a:spcPts val="0"/>
              </a:spcBef>
              <a:buNone/>
              <a:defRPr sz="1200" b="0" i="0" u="none" strike="noStrike" cap="none">
                <a:solidFill>
                  <a:srgbClr val="8B8B8B"/>
                </a:solidFill>
                <a:latin typeface="Arial"/>
                <a:ea typeface="Arial"/>
                <a:cs typeface="Arial"/>
                <a:sym typeface="Arial"/>
              </a:defRPr>
            </a:lvl5pPr>
            <a:lvl6pPr marL="0" marR="0" lvl="5" indent="0" algn="r" rtl="0">
              <a:lnSpc>
                <a:spcPct val="100000"/>
              </a:lnSpc>
              <a:spcBef>
                <a:spcPts val="0"/>
              </a:spcBef>
              <a:buNone/>
              <a:defRPr sz="1200" b="0" i="0" u="none" strike="noStrike" cap="none">
                <a:solidFill>
                  <a:srgbClr val="8B8B8B"/>
                </a:solidFill>
                <a:latin typeface="Arial"/>
                <a:ea typeface="Arial"/>
                <a:cs typeface="Arial"/>
                <a:sym typeface="Arial"/>
              </a:defRPr>
            </a:lvl6pPr>
            <a:lvl7pPr marL="0" marR="0" lvl="6" indent="0" algn="r" rtl="0">
              <a:lnSpc>
                <a:spcPct val="100000"/>
              </a:lnSpc>
              <a:spcBef>
                <a:spcPts val="0"/>
              </a:spcBef>
              <a:buNone/>
              <a:defRPr sz="1200" b="0" i="0" u="none" strike="noStrike" cap="none">
                <a:solidFill>
                  <a:srgbClr val="8B8B8B"/>
                </a:solidFill>
                <a:latin typeface="Arial"/>
                <a:ea typeface="Arial"/>
                <a:cs typeface="Arial"/>
                <a:sym typeface="Arial"/>
              </a:defRPr>
            </a:lvl7pPr>
            <a:lvl8pPr marL="0" marR="0" lvl="7" indent="0" algn="r" rtl="0">
              <a:lnSpc>
                <a:spcPct val="100000"/>
              </a:lnSpc>
              <a:spcBef>
                <a:spcPts val="0"/>
              </a:spcBef>
              <a:buNone/>
              <a:defRPr sz="1200" b="0" i="0" u="none" strike="noStrike" cap="none">
                <a:solidFill>
                  <a:srgbClr val="8B8B8B"/>
                </a:solidFill>
                <a:latin typeface="Arial"/>
                <a:ea typeface="Arial"/>
                <a:cs typeface="Arial"/>
                <a:sym typeface="Arial"/>
              </a:defRPr>
            </a:lvl8pPr>
            <a:lvl9pPr marL="0" marR="0" lvl="8" indent="0" algn="r" rtl="0">
              <a:lnSpc>
                <a:spcPct val="100000"/>
              </a:lnSpc>
              <a:spcBef>
                <a:spcPts val="0"/>
              </a:spcBef>
              <a:buNone/>
              <a:defRPr sz="1200" b="0" i="0" u="none" strike="noStrike" cap="none">
                <a:solidFill>
                  <a:srgbClr val="8B8B8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pic>
        <p:nvPicPr>
          <p:cNvPr id="64" name="Google Shape;64;p14" descr="green.gif"/>
          <p:cNvPicPr preferRelativeResize="0"/>
          <p:nvPr/>
        </p:nvPicPr>
        <p:blipFill rotWithShape="1">
          <a:blip r:embed="rId13">
            <a:alphaModFix/>
          </a:blip>
          <a:srcRect/>
          <a:stretch/>
        </p:blipFill>
        <p:spPr>
          <a:xfrm>
            <a:off x="8429760" y="5562720"/>
            <a:ext cx="713880" cy="837720"/>
          </a:xfrm>
          <a:prstGeom prst="rect">
            <a:avLst/>
          </a:prstGeom>
          <a:noFill/>
          <a:ln>
            <a:noFill/>
          </a:ln>
        </p:spPr>
      </p:pic>
      <p:pic>
        <p:nvPicPr>
          <p:cNvPr id="65" name="Google Shape;65;p14" descr="hand.gif"/>
          <p:cNvPicPr preferRelativeResize="0"/>
          <p:nvPr/>
        </p:nvPicPr>
        <p:blipFill rotWithShape="1">
          <a:blip r:embed="rId14">
            <a:alphaModFix/>
          </a:blip>
          <a:srcRect/>
          <a:stretch/>
        </p:blipFill>
        <p:spPr>
          <a:xfrm>
            <a:off x="0" y="6114960"/>
            <a:ext cx="1190160" cy="742680"/>
          </a:xfrm>
          <a:prstGeom prst="rect">
            <a:avLst/>
          </a:prstGeom>
          <a:noFill/>
          <a:ln>
            <a:noFill/>
          </a:ln>
        </p:spPr>
      </p:pic>
      <p:sp>
        <p:nvSpPr>
          <p:cNvPr id="66" name="Google Shape;66;p14"/>
          <p:cNvSpPr/>
          <p:nvPr/>
        </p:nvSpPr>
        <p:spPr>
          <a:xfrm>
            <a:off x="1171440" y="6124680"/>
            <a:ext cx="7286400" cy="218880"/>
          </a:xfrm>
          <a:custGeom>
            <a:avLst/>
            <a:gdLst/>
            <a:ahLst/>
            <a:cxnLst/>
            <a:rect l="l" t="t" r="r" b="b"/>
            <a:pathLst>
              <a:path w="7286625" h="219075" extrusionOk="0">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4" descr="top.gif"/>
          <p:cNvPicPr preferRelativeResize="0"/>
          <p:nvPr/>
        </p:nvPicPr>
        <p:blipFill rotWithShape="1">
          <a:blip r:embed="rId15">
            <a:alphaModFix/>
          </a:blip>
          <a:srcRect/>
          <a:stretch/>
        </p:blipFill>
        <p:spPr>
          <a:xfrm rot="-2749800">
            <a:off x="-155520" y="330120"/>
            <a:ext cx="1999800" cy="1047240"/>
          </a:xfrm>
          <a:prstGeom prst="rect">
            <a:avLst/>
          </a:prstGeom>
          <a:noFill/>
          <a:ln>
            <a:noFill/>
          </a:ln>
        </p:spPr>
      </p:pic>
      <p:sp>
        <p:nvSpPr>
          <p:cNvPr id="68" name="Google Shape;68;p14"/>
          <p:cNvSpPr txBox="1">
            <a:spLocks noGrp="1"/>
          </p:cNvSpPr>
          <p:nvPr>
            <p:ph type="title"/>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9" name="Google Shape;69;p14"/>
          <p:cNvSpPr txBox="1">
            <a:spLocks noGrp="1"/>
          </p:cNvSpPr>
          <p:nvPr>
            <p:ph type="body" id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fixed-or-static-partitioning-in-operating-system/"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variable-or-dynamic-partitioning-in-operating-system/"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os-compaction"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p:nvPr/>
        </p:nvSpPr>
        <p:spPr>
          <a:xfrm>
            <a:off x="685800" y="2644920"/>
            <a:ext cx="7772040" cy="14695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Arial"/>
                <a:ea typeface="Arial"/>
                <a:cs typeface="Arial"/>
                <a:sym typeface="Arial"/>
              </a:rPr>
              <a:t>Memory Management</a:t>
            </a:r>
            <a:endParaRPr sz="4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Requirements: Protection</a:t>
            </a:r>
            <a:endParaRPr sz="4400" b="0" strike="noStrike">
              <a:solidFill>
                <a:srgbClr val="000000"/>
              </a:solidFill>
              <a:latin typeface="Arial"/>
              <a:ea typeface="Arial"/>
              <a:cs typeface="Arial"/>
              <a:sym typeface="Arial"/>
            </a:endParaRPr>
          </a:p>
        </p:txBody>
      </p:sp>
      <p:sp>
        <p:nvSpPr>
          <p:cNvPr id="165" name="Google Shape;165;p33"/>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Processes should not be able to reference memory locations in another process without permission</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Impossible to check absolute addresses at compile time</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Must be checked at run time</a:t>
            </a:r>
            <a:endParaRPr sz="3200" b="0" strike="noStrike">
              <a:solidFill>
                <a:srgbClr val="000000"/>
              </a:solidFill>
              <a:latin typeface="Arial"/>
              <a:ea typeface="Arial"/>
              <a:cs typeface="Arial"/>
              <a:sym typeface="Arial"/>
            </a:endParaRPr>
          </a:p>
          <a:p>
            <a:pPr marL="0" marR="0" lvl="0" indent="0" algn="l" rtl="0">
              <a:lnSpc>
                <a:spcPct val="100000"/>
              </a:lnSpc>
              <a:spcBef>
                <a:spcPts val="641"/>
              </a:spcBef>
              <a:spcAft>
                <a:spcPts val="0"/>
              </a:spcAft>
              <a:buNone/>
            </a:pPr>
            <a:endParaRPr sz="3200" b="0"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Requirements: Sharing</a:t>
            </a:r>
            <a:endParaRPr sz="4400" b="0" strike="noStrike">
              <a:solidFill>
                <a:srgbClr val="000000"/>
              </a:solidFill>
              <a:latin typeface="Arial"/>
              <a:ea typeface="Arial"/>
              <a:cs typeface="Arial"/>
              <a:sym typeface="Arial"/>
            </a:endParaRPr>
          </a:p>
        </p:txBody>
      </p:sp>
      <p:sp>
        <p:nvSpPr>
          <p:cNvPr id="172" name="Google Shape;172;p34"/>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Allow several processes to access the same portion of memory</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Better to allow each process access to the same copy of the program rather than have their own separate copy</a:t>
            </a:r>
            <a:endParaRPr sz="3200" b="0" strike="noStrike">
              <a:solidFill>
                <a:srgbClr val="000000"/>
              </a:solidFill>
              <a:latin typeface="Arial"/>
              <a:ea typeface="Arial"/>
              <a:cs typeface="Arial"/>
              <a:sym typeface="Arial"/>
            </a:endParaRPr>
          </a:p>
          <a:p>
            <a:pPr marL="0" marR="0" lvl="0" indent="0" algn="l" rtl="0">
              <a:lnSpc>
                <a:spcPct val="100000"/>
              </a:lnSpc>
              <a:spcBef>
                <a:spcPts val="641"/>
              </a:spcBef>
              <a:spcAft>
                <a:spcPts val="0"/>
              </a:spcAft>
              <a:buNone/>
            </a:pPr>
            <a:endParaRPr sz="3200" b="0"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Requirements: Logical Organization</a:t>
            </a:r>
            <a:endParaRPr sz="4400" b="0" strike="noStrike">
              <a:solidFill>
                <a:srgbClr val="000000"/>
              </a:solidFill>
              <a:latin typeface="Arial"/>
              <a:ea typeface="Arial"/>
              <a:cs typeface="Arial"/>
              <a:sym typeface="Arial"/>
            </a:endParaRPr>
          </a:p>
        </p:txBody>
      </p:sp>
      <p:sp>
        <p:nvSpPr>
          <p:cNvPr id="179" name="Google Shape;179;p35"/>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Memory is organized linearly (usually)</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Programs are written in modules</a:t>
            </a:r>
            <a:endParaRPr sz="3200" b="0" strike="noStrik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Modules can be written and compiled independently</a:t>
            </a:r>
            <a:endParaRPr sz="2800" b="0" i="0" u="none" strike="noStrike" cap="non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Different degrees of protection given to modules (read-only, execute-only)</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Share modules among processes</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Segmentation helps here</a:t>
            </a:r>
            <a:endParaRPr sz="3200" b="0" strike="noStrike">
              <a:solidFill>
                <a:srgbClr val="000000"/>
              </a:solidFill>
              <a:latin typeface="Arial"/>
              <a:ea typeface="Arial"/>
              <a:cs typeface="Arial"/>
              <a:sym typeface="Arial"/>
            </a:endParaRPr>
          </a:p>
          <a:p>
            <a:pPr marL="0" marR="0" lvl="0" indent="0" algn="l" rtl="0">
              <a:lnSpc>
                <a:spcPct val="100000"/>
              </a:lnSpc>
              <a:spcBef>
                <a:spcPts val="641"/>
              </a:spcBef>
              <a:spcAft>
                <a:spcPts val="0"/>
              </a:spcAft>
              <a:buNone/>
            </a:pPr>
            <a:endParaRPr sz="3200" b="0"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6"/>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Requirements: Physical Organization</a:t>
            </a:r>
            <a:endParaRPr sz="4400" b="0" strike="noStrike">
              <a:solidFill>
                <a:srgbClr val="000000"/>
              </a:solidFill>
              <a:latin typeface="Arial"/>
              <a:ea typeface="Arial"/>
              <a:cs typeface="Arial"/>
              <a:sym typeface="Arial"/>
            </a:endParaRPr>
          </a:p>
        </p:txBody>
      </p:sp>
      <p:sp>
        <p:nvSpPr>
          <p:cNvPr id="186" name="Google Shape;186;p36"/>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Cannot leave the programmer with the responsibility to manage memory</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Memory available for a program plus its data may be insufficient</a:t>
            </a:r>
            <a:endParaRPr sz="3200" b="0" strike="noStrik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Overlaying allows various modules to be assigned the same region of memory but is time consuming to program</a:t>
            </a:r>
            <a:endParaRPr sz="2800" b="0" i="0" u="none" strike="noStrike" cap="non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Programmer does not know how much space will be available</a:t>
            </a:r>
            <a:endParaRPr sz="3200" b="0" strike="noStrike">
              <a:solidFill>
                <a:srgbClr val="000000"/>
              </a:solidFill>
              <a:latin typeface="Arial"/>
              <a:ea typeface="Arial"/>
              <a:cs typeface="Arial"/>
              <a:sym typeface="Arial"/>
            </a:endParaRPr>
          </a:p>
          <a:p>
            <a:pPr marL="0" marR="0" lvl="0" indent="0" algn="l" rtl="0">
              <a:lnSpc>
                <a:spcPct val="100000"/>
              </a:lnSpc>
              <a:spcBef>
                <a:spcPts val="641"/>
              </a:spcBef>
              <a:spcAft>
                <a:spcPts val="0"/>
              </a:spcAft>
              <a:buNone/>
            </a:pPr>
            <a:endParaRPr sz="3200" b="0"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7"/>
          <p:cNvPicPr preferRelativeResize="0"/>
          <p:nvPr/>
        </p:nvPicPr>
        <p:blipFill rotWithShape="1">
          <a:blip r:embed="rId3">
            <a:alphaModFix/>
          </a:blip>
          <a:srcRect l="9741" t="3919" r="5476" b="24693"/>
          <a:stretch/>
        </p:blipFill>
        <p:spPr>
          <a:xfrm>
            <a:off x="2521463" y="3529800"/>
            <a:ext cx="4101074" cy="2325226"/>
          </a:xfrm>
          <a:prstGeom prst="rect">
            <a:avLst/>
          </a:prstGeom>
          <a:noFill/>
          <a:ln>
            <a:noFill/>
          </a:ln>
        </p:spPr>
      </p:pic>
      <p:sp>
        <p:nvSpPr>
          <p:cNvPr id="193" name="Google Shape;193;p37"/>
          <p:cNvSpPr txBox="1"/>
          <p:nvPr/>
        </p:nvSpPr>
        <p:spPr>
          <a:xfrm>
            <a:off x="618125" y="1487025"/>
            <a:ext cx="8319900" cy="4368000"/>
          </a:xfrm>
          <a:prstGeom prst="rect">
            <a:avLst/>
          </a:prstGeom>
          <a:noFill/>
          <a:ln>
            <a:noFill/>
          </a:ln>
        </p:spPr>
        <p:txBody>
          <a:bodyPr spcFirstLastPara="1" wrap="square" lIns="91425" tIns="91425" rIns="91425" bIns="91425" anchor="t" anchorCtr="0">
            <a:noAutofit/>
          </a:bodyPr>
          <a:lstStyle/>
          <a:p>
            <a:pPr marL="457200" lvl="0" indent="-355600" algn="l" rtl="0">
              <a:spcBef>
                <a:spcPts val="641"/>
              </a:spcBef>
              <a:spcAft>
                <a:spcPts val="0"/>
              </a:spcAft>
              <a:buClr>
                <a:schemeClr val="dk1"/>
              </a:buClr>
              <a:buSzPts val="2000"/>
              <a:buChar char="●"/>
            </a:pPr>
            <a:r>
              <a:rPr lang="en-US" sz="2000">
                <a:solidFill>
                  <a:schemeClr val="dk1"/>
                </a:solidFill>
                <a:highlight>
                  <a:srgbClr val="FFFFFF"/>
                </a:highlight>
              </a:rPr>
              <a:t>In the multiprogramming, the multiple users can share the memory simultaneously. </a:t>
            </a:r>
            <a:endParaRPr sz="2000">
              <a:solidFill>
                <a:schemeClr val="dk1"/>
              </a:solidFill>
              <a:highlight>
                <a:srgbClr val="FFFFFF"/>
              </a:highlight>
            </a:endParaRPr>
          </a:p>
          <a:p>
            <a:pPr marL="457200" lvl="0" indent="-355600" algn="l" rtl="0">
              <a:spcBef>
                <a:spcPts val="0"/>
              </a:spcBef>
              <a:spcAft>
                <a:spcPts val="0"/>
              </a:spcAft>
              <a:buClr>
                <a:schemeClr val="dk1"/>
              </a:buClr>
              <a:buSzPts val="2000"/>
              <a:buChar char="●"/>
            </a:pPr>
            <a:r>
              <a:rPr lang="en-US" sz="2000">
                <a:solidFill>
                  <a:schemeClr val="dk1"/>
                </a:solidFill>
                <a:highlight>
                  <a:srgbClr val="FFFFFF"/>
                </a:highlight>
              </a:rPr>
              <a:t>So the memory is allocated to various processes depending on their requirements.</a:t>
            </a:r>
            <a:endParaRPr sz="2000">
              <a:solidFill>
                <a:schemeClr val="dk1"/>
              </a:solidFill>
              <a:highlight>
                <a:srgbClr val="FFFFFF"/>
              </a:highlight>
            </a:endParaRPr>
          </a:p>
          <a:p>
            <a:pPr marL="457200" lvl="0" indent="-355600" algn="l" rtl="0">
              <a:spcBef>
                <a:spcPts val="0"/>
              </a:spcBef>
              <a:spcAft>
                <a:spcPts val="0"/>
              </a:spcAft>
              <a:buClr>
                <a:schemeClr val="dk1"/>
              </a:buClr>
              <a:buSzPts val="2000"/>
              <a:buChar char="●"/>
            </a:pPr>
            <a:r>
              <a:rPr lang="en-US" sz="2000">
                <a:solidFill>
                  <a:schemeClr val="dk1"/>
                </a:solidFill>
                <a:highlight>
                  <a:srgbClr val="FFFFFF"/>
                </a:highlight>
              </a:rPr>
              <a:t>Following are the types of memory allocation schemes:</a:t>
            </a:r>
            <a:endParaRPr/>
          </a:p>
        </p:txBody>
      </p:sp>
      <p:sp>
        <p:nvSpPr>
          <p:cNvPr id="194" name="Google Shape;194;p37"/>
          <p:cNvSpPr txBox="1"/>
          <p:nvPr/>
        </p:nvSpPr>
        <p:spPr>
          <a:xfrm>
            <a:off x="833975" y="235475"/>
            <a:ext cx="7800000" cy="106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400">
                <a:solidFill>
                  <a:schemeClr val="dk1"/>
                </a:solidFill>
              </a:rPr>
              <a:t>Memory Allocation</a:t>
            </a:r>
            <a:endParaRPr sz="4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p:nvPr/>
        </p:nvSpPr>
        <p:spPr>
          <a:xfrm>
            <a:off x="457200" y="274680"/>
            <a:ext cx="8229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a:t>Contiguous Memory Allocation</a:t>
            </a:r>
            <a:endParaRPr sz="4400" b="0" strike="noStrike">
              <a:solidFill>
                <a:srgbClr val="000000"/>
              </a:solidFill>
              <a:latin typeface="Arial"/>
              <a:ea typeface="Arial"/>
              <a:cs typeface="Arial"/>
              <a:sym typeface="Arial"/>
            </a:endParaRPr>
          </a:p>
        </p:txBody>
      </p:sp>
      <p:sp>
        <p:nvSpPr>
          <p:cNvPr id="201" name="Google Shape;201;p38"/>
          <p:cNvSpPr txBox="1"/>
          <p:nvPr/>
        </p:nvSpPr>
        <p:spPr>
          <a:xfrm>
            <a:off x="457200" y="1600200"/>
            <a:ext cx="8229300" cy="49524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Char char="●"/>
            </a:pPr>
            <a:r>
              <a:rPr lang="en-US" sz="2000" b="1">
                <a:solidFill>
                  <a:srgbClr val="222222"/>
                </a:solidFill>
                <a:highlight>
                  <a:srgbClr val="FFFFFF"/>
                </a:highlight>
                <a:latin typeface="Calibri"/>
                <a:ea typeface="Calibri"/>
                <a:cs typeface="Calibri"/>
                <a:sym typeface="Calibri"/>
              </a:rPr>
              <a:t>Contiguous memory allocation</a:t>
            </a:r>
            <a:r>
              <a:rPr lang="en-US" sz="2000">
                <a:solidFill>
                  <a:srgbClr val="222222"/>
                </a:solidFill>
                <a:highlight>
                  <a:srgbClr val="FFFFFF"/>
                </a:highlight>
                <a:latin typeface="Calibri"/>
                <a:ea typeface="Calibri"/>
                <a:cs typeface="Calibri"/>
                <a:sym typeface="Calibri"/>
              </a:rPr>
              <a:t> is a memory allocation method that allocates a </a:t>
            </a:r>
            <a:r>
              <a:rPr lang="en-US" sz="2000" b="1">
                <a:solidFill>
                  <a:srgbClr val="222222"/>
                </a:solidFill>
                <a:highlight>
                  <a:srgbClr val="FFFFFF"/>
                </a:highlight>
                <a:latin typeface="Calibri"/>
                <a:ea typeface="Calibri"/>
                <a:cs typeface="Calibri"/>
                <a:sym typeface="Calibri"/>
              </a:rPr>
              <a:t>single contiguous section of memory</a:t>
            </a:r>
            <a:r>
              <a:rPr lang="en-US" sz="2000">
                <a:solidFill>
                  <a:srgbClr val="222222"/>
                </a:solidFill>
                <a:highlight>
                  <a:srgbClr val="FFFFFF"/>
                </a:highlight>
                <a:latin typeface="Calibri"/>
                <a:ea typeface="Calibri"/>
                <a:cs typeface="Calibri"/>
                <a:sym typeface="Calibri"/>
              </a:rPr>
              <a:t> to a process or a file. </a:t>
            </a:r>
            <a:endParaRPr sz="2000">
              <a:solidFill>
                <a:srgbClr val="222222"/>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SzPts val="1400"/>
              <a:buChar char="●"/>
            </a:pPr>
            <a:r>
              <a:rPr lang="en-US" sz="2000">
                <a:solidFill>
                  <a:schemeClr val="dk1"/>
                </a:solidFill>
                <a:highlight>
                  <a:srgbClr val="FFFFFF"/>
                </a:highlight>
                <a:latin typeface="Calibri"/>
                <a:ea typeface="Calibri"/>
                <a:cs typeface="Calibri"/>
                <a:sym typeface="Calibri"/>
              </a:rPr>
              <a:t>In the </a:t>
            </a:r>
            <a:r>
              <a:rPr lang="en-US" sz="2000" b="1">
                <a:solidFill>
                  <a:schemeClr val="dk1"/>
                </a:solidFill>
                <a:highlight>
                  <a:srgbClr val="FFFFFF"/>
                </a:highlight>
                <a:latin typeface="Calibri"/>
                <a:ea typeface="Calibri"/>
                <a:cs typeface="Calibri"/>
                <a:sym typeface="Calibri"/>
              </a:rPr>
              <a:t>contiguous memory allocation</a:t>
            </a:r>
            <a:r>
              <a:rPr lang="en-US" sz="2000">
                <a:solidFill>
                  <a:schemeClr val="dk1"/>
                </a:solidFill>
                <a:highlight>
                  <a:srgbClr val="FFFFFF"/>
                </a:highlight>
                <a:latin typeface="Calibri"/>
                <a:ea typeface="Calibri"/>
                <a:cs typeface="Calibri"/>
                <a:sym typeface="Calibri"/>
              </a:rPr>
              <a:t> when any user process request for the memory a single section of the contiguous memory block is given to that process according to its need. </a:t>
            </a:r>
            <a:endParaRPr sz="2000">
              <a:solidFill>
                <a:schemeClr val="dk1"/>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SzPts val="1400"/>
              <a:buChar char="●"/>
            </a:pPr>
            <a:r>
              <a:rPr lang="en-US" sz="2000">
                <a:solidFill>
                  <a:schemeClr val="dk1"/>
                </a:solidFill>
                <a:highlight>
                  <a:srgbClr val="FFFFFF"/>
                </a:highlight>
                <a:latin typeface="Calibri"/>
                <a:ea typeface="Calibri"/>
                <a:cs typeface="Calibri"/>
                <a:sym typeface="Calibri"/>
              </a:rPr>
              <a:t>We can achieve contiguous memory allocation by dividing memory into the fixed-sized partition but the size of each partition may not be same.</a:t>
            </a:r>
            <a:endParaRPr sz="2000">
              <a:solidFill>
                <a:schemeClr val="dk1"/>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US" sz="2000">
                <a:solidFill>
                  <a:schemeClr val="dk1"/>
                </a:solidFill>
                <a:highlight>
                  <a:srgbClr val="FFFFFF"/>
                </a:highlight>
                <a:latin typeface="Calibri"/>
                <a:ea typeface="Calibri"/>
                <a:cs typeface="Calibri"/>
                <a:sym typeface="Calibri"/>
              </a:rPr>
              <a:t>It can be done in two ways:</a:t>
            </a:r>
            <a:endParaRPr sz="2000">
              <a:solidFill>
                <a:schemeClr val="dk1"/>
              </a:solidFill>
              <a:highlight>
                <a:srgbClr val="FFFFFF"/>
              </a:highlight>
              <a:latin typeface="Calibri"/>
              <a:ea typeface="Calibri"/>
              <a:cs typeface="Calibri"/>
              <a:sym typeface="Calibri"/>
            </a:endParaRPr>
          </a:p>
          <a:p>
            <a:pPr marL="1371600" lvl="0" indent="-355600" algn="l" rtl="0">
              <a:lnSpc>
                <a:spcPct val="10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Fixed Size Partitioning</a:t>
            </a:r>
            <a:endParaRPr sz="2000">
              <a:solidFill>
                <a:schemeClr val="dk1"/>
              </a:solidFill>
              <a:highlight>
                <a:srgbClr val="FFFFFF"/>
              </a:highlight>
              <a:latin typeface="Calibri"/>
              <a:ea typeface="Calibri"/>
              <a:cs typeface="Calibri"/>
              <a:sym typeface="Calibri"/>
            </a:endParaRPr>
          </a:p>
          <a:p>
            <a:pPr marL="1371600" lvl="0" indent="-355600" algn="l" rtl="0">
              <a:lnSpc>
                <a:spcPct val="10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Variable/Dynamic Size Partitioning</a:t>
            </a:r>
            <a:endParaRPr sz="2000">
              <a:solidFill>
                <a:schemeClr val="dk1"/>
              </a:solidFill>
              <a:highlight>
                <a:srgbClr val="FFFFFF"/>
              </a:highlight>
              <a:latin typeface="Calibri"/>
              <a:ea typeface="Calibri"/>
              <a:cs typeface="Calibri"/>
              <a:sym typeface="Calibri"/>
            </a:endParaRPr>
          </a:p>
          <a:p>
            <a:pPr marL="457200" lvl="0" indent="0" algn="l" rtl="0">
              <a:lnSpc>
                <a:spcPct val="100000"/>
              </a:lnSpc>
              <a:spcBef>
                <a:spcPts val="1500"/>
              </a:spcBef>
              <a:spcAft>
                <a:spcPts val="0"/>
              </a:spcAft>
              <a:buNone/>
            </a:pPr>
            <a:endParaRPr sz="1800">
              <a:solidFill>
                <a:schemeClr val="dk1"/>
              </a:solidFill>
              <a:highlight>
                <a:srgbClr val="FFFFFF"/>
              </a:highlight>
              <a:latin typeface="Calibri"/>
              <a:ea typeface="Calibri"/>
              <a:cs typeface="Calibri"/>
              <a:sym typeface="Calibri"/>
            </a:endParaRPr>
          </a:p>
          <a:p>
            <a:pPr marL="0" marR="0" lvl="0" indent="0" algn="l" rtl="0">
              <a:lnSpc>
                <a:spcPct val="100000"/>
              </a:lnSpc>
              <a:spcBef>
                <a:spcPts val="1500"/>
              </a:spcBef>
              <a:spcAft>
                <a:spcPts val="0"/>
              </a:spcAft>
              <a:buNone/>
            </a:pPr>
            <a:endParaRPr sz="1800" strike="noStrike">
              <a:solidFill>
                <a:srgbClr val="000000"/>
              </a:solidFill>
              <a:latin typeface="Calibri"/>
              <a:ea typeface="Calibri"/>
              <a:cs typeface="Calibri"/>
              <a:sym typeface="Calibri"/>
            </a:endParaRPr>
          </a:p>
        </p:txBody>
      </p:sp>
    </p:spTree>
  </p:cSld>
  <p:clrMapOvr>
    <a:masterClrMapping/>
  </p:clrMapOvr>
  <p:transition>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9"/>
          <p:cNvSpPr txBox="1"/>
          <p:nvPr/>
        </p:nvSpPr>
        <p:spPr>
          <a:xfrm>
            <a:off x="457200" y="274680"/>
            <a:ext cx="8229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a:t>Contiguous Memory Allocation</a:t>
            </a:r>
            <a:endParaRPr sz="4400" b="0" strike="noStrike">
              <a:solidFill>
                <a:srgbClr val="000000"/>
              </a:solidFill>
              <a:latin typeface="Arial"/>
              <a:ea typeface="Arial"/>
              <a:cs typeface="Arial"/>
              <a:sym typeface="Arial"/>
            </a:endParaRPr>
          </a:p>
        </p:txBody>
      </p:sp>
      <p:sp>
        <p:nvSpPr>
          <p:cNvPr id="208" name="Google Shape;208;p39"/>
          <p:cNvSpPr txBox="1"/>
          <p:nvPr/>
        </p:nvSpPr>
        <p:spPr>
          <a:xfrm>
            <a:off x="457200" y="1600200"/>
            <a:ext cx="8229300" cy="49524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Char char="●"/>
            </a:pPr>
            <a:r>
              <a:rPr lang="en-US" sz="2000" b="1">
                <a:solidFill>
                  <a:srgbClr val="222222"/>
                </a:solidFill>
                <a:highlight>
                  <a:srgbClr val="FFFFFF"/>
                </a:highlight>
                <a:latin typeface="Calibri"/>
                <a:ea typeface="Calibri"/>
                <a:cs typeface="Calibri"/>
                <a:sym typeface="Calibri"/>
              </a:rPr>
              <a:t>Contiguous memory allocation</a:t>
            </a:r>
            <a:r>
              <a:rPr lang="en-US" sz="2000">
                <a:solidFill>
                  <a:srgbClr val="222222"/>
                </a:solidFill>
                <a:highlight>
                  <a:srgbClr val="FFFFFF"/>
                </a:highlight>
                <a:latin typeface="Calibri"/>
                <a:ea typeface="Calibri"/>
                <a:cs typeface="Calibri"/>
                <a:sym typeface="Calibri"/>
              </a:rPr>
              <a:t> is a memory allocation method that allocates a </a:t>
            </a:r>
            <a:r>
              <a:rPr lang="en-US" sz="2000" b="1">
                <a:solidFill>
                  <a:srgbClr val="222222"/>
                </a:solidFill>
                <a:highlight>
                  <a:srgbClr val="FFFFFF"/>
                </a:highlight>
                <a:latin typeface="Calibri"/>
                <a:ea typeface="Calibri"/>
                <a:cs typeface="Calibri"/>
                <a:sym typeface="Calibri"/>
              </a:rPr>
              <a:t>single contiguous section of memory</a:t>
            </a:r>
            <a:r>
              <a:rPr lang="en-US" sz="2000">
                <a:solidFill>
                  <a:srgbClr val="222222"/>
                </a:solidFill>
                <a:highlight>
                  <a:srgbClr val="FFFFFF"/>
                </a:highlight>
                <a:latin typeface="Calibri"/>
                <a:ea typeface="Calibri"/>
                <a:cs typeface="Calibri"/>
                <a:sym typeface="Calibri"/>
              </a:rPr>
              <a:t> to a process or a file. </a:t>
            </a:r>
            <a:endParaRPr sz="2000">
              <a:solidFill>
                <a:srgbClr val="222222"/>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SzPts val="1400"/>
              <a:buChar char="●"/>
            </a:pPr>
            <a:r>
              <a:rPr lang="en-US" sz="2000">
                <a:solidFill>
                  <a:schemeClr val="dk1"/>
                </a:solidFill>
                <a:highlight>
                  <a:srgbClr val="FFFFFF"/>
                </a:highlight>
                <a:latin typeface="Calibri"/>
                <a:ea typeface="Calibri"/>
                <a:cs typeface="Calibri"/>
                <a:sym typeface="Calibri"/>
              </a:rPr>
              <a:t>In the </a:t>
            </a:r>
            <a:r>
              <a:rPr lang="en-US" sz="2000" b="1">
                <a:solidFill>
                  <a:schemeClr val="dk1"/>
                </a:solidFill>
                <a:highlight>
                  <a:srgbClr val="FFFFFF"/>
                </a:highlight>
                <a:latin typeface="Calibri"/>
                <a:ea typeface="Calibri"/>
                <a:cs typeface="Calibri"/>
                <a:sym typeface="Calibri"/>
              </a:rPr>
              <a:t>contiguous memory allocation</a:t>
            </a:r>
            <a:r>
              <a:rPr lang="en-US" sz="2000">
                <a:solidFill>
                  <a:schemeClr val="dk1"/>
                </a:solidFill>
                <a:highlight>
                  <a:srgbClr val="FFFFFF"/>
                </a:highlight>
                <a:latin typeface="Calibri"/>
                <a:ea typeface="Calibri"/>
                <a:cs typeface="Calibri"/>
                <a:sym typeface="Calibri"/>
              </a:rPr>
              <a:t> when any user process request for the memory a single section of the contiguous memory block is given to that process according to its need. </a:t>
            </a:r>
            <a:endParaRPr sz="2000">
              <a:solidFill>
                <a:schemeClr val="dk1"/>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SzPts val="1400"/>
              <a:buChar char="●"/>
            </a:pPr>
            <a:r>
              <a:rPr lang="en-US" sz="2000">
                <a:solidFill>
                  <a:schemeClr val="dk1"/>
                </a:solidFill>
                <a:highlight>
                  <a:srgbClr val="FFFFFF"/>
                </a:highlight>
                <a:latin typeface="Calibri"/>
                <a:ea typeface="Calibri"/>
                <a:cs typeface="Calibri"/>
                <a:sym typeface="Calibri"/>
              </a:rPr>
              <a:t>We can achieve contiguous memory allocation by dividing memory into the fixed-sized partition but the size of each partition may not be same.</a:t>
            </a:r>
            <a:endParaRPr sz="2000">
              <a:solidFill>
                <a:schemeClr val="dk1"/>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US" sz="2000">
                <a:solidFill>
                  <a:schemeClr val="dk1"/>
                </a:solidFill>
                <a:highlight>
                  <a:srgbClr val="FFFFFF"/>
                </a:highlight>
                <a:latin typeface="Calibri"/>
                <a:ea typeface="Calibri"/>
                <a:cs typeface="Calibri"/>
                <a:sym typeface="Calibri"/>
              </a:rPr>
              <a:t>It can be done in two ways:</a:t>
            </a:r>
            <a:endParaRPr sz="2000">
              <a:solidFill>
                <a:schemeClr val="dk1"/>
              </a:solidFill>
              <a:highlight>
                <a:srgbClr val="FFFFFF"/>
              </a:highlight>
              <a:latin typeface="Calibri"/>
              <a:ea typeface="Calibri"/>
              <a:cs typeface="Calibri"/>
              <a:sym typeface="Calibri"/>
            </a:endParaRPr>
          </a:p>
          <a:p>
            <a:pPr marL="1371600" lvl="0" indent="-355600" algn="l" rtl="0">
              <a:lnSpc>
                <a:spcPct val="10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Fixed Size Partitioning</a:t>
            </a:r>
            <a:endParaRPr sz="2000">
              <a:solidFill>
                <a:schemeClr val="dk1"/>
              </a:solidFill>
              <a:highlight>
                <a:srgbClr val="FFFFFF"/>
              </a:highlight>
              <a:latin typeface="Calibri"/>
              <a:ea typeface="Calibri"/>
              <a:cs typeface="Calibri"/>
              <a:sym typeface="Calibri"/>
            </a:endParaRPr>
          </a:p>
          <a:p>
            <a:pPr marL="1371600" lvl="0" indent="-355600" algn="l" rtl="0">
              <a:lnSpc>
                <a:spcPct val="10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Variable/Dynamic Size Partitioning</a:t>
            </a:r>
            <a:endParaRPr sz="2000">
              <a:solidFill>
                <a:schemeClr val="dk1"/>
              </a:solidFill>
              <a:highlight>
                <a:srgbClr val="FFFFFF"/>
              </a:highlight>
              <a:latin typeface="Calibri"/>
              <a:ea typeface="Calibri"/>
              <a:cs typeface="Calibri"/>
              <a:sym typeface="Calibri"/>
            </a:endParaRPr>
          </a:p>
          <a:p>
            <a:pPr marL="457200" lvl="0" indent="0" algn="l" rtl="0">
              <a:lnSpc>
                <a:spcPct val="100000"/>
              </a:lnSpc>
              <a:spcBef>
                <a:spcPts val="1500"/>
              </a:spcBef>
              <a:spcAft>
                <a:spcPts val="0"/>
              </a:spcAft>
              <a:buNone/>
            </a:pPr>
            <a:endParaRPr sz="1800">
              <a:solidFill>
                <a:schemeClr val="dk1"/>
              </a:solidFill>
              <a:highlight>
                <a:srgbClr val="FFFFFF"/>
              </a:highlight>
              <a:latin typeface="Calibri"/>
              <a:ea typeface="Calibri"/>
              <a:cs typeface="Calibri"/>
              <a:sym typeface="Calibri"/>
            </a:endParaRPr>
          </a:p>
          <a:p>
            <a:pPr marL="0" marR="0" lvl="0" indent="0" algn="l" rtl="0">
              <a:lnSpc>
                <a:spcPct val="100000"/>
              </a:lnSpc>
              <a:spcBef>
                <a:spcPts val="1500"/>
              </a:spcBef>
              <a:spcAft>
                <a:spcPts val="0"/>
              </a:spcAft>
              <a:buNone/>
            </a:pPr>
            <a:endParaRPr sz="1800" strike="noStrike">
              <a:solidFill>
                <a:srgbClr val="000000"/>
              </a:solidFill>
              <a:latin typeface="Calibri"/>
              <a:ea typeface="Calibri"/>
              <a:cs typeface="Calibri"/>
              <a:sym typeface="Calibri"/>
            </a:endParaRPr>
          </a:p>
        </p:txBody>
      </p:sp>
    </p:spTree>
  </p:cSld>
  <p:clrMapOvr>
    <a:masterClrMapping/>
  </p:clrMapOvr>
  <p:transition>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Fixed Partitioning</a:t>
            </a:r>
            <a:endParaRPr sz="4400" b="0" strike="noStrike">
              <a:solidFill>
                <a:srgbClr val="000000"/>
              </a:solidFill>
              <a:latin typeface="Arial"/>
              <a:ea typeface="Arial"/>
              <a:cs typeface="Arial"/>
              <a:sym typeface="Arial"/>
            </a:endParaRPr>
          </a:p>
        </p:txBody>
      </p:sp>
      <p:sp>
        <p:nvSpPr>
          <p:cNvPr id="215" name="Google Shape;215;p40"/>
          <p:cNvSpPr txBox="1"/>
          <p:nvPr/>
        </p:nvSpPr>
        <p:spPr>
          <a:xfrm>
            <a:off x="457200" y="1600200"/>
            <a:ext cx="6705360" cy="49525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Equal-size partitions </a:t>
            </a:r>
            <a:r>
              <a:rPr lang="en-US" sz="2000" b="0" strike="noStrike">
                <a:solidFill>
                  <a:srgbClr val="000000"/>
                </a:solidFill>
                <a:latin typeface="Arial"/>
                <a:ea typeface="Arial"/>
                <a:cs typeface="Arial"/>
                <a:sym typeface="Arial"/>
              </a:rPr>
              <a:t>(see fig 7.3a)</a:t>
            </a:r>
            <a:endParaRPr sz="2000" b="0" strike="noStrik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Any process whose size is less than or equal to the partition size can be loaded into an available partition</a:t>
            </a:r>
            <a:endParaRPr sz="2800" b="0" i="0" u="none" strike="noStrike" cap="non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The operating system can swap a process out of a partition</a:t>
            </a:r>
            <a:endParaRPr sz="3200" b="0" strike="noStrik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If none are in a ready or running state</a:t>
            </a:r>
            <a:endParaRPr sz="280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2800" b="0" strike="noStrike">
              <a:solidFill>
                <a:srgbClr val="000000"/>
              </a:solidFill>
              <a:latin typeface="Arial"/>
              <a:ea typeface="Arial"/>
              <a:cs typeface="Arial"/>
              <a:sym typeface="Arial"/>
            </a:endParaRPr>
          </a:p>
        </p:txBody>
      </p:sp>
      <p:pic>
        <p:nvPicPr>
          <p:cNvPr id="216" name="Google Shape;216;p40"/>
          <p:cNvPicPr preferRelativeResize="0"/>
          <p:nvPr/>
        </p:nvPicPr>
        <p:blipFill rotWithShape="1">
          <a:blip r:embed="rId3">
            <a:alphaModFix/>
          </a:blip>
          <a:srcRect r="44575" b="5865"/>
          <a:stretch/>
        </p:blipFill>
        <p:spPr>
          <a:xfrm>
            <a:off x="7191360" y="1371600"/>
            <a:ext cx="2333160" cy="5200200"/>
          </a:xfrm>
          <a:prstGeom prst="rect">
            <a:avLst/>
          </a:prstGeom>
          <a:noFill/>
          <a:ln>
            <a:noFill/>
          </a:ln>
        </p:spPr>
      </p:pic>
    </p:spTree>
  </p:cSld>
  <p:clrMapOvr>
    <a:masterClrMapping/>
  </p:clrMapOvr>
  <p:transition>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p:nvPr/>
        </p:nvSpPr>
        <p:spPr>
          <a:xfrm>
            <a:off x="1600200" y="274680"/>
            <a:ext cx="7086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Fixed Partitioning Problems</a:t>
            </a:r>
            <a:endParaRPr sz="4400" b="0" strike="noStrike">
              <a:solidFill>
                <a:srgbClr val="000000"/>
              </a:solidFill>
              <a:latin typeface="Arial"/>
              <a:ea typeface="Arial"/>
              <a:cs typeface="Arial"/>
              <a:sym typeface="Arial"/>
            </a:endParaRPr>
          </a:p>
        </p:txBody>
      </p:sp>
      <p:sp>
        <p:nvSpPr>
          <p:cNvPr id="223" name="Google Shape;223;p41"/>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A program may not fit in a partition.  </a:t>
            </a:r>
            <a:endParaRPr sz="3200" b="0" strike="noStrik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The programmer must design the program with overlays</a:t>
            </a:r>
            <a:endParaRPr sz="2800" b="0" i="0" u="none" strike="noStrike" cap="non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Main memory use is inefficient.  </a:t>
            </a:r>
            <a:endParaRPr sz="3200" b="0" strike="noStrik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Any program, no matter how small, occupies an entire partition.</a:t>
            </a:r>
            <a:endParaRPr sz="2800" b="0" i="0" u="none" strike="noStrike" cap="non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This is results in </a:t>
            </a:r>
            <a:r>
              <a:rPr lang="en-US" sz="2800" b="1" i="1" u="none" strike="noStrike" cap="none">
                <a:solidFill>
                  <a:srgbClr val="000000"/>
                </a:solidFill>
                <a:latin typeface="Arial"/>
                <a:ea typeface="Arial"/>
                <a:cs typeface="Arial"/>
                <a:sym typeface="Arial"/>
              </a:rPr>
              <a:t>internal fragmentation.</a:t>
            </a:r>
            <a:endParaRPr sz="2800" b="1" u="none" strike="noStrike" cap="none">
              <a:solidFill>
                <a:srgbClr val="000000"/>
              </a:solidFill>
              <a:latin typeface="Arial"/>
              <a:ea typeface="Arial"/>
              <a:cs typeface="Arial"/>
              <a:sym typeface="Arial"/>
            </a:endParaRPr>
          </a:p>
          <a:p>
            <a:pPr marL="914400" marR="0" lvl="0" indent="0" algn="l" rtl="0">
              <a:lnSpc>
                <a:spcPct val="100000"/>
              </a:lnSpc>
              <a:spcBef>
                <a:spcPts val="561"/>
              </a:spcBef>
              <a:spcAft>
                <a:spcPts val="0"/>
              </a:spcAft>
              <a:buNone/>
            </a:pPr>
            <a:r>
              <a:rPr lang="en-US" sz="2800" b="1">
                <a:solidFill>
                  <a:srgbClr val="FF0000"/>
                </a:solidFill>
              </a:rPr>
              <a:t>NOTE: you may refer below link for better understanding:</a:t>
            </a:r>
            <a:endParaRPr sz="2800" b="1">
              <a:solidFill>
                <a:srgbClr val="FF0000"/>
              </a:solidFill>
            </a:endParaRPr>
          </a:p>
          <a:p>
            <a:pPr marL="914400" marR="0" lvl="0" indent="0" algn="l" rtl="0">
              <a:lnSpc>
                <a:spcPct val="100000"/>
              </a:lnSpc>
              <a:spcBef>
                <a:spcPts val="561"/>
              </a:spcBef>
              <a:spcAft>
                <a:spcPts val="0"/>
              </a:spcAft>
              <a:buNone/>
            </a:pPr>
            <a:r>
              <a:rPr lang="en-US" sz="1100" u="sng">
                <a:solidFill>
                  <a:srgbClr val="FF0000"/>
                </a:solidFill>
                <a:hlinkClick r:id="rId3"/>
              </a:rPr>
              <a:t>https://www.geeksforgeeks.org/fixed-or-static-partitioning-in-operating-system/</a:t>
            </a:r>
            <a:endParaRPr sz="2800" b="1">
              <a:solidFill>
                <a:srgbClr val="FF0000"/>
              </a:solidFill>
            </a:endParaRPr>
          </a:p>
          <a:p>
            <a:pPr marL="0" marR="0" lvl="0" indent="0" algn="l" rtl="0">
              <a:spcBef>
                <a:spcPts val="0"/>
              </a:spcBef>
              <a:spcAft>
                <a:spcPts val="0"/>
              </a:spcAft>
              <a:buNone/>
            </a:pPr>
            <a:endParaRPr sz="2800" b="0"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a:t>Variable/</a:t>
            </a:r>
            <a:r>
              <a:rPr lang="en-US" sz="4400" b="0" strike="noStrike">
                <a:solidFill>
                  <a:srgbClr val="000000"/>
                </a:solidFill>
                <a:latin typeface="Arial"/>
                <a:ea typeface="Arial"/>
                <a:cs typeface="Arial"/>
                <a:sym typeface="Arial"/>
              </a:rPr>
              <a:t>Dynamic Partitioning</a:t>
            </a:r>
            <a:endParaRPr sz="4400" b="0" strike="noStrike">
              <a:solidFill>
                <a:srgbClr val="000000"/>
              </a:solidFill>
              <a:latin typeface="Arial"/>
              <a:ea typeface="Arial"/>
              <a:cs typeface="Arial"/>
              <a:sym typeface="Arial"/>
            </a:endParaRPr>
          </a:p>
        </p:txBody>
      </p:sp>
      <p:sp>
        <p:nvSpPr>
          <p:cNvPr id="230" name="Google Shape;230;p42"/>
          <p:cNvSpPr txBox="1"/>
          <p:nvPr/>
        </p:nvSpPr>
        <p:spPr>
          <a:xfrm>
            <a:off x="457200" y="1600200"/>
            <a:ext cx="8229240" cy="48002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Partitions are of variable length and number</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Process is allocated exactly as much memory as required</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SzPts val="3200"/>
              <a:buChar char="•"/>
            </a:pPr>
            <a:r>
              <a:rPr lang="en-US" sz="3200"/>
              <a:t>Suffers from </a:t>
            </a:r>
            <a:r>
              <a:rPr lang="en-US" sz="3200" b="1" i="1">
                <a:solidFill>
                  <a:schemeClr val="dk1"/>
                </a:solidFill>
              </a:rPr>
              <a:t>External Fragmentation</a:t>
            </a:r>
            <a:endParaRPr sz="3200"/>
          </a:p>
          <a:p>
            <a:pPr marL="914400" lvl="0" indent="0" algn="l" rtl="0">
              <a:spcBef>
                <a:spcPts val="561"/>
              </a:spcBef>
              <a:spcAft>
                <a:spcPts val="0"/>
              </a:spcAft>
              <a:buNone/>
            </a:pPr>
            <a:r>
              <a:rPr lang="en-US" sz="2800" b="1">
                <a:solidFill>
                  <a:srgbClr val="FF0000"/>
                </a:solidFill>
              </a:rPr>
              <a:t>NOTE: you may refer below link for better understanding:</a:t>
            </a:r>
            <a:endParaRPr sz="2800" b="1">
              <a:solidFill>
                <a:srgbClr val="FF0000"/>
              </a:solidFill>
            </a:endParaRPr>
          </a:p>
          <a:p>
            <a:pPr marL="914400" lvl="0" indent="0" algn="l" rtl="0">
              <a:spcBef>
                <a:spcPts val="561"/>
              </a:spcBef>
              <a:spcAft>
                <a:spcPts val="0"/>
              </a:spcAft>
              <a:buNone/>
            </a:pPr>
            <a:r>
              <a:rPr lang="en-US" sz="1100" u="sng">
                <a:solidFill>
                  <a:srgbClr val="FF0000"/>
                </a:solidFill>
                <a:hlinkClick r:id="rId3"/>
              </a:rPr>
              <a:t>https://www.geeksforgeeks.org/variable-or-dynamic-partitioning-in-operating-system/</a:t>
            </a:r>
            <a:endParaRPr sz="2800" b="1">
              <a:solidFill>
                <a:srgbClr val="FF0000"/>
              </a:solidFill>
            </a:endParaRPr>
          </a:p>
          <a:p>
            <a:pPr marL="457200" marR="0" lvl="0" indent="0" algn="l" rtl="0">
              <a:lnSpc>
                <a:spcPct val="100000"/>
              </a:lnSpc>
              <a:spcBef>
                <a:spcPts val="641"/>
              </a:spcBef>
              <a:spcAft>
                <a:spcPts val="0"/>
              </a:spcAft>
              <a:buNone/>
            </a:pPr>
            <a:endParaRPr sz="3200"/>
          </a:p>
        </p:txBody>
      </p:sp>
    </p:spTree>
  </p:cSld>
  <p:clrMapOvr>
    <a:masterClrMapping/>
  </p:clrMapOvr>
  <p:transition>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Arial"/>
                <a:ea typeface="Arial"/>
                <a:cs typeface="Arial"/>
                <a:sym typeface="Arial"/>
              </a:rPr>
              <a:t>Roadmap</a:t>
            </a:r>
            <a:endParaRPr sz="4400" b="0" i="0" u="none" strike="noStrike" cap="none">
              <a:solidFill>
                <a:srgbClr val="000000"/>
              </a:solidFill>
              <a:latin typeface="Arial"/>
              <a:ea typeface="Arial"/>
              <a:cs typeface="Arial"/>
              <a:sym typeface="Arial"/>
            </a:endParaRPr>
          </a:p>
        </p:txBody>
      </p:sp>
      <p:sp>
        <p:nvSpPr>
          <p:cNvPr id="130" name="Google Shape;130;p28"/>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3200"/>
              <a:buFont typeface="Arial"/>
              <a:buChar char="•"/>
            </a:pPr>
            <a:r>
              <a:rPr lang="en-US" sz="3200" b="0" i="0" u="none" strike="noStrike" cap="none">
                <a:solidFill>
                  <a:srgbClr val="000000"/>
                </a:solidFill>
                <a:latin typeface="Arial"/>
                <a:ea typeface="Arial"/>
                <a:cs typeface="Arial"/>
                <a:sym typeface="Arial"/>
              </a:rPr>
              <a:t>Basic requirements of Memory Management</a:t>
            </a:r>
            <a:endParaRPr sz="3200" b="0" i="0" u="none" strike="noStrike" cap="non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i="0" u="none" strike="noStrike" cap="none">
                <a:solidFill>
                  <a:srgbClr val="000000"/>
                </a:solidFill>
                <a:latin typeface="Arial"/>
                <a:ea typeface="Arial"/>
                <a:cs typeface="Arial"/>
                <a:sym typeface="Arial"/>
              </a:rPr>
              <a:t>Memory Partitioning</a:t>
            </a:r>
            <a:endParaRPr sz="3200" b="0" i="0" u="none" strike="noStrike" cap="non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i="0" u="none" strike="noStrike" cap="none">
                <a:solidFill>
                  <a:srgbClr val="000000"/>
                </a:solidFill>
                <a:latin typeface="Arial"/>
                <a:ea typeface="Arial"/>
                <a:cs typeface="Arial"/>
                <a:sym typeface="Arial"/>
              </a:rPr>
              <a:t>Basic blocks of memory management</a:t>
            </a:r>
            <a:endParaRPr sz="3200" b="0" i="0" u="none" strike="noStrike" cap="non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Paging</a:t>
            </a:r>
            <a:endParaRPr sz="2800" b="0" i="0" u="none" strike="noStrike" cap="non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Segmentation</a:t>
            </a:r>
            <a:endParaRPr sz="28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p:nvPr/>
        </p:nvSpPr>
        <p:spPr>
          <a:xfrm>
            <a:off x="1600200" y="274680"/>
            <a:ext cx="7086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a:t>Compaction</a:t>
            </a:r>
            <a:endParaRPr sz="4400" b="0" strike="noStrike">
              <a:solidFill>
                <a:srgbClr val="000000"/>
              </a:solidFill>
              <a:latin typeface="Arial"/>
              <a:ea typeface="Arial"/>
              <a:cs typeface="Arial"/>
              <a:sym typeface="Arial"/>
            </a:endParaRPr>
          </a:p>
        </p:txBody>
      </p:sp>
      <p:sp>
        <p:nvSpPr>
          <p:cNvPr id="237" name="Google Shape;237;p43"/>
          <p:cNvSpPr txBox="1"/>
          <p:nvPr/>
        </p:nvSpPr>
        <p:spPr>
          <a:xfrm>
            <a:off x="1000755" y="1523875"/>
            <a:ext cx="7685700" cy="42666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rgbClr val="222222"/>
              </a:buClr>
              <a:buSzPts val="1800"/>
              <a:buChar char="●"/>
            </a:pPr>
            <a:r>
              <a:rPr lang="en-US" sz="1800" b="1">
                <a:solidFill>
                  <a:srgbClr val="222222"/>
                </a:solidFill>
                <a:highlight>
                  <a:srgbClr val="FFFFFF"/>
                </a:highlight>
              </a:rPr>
              <a:t>Compaction</a:t>
            </a:r>
            <a:r>
              <a:rPr lang="en-US" sz="1800">
                <a:solidFill>
                  <a:srgbClr val="222222"/>
                </a:solidFill>
                <a:highlight>
                  <a:srgbClr val="FFFFFF"/>
                </a:highlight>
              </a:rPr>
              <a:t> is a process in which the free space is collected in a large memory chunk to make some space available for processes. </a:t>
            </a:r>
            <a:endParaRPr sz="1800">
              <a:solidFill>
                <a:srgbClr val="222222"/>
              </a:solidFill>
              <a:highlight>
                <a:srgbClr val="FFFFFF"/>
              </a:highlight>
            </a:endParaRPr>
          </a:p>
          <a:p>
            <a:pPr marL="457200" marR="0" lvl="0" indent="-342900" algn="l" rtl="0">
              <a:lnSpc>
                <a:spcPct val="100000"/>
              </a:lnSpc>
              <a:spcBef>
                <a:spcPts val="0"/>
              </a:spcBef>
              <a:spcAft>
                <a:spcPts val="0"/>
              </a:spcAft>
              <a:buClr>
                <a:srgbClr val="222222"/>
              </a:buClr>
              <a:buSzPts val="1800"/>
              <a:buChar char="●"/>
            </a:pPr>
            <a:r>
              <a:rPr lang="en-US" sz="1800">
                <a:solidFill>
                  <a:srgbClr val="222222"/>
                </a:solidFill>
                <a:highlight>
                  <a:srgbClr val="FFFFFF"/>
                </a:highlight>
              </a:rPr>
              <a:t>In Dynamic partitioning, swapping creates multiple fragments in the memory because of the processes moving in and out. </a:t>
            </a:r>
            <a:endParaRPr sz="1800">
              <a:solidFill>
                <a:srgbClr val="222222"/>
              </a:solidFill>
              <a:highlight>
                <a:srgbClr val="FFFFFF"/>
              </a:highlight>
            </a:endParaRPr>
          </a:p>
          <a:p>
            <a:pPr marL="457200" marR="0" lvl="0" indent="-342900" algn="l" rtl="0">
              <a:lnSpc>
                <a:spcPct val="100000"/>
              </a:lnSpc>
              <a:spcBef>
                <a:spcPts val="0"/>
              </a:spcBef>
              <a:spcAft>
                <a:spcPts val="0"/>
              </a:spcAft>
              <a:buClr>
                <a:srgbClr val="222222"/>
              </a:buClr>
              <a:buSzPts val="1800"/>
              <a:buChar char="●"/>
            </a:pPr>
            <a:r>
              <a:rPr lang="en-US" sz="1800" b="1">
                <a:solidFill>
                  <a:srgbClr val="222222"/>
                </a:solidFill>
                <a:highlight>
                  <a:srgbClr val="FFFFFF"/>
                </a:highlight>
              </a:rPr>
              <a:t>Compaction</a:t>
            </a:r>
            <a:r>
              <a:rPr lang="en-US" sz="1800">
                <a:solidFill>
                  <a:srgbClr val="222222"/>
                </a:solidFill>
                <a:highlight>
                  <a:srgbClr val="FFFFFF"/>
                </a:highlight>
              </a:rPr>
              <a:t> refers to combining all the empty spaces together and processes.</a:t>
            </a:r>
            <a:endParaRPr sz="1800">
              <a:solidFill>
                <a:srgbClr val="222222"/>
              </a:solidFill>
              <a:highlight>
                <a:srgbClr val="FFFFFF"/>
              </a:highlight>
            </a:endParaRPr>
          </a:p>
          <a:p>
            <a:pPr marL="457200" marR="0" lvl="0" indent="-342900" algn="l" rtl="0">
              <a:lnSpc>
                <a:spcPct val="100000"/>
              </a:lnSpc>
              <a:spcBef>
                <a:spcPts val="0"/>
              </a:spcBef>
              <a:spcAft>
                <a:spcPts val="0"/>
              </a:spcAft>
              <a:buClr>
                <a:srgbClr val="222222"/>
              </a:buClr>
              <a:buSzPts val="1800"/>
              <a:buChar char="●"/>
            </a:pPr>
            <a:r>
              <a:rPr lang="en-US" sz="1800">
                <a:solidFill>
                  <a:srgbClr val="222222"/>
                </a:solidFill>
                <a:highlight>
                  <a:srgbClr val="FFFFFF"/>
                </a:highlight>
              </a:rPr>
              <a:t>However, Compaction is a costly affair and so we need a more effective technique for memory allocation i.e. </a:t>
            </a:r>
            <a:r>
              <a:rPr lang="en-US" sz="1800" b="1">
                <a:solidFill>
                  <a:srgbClr val="222222"/>
                </a:solidFill>
                <a:highlight>
                  <a:srgbClr val="FFFFFF"/>
                </a:highlight>
              </a:rPr>
              <a:t>Non-Contiguous Memory allocation techniques.</a:t>
            </a:r>
            <a:endParaRPr sz="1800" b="1">
              <a:solidFill>
                <a:srgbClr val="222222"/>
              </a:solidFill>
              <a:highlight>
                <a:srgbClr val="FFFFFF"/>
              </a:highlight>
            </a:endParaRPr>
          </a:p>
          <a:p>
            <a:pPr marL="914400" lvl="0" indent="0" algn="l" rtl="0">
              <a:spcBef>
                <a:spcPts val="561"/>
              </a:spcBef>
              <a:spcAft>
                <a:spcPts val="0"/>
              </a:spcAft>
              <a:buNone/>
            </a:pPr>
            <a:r>
              <a:rPr lang="en-US" sz="2800" b="1">
                <a:solidFill>
                  <a:srgbClr val="FF0000"/>
                </a:solidFill>
              </a:rPr>
              <a:t>NOTE: you may refer below link for better understanding of Compaction:</a:t>
            </a:r>
            <a:endParaRPr sz="2800" b="1">
              <a:solidFill>
                <a:srgbClr val="FF0000"/>
              </a:solidFill>
            </a:endParaRPr>
          </a:p>
          <a:p>
            <a:pPr marL="914400" lvl="0" indent="0" algn="l" rtl="0">
              <a:spcBef>
                <a:spcPts val="561"/>
              </a:spcBef>
              <a:spcAft>
                <a:spcPts val="0"/>
              </a:spcAft>
              <a:buNone/>
            </a:pPr>
            <a:r>
              <a:rPr lang="en-US" sz="1100" u="sng">
                <a:solidFill>
                  <a:srgbClr val="FF0000"/>
                </a:solidFill>
                <a:hlinkClick r:id="rId3"/>
              </a:rPr>
              <a:t>https://www.javatpoint.com/os-compaction</a:t>
            </a:r>
            <a:endParaRPr sz="2800" b="1">
              <a:solidFill>
                <a:srgbClr val="FF0000"/>
              </a:solidFill>
            </a:endParaRPr>
          </a:p>
          <a:p>
            <a:pPr marL="0" marR="0" lvl="0" indent="0" algn="l" rtl="0">
              <a:lnSpc>
                <a:spcPct val="100000"/>
              </a:lnSpc>
              <a:spcBef>
                <a:spcPts val="641"/>
              </a:spcBef>
              <a:spcAft>
                <a:spcPts val="0"/>
              </a:spcAft>
              <a:buNone/>
            </a:pPr>
            <a:endParaRPr sz="2800" b="0" strike="noStrike">
              <a:solidFill>
                <a:srgbClr val="000000"/>
              </a:solidFill>
              <a:latin typeface="Arial"/>
              <a:ea typeface="Arial"/>
              <a:cs typeface="Arial"/>
              <a:sym typeface="Aria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500"/>
                                        <p:tgtEl>
                                          <p:spTgt spid="23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7">
                                            <p:txEl>
                                              <p:pRg st="1" end="1"/>
                                            </p:txEl>
                                          </p:spTgt>
                                        </p:tgtEl>
                                        <p:attrNameLst>
                                          <p:attrName>style.visibility</p:attrName>
                                        </p:attrNameLst>
                                      </p:cBhvr>
                                      <p:to>
                                        <p:strVal val="visible"/>
                                      </p:to>
                                    </p:set>
                                    <p:animEffect transition="in" filter="fade">
                                      <p:cBhvr>
                                        <p:cTn id="11" dur="500"/>
                                        <p:tgtEl>
                                          <p:spTgt spid="237">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7">
                                            <p:txEl>
                                              <p:pRg st="2" end="2"/>
                                            </p:txEl>
                                          </p:spTgt>
                                        </p:tgtEl>
                                        <p:attrNameLst>
                                          <p:attrName>style.visibility</p:attrName>
                                        </p:attrNameLst>
                                      </p:cBhvr>
                                      <p:to>
                                        <p:strVal val="visible"/>
                                      </p:to>
                                    </p:set>
                                    <p:animEffect transition="in" filter="fade">
                                      <p:cBhvr>
                                        <p:cTn id="15" dur="500"/>
                                        <p:tgtEl>
                                          <p:spTgt spid="237">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7">
                                            <p:txEl>
                                              <p:pRg st="3" end="3"/>
                                            </p:txEl>
                                          </p:spTgt>
                                        </p:tgtEl>
                                        <p:attrNameLst>
                                          <p:attrName>style.visibility</p:attrName>
                                        </p:attrNameLst>
                                      </p:cBhvr>
                                      <p:to>
                                        <p:strVal val="visible"/>
                                      </p:to>
                                    </p:set>
                                    <p:animEffect transition="in" filter="fade">
                                      <p:cBhvr>
                                        <p:cTn id="19" dur="500"/>
                                        <p:tgtEl>
                                          <p:spTgt spid="237">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37">
                                            <p:txEl>
                                              <p:pRg st="4" end="4"/>
                                            </p:txEl>
                                          </p:spTgt>
                                        </p:tgtEl>
                                        <p:attrNameLst>
                                          <p:attrName>style.visibility</p:attrName>
                                        </p:attrNameLst>
                                      </p:cBhvr>
                                      <p:to>
                                        <p:strVal val="visible"/>
                                      </p:to>
                                    </p:set>
                                    <p:animEffect transition="in" filter="fade">
                                      <p:cBhvr>
                                        <p:cTn id="23" dur="500"/>
                                        <p:tgtEl>
                                          <p:spTgt spid="237">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7">
                                            <p:txEl>
                                              <p:pRg st="5" end="5"/>
                                            </p:txEl>
                                          </p:spTgt>
                                        </p:tgtEl>
                                        <p:attrNameLst>
                                          <p:attrName>style.visibility</p:attrName>
                                        </p:attrNameLst>
                                      </p:cBhvr>
                                      <p:to>
                                        <p:strVal val="visible"/>
                                      </p:to>
                                    </p:set>
                                    <p:animEffect transition="in" filter="fade">
                                      <p:cBhvr>
                                        <p:cTn id="27" dur="500"/>
                                        <p:tgtEl>
                                          <p:spTgt spid="237">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37">
                                            <p:txEl>
                                              <p:pRg st="6" end="6"/>
                                            </p:txEl>
                                          </p:spTgt>
                                        </p:tgtEl>
                                        <p:attrNameLst>
                                          <p:attrName>style.visibility</p:attrName>
                                        </p:attrNameLst>
                                      </p:cBhvr>
                                      <p:to>
                                        <p:strVal val="visible"/>
                                      </p:to>
                                    </p:set>
                                    <p:animEffect transition="in" filter="fade">
                                      <p:cBhvr>
                                        <p:cTn id="31" dur="500"/>
                                        <p:tgtEl>
                                          <p:spTgt spid="2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4"/>
          <p:cNvSpPr txBox="1"/>
          <p:nvPr/>
        </p:nvSpPr>
        <p:spPr>
          <a:xfrm>
            <a:off x="1600200" y="274680"/>
            <a:ext cx="7086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a:t>Memory Allocation Algorithms</a:t>
            </a:r>
            <a:endParaRPr sz="4400" b="0" strike="noStrike">
              <a:solidFill>
                <a:srgbClr val="000000"/>
              </a:solidFill>
              <a:latin typeface="Arial"/>
              <a:ea typeface="Arial"/>
              <a:cs typeface="Arial"/>
              <a:sym typeface="Arial"/>
            </a:endParaRPr>
          </a:p>
        </p:txBody>
      </p:sp>
      <p:sp>
        <p:nvSpPr>
          <p:cNvPr id="244" name="Google Shape;244;p44"/>
          <p:cNvSpPr txBox="1"/>
          <p:nvPr/>
        </p:nvSpPr>
        <p:spPr>
          <a:xfrm>
            <a:off x="1000755" y="1523875"/>
            <a:ext cx="7685700" cy="426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b="1">
                <a:solidFill>
                  <a:srgbClr val="222222"/>
                </a:solidFill>
                <a:highlight>
                  <a:srgbClr val="FFFFFF"/>
                </a:highlight>
              </a:rPr>
              <a:t>1. First-fit: </a:t>
            </a:r>
            <a:r>
              <a:rPr lang="en-US" sz="1800">
                <a:solidFill>
                  <a:srgbClr val="222222"/>
                </a:solidFill>
                <a:highlight>
                  <a:srgbClr val="FFFFFF"/>
                </a:highlight>
              </a:rPr>
              <a:t>the first hole that is found to be large enough for a process to accommodate is selected.</a:t>
            </a:r>
            <a:endParaRPr sz="1800">
              <a:solidFill>
                <a:srgbClr val="222222"/>
              </a:solidFill>
              <a:highlight>
                <a:srgbClr val="FFFFFF"/>
              </a:highlight>
            </a:endParaRPr>
          </a:p>
          <a:p>
            <a:pPr marL="0" lvl="0" indent="0" algn="l" rtl="0">
              <a:lnSpc>
                <a:spcPct val="100000"/>
              </a:lnSpc>
              <a:spcBef>
                <a:spcPts val="1500"/>
              </a:spcBef>
              <a:spcAft>
                <a:spcPts val="0"/>
              </a:spcAft>
              <a:buClr>
                <a:schemeClr val="dk1"/>
              </a:buClr>
              <a:buSzPts val="1100"/>
              <a:buFont typeface="Arial"/>
              <a:buNone/>
            </a:pPr>
            <a:r>
              <a:rPr lang="en-US" sz="1800" b="1">
                <a:solidFill>
                  <a:srgbClr val="222222"/>
                </a:solidFill>
                <a:highlight>
                  <a:srgbClr val="FFFFFF"/>
                </a:highlight>
              </a:rPr>
              <a:t>2. Best-fit: </a:t>
            </a:r>
            <a:r>
              <a:rPr lang="en-US" sz="1800">
                <a:solidFill>
                  <a:srgbClr val="222222"/>
                </a:solidFill>
                <a:highlight>
                  <a:srgbClr val="FFFFFF"/>
                </a:highlight>
              </a:rPr>
              <a:t>This method needs the list of free holes to be sorted according to their size. Then the smallest hole that is large enough for the process to accommodate is selected from the list of free holes. This strategy reduces the wastage of memory as it does not allocate a hole of larger size which leaves some amount of memory even after the process accommodates the space.</a:t>
            </a:r>
            <a:endParaRPr sz="1800">
              <a:solidFill>
                <a:srgbClr val="222222"/>
              </a:solidFill>
              <a:highlight>
                <a:srgbClr val="FFFFFF"/>
              </a:highlight>
            </a:endParaRPr>
          </a:p>
          <a:p>
            <a:pPr marL="0" lvl="0" indent="0" algn="l" rtl="0">
              <a:lnSpc>
                <a:spcPct val="100000"/>
              </a:lnSpc>
              <a:spcBef>
                <a:spcPts val="1500"/>
              </a:spcBef>
              <a:spcAft>
                <a:spcPts val="0"/>
              </a:spcAft>
              <a:buNone/>
            </a:pPr>
            <a:r>
              <a:rPr lang="en-US" sz="1800" b="1">
                <a:solidFill>
                  <a:srgbClr val="222222"/>
                </a:solidFill>
                <a:highlight>
                  <a:srgbClr val="FFFFFF"/>
                </a:highlight>
              </a:rPr>
              <a:t>3. Worst-fit: </a:t>
            </a:r>
            <a:r>
              <a:rPr lang="en-US" sz="1800">
                <a:solidFill>
                  <a:srgbClr val="222222"/>
                </a:solidFill>
                <a:highlight>
                  <a:srgbClr val="FFFFFF"/>
                </a:highlight>
              </a:rPr>
              <a:t>This method requires the entire list of free holes to be sorted. Here, again the largest hole among the free holes is selected. This strategy leaves the largest leftover hole which may be useful for the other process.</a:t>
            </a:r>
            <a:endParaRPr sz="1800">
              <a:solidFill>
                <a:srgbClr val="222222"/>
              </a:solidFill>
              <a:highlight>
                <a:srgbClr val="FFFFFF"/>
              </a:highlight>
            </a:endParaRPr>
          </a:p>
          <a:p>
            <a:pPr marL="0" lvl="0" indent="0" algn="l" rtl="0">
              <a:lnSpc>
                <a:spcPct val="100000"/>
              </a:lnSpc>
              <a:spcBef>
                <a:spcPts val="1500"/>
              </a:spcBef>
              <a:spcAft>
                <a:spcPts val="0"/>
              </a:spcAft>
              <a:buNone/>
            </a:pPr>
            <a:r>
              <a:rPr lang="en-US" sz="1800" b="1">
                <a:solidFill>
                  <a:srgbClr val="FF0000"/>
                </a:solidFill>
                <a:highlight>
                  <a:srgbClr val="FFFFFF"/>
                </a:highlight>
              </a:rPr>
              <a:t>For numericals based on this scheme: refer class notes and video lectures that are shared !</a:t>
            </a:r>
            <a:endParaRPr sz="1800" b="1">
              <a:solidFill>
                <a:srgbClr val="FF0000"/>
              </a:solidFill>
              <a:highlight>
                <a:srgbClr val="FFFFFF"/>
              </a:highlight>
            </a:endParaRPr>
          </a:p>
          <a:p>
            <a:pPr marL="0" marR="0" lvl="0" indent="0" algn="l" rtl="0">
              <a:lnSpc>
                <a:spcPct val="100000"/>
              </a:lnSpc>
              <a:spcBef>
                <a:spcPts val="1500"/>
              </a:spcBef>
              <a:spcAft>
                <a:spcPts val="0"/>
              </a:spcAft>
              <a:buNone/>
            </a:pPr>
            <a:endParaRPr sz="2800" b="0" strike="noStrike">
              <a:solidFill>
                <a:srgbClr val="000000"/>
              </a:solidFill>
              <a:latin typeface="Arial"/>
              <a:ea typeface="Arial"/>
              <a:cs typeface="Arial"/>
              <a:sym typeface="Aria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animEffect transition="in" filter="fade">
                                      <p:cBhvr>
                                        <p:cTn id="7" dur="500"/>
                                        <p:tgtEl>
                                          <p:spTgt spid="24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animEffect transition="in" filter="fade">
                                      <p:cBhvr>
                                        <p:cTn id="11" dur="500"/>
                                        <p:tgtEl>
                                          <p:spTgt spid="24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animEffect transition="in" filter="fade">
                                      <p:cBhvr>
                                        <p:cTn id="15" dur="500"/>
                                        <p:tgtEl>
                                          <p:spTgt spid="24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4">
                                            <p:txEl>
                                              <p:pRg st="3" end="3"/>
                                            </p:txEl>
                                          </p:spTgt>
                                        </p:tgtEl>
                                        <p:attrNameLst>
                                          <p:attrName>style.visibility</p:attrName>
                                        </p:attrNameLst>
                                      </p:cBhvr>
                                      <p:to>
                                        <p:strVal val="visible"/>
                                      </p:to>
                                    </p:set>
                                    <p:animEffect transition="in" filter="fade">
                                      <p:cBhvr>
                                        <p:cTn id="19" dur="500"/>
                                        <p:tgtEl>
                                          <p:spTgt spid="244">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44">
                                            <p:txEl>
                                              <p:pRg st="4" end="4"/>
                                            </p:txEl>
                                          </p:spTgt>
                                        </p:tgtEl>
                                        <p:attrNameLst>
                                          <p:attrName>style.visibility</p:attrName>
                                        </p:attrNameLst>
                                      </p:cBhvr>
                                      <p:to>
                                        <p:strVal val="visible"/>
                                      </p:to>
                                    </p:set>
                                    <p:animEffect transition="in" filter="fade">
                                      <p:cBhvr>
                                        <p:cTn id="23" dur="500"/>
                                        <p:tgtEl>
                                          <p:spTgt spid="2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p:nvPr/>
        </p:nvSpPr>
        <p:spPr>
          <a:xfrm>
            <a:off x="1600200" y="274680"/>
            <a:ext cx="7086300" cy="1142700"/>
          </a:xfrm>
          <a:prstGeom prst="rect">
            <a:avLst/>
          </a:prstGeom>
          <a:noFill/>
          <a:ln>
            <a:noFill/>
          </a:ln>
        </p:spPr>
        <p:txBody>
          <a:bodyPr spcFirstLastPara="1" wrap="square" lIns="91425" tIns="45700" rIns="91425" bIns="45700" anchor="ctr" anchorCtr="0">
            <a:noAutofit/>
          </a:bodyPr>
          <a:lstStyle/>
          <a:p>
            <a:pPr marL="457200" lvl="0" indent="0" algn="l" rtl="0">
              <a:spcBef>
                <a:spcPts val="0"/>
              </a:spcBef>
              <a:spcAft>
                <a:spcPts val="0"/>
              </a:spcAft>
              <a:buNone/>
            </a:pPr>
            <a:r>
              <a:rPr lang="en-US" sz="4400" b="1">
                <a:solidFill>
                  <a:srgbClr val="222222"/>
                </a:solidFill>
                <a:highlight>
                  <a:srgbClr val="FFFFFF"/>
                </a:highlight>
              </a:rPr>
              <a:t>Non-Contiguous Memory allocation</a:t>
            </a:r>
            <a:endParaRPr sz="4400" b="0" strike="noStrike">
              <a:solidFill>
                <a:srgbClr val="000000"/>
              </a:solidFill>
              <a:latin typeface="Arial"/>
              <a:ea typeface="Arial"/>
              <a:cs typeface="Arial"/>
              <a:sym typeface="Arial"/>
            </a:endParaRPr>
          </a:p>
        </p:txBody>
      </p:sp>
      <p:sp>
        <p:nvSpPr>
          <p:cNvPr id="251" name="Google Shape;251;p45"/>
          <p:cNvSpPr txBox="1"/>
          <p:nvPr/>
        </p:nvSpPr>
        <p:spPr>
          <a:xfrm>
            <a:off x="1000755" y="1523875"/>
            <a:ext cx="7685700" cy="42666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chemeClr val="dk1"/>
              </a:buClr>
              <a:buSzPts val="1400"/>
              <a:buChar char="●"/>
            </a:pPr>
            <a:r>
              <a:rPr lang="en-US" sz="1800">
                <a:solidFill>
                  <a:schemeClr val="dk1"/>
                </a:solidFill>
                <a:highlight>
                  <a:srgbClr val="FFFFFF"/>
                </a:highlight>
              </a:rPr>
              <a:t>In the </a:t>
            </a:r>
            <a:r>
              <a:rPr lang="en-US" sz="1800" b="1">
                <a:solidFill>
                  <a:schemeClr val="dk1"/>
                </a:solidFill>
                <a:highlight>
                  <a:srgbClr val="FFFFFF"/>
                </a:highlight>
              </a:rPr>
              <a:t>non-contiguous memory allocation</a:t>
            </a:r>
            <a:r>
              <a:rPr lang="en-US" sz="1800">
                <a:solidFill>
                  <a:schemeClr val="dk1"/>
                </a:solidFill>
                <a:highlight>
                  <a:srgbClr val="FFFFFF"/>
                </a:highlight>
              </a:rPr>
              <a:t> the available free memory space are scattered here and there and all the free memory space is not at one place. So this is time-consuming. </a:t>
            </a:r>
            <a:endParaRPr sz="1800">
              <a:solidFill>
                <a:schemeClr val="dk1"/>
              </a:solidFill>
              <a:highlight>
                <a:srgbClr val="FFFFFF"/>
              </a:highlight>
            </a:endParaRPr>
          </a:p>
          <a:p>
            <a:pPr marL="457200" marR="0" lvl="0" indent="-317500" algn="l" rtl="0">
              <a:lnSpc>
                <a:spcPct val="100000"/>
              </a:lnSpc>
              <a:spcBef>
                <a:spcPts val="0"/>
              </a:spcBef>
              <a:spcAft>
                <a:spcPts val="0"/>
              </a:spcAft>
              <a:buClr>
                <a:schemeClr val="dk1"/>
              </a:buClr>
              <a:buSzPts val="1400"/>
              <a:buChar char="●"/>
            </a:pPr>
            <a:r>
              <a:rPr lang="en-US" sz="1800">
                <a:solidFill>
                  <a:schemeClr val="dk1"/>
                </a:solidFill>
                <a:highlight>
                  <a:srgbClr val="FFFFFF"/>
                </a:highlight>
              </a:rPr>
              <a:t>In the </a:t>
            </a:r>
            <a:r>
              <a:rPr lang="en-US" sz="1800" b="1">
                <a:solidFill>
                  <a:schemeClr val="dk1"/>
                </a:solidFill>
                <a:highlight>
                  <a:srgbClr val="FFFFFF"/>
                </a:highlight>
              </a:rPr>
              <a:t>non-contiguous memory allocation</a:t>
            </a:r>
            <a:r>
              <a:rPr lang="en-US" sz="1800">
                <a:solidFill>
                  <a:schemeClr val="dk1"/>
                </a:solidFill>
                <a:highlight>
                  <a:srgbClr val="FFFFFF"/>
                </a:highlight>
              </a:rPr>
              <a:t>, a process will acquire the memory space but it is not at one place it is at the different locations according to the process requirement. </a:t>
            </a:r>
            <a:endParaRPr sz="1800">
              <a:solidFill>
                <a:schemeClr val="dk1"/>
              </a:solidFill>
              <a:highlight>
                <a:srgbClr val="FFFFFF"/>
              </a:highlight>
            </a:endParaRPr>
          </a:p>
          <a:p>
            <a:pPr marL="457200" marR="0" lvl="0" indent="-317500" algn="l" rtl="0">
              <a:lnSpc>
                <a:spcPct val="100000"/>
              </a:lnSpc>
              <a:spcBef>
                <a:spcPts val="0"/>
              </a:spcBef>
              <a:spcAft>
                <a:spcPts val="0"/>
              </a:spcAft>
              <a:buClr>
                <a:schemeClr val="dk1"/>
              </a:buClr>
              <a:buSzPts val="1400"/>
              <a:buChar char="●"/>
            </a:pPr>
            <a:r>
              <a:rPr lang="en-US" sz="1800">
                <a:solidFill>
                  <a:schemeClr val="dk1"/>
                </a:solidFill>
                <a:highlight>
                  <a:srgbClr val="FFFFFF"/>
                </a:highlight>
              </a:rPr>
              <a:t>This technique of </a:t>
            </a:r>
            <a:r>
              <a:rPr lang="en-US" sz="1800" b="1">
                <a:solidFill>
                  <a:schemeClr val="dk1"/>
                </a:solidFill>
                <a:highlight>
                  <a:srgbClr val="FFFFFF"/>
                </a:highlight>
              </a:rPr>
              <a:t>non-contiguous memory allocation</a:t>
            </a:r>
            <a:r>
              <a:rPr lang="en-US" sz="1800">
                <a:solidFill>
                  <a:schemeClr val="dk1"/>
                </a:solidFill>
                <a:highlight>
                  <a:srgbClr val="FFFFFF"/>
                </a:highlight>
              </a:rPr>
              <a:t> reduces the wastage of memory which leads to internal and external fragmentation. </a:t>
            </a:r>
            <a:endParaRPr sz="1800">
              <a:solidFill>
                <a:schemeClr val="dk1"/>
              </a:solidFill>
              <a:highlight>
                <a:srgbClr val="FFFFFF"/>
              </a:highlight>
            </a:endParaRPr>
          </a:p>
          <a:p>
            <a:pPr marL="457200" marR="0" lvl="0" indent="-317500" algn="l" rtl="0">
              <a:lnSpc>
                <a:spcPct val="100000"/>
              </a:lnSpc>
              <a:spcBef>
                <a:spcPts val="0"/>
              </a:spcBef>
              <a:spcAft>
                <a:spcPts val="0"/>
              </a:spcAft>
              <a:buClr>
                <a:schemeClr val="dk1"/>
              </a:buClr>
              <a:buSzPts val="1400"/>
              <a:buChar char="●"/>
            </a:pPr>
            <a:r>
              <a:rPr lang="en-US" sz="1800">
                <a:solidFill>
                  <a:schemeClr val="dk1"/>
                </a:solidFill>
                <a:highlight>
                  <a:srgbClr val="FFFFFF"/>
                </a:highlight>
              </a:rPr>
              <a:t>This utilizes all the free memory space which is created by a different process.</a:t>
            </a:r>
            <a:endParaRPr sz="1800" b="1">
              <a:solidFill>
                <a:srgbClr val="222222"/>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US" sz="1800" b="1">
                <a:solidFill>
                  <a:schemeClr val="dk1"/>
                </a:solidFill>
              </a:rPr>
              <a:t>Non-contiguous memory allocation</a:t>
            </a:r>
            <a:r>
              <a:rPr lang="en-US" sz="1800">
                <a:solidFill>
                  <a:schemeClr val="dk1"/>
                </a:solidFill>
              </a:rPr>
              <a:t> is of different types,</a:t>
            </a:r>
            <a:endParaRPr sz="1800">
              <a:solidFill>
                <a:schemeClr val="dk1"/>
              </a:solidFill>
            </a:endParaRPr>
          </a:p>
          <a:p>
            <a:pPr marL="1371600" lvl="0" indent="-342900" algn="l" rtl="0">
              <a:lnSpc>
                <a:spcPct val="115000"/>
              </a:lnSpc>
              <a:spcBef>
                <a:spcPts val="0"/>
              </a:spcBef>
              <a:spcAft>
                <a:spcPts val="0"/>
              </a:spcAft>
              <a:buClr>
                <a:schemeClr val="dk1"/>
              </a:buClr>
              <a:buSzPts val="1800"/>
              <a:buAutoNum type="arabicPeriod"/>
            </a:pPr>
            <a:r>
              <a:rPr lang="en-US" sz="1800">
                <a:solidFill>
                  <a:schemeClr val="dk1"/>
                </a:solidFill>
              </a:rPr>
              <a:t>Paging</a:t>
            </a:r>
            <a:endParaRPr sz="1800">
              <a:solidFill>
                <a:schemeClr val="dk1"/>
              </a:solidFill>
            </a:endParaRPr>
          </a:p>
          <a:p>
            <a:pPr marL="1371600" lvl="0" indent="-342900" algn="l" rtl="0">
              <a:lnSpc>
                <a:spcPct val="115000"/>
              </a:lnSpc>
              <a:spcBef>
                <a:spcPts val="0"/>
              </a:spcBef>
              <a:spcAft>
                <a:spcPts val="0"/>
              </a:spcAft>
              <a:buClr>
                <a:schemeClr val="dk1"/>
              </a:buClr>
              <a:buSzPts val="1800"/>
              <a:buAutoNum type="arabicPeriod"/>
            </a:pPr>
            <a:r>
              <a:rPr lang="en-US" sz="1800">
                <a:solidFill>
                  <a:schemeClr val="dk1"/>
                </a:solidFill>
              </a:rPr>
              <a:t>Segmentation</a:t>
            </a:r>
            <a:endParaRPr sz="1800">
              <a:solidFill>
                <a:schemeClr val="dk1"/>
              </a:solidFill>
            </a:endParaRPr>
          </a:p>
          <a:p>
            <a:pPr marL="1371600" lvl="0" indent="-342900" algn="l" rtl="0">
              <a:lnSpc>
                <a:spcPct val="115000"/>
              </a:lnSpc>
              <a:spcBef>
                <a:spcPts val="0"/>
              </a:spcBef>
              <a:spcAft>
                <a:spcPts val="0"/>
              </a:spcAft>
              <a:buClr>
                <a:schemeClr val="dk1"/>
              </a:buClr>
              <a:buSzPts val="1800"/>
              <a:buAutoNum type="arabicPeriod"/>
            </a:pPr>
            <a:r>
              <a:rPr lang="en-US" sz="1800">
                <a:solidFill>
                  <a:schemeClr val="dk1"/>
                </a:solidFill>
              </a:rPr>
              <a:t>Segmentation with paging</a:t>
            </a:r>
            <a:endParaRPr sz="1800">
              <a:solidFill>
                <a:schemeClr val="dk1"/>
              </a:solidFill>
            </a:endParaRPr>
          </a:p>
          <a:p>
            <a:pPr marL="0" marR="0" lvl="0" indent="0" algn="l" rtl="0">
              <a:lnSpc>
                <a:spcPct val="100000"/>
              </a:lnSpc>
              <a:spcBef>
                <a:spcPts val="1300"/>
              </a:spcBef>
              <a:spcAft>
                <a:spcPts val="0"/>
              </a:spcAft>
              <a:buNone/>
            </a:pPr>
            <a:endParaRPr sz="1800" b="1">
              <a:solidFill>
                <a:srgbClr val="222222"/>
              </a:solidFill>
              <a:highlight>
                <a:srgbClr val="FFFFFF"/>
              </a:highlight>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animEffect transition="in" filter="fade">
                                      <p:cBhvr>
                                        <p:cTn id="7" dur="500"/>
                                        <p:tgtEl>
                                          <p:spTgt spid="25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1">
                                            <p:txEl>
                                              <p:pRg st="1" end="1"/>
                                            </p:txEl>
                                          </p:spTgt>
                                        </p:tgtEl>
                                        <p:attrNameLst>
                                          <p:attrName>style.visibility</p:attrName>
                                        </p:attrNameLst>
                                      </p:cBhvr>
                                      <p:to>
                                        <p:strVal val="visible"/>
                                      </p:to>
                                    </p:set>
                                    <p:animEffect transition="in" filter="fade">
                                      <p:cBhvr>
                                        <p:cTn id="11" dur="500"/>
                                        <p:tgtEl>
                                          <p:spTgt spid="251">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1">
                                            <p:txEl>
                                              <p:pRg st="2" end="2"/>
                                            </p:txEl>
                                          </p:spTgt>
                                        </p:tgtEl>
                                        <p:attrNameLst>
                                          <p:attrName>style.visibility</p:attrName>
                                        </p:attrNameLst>
                                      </p:cBhvr>
                                      <p:to>
                                        <p:strVal val="visible"/>
                                      </p:to>
                                    </p:set>
                                    <p:animEffect transition="in" filter="fade">
                                      <p:cBhvr>
                                        <p:cTn id="15" dur="500"/>
                                        <p:tgtEl>
                                          <p:spTgt spid="251">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1">
                                            <p:txEl>
                                              <p:pRg st="3" end="3"/>
                                            </p:txEl>
                                          </p:spTgt>
                                        </p:tgtEl>
                                        <p:attrNameLst>
                                          <p:attrName>style.visibility</p:attrName>
                                        </p:attrNameLst>
                                      </p:cBhvr>
                                      <p:to>
                                        <p:strVal val="visible"/>
                                      </p:to>
                                    </p:set>
                                    <p:animEffect transition="in" filter="fade">
                                      <p:cBhvr>
                                        <p:cTn id="19" dur="500"/>
                                        <p:tgtEl>
                                          <p:spTgt spid="251">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1">
                                            <p:txEl>
                                              <p:pRg st="4" end="4"/>
                                            </p:txEl>
                                          </p:spTgt>
                                        </p:tgtEl>
                                        <p:attrNameLst>
                                          <p:attrName>style.visibility</p:attrName>
                                        </p:attrNameLst>
                                      </p:cBhvr>
                                      <p:to>
                                        <p:strVal val="visible"/>
                                      </p:to>
                                    </p:set>
                                    <p:animEffect transition="in" filter="fade">
                                      <p:cBhvr>
                                        <p:cTn id="23" dur="500"/>
                                        <p:tgtEl>
                                          <p:spTgt spid="251">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1">
                                            <p:txEl>
                                              <p:pRg st="5" end="5"/>
                                            </p:txEl>
                                          </p:spTgt>
                                        </p:tgtEl>
                                        <p:attrNameLst>
                                          <p:attrName>style.visibility</p:attrName>
                                        </p:attrNameLst>
                                      </p:cBhvr>
                                      <p:to>
                                        <p:strVal val="visible"/>
                                      </p:to>
                                    </p:set>
                                    <p:animEffect transition="in" filter="fade">
                                      <p:cBhvr>
                                        <p:cTn id="27" dur="500"/>
                                        <p:tgtEl>
                                          <p:spTgt spid="251">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1">
                                            <p:txEl>
                                              <p:pRg st="6" end="6"/>
                                            </p:txEl>
                                          </p:spTgt>
                                        </p:tgtEl>
                                        <p:attrNameLst>
                                          <p:attrName>style.visibility</p:attrName>
                                        </p:attrNameLst>
                                      </p:cBhvr>
                                      <p:to>
                                        <p:strVal val="visible"/>
                                      </p:to>
                                    </p:set>
                                    <p:animEffect transition="in" filter="fade">
                                      <p:cBhvr>
                                        <p:cTn id="31" dur="500"/>
                                        <p:tgtEl>
                                          <p:spTgt spid="251">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51">
                                            <p:txEl>
                                              <p:pRg st="7" end="7"/>
                                            </p:txEl>
                                          </p:spTgt>
                                        </p:tgtEl>
                                        <p:attrNameLst>
                                          <p:attrName>style.visibility</p:attrName>
                                        </p:attrNameLst>
                                      </p:cBhvr>
                                      <p:to>
                                        <p:strVal val="visible"/>
                                      </p:to>
                                    </p:set>
                                    <p:animEffect transition="in" filter="fade">
                                      <p:cBhvr>
                                        <p:cTn id="35" dur="500"/>
                                        <p:tgtEl>
                                          <p:spTgt spid="251">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51">
                                            <p:txEl>
                                              <p:pRg st="8" end="8"/>
                                            </p:txEl>
                                          </p:spTgt>
                                        </p:tgtEl>
                                        <p:attrNameLst>
                                          <p:attrName>style.visibility</p:attrName>
                                        </p:attrNameLst>
                                      </p:cBhvr>
                                      <p:to>
                                        <p:strVal val="visible"/>
                                      </p:to>
                                    </p:set>
                                    <p:animEffect transition="in" filter="fade">
                                      <p:cBhvr>
                                        <p:cTn id="39" dur="500"/>
                                        <p:tgtEl>
                                          <p:spTgt spid="2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Paging</a:t>
            </a:r>
            <a:endParaRPr sz="4400" b="0" strike="noStrike">
              <a:solidFill>
                <a:srgbClr val="000000"/>
              </a:solidFill>
              <a:latin typeface="Arial"/>
              <a:ea typeface="Arial"/>
              <a:cs typeface="Arial"/>
              <a:sym typeface="Arial"/>
            </a:endParaRPr>
          </a:p>
        </p:txBody>
      </p:sp>
      <p:sp>
        <p:nvSpPr>
          <p:cNvPr id="258" name="Google Shape;258;p46"/>
          <p:cNvSpPr txBox="1"/>
          <p:nvPr/>
        </p:nvSpPr>
        <p:spPr>
          <a:xfrm>
            <a:off x="457200" y="1600200"/>
            <a:ext cx="8229300" cy="4952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Paging is a memory management scheme that eliminates the need for contiguous allocation of physical memory. This scheme permits the physical address space of a process to be non – contiguous.</a:t>
            </a:r>
            <a:endParaRPr sz="1800">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80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Logical Address or Virtual Address (represented in bits): An address generated by the CPU</a:t>
            </a:r>
            <a:endParaRPr sz="1800">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Logical Address Space or Virtual Address Space( represented in words or bytes): The set of all logical addresses generated by a program</a:t>
            </a:r>
            <a:endParaRPr sz="1800">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Physical Address (represented in bits): An address actually available on memory unit</a:t>
            </a:r>
            <a:endParaRPr sz="1800">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Physical Address Space (represented in words or bytes): The set of all physical addresses corresponding to the logical addresses.</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ransition>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7"/>
          <p:cNvSpPr txBox="1"/>
          <p:nvPr/>
        </p:nvSpPr>
        <p:spPr>
          <a:xfrm>
            <a:off x="457200" y="274680"/>
            <a:ext cx="8229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Paging</a:t>
            </a:r>
            <a:endParaRPr sz="4400" b="0" strike="noStrike">
              <a:solidFill>
                <a:srgbClr val="000000"/>
              </a:solidFill>
              <a:latin typeface="Arial"/>
              <a:ea typeface="Arial"/>
              <a:cs typeface="Arial"/>
              <a:sym typeface="Arial"/>
            </a:endParaRPr>
          </a:p>
        </p:txBody>
      </p:sp>
      <p:sp>
        <p:nvSpPr>
          <p:cNvPr id="265" name="Google Shape;265;p47"/>
          <p:cNvSpPr txBox="1"/>
          <p:nvPr/>
        </p:nvSpPr>
        <p:spPr>
          <a:xfrm>
            <a:off x="457200" y="1600200"/>
            <a:ext cx="8229300" cy="4952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b="1" dirty="0">
                <a:solidFill>
                  <a:schemeClr val="dk1"/>
                </a:solidFill>
                <a:highlight>
                  <a:srgbClr val="FFFFFF"/>
                </a:highlight>
                <a:latin typeface="Times New Roman"/>
                <a:ea typeface="Times New Roman"/>
                <a:cs typeface="Times New Roman"/>
                <a:sym typeface="Times New Roman"/>
              </a:rPr>
              <a:t>Example:</a:t>
            </a:r>
            <a:endParaRPr sz="1800" b="1" dirty="0">
              <a:solidFill>
                <a:schemeClr val="dk1"/>
              </a:solidFill>
              <a:highlight>
                <a:srgbClr val="FFFFFF"/>
              </a:highlight>
              <a:latin typeface="Times New Roman"/>
              <a:ea typeface="Times New Roman"/>
              <a:cs typeface="Times New Roman"/>
              <a:sym typeface="Times New Roman"/>
            </a:endParaRPr>
          </a:p>
          <a:p>
            <a:pPr marL="800100" lvl="0" indent="-317500" algn="l" rtl="0">
              <a:lnSpc>
                <a:spcPct val="100000"/>
              </a:lnSpc>
              <a:spcBef>
                <a:spcPts val="800"/>
              </a:spcBef>
              <a:spcAft>
                <a:spcPts val="0"/>
              </a:spcAft>
              <a:buClr>
                <a:schemeClr val="dk1"/>
              </a:buClr>
              <a:buSzPts val="1400"/>
              <a:buFont typeface="Times New Roman"/>
              <a:buChar char="●"/>
            </a:pPr>
            <a:r>
              <a:rPr lang="en-US" dirty="0">
                <a:solidFill>
                  <a:schemeClr val="dk1"/>
                </a:solidFill>
                <a:highlight>
                  <a:srgbClr val="FFFFFF"/>
                </a:highlight>
                <a:latin typeface="Times New Roman"/>
                <a:ea typeface="Times New Roman"/>
                <a:cs typeface="Times New Roman"/>
                <a:sym typeface="Times New Roman"/>
              </a:rPr>
              <a:t>If Logical Address = 31 bit, then Logical Address Space = 2^31 (2.2^30) words = 2 G words (1 G = 2^30)</a:t>
            </a:r>
            <a:endParaRPr dirty="0">
              <a:solidFill>
                <a:schemeClr val="dk1"/>
              </a:solidFill>
              <a:highlight>
                <a:srgbClr val="FFFFFF"/>
              </a:highlight>
              <a:latin typeface="Times New Roman"/>
              <a:ea typeface="Times New Roman"/>
              <a:cs typeface="Times New Roman"/>
              <a:sym typeface="Times New Roman"/>
            </a:endParaRPr>
          </a:p>
          <a:p>
            <a:pPr marL="800100" lvl="0" indent="-317500" algn="l" rtl="0">
              <a:lnSpc>
                <a:spcPct val="100000"/>
              </a:lnSpc>
              <a:spcBef>
                <a:spcPts val="0"/>
              </a:spcBef>
              <a:spcAft>
                <a:spcPts val="0"/>
              </a:spcAft>
              <a:buClr>
                <a:schemeClr val="dk1"/>
              </a:buClr>
              <a:buSzPts val="1400"/>
              <a:buFont typeface="Times New Roman"/>
              <a:buChar char="●"/>
            </a:pPr>
            <a:r>
              <a:rPr lang="en-US" dirty="0">
                <a:solidFill>
                  <a:schemeClr val="dk1"/>
                </a:solidFill>
                <a:highlight>
                  <a:srgbClr val="FFFFFF"/>
                </a:highlight>
                <a:latin typeface="Times New Roman"/>
                <a:ea typeface="Times New Roman"/>
                <a:cs typeface="Times New Roman"/>
                <a:sym typeface="Times New Roman"/>
              </a:rPr>
              <a:t>If Logical Address Space = 128 M words = 2^7 * 2^20 words, then Logical Address = log2 (2^27) = 27 bits</a:t>
            </a:r>
            <a:endParaRPr dirty="0">
              <a:solidFill>
                <a:schemeClr val="dk1"/>
              </a:solidFill>
              <a:highlight>
                <a:srgbClr val="FFFFFF"/>
              </a:highlight>
              <a:latin typeface="Times New Roman"/>
              <a:ea typeface="Times New Roman"/>
              <a:cs typeface="Times New Roman"/>
              <a:sym typeface="Times New Roman"/>
            </a:endParaRPr>
          </a:p>
          <a:p>
            <a:pPr marL="800100" lvl="0" indent="-317500" algn="l" rtl="0">
              <a:lnSpc>
                <a:spcPct val="100000"/>
              </a:lnSpc>
              <a:spcBef>
                <a:spcPts val="0"/>
              </a:spcBef>
              <a:spcAft>
                <a:spcPts val="0"/>
              </a:spcAft>
              <a:buClr>
                <a:schemeClr val="dk1"/>
              </a:buClr>
              <a:buSzPts val="1400"/>
              <a:buFont typeface="Times New Roman"/>
              <a:buChar char="●"/>
            </a:pPr>
            <a:r>
              <a:rPr lang="en-US" dirty="0">
                <a:solidFill>
                  <a:schemeClr val="dk1"/>
                </a:solidFill>
                <a:highlight>
                  <a:srgbClr val="FFFFFF"/>
                </a:highlight>
                <a:latin typeface="Times New Roman"/>
                <a:ea typeface="Times New Roman"/>
                <a:cs typeface="Times New Roman"/>
                <a:sym typeface="Times New Roman"/>
              </a:rPr>
              <a:t>If Physical Address = 22 bit, then Physical Address Space = 2^22 words = 4 M words (1 M = 2^20)</a:t>
            </a:r>
            <a:endParaRPr dirty="0">
              <a:solidFill>
                <a:schemeClr val="dk1"/>
              </a:solidFill>
              <a:highlight>
                <a:srgbClr val="FFFFFF"/>
              </a:highlight>
              <a:latin typeface="Times New Roman"/>
              <a:ea typeface="Times New Roman"/>
              <a:cs typeface="Times New Roman"/>
              <a:sym typeface="Times New Roman"/>
            </a:endParaRPr>
          </a:p>
          <a:p>
            <a:pPr marL="800100" lvl="0" indent="-317500" algn="l" rtl="0">
              <a:lnSpc>
                <a:spcPct val="100000"/>
              </a:lnSpc>
              <a:spcBef>
                <a:spcPts val="0"/>
              </a:spcBef>
              <a:spcAft>
                <a:spcPts val="0"/>
              </a:spcAft>
              <a:buClr>
                <a:schemeClr val="dk1"/>
              </a:buClr>
              <a:buSzPts val="1400"/>
              <a:buFont typeface="Times New Roman"/>
              <a:buChar char="●"/>
            </a:pPr>
            <a:r>
              <a:rPr lang="en-US" dirty="0">
                <a:solidFill>
                  <a:schemeClr val="dk1"/>
                </a:solidFill>
                <a:highlight>
                  <a:srgbClr val="FFFFFF"/>
                </a:highlight>
                <a:latin typeface="Times New Roman"/>
                <a:ea typeface="Times New Roman"/>
                <a:cs typeface="Times New Roman"/>
                <a:sym typeface="Times New Roman"/>
              </a:rPr>
              <a:t>If Physical Address Space = 16 M words = 24 * 2^20 words, then Physical Address = log2 (2^24) = 24 bits</a:t>
            </a:r>
            <a:endParaRPr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00000"/>
              </a:lnSpc>
              <a:spcBef>
                <a:spcPts val="3600"/>
              </a:spcBef>
              <a:spcAft>
                <a:spcPts val="0"/>
              </a:spcAft>
              <a:buNone/>
            </a:pPr>
            <a:r>
              <a:rPr lang="en-US" dirty="0">
                <a:solidFill>
                  <a:schemeClr val="dk1"/>
                </a:solidFill>
                <a:highlight>
                  <a:srgbClr val="FFFFFF"/>
                </a:highlight>
                <a:latin typeface="Times New Roman"/>
                <a:ea typeface="Times New Roman"/>
                <a:cs typeface="Times New Roman"/>
                <a:sym typeface="Times New Roman"/>
              </a:rPr>
              <a:t>The mapping from virtual to physical address is done by the memory management unit (MMU) which is a hardware device and this mapping is known as paging technique.</a:t>
            </a:r>
            <a:endParaRPr dirty="0">
              <a:solidFill>
                <a:schemeClr val="dk1"/>
              </a:solidFill>
              <a:latin typeface="Times New Roman"/>
              <a:ea typeface="Times New Roman"/>
              <a:cs typeface="Times New Roman"/>
              <a:sym typeface="Times New Roman"/>
            </a:endParaRPr>
          </a:p>
          <a:p>
            <a:pPr marL="800100" lvl="0" indent="-317500" algn="l" rtl="0">
              <a:lnSpc>
                <a:spcPct val="100000"/>
              </a:lnSpc>
              <a:spcBef>
                <a:spcPts val="3600"/>
              </a:spcBef>
              <a:spcAft>
                <a:spcPts val="0"/>
              </a:spcAft>
              <a:buClr>
                <a:schemeClr val="dk1"/>
              </a:buClr>
              <a:buSzPts val="1400"/>
              <a:buFont typeface="Roboto"/>
              <a:buChar char="●"/>
            </a:pPr>
            <a:r>
              <a:rPr lang="en-US" dirty="0">
                <a:solidFill>
                  <a:schemeClr val="dk1"/>
                </a:solidFill>
                <a:highlight>
                  <a:srgbClr val="FFFFFF"/>
                </a:highlight>
                <a:latin typeface="Times New Roman"/>
                <a:ea typeface="Times New Roman"/>
                <a:cs typeface="Times New Roman"/>
                <a:sym typeface="Times New Roman"/>
              </a:rPr>
              <a:t>The Physical Address Space is conceptually divided into a number of fixed-size blocks, called </a:t>
            </a:r>
            <a:r>
              <a:rPr lang="en-US" b="1" dirty="0">
                <a:solidFill>
                  <a:schemeClr val="dk1"/>
                </a:solidFill>
                <a:highlight>
                  <a:srgbClr val="FFFFFF"/>
                </a:highlight>
                <a:latin typeface="Times New Roman"/>
                <a:ea typeface="Times New Roman"/>
                <a:cs typeface="Times New Roman"/>
                <a:sym typeface="Times New Roman"/>
              </a:rPr>
              <a:t>frames</a:t>
            </a:r>
            <a:r>
              <a:rPr lang="en-US" dirty="0">
                <a:solidFill>
                  <a:schemeClr val="dk1"/>
                </a:solidFill>
                <a:highlight>
                  <a:srgbClr val="FFFFFF"/>
                </a:highlight>
                <a:latin typeface="Times New Roman"/>
                <a:ea typeface="Times New Roman"/>
                <a:cs typeface="Times New Roman"/>
                <a:sym typeface="Times New Roman"/>
              </a:rPr>
              <a:t>.</a:t>
            </a:r>
            <a:endParaRPr dirty="0">
              <a:solidFill>
                <a:schemeClr val="dk1"/>
              </a:solidFill>
              <a:highlight>
                <a:srgbClr val="FFFFFF"/>
              </a:highlight>
              <a:latin typeface="Times New Roman"/>
              <a:ea typeface="Times New Roman"/>
              <a:cs typeface="Times New Roman"/>
              <a:sym typeface="Times New Roman"/>
            </a:endParaRPr>
          </a:p>
          <a:p>
            <a:pPr marL="800100" lvl="0" indent="-317500" algn="l" rtl="0">
              <a:lnSpc>
                <a:spcPct val="100000"/>
              </a:lnSpc>
              <a:spcBef>
                <a:spcPts val="0"/>
              </a:spcBef>
              <a:spcAft>
                <a:spcPts val="0"/>
              </a:spcAft>
              <a:buClr>
                <a:schemeClr val="dk1"/>
              </a:buClr>
              <a:buSzPts val="1400"/>
              <a:buFont typeface="Roboto"/>
              <a:buChar char="●"/>
            </a:pPr>
            <a:r>
              <a:rPr lang="en-US" dirty="0">
                <a:solidFill>
                  <a:schemeClr val="dk1"/>
                </a:solidFill>
                <a:highlight>
                  <a:srgbClr val="FFFFFF"/>
                </a:highlight>
                <a:latin typeface="Times New Roman"/>
                <a:ea typeface="Times New Roman"/>
                <a:cs typeface="Times New Roman"/>
                <a:sym typeface="Times New Roman"/>
              </a:rPr>
              <a:t>The Logical address Space is also </a:t>
            </a:r>
            <a:r>
              <a:rPr lang="en-US" dirty="0" err="1">
                <a:solidFill>
                  <a:schemeClr val="dk1"/>
                </a:solidFill>
                <a:highlight>
                  <a:srgbClr val="FFFFFF"/>
                </a:highlight>
                <a:latin typeface="Times New Roman"/>
                <a:ea typeface="Times New Roman"/>
                <a:cs typeface="Times New Roman"/>
                <a:sym typeface="Times New Roman"/>
              </a:rPr>
              <a:t>splitted</a:t>
            </a:r>
            <a:r>
              <a:rPr lang="en-US" dirty="0">
                <a:solidFill>
                  <a:schemeClr val="dk1"/>
                </a:solidFill>
                <a:highlight>
                  <a:srgbClr val="FFFFFF"/>
                </a:highlight>
                <a:latin typeface="Times New Roman"/>
                <a:ea typeface="Times New Roman"/>
                <a:cs typeface="Times New Roman"/>
                <a:sym typeface="Times New Roman"/>
              </a:rPr>
              <a:t> into fixed-size blocks, called </a:t>
            </a:r>
            <a:r>
              <a:rPr lang="en-US" b="1" dirty="0">
                <a:solidFill>
                  <a:schemeClr val="dk1"/>
                </a:solidFill>
                <a:highlight>
                  <a:srgbClr val="FFFFFF"/>
                </a:highlight>
                <a:latin typeface="Times New Roman"/>
                <a:ea typeface="Times New Roman"/>
                <a:cs typeface="Times New Roman"/>
                <a:sym typeface="Times New Roman"/>
              </a:rPr>
              <a:t>pages</a:t>
            </a:r>
            <a:r>
              <a:rPr lang="en-US" dirty="0">
                <a:solidFill>
                  <a:schemeClr val="dk1"/>
                </a:solidFill>
                <a:highlight>
                  <a:srgbClr val="FFFFFF"/>
                </a:highlight>
                <a:latin typeface="Times New Roman"/>
                <a:ea typeface="Times New Roman"/>
                <a:cs typeface="Times New Roman"/>
                <a:sym typeface="Times New Roman"/>
              </a:rPr>
              <a:t>.</a:t>
            </a:r>
            <a:endParaRPr dirty="0">
              <a:solidFill>
                <a:schemeClr val="dk1"/>
              </a:solidFill>
              <a:highlight>
                <a:srgbClr val="FFFFFF"/>
              </a:highlight>
              <a:latin typeface="Times New Roman"/>
              <a:ea typeface="Times New Roman"/>
              <a:cs typeface="Times New Roman"/>
              <a:sym typeface="Times New Roman"/>
            </a:endParaRPr>
          </a:p>
          <a:p>
            <a:pPr marL="800100" lvl="0" indent="-317500" algn="l" rtl="0">
              <a:lnSpc>
                <a:spcPct val="100000"/>
              </a:lnSpc>
              <a:spcBef>
                <a:spcPts val="0"/>
              </a:spcBef>
              <a:spcAft>
                <a:spcPts val="0"/>
              </a:spcAft>
              <a:buClr>
                <a:schemeClr val="dk1"/>
              </a:buClr>
              <a:buSzPts val="1400"/>
              <a:buFont typeface="Times New Roman"/>
              <a:buChar char="●"/>
            </a:pPr>
            <a:r>
              <a:rPr lang="en-US" dirty="0">
                <a:solidFill>
                  <a:schemeClr val="dk1"/>
                </a:solidFill>
                <a:highlight>
                  <a:srgbClr val="FFFFFF"/>
                </a:highlight>
                <a:latin typeface="Times New Roman"/>
                <a:ea typeface="Times New Roman"/>
                <a:cs typeface="Times New Roman"/>
                <a:sym typeface="Times New Roman"/>
              </a:rPr>
              <a:t>Page Size = Frame Size</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3600"/>
              </a:spcBef>
              <a:spcAft>
                <a:spcPts val="3600"/>
              </a:spcAft>
              <a:buNone/>
            </a:pPr>
            <a:endParaRPr sz="18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8"/>
          <p:cNvSpPr txBox="1"/>
          <p:nvPr/>
        </p:nvSpPr>
        <p:spPr>
          <a:xfrm>
            <a:off x="457200" y="274680"/>
            <a:ext cx="8229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Paging</a:t>
            </a:r>
            <a:endParaRPr sz="4400" b="0" strike="noStrike">
              <a:solidFill>
                <a:srgbClr val="000000"/>
              </a:solidFill>
              <a:latin typeface="Arial"/>
              <a:ea typeface="Arial"/>
              <a:cs typeface="Arial"/>
              <a:sym typeface="Arial"/>
            </a:endParaRPr>
          </a:p>
        </p:txBody>
      </p:sp>
      <p:sp>
        <p:nvSpPr>
          <p:cNvPr id="272" name="Google Shape;272;p48"/>
          <p:cNvSpPr txBox="1"/>
          <p:nvPr/>
        </p:nvSpPr>
        <p:spPr>
          <a:xfrm>
            <a:off x="457200" y="1600200"/>
            <a:ext cx="8229300" cy="4952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800" dirty="0">
                <a:solidFill>
                  <a:schemeClr val="dk1"/>
                </a:solidFill>
                <a:highlight>
                  <a:srgbClr val="FFFFFF"/>
                </a:highlight>
                <a:latin typeface="Times New Roman"/>
                <a:ea typeface="Times New Roman"/>
                <a:cs typeface="Times New Roman"/>
                <a:sym typeface="Times New Roman"/>
              </a:rPr>
              <a:t>Address generated by CPU is divided into</a:t>
            </a:r>
            <a:endParaRPr sz="1800" dirty="0">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800"/>
              </a:spcBef>
              <a:spcAft>
                <a:spcPts val="0"/>
              </a:spcAft>
              <a:buClr>
                <a:schemeClr val="dk1"/>
              </a:buClr>
              <a:buSzPts val="1800"/>
              <a:buFont typeface="Roboto"/>
              <a:buChar char="●"/>
            </a:pPr>
            <a:r>
              <a:rPr lang="en-US" sz="1800" b="1" dirty="0">
                <a:solidFill>
                  <a:schemeClr val="dk1"/>
                </a:solidFill>
                <a:highlight>
                  <a:srgbClr val="FFFFFF"/>
                </a:highlight>
                <a:latin typeface="Times New Roman"/>
                <a:ea typeface="Times New Roman"/>
                <a:cs typeface="Times New Roman"/>
                <a:sym typeface="Times New Roman"/>
              </a:rPr>
              <a:t>Page number(p):</a:t>
            </a:r>
            <a:r>
              <a:rPr lang="en-US" sz="1800" dirty="0">
                <a:solidFill>
                  <a:schemeClr val="dk1"/>
                </a:solidFill>
                <a:highlight>
                  <a:srgbClr val="FFFFFF"/>
                </a:highlight>
                <a:latin typeface="Times New Roman"/>
                <a:ea typeface="Times New Roman"/>
                <a:cs typeface="Times New Roman"/>
                <a:sym typeface="Times New Roman"/>
              </a:rPr>
              <a:t> Number of bits required to represent the pages in Logical Address Space or Page number</a:t>
            </a:r>
            <a:endParaRPr sz="1800" dirty="0">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0"/>
              </a:spcBef>
              <a:spcAft>
                <a:spcPts val="0"/>
              </a:spcAft>
              <a:buClr>
                <a:schemeClr val="dk1"/>
              </a:buClr>
              <a:buSzPts val="1800"/>
              <a:buFont typeface="Roboto"/>
              <a:buChar char="●"/>
            </a:pPr>
            <a:r>
              <a:rPr lang="en-US" sz="1800" b="1" dirty="0">
                <a:solidFill>
                  <a:schemeClr val="dk1"/>
                </a:solidFill>
                <a:highlight>
                  <a:srgbClr val="FFFFFF"/>
                </a:highlight>
                <a:latin typeface="Times New Roman"/>
                <a:ea typeface="Times New Roman"/>
                <a:cs typeface="Times New Roman"/>
                <a:sym typeface="Times New Roman"/>
              </a:rPr>
              <a:t>Page offset(d):</a:t>
            </a:r>
            <a:r>
              <a:rPr lang="en-US" sz="1800" dirty="0">
                <a:solidFill>
                  <a:schemeClr val="dk1"/>
                </a:solidFill>
                <a:highlight>
                  <a:srgbClr val="FFFFFF"/>
                </a:highlight>
                <a:latin typeface="Times New Roman"/>
                <a:ea typeface="Times New Roman"/>
                <a:cs typeface="Times New Roman"/>
                <a:sym typeface="Times New Roman"/>
              </a:rPr>
              <a:t> Number of bits required to represent particular word in a page or page size of Logical Address Space or word number of a page or page offset.</a:t>
            </a:r>
            <a:endParaRPr sz="1800" dirty="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3600"/>
              </a:spcBef>
              <a:spcAft>
                <a:spcPts val="0"/>
              </a:spcAft>
              <a:buNone/>
            </a:pPr>
            <a:r>
              <a:rPr lang="en-US" sz="1800" dirty="0">
                <a:solidFill>
                  <a:schemeClr val="dk1"/>
                </a:solidFill>
                <a:highlight>
                  <a:srgbClr val="FFFFFF"/>
                </a:highlight>
                <a:latin typeface="Times New Roman"/>
                <a:ea typeface="Times New Roman"/>
                <a:cs typeface="Times New Roman"/>
                <a:sym typeface="Times New Roman"/>
              </a:rPr>
              <a:t>Physical Address is divided into</a:t>
            </a:r>
            <a:endParaRPr sz="1800" dirty="0">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800"/>
              </a:spcBef>
              <a:spcAft>
                <a:spcPts val="0"/>
              </a:spcAft>
              <a:buClr>
                <a:schemeClr val="dk1"/>
              </a:buClr>
              <a:buSzPts val="1800"/>
              <a:buFont typeface="Roboto"/>
              <a:buChar char="●"/>
            </a:pPr>
            <a:r>
              <a:rPr lang="en-US" sz="1800" b="1" dirty="0">
                <a:solidFill>
                  <a:schemeClr val="dk1"/>
                </a:solidFill>
                <a:highlight>
                  <a:srgbClr val="FFFFFF"/>
                </a:highlight>
                <a:latin typeface="Times New Roman"/>
                <a:ea typeface="Times New Roman"/>
                <a:cs typeface="Times New Roman"/>
                <a:sym typeface="Times New Roman"/>
              </a:rPr>
              <a:t>Frame number(f):</a:t>
            </a:r>
            <a:r>
              <a:rPr lang="en-US" sz="1800" dirty="0">
                <a:solidFill>
                  <a:schemeClr val="dk1"/>
                </a:solidFill>
                <a:highlight>
                  <a:srgbClr val="FFFFFF"/>
                </a:highlight>
                <a:latin typeface="Times New Roman"/>
                <a:ea typeface="Times New Roman"/>
                <a:cs typeface="Times New Roman"/>
                <a:sym typeface="Times New Roman"/>
              </a:rPr>
              <a:t> Number of bits required to represent the frame of Physical Address Space or Frame number.</a:t>
            </a:r>
            <a:endParaRPr sz="1800" dirty="0">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0"/>
              </a:spcBef>
              <a:spcAft>
                <a:spcPts val="0"/>
              </a:spcAft>
              <a:buClr>
                <a:schemeClr val="dk1"/>
              </a:buClr>
              <a:buSzPts val="1800"/>
              <a:buFont typeface="Roboto"/>
              <a:buChar char="●"/>
            </a:pPr>
            <a:r>
              <a:rPr lang="en-US" sz="1800" b="1" dirty="0">
                <a:solidFill>
                  <a:schemeClr val="dk1"/>
                </a:solidFill>
                <a:highlight>
                  <a:srgbClr val="FFFFFF"/>
                </a:highlight>
                <a:latin typeface="Times New Roman"/>
                <a:ea typeface="Times New Roman"/>
                <a:cs typeface="Times New Roman"/>
                <a:sym typeface="Times New Roman"/>
              </a:rPr>
              <a:t>Frame offset(d):</a:t>
            </a:r>
            <a:r>
              <a:rPr lang="en-US" sz="1800" dirty="0">
                <a:solidFill>
                  <a:schemeClr val="dk1"/>
                </a:solidFill>
                <a:highlight>
                  <a:srgbClr val="FFFFFF"/>
                </a:highlight>
                <a:latin typeface="Times New Roman"/>
                <a:ea typeface="Times New Roman"/>
                <a:cs typeface="Times New Roman"/>
                <a:sym typeface="Times New Roman"/>
              </a:rPr>
              <a:t> Number of bits required to represent particular word in a frame or frame size of Physical Address Space or word number of a frame or frame offset.</a:t>
            </a:r>
            <a:endParaRPr sz="18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ransition>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9"/>
          <p:cNvSpPr txBox="1">
            <a:spLocks noGrp="1"/>
          </p:cNvSpPr>
          <p:nvPr>
            <p:ph type="title" idx="4294967295"/>
          </p:nvPr>
        </p:nvSpPr>
        <p:spPr>
          <a:xfrm>
            <a:off x="457200" y="253714"/>
            <a:ext cx="8229600" cy="10893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D03200"/>
              </a:buClr>
              <a:buSzPts val="3200"/>
              <a:buFont typeface="Arial"/>
              <a:buNone/>
            </a:pPr>
            <a:r>
              <a:rPr lang="en-US" sz="3200" b="1" i="0" u="none" strike="noStrike" cap="none">
                <a:solidFill>
                  <a:srgbClr val="D03200"/>
                </a:solidFill>
                <a:latin typeface="Arial"/>
                <a:ea typeface="Arial"/>
                <a:cs typeface="Arial"/>
                <a:sym typeface="Arial"/>
              </a:rPr>
              <a:t>Paging Hardware </a:t>
            </a:r>
            <a:r>
              <a:rPr lang="en-US" sz="3200" b="1">
                <a:solidFill>
                  <a:srgbClr val="D03200"/>
                </a:solidFill>
              </a:rPr>
              <a:t>(also called Address Translation in Paging)</a:t>
            </a:r>
            <a:endParaRPr/>
          </a:p>
        </p:txBody>
      </p:sp>
      <p:pic>
        <p:nvPicPr>
          <p:cNvPr id="279" name="Google Shape;279;p49"/>
          <p:cNvPicPr preferRelativeResize="0"/>
          <p:nvPr/>
        </p:nvPicPr>
        <p:blipFill rotWithShape="1">
          <a:blip r:embed="rId3">
            <a:alphaModFix/>
          </a:blip>
          <a:srcRect/>
          <a:stretch/>
        </p:blipFill>
        <p:spPr>
          <a:xfrm>
            <a:off x="1300162" y="1343025"/>
            <a:ext cx="6630986" cy="4572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0"/>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Paging advantages and Disadvan</a:t>
            </a:r>
            <a:r>
              <a:rPr lang="en-US" sz="4400"/>
              <a:t>tages</a:t>
            </a:r>
            <a:endParaRPr sz="4400" b="0" strike="noStrike">
              <a:solidFill>
                <a:srgbClr val="000000"/>
              </a:solidFill>
              <a:latin typeface="Arial"/>
              <a:ea typeface="Arial"/>
              <a:cs typeface="Arial"/>
              <a:sym typeface="Arial"/>
            </a:endParaRPr>
          </a:p>
        </p:txBody>
      </p:sp>
      <p:sp>
        <p:nvSpPr>
          <p:cNvPr id="286" name="Google Shape;286;p50"/>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300"/>
              </a:spcBef>
              <a:spcAft>
                <a:spcPts val="0"/>
              </a:spcAft>
              <a:buNone/>
            </a:pPr>
            <a:r>
              <a:rPr lang="en-US" sz="1800" b="1">
                <a:solidFill>
                  <a:schemeClr val="dk1"/>
                </a:solidFill>
              </a:rPr>
              <a:t>Advantages:</a:t>
            </a:r>
            <a:r>
              <a:rPr lang="en-US" sz="1800">
                <a:solidFill>
                  <a:schemeClr val="dk1"/>
                </a:solidFill>
              </a:rPr>
              <a:t> </a:t>
            </a:r>
            <a:endParaRPr sz="1800">
              <a:solidFill>
                <a:schemeClr val="dk1"/>
              </a:solidFill>
            </a:endParaRPr>
          </a:p>
          <a:p>
            <a:pPr marL="0" lvl="0" indent="0" algn="l" rtl="0">
              <a:lnSpc>
                <a:spcPct val="100000"/>
              </a:lnSpc>
              <a:spcBef>
                <a:spcPts val="1300"/>
              </a:spcBef>
              <a:spcAft>
                <a:spcPts val="0"/>
              </a:spcAft>
              <a:buNone/>
            </a:pPr>
            <a:r>
              <a:rPr lang="en-US" sz="1800">
                <a:solidFill>
                  <a:schemeClr val="dk1"/>
                </a:solidFill>
              </a:rPr>
              <a:t>It is independent of external fragmentation.</a:t>
            </a:r>
            <a:endParaRPr sz="1800">
              <a:solidFill>
                <a:schemeClr val="dk1"/>
              </a:solidFill>
            </a:endParaRPr>
          </a:p>
          <a:p>
            <a:pPr marL="0" lvl="0" indent="0" algn="l" rtl="0">
              <a:lnSpc>
                <a:spcPct val="100000"/>
              </a:lnSpc>
              <a:spcBef>
                <a:spcPts val="1300"/>
              </a:spcBef>
              <a:spcAft>
                <a:spcPts val="0"/>
              </a:spcAft>
              <a:buNone/>
            </a:pPr>
            <a:r>
              <a:rPr lang="en-US" sz="1800" b="1">
                <a:solidFill>
                  <a:schemeClr val="dk1"/>
                </a:solidFill>
              </a:rPr>
              <a:t>Disadvantages:</a:t>
            </a:r>
            <a:endParaRPr sz="1800" b="1">
              <a:solidFill>
                <a:schemeClr val="dk1"/>
              </a:solidFill>
            </a:endParaRPr>
          </a:p>
          <a:p>
            <a:pPr marL="457200" lvl="0" indent="-342900" algn="l" rtl="0">
              <a:lnSpc>
                <a:spcPct val="100000"/>
              </a:lnSpc>
              <a:spcBef>
                <a:spcPts val="1300"/>
              </a:spcBef>
              <a:spcAft>
                <a:spcPts val="0"/>
              </a:spcAft>
              <a:buClr>
                <a:schemeClr val="dk1"/>
              </a:buClr>
              <a:buSzPts val="1800"/>
              <a:buAutoNum type="arabicPeriod"/>
            </a:pPr>
            <a:r>
              <a:rPr lang="en-US" sz="1800">
                <a:solidFill>
                  <a:schemeClr val="dk1"/>
                </a:solidFill>
              </a:rPr>
              <a:t>It makes the translation very slow as main memory access two times.</a:t>
            </a:r>
            <a:endParaRPr sz="1800">
              <a:solidFill>
                <a:schemeClr val="dk1"/>
              </a:solidFill>
            </a:endParaRPr>
          </a:p>
          <a:p>
            <a:pPr marL="457200" lvl="0" indent="-342900" algn="l" rtl="0">
              <a:lnSpc>
                <a:spcPct val="100000"/>
              </a:lnSpc>
              <a:spcBef>
                <a:spcPts val="0"/>
              </a:spcBef>
              <a:spcAft>
                <a:spcPts val="0"/>
              </a:spcAft>
              <a:buClr>
                <a:schemeClr val="dk1"/>
              </a:buClr>
              <a:buSzPts val="1800"/>
              <a:buAutoNum type="arabicPeriod"/>
            </a:pPr>
            <a:r>
              <a:rPr lang="en-US" sz="1800">
                <a:solidFill>
                  <a:schemeClr val="dk1"/>
                </a:solidFill>
              </a:rPr>
              <a:t>A page table is a burden over the system which occupies considerable space.</a:t>
            </a:r>
            <a:endParaRPr sz="1800">
              <a:solidFill>
                <a:schemeClr val="dk1"/>
              </a:solidFill>
            </a:endParaRPr>
          </a:p>
          <a:p>
            <a:pPr marL="457200" lvl="0" indent="-342900" algn="l" rtl="0">
              <a:lnSpc>
                <a:spcPct val="100000"/>
              </a:lnSpc>
              <a:spcBef>
                <a:spcPts val="0"/>
              </a:spcBef>
              <a:spcAft>
                <a:spcPts val="0"/>
              </a:spcAft>
              <a:buClr>
                <a:schemeClr val="dk1"/>
              </a:buClr>
              <a:buSzPts val="1800"/>
              <a:buAutoNum type="arabicPeriod"/>
            </a:pPr>
            <a:r>
              <a:rPr lang="en-US" sz="1800">
                <a:solidFill>
                  <a:schemeClr val="dk1"/>
                </a:solidFill>
              </a:rPr>
              <a:t>It may suffer from internal fragmentation as pages are of fixed size.</a:t>
            </a:r>
            <a:endParaRPr sz="1800">
              <a:solidFill>
                <a:schemeClr val="dk1"/>
              </a:solidFill>
            </a:endParaRPr>
          </a:p>
          <a:p>
            <a:pPr marL="0" marR="0" lvl="0" indent="0" algn="l" rtl="0">
              <a:lnSpc>
                <a:spcPct val="100000"/>
              </a:lnSpc>
              <a:spcBef>
                <a:spcPts val="1300"/>
              </a:spcBef>
              <a:spcAft>
                <a:spcPts val="0"/>
              </a:spcAft>
              <a:buNone/>
            </a:pPr>
            <a:endParaRPr sz="2800" b="0"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930" y="274680"/>
            <a:ext cx="6778509" cy="1142640"/>
          </a:xfrm>
        </p:spPr>
        <p:txBody>
          <a:bodyPr/>
          <a:lstStyle/>
          <a:p>
            <a:r>
              <a:rPr lang="en-IN" dirty="0"/>
              <a:t>PAGING WITH TLB</a:t>
            </a:r>
          </a:p>
        </p:txBody>
      </p:sp>
      <p:sp>
        <p:nvSpPr>
          <p:cNvPr id="3" name="Text Placeholder 2"/>
          <p:cNvSpPr>
            <a:spLocks noGrp="1"/>
          </p:cNvSpPr>
          <p:nvPr>
            <p:ph type="body" idx="1"/>
          </p:nvPr>
        </p:nvSpPr>
        <p:spPr>
          <a:xfrm>
            <a:off x="457200" y="1600200"/>
            <a:ext cx="8229240" cy="4952520"/>
          </a:xfrm>
        </p:spPr>
        <p:txBody>
          <a:bodyPr/>
          <a:lstStyle/>
          <a:p>
            <a:endParaRPr lang="en-IN" dirty="0"/>
          </a:p>
        </p:txBody>
      </p:sp>
      <p:pic>
        <p:nvPicPr>
          <p:cNvPr id="1026" name="Picture 2" descr="Problem 2. (5 points) logical address CPU Ep d page frame number number TLB hit 11 physical address TLB TLB miss physical m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69" y="1600200"/>
            <a:ext cx="8079770" cy="460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075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80"/>
            <a:ext cx="7086240" cy="1142640"/>
          </a:xfrm>
        </p:spPr>
        <p:txBody>
          <a:bodyPr/>
          <a:lstStyle/>
          <a:p>
            <a:r>
              <a:rPr lang="en-US" b="1" dirty="0"/>
              <a:t>Effective memory access time (EMAT)</a:t>
            </a:r>
            <a:endParaRPr lang="en-IN" dirty="0"/>
          </a:p>
        </p:txBody>
      </p:sp>
      <p:sp>
        <p:nvSpPr>
          <p:cNvPr id="3" name="Text Placeholder 2"/>
          <p:cNvSpPr>
            <a:spLocks noGrp="1"/>
          </p:cNvSpPr>
          <p:nvPr>
            <p:ph type="body" idx="1"/>
          </p:nvPr>
        </p:nvSpPr>
        <p:spPr>
          <a:xfrm>
            <a:off x="457200" y="1600200"/>
            <a:ext cx="8229240" cy="4952520"/>
          </a:xfrm>
        </p:spPr>
        <p:txBody>
          <a:bodyPr/>
          <a:lstStyle/>
          <a:p>
            <a:r>
              <a:rPr lang="en-US" b="1" dirty="0"/>
              <a:t>Effective memory access time(EMAT) :</a:t>
            </a:r>
            <a:r>
              <a:rPr lang="en-US" dirty="0"/>
              <a:t> TLB is used to reduce effective memory access time as it is a high speed associative cache. </a:t>
            </a:r>
            <a:br>
              <a:rPr lang="en-US" dirty="0"/>
            </a:br>
            <a:endParaRPr lang="en-US" dirty="0"/>
          </a:p>
          <a:p>
            <a:pPr algn="ctr"/>
            <a:r>
              <a:rPr lang="en-US" b="1" dirty="0"/>
              <a:t>EMAT = h*(</a:t>
            </a:r>
            <a:r>
              <a:rPr lang="en-US" b="1" dirty="0" err="1"/>
              <a:t>c+m</a:t>
            </a:r>
            <a:r>
              <a:rPr lang="en-US" b="1" dirty="0"/>
              <a:t>) + (1-h)*(c+2m) </a:t>
            </a:r>
            <a:br>
              <a:rPr lang="en-US" dirty="0"/>
            </a:br>
            <a:endParaRPr lang="en-US" dirty="0"/>
          </a:p>
          <a:p>
            <a:r>
              <a:rPr lang="en-US" dirty="0"/>
              <a:t>where, h = hit ratio of TLB </a:t>
            </a:r>
            <a:br>
              <a:rPr lang="en-US" dirty="0"/>
            </a:br>
            <a:r>
              <a:rPr lang="en-US" dirty="0"/>
              <a:t>m = Memory access time </a:t>
            </a:r>
            <a:br>
              <a:rPr lang="en-US" dirty="0"/>
            </a:br>
            <a:r>
              <a:rPr lang="en-US" dirty="0"/>
              <a:t>c = TLB access time </a:t>
            </a:r>
          </a:p>
          <a:p>
            <a:endParaRPr lang="en-US" dirty="0"/>
          </a:p>
          <a:p>
            <a:endParaRPr lang="en-IN" dirty="0"/>
          </a:p>
        </p:txBody>
      </p:sp>
    </p:spTree>
    <p:extLst>
      <p:ext uri="{BB962C8B-B14F-4D97-AF65-F5344CB8AC3E}">
        <p14:creationId xmlns:p14="http://schemas.microsoft.com/office/powerpoint/2010/main" val="404068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Arial"/>
                <a:ea typeface="Arial"/>
                <a:cs typeface="Arial"/>
                <a:sym typeface="Arial"/>
              </a:rPr>
              <a:t>The need for memory management</a:t>
            </a:r>
            <a:endParaRPr sz="4400" b="0" i="0" u="none" strike="noStrike" cap="none">
              <a:solidFill>
                <a:srgbClr val="000000"/>
              </a:solidFill>
              <a:latin typeface="Arial"/>
              <a:ea typeface="Arial"/>
              <a:cs typeface="Arial"/>
              <a:sym typeface="Arial"/>
            </a:endParaRPr>
          </a:p>
        </p:txBody>
      </p:sp>
      <p:sp>
        <p:nvSpPr>
          <p:cNvPr id="137" name="Google Shape;137;p29"/>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3200"/>
              <a:buFont typeface="Arial"/>
              <a:buChar char="•"/>
            </a:pPr>
            <a:r>
              <a:rPr lang="en-US" sz="3200" b="0" i="0" u="none" strike="noStrike" cap="none">
                <a:solidFill>
                  <a:srgbClr val="000000"/>
                </a:solidFill>
                <a:latin typeface="Arial"/>
                <a:ea typeface="Arial"/>
                <a:cs typeface="Arial"/>
                <a:sym typeface="Arial"/>
              </a:rPr>
              <a:t>Memory is cheap today, and getting cheaper</a:t>
            </a:r>
            <a:endParaRPr sz="3200" b="0" i="0" u="none" strike="noStrike" cap="non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But applications are demanding more and more memory, there is never enough! </a:t>
            </a:r>
            <a:endParaRPr sz="2800" b="0" i="0" u="none" strike="noStrike" cap="non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i="0" u="none" strike="noStrike" cap="none">
                <a:solidFill>
                  <a:srgbClr val="000000"/>
                </a:solidFill>
                <a:latin typeface="Arial"/>
                <a:ea typeface="Arial"/>
                <a:cs typeface="Arial"/>
                <a:sym typeface="Arial"/>
              </a:rPr>
              <a:t>Memory Management, involves swapping blocks of data from secondary storage. </a:t>
            </a:r>
            <a:endParaRPr sz="3200" b="0" i="0" u="none" strike="noStrike" cap="non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i="0" u="none" strike="noStrike" cap="none">
                <a:solidFill>
                  <a:srgbClr val="000000"/>
                </a:solidFill>
                <a:latin typeface="Arial"/>
                <a:ea typeface="Arial"/>
                <a:cs typeface="Arial"/>
                <a:sym typeface="Arial"/>
              </a:rPr>
              <a:t>Memory I/O is slow compared to a CPU</a:t>
            </a:r>
            <a:endParaRPr sz="3200" b="0" i="0" u="none" strike="noStrike" cap="non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The OS must cleverly time the swapping to maximise the CPU’s efficiency</a:t>
            </a:r>
            <a:endParaRPr sz="280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2800" b="0"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708" y="274680"/>
            <a:ext cx="7218484" cy="1142640"/>
          </a:xfrm>
        </p:spPr>
        <p:txBody>
          <a:bodyPr/>
          <a:lstStyle/>
          <a:p>
            <a:r>
              <a:rPr lang="en-US" dirty="0"/>
              <a:t>Q: A paging scheme uses a Translation Lookaside buffer (TLB). A TLB access takes 10 ns and a main memory access takes 50 ns. What is the effective access time (in ns) if the TLB hit ratio is 90% and there is no page fault?</a:t>
            </a:r>
            <a:br>
              <a:rPr lang="en-US" dirty="0"/>
            </a:br>
            <a:endParaRPr lang="en-IN" dirty="0"/>
          </a:p>
        </p:txBody>
      </p:sp>
      <p:sp>
        <p:nvSpPr>
          <p:cNvPr id="3" name="Text Placeholder 2"/>
          <p:cNvSpPr>
            <a:spLocks noGrp="1"/>
          </p:cNvSpPr>
          <p:nvPr>
            <p:ph type="body" idx="1"/>
          </p:nvPr>
        </p:nvSpPr>
        <p:spPr>
          <a:xfrm>
            <a:off x="1872762" y="1417320"/>
            <a:ext cx="6813678" cy="4763672"/>
          </a:xfrm>
        </p:spPr>
        <p:txBody>
          <a:bodyPr/>
          <a:lstStyle/>
          <a:p>
            <a:pPr fontAlgn="base"/>
            <a:r>
              <a:rPr lang="en-IN" sz="1600" b="1" u="sng" dirty="0"/>
              <a:t>Given-</a:t>
            </a:r>
          </a:p>
          <a:p>
            <a:pPr fontAlgn="base"/>
            <a:r>
              <a:rPr lang="en-IN" sz="1600" dirty="0"/>
              <a:t>TLB access time = 10 ns</a:t>
            </a:r>
          </a:p>
          <a:p>
            <a:pPr fontAlgn="base"/>
            <a:r>
              <a:rPr lang="en-IN" sz="1600" dirty="0"/>
              <a:t>Main memory access time = 50 ns</a:t>
            </a:r>
          </a:p>
          <a:p>
            <a:pPr fontAlgn="base"/>
            <a:r>
              <a:rPr lang="en-IN" sz="1600" dirty="0"/>
              <a:t>TLB Hit ratio = 90% = 0.9</a:t>
            </a:r>
          </a:p>
          <a:p>
            <a:pPr fontAlgn="base"/>
            <a:r>
              <a:rPr lang="en-IN" sz="1600" dirty="0"/>
              <a:t> </a:t>
            </a:r>
          </a:p>
          <a:p>
            <a:pPr fontAlgn="base"/>
            <a:r>
              <a:rPr lang="en-IN" sz="1600" b="1" u="sng" dirty="0"/>
              <a:t>Calculating TLB Miss Ratio-</a:t>
            </a:r>
            <a:endParaRPr lang="en-IN" sz="1600" b="1" dirty="0"/>
          </a:p>
          <a:p>
            <a:pPr fontAlgn="base"/>
            <a:r>
              <a:rPr lang="en-IN" sz="1600" dirty="0"/>
              <a:t> </a:t>
            </a:r>
          </a:p>
          <a:p>
            <a:pPr fontAlgn="base"/>
            <a:r>
              <a:rPr lang="en-IN" sz="1600" dirty="0"/>
              <a:t>TLB Miss ratio</a:t>
            </a:r>
          </a:p>
          <a:p>
            <a:pPr fontAlgn="base"/>
            <a:r>
              <a:rPr lang="en-IN" sz="1600" dirty="0"/>
              <a:t>= 1 – TLB Hit ratio</a:t>
            </a:r>
          </a:p>
          <a:p>
            <a:pPr fontAlgn="base"/>
            <a:r>
              <a:rPr lang="en-IN" sz="1600" dirty="0"/>
              <a:t>= 1 – 0.9</a:t>
            </a:r>
          </a:p>
          <a:p>
            <a:pPr fontAlgn="base"/>
            <a:r>
              <a:rPr lang="en-IN" sz="1600" dirty="0"/>
              <a:t>= 0.1</a:t>
            </a:r>
          </a:p>
          <a:p>
            <a:pPr fontAlgn="base"/>
            <a:r>
              <a:rPr lang="en-IN" sz="1600" dirty="0"/>
              <a:t> </a:t>
            </a:r>
          </a:p>
          <a:p>
            <a:pPr fontAlgn="base"/>
            <a:r>
              <a:rPr lang="en-IN" sz="1600" b="1" u="sng" dirty="0"/>
              <a:t>Calculating Effective Access Time-</a:t>
            </a:r>
            <a:endParaRPr lang="en-IN" sz="1600" b="1" dirty="0"/>
          </a:p>
          <a:p>
            <a:pPr fontAlgn="base"/>
            <a:r>
              <a:rPr lang="en-IN" sz="1600" dirty="0"/>
              <a:t> </a:t>
            </a:r>
          </a:p>
          <a:p>
            <a:pPr fontAlgn="base"/>
            <a:r>
              <a:rPr lang="en-IN" sz="1600" dirty="0"/>
              <a:t>Substituting values in the above formula, we get-</a:t>
            </a:r>
          </a:p>
          <a:p>
            <a:pPr fontAlgn="base"/>
            <a:r>
              <a:rPr lang="en-IN" sz="1600" dirty="0"/>
              <a:t>Effective Access Time</a:t>
            </a:r>
          </a:p>
          <a:p>
            <a:pPr fontAlgn="base"/>
            <a:r>
              <a:rPr lang="en-IN" sz="1600" dirty="0"/>
              <a:t>= 0.9 x { 10 ns + 50 ns } + 0.1 x { 10 ns + 2 x 50 ns }</a:t>
            </a:r>
          </a:p>
          <a:p>
            <a:pPr fontAlgn="base"/>
            <a:r>
              <a:rPr lang="en-IN" sz="1600" dirty="0"/>
              <a:t>= 0.9 x 60 ns + 0.1 x 110 ns</a:t>
            </a:r>
          </a:p>
          <a:p>
            <a:pPr fontAlgn="base"/>
            <a:r>
              <a:rPr lang="en-IN" sz="1600" dirty="0"/>
              <a:t>= 54 ns + 11 ns</a:t>
            </a:r>
          </a:p>
          <a:p>
            <a:pPr fontAlgn="base"/>
            <a:r>
              <a:rPr lang="en-IN" sz="1600" dirty="0"/>
              <a:t>= 65 ns</a:t>
            </a:r>
          </a:p>
          <a:p>
            <a:endParaRPr lang="en-IN" sz="1400" dirty="0"/>
          </a:p>
        </p:txBody>
      </p:sp>
    </p:spTree>
    <p:extLst>
      <p:ext uri="{BB962C8B-B14F-4D97-AF65-F5344CB8AC3E}">
        <p14:creationId xmlns:p14="http://schemas.microsoft.com/office/powerpoint/2010/main" val="4003366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1"/>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Segmentation</a:t>
            </a:r>
            <a:endParaRPr sz="4400" b="0" strike="noStrike">
              <a:solidFill>
                <a:srgbClr val="000000"/>
              </a:solidFill>
              <a:latin typeface="Arial"/>
              <a:ea typeface="Arial"/>
              <a:cs typeface="Arial"/>
              <a:sym typeface="Arial"/>
            </a:endParaRPr>
          </a:p>
        </p:txBody>
      </p:sp>
      <p:sp>
        <p:nvSpPr>
          <p:cNvPr id="293" name="Google Shape;293;p51"/>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641"/>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Segmentation is a programmer view of the memory where instead of dividing a process into equal size partition we divided according to program into partition called segments. </a:t>
            </a:r>
            <a:endParaRPr sz="1800">
              <a:solidFill>
                <a:schemeClr val="dk1"/>
              </a:solidFill>
              <a:highlight>
                <a:srgbClr val="FFFFFF"/>
              </a:highlight>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 logical address space (user program) is a collection of segments.</a:t>
            </a:r>
            <a:endParaRPr sz="1800">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 segment is a logical unit such as:</a:t>
            </a:r>
            <a:endParaRPr sz="1800">
              <a:solidFill>
                <a:schemeClr val="dk1"/>
              </a:solidFill>
              <a:latin typeface="Times New Roman"/>
              <a:ea typeface="Times New Roman"/>
              <a:cs typeface="Times New Roman"/>
              <a:sym typeface="Times New Roman"/>
            </a:endParaRPr>
          </a:p>
          <a:p>
            <a:pPr marL="1371600" lvl="2" indent="-3429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main program, procedure, function, method, object, local variables, global variables, common block, stack, symbol table, arrays etc. are different segments of a program</a:t>
            </a:r>
            <a:endParaRPr sz="1800">
              <a:solidFill>
                <a:schemeClr val="dk1"/>
              </a:solidFill>
              <a:highlight>
                <a:srgbClr val="FFFFFF"/>
              </a:highlight>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The translation in segmentation is the same as paging but paging segmentation is independent of internal fragmentation but suffers from external fragmentation. </a:t>
            </a:r>
            <a:endParaRPr sz="1800">
              <a:solidFill>
                <a:schemeClr val="dk1"/>
              </a:solidFill>
              <a:highlight>
                <a:srgbClr val="FFFFFF"/>
              </a:highlight>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Address generated by the CPU is divided into:</a:t>
            </a:r>
            <a:endParaRPr sz="1800">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0"/>
              </a:spcBef>
              <a:spcAft>
                <a:spcPts val="0"/>
              </a:spcAft>
              <a:buClr>
                <a:schemeClr val="dk1"/>
              </a:buClr>
              <a:buSzPts val="1800"/>
              <a:buFont typeface="Roboto"/>
              <a:buChar char="●"/>
            </a:pPr>
            <a:r>
              <a:rPr lang="en-US" sz="1800" b="1">
                <a:solidFill>
                  <a:schemeClr val="dk1"/>
                </a:solidFill>
                <a:highlight>
                  <a:srgbClr val="FFFFFF"/>
                </a:highlight>
                <a:latin typeface="Times New Roman"/>
                <a:ea typeface="Times New Roman"/>
                <a:cs typeface="Times New Roman"/>
                <a:sym typeface="Times New Roman"/>
              </a:rPr>
              <a:t>Segment number (s):</a:t>
            </a:r>
            <a:r>
              <a:rPr lang="en-US" sz="1800">
                <a:solidFill>
                  <a:schemeClr val="dk1"/>
                </a:solidFill>
                <a:highlight>
                  <a:srgbClr val="FFFFFF"/>
                </a:highlight>
                <a:latin typeface="Times New Roman"/>
                <a:ea typeface="Times New Roman"/>
                <a:cs typeface="Times New Roman"/>
                <a:sym typeface="Times New Roman"/>
              </a:rPr>
              <a:t> Number of bits required to represent the segment.</a:t>
            </a:r>
            <a:endParaRPr sz="1800">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0"/>
              </a:spcBef>
              <a:spcAft>
                <a:spcPts val="0"/>
              </a:spcAft>
              <a:buClr>
                <a:schemeClr val="dk1"/>
              </a:buClr>
              <a:buSzPts val="1800"/>
              <a:buFont typeface="Roboto"/>
              <a:buChar char="●"/>
            </a:pPr>
            <a:r>
              <a:rPr lang="en-US" sz="1800" b="1">
                <a:solidFill>
                  <a:schemeClr val="dk1"/>
                </a:solidFill>
                <a:highlight>
                  <a:srgbClr val="FFFFFF"/>
                </a:highlight>
                <a:latin typeface="Times New Roman"/>
                <a:ea typeface="Times New Roman"/>
                <a:cs typeface="Times New Roman"/>
                <a:sym typeface="Times New Roman"/>
              </a:rPr>
              <a:t>Segment offset (d):</a:t>
            </a:r>
            <a:r>
              <a:rPr lang="en-US" sz="1800">
                <a:solidFill>
                  <a:schemeClr val="dk1"/>
                </a:solidFill>
                <a:highlight>
                  <a:srgbClr val="FFFFFF"/>
                </a:highlight>
                <a:latin typeface="Times New Roman"/>
                <a:ea typeface="Times New Roman"/>
                <a:cs typeface="Times New Roman"/>
                <a:sym typeface="Times New Roman"/>
              </a:rPr>
              <a:t> Number of bits required to represent the size of the segment.</a:t>
            </a:r>
            <a:endParaRPr sz="1800">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3600"/>
              </a:spcBef>
              <a:spcAft>
                <a:spcPts val="0"/>
              </a:spcAft>
              <a:buNone/>
            </a:pPr>
            <a:endParaRPr sz="1300">
              <a:solidFill>
                <a:schemeClr val="dk1"/>
              </a:solidFill>
              <a:highlight>
                <a:srgbClr val="FFFFFF"/>
              </a:highlight>
            </a:endParaRPr>
          </a:p>
        </p:txBody>
      </p:sp>
    </p:spTree>
  </p:cSld>
  <p:clrMapOvr>
    <a:masterClrMapping/>
  </p:clrMapOvr>
  <p:transition>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idx="4294967295"/>
          </p:nvPr>
        </p:nvSpPr>
        <p:spPr>
          <a:xfrm>
            <a:off x="457200" y="201612"/>
            <a:ext cx="8229600" cy="5763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D03200"/>
              </a:buClr>
              <a:buSzPts val="3200"/>
              <a:buFont typeface="Arial"/>
              <a:buNone/>
            </a:pPr>
            <a:r>
              <a:rPr lang="en-US" sz="3200" b="1" i="0" u="none" strike="noStrike" cap="none">
                <a:solidFill>
                  <a:srgbClr val="D03200"/>
                </a:solidFill>
                <a:latin typeface="Arial"/>
                <a:ea typeface="Arial"/>
                <a:cs typeface="Arial"/>
                <a:sym typeface="Arial"/>
              </a:rPr>
              <a:t>Example of Segmentation</a:t>
            </a:r>
            <a:endParaRPr/>
          </a:p>
        </p:txBody>
      </p:sp>
      <p:pic>
        <p:nvPicPr>
          <p:cNvPr id="299" name="Google Shape;299;p52"/>
          <p:cNvPicPr preferRelativeResize="0"/>
          <p:nvPr/>
        </p:nvPicPr>
        <p:blipFill rotWithShape="1">
          <a:blip r:embed="rId3">
            <a:alphaModFix/>
          </a:blip>
          <a:srcRect/>
          <a:stretch/>
        </p:blipFill>
        <p:spPr>
          <a:xfrm>
            <a:off x="1841500" y="1214437"/>
            <a:ext cx="5549900" cy="4810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title" idx="4294967295"/>
          </p:nvPr>
        </p:nvSpPr>
        <p:spPr>
          <a:xfrm>
            <a:off x="655950" y="466650"/>
            <a:ext cx="8229600" cy="1098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D03200"/>
              </a:buClr>
              <a:buSzPts val="3200"/>
              <a:buFont typeface="Arial"/>
              <a:buNone/>
            </a:pPr>
            <a:r>
              <a:rPr lang="en-US" sz="3200" b="1" i="0" u="none" strike="noStrike" cap="none">
                <a:solidFill>
                  <a:srgbClr val="D03200"/>
                </a:solidFill>
                <a:latin typeface="Arial"/>
                <a:ea typeface="Arial"/>
                <a:cs typeface="Arial"/>
                <a:sym typeface="Arial"/>
              </a:rPr>
              <a:t>Segmentation Hardware </a:t>
            </a:r>
            <a:r>
              <a:rPr lang="en-US" sz="3200" b="1">
                <a:solidFill>
                  <a:srgbClr val="D03200"/>
                </a:solidFill>
              </a:rPr>
              <a:t>(also called Address Translation in Segmentation)</a:t>
            </a:r>
            <a:endParaRPr/>
          </a:p>
        </p:txBody>
      </p:sp>
      <p:pic>
        <p:nvPicPr>
          <p:cNvPr id="305" name="Google Shape;305;p53"/>
          <p:cNvPicPr preferRelativeResize="0"/>
          <p:nvPr/>
        </p:nvPicPr>
        <p:blipFill rotWithShape="1">
          <a:blip r:embed="rId3">
            <a:alphaModFix/>
          </a:blip>
          <a:srcRect/>
          <a:stretch/>
        </p:blipFill>
        <p:spPr>
          <a:xfrm>
            <a:off x="1199325" y="1801850"/>
            <a:ext cx="6357936" cy="44449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4"/>
          <p:cNvSpPr txBox="1"/>
          <p:nvPr/>
        </p:nvSpPr>
        <p:spPr>
          <a:xfrm>
            <a:off x="457200" y="274680"/>
            <a:ext cx="8229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a:solidFill>
                  <a:schemeClr val="dk1"/>
                </a:solidFill>
              </a:rPr>
              <a:t>Segmentation</a:t>
            </a:r>
            <a:r>
              <a:rPr lang="en-US" sz="4400" b="0" strike="noStrike">
                <a:solidFill>
                  <a:srgbClr val="000000"/>
                </a:solidFill>
                <a:latin typeface="Arial"/>
                <a:ea typeface="Arial"/>
                <a:cs typeface="Arial"/>
                <a:sym typeface="Arial"/>
              </a:rPr>
              <a:t> advantages and Disadvan</a:t>
            </a:r>
            <a:r>
              <a:rPr lang="en-US" sz="4400"/>
              <a:t>tages</a:t>
            </a:r>
            <a:endParaRPr sz="4400" b="0" strike="noStrike">
              <a:solidFill>
                <a:srgbClr val="000000"/>
              </a:solidFill>
              <a:latin typeface="Arial"/>
              <a:ea typeface="Arial"/>
              <a:cs typeface="Arial"/>
              <a:sym typeface="Arial"/>
            </a:endParaRPr>
          </a:p>
        </p:txBody>
      </p:sp>
      <p:sp>
        <p:nvSpPr>
          <p:cNvPr id="312" name="Google Shape;312;p54"/>
          <p:cNvSpPr txBox="1"/>
          <p:nvPr/>
        </p:nvSpPr>
        <p:spPr>
          <a:xfrm>
            <a:off x="457200" y="1600200"/>
            <a:ext cx="8229300" cy="4952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sz="1800" b="1">
                <a:solidFill>
                  <a:schemeClr val="dk1"/>
                </a:solidFill>
                <a:highlight>
                  <a:srgbClr val="FFFFFF"/>
                </a:highlight>
                <a:latin typeface="Times New Roman"/>
                <a:ea typeface="Times New Roman"/>
                <a:cs typeface="Times New Roman"/>
                <a:sym typeface="Times New Roman"/>
              </a:rPr>
              <a:t>Advantages of Segmentation –</a:t>
            </a:r>
            <a:endParaRPr sz="1800" b="1">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80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No Internal fragmentation.</a:t>
            </a:r>
            <a:endParaRPr sz="1800">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Segment Table consumes less space in comparison to Page table in paging.</a:t>
            </a:r>
            <a:endParaRPr sz="18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3600"/>
              </a:spcBef>
              <a:spcAft>
                <a:spcPts val="0"/>
              </a:spcAft>
              <a:buNone/>
            </a:pPr>
            <a:r>
              <a:rPr lang="en-US" sz="1800" b="1">
                <a:solidFill>
                  <a:schemeClr val="dk1"/>
                </a:solidFill>
                <a:highlight>
                  <a:srgbClr val="FFFFFF"/>
                </a:highlight>
                <a:latin typeface="Times New Roman"/>
                <a:ea typeface="Times New Roman"/>
                <a:cs typeface="Times New Roman"/>
                <a:sym typeface="Times New Roman"/>
              </a:rPr>
              <a:t>Disadvantage of Segmentation –</a:t>
            </a:r>
            <a:endParaRPr sz="1800" b="1">
              <a:solidFill>
                <a:schemeClr val="dk1"/>
              </a:solidFill>
              <a:highlight>
                <a:srgbClr val="FFFFFF"/>
              </a:highlight>
              <a:latin typeface="Times New Roman"/>
              <a:ea typeface="Times New Roman"/>
              <a:cs typeface="Times New Roman"/>
              <a:sym typeface="Times New Roman"/>
            </a:endParaRPr>
          </a:p>
          <a:p>
            <a:pPr marL="800100" lvl="0" indent="-342900" algn="l" rtl="0">
              <a:lnSpc>
                <a:spcPct val="100000"/>
              </a:lnSpc>
              <a:spcBef>
                <a:spcPts val="80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As processes are loaded and removed from the memory, the free memory space is broken into little pieces, causing External fragmentation.</a:t>
            </a:r>
            <a:endParaRPr sz="1800" b="1">
              <a:solidFill>
                <a:schemeClr val="dk1"/>
              </a:solidFill>
              <a:latin typeface="Times New Roman"/>
              <a:ea typeface="Times New Roman"/>
              <a:cs typeface="Times New Roman"/>
              <a:sym typeface="Times New Roman"/>
            </a:endParaRPr>
          </a:p>
          <a:p>
            <a:pPr marL="0" marR="0" lvl="0" indent="0" algn="l" rtl="0">
              <a:lnSpc>
                <a:spcPct val="100000"/>
              </a:lnSpc>
              <a:spcBef>
                <a:spcPts val="3600"/>
              </a:spcBef>
              <a:spcAft>
                <a:spcPts val="0"/>
              </a:spcAft>
              <a:buNone/>
            </a:pPr>
            <a:endParaRPr sz="2800" b="0"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0"/>
          <p:cNvSpPr txBox="1"/>
          <p:nvPr/>
        </p:nvSpPr>
        <p:spPr>
          <a:xfrm>
            <a:off x="790800" y="274674"/>
            <a:ext cx="8229300" cy="1134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000">
                <a:solidFill>
                  <a:schemeClr val="dk1"/>
                </a:solidFill>
                <a:highlight>
                  <a:srgbClr val="FFFFFF"/>
                </a:highlight>
                <a:latin typeface="Times New Roman"/>
                <a:ea typeface="Times New Roman"/>
                <a:cs typeface="Times New Roman"/>
                <a:sym typeface="Times New Roman"/>
              </a:rPr>
              <a:t>Virtual Memory</a:t>
            </a:r>
            <a:endParaRPr sz="3000">
              <a:solidFill>
                <a:schemeClr val="dk1"/>
              </a:solidFill>
              <a:latin typeface="Times New Roman"/>
              <a:ea typeface="Times New Roman"/>
              <a:cs typeface="Times New Roman"/>
              <a:sym typeface="Times New Roman"/>
            </a:endParaRPr>
          </a:p>
        </p:txBody>
      </p:sp>
      <p:sp>
        <p:nvSpPr>
          <p:cNvPr id="356" name="Google Shape;356;p60"/>
          <p:cNvSpPr txBox="1"/>
          <p:nvPr/>
        </p:nvSpPr>
        <p:spPr>
          <a:xfrm>
            <a:off x="790800" y="1143650"/>
            <a:ext cx="8229300" cy="4212300"/>
          </a:xfrm>
          <a:prstGeom prst="rect">
            <a:avLst/>
          </a:prstGeom>
          <a:noFill/>
          <a:ln>
            <a:noFill/>
          </a:ln>
        </p:spPr>
        <p:txBody>
          <a:bodyPr spcFirstLastPara="1" wrap="square" lIns="91425" tIns="45700" rIns="91425" bIns="45700" anchor="t" anchorCtr="0">
            <a:noAutofit/>
          </a:bodyPr>
          <a:lstStyle/>
          <a:p>
            <a:pPr marL="457200" marR="25400" lvl="0" indent="-342900" algn="just" rtl="0">
              <a:lnSpc>
                <a:spcPct val="100000"/>
              </a:lnSpc>
              <a:spcBef>
                <a:spcPts val="600"/>
              </a:spcBef>
              <a:spcAft>
                <a:spcPts val="0"/>
              </a:spcAft>
              <a:buSzPts val="1800"/>
              <a:buFont typeface="Times New Roman"/>
              <a:buChar char="●"/>
            </a:pPr>
            <a:r>
              <a:rPr lang="en-US" sz="1800">
                <a:highlight>
                  <a:srgbClr val="FFFFFF"/>
                </a:highlight>
                <a:latin typeface="Times New Roman"/>
                <a:ea typeface="Times New Roman"/>
                <a:cs typeface="Times New Roman"/>
                <a:sym typeface="Times New Roman"/>
              </a:rPr>
              <a:t>A computer can address more memory than the amount physically installed on the system. This extra memory is actually called virtual memory and it is a section of a hard disk that's set up to emulate the computer's RAM.</a:t>
            </a:r>
            <a:endParaRPr sz="1800">
              <a:highlight>
                <a:srgbClr val="FFFFFF"/>
              </a:highlight>
              <a:latin typeface="Times New Roman"/>
              <a:ea typeface="Times New Roman"/>
              <a:cs typeface="Times New Roman"/>
              <a:sym typeface="Times New Roman"/>
            </a:endParaRPr>
          </a:p>
          <a:p>
            <a:pPr marL="457200" marR="25400" lvl="0" indent="-342900" algn="just" rtl="0">
              <a:lnSpc>
                <a:spcPct val="100000"/>
              </a:lnSpc>
              <a:spcBef>
                <a:spcPts val="0"/>
              </a:spcBef>
              <a:spcAft>
                <a:spcPts val="0"/>
              </a:spcAft>
              <a:buSzPts val="1800"/>
              <a:buFont typeface="Times New Roman"/>
              <a:buChar char="●"/>
            </a:pPr>
            <a:r>
              <a:rPr lang="en-US" sz="1800">
                <a:highlight>
                  <a:srgbClr val="FFFFFF"/>
                </a:highlight>
                <a:latin typeface="Times New Roman"/>
                <a:ea typeface="Times New Roman"/>
                <a:cs typeface="Times New Roman"/>
                <a:sym typeface="Times New Roman"/>
              </a:rPr>
              <a:t>The main visible advantage of this scheme is that programs can be larger than physical memory. Virtual memory serves two purposes. First, it allows us to extend the use of physical memory by using disk. Second, it allows us to have memory protection, because each virtual address is translated to a physical address.</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700"/>
              </a:spcBef>
              <a:spcAft>
                <a:spcPts val="0"/>
              </a:spcAft>
              <a:buNone/>
            </a:pPr>
            <a:r>
              <a:rPr lang="en-US" sz="1800">
                <a:latin typeface="Times New Roman"/>
                <a:ea typeface="Times New Roman"/>
                <a:cs typeface="Times New Roman"/>
                <a:sym typeface="Times New Roman"/>
              </a:rPr>
              <a:t>In real scenarios, most processes never need all their pages at once, for following reasons :</a:t>
            </a:r>
            <a:endParaRPr sz="1800">
              <a:latin typeface="Times New Roman"/>
              <a:ea typeface="Times New Roman"/>
              <a:cs typeface="Times New Roman"/>
              <a:sym typeface="Times New Roman"/>
            </a:endParaRPr>
          </a:p>
          <a:p>
            <a:pPr marL="914400" lvl="0" indent="-342900" algn="l" rtl="0">
              <a:lnSpc>
                <a:spcPct val="100000"/>
              </a:lnSpc>
              <a:spcBef>
                <a:spcPts val="80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Error handling code is not needed unless that specific error occurs, some of which are quite rare.</a:t>
            </a:r>
            <a:endParaRPr sz="1800">
              <a:latin typeface="Times New Roman"/>
              <a:ea typeface="Times New Roman"/>
              <a:cs typeface="Times New Roman"/>
              <a:sym typeface="Times New Roman"/>
            </a:endParaRPr>
          </a:p>
          <a:p>
            <a:pPr marL="914400" lvl="0" indent="-342900" algn="l" rtl="0">
              <a:lnSpc>
                <a:spcPct val="100000"/>
              </a:lnSpc>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Arrays are often over-sized for worst-case scenarios, and only a small fraction of the arrays are actually used in practice.</a:t>
            </a:r>
            <a:endParaRPr sz="1800">
              <a:latin typeface="Times New Roman"/>
              <a:ea typeface="Times New Roman"/>
              <a:cs typeface="Times New Roman"/>
              <a:sym typeface="Times New Roman"/>
            </a:endParaRPr>
          </a:p>
          <a:p>
            <a:pPr marL="914400" lvl="0" indent="-342900" algn="l" rtl="0">
              <a:lnSpc>
                <a:spcPct val="100000"/>
              </a:lnSpc>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Certain features of certain programs are rarely used.</a:t>
            </a:r>
            <a:endParaRPr sz="1800">
              <a:latin typeface="Times New Roman"/>
              <a:ea typeface="Times New Roman"/>
              <a:cs typeface="Times New Roman"/>
              <a:sym typeface="Times New Roman"/>
            </a:endParaRPr>
          </a:p>
          <a:p>
            <a:pPr marL="0" lvl="0" indent="0" algn="l" rtl="0">
              <a:lnSpc>
                <a:spcPct val="100000"/>
              </a:lnSpc>
              <a:spcBef>
                <a:spcPts val="800"/>
              </a:spcBef>
              <a:spcAft>
                <a:spcPts val="800"/>
              </a:spcAft>
              <a:buNone/>
            </a:pPr>
            <a:endParaRPr sz="1800">
              <a:latin typeface="Times New Roman"/>
              <a:ea typeface="Times New Roman"/>
              <a:cs typeface="Times New Roman"/>
              <a:sym typeface="Times New Roman"/>
            </a:endParaRPr>
          </a:p>
        </p:txBody>
      </p:sp>
    </p:spTree>
  </p:cSld>
  <p:clrMapOvr>
    <a:masterClrMapping/>
  </p:clrMapOvr>
  <p:transition>
    <p:push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1"/>
          <p:cNvSpPr txBox="1">
            <a:spLocks noGrp="1"/>
          </p:cNvSpPr>
          <p:nvPr>
            <p:ph type="title"/>
          </p:nvPr>
        </p:nvSpPr>
        <p:spPr>
          <a:xfrm>
            <a:off x="1143000" y="76200"/>
            <a:ext cx="8080500" cy="6081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2400"/>
              <a:buFont typeface="Arial"/>
              <a:buNone/>
            </a:pPr>
            <a:r>
              <a:rPr lang="en-US" sz="2400" b="1" i="0" u="none">
                <a:solidFill>
                  <a:srgbClr val="006699"/>
                </a:solidFill>
                <a:latin typeface="Arial"/>
                <a:ea typeface="Arial"/>
                <a:cs typeface="Arial"/>
                <a:sym typeface="Arial"/>
              </a:rPr>
              <a:t>Virtual Memory That is Larger Than Physical Memory</a:t>
            </a:r>
            <a:endParaRPr/>
          </a:p>
        </p:txBody>
      </p:sp>
      <p:pic>
        <p:nvPicPr>
          <p:cNvPr id="362" name="Google Shape;362;p61" descr="9"/>
          <p:cNvPicPr preferRelativeResize="0"/>
          <p:nvPr/>
        </p:nvPicPr>
        <p:blipFill rotWithShape="1">
          <a:blip r:embed="rId3">
            <a:alphaModFix/>
          </a:blip>
          <a:srcRect/>
          <a:stretch/>
        </p:blipFill>
        <p:spPr>
          <a:xfrm>
            <a:off x="2171700" y="1185862"/>
            <a:ext cx="5360988" cy="424973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2"/>
          <p:cNvSpPr txBox="1"/>
          <p:nvPr/>
        </p:nvSpPr>
        <p:spPr>
          <a:xfrm>
            <a:off x="790800" y="274674"/>
            <a:ext cx="8229300" cy="1134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000">
                <a:solidFill>
                  <a:schemeClr val="dk1"/>
                </a:solidFill>
                <a:highlight>
                  <a:srgbClr val="FFFFFF"/>
                </a:highlight>
                <a:latin typeface="Times New Roman"/>
                <a:ea typeface="Times New Roman"/>
                <a:cs typeface="Times New Roman"/>
                <a:sym typeface="Times New Roman"/>
              </a:rPr>
              <a:t>Demand Paging</a:t>
            </a:r>
            <a:endParaRPr sz="3000">
              <a:solidFill>
                <a:schemeClr val="dk1"/>
              </a:solidFill>
              <a:latin typeface="Times New Roman"/>
              <a:ea typeface="Times New Roman"/>
              <a:cs typeface="Times New Roman"/>
              <a:sym typeface="Times New Roman"/>
            </a:endParaRPr>
          </a:p>
        </p:txBody>
      </p:sp>
      <p:sp>
        <p:nvSpPr>
          <p:cNvPr id="369" name="Google Shape;369;p62"/>
          <p:cNvSpPr txBox="1"/>
          <p:nvPr/>
        </p:nvSpPr>
        <p:spPr>
          <a:xfrm>
            <a:off x="310000" y="1555700"/>
            <a:ext cx="4428900" cy="42123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Virtual memory is commonly implemented by </a:t>
            </a:r>
            <a:r>
              <a:rPr lang="en-US" sz="1800" b="1">
                <a:solidFill>
                  <a:srgbClr val="FF0000"/>
                </a:solidFill>
                <a:highlight>
                  <a:srgbClr val="FFFFFF"/>
                </a:highlight>
                <a:latin typeface="Times New Roman"/>
                <a:ea typeface="Times New Roman"/>
                <a:cs typeface="Times New Roman"/>
                <a:sym typeface="Times New Roman"/>
              </a:rPr>
              <a:t>demand paging</a:t>
            </a:r>
            <a:r>
              <a:rPr lang="en-US" sz="1800">
                <a:solidFill>
                  <a:schemeClr val="dk1"/>
                </a:solidFill>
                <a:highlight>
                  <a:srgbClr val="FFFFFF"/>
                </a:highlight>
                <a:latin typeface="Times New Roman"/>
                <a:ea typeface="Times New Roman"/>
                <a:cs typeface="Times New Roman"/>
                <a:sym typeface="Times New Roman"/>
              </a:rPr>
              <a:t>. </a:t>
            </a:r>
            <a:endParaRPr sz="1800">
              <a:solidFill>
                <a:schemeClr val="dk1"/>
              </a:solidFill>
              <a:highlight>
                <a:srgbClr val="FFFFFF"/>
              </a:highlight>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Char char="●"/>
            </a:pPr>
            <a:r>
              <a:rPr lang="en-US" sz="1800">
                <a:solidFill>
                  <a:srgbClr val="333333"/>
                </a:solidFill>
                <a:highlight>
                  <a:srgbClr val="FFFFFF"/>
                </a:highlight>
                <a:latin typeface="Times New Roman"/>
                <a:ea typeface="Times New Roman"/>
                <a:cs typeface="Times New Roman"/>
                <a:sym typeface="Times New Roman"/>
              </a:rPr>
              <a:t>The basic idea behind demand paging is that when a process is swapped in, its pages are not swapped in all at once. </a:t>
            </a:r>
            <a:endParaRPr sz="1800">
              <a:solidFill>
                <a:srgbClr val="333333"/>
              </a:solidFill>
              <a:highlight>
                <a:srgbClr val="FFFFFF"/>
              </a:highlight>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Char char="●"/>
            </a:pPr>
            <a:r>
              <a:rPr lang="en-US" sz="1800">
                <a:solidFill>
                  <a:srgbClr val="333333"/>
                </a:solidFill>
                <a:highlight>
                  <a:srgbClr val="FFFFFF"/>
                </a:highlight>
                <a:latin typeface="Times New Roman"/>
                <a:ea typeface="Times New Roman"/>
                <a:cs typeface="Times New Roman"/>
                <a:sym typeface="Times New Roman"/>
              </a:rPr>
              <a:t>Rather they are swapped in only when the process needs them(On demand). </a:t>
            </a:r>
            <a:endParaRPr sz="1800">
              <a:solidFill>
                <a:srgbClr val="333333"/>
              </a:solidFill>
              <a:highlight>
                <a:srgbClr val="FFFFFF"/>
              </a:highlight>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Char char="●"/>
            </a:pPr>
            <a:r>
              <a:rPr lang="en-US" sz="1800">
                <a:solidFill>
                  <a:srgbClr val="333333"/>
                </a:solidFill>
                <a:highlight>
                  <a:srgbClr val="FFFFFF"/>
                </a:highlight>
                <a:latin typeface="Times New Roman"/>
                <a:ea typeface="Times New Roman"/>
                <a:cs typeface="Times New Roman"/>
                <a:sym typeface="Times New Roman"/>
              </a:rPr>
              <a:t>This is termed as lazy swapper, although a pager is a more accurate term.</a:t>
            </a:r>
            <a:endParaRPr sz="1800">
              <a:solidFill>
                <a:srgbClr val="333333"/>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1200">
              <a:solidFill>
                <a:srgbClr val="333333"/>
              </a:solidFill>
              <a:highlight>
                <a:srgbClr val="FFFFFF"/>
              </a:highlight>
            </a:endParaRPr>
          </a:p>
          <a:p>
            <a:pPr marL="0" lvl="0" indent="0" algn="l" rtl="0">
              <a:lnSpc>
                <a:spcPct val="100000"/>
              </a:lnSpc>
              <a:spcBef>
                <a:spcPts val="800"/>
              </a:spcBef>
              <a:spcAft>
                <a:spcPts val="800"/>
              </a:spcAft>
              <a:buNone/>
            </a:pPr>
            <a:endParaRPr sz="1200">
              <a:solidFill>
                <a:srgbClr val="333333"/>
              </a:solidFill>
              <a:highlight>
                <a:srgbClr val="FFFFFF"/>
              </a:highlight>
            </a:endParaRPr>
          </a:p>
        </p:txBody>
      </p:sp>
      <p:pic>
        <p:nvPicPr>
          <p:cNvPr id="370" name="Google Shape;370;p62" descr="9"/>
          <p:cNvPicPr preferRelativeResize="0"/>
          <p:nvPr/>
        </p:nvPicPr>
        <p:blipFill rotWithShape="1">
          <a:blip r:embed="rId3">
            <a:alphaModFix/>
          </a:blip>
          <a:srcRect/>
          <a:stretch/>
        </p:blipFill>
        <p:spPr>
          <a:xfrm>
            <a:off x="4896575" y="1742125"/>
            <a:ext cx="3878261" cy="3551236"/>
          </a:xfrm>
          <a:prstGeom prst="rect">
            <a:avLst/>
          </a:prstGeom>
          <a:noFill/>
          <a:ln>
            <a:noFill/>
          </a:ln>
        </p:spPr>
      </p:pic>
    </p:spTree>
  </p:cSld>
  <p:clrMapOvr>
    <a:masterClrMapping/>
  </p:clrMapOvr>
  <p:transition>
    <p:push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3"/>
          <p:cNvSpPr txBox="1"/>
          <p:nvPr/>
        </p:nvSpPr>
        <p:spPr>
          <a:xfrm>
            <a:off x="839850" y="156949"/>
            <a:ext cx="8229300" cy="1134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000">
                <a:solidFill>
                  <a:schemeClr val="dk1"/>
                </a:solidFill>
                <a:highlight>
                  <a:srgbClr val="FFFFFF"/>
                </a:highlight>
                <a:latin typeface="Times New Roman"/>
                <a:ea typeface="Times New Roman"/>
                <a:cs typeface="Times New Roman"/>
                <a:sym typeface="Times New Roman"/>
              </a:rPr>
              <a:t>Demand Paging</a:t>
            </a:r>
            <a:endParaRPr sz="3000">
              <a:solidFill>
                <a:schemeClr val="dk1"/>
              </a:solidFill>
              <a:latin typeface="Times New Roman"/>
              <a:ea typeface="Times New Roman"/>
              <a:cs typeface="Times New Roman"/>
              <a:sym typeface="Times New Roman"/>
            </a:endParaRPr>
          </a:p>
        </p:txBody>
      </p:sp>
      <p:sp>
        <p:nvSpPr>
          <p:cNvPr id="377" name="Google Shape;377;p63"/>
          <p:cNvSpPr txBox="1"/>
          <p:nvPr/>
        </p:nvSpPr>
        <p:spPr>
          <a:xfrm>
            <a:off x="800600" y="1025925"/>
            <a:ext cx="8229300" cy="4212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a:solidFill>
                  <a:srgbClr val="333333"/>
                </a:solidFill>
                <a:latin typeface="Times New Roman"/>
                <a:ea typeface="Times New Roman"/>
                <a:cs typeface="Times New Roman"/>
                <a:sym typeface="Times New Roman"/>
              </a:rPr>
              <a:t>Initially only those pages are loaded which will be required the process immediately.</a:t>
            </a:r>
            <a:endParaRPr sz="1800">
              <a:solidFill>
                <a:srgbClr val="333333"/>
              </a:solidFill>
              <a:latin typeface="Times New Roman"/>
              <a:ea typeface="Times New Roman"/>
              <a:cs typeface="Times New Roman"/>
              <a:sym typeface="Times New Roman"/>
            </a:endParaRPr>
          </a:p>
          <a:p>
            <a:pPr marL="0" lvl="0" indent="0" algn="l" rtl="0">
              <a:lnSpc>
                <a:spcPct val="100000"/>
              </a:lnSpc>
              <a:spcBef>
                <a:spcPts val="800"/>
              </a:spcBef>
              <a:spcAft>
                <a:spcPts val="0"/>
              </a:spcAft>
              <a:buClr>
                <a:schemeClr val="dk1"/>
              </a:buClr>
              <a:buSzPts val="1100"/>
              <a:buFont typeface="Arial"/>
              <a:buNone/>
            </a:pPr>
            <a:r>
              <a:rPr lang="en-US" sz="1800">
                <a:solidFill>
                  <a:srgbClr val="333333"/>
                </a:solidFill>
                <a:latin typeface="Times New Roman"/>
                <a:ea typeface="Times New Roman"/>
                <a:cs typeface="Times New Roman"/>
                <a:sym typeface="Times New Roman"/>
              </a:rPr>
              <a:t>The pages that are not moved into the memory, are marked as invalid in the page table. For an invalid entry the rest of the table is empty. In case of pages that are loaded in the memory, they are marked as valid along with the information about where to find the swapped out page.</a:t>
            </a:r>
            <a:endParaRPr sz="1800">
              <a:solidFill>
                <a:srgbClr val="333333"/>
              </a:solidFill>
              <a:latin typeface="Times New Roman"/>
              <a:ea typeface="Times New Roman"/>
              <a:cs typeface="Times New Roman"/>
              <a:sym typeface="Times New Roman"/>
            </a:endParaRPr>
          </a:p>
          <a:p>
            <a:pPr marL="0" lvl="0" indent="0" algn="l" rtl="0">
              <a:lnSpc>
                <a:spcPct val="100000"/>
              </a:lnSpc>
              <a:spcBef>
                <a:spcPts val="800"/>
              </a:spcBef>
              <a:spcAft>
                <a:spcPts val="0"/>
              </a:spcAft>
              <a:buClr>
                <a:schemeClr val="dk1"/>
              </a:buClr>
              <a:buSzPts val="1100"/>
              <a:buFont typeface="Arial"/>
              <a:buNone/>
            </a:pPr>
            <a:r>
              <a:rPr lang="en-US" sz="1800">
                <a:solidFill>
                  <a:srgbClr val="333333"/>
                </a:solidFill>
                <a:latin typeface="Times New Roman"/>
                <a:ea typeface="Times New Roman"/>
                <a:cs typeface="Times New Roman"/>
                <a:sym typeface="Times New Roman"/>
              </a:rPr>
              <a:t>When the process requires any of the page that is not loaded into the memory, a </a:t>
            </a:r>
            <a:r>
              <a:rPr lang="en-US" sz="1800" b="1">
                <a:solidFill>
                  <a:srgbClr val="FF0000"/>
                </a:solidFill>
                <a:latin typeface="Times New Roman"/>
                <a:ea typeface="Times New Roman"/>
                <a:cs typeface="Times New Roman"/>
                <a:sym typeface="Times New Roman"/>
              </a:rPr>
              <a:t>Page fault</a:t>
            </a:r>
            <a:r>
              <a:rPr lang="en-US" sz="1800">
                <a:solidFill>
                  <a:srgbClr val="333333"/>
                </a:solidFill>
                <a:latin typeface="Times New Roman"/>
                <a:ea typeface="Times New Roman"/>
                <a:cs typeface="Times New Roman"/>
                <a:sym typeface="Times New Roman"/>
              </a:rPr>
              <a:t> occurs! Then, a page fault trap is triggered and following steps are followed,</a:t>
            </a:r>
            <a:endParaRPr sz="1800">
              <a:solidFill>
                <a:srgbClr val="333333"/>
              </a:solidFill>
              <a:latin typeface="Times New Roman"/>
              <a:ea typeface="Times New Roman"/>
              <a:cs typeface="Times New Roman"/>
              <a:sym typeface="Times New Roman"/>
            </a:endParaRPr>
          </a:p>
          <a:p>
            <a:pPr marL="457200" lvl="0" indent="-342900" algn="l" rtl="0">
              <a:lnSpc>
                <a:spcPct val="100000"/>
              </a:lnSpc>
              <a:spcBef>
                <a:spcPts val="80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The memory address which is requested by the process is first checked, to verify the request made by the process.</a:t>
            </a:r>
            <a:endParaRPr sz="1800">
              <a:solidFill>
                <a:srgbClr val="333333"/>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If its found to be invalid, the process is terminated.</a:t>
            </a:r>
            <a:endParaRPr sz="1800">
              <a:solidFill>
                <a:srgbClr val="333333"/>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In case the request by the process is valid, a free frame is located, possibly from a free-frame list, where the required page will be moved.</a:t>
            </a:r>
            <a:endParaRPr sz="1800">
              <a:solidFill>
                <a:srgbClr val="333333"/>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A new operation is scheduled to move the necessary page from disk to the specified memory location. ( This will usually block the process on an I/O wait, allowing some other process to use the CPU in the meantime. )</a:t>
            </a:r>
            <a:endParaRPr sz="1800">
              <a:solidFill>
                <a:srgbClr val="333333"/>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When the I/O operation is complete, the process's page table is updated with the new frame number, and the invalid bit is changed to valid.</a:t>
            </a:r>
            <a:endParaRPr sz="1800">
              <a:solidFill>
                <a:srgbClr val="333333"/>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The instruction that caused the page fault must now be restarted from the beginning.</a:t>
            </a:r>
            <a:endParaRPr sz="1800">
              <a:solidFill>
                <a:srgbClr val="333333"/>
              </a:solidFill>
              <a:latin typeface="Times New Roman"/>
              <a:ea typeface="Times New Roman"/>
              <a:cs typeface="Times New Roman"/>
              <a:sym typeface="Times New Roman"/>
            </a:endParaRPr>
          </a:p>
          <a:p>
            <a:pPr marL="0" lvl="0" indent="0" algn="l" rtl="0">
              <a:lnSpc>
                <a:spcPct val="100000"/>
              </a:lnSpc>
              <a:spcBef>
                <a:spcPts val="800"/>
              </a:spcBef>
              <a:spcAft>
                <a:spcPts val="800"/>
              </a:spcAft>
              <a:buNone/>
            </a:pPr>
            <a:endParaRPr>
              <a:highlight>
                <a:srgbClr val="FFFFFF"/>
              </a:highlight>
              <a:latin typeface="Times New Roman"/>
              <a:ea typeface="Times New Roman"/>
              <a:cs typeface="Times New Roman"/>
              <a:sym typeface="Times New Roman"/>
            </a:endParaRPr>
          </a:p>
        </p:txBody>
      </p:sp>
    </p:spTree>
  </p:cSld>
  <p:clrMapOvr>
    <a:masterClrMapping/>
  </p:clrMapOvr>
  <p:transition>
    <p:push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4"/>
          <p:cNvSpPr txBox="1"/>
          <p:nvPr/>
        </p:nvSpPr>
        <p:spPr>
          <a:xfrm>
            <a:off x="790800" y="274674"/>
            <a:ext cx="8229300" cy="1134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800"/>
              </a:spcAft>
              <a:buClr>
                <a:schemeClr val="dk1"/>
              </a:buClr>
              <a:buSzPts val="1100"/>
              <a:buFont typeface="Arial"/>
              <a:buNone/>
            </a:pPr>
            <a:r>
              <a:rPr lang="en-US" sz="3000" b="1">
                <a:solidFill>
                  <a:schemeClr val="dk1"/>
                </a:solidFill>
                <a:highlight>
                  <a:srgbClr val="FFFFFF"/>
                </a:highlight>
                <a:latin typeface="Roboto"/>
                <a:ea typeface="Roboto"/>
                <a:cs typeface="Roboto"/>
                <a:sym typeface="Roboto"/>
              </a:rPr>
              <a:t>Page Fault Service Time</a:t>
            </a:r>
            <a:endParaRPr sz="3000">
              <a:solidFill>
                <a:schemeClr val="dk1"/>
              </a:solidFill>
              <a:latin typeface="Times New Roman"/>
              <a:ea typeface="Times New Roman"/>
              <a:cs typeface="Times New Roman"/>
              <a:sym typeface="Times New Roman"/>
            </a:endParaRPr>
          </a:p>
        </p:txBody>
      </p:sp>
      <p:sp>
        <p:nvSpPr>
          <p:cNvPr id="384" name="Google Shape;384;p64"/>
          <p:cNvSpPr txBox="1"/>
          <p:nvPr/>
        </p:nvSpPr>
        <p:spPr>
          <a:xfrm>
            <a:off x="790800" y="1322850"/>
            <a:ext cx="8229300" cy="4212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800" dirty="0">
                <a:solidFill>
                  <a:schemeClr val="dk1"/>
                </a:solidFill>
                <a:highlight>
                  <a:srgbClr val="FFFFFF"/>
                </a:highlight>
                <a:latin typeface="Times New Roman"/>
                <a:ea typeface="Times New Roman"/>
                <a:cs typeface="Times New Roman"/>
                <a:sym typeface="Times New Roman"/>
              </a:rPr>
              <a:t>The time taken to service the page fault is called as page fault service time. </a:t>
            </a:r>
            <a:endParaRPr sz="1800" dirty="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US" sz="1800" dirty="0">
                <a:solidFill>
                  <a:schemeClr val="dk1"/>
                </a:solidFill>
                <a:highlight>
                  <a:srgbClr val="FFFFFF"/>
                </a:highlight>
                <a:latin typeface="Times New Roman"/>
                <a:ea typeface="Times New Roman"/>
                <a:cs typeface="Times New Roman"/>
                <a:sym typeface="Times New Roman"/>
              </a:rPr>
              <a:t>The page fault service time includes the time taken to perform all the above six steps.</a:t>
            </a:r>
            <a:endParaRPr sz="1800" dirty="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US" sz="1800" dirty="0">
                <a:solidFill>
                  <a:schemeClr val="dk1"/>
                </a:solidFill>
                <a:highlight>
                  <a:srgbClr val="E0E0E0"/>
                </a:highlight>
                <a:latin typeface="Courier New"/>
                <a:ea typeface="Courier New"/>
                <a:cs typeface="Courier New"/>
                <a:sym typeface="Courier New"/>
              </a:rPr>
              <a:t>Let Main memory access time is: m</a:t>
            </a:r>
            <a:endParaRPr sz="1800" dirty="0">
              <a:solidFill>
                <a:schemeClr val="dk1"/>
              </a:solidFill>
              <a:highlight>
                <a:srgbClr val="E0E0E0"/>
              </a:highlight>
              <a:latin typeface="Courier New"/>
              <a:ea typeface="Courier New"/>
              <a:cs typeface="Courier New"/>
              <a:sym typeface="Courier New"/>
            </a:endParaRPr>
          </a:p>
          <a:p>
            <a:pPr marL="0" lvl="0" indent="0" algn="l" rtl="0">
              <a:lnSpc>
                <a:spcPct val="100000"/>
              </a:lnSpc>
              <a:spcBef>
                <a:spcPts val="800"/>
              </a:spcBef>
              <a:spcAft>
                <a:spcPts val="0"/>
              </a:spcAft>
              <a:buNone/>
            </a:pPr>
            <a:r>
              <a:rPr lang="en-US" sz="1800" dirty="0">
                <a:solidFill>
                  <a:schemeClr val="dk1"/>
                </a:solidFill>
                <a:highlight>
                  <a:srgbClr val="E0E0E0"/>
                </a:highlight>
                <a:latin typeface="Courier New"/>
                <a:ea typeface="Courier New"/>
                <a:cs typeface="Courier New"/>
                <a:sym typeface="Courier New"/>
              </a:rPr>
              <a:t>Page fault service time is: s</a:t>
            </a:r>
            <a:endParaRPr sz="1800" dirty="0">
              <a:solidFill>
                <a:schemeClr val="dk1"/>
              </a:solidFill>
              <a:highlight>
                <a:srgbClr val="E0E0E0"/>
              </a:highlight>
              <a:latin typeface="Courier New"/>
              <a:ea typeface="Courier New"/>
              <a:cs typeface="Courier New"/>
              <a:sym typeface="Courier New"/>
            </a:endParaRPr>
          </a:p>
          <a:p>
            <a:pPr marL="0" lvl="0" indent="0" algn="l" rtl="0">
              <a:lnSpc>
                <a:spcPct val="100000"/>
              </a:lnSpc>
              <a:spcBef>
                <a:spcPts val="800"/>
              </a:spcBef>
              <a:spcAft>
                <a:spcPts val="0"/>
              </a:spcAft>
              <a:buNone/>
            </a:pPr>
            <a:r>
              <a:rPr lang="en-US" sz="1800" dirty="0">
                <a:solidFill>
                  <a:schemeClr val="dk1"/>
                </a:solidFill>
                <a:highlight>
                  <a:srgbClr val="E0E0E0"/>
                </a:highlight>
                <a:latin typeface="Courier New"/>
                <a:ea typeface="Courier New"/>
                <a:cs typeface="Courier New"/>
                <a:sym typeface="Courier New"/>
              </a:rPr>
              <a:t>Page fault rate is : p</a:t>
            </a:r>
            <a:endParaRPr sz="1800" dirty="0">
              <a:solidFill>
                <a:schemeClr val="dk1"/>
              </a:solidFill>
              <a:highlight>
                <a:srgbClr val="E0E0E0"/>
              </a:highlight>
              <a:latin typeface="Courier New"/>
              <a:ea typeface="Courier New"/>
              <a:cs typeface="Courier New"/>
              <a:sym typeface="Courier New"/>
            </a:endParaRPr>
          </a:p>
          <a:p>
            <a:pPr marL="0" marR="101600" lvl="0" indent="0" algn="l" rtl="0">
              <a:lnSpc>
                <a:spcPct val="158000"/>
              </a:lnSpc>
              <a:spcBef>
                <a:spcPts val="800"/>
              </a:spcBef>
              <a:spcAft>
                <a:spcPts val="0"/>
              </a:spcAft>
              <a:buClr>
                <a:schemeClr val="dk1"/>
              </a:buClr>
              <a:buSzPts val="1100"/>
              <a:buFont typeface="Arial"/>
              <a:buNone/>
            </a:pPr>
            <a:r>
              <a:rPr lang="en-US" sz="1800" dirty="0">
                <a:solidFill>
                  <a:schemeClr val="dk1"/>
                </a:solidFill>
                <a:highlight>
                  <a:srgbClr val="E0E0E0"/>
                </a:highlight>
                <a:latin typeface="Courier New"/>
                <a:ea typeface="Courier New"/>
                <a:cs typeface="Courier New"/>
                <a:sym typeface="Courier New"/>
              </a:rPr>
              <a:t>Then, Effective memory access time = (p*s) + (1-p)*m</a:t>
            </a:r>
            <a:endParaRPr sz="1800" dirty="0">
              <a:solidFill>
                <a:schemeClr val="dk1"/>
              </a:solidFill>
              <a:highlight>
                <a:srgbClr val="E0E0E0"/>
              </a:highlight>
              <a:latin typeface="Courier New"/>
              <a:ea typeface="Courier New"/>
              <a:cs typeface="Courier New"/>
              <a:sym typeface="Courier New"/>
            </a:endParaRPr>
          </a:p>
          <a:p>
            <a:pPr marL="0" lvl="0" indent="0" algn="l" rtl="0">
              <a:lnSpc>
                <a:spcPct val="100000"/>
              </a:lnSpc>
              <a:spcBef>
                <a:spcPts val="800"/>
              </a:spcBef>
              <a:spcAft>
                <a:spcPts val="0"/>
              </a:spcAft>
              <a:buNone/>
            </a:pPr>
            <a:r>
              <a:rPr lang="en-US" sz="1800" dirty="0">
                <a:solidFill>
                  <a:schemeClr val="dk1"/>
                </a:solidFill>
                <a:highlight>
                  <a:srgbClr val="FFFFFF"/>
                </a:highlight>
                <a:latin typeface="Times New Roman"/>
                <a:ea typeface="Times New Roman"/>
                <a:cs typeface="Times New Roman"/>
                <a:sym typeface="Times New Roman"/>
              </a:rPr>
              <a:t>NOTE: </a:t>
            </a:r>
            <a:endParaRPr sz="1800" dirty="0">
              <a:solidFill>
                <a:schemeClr val="dk1"/>
              </a:solidFill>
              <a:highlight>
                <a:srgbClr val="FFFFFF"/>
              </a:highlight>
              <a:latin typeface="Times New Roman"/>
              <a:ea typeface="Times New Roman"/>
              <a:cs typeface="Times New Roman"/>
              <a:sym typeface="Times New Roman"/>
            </a:endParaRPr>
          </a:p>
          <a:p>
            <a:pPr marL="457200" lvl="0" indent="-342900" algn="l" rtl="0">
              <a:spcBef>
                <a:spcPts val="800"/>
              </a:spcBef>
              <a:spcAft>
                <a:spcPts val="0"/>
              </a:spcAft>
              <a:buClr>
                <a:srgbClr val="333333"/>
              </a:buClr>
              <a:buSzPts val="1800"/>
              <a:buFont typeface="Times New Roman"/>
              <a:buAutoNum type="arabicPeriod"/>
            </a:pPr>
            <a:r>
              <a:rPr lang="en-US" sz="1800" dirty="0">
                <a:solidFill>
                  <a:srgbClr val="333333"/>
                </a:solidFill>
                <a:latin typeface="Times New Roman"/>
                <a:ea typeface="Times New Roman"/>
                <a:cs typeface="Times New Roman"/>
                <a:sym typeface="Times New Roman"/>
              </a:rPr>
              <a:t>There are cases when no pages are loaded into the memory initially, pages are only loaded when demanded by the process by generating page faults. This is called </a:t>
            </a:r>
            <a:r>
              <a:rPr lang="en-US" sz="1800" b="1" dirty="0">
                <a:solidFill>
                  <a:srgbClr val="333333"/>
                </a:solidFill>
                <a:latin typeface="Times New Roman"/>
                <a:ea typeface="Times New Roman"/>
                <a:cs typeface="Times New Roman"/>
                <a:sym typeface="Times New Roman"/>
              </a:rPr>
              <a:t>Pure Demand Paging</a:t>
            </a:r>
            <a:r>
              <a:rPr lang="en-US" sz="1800" dirty="0">
                <a:solidFill>
                  <a:srgbClr val="333333"/>
                </a:solidFill>
                <a:latin typeface="Times New Roman"/>
                <a:ea typeface="Times New Roman"/>
                <a:cs typeface="Times New Roman"/>
                <a:sym typeface="Times New Roman"/>
              </a:rPr>
              <a:t>.</a:t>
            </a:r>
            <a:endParaRPr sz="1800" dirty="0">
              <a:solidFill>
                <a:srgbClr val="333333"/>
              </a:solidFill>
              <a:latin typeface="Times New Roman"/>
              <a:ea typeface="Times New Roman"/>
              <a:cs typeface="Times New Roman"/>
              <a:sym typeface="Times New Roman"/>
            </a:endParaRPr>
          </a:p>
          <a:p>
            <a:pPr marL="457200" lvl="0" indent="-342900" algn="l" rtl="0">
              <a:spcBef>
                <a:spcPts val="0"/>
              </a:spcBef>
              <a:spcAft>
                <a:spcPts val="0"/>
              </a:spcAft>
              <a:buClr>
                <a:srgbClr val="333333"/>
              </a:buClr>
              <a:buSzPts val="1800"/>
              <a:buFont typeface="Times New Roman"/>
              <a:buAutoNum type="arabicPeriod"/>
            </a:pPr>
            <a:r>
              <a:rPr lang="en-US" sz="1800" dirty="0">
                <a:solidFill>
                  <a:srgbClr val="333333"/>
                </a:solidFill>
                <a:latin typeface="Times New Roman"/>
                <a:ea typeface="Times New Roman"/>
                <a:cs typeface="Times New Roman"/>
                <a:sym typeface="Times New Roman"/>
              </a:rPr>
              <a:t>The only major issue with Demand Paging is, after a new page is loaded, the process starts execution from the beginning. Its is not a big issue for small programs, but for larger programs it affects performance drastically.</a:t>
            </a:r>
            <a:endParaRPr sz="1800" dirty="0">
              <a:solidFill>
                <a:srgbClr val="333333"/>
              </a:solidFill>
              <a:latin typeface="Times New Roman"/>
              <a:ea typeface="Times New Roman"/>
              <a:cs typeface="Times New Roman"/>
              <a:sym typeface="Times New Roman"/>
            </a:endParaRPr>
          </a:p>
          <a:p>
            <a:pPr marL="0" lvl="0" indent="0" algn="l" rtl="0">
              <a:lnSpc>
                <a:spcPct val="100000"/>
              </a:lnSpc>
              <a:spcBef>
                <a:spcPts val="800"/>
              </a:spcBef>
              <a:spcAft>
                <a:spcPts val="800"/>
              </a:spcAft>
              <a:buNone/>
            </a:pPr>
            <a:endParaRPr sz="18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0"/>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Memory Management</a:t>
            </a:r>
            <a:endParaRPr sz="4400" b="0" strike="noStrike">
              <a:solidFill>
                <a:srgbClr val="000000"/>
              </a:solidFill>
              <a:latin typeface="Arial"/>
              <a:ea typeface="Arial"/>
              <a:cs typeface="Arial"/>
              <a:sym typeface="Arial"/>
            </a:endParaRPr>
          </a:p>
        </p:txBody>
      </p:sp>
      <p:sp>
        <p:nvSpPr>
          <p:cNvPr id="144" name="Google Shape;144;p30"/>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343080" marR="0" lvl="0" indent="0" algn="l" rtl="0">
              <a:lnSpc>
                <a:spcPct val="100000"/>
              </a:lnSpc>
              <a:spcBef>
                <a:spcPts val="0"/>
              </a:spcBef>
              <a:spcAft>
                <a:spcPts val="0"/>
              </a:spcAft>
              <a:buNone/>
            </a:pPr>
            <a:endParaRPr sz="3200" b="0" strike="noStrike">
              <a:solidFill>
                <a:srgbClr val="000000"/>
              </a:solidFill>
              <a:latin typeface="Arial"/>
              <a:ea typeface="Arial"/>
              <a:cs typeface="Arial"/>
              <a:sym typeface="Arial"/>
            </a:endParaRPr>
          </a:p>
          <a:p>
            <a:pPr marL="343080" marR="0" lvl="0" indent="0" algn="l" rtl="0">
              <a:lnSpc>
                <a:spcPct val="100000"/>
              </a:lnSpc>
              <a:spcBef>
                <a:spcPts val="641"/>
              </a:spcBef>
              <a:spcAft>
                <a:spcPts val="0"/>
              </a:spcAft>
              <a:buNone/>
            </a:pPr>
            <a:endParaRPr sz="3200" b="0" strike="noStrike">
              <a:solidFill>
                <a:srgbClr val="000000"/>
              </a:solidFill>
              <a:latin typeface="Arial"/>
              <a:ea typeface="Arial"/>
              <a:cs typeface="Arial"/>
              <a:sym typeface="Arial"/>
            </a:endParaRPr>
          </a:p>
          <a:p>
            <a:pPr marL="343080" marR="0" lvl="0" indent="0" algn="l" rtl="0">
              <a:lnSpc>
                <a:spcPct val="100000"/>
              </a:lnSpc>
              <a:spcBef>
                <a:spcPts val="641"/>
              </a:spcBef>
              <a:spcAft>
                <a:spcPts val="0"/>
              </a:spcAft>
              <a:buNone/>
            </a:pPr>
            <a:r>
              <a:rPr lang="en-US" sz="3200" b="0" i="1" strike="noStrike">
                <a:solidFill>
                  <a:srgbClr val="000000"/>
                </a:solidFill>
                <a:latin typeface="Arial"/>
                <a:ea typeface="Arial"/>
                <a:cs typeface="Arial"/>
                <a:sym typeface="Arial"/>
              </a:rPr>
              <a:t>Memory needs to be allocated to ensure a reasonable supply of ready processes to consume available processor time</a:t>
            </a:r>
            <a:endParaRPr sz="3200" b="0" strike="noStrike">
              <a:solidFill>
                <a:srgbClr val="000000"/>
              </a:solidFill>
              <a:latin typeface="Arial"/>
              <a:ea typeface="Arial"/>
              <a:cs typeface="Arial"/>
              <a:sym typeface="Arial"/>
            </a:endParaRPr>
          </a:p>
          <a:p>
            <a:pPr marL="0" marR="0" lvl="0" indent="0" algn="l" rtl="0">
              <a:lnSpc>
                <a:spcPct val="100000"/>
              </a:lnSpc>
              <a:spcBef>
                <a:spcPts val="641"/>
              </a:spcBef>
              <a:spcAft>
                <a:spcPts val="0"/>
              </a:spcAft>
              <a:buNone/>
            </a:pPr>
            <a:endParaRPr sz="3200" b="0"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5"/>
          <p:cNvSpPr txBox="1"/>
          <p:nvPr/>
        </p:nvSpPr>
        <p:spPr>
          <a:xfrm>
            <a:off x="790800" y="274674"/>
            <a:ext cx="8229300" cy="1134000"/>
          </a:xfrm>
          <a:prstGeom prst="rect">
            <a:avLst/>
          </a:prstGeom>
          <a:noFill/>
          <a:ln>
            <a:noFill/>
          </a:ln>
        </p:spPr>
        <p:txBody>
          <a:bodyPr spcFirstLastPara="1" wrap="square" lIns="91425" tIns="45700" rIns="91425" bIns="45700" anchor="ctr" anchorCtr="0">
            <a:noAutofit/>
          </a:bodyPr>
          <a:lstStyle/>
          <a:p>
            <a:pPr marL="0" lvl="0" indent="0" algn="ctr" rtl="0">
              <a:lnSpc>
                <a:spcPct val="110000"/>
              </a:lnSpc>
              <a:spcBef>
                <a:spcPts val="1500"/>
              </a:spcBef>
              <a:spcAft>
                <a:spcPts val="800"/>
              </a:spcAft>
              <a:buClr>
                <a:schemeClr val="dk1"/>
              </a:buClr>
              <a:buSzPts val="1100"/>
              <a:buFont typeface="Arial"/>
              <a:buNone/>
            </a:pPr>
            <a:r>
              <a:rPr lang="en-US" sz="3000">
                <a:solidFill>
                  <a:srgbClr val="333333"/>
                </a:solidFill>
                <a:latin typeface="Times New Roman"/>
                <a:ea typeface="Times New Roman"/>
                <a:cs typeface="Times New Roman"/>
                <a:sym typeface="Times New Roman"/>
              </a:rPr>
              <a:t>Page Replacement</a:t>
            </a:r>
            <a:endParaRPr sz="3000">
              <a:solidFill>
                <a:schemeClr val="dk1"/>
              </a:solidFill>
              <a:latin typeface="Times New Roman"/>
              <a:ea typeface="Times New Roman"/>
              <a:cs typeface="Times New Roman"/>
              <a:sym typeface="Times New Roman"/>
            </a:endParaRPr>
          </a:p>
        </p:txBody>
      </p:sp>
      <p:sp>
        <p:nvSpPr>
          <p:cNvPr id="391" name="Google Shape;391;p65"/>
          <p:cNvSpPr txBox="1"/>
          <p:nvPr/>
        </p:nvSpPr>
        <p:spPr>
          <a:xfrm>
            <a:off x="859475" y="1477225"/>
            <a:ext cx="7902000" cy="4212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dirty="0">
                <a:solidFill>
                  <a:srgbClr val="333333"/>
                </a:solidFill>
                <a:latin typeface="Times New Roman"/>
                <a:ea typeface="Times New Roman"/>
                <a:cs typeface="Times New Roman"/>
                <a:sym typeface="Times New Roman"/>
              </a:rPr>
              <a:t>As studied in Demand Paging, only certain pages of a process are loaded initially into the memory. This allows us to get a greater number of processes into the memory at the same time. but what happens when a process requests for more pages and no free memory is available to bring them in. Following steps can be taken to deal with this problem :</a:t>
            </a:r>
            <a:endParaRPr sz="1800" dirty="0">
              <a:solidFill>
                <a:srgbClr val="333333"/>
              </a:solidFill>
              <a:latin typeface="Times New Roman"/>
              <a:ea typeface="Times New Roman"/>
              <a:cs typeface="Times New Roman"/>
              <a:sym typeface="Times New Roman"/>
            </a:endParaRPr>
          </a:p>
          <a:p>
            <a:pPr marL="457200" lvl="0" indent="-342900" algn="l" rtl="0">
              <a:lnSpc>
                <a:spcPct val="100000"/>
              </a:lnSpc>
              <a:spcBef>
                <a:spcPts val="800"/>
              </a:spcBef>
              <a:spcAft>
                <a:spcPts val="0"/>
              </a:spcAft>
              <a:buClr>
                <a:srgbClr val="333333"/>
              </a:buClr>
              <a:buSzPts val="1800"/>
              <a:buFont typeface="Times New Roman"/>
              <a:buAutoNum type="arabicPeriod"/>
            </a:pPr>
            <a:r>
              <a:rPr lang="en-US" sz="1800" dirty="0">
                <a:solidFill>
                  <a:srgbClr val="333333"/>
                </a:solidFill>
                <a:latin typeface="Times New Roman"/>
                <a:ea typeface="Times New Roman"/>
                <a:cs typeface="Times New Roman"/>
                <a:sym typeface="Times New Roman"/>
              </a:rPr>
              <a:t>Put the process in the wait queue, until any other process finishes its execution thereby freeing frames.</a:t>
            </a:r>
            <a:endParaRPr sz="1800" dirty="0">
              <a:solidFill>
                <a:srgbClr val="333333"/>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AutoNum type="arabicPeriod"/>
            </a:pPr>
            <a:r>
              <a:rPr lang="en-US" sz="1800" dirty="0">
                <a:solidFill>
                  <a:srgbClr val="333333"/>
                </a:solidFill>
                <a:latin typeface="Times New Roman"/>
                <a:ea typeface="Times New Roman"/>
                <a:cs typeface="Times New Roman"/>
                <a:sym typeface="Times New Roman"/>
              </a:rPr>
              <a:t>Or remove some other process completely from the memory to free frames.</a:t>
            </a:r>
            <a:endParaRPr sz="1800" dirty="0">
              <a:solidFill>
                <a:srgbClr val="333333"/>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AutoNum type="arabicPeriod"/>
            </a:pPr>
            <a:r>
              <a:rPr lang="en-US" sz="1800" dirty="0">
                <a:solidFill>
                  <a:srgbClr val="333333"/>
                </a:solidFill>
                <a:latin typeface="Times New Roman"/>
                <a:ea typeface="Times New Roman"/>
                <a:cs typeface="Times New Roman"/>
                <a:sym typeface="Times New Roman"/>
              </a:rPr>
              <a:t>Or find some pages that are not being used right now, move them to the disk to get free frames. This technique is called </a:t>
            </a:r>
            <a:r>
              <a:rPr lang="en-US" sz="1800" b="1" dirty="0">
                <a:solidFill>
                  <a:srgbClr val="333333"/>
                </a:solidFill>
                <a:latin typeface="Times New Roman"/>
                <a:ea typeface="Times New Roman"/>
                <a:cs typeface="Times New Roman"/>
                <a:sym typeface="Times New Roman"/>
              </a:rPr>
              <a:t>Page replacement</a:t>
            </a:r>
            <a:r>
              <a:rPr lang="en-US" sz="1800" dirty="0">
                <a:solidFill>
                  <a:srgbClr val="333333"/>
                </a:solidFill>
                <a:latin typeface="Times New Roman"/>
                <a:ea typeface="Times New Roman"/>
                <a:cs typeface="Times New Roman"/>
                <a:sym typeface="Times New Roman"/>
              </a:rPr>
              <a:t> and is most used. We have some great algorithms to carry on page replacement efficiently.</a:t>
            </a:r>
            <a:endParaRPr sz="1800" dirty="0">
              <a:solidFill>
                <a:srgbClr val="333333"/>
              </a:solidFill>
              <a:latin typeface="Times New Roman"/>
              <a:ea typeface="Times New Roman"/>
              <a:cs typeface="Times New Roman"/>
              <a:sym typeface="Times New Roman"/>
            </a:endParaRPr>
          </a:p>
          <a:p>
            <a:pPr marL="0" lvl="0" indent="0" algn="l" rtl="0">
              <a:lnSpc>
                <a:spcPct val="100000"/>
              </a:lnSpc>
              <a:spcBef>
                <a:spcPts val="800"/>
              </a:spcBef>
              <a:spcAft>
                <a:spcPts val="800"/>
              </a:spcAft>
              <a:buNone/>
            </a:pPr>
            <a:endParaRPr dirty="0">
              <a:solidFill>
                <a:srgbClr val="333333"/>
              </a:solidFill>
              <a:latin typeface="Times New Roman"/>
              <a:ea typeface="Times New Roman"/>
              <a:cs typeface="Times New Roman"/>
              <a:sym typeface="Times New Roman"/>
            </a:endParaRPr>
          </a:p>
        </p:txBody>
      </p:sp>
    </p:spTree>
  </p:cSld>
  <p:clrMapOvr>
    <a:masterClrMapping/>
  </p:clrMapOvr>
  <p:transition>
    <p:push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6"/>
          <p:cNvSpPr txBox="1"/>
          <p:nvPr/>
        </p:nvSpPr>
        <p:spPr>
          <a:xfrm>
            <a:off x="790800" y="274674"/>
            <a:ext cx="8229300" cy="1134000"/>
          </a:xfrm>
          <a:prstGeom prst="rect">
            <a:avLst/>
          </a:prstGeom>
          <a:noFill/>
          <a:ln>
            <a:noFill/>
          </a:ln>
        </p:spPr>
        <p:txBody>
          <a:bodyPr spcFirstLastPara="1" wrap="square" lIns="91425" tIns="45700" rIns="91425" bIns="45700" anchor="ctr" anchorCtr="0">
            <a:noAutofit/>
          </a:bodyPr>
          <a:lstStyle/>
          <a:p>
            <a:pPr marL="0" lvl="0" indent="0" algn="ctr" rtl="0">
              <a:lnSpc>
                <a:spcPct val="110000"/>
              </a:lnSpc>
              <a:spcBef>
                <a:spcPts val="1500"/>
              </a:spcBef>
              <a:spcAft>
                <a:spcPts val="800"/>
              </a:spcAft>
              <a:buSzPts val="1100"/>
              <a:buNone/>
            </a:pPr>
            <a:r>
              <a:rPr lang="en-US" sz="3000">
                <a:solidFill>
                  <a:srgbClr val="333333"/>
                </a:solidFill>
                <a:latin typeface="Times New Roman"/>
                <a:ea typeface="Times New Roman"/>
                <a:cs typeface="Times New Roman"/>
                <a:sym typeface="Times New Roman"/>
              </a:rPr>
              <a:t>Basic Page Replacement</a:t>
            </a:r>
            <a:endParaRPr sz="3000">
              <a:solidFill>
                <a:srgbClr val="333333"/>
              </a:solidFill>
              <a:latin typeface="Times New Roman"/>
              <a:ea typeface="Times New Roman"/>
              <a:cs typeface="Times New Roman"/>
              <a:sym typeface="Times New Roman"/>
            </a:endParaRPr>
          </a:p>
        </p:txBody>
      </p:sp>
      <p:sp>
        <p:nvSpPr>
          <p:cNvPr id="398" name="Google Shape;398;p66"/>
          <p:cNvSpPr txBox="1"/>
          <p:nvPr/>
        </p:nvSpPr>
        <p:spPr>
          <a:xfrm>
            <a:off x="954450" y="1169493"/>
            <a:ext cx="7902000" cy="5319229"/>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Clr>
                <a:srgbClr val="333333"/>
              </a:buClr>
              <a:buSzPts val="1800"/>
              <a:buFont typeface="Times New Roman"/>
              <a:buAutoNum type="arabicPeriod"/>
            </a:pPr>
            <a:r>
              <a:rPr lang="en-US" sz="1800" dirty="0">
                <a:solidFill>
                  <a:srgbClr val="333333"/>
                </a:solidFill>
                <a:latin typeface="Times New Roman"/>
                <a:ea typeface="Times New Roman"/>
                <a:cs typeface="Times New Roman"/>
                <a:sym typeface="Times New Roman"/>
              </a:rPr>
              <a:t>Find the location of the page requested by ongoing process on the disk.</a:t>
            </a:r>
            <a:endParaRPr sz="1800" dirty="0">
              <a:solidFill>
                <a:srgbClr val="333333"/>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AutoNum type="arabicPeriod"/>
            </a:pPr>
            <a:r>
              <a:rPr lang="en-US" sz="1800" dirty="0">
                <a:solidFill>
                  <a:srgbClr val="333333"/>
                </a:solidFill>
                <a:latin typeface="Times New Roman"/>
                <a:ea typeface="Times New Roman"/>
                <a:cs typeface="Times New Roman"/>
                <a:sym typeface="Times New Roman"/>
              </a:rPr>
              <a:t>Find a free frame. If there is a free frame, use it. If there is no free frame, use a page-replacement algorithm to select any existing frame to be replaced, such frame is known as </a:t>
            </a:r>
            <a:r>
              <a:rPr lang="en-US" sz="1800" b="1" dirty="0">
                <a:solidFill>
                  <a:srgbClr val="333333"/>
                </a:solidFill>
                <a:latin typeface="Times New Roman"/>
                <a:ea typeface="Times New Roman"/>
                <a:cs typeface="Times New Roman"/>
                <a:sym typeface="Times New Roman"/>
              </a:rPr>
              <a:t>victim frame</a:t>
            </a:r>
            <a:r>
              <a:rPr lang="en-US" sz="1800" dirty="0">
                <a:solidFill>
                  <a:srgbClr val="333333"/>
                </a:solidFill>
                <a:latin typeface="Times New Roman"/>
                <a:ea typeface="Times New Roman"/>
                <a:cs typeface="Times New Roman"/>
                <a:sym typeface="Times New Roman"/>
              </a:rPr>
              <a:t>.</a:t>
            </a:r>
            <a:endParaRPr sz="1800" dirty="0">
              <a:solidFill>
                <a:srgbClr val="333333"/>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AutoNum type="arabicPeriod"/>
            </a:pPr>
            <a:r>
              <a:rPr lang="en-US" sz="1800" dirty="0">
                <a:solidFill>
                  <a:srgbClr val="333333"/>
                </a:solidFill>
                <a:latin typeface="Times New Roman"/>
                <a:ea typeface="Times New Roman"/>
                <a:cs typeface="Times New Roman"/>
                <a:sym typeface="Times New Roman"/>
              </a:rPr>
              <a:t>Write the victim frame to disk. Change all related page tables to indicate that this page is no longer in memory.</a:t>
            </a:r>
            <a:endParaRPr sz="1800" dirty="0">
              <a:solidFill>
                <a:srgbClr val="333333"/>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AutoNum type="arabicPeriod"/>
            </a:pPr>
            <a:r>
              <a:rPr lang="en-US" sz="1800" dirty="0">
                <a:solidFill>
                  <a:srgbClr val="333333"/>
                </a:solidFill>
                <a:latin typeface="Times New Roman"/>
                <a:ea typeface="Times New Roman"/>
                <a:cs typeface="Times New Roman"/>
                <a:sym typeface="Times New Roman"/>
              </a:rPr>
              <a:t>Move the required page and store it in the frame. Adjust all related page and frame tables to indicate the change.</a:t>
            </a:r>
            <a:endParaRPr sz="1800" dirty="0">
              <a:solidFill>
                <a:srgbClr val="333333"/>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333333"/>
              </a:buClr>
              <a:buSzPts val="1800"/>
              <a:buFont typeface="Times New Roman"/>
              <a:buAutoNum type="arabicPeriod"/>
            </a:pPr>
            <a:r>
              <a:rPr lang="en-US" sz="1800" dirty="0">
                <a:solidFill>
                  <a:srgbClr val="333333"/>
                </a:solidFill>
                <a:latin typeface="Times New Roman"/>
                <a:ea typeface="Times New Roman"/>
                <a:cs typeface="Times New Roman"/>
                <a:sym typeface="Times New Roman"/>
              </a:rPr>
              <a:t>Restart the process that was waiting for this page.</a:t>
            </a:r>
            <a:endParaRPr sz="1800" dirty="0">
              <a:solidFill>
                <a:srgbClr val="333333"/>
              </a:solidFill>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US" sz="1800" dirty="0">
                <a:solidFill>
                  <a:srgbClr val="333333"/>
                </a:solidFill>
                <a:latin typeface="Times New Roman"/>
                <a:ea typeface="Times New Roman"/>
                <a:cs typeface="Times New Roman"/>
                <a:sym typeface="Times New Roman"/>
              </a:rPr>
              <a:t>There are three basic page replacement </a:t>
            </a:r>
            <a:r>
              <a:rPr lang="en-US" sz="1800" dirty="0" err="1">
                <a:solidFill>
                  <a:srgbClr val="333333"/>
                </a:solidFill>
                <a:latin typeface="Times New Roman"/>
                <a:ea typeface="Times New Roman"/>
                <a:cs typeface="Times New Roman"/>
                <a:sym typeface="Times New Roman"/>
              </a:rPr>
              <a:t>algos</a:t>
            </a:r>
            <a:r>
              <a:rPr lang="en-US" sz="1800" dirty="0">
                <a:solidFill>
                  <a:srgbClr val="333333"/>
                </a:solidFill>
                <a:latin typeface="Times New Roman"/>
                <a:ea typeface="Times New Roman"/>
                <a:cs typeface="Times New Roman"/>
                <a:sym typeface="Times New Roman"/>
              </a:rPr>
              <a:t>:</a:t>
            </a:r>
            <a:endParaRPr sz="1800" dirty="0">
              <a:solidFill>
                <a:srgbClr val="333333"/>
              </a:solidFill>
              <a:latin typeface="Times New Roman"/>
              <a:ea typeface="Times New Roman"/>
              <a:cs typeface="Times New Roman"/>
              <a:sym typeface="Times New Roman"/>
            </a:endParaRPr>
          </a:p>
          <a:p>
            <a:pPr marL="457200" lvl="0" indent="-342900" algn="l" rtl="0">
              <a:lnSpc>
                <a:spcPct val="115000"/>
              </a:lnSpc>
              <a:spcBef>
                <a:spcPts val="1800"/>
              </a:spcBef>
              <a:spcAft>
                <a:spcPts val="0"/>
              </a:spcAft>
              <a:buClr>
                <a:srgbClr val="222222"/>
              </a:buClr>
              <a:buSzPts val="1800"/>
              <a:buFont typeface="Times New Roman"/>
              <a:buChar char="●"/>
            </a:pPr>
            <a:r>
              <a:rPr lang="en-US" sz="1800" dirty="0">
                <a:solidFill>
                  <a:srgbClr val="222222"/>
                </a:solidFill>
                <a:highlight>
                  <a:srgbClr val="FFFFFF"/>
                </a:highlight>
                <a:latin typeface="Times New Roman" panose="02020603050405020304" pitchFamily="18" charset="0"/>
                <a:ea typeface="Times New Roman"/>
                <a:cs typeface="Times New Roman" panose="02020603050405020304" pitchFamily="18" charset="0"/>
                <a:sym typeface="Times New Roman"/>
              </a:rPr>
              <a:t>First In First Out (FIFO)</a:t>
            </a:r>
            <a:endParaRPr sz="1800" dirty="0">
              <a:solidFill>
                <a:srgbClr val="2222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115000"/>
              </a:lnSpc>
              <a:spcBef>
                <a:spcPts val="0"/>
              </a:spcBef>
              <a:spcAft>
                <a:spcPts val="0"/>
              </a:spcAft>
              <a:buClr>
                <a:srgbClr val="222222"/>
              </a:buClr>
              <a:buSzPts val="1800"/>
              <a:buFont typeface="Times New Roman"/>
              <a:buChar char="●"/>
            </a:pPr>
            <a:r>
              <a:rPr lang="en-US" sz="1800" dirty="0">
                <a:solidFill>
                  <a:srgbClr val="222222"/>
                </a:solidFill>
                <a:highlight>
                  <a:srgbClr val="FFFFFF"/>
                </a:highlight>
                <a:latin typeface="Times New Roman" panose="02020603050405020304" pitchFamily="18" charset="0"/>
                <a:ea typeface="Times New Roman"/>
                <a:cs typeface="Times New Roman" panose="02020603050405020304" pitchFamily="18" charset="0"/>
                <a:sym typeface="Times New Roman"/>
              </a:rPr>
              <a:t>Optimal</a:t>
            </a:r>
            <a:endParaRPr sz="1800" dirty="0">
              <a:solidFill>
                <a:srgbClr val="2222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42900">
              <a:lnSpc>
                <a:spcPct val="115000"/>
              </a:lnSpc>
              <a:buClr>
                <a:srgbClr val="222222"/>
              </a:buClr>
              <a:buSzPts val="1800"/>
              <a:buFont typeface="Times New Roman"/>
              <a:buChar char="●"/>
            </a:pPr>
            <a:r>
              <a:rPr lang="en-US" sz="1800" dirty="0">
                <a:latin typeface="Times New Roman" panose="02020603050405020304" pitchFamily="18" charset="0"/>
                <a:cs typeface="Times New Roman" panose="02020603050405020304" pitchFamily="18" charset="0"/>
              </a:rPr>
              <a:t>Least Recently used (</a:t>
            </a:r>
            <a:r>
              <a:rPr lang="en-US" sz="1800" dirty="0">
                <a:solidFill>
                  <a:srgbClr val="222222"/>
                </a:solidFill>
                <a:highlight>
                  <a:srgbClr val="FFFFFF"/>
                </a:highlight>
                <a:latin typeface="Times New Roman" panose="02020603050405020304" pitchFamily="18" charset="0"/>
                <a:ea typeface="Times New Roman"/>
                <a:cs typeface="Times New Roman" panose="02020603050405020304" pitchFamily="18" charset="0"/>
                <a:sym typeface="Times New Roman"/>
              </a:rPr>
              <a:t>LRU) </a:t>
            </a:r>
          </a:p>
          <a:p>
            <a:pPr marL="457200" lvl="0" indent="-342900">
              <a:lnSpc>
                <a:spcPct val="115000"/>
              </a:lnSpc>
              <a:buClr>
                <a:srgbClr val="222222"/>
              </a:buClr>
              <a:buSzPts val="1800"/>
              <a:buFont typeface="Times New Roman"/>
              <a:buChar char="●"/>
            </a:pPr>
            <a:r>
              <a:rPr lang="en-US" sz="1800" dirty="0">
                <a:latin typeface="Times New Roman" panose="02020603050405020304" pitchFamily="18" charset="0"/>
                <a:cs typeface="Times New Roman" panose="02020603050405020304" pitchFamily="18" charset="0"/>
              </a:rPr>
              <a:t>Second Chance (SC)</a:t>
            </a:r>
          </a:p>
          <a:p>
            <a:pPr marL="457200" lvl="0" indent="-342900">
              <a:lnSpc>
                <a:spcPct val="115000"/>
              </a:lnSpc>
              <a:buClr>
                <a:srgbClr val="222222"/>
              </a:buClr>
              <a:buSzPts val="1800"/>
              <a:buFont typeface="Times New Roman"/>
              <a:buChar char="●"/>
            </a:pPr>
            <a:r>
              <a:rPr lang="en-US" sz="1800" dirty="0">
                <a:latin typeface="Times New Roman" panose="02020603050405020304" pitchFamily="18" charset="0"/>
                <a:cs typeface="Times New Roman" panose="02020603050405020304" pitchFamily="18" charset="0"/>
              </a:rPr>
              <a:t>Not recently used (NRU)</a:t>
            </a:r>
            <a:endParaRPr sz="1800" dirty="0">
              <a:solidFill>
                <a:srgbClr val="2222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p:push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6"/>
          <p:cNvSpPr txBox="1"/>
          <p:nvPr/>
        </p:nvSpPr>
        <p:spPr>
          <a:xfrm>
            <a:off x="790800" y="274674"/>
            <a:ext cx="8229300" cy="666103"/>
          </a:xfrm>
          <a:prstGeom prst="rect">
            <a:avLst/>
          </a:prstGeom>
          <a:noFill/>
          <a:ln>
            <a:noFill/>
          </a:ln>
        </p:spPr>
        <p:txBody>
          <a:bodyPr spcFirstLastPara="1" wrap="square" lIns="91425" tIns="45700" rIns="91425" bIns="45700" anchor="ctr" anchorCtr="0">
            <a:noAutofit/>
          </a:bodyPr>
          <a:lstStyle/>
          <a:p>
            <a:pPr marL="0" lvl="0" indent="0" algn="ctr" rtl="0">
              <a:lnSpc>
                <a:spcPct val="110000"/>
              </a:lnSpc>
              <a:spcBef>
                <a:spcPts val="1500"/>
              </a:spcBef>
              <a:spcAft>
                <a:spcPts val="800"/>
              </a:spcAft>
              <a:buSzPts val="1100"/>
              <a:buNone/>
            </a:pPr>
            <a:r>
              <a:rPr lang="en-US" sz="3000" dirty="0">
                <a:solidFill>
                  <a:srgbClr val="333333"/>
                </a:solidFill>
                <a:latin typeface="Times New Roman"/>
                <a:ea typeface="Times New Roman"/>
                <a:cs typeface="Times New Roman"/>
                <a:sym typeface="Times New Roman"/>
              </a:rPr>
              <a:t>FIFO</a:t>
            </a:r>
            <a:endParaRPr sz="3000" dirty="0">
              <a:solidFill>
                <a:srgbClr val="333333"/>
              </a:solidFill>
              <a:latin typeface="Times New Roman"/>
              <a:ea typeface="Times New Roman"/>
              <a:cs typeface="Times New Roman"/>
              <a:sym typeface="Times New Roman"/>
            </a:endParaRPr>
          </a:p>
        </p:txBody>
      </p:sp>
      <p:sp>
        <p:nvSpPr>
          <p:cNvPr id="398" name="Google Shape;398;p66"/>
          <p:cNvSpPr txBox="1"/>
          <p:nvPr/>
        </p:nvSpPr>
        <p:spPr>
          <a:xfrm>
            <a:off x="870438" y="1169493"/>
            <a:ext cx="7986012" cy="5319229"/>
          </a:xfrm>
          <a:prstGeom prst="rect">
            <a:avLst/>
          </a:prstGeom>
          <a:noFill/>
          <a:ln>
            <a:noFill/>
          </a:ln>
        </p:spPr>
        <p:txBody>
          <a:bodyPr spcFirstLastPara="1" wrap="square" lIns="91425" tIns="45700" rIns="91425" bIns="45700" anchor="t" anchorCtr="0">
            <a:noAutofit/>
          </a:bodyPr>
          <a:lstStyle/>
          <a:p>
            <a:pPr lvl="0">
              <a:spcBef>
                <a:spcPts val="1800"/>
              </a:spcBef>
            </a:pPr>
            <a:r>
              <a:rPr lang="en-US" b="1" dirty="0"/>
              <a:t>First In First Out (FIFO) –</a:t>
            </a:r>
          </a:p>
          <a:p>
            <a:pPr lvl="0">
              <a:spcBef>
                <a:spcPts val="1800"/>
              </a:spcBef>
            </a:pPr>
            <a:r>
              <a:rPr lang="en-US" dirty="0"/>
              <a:t>This is the simplest page replacement algorithm. In this algorithm, the operating system keeps track of all pages in the memory in a queue, the oldest page is in the front of the queue. When a page needs to be replaced page in the front of the queue is selected for removal.</a:t>
            </a:r>
          </a:p>
          <a:p>
            <a:pPr lvl="0">
              <a:spcBef>
                <a:spcPts val="1800"/>
              </a:spcBef>
            </a:pPr>
            <a:r>
              <a:rPr lang="en-US" b="1" dirty="0"/>
              <a:t>Example-1</a:t>
            </a:r>
            <a:r>
              <a:rPr lang="en-US" dirty="0"/>
              <a:t>Consider page reference string 1, 3, 0, 3, 5, 6 with 3 page frames. Find number of page faults.</a:t>
            </a:r>
          </a:p>
          <a:p>
            <a:pPr lvl="0">
              <a:spcBef>
                <a:spcPts val="1800"/>
              </a:spcBef>
            </a:pPr>
            <a:endParaRPr dirty="0">
              <a:solidFill>
                <a:srgbClr val="333333"/>
              </a:solidFill>
              <a:latin typeface="Times New Roman"/>
              <a:ea typeface="Times New Roman"/>
              <a:cs typeface="Times New Roman"/>
              <a:sym typeface="Times New Roman"/>
            </a:endParaRPr>
          </a:p>
        </p:txBody>
      </p:sp>
      <p:pic>
        <p:nvPicPr>
          <p:cNvPr id="3074" name="Picture 2" descr="https://media.geeksforgeeks.org/wp-content/uploads/20190412160604/fif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162" y="3385039"/>
            <a:ext cx="5697415" cy="269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88196"/>
      </p:ext>
    </p:extLst>
  </p:cSld>
  <p:clrMapOvr>
    <a:masterClrMapping/>
  </p:clrMapOvr>
  <p:transition>
    <p:push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6"/>
          <p:cNvSpPr txBox="1"/>
          <p:nvPr/>
        </p:nvSpPr>
        <p:spPr>
          <a:xfrm>
            <a:off x="790800" y="274674"/>
            <a:ext cx="8229300" cy="666103"/>
          </a:xfrm>
          <a:prstGeom prst="rect">
            <a:avLst/>
          </a:prstGeom>
          <a:noFill/>
          <a:ln>
            <a:noFill/>
          </a:ln>
        </p:spPr>
        <p:txBody>
          <a:bodyPr spcFirstLastPara="1" wrap="square" lIns="91425" tIns="45700" rIns="91425" bIns="45700" anchor="ctr" anchorCtr="0">
            <a:noAutofit/>
          </a:bodyPr>
          <a:lstStyle/>
          <a:p>
            <a:pPr marL="0" lvl="0" indent="0" algn="ctr" rtl="0">
              <a:lnSpc>
                <a:spcPct val="110000"/>
              </a:lnSpc>
              <a:spcBef>
                <a:spcPts val="1500"/>
              </a:spcBef>
              <a:spcAft>
                <a:spcPts val="800"/>
              </a:spcAft>
              <a:buSzPts val="1100"/>
              <a:buNone/>
            </a:pPr>
            <a:r>
              <a:rPr lang="en-US" sz="3000" dirty="0">
                <a:solidFill>
                  <a:srgbClr val="333333"/>
                </a:solidFill>
                <a:latin typeface="Times New Roman"/>
                <a:ea typeface="Times New Roman"/>
                <a:cs typeface="Times New Roman"/>
                <a:sym typeface="Times New Roman"/>
              </a:rPr>
              <a:t>OPTIMAL</a:t>
            </a:r>
            <a:endParaRPr sz="3000" dirty="0">
              <a:solidFill>
                <a:srgbClr val="333333"/>
              </a:solidFill>
              <a:latin typeface="Times New Roman"/>
              <a:ea typeface="Times New Roman"/>
              <a:cs typeface="Times New Roman"/>
              <a:sym typeface="Times New Roman"/>
            </a:endParaRPr>
          </a:p>
        </p:txBody>
      </p:sp>
      <p:sp>
        <p:nvSpPr>
          <p:cNvPr id="398" name="Google Shape;398;p66"/>
          <p:cNvSpPr txBox="1"/>
          <p:nvPr/>
        </p:nvSpPr>
        <p:spPr>
          <a:xfrm>
            <a:off x="870438" y="1213337"/>
            <a:ext cx="7986012" cy="5275385"/>
          </a:xfrm>
          <a:prstGeom prst="rect">
            <a:avLst/>
          </a:prstGeom>
          <a:noFill/>
          <a:ln>
            <a:noFill/>
          </a:ln>
        </p:spPr>
        <p:txBody>
          <a:bodyPr spcFirstLastPara="1" wrap="square" lIns="91425" tIns="45700" rIns="91425" bIns="45700" anchor="t" anchorCtr="0">
            <a:noAutofit/>
          </a:bodyPr>
          <a:lstStyle/>
          <a:p>
            <a:pPr fontAlgn="base"/>
            <a:r>
              <a:rPr lang="en-US" b="1" dirty="0"/>
              <a:t>Optimal Page replacement –</a:t>
            </a:r>
          </a:p>
          <a:p>
            <a:pPr fontAlgn="base"/>
            <a:br>
              <a:rPr lang="en-US" dirty="0"/>
            </a:br>
            <a:r>
              <a:rPr lang="en-US" dirty="0"/>
              <a:t>In this algorithm, pages are replaced which would not be used for the longest duration of time in the future.</a:t>
            </a:r>
          </a:p>
          <a:p>
            <a:pPr fontAlgn="base"/>
            <a:endParaRPr lang="en-US" b="1" dirty="0"/>
          </a:p>
          <a:p>
            <a:pPr fontAlgn="base"/>
            <a:r>
              <a:rPr lang="en-US" b="1" dirty="0"/>
              <a:t>Example-2:</a:t>
            </a:r>
            <a:r>
              <a:rPr lang="en-US" dirty="0"/>
              <a:t>Consider the page references 7, 0, 1, 2, 0, 3, 0, 4, 2, 3, 0, 3, 2, with 4 page frame. Find number of page fault.</a:t>
            </a:r>
          </a:p>
          <a:p>
            <a:pPr fontAlgn="base"/>
            <a:endParaRPr lang="en-US" dirty="0"/>
          </a:p>
          <a:p>
            <a:pPr fontAlgn="base"/>
            <a:endParaRPr lang="en-US" dirty="0"/>
          </a:p>
        </p:txBody>
      </p:sp>
      <p:pic>
        <p:nvPicPr>
          <p:cNvPr id="5122" name="Picture 2" descr="https://media.geeksforgeeks.org/wp-content/uploads/20190412160500/optim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6" y="3112476"/>
            <a:ext cx="7924738" cy="285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10105"/>
      </p:ext>
    </p:extLst>
  </p:cSld>
  <p:clrMapOvr>
    <a:masterClrMapping/>
  </p:clrMapOvr>
  <p:transition>
    <p:push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6"/>
          <p:cNvSpPr txBox="1"/>
          <p:nvPr/>
        </p:nvSpPr>
        <p:spPr>
          <a:xfrm>
            <a:off x="790800" y="274674"/>
            <a:ext cx="8229300" cy="666103"/>
          </a:xfrm>
          <a:prstGeom prst="rect">
            <a:avLst/>
          </a:prstGeom>
          <a:noFill/>
          <a:ln>
            <a:noFill/>
          </a:ln>
        </p:spPr>
        <p:txBody>
          <a:bodyPr spcFirstLastPara="1" wrap="square" lIns="91425" tIns="45700" rIns="91425" bIns="45700" anchor="ctr" anchorCtr="0">
            <a:noAutofit/>
          </a:bodyPr>
          <a:lstStyle/>
          <a:p>
            <a:pPr marL="0" lvl="0" indent="0" algn="ctr" rtl="0">
              <a:lnSpc>
                <a:spcPct val="110000"/>
              </a:lnSpc>
              <a:spcBef>
                <a:spcPts val="1500"/>
              </a:spcBef>
              <a:spcAft>
                <a:spcPts val="800"/>
              </a:spcAft>
              <a:buSzPts val="1100"/>
              <a:buNone/>
            </a:pPr>
            <a:r>
              <a:rPr lang="en-US" sz="3000" dirty="0">
                <a:solidFill>
                  <a:srgbClr val="333333"/>
                </a:solidFill>
                <a:latin typeface="Times New Roman"/>
                <a:ea typeface="Times New Roman"/>
                <a:cs typeface="Times New Roman"/>
                <a:sym typeface="Times New Roman"/>
              </a:rPr>
              <a:t>LRU</a:t>
            </a:r>
            <a:endParaRPr sz="3000" dirty="0">
              <a:solidFill>
                <a:srgbClr val="333333"/>
              </a:solidFill>
              <a:latin typeface="Times New Roman"/>
              <a:ea typeface="Times New Roman"/>
              <a:cs typeface="Times New Roman"/>
              <a:sym typeface="Times New Roman"/>
            </a:endParaRPr>
          </a:p>
        </p:txBody>
      </p:sp>
      <p:sp>
        <p:nvSpPr>
          <p:cNvPr id="398" name="Google Shape;398;p66"/>
          <p:cNvSpPr txBox="1"/>
          <p:nvPr/>
        </p:nvSpPr>
        <p:spPr>
          <a:xfrm>
            <a:off x="870438" y="1169493"/>
            <a:ext cx="7986012" cy="5319229"/>
          </a:xfrm>
          <a:prstGeom prst="rect">
            <a:avLst/>
          </a:prstGeom>
          <a:noFill/>
          <a:ln>
            <a:noFill/>
          </a:ln>
        </p:spPr>
        <p:txBody>
          <a:bodyPr spcFirstLastPara="1" wrap="square" lIns="91425" tIns="45700" rIns="91425" bIns="45700" anchor="t" anchorCtr="0">
            <a:noAutofit/>
          </a:bodyPr>
          <a:lstStyle/>
          <a:p>
            <a:pPr fontAlgn="base"/>
            <a:r>
              <a:rPr lang="en-US" b="1" dirty="0"/>
              <a:t>Least Recently Used –</a:t>
            </a:r>
            <a:br>
              <a:rPr lang="en-US" dirty="0"/>
            </a:br>
            <a:endParaRPr lang="en-US" dirty="0"/>
          </a:p>
          <a:p>
            <a:pPr fontAlgn="base"/>
            <a:r>
              <a:rPr lang="en-US" dirty="0"/>
              <a:t>In this algorithm page will be replaced which is least recently used.</a:t>
            </a:r>
          </a:p>
          <a:p>
            <a:pPr fontAlgn="base"/>
            <a:endParaRPr lang="en-US" b="1" dirty="0"/>
          </a:p>
          <a:p>
            <a:pPr fontAlgn="base"/>
            <a:r>
              <a:rPr lang="en-US" b="1" dirty="0"/>
              <a:t>Example-3</a:t>
            </a:r>
            <a:r>
              <a:rPr lang="en-US" dirty="0"/>
              <a:t>Consider the page reference string 7, 0, 1, 2, 0, 3, 0, 4, 2, 3, 0, 3, 2 with 4 page </a:t>
            </a:r>
            <a:r>
              <a:rPr lang="en-US" dirty="0" err="1"/>
              <a:t>frames.Find</a:t>
            </a:r>
            <a:r>
              <a:rPr lang="en-US" dirty="0"/>
              <a:t> number of page faults.</a:t>
            </a:r>
          </a:p>
        </p:txBody>
      </p:sp>
      <p:pic>
        <p:nvPicPr>
          <p:cNvPr id="4098" name="Picture 2" descr="https://media.geeksforgeeks.org/wp-content/uploads/20190412161533/optima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800" y="2394804"/>
            <a:ext cx="8548810" cy="357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441181"/>
      </p:ext>
    </p:extLst>
  </p:cSld>
  <p:clrMapOvr>
    <a:masterClrMapping/>
  </p:clrMapOvr>
  <p:transition>
    <p:push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7"/>
          <p:cNvSpPr txBox="1"/>
          <p:nvPr/>
        </p:nvSpPr>
        <p:spPr>
          <a:xfrm>
            <a:off x="790800" y="274674"/>
            <a:ext cx="8229300" cy="1134000"/>
          </a:xfrm>
          <a:prstGeom prst="rect">
            <a:avLst/>
          </a:prstGeom>
          <a:noFill/>
          <a:ln>
            <a:noFill/>
          </a:ln>
        </p:spPr>
        <p:txBody>
          <a:bodyPr spcFirstLastPara="1" wrap="square" lIns="91425" tIns="45700" rIns="91425" bIns="45700" anchor="ctr" anchorCtr="0">
            <a:noAutofit/>
          </a:bodyPr>
          <a:lstStyle/>
          <a:p>
            <a:pPr marL="0" lvl="0" indent="0" algn="ctr" rtl="0">
              <a:lnSpc>
                <a:spcPct val="110000"/>
              </a:lnSpc>
              <a:spcBef>
                <a:spcPts val="1500"/>
              </a:spcBef>
              <a:spcAft>
                <a:spcPts val="800"/>
              </a:spcAft>
              <a:buSzPts val="1100"/>
              <a:buNone/>
            </a:pPr>
            <a:r>
              <a:rPr lang="en-US" sz="3000">
                <a:solidFill>
                  <a:srgbClr val="333333"/>
                </a:solidFill>
                <a:latin typeface="Times New Roman"/>
                <a:ea typeface="Times New Roman"/>
                <a:cs typeface="Times New Roman"/>
                <a:sym typeface="Times New Roman"/>
              </a:rPr>
              <a:t>Thrashing</a:t>
            </a:r>
            <a:endParaRPr sz="3000">
              <a:solidFill>
                <a:srgbClr val="333333"/>
              </a:solidFill>
              <a:latin typeface="Times New Roman"/>
              <a:ea typeface="Times New Roman"/>
              <a:cs typeface="Times New Roman"/>
              <a:sym typeface="Times New Roman"/>
            </a:endParaRPr>
          </a:p>
        </p:txBody>
      </p:sp>
      <p:sp>
        <p:nvSpPr>
          <p:cNvPr id="405" name="Google Shape;405;p67"/>
          <p:cNvSpPr txBox="1"/>
          <p:nvPr/>
        </p:nvSpPr>
        <p:spPr>
          <a:xfrm>
            <a:off x="859475" y="1477225"/>
            <a:ext cx="6920700" cy="4212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solidFill>
                  <a:schemeClr val="dk1"/>
                </a:solidFill>
              </a:rPr>
              <a:t>A process that is spending more time paging than executing is said to be </a:t>
            </a:r>
            <a:r>
              <a:rPr lang="en-US" b="1" i="1">
                <a:solidFill>
                  <a:schemeClr val="dk1"/>
                </a:solidFill>
              </a:rPr>
              <a:t>thrashing.</a:t>
            </a:r>
            <a:endParaRPr b="1" i="1">
              <a:solidFill>
                <a:schemeClr val="dk1"/>
              </a:solidFill>
            </a:endParaRPr>
          </a:p>
          <a:p>
            <a:pPr marL="457200" lvl="0" indent="-317500" algn="l" rtl="0">
              <a:lnSpc>
                <a:spcPct val="115000"/>
              </a:lnSpc>
              <a:spcBef>
                <a:spcPts val="1200"/>
              </a:spcBef>
              <a:spcAft>
                <a:spcPts val="0"/>
              </a:spcAft>
              <a:buClr>
                <a:schemeClr val="dk1"/>
              </a:buClr>
              <a:buSzPts val="1400"/>
              <a:buChar char="●"/>
            </a:pPr>
            <a:r>
              <a:rPr lang="en-US">
                <a:solidFill>
                  <a:schemeClr val="dk1"/>
                </a:solidFill>
              </a:rPr>
              <a:t>Early process scheduling schemes would control the level of multiprogramming allowed based on CPU utilization, adding in more processes when CPU utilization was low.</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rPr>
              <a:t>The problem is that when memory filled up and processes started spending lots of time waiting for their pages to page in, then CPU utilization would lower, causing the schedule to add in even more processes and exacerbating the problem! Eventually the system would essentially grind to a halt.</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rPr>
              <a:t>Local page replacement policies can prevent one thrashing process from taking pages away from other processes, but it still tends to clog up the I/O queue, thereby slowing down any other process that needs to do even a little bit of paging ( or any other I/O for that matter. )</a:t>
            </a:r>
            <a:endParaRPr>
              <a:solidFill>
                <a:schemeClr val="dk1"/>
              </a:solidFill>
            </a:endParaRPr>
          </a:p>
          <a:p>
            <a:pPr marL="0" lvl="0" indent="0" algn="l" rtl="0">
              <a:lnSpc>
                <a:spcPct val="100000"/>
              </a:lnSpc>
              <a:spcBef>
                <a:spcPts val="1200"/>
              </a:spcBef>
              <a:spcAft>
                <a:spcPts val="800"/>
              </a:spcAft>
              <a:buNone/>
            </a:pPr>
            <a:endParaRPr sz="1100" b="1" i="1">
              <a:solidFill>
                <a:schemeClr val="dk1"/>
              </a:solidFill>
            </a:endParaRPr>
          </a:p>
        </p:txBody>
      </p:sp>
    </p:spTree>
  </p:cSld>
  <p:clrMapOvr>
    <a:masterClrMapping/>
  </p:clrMapOvr>
  <p:transition>
    <p:push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8"/>
          <p:cNvSpPr txBox="1"/>
          <p:nvPr/>
        </p:nvSpPr>
        <p:spPr>
          <a:xfrm>
            <a:off x="800600" y="245249"/>
            <a:ext cx="8229300" cy="1134000"/>
          </a:xfrm>
          <a:prstGeom prst="rect">
            <a:avLst/>
          </a:prstGeom>
          <a:noFill/>
          <a:ln>
            <a:noFill/>
          </a:ln>
        </p:spPr>
        <p:txBody>
          <a:bodyPr spcFirstLastPara="1" wrap="square" lIns="91425" tIns="45700" rIns="91425" bIns="45700" anchor="ctr" anchorCtr="0">
            <a:noAutofit/>
          </a:bodyPr>
          <a:lstStyle/>
          <a:p>
            <a:pPr marL="0" lvl="0" indent="0" algn="ctr" rtl="0">
              <a:lnSpc>
                <a:spcPct val="110000"/>
              </a:lnSpc>
              <a:spcBef>
                <a:spcPts val="1500"/>
              </a:spcBef>
              <a:spcAft>
                <a:spcPts val="800"/>
              </a:spcAft>
              <a:buSzPts val="1100"/>
              <a:buNone/>
            </a:pPr>
            <a:r>
              <a:rPr lang="en-US" sz="3000">
                <a:solidFill>
                  <a:srgbClr val="333333"/>
                </a:solidFill>
                <a:latin typeface="Times New Roman"/>
                <a:ea typeface="Times New Roman"/>
                <a:cs typeface="Times New Roman"/>
                <a:sym typeface="Times New Roman"/>
              </a:rPr>
              <a:t>Thrashing</a:t>
            </a:r>
            <a:endParaRPr sz="3000">
              <a:solidFill>
                <a:srgbClr val="333333"/>
              </a:solidFill>
              <a:latin typeface="Times New Roman"/>
              <a:ea typeface="Times New Roman"/>
              <a:cs typeface="Times New Roman"/>
              <a:sym typeface="Times New Roman"/>
            </a:endParaRPr>
          </a:p>
        </p:txBody>
      </p:sp>
      <p:pic>
        <p:nvPicPr>
          <p:cNvPr id="412" name="Google Shape;412;p68"/>
          <p:cNvPicPr preferRelativeResize="0"/>
          <p:nvPr/>
        </p:nvPicPr>
        <p:blipFill>
          <a:blip r:embed="rId3">
            <a:alphaModFix/>
          </a:blip>
          <a:stretch>
            <a:fillRect/>
          </a:stretch>
        </p:blipFill>
        <p:spPr>
          <a:xfrm>
            <a:off x="1246025" y="1530550"/>
            <a:ext cx="6504825" cy="4544025"/>
          </a:xfrm>
          <a:prstGeom prst="rect">
            <a:avLst/>
          </a:prstGeom>
          <a:noFill/>
          <a:ln>
            <a:noFill/>
          </a:ln>
        </p:spPr>
      </p:pic>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Logical Address &amp; Physical Address</a:t>
            </a:r>
            <a:endParaRPr lang="en-IN" dirty="0"/>
          </a:p>
        </p:txBody>
      </p:sp>
      <p:sp>
        <p:nvSpPr>
          <p:cNvPr id="3" name="Text Placeholder 2"/>
          <p:cNvSpPr>
            <a:spLocks noGrp="1"/>
          </p:cNvSpPr>
          <p:nvPr>
            <p:ph type="body" idx="1"/>
          </p:nvPr>
        </p:nvSpPr>
        <p:spPr/>
        <p:txBody>
          <a:bodyPr/>
          <a:lstStyle/>
          <a:p>
            <a:pPr fontAlgn="base"/>
            <a:r>
              <a:rPr lang="en-US" b="1" dirty="0"/>
              <a:t>Logical Address</a:t>
            </a:r>
            <a:r>
              <a:rPr lang="en-US" dirty="0"/>
              <a:t> is generated by CPU while a program is running. The logical address is virtual address as it does not exist physically, therefore, it is also known as Virtual Address. This address is used as a reference to access the physical memory location by CPU. The term Logical Address Space is used for the set of all logical addresses generated by a program’s perspective.</a:t>
            </a:r>
            <a:br>
              <a:rPr lang="en-US" dirty="0"/>
            </a:br>
            <a:r>
              <a:rPr lang="en-US" dirty="0"/>
              <a:t>The hardware device called Memory-Management Unit is used for mapping logical address to its corresponding physical address.</a:t>
            </a:r>
          </a:p>
          <a:p>
            <a:pPr fontAlgn="base"/>
            <a:endParaRPr lang="en-US" b="1" dirty="0"/>
          </a:p>
          <a:p>
            <a:pPr fontAlgn="base"/>
            <a:r>
              <a:rPr lang="en-US" b="1" dirty="0"/>
              <a:t>Physical Address</a:t>
            </a:r>
            <a:r>
              <a:rPr lang="en-US" dirty="0"/>
              <a:t> identifies a physical location of required data in a memory. The user never directly deals with the physical address but can access by its corresponding logical address. The user program generates the logical address and thinks that the program is running in this logical address but the program needs physical memory for its execution, therefore, the logical address must be mapped to the physical address by MMU before they are used. The term Physical Address Space is used for all physical addresses corresponding to the logical addresses in a Logical address space.</a:t>
            </a:r>
          </a:p>
          <a:p>
            <a:endParaRPr lang="en-IN" dirty="0"/>
          </a:p>
        </p:txBody>
      </p:sp>
    </p:spTree>
    <p:extLst>
      <p:ext uri="{BB962C8B-B14F-4D97-AF65-F5344CB8AC3E}">
        <p14:creationId xmlns:p14="http://schemas.microsoft.com/office/powerpoint/2010/main" val="47753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5468" y="274680"/>
            <a:ext cx="6250971" cy="1142640"/>
          </a:xfrm>
        </p:spPr>
        <p:txBody>
          <a:bodyPr/>
          <a:lstStyle/>
          <a:p>
            <a:r>
              <a:rPr lang="en-IN" dirty="0"/>
              <a:t>Logical to Physical address translation</a:t>
            </a:r>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69" y="1485900"/>
            <a:ext cx="7877908" cy="4277347"/>
          </a:xfrm>
          <a:prstGeom prst="rect">
            <a:avLst/>
          </a:prstGeom>
        </p:spPr>
      </p:pic>
    </p:spTree>
    <p:extLst>
      <p:ext uri="{BB962C8B-B14F-4D97-AF65-F5344CB8AC3E}">
        <p14:creationId xmlns:p14="http://schemas.microsoft.com/office/powerpoint/2010/main" val="240273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930" y="274680"/>
            <a:ext cx="6778509" cy="1142640"/>
          </a:xfrm>
        </p:spPr>
        <p:txBody>
          <a:bodyPr/>
          <a:lstStyle/>
          <a:p>
            <a:r>
              <a:rPr lang="en-IN" dirty="0"/>
              <a:t>Logical to Physical address translation (Example)</a:t>
            </a:r>
          </a:p>
        </p:txBody>
      </p:sp>
      <p:sp>
        <p:nvSpPr>
          <p:cNvPr id="3" name="Text Placeholder 2"/>
          <p:cNvSpPr>
            <a:spLocks noGrp="1"/>
          </p:cNvSpPr>
          <p:nvPr>
            <p:ph type="body" idx="1"/>
          </p:nvPr>
        </p:nvSpPr>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9331"/>
            <a:ext cx="8132885" cy="4254744"/>
          </a:xfrm>
          <a:prstGeom prst="rect">
            <a:avLst/>
          </a:prstGeom>
        </p:spPr>
      </p:pic>
    </p:spTree>
    <p:extLst>
      <p:ext uri="{BB962C8B-B14F-4D97-AF65-F5344CB8AC3E}">
        <p14:creationId xmlns:p14="http://schemas.microsoft.com/office/powerpoint/2010/main" val="351500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1"/>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Memory Management Requirements</a:t>
            </a:r>
            <a:endParaRPr sz="4400" b="0" strike="noStrike">
              <a:solidFill>
                <a:srgbClr val="000000"/>
              </a:solidFill>
              <a:latin typeface="Arial"/>
              <a:ea typeface="Arial"/>
              <a:cs typeface="Arial"/>
              <a:sym typeface="Arial"/>
            </a:endParaRPr>
          </a:p>
        </p:txBody>
      </p:sp>
      <p:sp>
        <p:nvSpPr>
          <p:cNvPr id="151" name="Google Shape;151;p31"/>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Relocation</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Protection</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Sharing</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Logical organisation</a:t>
            </a:r>
            <a:endParaRPr sz="3200" b="0" strike="noStrik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Physical organisation</a:t>
            </a:r>
            <a:endParaRPr sz="3200" b="0"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Arial"/>
                <a:ea typeface="Arial"/>
                <a:cs typeface="Arial"/>
                <a:sym typeface="Arial"/>
              </a:rPr>
              <a:t>Requirements: Relocation</a:t>
            </a:r>
            <a:endParaRPr sz="4400" b="0" strike="noStrike">
              <a:solidFill>
                <a:srgbClr val="000000"/>
              </a:solidFill>
              <a:latin typeface="Arial"/>
              <a:ea typeface="Arial"/>
              <a:cs typeface="Arial"/>
              <a:sym typeface="Arial"/>
            </a:endParaRPr>
          </a:p>
        </p:txBody>
      </p:sp>
      <p:sp>
        <p:nvSpPr>
          <p:cNvPr id="158" name="Google Shape;158;p32"/>
          <p:cNvSpPr txBox="1"/>
          <p:nvPr/>
        </p:nvSpPr>
        <p:spPr>
          <a:xfrm>
            <a:off x="457200" y="1600200"/>
            <a:ext cx="8229240" cy="49525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The programmer does not know where the program will be placed in memory when it is executed, </a:t>
            </a:r>
            <a:endParaRPr sz="3200" b="0" strike="noStrike">
              <a:solidFill>
                <a:srgbClr val="000000"/>
              </a:solidFill>
              <a:latin typeface="Arial"/>
              <a:ea typeface="Arial"/>
              <a:cs typeface="Arial"/>
              <a:sym typeface="Arial"/>
            </a:endParaRPr>
          </a:p>
          <a:p>
            <a:pPr marL="743040" marR="0" lvl="1" indent="-285480" algn="l" rtl="0">
              <a:lnSpc>
                <a:spcPct val="100000"/>
              </a:lnSpc>
              <a:spcBef>
                <a:spcPts val="561"/>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it may be swapped to disk and return to main memory at a different location (relocated)</a:t>
            </a:r>
            <a:endParaRPr sz="2800" b="0" i="0" u="none" strike="noStrike" cap="none">
              <a:solidFill>
                <a:srgbClr val="000000"/>
              </a:solidFill>
              <a:latin typeface="Arial"/>
              <a:ea typeface="Arial"/>
              <a:cs typeface="Arial"/>
              <a:sym typeface="Arial"/>
            </a:endParaRPr>
          </a:p>
          <a:p>
            <a:pPr marL="343080" marR="0" lvl="0" indent="-342720" algn="l" rtl="0">
              <a:lnSpc>
                <a:spcPct val="100000"/>
              </a:lnSpc>
              <a:spcBef>
                <a:spcPts val="641"/>
              </a:spcBef>
              <a:spcAft>
                <a:spcPts val="0"/>
              </a:spcAft>
              <a:buClr>
                <a:srgbClr val="000000"/>
              </a:buClr>
              <a:buSzPts val="3200"/>
              <a:buFont typeface="Arial"/>
              <a:buChar char="•"/>
            </a:pPr>
            <a:r>
              <a:rPr lang="en-US" sz="3200" b="0" strike="noStrike">
                <a:solidFill>
                  <a:srgbClr val="000000"/>
                </a:solidFill>
                <a:latin typeface="Arial"/>
                <a:ea typeface="Arial"/>
                <a:cs typeface="Arial"/>
                <a:sym typeface="Arial"/>
              </a:rPr>
              <a:t>Memory references must be translated to the actual physical memory address</a:t>
            </a:r>
            <a:endParaRPr sz="3200" b="0" strike="noStrike">
              <a:solidFill>
                <a:srgbClr val="000000"/>
              </a:solidFill>
              <a:latin typeface="Arial"/>
              <a:ea typeface="Arial"/>
              <a:cs typeface="Arial"/>
              <a:sym typeface="Arial"/>
            </a:endParaRPr>
          </a:p>
          <a:p>
            <a:pPr marL="0" marR="0" lvl="0" indent="0" algn="l" rtl="0">
              <a:lnSpc>
                <a:spcPct val="100000"/>
              </a:lnSpc>
              <a:spcBef>
                <a:spcPts val="641"/>
              </a:spcBef>
              <a:spcAft>
                <a:spcPts val="0"/>
              </a:spcAft>
              <a:buNone/>
            </a:pPr>
            <a:endParaRPr sz="3200" b="0" strike="noStrike">
              <a:solidFill>
                <a:srgbClr val="000000"/>
              </a:solidFill>
              <a:latin typeface="Arial"/>
              <a:ea typeface="Arial"/>
              <a:cs typeface="Arial"/>
              <a:sym typeface="Arial"/>
            </a:endParaRPr>
          </a:p>
        </p:txBody>
      </p:sp>
    </p:spTree>
  </p:cSld>
  <p:clrMapOvr>
    <a:masterClrMapping/>
  </p:clrMapOvr>
  <p:transition>
    <p:push dir="r"/>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CA9E692114E84C8858AC5D10B13395" ma:contentTypeVersion="9" ma:contentTypeDescription="Create a new document." ma:contentTypeScope="" ma:versionID="ab8fd52df9013f5f1767e8cb06861f2c">
  <xsd:schema xmlns:xsd="http://www.w3.org/2001/XMLSchema" xmlns:xs="http://www.w3.org/2001/XMLSchema" xmlns:p="http://schemas.microsoft.com/office/2006/metadata/properties" xmlns:ns2="1bd0af3a-b0c9-4eeb-82be-6cd1fcc233c3" targetNamespace="http://schemas.microsoft.com/office/2006/metadata/properties" ma:root="true" ma:fieldsID="0e8d535a675fcbd87b0590eb681816a0" ns2:_="">
    <xsd:import namespace="1bd0af3a-b0c9-4eeb-82be-6cd1fcc233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0af3a-b0c9-4eeb-82be-6cd1fcc233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DC34B5-CA18-4861-969B-D24470C52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d0af3a-b0c9-4eeb-82be-6cd1fcc233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490555-6F33-40C5-BECC-86E4A10E604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FC57510-CEA3-4E99-8B87-16DB40738F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773</TotalTime>
  <Words>4077</Words>
  <Application>Microsoft Office PowerPoint</Application>
  <PresentationFormat>On-screen Show (4:3)</PresentationFormat>
  <Paragraphs>324</Paragraphs>
  <Slides>46</Slides>
  <Notes>40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Helvetica Neue</vt:lpstr>
      <vt:lpstr>Arial</vt:lpstr>
      <vt:lpstr>Roboto</vt:lpstr>
      <vt:lpstr>Times New Roman</vt:lpstr>
      <vt:lpstr>Calibri</vt:lpstr>
      <vt:lpstr>Courier New</vt:lpstr>
      <vt:lpstr>Office Theme</vt:lpstr>
      <vt:lpstr>Office Theme</vt:lpstr>
      <vt:lpstr>PowerPoint Presentation</vt:lpstr>
      <vt:lpstr>PowerPoint Presentation</vt:lpstr>
      <vt:lpstr>PowerPoint Presentation</vt:lpstr>
      <vt:lpstr>PowerPoint Presentation</vt:lpstr>
      <vt:lpstr>Logical Address &amp; Physical Address</vt:lpstr>
      <vt:lpstr>Logical to Physical address translation</vt:lpstr>
      <vt:lpstr>Logical to Physical address translation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Paging Hardware (also called Address Translation in Paging)</vt:lpstr>
      <vt:lpstr>PowerPoint Presentation</vt:lpstr>
      <vt:lpstr>PAGING WITH TLB</vt:lpstr>
      <vt:lpstr>Effective memory access time (EMAT)</vt:lpstr>
      <vt:lpstr>Q: A paging scheme uses a Translation Lookaside buffer (TLB). A TLB access takes 10 ns and a main memory access takes 50 ns. What is the effective access time (in ns) if the TLB hit ratio is 90% and there is no page fault? </vt:lpstr>
      <vt:lpstr>PowerPoint Presentation</vt:lpstr>
      <vt:lpstr>Example of Segmentation</vt:lpstr>
      <vt:lpstr>Segmentation Hardware (also called Address Translation in Segmentation)</vt:lpstr>
      <vt:lpstr>PowerPoint Presentation</vt:lpstr>
      <vt:lpstr>PowerPoint Presentation</vt:lpstr>
      <vt:lpstr>Virtual Memory That is Larger Than Physical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Varun Khadayate</cp:lastModifiedBy>
  <cp:revision>23</cp:revision>
  <dcterms:modified xsi:type="dcterms:W3CDTF">2021-05-13T14:25:08Z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0x01010055CA9E692114E84C8858AC5D10B13395</vt:lpwstr>
  </property>
</Properties>
</file>