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60" r:id="rId5"/>
  </p:sldMasterIdLst>
  <p:notesMasterIdLst>
    <p:notesMasterId r:id="rId28"/>
  </p:notesMasterIdLst>
  <p:sldIdLst>
    <p:sldId id="256" r:id="rId6"/>
    <p:sldId id="316" r:id="rId7"/>
    <p:sldId id="317" r:id="rId8"/>
    <p:sldId id="257" r:id="rId9"/>
    <p:sldId id="258" r:id="rId10"/>
    <p:sldId id="259" r:id="rId11"/>
    <p:sldId id="318" r:id="rId12"/>
    <p:sldId id="361" r:id="rId13"/>
    <p:sldId id="362" r:id="rId14"/>
    <p:sldId id="363" r:id="rId15"/>
    <p:sldId id="364" r:id="rId16"/>
    <p:sldId id="322" r:id="rId17"/>
    <p:sldId id="268" r:id="rId18"/>
    <p:sldId id="269" r:id="rId19"/>
    <p:sldId id="270" r:id="rId20"/>
    <p:sldId id="365" r:id="rId21"/>
    <p:sldId id="368" r:id="rId22"/>
    <p:sldId id="271" r:id="rId23"/>
    <p:sldId id="366" r:id="rId24"/>
    <p:sldId id="276" r:id="rId25"/>
    <p:sldId id="277" r:id="rId26"/>
    <p:sldId id="325"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52" autoAdjust="0"/>
  </p:normalViewPr>
  <p:slideViewPr>
    <p:cSldViewPr>
      <p:cViewPr varScale="1">
        <p:scale>
          <a:sx n="47" d="100"/>
          <a:sy n="47" d="100"/>
        </p:scale>
        <p:origin x="1840" y="92"/>
      </p:cViewPr>
      <p:guideLst>
        <p:guide orient="horz" pos="2160"/>
        <p:guide pos="2880"/>
      </p:guideLst>
    </p:cSldViewPr>
  </p:slideViewPr>
  <p:notesTextViewPr>
    <p:cViewPr>
      <p:scale>
        <a:sx n="100" d="100"/>
        <a:sy n="100" d="100"/>
      </p:scale>
      <p:origin x="0" y="-576"/>
    </p:cViewPr>
  </p:notesTextViewPr>
  <p:sorterViewPr>
    <p:cViewPr>
      <p:scale>
        <a:sx n="66" d="100"/>
        <a:sy n="66" d="100"/>
      </p:scale>
      <p:origin x="0" y="51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5/13/2021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8923328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a:t>From section 1.7</a:t>
            </a:r>
          </a:p>
          <a:p>
            <a:endParaRPr lang="en-NZ" dirty="0"/>
          </a:p>
          <a:p>
            <a:r>
              <a:rPr lang="en-NZ" b="1" dirty="0"/>
              <a:t>Programmed I/O</a:t>
            </a:r>
            <a:r>
              <a:rPr lang="en-NZ" dirty="0"/>
              <a:t>: </a:t>
            </a:r>
          </a:p>
          <a:p>
            <a:pPr lvl="1">
              <a:buFont typeface="Arial" pitchFamily="34" charset="0"/>
              <a:buChar char="•"/>
            </a:pPr>
            <a:r>
              <a:rPr lang="en-NZ" dirty="0"/>
              <a:t> Processor issues an I/O command, on behalf of a process, to an I/O module; </a:t>
            </a:r>
          </a:p>
          <a:p>
            <a:pPr lvl="1">
              <a:buFont typeface="Arial" pitchFamily="34" charset="0"/>
              <a:buChar char="•"/>
            </a:pPr>
            <a:r>
              <a:rPr lang="en-NZ" dirty="0"/>
              <a:t> that process then busy waits for the operation to be completed before proceeding.</a:t>
            </a:r>
          </a:p>
          <a:p>
            <a:pPr lvl="0">
              <a:buFont typeface="Arial" pitchFamily="34" charset="0"/>
              <a:buNone/>
            </a:pPr>
            <a:endParaRPr lang="en-NZ" dirty="0"/>
          </a:p>
          <a:p>
            <a:pPr lvl="0">
              <a:buFont typeface="Arial" pitchFamily="34" charset="0"/>
              <a:buNone/>
            </a:pPr>
            <a:r>
              <a:rPr lang="en-NZ" b="1" dirty="0"/>
              <a:t>Interrupt-driven I/O</a:t>
            </a:r>
            <a:r>
              <a:rPr lang="en-NZ" dirty="0"/>
              <a:t>:</a:t>
            </a:r>
          </a:p>
          <a:p>
            <a:pPr lvl="1">
              <a:buFont typeface="Arial" pitchFamily="34" charset="0"/>
              <a:buChar char="•"/>
            </a:pPr>
            <a:r>
              <a:rPr lang="en-NZ" dirty="0"/>
              <a:t> Processor issues an I/O command on behalf of a process.</a:t>
            </a:r>
          </a:p>
          <a:p>
            <a:pPr lvl="1">
              <a:buFont typeface="Arial" pitchFamily="34" charset="0"/>
              <a:buChar char="•"/>
            </a:pPr>
            <a:r>
              <a:rPr lang="en-NZ"/>
              <a:t> </a:t>
            </a:r>
            <a:r>
              <a:rPr lang="en-NZ" b="1" i="1"/>
              <a:t>If</a:t>
            </a:r>
            <a:r>
              <a:rPr lang="en-NZ"/>
              <a:t> </a:t>
            </a:r>
            <a:r>
              <a:rPr lang="en-NZ" dirty="0"/>
              <a:t>the I/O instruction from the process is </a:t>
            </a:r>
            <a:r>
              <a:rPr lang="en-NZ" b="1" i="1" dirty="0"/>
              <a:t>nonblocking</a:t>
            </a:r>
            <a:r>
              <a:rPr lang="en-NZ" dirty="0"/>
              <a:t>, then the processor continues to execute instructions from the process that issued the I/O command. </a:t>
            </a:r>
          </a:p>
          <a:p>
            <a:pPr lvl="1">
              <a:buFont typeface="Arial" pitchFamily="34" charset="0"/>
              <a:buChar char="•"/>
            </a:pPr>
            <a:r>
              <a:rPr lang="en-NZ" dirty="0"/>
              <a:t> </a:t>
            </a:r>
            <a:r>
              <a:rPr lang="en-NZ" b="1" i="1" dirty="0"/>
              <a:t>If </a:t>
            </a:r>
            <a:r>
              <a:rPr lang="en-NZ" dirty="0"/>
              <a:t>the I/O instruction is </a:t>
            </a:r>
            <a:r>
              <a:rPr lang="en-NZ" b="1" i="1" dirty="0"/>
              <a:t>blocking</a:t>
            </a:r>
            <a:r>
              <a:rPr lang="en-NZ" dirty="0"/>
              <a:t>, then the next instruction that the processor executes is from the OS, which will put the current process in a blocked state and schedule another process.</a:t>
            </a:r>
          </a:p>
          <a:p>
            <a:pPr lvl="1">
              <a:buFont typeface="Arial" pitchFamily="34" charset="0"/>
              <a:buNone/>
            </a:pPr>
            <a:endParaRPr lang="en-NZ" dirty="0"/>
          </a:p>
          <a:p>
            <a:pPr lvl="0">
              <a:buFont typeface="Arial" pitchFamily="34" charset="0"/>
              <a:buNone/>
            </a:pPr>
            <a:r>
              <a:rPr lang="en-NZ" b="1" dirty="0"/>
              <a:t>Direct memory access (DMA): </a:t>
            </a:r>
          </a:p>
          <a:p>
            <a:pPr lvl="1">
              <a:buFont typeface="Arial" pitchFamily="34" charset="0"/>
              <a:buChar char="•"/>
            </a:pPr>
            <a:r>
              <a:rPr lang="en-NZ" b="1" dirty="0"/>
              <a:t> </a:t>
            </a:r>
            <a:r>
              <a:rPr lang="en-NZ" dirty="0"/>
              <a:t>A DMA module controls the exchange of data between main memory and an I/O module. </a:t>
            </a:r>
          </a:p>
          <a:p>
            <a:pPr lvl="1">
              <a:buFont typeface="Arial" pitchFamily="34" charset="0"/>
              <a:buChar char="•"/>
            </a:pPr>
            <a:r>
              <a:rPr lang="en-NZ" dirty="0"/>
              <a:t> The processor sends a request for the transfer of a block of data to the DMA module and is interrupted only after the entire block has been transferred.</a:t>
            </a:r>
          </a:p>
          <a:p>
            <a:pPr lvl="1">
              <a:buFont typeface="Arial" pitchFamily="34" charset="0"/>
              <a:buChar char="•"/>
            </a:pPr>
            <a:endParaRPr lang="en-NZ" dirty="0"/>
          </a:p>
          <a:p>
            <a:pPr lvl="0">
              <a:buFont typeface="Arial" pitchFamily="34" charset="0"/>
              <a:buNone/>
            </a:pPr>
            <a:r>
              <a:rPr lang="en-NZ" dirty="0"/>
              <a:t>Table 11.1 indicates the relationship among these three techniques.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a:t>The processor directly controls a peripheral device. </a:t>
            </a:r>
          </a:p>
          <a:p>
            <a:pPr marL="685800" lvl="1" indent="-228600">
              <a:buFont typeface="Arial" pitchFamily="34" charset="0"/>
              <a:buChar char="•"/>
            </a:pPr>
            <a:r>
              <a:rPr lang="en-NZ" dirty="0"/>
              <a:t>This is seen in simple microprocessor-controlled devices.</a:t>
            </a:r>
          </a:p>
          <a:p>
            <a:pPr marL="685800" lvl="1" indent="-228600">
              <a:buFont typeface="Arial" pitchFamily="34" charset="0"/>
              <a:buChar char="•"/>
            </a:pPr>
            <a:endParaRPr lang="en-NZ" dirty="0"/>
          </a:p>
          <a:p>
            <a:pPr marL="228600" indent="-228600">
              <a:buAutoNum type="arabicPeriod" startAt="2"/>
            </a:pPr>
            <a:r>
              <a:rPr lang="en-NZ" dirty="0"/>
              <a:t>A controller or I/O module is added.</a:t>
            </a:r>
          </a:p>
          <a:p>
            <a:pPr marL="685800" lvl="1" indent="-228600">
              <a:buFont typeface="Arial" pitchFamily="34" charset="0"/>
              <a:buChar char="•"/>
            </a:pPr>
            <a:r>
              <a:rPr lang="en-NZ" dirty="0"/>
              <a:t>The processor uses programmed I/O without interrupts.</a:t>
            </a:r>
          </a:p>
          <a:p>
            <a:pPr marL="685800" lvl="1" indent="-228600">
              <a:buFont typeface="Arial" pitchFamily="34" charset="0"/>
              <a:buChar char="•"/>
            </a:pPr>
            <a:r>
              <a:rPr lang="en-NZ" dirty="0"/>
              <a:t> With this step, the processor becomes somewhat divorced from the specific details of external device interfaces.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3. Now interrupts are employed.</a:t>
            </a:r>
          </a:p>
          <a:p>
            <a:pPr lvl="1">
              <a:buFont typeface="Arial" pitchFamily="34" charset="0"/>
              <a:buChar char="•"/>
            </a:pPr>
            <a:r>
              <a:rPr lang="en-NZ" dirty="0"/>
              <a:t> The processor need not spend time waiting for an I/O operation to be performed, thus increasing efficiency.</a:t>
            </a:r>
          </a:p>
          <a:p>
            <a:pPr lvl="1">
              <a:buFont typeface="Arial" pitchFamily="34" charset="0"/>
              <a:buChar char="•"/>
            </a:pPr>
            <a:endParaRPr lang="en-NZ" dirty="0"/>
          </a:p>
          <a:p>
            <a:r>
              <a:rPr lang="en-NZ" dirty="0"/>
              <a:t>4. The I/O module is given direct control of memory via DMA. </a:t>
            </a:r>
          </a:p>
          <a:p>
            <a:pPr lvl="1">
              <a:buFont typeface="Arial" pitchFamily="34" charset="0"/>
              <a:buChar char="•"/>
            </a:pPr>
            <a:r>
              <a:rPr lang="en-NZ" dirty="0"/>
              <a:t> It can now move a block of data to or from memory without involving the processor, except at the beginning and end of the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5. I/O module is enhanced to become a separate processor, with a specialized instruction set tailored for I/O.</a:t>
            </a:r>
          </a:p>
          <a:p>
            <a:pPr lvl="1">
              <a:buFont typeface="Arial" pitchFamily="34" charset="0"/>
              <a:buChar char="•"/>
            </a:pPr>
            <a:r>
              <a:rPr lang="en-NZ" dirty="0"/>
              <a:t> CPU directs the I/O processor to execute an I/O program in main memory.</a:t>
            </a:r>
          </a:p>
          <a:p>
            <a:pPr lvl="1">
              <a:buFont typeface="Arial" pitchFamily="34" charset="0"/>
              <a:buChar char="•"/>
            </a:pPr>
            <a:r>
              <a:rPr lang="en-NZ" dirty="0"/>
              <a:t> The I/O processor fetches and executes these instructions without processor intervention. </a:t>
            </a:r>
          </a:p>
          <a:p>
            <a:pPr lvl="1">
              <a:buFont typeface="Arial" pitchFamily="34" charset="0"/>
              <a:buChar char="•"/>
            </a:pPr>
            <a:r>
              <a:rPr lang="en-NZ" dirty="0"/>
              <a:t> Allowing the processor to specify a sequence of I/O activities and to be interrupted only when the entire sequence has been performed.</a:t>
            </a:r>
          </a:p>
          <a:p>
            <a:pPr lvl="1">
              <a:buFont typeface="Arial" pitchFamily="34" charset="0"/>
              <a:buChar char="•"/>
            </a:pPr>
            <a:endParaRPr lang="en-NZ" dirty="0"/>
          </a:p>
          <a:p>
            <a:r>
              <a:rPr lang="en-NZ" dirty="0"/>
              <a:t>6. The I/O module has a local memory of its own and is, in fact, a computer in its own right.</a:t>
            </a:r>
          </a:p>
          <a:p>
            <a:pPr lvl="1">
              <a:buFont typeface="Arial" pitchFamily="34" charset="0"/>
              <a:buChar char="•"/>
            </a:pPr>
            <a:r>
              <a:rPr lang="en-NZ" dirty="0"/>
              <a:t> A large set of I/O devices can be controlled, with minimal processor involvement.</a:t>
            </a:r>
          </a:p>
          <a:p>
            <a:pPr lvl="1">
              <a:buFont typeface="Arial" pitchFamily="34" charset="0"/>
              <a:buChar char="•"/>
            </a:pPr>
            <a:r>
              <a:rPr lang="en-NZ" dirty="0"/>
              <a:t> Commonly used to control communications with interactive terminals. The I/O processor takes care of most of the tasks involved in controlling the terminals.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Beginning with a brief discussion of I/O devices and the organization of the I/O functions. </a:t>
            </a:r>
          </a:p>
          <a:p>
            <a:endParaRPr lang="en-NZ" dirty="0"/>
          </a:p>
          <a:p>
            <a:r>
              <a:rPr lang="en-NZ" dirty="0"/>
              <a:t>Next examine operating system design issues, including design objectives, and the way in which the I/O function can be structured.</a:t>
            </a:r>
          </a:p>
          <a:p>
            <a:endParaRPr lang="en-NZ" dirty="0"/>
          </a:p>
          <a:p>
            <a:r>
              <a:rPr lang="en-NZ" dirty="0"/>
              <a:t>Then I/O buffering is examined;</a:t>
            </a:r>
          </a:p>
          <a:p>
            <a:endParaRPr lang="en-NZ" dirty="0"/>
          </a:p>
          <a:p>
            <a:r>
              <a:rPr lang="en-NZ" dirty="0"/>
              <a:t>The next sections of the chapter are devoted to magnetic disk I/O. </a:t>
            </a:r>
          </a:p>
          <a:p>
            <a:pPr lvl="1">
              <a:buFont typeface="Arial" pitchFamily="34" charset="0"/>
              <a:buChar char="•"/>
            </a:pPr>
            <a:r>
              <a:rPr lang="en-NZ" dirty="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927095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Beginning with a brief discussion of I/O devices and the organization of the I/O functions. </a:t>
            </a:r>
          </a:p>
          <a:p>
            <a:endParaRPr lang="en-NZ" dirty="0"/>
          </a:p>
          <a:p>
            <a:r>
              <a:rPr lang="en-NZ" dirty="0"/>
              <a:t>Next examine operating system design issues, including design objectives, and the way in which the I/O function can be structured.</a:t>
            </a:r>
          </a:p>
          <a:p>
            <a:endParaRPr lang="en-NZ" dirty="0"/>
          </a:p>
          <a:p>
            <a:r>
              <a:rPr lang="en-NZ" dirty="0"/>
              <a:t>Then I/O buffering is examined;</a:t>
            </a:r>
          </a:p>
          <a:p>
            <a:endParaRPr lang="en-NZ" dirty="0"/>
          </a:p>
          <a:p>
            <a:r>
              <a:rPr lang="en-NZ" dirty="0"/>
              <a:t>The next sections of the chapter are devoted to magnetic disk I/O. </a:t>
            </a:r>
          </a:p>
          <a:p>
            <a:pPr lvl="1">
              <a:buFont typeface="Arial" pitchFamily="34" charset="0"/>
              <a:buChar char="•"/>
            </a:pPr>
            <a:r>
              <a:rPr lang="en-NZ" dirty="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Efficiency is important because I/O operations often form a bottleneck in a computing system. </a:t>
            </a:r>
          </a:p>
          <a:p>
            <a:endParaRPr lang="en-NZ" dirty="0"/>
          </a:p>
          <a:p>
            <a:r>
              <a:rPr lang="en-NZ" dirty="0"/>
              <a:t>One way to tackle this problem is multiprogramming, which, as we have seen, allows some processes to be waiting on I/O operations while another process is executing. </a:t>
            </a:r>
          </a:p>
          <a:p>
            <a:pPr lvl="1">
              <a:buFont typeface="Arial" pitchFamily="34" charset="0"/>
              <a:buChar char="•"/>
            </a:pPr>
            <a:r>
              <a:rPr lang="en-NZ" dirty="0"/>
              <a:t> However, even with the vast size of main memory in today’s machines, often I/O is not keeping up with the activities of the processor. </a:t>
            </a:r>
          </a:p>
          <a:p>
            <a:pPr lvl="0">
              <a:buFont typeface="Arial" pitchFamily="34" charset="0"/>
              <a:buNone/>
            </a:pPr>
            <a:endParaRPr lang="en-NZ" dirty="0"/>
          </a:p>
          <a:p>
            <a:pPr lvl="0">
              <a:buFont typeface="Arial" pitchFamily="34" charset="0"/>
              <a:buNone/>
            </a:pPr>
            <a:r>
              <a:rPr lang="en-NZ" dirty="0"/>
              <a:t>Swapping is used to bring in additional ready processes to keep the processor busy, but this in itself is an I/O operation.</a:t>
            </a:r>
          </a:p>
          <a:p>
            <a:pPr lvl="1">
              <a:buFont typeface="Arial" pitchFamily="34" charset="0"/>
              <a:buChar char="•"/>
            </a:pPr>
            <a:r>
              <a:rPr lang="en-NZ" dirty="0"/>
              <a:t> Thus, a major effort in I/O design has been schemes for improving the efficiency of the I/O.</a:t>
            </a:r>
          </a:p>
          <a:p>
            <a:pPr lvl="1">
              <a:buFont typeface="Arial" pitchFamily="34" charset="0"/>
              <a:buChar char="•"/>
            </a:pPr>
            <a:r>
              <a:rPr lang="en-NZ" dirty="0"/>
              <a:t> The area that has received the most attention, because of its importance, is disk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For simplicity and freedom from error, it is desirable to handle all devices in a uniform manner.</a:t>
            </a:r>
          </a:p>
          <a:p>
            <a:pPr lvl="1"/>
            <a:r>
              <a:rPr lang="en-NZ" dirty="0"/>
              <a:t>This applies both to the way in which processes </a:t>
            </a:r>
            <a:r>
              <a:rPr lang="en-NZ" b="1" dirty="0"/>
              <a:t>view </a:t>
            </a:r>
            <a:r>
              <a:rPr lang="en-NZ" dirty="0"/>
              <a:t>I/O devices and the way in which the operating system </a:t>
            </a:r>
            <a:r>
              <a:rPr lang="en-NZ" b="1" dirty="0"/>
              <a:t>manages </a:t>
            </a:r>
            <a:r>
              <a:rPr lang="en-NZ" dirty="0"/>
              <a:t>I/O devices and operations. </a:t>
            </a:r>
          </a:p>
          <a:p>
            <a:pPr lvl="1"/>
            <a:endParaRPr lang="en-NZ" dirty="0"/>
          </a:p>
          <a:p>
            <a:pPr lvl="0"/>
            <a:r>
              <a:rPr lang="en-NZ" dirty="0"/>
              <a:t>Because of the diversity of device characteristics, it is difficult in practice to achieve true generality.</a:t>
            </a:r>
          </a:p>
          <a:p>
            <a:pPr lvl="0"/>
            <a:endParaRPr lang="en-NZ" dirty="0"/>
          </a:p>
          <a:p>
            <a:r>
              <a:rPr lang="en-NZ" dirty="0"/>
              <a:t>What can be done is to use a hierarchical, modular approach to the design of the I/O function.</a:t>
            </a:r>
          </a:p>
          <a:p>
            <a:pPr lvl="1">
              <a:buFont typeface="Arial" pitchFamily="34" charset="0"/>
              <a:buChar char="•"/>
            </a:pPr>
            <a:r>
              <a:rPr lang="en-NZ" dirty="0"/>
              <a:t>T his hides most of the details of device I/O in lower-level routines so that user processes and upper levels of the operating system see devices in terms of general functions, such as read, write, open, close, lock, unlock.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Beginning with a brief discussion of I/O devices and the organization of the I/O functions. </a:t>
            </a:r>
          </a:p>
          <a:p>
            <a:endParaRPr lang="en-NZ" dirty="0"/>
          </a:p>
          <a:p>
            <a:r>
              <a:rPr lang="en-NZ" dirty="0"/>
              <a:t>Next examine operating system design issues, including design objectives, and the way in which the I/O function can be structured.</a:t>
            </a:r>
          </a:p>
          <a:p>
            <a:endParaRPr lang="en-NZ" dirty="0"/>
          </a:p>
          <a:p>
            <a:r>
              <a:rPr lang="en-NZ" dirty="0"/>
              <a:t>Then I/O buffering is examined;</a:t>
            </a:r>
          </a:p>
          <a:p>
            <a:endParaRPr lang="en-NZ" dirty="0"/>
          </a:p>
          <a:p>
            <a:r>
              <a:rPr lang="en-NZ" dirty="0"/>
              <a:t>The next sections of the chapter are devoted to magnetic disk I/O. </a:t>
            </a:r>
          </a:p>
          <a:p>
            <a:pPr lvl="1">
              <a:buFont typeface="Arial" pitchFamily="34" charset="0"/>
              <a:buChar char="•"/>
            </a:pPr>
            <a:r>
              <a:rPr lang="en-NZ" dirty="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hierarchical philosophy developed in Chapter 2 suggested that the functions of the operating system should be separated according to their complexity, their characteristic time scale, and their level of abstraction. </a:t>
            </a:r>
          </a:p>
          <a:p>
            <a:endParaRPr lang="en-NZ" dirty="0"/>
          </a:p>
          <a:p>
            <a:r>
              <a:rPr lang="en-NZ" dirty="0"/>
              <a:t>This approach leads to an organization of the operating system into a series of layers.</a:t>
            </a:r>
          </a:p>
          <a:p>
            <a:pPr lvl="1">
              <a:buFont typeface="Arial" pitchFamily="34" charset="0"/>
              <a:buChar char="•"/>
            </a:pPr>
            <a:r>
              <a:rPr lang="en-NZ" dirty="0"/>
              <a:t> Each layer performs a related subset of the functions required of the operating system. </a:t>
            </a:r>
          </a:p>
          <a:p>
            <a:pPr lvl="1">
              <a:buFont typeface="Arial" pitchFamily="34" charset="0"/>
              <a:buChar char="•"/>
            </a:pPr>
            <a:r>
              <a:rPr lang="en-NZ" dirty="0"/>
              <a:t> It relies on the next lower layer to perform more primitive functions and to conceal the details of those functions. </a:t>
            </a:r>
          </a:p>
          <a:p>
            <a:pPr lvl="1">
              <a:buFont typeface="Arial" pitchFamily="34" charset="0"/>
              <a:buChar char="•"/>
            </a:pPr>
            <a:r>
              <a:rPr lang="en-NZ" dirty="0"/>
              <a:t> It provides services to the next higher layer. </a:t>
            </a:r>
          </a:p>
          <a:p>
            <a:pPr lvl="1">
              <a:buFont typeface="Arial" pitchFamily="34" charset="0"/>
              <a:buChar char="•"/>
            </a:pPr>
            <a:r>
              <a:rPr lang="en-NZ" dirty="0"/>
              <a:t> Ideally, the layers should be defined so that changes in one layer do not require changes in other layers.</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Suitable for communicating with the computer user. </a:t>
            </a:r>
          </a:p>
          <a:p>
            <a:pPr lvl="1">
              <a:buFont typeface="Arial" pitchFamily="34" charset="0"/>
              <a:buChar char="•"/>
            </a:pPr>
            <a:r>
              <a:rPr lang="en-NZ" dirty="0"/>
              <a:t> Examples include printers and terminals, the latter consisting of video display, keyboard, and perhaps other devices such as a mouse.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Suitable for communicating with electronic equipment. </a:t>
            </a:r>
          </a:p>
          <a:p>
            <a:pPr lvl="1"/>
            <a:r>
              <a:rPr lang="en-NZ" dirty="0"/>
              <a:t>Examples are disk drives, USB keys, sensors, controllers, and actuators.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Suitable for communicating with remote devices. </a:t>
            </a:r>
          </a:p>
          <a:p>
            <a:pPr lvl="1">
              <a:buFont typeface="Arial" pitchFamily="34" charset="0"/>
              <a:buChar char="•"/>
            </a:pPr>
            <a:r>
              <a:rPr lang="en-NZ" dirty="0"/>
              <a:t> Examples are digital line drivers and modems.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Each of these are covered in subsequent slides</a:t>
            </a:r>
          </a:p>
          <a:p>
            <a:endParaRPr lang="en-NZ" dirty="0"/>
          </a:p>
          <a:p>
            <a:r>
              <a:rPr lang="en-NZ" dirty="0"/>
              <a:t>This diversity makes a uniform and consistent approach to I/O, both from the point of view of the operating system and from the point of view of user processes, difficult to achieve.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Beginning with a brief discussion of I/O devices and the organization of the I/O functions. </a:t>
            </a:r>
          </a:p>
          <a:p>
            <a:endParaRPr lang="en-NZ" dirty="0"/>
          </a:p>
          <a:p>
            <a:r>
              <a:rPr lang="en-NZ" dirty="0"/>
              <a:t>Next examine operating system design issues, including design objectives, and the way in which the I/O function can be structured.</a:t>
            </a:r>
          </a:p>
          <a:p>
            <a:endParaRPr lang="en-NZ" dirty="0"/>
          </a:p>
          <a:p>
            <a:r>
              <a:rPr lang="en-NZ" dirty="0"/>
              <a:t>Then I/O buffering is examined;</a:t>
            </a:r>
          </a:p>
          <a:p>
            <a:endParaRPr lang="en-NZ" dirty="0"/>
          </a:p>
          <a:p>
            <a:r>
              <a:rPr lang="en-NZ" dirty="0"/>
              <a:t>The next sections of the chapter are devoted to magnetic disk I/O. </a:t>
            </a:r>
          </a:p>
          <a:p>
            <a:pPr lvl="1">
              <a:buFont typeface="Arial" pitchFamily="34" charset="0"/>
              <a:buChar char="•"/>
            </a:pPr>
            <a:r>
              <a:rPr lang="en-NZ" dirty="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Beginning with a brief discussion of I/O devices and the organization of the I/O functions. </a:t>
            </a:r>
          </a:p>
          <a:p>
            <a:endParaRPr lang="en-NZ" dirty="0"/>
          </a:p>
          <a:p>
            <a:r>
              <a:rPr lang="en-NZ" dirty="0"/>
              <a:t>Next examine operating system design issues, including design objectives, and the way in which the I/O function can be structured.</a:t>
            </a:r>
          </a:p>
          <a:p>
            <a:endParaRPr lang="en-NZ" dirty="0"/>
          </a:p>
          <a:p>
            <a:r>
              <a:rPr lang="en-NZ" dirty="0"/>
              <a:t>Then I/O buffering is examined;</a:t>
            </a:r>
          </a:p>
          <a:p>
            <a:endParaRPr lang="en-NZ" dirty="0"/>
          </a:p>
          <a:p>
            <a:r>
              <a:rPr lang="en-NZ" dirty="0"/>
              <a:t>The next sections of the chapter are devoted to magnetic disk I/O. </a:t>
            </a:r>
          </a:p>
          <a:p>
            <a:pPr lvl="1">
              <a:buFont typeface="Arial" pitchFamily="34" charset="0"/>
              <a:buChar char="•"/>
            </a:pPr>
            <a:r>
              <a:rPr lang="en-NZ" dirty="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5/13/2021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5/13/2021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5/13/2021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5/13/2021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5/13/2021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5/13/2021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5/13/2021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5/13/2021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5/13/2021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5/13/2021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5/13/2021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5/13/2021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5/13/2021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5/13/2021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5/13/2021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5/13/2021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5/13/2021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5/13/2021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5/13/2021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5/13/2021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5/13/2021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5/13/2021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5/13/2021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lylib.com/books/en/3.275.1.27/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ctrTitle"/>
          </p:nvPr>
        </p:nvSpPr>
        <p:spPr>
          <a:xfrm>
            <a:off x="914400" y="2362200"/>
            <a:ext cx="7772400" cy="1470025"/>
          </a:xfrm>
        </p:spPr>
        <p:txBody>
          <a:bodyPr/>
          <a:lstStyle/>
          <a:p>
            <a:r>
              <a:rPr lang="en-US" dirty="0"/>
              <a:t>I/O Hardware</a:t>
            </a:r>
            <a:br>
              <a:rPr lang="en-US" dirty="0"/>
            </a:br>
            <a:r>
              <a:rPr lang="en-US" dirty="0"/>
              <a:t>(W. Stallings, ch-11)</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66800"/>
            <a:ext cx="8229600" cy="1143000"/>
          </a:xfrm>
        </p:spPr>
        <p:txBody>
          <a:bodyPr/>
          <a:lstStyle/>
          <a:p>
            <a:r>
              <a:rPr lang="en-US" sz="3200" dirty="0"/>
              <a:t>A model for connecting the CPU, memory, controllers, and I/O devices.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62200"/>
            <a:ext cx="8534400" cy="3124200"/>
          </a:xfrm>
        </p:spPr>
      </p:pic>
    </p:spTree>
    <p:extLst>
      <p:ext uri="{BB962C8B-B14F-4D97-AF65-F5344CB8AC3E}">
        <p14:creationId xmlns:p14="http://schemas.microsoft.com/office/powerpoint/2010/main" val="33571290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I/O Devices</a:t>
            </a:r>
          </a:p>
          <a:p>
            <a:pPr lvl="1"/>
            <a:r>
              <a:rPr lang="en-NZ" dirty="0"/>
              <a:t>Device Controllers</a:t>
            </a:r>
          </a:p>
          <a:p>
            <a:pPr lvl="1"/>
            <a:r>
              <a:rPr lang="en-NZ" dirty="0">
                <a:solidFill>
                  <a:schemeClr val="accent1"/>
                </a:solidFill>
              </a:rPr>
              <a:t>Techniques for performing I/O</a:t>
            </a:r>
          </a:p>
          <a:p>
            <a:pPr lvl="1"/>
            <a:r>
              <a:rPr lang="en-NZ" dirty="0"/>
              <a:t>DMA</a:t>
            </a:r>
          </a:p>
          <a:p>
            <a:pPr lvl="1"/>
            <a:r>
              <a:rPr lang="en-NZ" dirty="0"/>
              <a:t>Principles of I/O</a:t>
            </a:r>
          </a:p>
        </p:txBody>
      </p:sp>
      <p:cxnSp>
        <p:nvCxnSpPr>
          <p:cNvPr id="5" name="Straight Arrow Connector 4"/>
          <p:cNvCxnSpPr/>
          <p:nvPr/>
        </p:nvCxnSpPr>
        <p:spPr>
          <a:xfrm>
            <a:off x="-68580" y="25908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815188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Techniques for </a:t>
            </a:r>
            <a:br>
              <a:rPr lang="en-NZ" dirty="0"/>
            </a:br>
            <a:r>
              <a:rPr lang="en-NZ" dirty="0"/>
              <a:t>performing I/O</a:t>
            </a:r>
          </a:p>
        </p:txBody>
      </p:sp>
      <p:sp>
        <p:nvSpPr>
          <p:cNvPr id="3" name="Content Placeholder 2"/>
          <p:cNvSpPr>
            <a:spLocks noGrp="1"/>
          </p:cNvSpPr>
          <p:nvPr>
            <p:ph idx="1"/>
          </p:nvPr>
        </p:nvSpPr>
        <p:spPr/>
        <p:txBody>
          <a:bodyPr/>
          <a:lstStyle/>
          <a:p>
            <a:r>
              <a:rPr lang="en-NZ" dirty="0"/>
              <a:t>Programmed I/O</a:t>
            </a:r>
          </a:p>
          <a:p>
            <a:r>
              <a:rPr lang="en-NZ" dirty="0"/>
              <a:t>Interrupt-driven I/O</a:t>
            </a:r>
          </a:p>
          <a:p>
            <a:r>
              <a:rPr lang="en-NZ" dirty="0"/>
              <a:t>Direct memory access (DMA)</a:t>
            </a:r>
          </a:p>
        </p:txBody>
      </p:sp>
      <p:pic>
        <p:nvPicPr>
          <p:cNvPr id="4" name="Content Placeholder 3" descr="Table11_01.gif"/>
          <p:cNvPicPr>
            <a:picLocks noChangeAspect="1"/>
          </p:cNvPicPr>
          <p:nvPr/>
        </p:nvPicPr>
        <p:blipFill>
          <a:blip r:embed="rId3"/>
          <a:stretch>
            <a:fillRect/>
          </a:stretch>
        </p:blipFill>
        <p:spPr bwMode="auto">
          <a:xfrm>
            <a:off x="1443037" y="3429000"/>
            <a:ext cx="6257925" cy="2600325"/>
          </a:xfrm>
          <a:prstGeom prst="rect">
            <a:avLst/>
          </a:prstGeom>
          <a:noFill/>
          <a:ln w="9525">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dirty="0"/>
              <a:t>Evolution of the </a:t>
            </a:r>
            <a:br>
              <a:rPr lang="en-US" dirty="0"/>
            </a:br>
            <a:r>
              <a:rPr lang="en-US" dirty="0"/>
              <a:t>I/O Function</a:t>
            </a:r>
          </a:p>
        </p:txBody>
      </p:sp>
      <p:sp>
        <p:nvSpPr>
          <p:cNvPr id="3" name="Content Placeholder 2"/>
          <p:cNvSpPr>
            <a:spLocks noGrp="1"/>
          </p:cNvSpPr>
          <p:nvPr>
            <p:ph idx="1"/>
          </p:nvPr>
        </p:nvSpPr>
        <p:spPr/>
        <p:txBody>
          <a:bodyPr/>
          <a:lstStyle/>
          <a:p>
            <a:pPr marL="514350" indent="-514350">
              <a:buFont typeface="+mj-lt"/>
              <a:buAutoNum type="arabicPeriod"/>
            </a:pPr>
            <a:r>
              <a:rPr lang="en-US" dirty="0"/>
              <a:t>Processor directly controls a peripheral device</a:t>
            </a:r>
          </a:p>
          <a:p>
            <a:pPr marL="514350" indent="-514350">
              <a:buFont typeface="+mj-lt"/>
              <a:buAutoNum type="arabicPeriod"/>
            </a:pPr>
            <a:r>
              <a:rPr lang="en-US" dirty="0"/>
              <a:t>Controller or I/O module is added</a:t>
            </a:r>
          </a:p>
          <a:p>
            <a:pPr lvl="1"/>
            <a:r>
              <a:rPr lang="en-US" dirty="0"/>
              <a:t>Processor uses programmed I/O without interrupts</a:t>
            </a:r>
          </a:p>
          <a:p>
            <a:pPr lvl="1"/>
            <a:r>
              <a:rPr lang="en-US" dirty="0"/>
              <a:t>Processor does not need to handle details of external devices</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a:t>Evolution of the </a:t>
            </a:r>
            <a:br>
              <a:rPr lang="en-US" dirty="0"/>
            </a:br>
            <a:r>
              <a:rPr lang="en-US" dirty="0"/>
              <a:t>I/O Function cont…</a:t>
            </a:r>
          </a:p>
        </p:txBody>
      </p:sp>
      <p:sp>
        <p:nvSpPr>
          <p:cNvPr id="3" name="Content Placeholder 2"/>
          <p:cNvSpPr>
            <a:spLocks noGrp="1"/>
          </p:cNvSpPr>
          <p:nvPr>
            <p:ph idx="1"/>
          </p:nvPr>
        </p:nvSpPr>
        <p:spPr/>
        <p:txBody>
          <a:bodyPr/>
          <a:lstStyle/>
          <a:p>
            <a:pPr marL="514350" indent="-514350">
              <a:buFont typeface="+mj-lt"/>
              <a:buAutoNum type="arabicPeriod" startAt="3"/>
            </a:pPr>
            <a:r>
              <a:rPr lang="en-US" dirty="0"/>
              <a:t>Controller or I/O module with interrupts</a:t>
            </a:r>
          </a:p>
          <a:p>
            <a:pPr lvl="1"/>
            <a:r>
              <a:rPr lang="en-US" dirty="0"/>
              <a:t>Efficiency improves as processor does not spend time waiting for an I/O operation to be performed</a:t>
            </a:r>
          </a:p>
          <a:p>
            <a:pPr marL="514350" indent="-514350">
              <a:buFont typeface="+mj-lt"/>
              <a:buAutoNum type="arabicPeriod" startAt="3"/>
            </a:pPr>
            <a:r>
              <a:rPr lang="en-US" dirty="0"/>
              <a:t>Direct Memory Access</a:t>
            </a:r>
          </a:p>
          <a:p>
            <a:pPr lvl="1"/>
            <a:r>
              <a:rPr lang="en-US" dirty="0"/>
              <a:t>Blocks of data are moved into memory without involving the processor</a:t>
            </a:r>
          </a:p>
          <a:p>
            <a:pPr lvl="1"/>
            <a:r>
              <a:rPr lang="en-US" dirty="0"/>
              <a:t>Processor involved at beginning and end only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a:t>Evolution of the </a:t>
            </a:r>
            <a:br>
              <a:rPr lang="en-US" dirty="0"/>
            </a:br>
            <a:r>
              <a:rPr lang="en-US" dirty="0"/>
              <a:t>I/O Function cont…</a:t>
            </a:r>
          </a:p>
        </p:txBody>
      </p:sp>
      <p:sp>
        <p:nvSpPr>
          <p:cNvPr id="3" name="Content Placeholder 2"/>
          <p:cNvSpPr>
            <a:spLocks noGrp="1"/>
          </p:cNvSpPr>
          <p:nvPr>
            <p:ph idx="1"/>
          </p:nvPr>
        </p:nvSpPr>
        <p:spPr/>
        <p:txBody>
          <a:bodyPr/>
          <a:lstStyle/>
          <a:p>
            <a:pPr marL="514350" indent="-514350">
              <a:buFont typeface="+mj-lt"/>
              <a:buAutoNum type="arabicPeriod" startAt="5"/>
            </a:pPr>
            <a:r>
              <a:rPr lang="en-US" dirty="0"/>
              <a:t>I/O module is a separate processor</a:t>
            </a:r>
          </a:p>
          <a:p>
            <a:pPr lvl="1"/>
            <a:r>
              <a:rPr lang="en-NZ" dirty="0"/>
              <a:t> CPU directs the I/O processor to execute an I/O program in main memory.</a:t>
            </a:r>
            <a:endParaRPr lang="en-US" dirty="0"/>
          </a:p>
          <a:p>
            <a:pPr marL="514350" indent="-514350">
              <a:buFont typeface="+mj-lt"/>
              <a:buAutoNum type="arabicPeriod" startAt="5"/>
            </a:pPr>
            <a:r>
              <a:rPr lang="en-US" dirty="0"/>
              <a:t>I/O processor</a:t>
            </a:r>
          </a:p>
          <a:p>
            <a:pPr lvl="1"/>
            <a:r>
              <a:rPr lang="en-US" dirty="0"/>
              <a:t>I/O module has its own local memory</a:t>
            </a:r>
          </a:p>
          <a:p>
            <a:pPr lvl="1"/>
            <a:r>
              <a:rPr lang="en-US" dirty="0"/>
              <a:t>Commonly used to control communications with interactive terminals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I/O Devices</a:t>
            </a:r>
          </a:p>
          <a:p>
            <a:pPr lvl="1"/>
            <a:r>
              <a:rPr lang="en-NZ" dirty="0"/>
              <a:t>Device Controllers</a:t>
            </a:r>
          </a:p>
          <a:p>
            <a:pPr lvl="1"/>
            <a:r>
              <a:rPr lang="en-NZ" dirty="0"/>
              <a:t>Techniques for performing I/O</a:t>
            </a:r>
          </a:p>
          <a:p>
            <a:pPr lvl="1"/>
            <a:r>
              <a:rPr lang="en-NZ" dirty="0">
                <a:solidFill>
                  <a:schemeClr val="accent1"/>
                </a:solidFill>
              </a:rPr>
              <a:t>DMA</a:t>
            </a:r>
          </a:p>
          <a:p>
            <a:pPr lvl="1"/>
            <a:r>
              <a:rPr lang="en-NZ" dirty="0"/>
              <a:t>Principles of I/O</a:t>
            </a:r>
          </a:p>
        </p:txBody>
      </p:sp>
      <p:cxnSp>
        <p:nvCxnSpPr>
          <p:cNvPr id="5" name="Straight Arrow Connector 4"/>
          <p:cNvCxnSpPr/>
          <p:nvPr/>
        </p:nvCxnSpPr>
        <p:spPr>
          <a:xfrm>
            <a:off x="-68580" y="31242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4142781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5CB75F8-4913-413F-AAC9-9E352E2C41D2}"/>
              </a:ext>
            </a:extLst>
          </p:cNvPr>
          <p:cNvSpPr>
            <a:spLocks noGrp="1"/>
          </p:cNvSpPr>
          <p:nvPr>
            <p:ph type="title"/>
          </p:nvPr>
        </p:nvSpPr>
        <p:spPr>
          <a:xfrm>
            <a:off x="457200" y="274638"/>
            <a:ext cx="8229600" cy="1143000"/>
          </a:xfrm>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0000" y="1600200"/>
            <a:ext cx="6604000" cy="4953000"/>
          </a:xfrm>
          <a:noFill/>
        </p:spPr>
      </p:pic>
    </p:spTree>
    <p:extLst>
      <p:ext uri="{BB962C8B-B14F-4D97-AF65-F5344CB8AC3E}">
        <p14:creationId xmlns:p14="http://schemas.microsoft.com/office/powerpoint/2010/main" val="110992448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Address</a:t>
            </a:r>
          </a:p>
        </p:txBody>
      </p:sp>
      <p:sp>
        <p:nvSpPr>
          <p:cNvPr id="3" name="Content Placeholder 2"/>
          <p:cNvSpPr>
            <a:spLocks noGrp="1"/>
          </p:cNvSpPr>
          <p:nvPr>
            <p:ph idx="1"/>
          </p:nvPr>
        </p:nvSpPr>
        <p:spPr>
          <a:xfrm>
            <a:off x="457200" y="1600200"/>
            <a:ext cx="4876800" cy="4953000"/>
          </a:xfrm>
        </p:spPr>
        <p:txBody>
          <a:bodyPr/>
          <a:lstStyle/>
          <a:p>
            <a:r>
              <a:rPr lang="en-US" sz="2400" dirty="0"/>
              <a:t>Processor delegates I/O operation to the DMA module</a:t>
            </a:r>
          </a:p>
          <a:p>
            <a:r>
              <a:rPr lang="en-US" sz="2400" dirty="0"/>
              <a:t>DMA module transfers data directly to or form memory</a:t>
            </a:r>
          </a:p>
          <a:p>
            <a:r>
              <a:rPr lang="en-US" sz="2400" dirty="0"/>
              <a:t>When complete DMA module sends an interrupt signal to the processor</a:t>
            </a:r>
          </a:p>
          <a:p>
            <a:r>
              <a:rPr lang="en-US" sz="2400" dirty="0"/>
              <a:t>You may refer to following link for more details:</a:t>
            </a:r>
          </a:p>
          <a:p>
            <a:pPr marL="0" indent="0">
              <a:buNone/>
            </a:pPr>
            <a:r>
              <a:rPr lang="en-US" sz="2400" dirty="0">
                <a:hlinkClick r:id="rId3"/>
              </a:rPr>
              <a:t>https://flylib.com/books/en/3.275.1.27/1/</a:t>
            </a:r>
            <a:endParaRPr lang="en-US" sz="2400" dirty="0"/>
          </a:p>
          <a:p>
            <a:pPr marL="0" indent="0">
              <a:buNone/>
            </a:pPr>
            <a:endParaRPr lang="en-US" sz="2400" dirty="0"/>
          </a:p>
          <a:p>
            <a:endParaRPr lang="en-US" sz="2400" dirty="0"/>
          </a:p>
        </p:txBody>
      </p:sp>
      <p:pic>
        <p:nvPicPr>
          <p:cNvPr id="4" name="Content Placeholder 3" descr="Fig11_02.gif"/>
          <p:cNvPicPr>
            <a:picLocks noChangeAspect="1"/>
          </p:cNvPicPr>
          <p:nvPr/>
        </p:nvPicPr>
        <p:blipFill>
          <a:blip r:embed="rId4"/>
          <a:stretch>
            <a:fillRect/>
          </a:stretch>
        </p:blipFill>
        <p:spPr bwMode="auto">
          <a:xfrm>
            <a:off x="5410200" y="1295401"/>
            <a:ext cx="3733800" cy="3965398"/>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533400" y="1295400"/>
            <a:ext cx="8229600" cy="5257800"/>
          </a:xfrm>
        </p:spPr>
        <p:txBody>
          <a:bodyPr/>
          <a:lstStyle/>
          <a:p>
            <a:pPr lvl="1"/>
            <a:r>
              <a:rPr lang="en-NZ" dirty="0"/>
              <a:t>I/O Devices</a:t>
            </a:r>
          </a:p>
          <a:p>
            <a:pPr lvl="1"/>
            <a:r>
              <a:rPr lang="en-NZ" dirty="0"/>
              <a:t>Device Controllers</a:t>
            </a:r>
          </a:p>
          <a:p>
            <a:pPr lvl="1"/>
            <a:r>
              <a:rPr lang="en-NZ" dirty="0"/>
              <a:t>Techniques for performing I/O</a:t>
            </a:r>
          </a:p>
          <a:p>
            <a:pPr lvl="1"/>
            <a:r>
              <a:rPr lang="en-NZ" dirty="0"/>
              <a:t>DMA</a:t>
            </a:r>
          </a:p>
          <a:p>
            <a:pPr lvl="1"/>
            <a:r>
              <a:rPr lang="en-NZ" dirty="0">
                <a:solidFill>
                  <a:schemeClr val="accent1"/>
                </a:solidFill>
              </a:rPr>
              <a:t>Principles of I/O</a:t>
            </a:r>
          </a:p>
        </p:txBody>
      </p:sp>
      <p:cxnSp>
        <p:nvCxnSpPr>
          <p:cNvPr id="5" name="Straight Arrow Connector 4"/>
          <p:cNvCxnSpPr/>
          <p:nvPr/>
        </p:nvCxnSpPr>
        <p:spPr>
          <a:xfrm>
            <a:off x="0" y="35814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38954482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solidFill>
                  <a:schemeClr val="tx2"/>
                </a:solidFill>
              </a:rPr>
              <a:t>I/O Devices</a:t>
            </a:r>
          </a:p>
          <a:p>
            <a:pPr lvl="1"/>
            <a:r>
              <a:rPr lang="en-NZ" dirty="0"/>
              <a:t>Device Controllers</a:t>
            </a:r>
          </a:p>
          <a:p>
            <a:pPr lvl="1"/>
            <a:r>
              <a:rPr lang="en-NZ" dirty="0"/>
              <a:t>Techniques for performing I/O</a:t>
            </a:r>
          </a:p>
          <a:p>
            <a:pPr lvl="1"/>
            <a:r>
              <a:rPr lang="en-NZ" dirty="0"/>
              <a:t>DMA</a:t>
            </a:r>
          </a:p>
          <a:p>
            <a:pPr lvl="1"/>
            <a:r>
              <a:rPr lang="en-NZ" dirty="0"/>
              <a:t>Principles of I/O</a:t>
            </a:r>
          </a:p>
        </p:txBody>
      </p:sp>
      <p:cxnSp>
        <p:nvCxnSpPr>
          <p:cNvPr id="5" name="Straight Arrow Connector 4"/>
          <p:cNvCxnSpPr/>
          <p:nvPr/>
        </p:nvCxnSpPr>
        <p:spPr>
          <a:xfrm>
            <a:off x="76200" y="15240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Efficiency</a:t>
            </a:r>
          </a:p>
        </p:txBody>
      </p:sp>
      <p:sp>
        <p:nvSpPr>
          <p:cNvPr id="3" name="Content Placeholder 2"/>
          <p:cNvSpPr>
            <a:spLocks noGrp="1"/>
          </p:cNvSpPr>
          <p:nvPr>
            <p:ph idx="1"/>
          </p:nvPr>
        </p:nvSpPr>
        <p:spPr/>
        <p:txBody>
          <a:bodyPr/>
          <a:lstStyle/>
          <a:p>
            <a:r>
              <a:rPr lang="en-US" dirty="0"/>
              <a:t>Most I/O devices extremely slow compared to main memory</a:t>
            </a:r>
          </a:p>
          <a:p>
            <a:r>
              <a:rPr lang="en-US" dirty="0"/>
              <a:t>Use of multiprogramming allows for some processes to be waiting on I/O while another process executes</a:t>
            </a:r>
          </a:p>
          <a:p>
            <a:r>
              <a:rPr lang="en-US" dirty="0"/>
              <a:t>I/O cannot keep up with processor speed</a:t>
            </a:r>
          </a:p>
          <a:p>
            <a:pPr lvl="1"/>
            <a:r>
              <a:rPr lang="en-US" dirty="0"/>
              <a:t>Swapping used to bring in ready processes</a:t>
            </a:r>
          </a:p>
          <a:p>
            <a:pPr lvl="1"/>
            <a:r>
              <a:rPr lang="en-US" dirty="0"/>
              <a:t> But this is an I/O operation itself</a:t>
            </a:r>
          </a:p>
          <a:p>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Generality</a:t>
            </a:r>
          </a:p>
        </p:txBody>
      </p:sp>
      <p:sp>
        <p:nvSpPr>
          <p:cNvPr id="3" name="Content Placeholder 2"/>
          <p:cNvSpPr>
            <a:spLocks noGrp="1"/>
          </p:cNvSpPr>
          <p:nvPr>
            <p:ph idx="1"/>
          </p:nvPr>
        </p:nvSpPr>
        <p:spPr/>
        <p:txBody>
          <a:bodyPr/>
          <a:lstStyle/>
          <a:p>
            <a:r>
              <a:rPr lang="en-US" dirty="0"/>
              <a:t>For simplicity and freedom from error it is desirable to handle all I/O devices in a uniform manner</a:t>
            </a:r>
          </a:p>
          <a:p>
            <a:r>
              <a:rPr lang="en-US" dirty="0"/>
              <a:t>Hide most of the details of device I/O in lower-level routines</a:t>
            </a:r>
          </a:p>
          <a:p>
            <a:r>
              <a:rPr lang="en-US" dirty="0"/>
              <a:t>Difficult to completely generalize, but can use a hierarchical modular design of I/O functions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design</a:t>
            </a:r>
            <a:endParaRPr lang="en-NZ" dirty="0"/>
          </a:p>
        </p:txBody>
      </p:sp>
      <p:sp>
        <p:nvSpPr>
          <p:cNvPr id="3" name="Content Placeholder 2"/>
          <p:cNvSpPr>
            <a:spLocks noGrp="1"/>
          </p:cNvSpPr>
          <p:nvPr>
            <p:ph idx="1"/>
          </p:nvPr>
        </p:nvSpPr>
        <p:spPr/>
        <p:txBody>
          <a:bodyPr/>
          <a:lstStyle/>
          <a:p>
            <a:pPr lvl="0"/>
            <a:r>
              <a:rPr lang="en-US" dirty="0"/>
              <a:t>A hierarchical philosophy leads to organizing an OS into layers</a:t>
            </a:r>
          </a:p>
          <a:p>
            <a:r>
              <a:rPr lang="en-US" dirty="0"/>
              <a:t>Each layer </a:t>
            </a:r>
            <a:r>
              <a:rPr lang="en-NZ" dirty="0"/>
              <a:t>relies on the next lower layer to perform more primitive functions</a:t>
            </a:r>
          </a:p>
          <a:p>
            <a:pPr lvl="0"/>
            <a:r>
              <a:rPr lang="en-NZ" dirty="0"/>
              <a:t>It provides services to the next higher layer.</a:t>
            </a:r>
          </a:p>
          <a:p>
            <a:pPr lvl="0"/>
            <a:r>
              <a:rPr lang="en-NZ" dirty="0"/>
              <a:t>Changes in one layer should not require changes in other layers</a:t>
            </a:r>
            <a:endParaRPr lang="en-US" dirty="0"/>
          </a:p>
          <a:p>
            <a:endParaRPr lang="en-NZ"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Categories of </a:t>
            </a:r>
            <a:br>
              <a:rPr lang="en-NZ" dirty="0"/>
            </a:br>
            <a:r>
              <a:rPr lang="en-NZ" dirty="0"/>
              <a:t>I/O Devices</a:t>
            </a:r>
          </a:p>
        </p:txBody>
      </p:sp>
      <p:sp>
        <p:nvSpPr>
          <p:cNvPr id="3" name="Content Placeholder 2"/>
          <p:cNvSpPr>
            <a:spLocks noGrp="1"/>
          </p:cNvSpPr>
          <p:nvPr>
            <p:ph idx="1"/>
          </p:nvPr>
        </p:nvSpPr>
        <p:spPr/>
        <p:txBody>
          <a:bodyPr/>
          <a:lstStyle/>
          <a:p>
            <a:r>
              <a:rPr lang="en-NZ" dirty="0"/>
              <a:t>Difficult area of OS design</a:t>
            </a:r>
          </a:p>
          <a:p>
            <a:pPr lvl="1"/>
            <a:r>
              <a:rPr lang="en-NZ" dirty="0"/>
              <a:t>Difficult to develop a consistent solution due to a wide variety of devices and applications</a:t>
            </a:r>
          </a:p>
          <a:p>
            <a:pPr lvl="1"/>
            <a:endParaRPr lang="en-NZ" dirty="0"/>
          </a:p>
          <a:p>
            <a:r>
              <a:rPr lang="en-NZ" dirty="0"/>
              <a:t>Three Categories:</a:t>
            </a:r>
          </a:p>
          <a:p>
            <a:pPr lvl="1"/>
            <a:r>
              <a:rPr lang="en-NZ" dirty="0"/>
              <a:t>Human readable</a:t>
            </a:r>
          </a:p>
          <a:p>
            <a:pPr lvl="1"/>
            <a:r>
              <a:rPr lang="en-NZ" dirty="0"/>
              <a:t>Machine readable</a:t>
            </a:r>
          </a:p>
          <a:p>
            <a:pPr lvl="1"/>
            <a:r>
              <a:rPr lang="en-NZ" dirty="0"/>
              <a:t>Communications</a:t>
            </a:r>
          </a:p>
          <a:p>
            <a:endParaRPr lang="en-NZ"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Human readable</a:t>
            </a:r>
          </a:p>
        </p:txBody>
      </p:sp>
      <p:sp>
        <p:nvSpPr>
          <p:cNvPr id="4" name="Content Placeholder 3"/>
          <p:cNvSpPr>
            <a:spLocks noGrp="1"/>
          </p:cNvSpPr>
          <p:nvPr>
            <p:ph idx="1"/>
          </p:nvPr>
        </p:nvSpPr>
        <p:spPr/>
        <p:txBody>
          <a:bodyPr/>
          <a:lstStyle/>
          <a:p>
            <a:r>
              <a:rPr lang="en-US" dirty="0"/>
              <a:t>Devices used to communicate with the user</a:t>
            </a:r>
          </a:p>
          <a:p>
            <a:r>
              <a:rPr lang="en-US" dirty="0"/>
              <a:t>Printers and terminals</a:t>
            </a:r>
          </a:p>
          <a:p>
            <a:pPr lvl="1"/>
            <a:r>
              <a:rPr lang="en-US" dirty="0"/>
              <a:t>Video display</a:t>
            </a:r>
          </a:p>
          <a:p>
            <a:pPr lvl="1"/>
            <a:r>
              <a:rPr lang="en-US" dirty="0"/>
              <a:t>Keyboard</a:t>
            </a:r>
          </a:p>
          <a:p>
            <a:pPr lvl="1"/>
            <a:r>
              <a:rPr lang="en-US" dirty="0"/>
              <a:t>Mouse etc</a:t>
            </a:r>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readable</a:t>
            </a:r>
          </a:p>
        </p:txBody>
      </p:sp>
      <p:sp>
        <p:nvSpPr>
          <p:cNvPr id="3" name="Content Placeholder 2"/>
          <p:cNvSpPr>
            <a:spLocks noGrp="1"/>
          </p:cNvSpPr>
          <p:nvPr>
            <p:ph idx="1"/>
          </p:nvPr>
        </p:nvSpPr>
        <p:spPr/>
        <p:txBody>
          <a:bodyPr/>
          <a:lstStyle/>
          <a:p>
            <a:r>
              <a:rPr lang="en-US" dirty="0"/>
              <a:t>Used to communicate with electronic equipment</a:t>
            </a:r>
          </a:p>
          <a:p>
            <a:pPr lvl="1"/>
            <a:r>
              <a:rPr lang="en-US" dirty="0"/>
              <a:t>Disk drives</a:t>
            </a:r>
          </a:p>
          <a:p>
            <a:pPr lvl="1"/>
            <a:r>
              <a:rPr lang="en-US" dirty="0"/>
              <a:t>USB keys</a:t>
            </a:r>
          </a:p>
          <a:p>
            <a:pPr lvl="1"/>
            <a:r>
              <a:rPr lang="en-US" dirty="0"/>
              <a:t>Sensors</a:t>
            </a:r>
          </a:p>
          <a:p>
            <a:pPr lvl="1"/>
            <a:r>
              <a:rPr lang="en-US" dirty="0"/>
              <a:t>Controllers</a:t>
            </a:r>
          </a:p>
          <a:p>
            <a:pPr lvl="1"/>
            <a:r>
              <a:rPr lang="en-US" dirty="0"/>
              <a:t>Actuators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lstStyle/>
          <a:p>
            <a:r>
              <a:rPr lang="en-US" dirty="0"/>
              <a:t>Used to communicate with remote devices</a:t>
            </a:r>
          </a:p>
          <a:p>
            <a:pPr lvl="1"/>
            <a:r>
              <a:rPr lang="en-US" dirty="0"/>
              <a:t>Digital line drivers</a:t>
            </a:r>
          </a:p>
          <a:p>
            <a:pPr lvl="1"/>
            <a:r>
              <a:rPr lang="en-US" dirty="0"/>
              <a:t>Modems</a:t>
            </a:r>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Differences in </a:t>
            </a:r>
            <a:br>
              <a:rPr lang="en-NZ" dirty="0"/>
            </a:br>
            <a:r>
              <a:rPr lang="en-NZ" dirty="0"/>
              <a:t>I/O Devices</a:t>
            </a:r>
          </a:p>
        </p:txBody>
      </p:sp>
      <p:sp>
        <p:nvSpPr>
          <p:cNvPr id="3" name="Content Placeholder 2"/>
          <p:cNvSpPr>
            <a:spLocks noGrp="1"/>
          </p:cNvSpPr>
          <p:nvPr>
            <p:ph idx="1"/>
          </p:nvPr>
        </p:nvSpPr>
        <p:spPr/>
        <p:txBody>
          <a:bodyPr/>
          <a:lstStyle/>
          <a:p>
            <a:r>
              <a:rPr lang="en-NZ" dirty="0"/>
              <a:t>Devices differ in a number of areas</a:t>
            </a:r>
          </a:p>
          <a:p>
            <a:pPr lvl="1"/>
            <a:r>
              <a:rPr lang="en-NZ" dirty="0"/>
              <a:t>Data Rate</a:t>
            </a:r>
          </a:p>
          <a:p>
            <a:pPr lvl="1"/>
            <a:r>
              <a:rPr lang="en-NZ" dirty="0"/>
              <a:t>Application</a:t>
            </a:r>
          </a:p>
          <a:p>
            <a:pPr lvl="1"/>
            <a:r>
              <a:rPr lang="en-NZ" dirty="0"/>
              <a:t>Complexity of Control</a:t>
            </a:r>
          </a:p>
          <a:p>
            <a:pPr lvl="1"/>
            <a:r>
              <a:rPr lang="en-NZ" dirty="0"/>
              <a:t>Unit of Transfer</a:t>
            </a:r>
          </a:p>
          <a:p>
            <a:pPr lvl="1"/>
            <a:r>
              <a:rPr lang="en-NZ" dirty="0"/>
              <a:t>Data Representation (data encoding schemes)</a:t>
            </a:r>
          </a:p>
          <a:p>
            <a:pPr lvl="1"/>
            <a:r>
              <a:rPr lang="en-NZ" dirty="0"/>
              <a:t>Error Conditions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a:xfrm>
            <a:off x="457200" y="1295400"/>
            <a:ext cx="8229600" cy="5257800"/>
          </a:xfrm>
        </p:spPr>
        <p:txBody>
          <a:bodyPr/>
          <a:lstStyle/>
          <a:p>
            <a:pPr lvl="1"/>
            <a:r>
              <a:rPr lang="en-NZ" dirty="0"/>
              <a:t>I/O Devices</a:t>
            </a:r>
          </a:p>
          <a:p>
            <a:pPr lvl="1"/>
            <a:r>
              <a:rPr lang="en-NZ" dirty="0">
                <a:solidFill>
                  <a:schemeClr val="tx2">
                    <a:lumMod val="60000"/>
                    <a:lumOff val="40000"/>
                  </a:schemeClr>
                </a:solidFill>
              </a:rPr>
              <a:t>Device Controllers</a:t>
            </a:r>
          </a:p>
          <a:p>
            <a:pPr lvl="1"/>
            <a:r>
              <a:rPr lang="en-NZ" dirty="0"/>
              <a:t>Techniques for performing I/O</a:t>
            </a:r>
          </a:p>
          <a:p>
            <a:pPr lvl="1"/>
            <a:r>
              <a:rPr lang="en-NZ" dirty="0"/>
              <a:t>DMA</a:t>
            </a:r>
          </a:p>
          <a:p>
            <a:pPr lvl="1"/>
            <a:r>
              <a:rPr lang="en-NZ" dirty="0"/>
              <a:t>Principles of I/O</a:t>
            </a:r>
          </a:p>
        </p:txBody>
      </p:sp>
      <p:cxnSp>
        <p:nvCxnSpPr>
          <p:cNvPr id="5" name="Straight Arrow Connector 4"/>
          <p:cNvCxnSpPr/>
          <p:nvPr/>
        </p:nvCxnSpPr>
        <p:spPr>
          <a:xfrm>
            <a:off x="76200" y="21336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176378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Controllers</a:t>
            </a:r>
          </a:p>
        </p:txBody>
      </p:sp>
      <p:sp>
        <p:nvSpPr>
          <p:cNvPr id="3" name="Content Placeholder 2"/>
          <p:cNvSpPr>
            <a:spLocks noGrp="1"/>
          </p:cNvSpPr>
          <p:nvPr>
            <p:ph idx="1"/>
          </p:nvPr>
        </p:nvSpPr>
        <p:spPr/>
        <p:txBody>
          <a:bodyPr/>
          <a:lstStyle/>
          <a:p>
            <a:r>
              <a:rPr lang="en-US" sz="1800" dirty="0"/>
              <a:t>Device controller is a hardware unit attached to the I/O bus of the computer and works like an interface between a device and a device driver. </a:t>
            </a:r>
          </a:p>
          <a:p>
            <a:r>
              <a:rPr lang="en-US" sz="1800" dirty="0"/>
              <a:t>It is an electronic component consisting of chips that is responsible for handling the incoming and outgoing signals of the CPU. </a:t>
            </a:r>
          </a:p>
          <a:p>
            <a:r>
              <a:rPr lang="en-US" sz="1800" dirty="0"/>
              <a:t>It acts as a bridge between the device and the operating system which receives commands from the OS, such as read, write or more complex commands. </a:t>
            </a:r>
          </a:p>
          <a:p>
            <a:r>
              <a:rPr lang="en-US" sz="1800" dirty="0"/>
              <a:t>Each device controller has its own set of commands, depending on the nature or the manufacturer. So, there is different software running as part of the OS that interacts with each controller. </a:t>
            </a:r>
          </a:p>
          <a:p>
            <a:r>
              <a:rPr lang="en-US" sz="1800" dirty="0"/>
              <a:t>Thus, there is always a device controller and a device driver associated with each device that communicates with the OS. The controller receives the data from a connected device, stores it temporarily, and then communicates the data to its device driver. So, the device controller interacts with the OS via the device driver.</a:t>
            </a:r>
            <a:br>
              <a:rPr lang="en-US" sz="1800" dirty="0"/>
            </a:br>
            <a:endParaRPr lang="en-US" sz="1800" dirty="0"/>
          </a:p>
        </p:txBody>
      </p:sp>
    </p:spTree>
    <p:extLst>
      <p:ext uri="{BB962C8B-B14F-4D97-AF65-F5344CB8AC3E}">
        <p14:creationId xmlns:p14="http://schemas.microsoft.com/office/powerpoint/2010/main" val="1374586246"/>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CA9E692114E84C8858AC5D10B13395" ma:contentTypeVersion="9" ma:contentTypeDescription="Create a new document." ma:contentTypeScope="" ma:versionID="ab8fd52df9013f5f1767e8cb06861f2c">
  <xsd:schema xmlns:xsd="http://www.w3.org/2001/XMLSchema" xmlns:xs="http://www.w3.org/2001/XMLSchema" xmlns:p="http://schemas.microsoft.com/office/2006/metadata/properties" xmlns:ns2="1bd0af3a-b0c9-4eeb-82be-6cd1fcc233c3" targetNamespace="http://schemas.microsoft.com/office/2006/metadata/properties" ma:root="true" ma:fieldsID="0e8d535a675fcbd87b0590eb681816a0" ns2:_="">
    <xsd:import namespace="1bd0af3a-b0c9-4eeb-82be-6cd1fcc233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0af3a-b0c9-4eeb-82be-6cd1fcc233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C898A5-4DC8-4736-9266-7D0B93BFDD99}">
  <ds:schemaRefs>
    <ds:schemaRef ds:uri="http://schemas.microsoft.com/sharepoint/v3/contenttype/forms"/>
  </ds:schemaRefs>
</ds:datastoreItem>
</file>

<file path=customXml/itemProps2.xml><?xml version="1.0" encoding="utf-8"?>
<ds:datastoreItem xmlns:ds="http://schemas.openxmlformats.org/officeDocument/2006/customXml" ds:itemID="{BB706FF3-E124-4234-824D-B7639902F74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8F6AFB0-D7CB-46DB-B3E6-A3E15A97D3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d0af3a-b0c9-4eeb-82be-6cd1fcc233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2343</Words>
  <Application>Microsoft Office PowerPoint</Application>
  <PresentationFormat>On-screen Show (4:3)</PresentationFormat>
  <Paragraphs>240</Paragraphs>
  <Slides>22</Slides>
  <Notes>20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22</vt:i4>
      </vt:variant>
    </vt:vector>
  </HeadingPairs>
  <TitlesOfParts>
    <vt:vector size="26" baseType="lpstr">
      <vt:lpstr>Arial</vt:lpstr>
      <vt:lpstr>Calibri</vt:lpstr>
      <vt:lpstr>Office Theme</vt:lpstr>
      <vt:lpstr>Custom Design</vt:lpstr>
      <vt:lpstr>I/O Hardware (W. Stallings, ch-11)</vt:lpstr>
      <vt:lpstr>Roadmap</vt:lpstr>
      <vt:lpstr>Categories of  I/O Devices</vt:lpstr>
      <vt:lpstr>Human readable</vt:lpstr>
      <vt:lpstr>Machine readable</vt:lpstr>
      <vt:lpstr>Communication</vt:lpstr>
      <vt:lpstr>Differences in  I/O Devices</vt:lpstr>
      <vt:lpstr>Roadmap</vt:lpstr>
      <vt:lpstr>Device Controllers</vt:lpstr>
      <vt:lpstr>A model for connecting the CPU, memory, controllers, and I/O devices.</vt:lpstr>
      <vt:lpstr>Roadmap</vt:lpstr>
      <vt:lpstr>Techniques for  performing I/O</vt:lpstr>
      <vt:lpstr>Evolution of the  I/O Function</vt:lpstr>
      <vt:lpstr>Evolution of the  I/O Function cont…</vt:lpstr>
      <vt:lpstr>Evolution of the  I/O Function cont…</vt:lpstr>
      <vt:lpstr>Roadmap</vt:lpstr>
      <vt:lpstr>PowerPoint Presentation</vt:lpstr>
      <vt:lpstr>Direct Memory Address</vt:lpstr>
      <vt:lpstr>Roadmap</vt:lpstr>
      <vt:lpstr>Goals: Efficiency</vt:lpstr>
      <vt:lpstr>Generality</vt:lpstr>
      <vt:lpstr>Hierarchical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2008-04-03T13:48:24Z</dcterms:created>
  <dcterms:modified xsi:type="dcterms:W3CDTF">2021-05-13T12:29:21Z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0x01010055CA9E692114E84C8858AC5D10B13395</vt:lpwstr>
  </property>
</Properties>
</file>