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27.xml" ContentType="application/vnd.openxmlformats-officedocument.presentationml.slide+xml"/>
  <Override PartName="/ppt/slides/slide5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4.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23.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34.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4"/>
  </p:notesMasterIdLst>
  <p:sldIdLst>
    <p:sldId id="256" r:id="rId3"/>
    <p:sldId id="327" r:id="rId4"/>
    <p:sldId id="328" r:id="rId5"/>
    <p:sldId id="387" r:id="rId6"/>
    <p:sldId id="330" r:id="rId7"/>
    <p:sldId id="390" r:id="rId8"/>
    <p:sldId id="391" r:id="rId9"/>
    <p:sldId id="392" r:id="rId10"/>
    <p:sldId id="393" r:id="rId11"/>
    <p:sldId id="394" r:id="rId12"/>
    <p:sldId id="400" r:id="rId13"/>
    <p:sldId id="395" r:id="rId14"/>
    <p:sldId id="396" r:id="rId15"/>
    <p:sldId id="397" r:id="rId16"/>
    <p:sldId id="398" r:id="rId17"/>
    <p:sldId id="399" r:id="rId18"/>
    <p:sldId id="389" r:id="rId19"/>
    <p:sldId id="329" r:id="rId20"/>
    <p:sldId id="388" r:id="rId21"/>
    <p:sldId id="264" r:id="rId22"/>
    <p:sldId id="273" r:id="rId23"/>
    <p:sldId id="401" r:id="rId24"/>
    <p:sldId id="291" r:id="rId25"/>
    <p:sldId id="293" r:id="rId26"/>
    <p:sldId id="336" r:id="rId27"/>
    <p:sldId id="337" r:id="rId28"/>
    <p:sldId id="338" r:id="rId29"/>
    <p:sldId id="292" r:id="rId30"/>
    <p:sldId id="339" r:id="rId31"/>
    <p:sldId id="296" r:id="rId32"/>
    <p:sldId id="297" r:id="rId33"/>
    <p:sldId id="340" r:id="rId34"/>
    <p:sldId id="299" r:id="rId35"/>
    <p:sldId id="341" r:id="rId36"/>
    <p:sldId id="311" r:id="rId37"/>
    <p:sldId id="350" r:id="rId38"/>
    <p:sldId id="312" r:id="rId39"/>
    <p:sldId id="351" r:id="rId40"/>
    <p:sldId id="402" r:id="rId41"/>
    <p:sldId id="352" r:id="rId42"/>
    <p:sldId id="313" r:id="rId43"/>
    <p:sldId id="314" r:id="rId44"/>
    <p:sldId id="315" r:id="rId45"/>
    <p:sldId id="316" r:id="rId46"/>
    <p:sldId id="318" r:id="rId47"/>
    <p:sldId id="319" r:id="rId48"/>
    <p:sldId id="320" r:id="rId49"/>
    <p:sldId id="353" r:id="rId50"/>
    <p:sldId id="355" r:id="rId51"/>
    <p:sldId id="321" r:id="rId52"/>
    <p:sldId id="403" r:id="rId53"/>
    <p:sldId id="354" r:id="rId54"/>
    <p:sldId id="356" r:id="rId55"/>
    <p:sldId id="357" r:id="rId56"/>
    <p:sldId id="358" r:id="rId57"/>
    <p:sldId id="359" r:id="rId58"/>
    <p:sldId id="360" r:id="rId59"/>
    <p:sldId id="404" r:id="rId60"/>
    <p:sldId id="406" r:id="rId61"/>
    <p:sldId id="405" r:id="rId62"/>
    <p:sldId id="407"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62" autoAdjust="0"/>
  </p:normalViewPr>
  <p:slideViewPr>
    <p:cSldViewPr>
      <p:cViewPr varScale="1">
        <p:scale>
          <a:sx n="77" d="100"/>
          <a:sy n="77" d="100"/>
        </p:scale>
        <p:origin x="-26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1916600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Most structures used in actual systems either fall into one of these categories or can be implemented with a combination of these organizations. </a:t>
            </a:r>
          </a:p>
          <a:p>
            <a:endParaRPr lang="en-NZ" dirty="0" smtClean="0"/>
          </a:p>
          <a:p>
            <a:r>
              <a:rPr lang="en-NZ" dirty="0" smtClean="0"/>
              <a:t>The five organizations are:</a:t>
            </a:r>
          </a:p>
          <a:p>
            <a:pPr lvl="1">
              <a:buFont typeface="Arial" pitchFamily="34" charset="0"/>
              <a:buChar char="•"/>
            </a:pPr>
            <a:r>
              <a:rPr lang="en-NZ" baseline="0" dirty="0" smtClean="0"/>
              <a:t> </a:t>
            </a:r>
            <a:r>
              <a:rPr lang="en-NZ" dirty="0" smtClean="0"/>
              <a:t>The pile</a:t>
            </a:r>
          </a:p>
          <a:p>
            <a:pPr lvl="1">
              <a:buFont typeface="Arial" pitchFamily="34" charset="0"/>
              <a:buChar char="•"/>
            </a:pPr>
            <a:r>
              <a:rPr lang="en-NZ" dirty="0" smtClean="0"/>
              <a:t> The sequential file</a:t>
            </a:r>
          </a:p>
          <a:p>
            <a:pPr lvl="1">
              <a:buFont typeface="Arial" pitchFamily="34" charset="0"/>
              <a:buChar char="•"/>
            </a:pPr>
            <a:r>
              <a:rPr lang="en-NZ" dirty="0" smtClean="0"/>
              <a:t> The indexed sequential file</a:t>
            </a:r>
          </a:p>
          <a:p>
            <a:pPr lvl="1">
              <a:buFont typeface="Arial" pitchFamily="34" charset="0"/>
              <a:buChar char="•"/>
            </a:pPr>
            <a:r>
              <a:rPr lang="en-NZ" dirty="0" smtClean="0"/>
              <a:t> The indexed file</a:t>
            </a:r>
          </a:p>
          <a:p>
            <a:pPr lvl="1">
              <a:buFont typeface="Arial" pitchFamily="34" charset="0"/>
              <a:buChar char="•"/>
            </a:pPr>
            <a:r>
              <a:rPr lang="en-NZ" dirty="0" smtClean="0"/>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least-complicated form of file organization may be termed the pile. </a:t>
            </a:r>
          </a:p>
          <a:p>
            <a:endParaRPr lang="en-NZ" dirty="0" smtClean="0"/>
          </a:p>
          <a:p>
            <a:r>
              <a:rPr lang="en-NZ" dirty="0" smtClean="0"/>
              <a:t>Data are collected in the order in which they arrive.</a:t>
            </a:r>
          </a:p>
          <a:p>
            <a:pPr lvl="1">
              <a:buFont typeface="Arial" pitchFamily="34" charset="0"/>
              <a:buChar char="•"/>
            </a:pPr>
            <a:r>
              <a:rPr lang="en-NZ" baseline="0" dirty="0" smtClean="0"/>
              <a:t> </a:t>
            </a:r>
            <a:r>
              <a:rPr lang="en-NZ" dirty="0" smtClean="0"/>
              <a:t>Each record consists of one burst of data.</a:t>
            </a:r>
          </a:p>
          <a:p>
            <a:pPr lvl="1">
              <a:buFont typeface="Arial" pitchFamily="34" charset="0"/>
              <a:buNone/>
            </a:pPr>
            <a:endParaRPr lang="en-NZ" dirty="0" smtClean="0"/>
          </a:p>
          <a:p>
            <a:r>
              <a:rPr lang="en-NZ" dirty="0" smtClean="0"/>
              <a:t>The purpose of the pile is simply to accumulate the mass of data and save it.</a:t>
            </a:r>
          </a:p>
          <a:p>
            <a:endParaRPr lang="en-NZ" dirty="0" smtClean="0"/>
          </a:p>
          <a:p>
            <a:r>
              <a:rPr lang="en-NZ" dirty="0" smtClean="0"/>
              <a:t>Records may have different fields, or similar fields in different orders.</a:t>
            </a:r>
          </a:p>
          <a:p>
            <a:pPr lvl="1">
              <a:buFont typeface="Arial" pitchFamily="34" charset="0"/>
              <a:buChar char="•"/>
            </a:pPr>
            <a:r>
              <a:rPr lang="en-NZ" dirty="0" smtClean="0"/>
              <a:t> Thus, each field should be self-describing, including a field name as well as a value.</a:t>
            </a:r>
          </a:p>
          <a:p>
            <a:pPr lvl="1">
              <a:buFont typeface="Arial" pitchFamily="34" charset="0"/>
              <a:buChar char="•"/>
            </a:pPr>
            <a:r>
              <a:rPr lang="en-NZ" dirty="0" smtClean="0"/>
              <a:t> The length of each field must be implicitly indicated by delimiters.</a:t>
            </a:r>
          </a:p>
          <a:p>
            <a:pPr lvl="1">
              <a:buFont typeface="Arial" pitchFamily="34" charset="0"/>
              <a:buChar char="•"/>
            </a:pPr>
            <a:endParaRPr lang="en-NZ" dirty="0" smtClean="0"/>
          </a:p>
          <a:p>
            <a:pPr lvl="0">
              <a:buFont typeface="Arial" pitchFamily="34" charset="0"/>
              <a:buNone/>
            </a:pPr>
            <a:r>
              <a:rPr lang="en-NZ" dirty="0" smtClean="0"/>
              <a:t>Because there is no structure to the pile file, record access is by exhaustive search.</a:t>
            </a:r>
          </a:p>
          <a:p>
            <a:pPr lvl="1">
              <a:buFont typeface="Arial" pitchFamily="34" charset="0"/>
              <a:buChar char="•"/>
            </a:pPr>
            <a:r>
              <a:rPr lang="en-NZ" dirty="0" smtClean="0"/>
              <a:t> ie , to find a record that contains a particular field with a particular value, it is necessary to examine each record in the pile until the desired record is found or the entire file has been searched. </a:t>
            </a:r>
          </a:p>
          <a:p>
            <a:pPr lvl="1">
              <a:buFont typeface="Arial" pitchFamily="34" charset="0"/>
              <a:buChar char="•"/>
            </a:pPr>
            <a:r>
              <a:rPr lang="en-NZ" dirty="0" smtClean="0"/>
              <a:t> to find all records that contain a particular field or contain that field with a particular value, then the entire file must be searched.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 form of file structure.</a:t>
            </a:r>
          </a:p>
          <a:p>
            <a:endParaRPr lang="en-NZ" dirty="0" smtClean="0"/>
          </a:p>
          <a:p>
            <a:r>
              <a:rPr lang="en-NZ" dirty="0" smtClean="0"/>
              <a:t>A fixed format is used for records.</a:t>
            </a:r>
          </a:p>
          <a:p>
            <a:endParaRPr lang="en-NZ" dirty="0" smtClean="0"/>
          </a:p>
          <a:p>
            <a:r>
              <a:rPr lang="en-NZ" dirty="0" smtClean="0"/>
              <a:t>All records are of the same length, consisting of the same number of fixed-length fields in a particular order.</a:t>
            </a:r>
          </a:p>
          <a:p>
            <a:pPr lvl="1">
              <a:buFont typeface="Arial" pitchFamily="34" charset="0"/>
              <a:buChar char="•"/>
            </a:pPr>
            <a:r>
              <a:rPr lang="en-NZ" dirty="0" smtClean="0"/>
              <a:t> Because the length and position of each field are known, only the values of fields need to be stored; </a:t>
            </a:r>
          </a:p>
          <a:p>
            <a:pPr lvl="1">
              <a:buFont typeface="Arial" pitchFamily="34" charset="0"/>
              <a:buChar char="•"/>
            </a:pPr>
            <a:r>
              <a:rPr lang="en-NZ" dirty="0" smtClean="0"/>
              <a:t> the field name and length for each field are attributes of the file structure.</a:t>
            </a:r>
          </a:p>
          <a:p>
            <a:pPr lvl="0">
              <a:buFont typeface="Arial" pitchFamily="34" charset="0"/>
              <a:buNone/>
            </a:pPr>
            <a:endParaRPr lang="en-NZ" dirty="0" smtClean="0"/>
          </a:p>
          <a:p>
            <a:pPr lvl="0">
              <a:buFont typeface="Arial" pitchFamily="34" charset="0"/>
              <a:buNone/>
            </a:pPr>
            <a:r>
              <a:rPr lang="en-NZ" dirty="0" smtClean="0"/>
              <a:t>The key field uniquely identifies the record; </a:t>
            </a:r>
          </a:p>
          <a:p>
            <a:pPr lvl="1">
              <a:buFont typeface="Arial" pitchFamily="34" charset="0"/>
              <a:buChar char="•"/>
            </a:pPr>
            <a:r>
              <a:rPr lang="en-NZ" dirty="0" smtClean="0"/>
              <a:t> thus key values for different records are always different. </a:t>
            </a:r>
          </a:p>
          <a:p>
            <a:pPr lvl="1">
              <a:buFont typeface="Arial" pitchFamily="34" charset="0"/>
              <a:buChar char="•"/>
            </a:pPr>
            <a:r>
              <a:rPr lang="en-NZ" dirty="0" smtClean="0"/>
              <a:t> The records are stored in key sequence: alphabetical order for a text key, and numerical order for a numerical key.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indexed sequential file maintains the key characteristic of the sequential file: </a:t>
            </a:r>
          </a:p>
          <a:p>
            <a:pPr lvl="1">
              <a:buFont typeface="Arial" pitchFamily="34" charset="0"/>
              <a:buChar char="•"/>
            </a:pPr>
            <a:r>
              <a:rPr lang="en-NZ" dirty="0" smtClean="0"/>
              <a:t> records are organized in sequence based on a key field.</a:t>
            </a:r>
          </a:p>
          <a:p>
            <a:pPr lvl="0">
              <a:buFont typeface="Arial" pitchFamily="34" charset="0"/>
              <a:buNone/>
            </a:pPr>
            <a:endParaRPr lang="en-NZ" dirty="0" smtClean="0"/>
          </a:p>
          <a:p>
            <a:pPr lvl="0">
              <a:buFont typeface="Arial" pitchFamily="34" charset="0"/>
              <a:buNone/>
            </a:pPr>
            <a:r>
              <a:rPr lang="en-NZ" dirty="0" smtClean="0"/>
              <a:t>Two features are added: </a:t>
            </a:r>
          </a:p>
          <a:p>
            <a:pPr lvl="1">
              <a:buFont typeface="Arial" pitchFamily="34" charset="0"/>
              <a:buChar char="•"/>
            </a:pPr>
            <a:r>
              <a:rPr lang="en-NZ" dirty="0" smtClean="0"/>
              <a:t> an index to the file to support random access,</a:t>
            </a:r>
          </a:p>
          <a:p>
            <a:pPr lvl="1">
              <a:buFont typeface="Arial" pitchFamily="34" charset="0"/>
              <a:buChar char="•"/>
            </a:pPr>
            <a:r>
              <a:rPr lang="en-NZ" dirty="0" smtClean="0"/>
              <a:t> and an overflow file. </a:t>
            </a:r>
          </a:p>
          <a:p>
            <a:pPr lvl="0">
              <a:buFont typeface="Arial" pitchFamily="34" charset="0"/>
              <a:buNone/>
            </a:pPr>
            <a:endParaRPr lang="en-NZ" dirty="0" smtClean="0"/>
          </a:p>
          <a:p>
            <a:pPr lvl="0">
              <a:buFont typeface="Arial" pitchFamily="34" charset="0"/>
              <a:buNone/>
            </a:pPr>
            <a:r>
              <a:rPr lang="en-NZ" dirty="0" smtClean="0"/>
              <a:t>The index provides a lookup capability to reach quickly the vicinity of a desired record.</a:t>
            </a:r>
          </a:p>
          <a:p>
            <a:pPr lvl="0">
              <a:buFont typeface="Arial" pitchFamily="34" charset="0"/>
              <a:buNone/>
            </a:pPr>
            <a:endParaRPr lang="en-NZ" dirty="0" smtClean="0"/>
          </a:p>
          <a:p>
            <a:pPr lvl="0">
              <a:buFont typeface="Arial" pitchFamily="34" charset="0"/>
              <a:buNone/>
            </a:pPr>
            <a:r>
              <a:rPr lang="en-NZ" dirty="0" smtClean="0"/>
              <a:t>The overflow file is similar to the log file used with a sequential file </a:t>
            </a:r>
          </a:p>
          <a:p>
            <a:pPr lvl="1">
              <a:buFont typeface="Arial" pitchFamily="34" charset="0"/>
              <a:buChar char="•"/>
            </a:pPr>
            <a:r>
              <a:rPr lang="en-NZ" dirty="0" smtClean="0"/>
              <a:t> but is integrated so that a record in the overflow file is located by following a pointer from its predecessor record.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general indexed file, the concept of sequentiality and a single key are abandoned. </a:t>
            </a:r>
          </a:p>
          <a:p>
            <a:endParaRPr lang="en-NZ" dirty="0" smtClean="0"/>
          </a:p>
          <a:p>
            <a:r>
              <a:rPr lang="en-NZ" dirty="0" smtClean="0"/>
              <a:t>Records are accessed only through their indexes. </a:t>
            </a:r>
          </a:p>
          <a:p>
            <a:pPr lvl="1">
              <a:buFont typeface="Arial" pitchFamily="34" charset="0"/>
              <a:buChar char="•"/>
            </a:pPr>
            <a:r>
              <a:rPr lang="en-NZ" dirty="0" smtClean="0"/>
              <a:t> now no restriction on the placement of records as long as a pointer in at least one index refers to that record. </a:t>
            </a:r>
          </a:p>
          <a:p>
            <a:pPr lvl="1">
              <a:buFont typeface="Arial" pitchFamily="34" charset="0"/>
              <a:buChar char="•"/>
            </a:pPr>
            <a:r>
              <a:rPr lang="en-NZ" dirty="0" smtClean="0"/>
              <a:t> variable-length records can be employed.</a:t>
            </a:r>
          </a:p>
          <a:p>
            <a:pPr lvl="1">
              <a:buFont typeface="Arial" pitchFamily="34" charset="0"/>
              <a:buChar char="•"/>
            </a:pPr>
            <a:endParaRPr lang="en-NZ" dirty="0" smtClean="0"/>
          </a:p>
          <a:p>
            <a:r>
              <a:rPr lang="en-NZ" dirty="0" smtClean="0"/>
              <a:t>Two types of indexes are used. </a:t>
            </a:r>
          </a:p>
          <a:p>
            <a:pPr lvl="1">
              <a:buFont typeface="Arial" pitchFamily="34" charset="0"/>
              <a:buChar char="•"/>
            </a:pPr>
            <a:r>
              <a:rPr lang="en-NZ" dirty="0" smtClean="0"/>
              <a:t> An exhaustive index contains one entry for every record in the main file. The index itself is organized as a sequential file for ease of searching.</a:t>
            </a:r>
          </a:p>
          <a:p>
            <a:pPr lvl="1">
              <a:buFont typeface="Arial" pitchFamily="34" charset="0"/>
              <a:buChar char="•"/>
            </a:pPr>
            <a:r>
              <a:rPr lang="en-NZ" dirty="0" smtClean="0"/>
              <a:t>A partial index contains entries to records where the field of interest exists.</a:t>
            </a:r>
          </a:p>
          <a:p>
            <a:pPr lvl="1">
              <a:buFont typeface="Arial" pitchFamily="34" charset="0"/>
              <a:buChar char="•"/>
            </a:pPr>
            <a:endParaRPr lang="en-NZ" dirty="0" smtClean="0"/>
          </a:p>
          <a:p>
            <a:r>
              <a:rPr lang="en-NZ" dirty="0" smtClean="0"/>
              <a:t>When a new record is added to the main file, all of the index files must be updated.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Any file system provides not only a means to store data organized as files, but a collection of functions that can be performed on files. </a:t>
            </a:r>
          </a:p>
          <a:p>
            <a:endParaRPr lang="en-NZ" dirty="0" smtClean="0"/>
          </a:p>
          <a:p>
            <a:r>
              <a:rPr lang="en-NZ" dirty="0" smtClean="0"/>
              <a:t>Typical operations include the following:</a:t>
            </a:r>
          </a:p>
          <a:p>
            <a:pPr lvl="1">
              <a:buFont typeface="Arial" pitchFamily="34" charset="0"/>
              <a:buChar char="•"/>
            </a:pPr>
            <a:r>
              <a:rPr lang="en-NZ" b="1" dirty="0" smtClean="0"/>
              <a:t> Create: </a:t>
            </a:r>
            <a:r>
              <a:rPr lang="en-NZ" dirty="0" smtClean="0"/>
              <a:t>A new file is defined and positioned within the structure of files.</a:t>
            </a:r>
          </a:p>
          <a:p>
            <a:pPr lvl="1">
              <a:buFont typeface="Arial" pitchFamily="34" charset="0"/>
              <a:buChar char="•"/>
            </a:pPr>
            <a:r>
              <a:rPr lang="en-NZ" b="1" dirty="0" smtClean="0"/>
              <a:t> Delete: </a:t>
            </a:r>
            <a:r>
              <a:rPr lang="en-NZ" dirty="0" smtClean="0"/>
              <a:t>A file is removed from the file structure and destroyed.</a:t>
            </a:r>
          </a:p>
          <a:p>
            <a:pPr lvl="1">
              <a:buFont typeface="Arial" pitchFamily="34" charset="0"/>
              <a:buChar char="•"/>
            </a:pPr>
            <a:r>
              <a:rPr lang="en-NZ" b="1" dirty="0" smtClean="0"/>
              <a:t> Open: </a:t>
            </a:r>
            <a:r>
              <a:rPr lang="en-NZ" dirty="0" smtClean="0"/>
              <a:t>An existing file is declared to be “opened” by a process, allowing the process to perform functions on the file.</a:t>
            </a:r>
          </a:p>
          <a:p>
            <a:pPr lvl="1">
              <a:buFont typeface="Arial" pitchFamily="34" charset="0"/>
              <a:buChar char="•"/>
            </a:pPr>
            <a:r>
              <a:rPr lang="en-NZ" baseline="0" dirty="0" smtClean="0"/>
              <a:t> </a:t>
            </a:r>
            <a:r>
              <a:rPr lang="en-NZ" b="1" dirty="0" smtClean="0"/>
              <a:t>Close: </a:t>
            </a:r>
            <a:r>
              <a:rPr lang="en-NZ" dirty="0" smtClean="0"/>
              <a:t>The file is closed with respect to a process, so that the process no longer may perform functions on the file, until the process opens the file again. </a:t>
            </a:r>
          </a:p>
          <a:p>
            <a:pPr lvl="1">
              <a:buFont typeface="Arial" pitchFamily="34" charset="0"/>
              <a:buChar char="•"/>
            </a:pPr>
            <a:r>
              <a:rPr lang="en-NZ" dirty="0" smtClean="0"/>
              <a:t> </a:t>
            </a:r>
            <a:r>
              <a:rPr lang="en-NZ" b="1" dirty="0" smtClean="0"/>
              <a:t>Read: </a:t>
            </a:r>
            <a:r>
              <a:rPr lang="en-NZ" dirty="0" smtClean="0"/>
              <a:t>A process reads all or a portion of the data in a file.</a:t>
            </a:r>
          </a:p>
          <a:p>
            <a:pPr lvl="1">
              <a:buFont typeface="Arial" pitchFamily="34" charset="0"/>
              <a:buChar char="•"/>
            </a:pPr>
            <a:r>
              <a:rPr lang="en-NZ" dirty="0" smtClean="0"/>
              <a:t> </a:t>
            </a:r>
            <a:r>
              <a:rPr lang="en-NZ" b="1" dirty="0" smtClean="0"/>
              <a:t>Write:</a:t>
            </a:r>
            <a:r>
              <a:rPr lang="en-NZ" dirty="0" smtClean="0"/>
              <a:t> A process updates a file, either by adding new data that expands the size of the file or by changing the values of existing data items in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Any file system provides not only a means to store data organized as files, but a collection of functions that can be performed on files. </a:t>
            </a:r>
          </a:p>
          <a:p>
            <a:endParaRPr lang="en-NZ" dirty="0" smtClean="0"/>
          </a:p>
          <a:p>
            <a:r>
              <a:rPr lang="en-NZ" dirty="0" smtClean="0"/>
              <a:t>Typical operations include the following:</a:t>
            </a:r>
          </a:p>
          <a:p>
            <a:pPr lvl="1">
              <a:buFont typeface="Arial" pitchFamily="34" charset="0"/>
              <a:buChar char="•"/>
            </a:pPr>
            <a:r>
              <a:rPr lang="en-NZ" b="1" dirty="0" smtClean="0"/>
              <a:t> Create: </a:t>
            </a:r>
            <a:r>
              <a:rPr lang="en-NZ" dirty="0" smtClean="0"/>
              <a:t>A new file is defined and positioned within the structure of files.</a:t>
            </a:r>
          </a:p>
          <a:p>
            <a:pPr lvl="1">
              <a:buFont typeface="Arial" pitchFamily="34" charset="0"/>
              <a:buChar char="•"/>
            </a:pPr>
            <a:r>
              <a:rPr lang="en-NZ" b="1" dirty="0" smtClean="0"/>
              <a:t> Delete: </a:t>
            </a:r>
            <a:r>
              <a:rPr lang="en-NZ" dirty="0" smtClean="0"/>
              <a:t>A file is removed from the file structure and destroyed.</a:t>
            </a:r>
          </a:p>
          <a:p>
            <a:pPr lvl="1">
              <a:buFont typeface="Arial" pitchFamily="34" charset="0"/>
              <a:buChar char="•"/>
            </a:pPr>
            <a:r>
              <a:rPr lang="en-NZ" b="1" dirty="0" smtClean="0"/>
              <a:t> Open: </a:t>
            </a:r>
            <a:r>
              <a:rPr lang="en-NZ" dirty="0" smtClean="0"/>
              <a:t>An existing file is declared to be “opened” by a process, allowing the process to perform functions on the file.</a:t>
            </a:r>
          </a:p>
          <a:p>
            <a:pPr lvl="1">
              <a:buFont typeface="Arial" pitchFamily="34" charset="0"/>
              <a:buChar char="•"/>
            </a:pPr>
            <a:r>
              <a:rPr lang="en-NZ" baseline="0" dirty="0" smtClean="0"/>
              <a:t> </a:t>
            </a:r>
            <a:r>
              <a:rPr lang="en-NZ" b="1" dirty="0" smtClean="0"/>
              <a:t>Close: </a:t>
            </a:r>
            <a:r>
              <a:rPr lang="en-NZ" dirty="0" smtClean="0"/>
              <a:t>The file is closed with respect to a process, so that the process no longer may perform functions on the file, until the process opens the file again. </a:t>
            </a:r>
          </a:p>
          <a:p>
            <a:pPr lvl="1">
              <a:buFont typeface="Arial" pitchFamily="34" charset="0"/>
              <a:buChar char="•"/>
            </a:pPr>
            <a:r>
              <a:rPr lang="en-NZ" dirty="0" smtClean="0"/>
              <a:t> </a:t>
            </a:r>
            <a:r>
              <a:rPr lang="en-NZ" b="1" dirty="0" smtClean="0"/>
              <a:t>Read: </a:t>
            </a:r>
            <a:r>
              <a:rPr lang="en-NZ" dirty="0" smtClean="0"/>
              <a:t>A process reads all or a portion of the data in a file.</a:t>
            </a:r>
          </a:p>
          <a:p>
            <a:pPr lvl="1">
              <a:buFont typeface="Arial" pitchFamily="34" charset="0"/>
              <a:buChar char="•"/>
            </a:pPr>
            <a:r>
              <a:rPr lang="en-NZ" dirty="0" smtClean="0"/>
              <a:t> </a:t>
            </a:r>
            <a:r>
              <a:rPr lang="en-NZ" b="1" dirty="0" smtClean="0"/>
              <a:t>Write:</a:t>
            </a:r>
            <a:r>
              <a:rPr lang="en-NZ" dirty="0" smtClean="0"/>
              <a:t> A process updates a file, either by adding new data that expands the size of the file or by changing the values of existing data items in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040913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file management system is the set of system software that provides services to users and applications in the use of files.</a:t>
            </a:r>
          </a:p>
          <a:p>
            <a:pPr lvl="1">
              <a:buFont typeface="Arial" pitchFamily="34" charset="0"/>
              <a:buChar char="•"/>
            </a:pPr>
            <a:r>
              <a:rPr lang="en-NZ" dirty="0" smtClean="0"/>
              <a:t>Typically, the only way that a user or application may access files is through the file management system.</a:t>
            </a:r>
          </a:p>
          <a:p>
            <a:pPr lvl="0">
              <a:buFont typeface="Arial" pitchFamily="34" charset="0"/>
              <a:buNone/>
            </a:pPr>
            <a:endParaRPr lang="en-NZ" dirty="0" smtClean="0"/>
          </a:p>
          <a:p>
            <a:pPr lvl="0">
              <a:buFont typeface="Arial" pitchFamily="34" charset="0"/>
              <a:buNone/>
            </a:pPr>
            <a:r>
              <a:rPr lang="en-NZ" dirty="0" smtClean="0"/>
              <a:t>This relieves the user or programmer of the necessity of developing special-purpose software for each application </a:t>
            </a:r>
          </a:p>
          <a:p>
            <a:pPr lvl="1">
              <a:buFont typeface="Arial" pitchFamily="34" charset="0"/>
              <a:buChar char="•"/>
            </a:pPr>
            <a:r>
              <a:rPr lang="en-NZ" dirty="0" smtClean="0"/>
              <a:t> and provides the system with a consistent, well-defined means of controlling its most important asset.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access method </a:t>
            </a:r>
            <a:r>
              <a:rPr lang="en-NZ" b="0" dirty="0" smtClean="0"/>
              <a:t>is t</a:t>
            </a:r>
            <a:r>
              <a:rPr lang="en-NZ" dirty="0" smtClean="0"/>
              <a:t>he level of the file system closest to the user.</a:t>
            </a:r>
          </a:p>
          <a:p>
            <a:endParaRPr lang="en-NZ" dirty="0" smtClean="0"/>
          </a:p>
          <a:p>
            <a:r>
              <a:rPr lang="en-NZ" dirty="0" smtClean="0"/>
              <a:t>It provides a standard interface between applications and the file systems and devices that hold the data. </a:t>
            </a:r>
          </a:p>
          <a:p>
            <a:endParaRPr lang="en-NZ" dirty="0" smtClean="0"/>
          </a:p>
          <a:p>
            <a:r>
              <a:rPr lang="en-NZ" dirty="0" smtClean="0"/>
              <a:t>Different access methods reflect different file structures and different ways of accessing and processing the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directory contains information about the files, including attributes, location, and ownership. </a:t>
            </a:r>
          </a:p>
          <a:p>
            <a:pPr lvl="1">
              <a:buFont typeface="Arial" pitchFamily="34" charset="0"/>
              <a:buChar char="•"/>
            </a:pPr>
            <a:r>
              <a:rPr lang="en-NZ" dirty="0" smtClean="0"/>
              <a:t> Much of this information is managed by the operating system. </a:t>
            </a:r>
          </a:p>
          <a:p>
            <a:pPr lvl="0">
              <a:buFont typeface="Arial" pitchFamily="34" charset="0"/>
              <a:buNone/>
            </a:pPr>
            <a:endParaRPr lang="en-NZ" dirty="0" smtClean="0"/>
          </a:p>
          <a:p>
            <a:pPr lvl="0">
              <a:buFont typeface="Arial" pitchFamily="34" charset="0"/>
              <a:buNone/>
            </a:pPr>
            <a:r>
              <a:rPr lang="en-NZ" dirty="0" smtClean="0"/>
              <a:t>The directory is itself a file, accessible by various file management routines.</a:t>
            </a:r>
          </a:p>
          <a:p>
            <a:pPr lvl="1">
              <a:buFont typeface="Arial" pitchFamily="34" charset="0"/>
              <a:buChar char="•"/>
            </a:pPr>
            <a:r>
              <a:rPr lang="en-NZ" dirty="0" smtClean="0"/>
              <a:t> Although some of the information in directories is available to users and applications, this is generally provided indirectly by system routines.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directory provides a mapping between file names, known to users and applications, and the files themselves.</a:t>
            </a:r>
          </a:p>
          <a:p>
            <a:endParaRPr lang="en-NZ" dirty="0" smtClean="0"/>
          </a:p>
          <a:p>
            <a:r>
              <a:rPr lang="en-NZ" dirty="0" smtClean="0"/>
              <a:t>This, and the following slides, summarises table 12.2</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way in which the information of Table 12.2 is stored differs widely among various systems. </a:t>
            </a:r>
          </a:p>
          <a:p>
            <a:pPr lvl="1">
              <a:buFont typeface="Arial" pitchFamily="34" charset="0"/>
              <a:buChar char="•"/>
            </a:pPr>
            <a:r>
              <a:rPr lang="en-NZ" dirty="0" smtClean="0"/>
              <a:t> Some of the information may be stored in a header record associated with the file;</a:t>
            </a:r>
          </a:p>
          <a:p>
            <a:pPr lvl="1">
              <a:buFont typeface="Arial" pitchFamily="34" charset="0"/>
              <a:buChar char="•"/>
            </a:pPr>
            <a:r>
              <a:rPr lang="en-NZ" baseline="0" dirty="0" smtClean="0"/>
              <a:t> T</a:t>
            </a:r>
            <a:r>
              <a:rPr lang="en-NZ" dirty="0" smtClean="0"/>
              <a:t>his reduces the amount of storage required for the directory, making it easier to keep all or much of the directory in main memory to improve speed.</a:t>
            </a:r>
          </a:p>
          <a:p>
            <a:pPr lvl="1">
              <a:buFont typeface="Arial" pitchFamily="34" charset="0"/>
              <a:buChar char="•"/>
            </a:pPr>
            <a:endParaRPr lang="en-NZ" dirty="0" smtClean="0"/>
          </a:p>
          <a:p>
            <a:r>
              <a:rPr lang="en-NZ" dirty="0" smtClean="0"/>
              <a:t>The simplest form of structure for a directory is that of a list of entries, one for each file. </a:t>
            </a:r>
          </a:p>
          <a:p>
            <a:pPr lvl="1">
              <a:buFont typeface="Arial" pitchFamily="34" charset="0"/>
              <a:buChar char="•"/>
            </a:pPr>
            <a:r>
              <a:rPr lang="en-NZ" dirty="0" smtClean="0"/>
              <a:t> This structure could be represented by a simple sequential file, with the name of the file serving as the key.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NB</a:t>
            </a:r>
            <a:r>
              <a:rPr lang="en-NZ" b="0" baseline="0" dirty="0" smtClean="0"/>
              <a:t> the simple list will not easily support these operations.</a:t>
            </a:r>
          </a:p>
          <a:p>
            <a:endParaRPr lang="en-NZ" b="0" dirty="0" smtClean="0"/>
          </a:p>
          <a:p>
            <a:r>
              <a:rPr lang="en-NZ" b="1" dirty="0" smtClean="0"/>
              <a:t>Search</a:t>
            </a:r>
            <a:r>
              <a:rPr lang="en-NZ" dirty="0" smtClean="0"/>
              <a:t>: When a user or application references a file, the directory must be searched to find the entry corresponding to that file.</a:t>
            </a:r>
          </a:p>
          <a:p>
            <a:endParaRPr lang="en-NZ" dirty="0" smtClean="0"/>
          </a:p>
          <a:p>
            <a:r>
              <a:rPr lang="en-NZ" b="1" dirty="0" smtClean="0"/>
              <a:t>Create file: </a:t>
            </a:r>
            <a:r>
              <a:rPr lang="en-NZ" dirty="0" smtClean="0"/>
              <a:t>When a new file is created, an entry must be added to the directory.</a:t>
            </a:r>
          </a:p>
          <a:p>
            <a:endParaRPr lang="en-NZ" dirty="0" smtClean="0"/>
          </a:p>
          <a:p>
            <a:r>
              <a:rPr lang="en-NZ" b="1" dirty="0" smtClean="0"/>
              <a:t>Delete file: </a:t>
            </a:r>
            <a:r>
              <a:rPr lang="en-NZ" dirty="0" smtClean="0"/>
              <a:t>When a file is deleted, an entry must be removed from the directory.</a:t>
            </a:r>
          </a:p>
          <a:p>
            <a:endParaRPr lang="en-NZ" dirty="0" smtClean="0"/>
          </a:p>
          <a:p>
            <a:r>
              <a:rPr lang="en-NZ" b="1" dirty="0" smtClean="0"/>
              <a:t>List directory: </a:t>
            </a:r>
            <a:r>
              <a:rPr lang="en-NZ" dirty="0" smtClean="0"/>
              <a:t>All or a portion of the directory may be requested. Generally, this request is made by a user and results in a listing of all files owned by that user, plus some of the attributes of each file </a:t>
            </a:r>
          </a:p>
          <a:p>
            <a:endParaRPr lang="en-NZ" dirty="0" smtClean="0"/>
          </a:p>
          <a:p>
            <a:r>
              <a:rPr lang="en-NZ" b="1" dirty="0" smtClean="0"/>
              <a:t>Update directory: </a:t>
            </a:r>
            <a:r>
              <a:rPr lang="en-NZ" dirty="0" smtClean="0"/>
              <a:t>Because some file attributes are stored in the directory, a change in one of these attributes requires a change in the corresponding directory entry.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case, there is one directory for each user, and a master directory. </a:t>
            </a:r>
          </a:p>
          <a:p>
            <a:pPr lvl="1">
              <a:buFont typeface="Arial" pitchFamily="34" charset="0"/>
              <a:buChar char="•"/>
            </a:pPr>
            <a:r>
              <a:rPr lang="en-NZ" dirty="0" smtClean="0"/>
              <a:t> The master directory has an entry for each user directory, providing address and access control information.</a:t>
            </a:r>
          </a:p>
          <a:p>
            <a:pPr lvl="1">
              <a:buFont typeface="Arial" pitchFamily="34" charset="0"/>
              <a:buChar char="•"/>
            </a:pPr>
            <a:r>
              <a:rPr lang="en-NZ" dirty="0" smtClean="0"/>
              <a:t> Each user directory is a simple list of the files of that user.</a:t>
            </a:r>
          </a:p>
          <a:p>
            <a:pPr lvl="1">
              <a:buFont typeface="Arial" pitchFamily="34" charset="0"/>
              <a:buChar char="•"/>
            </a:pPr>
            <a:endParaRPr lang="en-NZ" dirty="0" smtClean="0"/>
          </a:p>
          <a:p>
            <a:pPr lvl="0">
              <a:buFont typeface="Arial" pitchFamily="34" charset="0"/>
              <a:buNone/>
            </a:pPr>
            <a:r>
              <a:rPr lang="en-NZ" dirty="0" smtClean="0"/>
              <a:t>This arrangement means that names must be unique only within the collection of files of a single user, and that the file system can easily enforce access restriction on directories. </a:t>
            </a:r>
          </a:p>
          <a:p>
            <a:pPr lvl="0">
              <a:buFont typeface="Arial" pitchFamily="34" charset="0"/>
              <a:buNone/>
            </a:pPr>
            <a:endParaRPr lang="en-NZ" dirty="0" smtClean="0"/>
          </a:p>
          <a:p>
            <a:pPr lvl="0">
              <a:buFont typeface="Arial" pitchFamily="34" charset="0"/>
              <a:buNone/>
            </a:pPr>
            <a:r>
              <a:rPr lang="en-NZ" dirty="0" smtClean="0"/>
              <a:t>However, it still provides users with no help in structuring collections 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a master directory, which has under it a number of user directories. </a:t>
            </a:r>
          </a:p>
          <a:p>
            <a:endParaRPr lang="en-NZ" dirty="0" smtClean="0"/>
          </a:p>
          <a:p>
            <a:r>
              <a:rPr lang="en-NZ" dirty="0" smtClean="0"/>
              <a:t>Each of these user directories, in turn, may have subdirectories and files as entries.</a:t>
            </a:r>
          </a:p>
          <a:p>
            <a:endParaRPr lang="en-NZ" dirty="0" smtClean="0"/>
          </a:p>
          <a:p>
            <a:r>
              <a:rPr lang="en-NZ" dirty="0" smtClean="0"/>
              <a:t>The simplest approach is to store each directory as a sequential file.</a:t>
            </a:r>
          </a:p>
          <a:p>
            <a:pPr lvl="0">
              <a:buFont typeface="Arial" pitchFamily="34" charset="0"/>
              <a:buNone/>
            </a:pPr>
            <a:endParaRPr lang="en-NZ" dirty="0" smtClean="0"/>
          </a:p>
          <a:p>
            <a:pPr lvl="0">
              <a:buFont typeface="Arial" pitchFamily="34" charset="0"/>
              <a:buNone/>
            </a:pPr>
            <a:r>
              <a:rPr lang="en-NZ" dirty="0" smtClean="0"/>
              <a:t> When directories may contain a very large number of entries, such an organization may lead to unnecessarily long search times. </a:t>
            </a:r>
          </a:p>
          <a:p>
            <a:pPr lvl="1">
              <a:buFont typeface="Arial" pitchFamily="34" charset="0"/>
              <a:buChar char="•"/>
            </a:pPr>
            <a:r>
              <a:rPr lang="en-NZ" dirty="0" smtClean="0"/>
              <a:t> If so, a hashed structure is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Users need to be able to refer to a file by a symbolic name. </a:t>
            </a:r>
          </a:p>
          <a:p>
            <a:pPr lvl="1">
              <a:buFont typeface="Arial" pitchFamily="34" charset="0"/>
              <a:buChar char="•"/>
            </a:pPr>
            <a:r>
              <a:rPr lang="en-NZ" dirty="0" smtClean="0"/>
              <a:t> Each file in the system must have a unique name in order that file references be unambiguous. </a:t>
            </a:r>
          </a:p>
          <a:p>
            <a:pPr lvl="1">
              <a:buFont typeface="Arial" pitchFamily="34" charset="0"/>
              <a:buChar char="•"/>
            </a:pPr>
            <a:r>
              <a:rPr lang="en-NZ" dirty="0" smtClean="0"/>
              <a:t> But it is an unacceptable burden on users to require that they provide unique names, especially in a shared system.</a:t>
            </a:r>
          </a:p>
          <a:p>
            <a:pPr lvl="1">
              <a:buFont typeface="Arial" pitchFamily="34" charset="0"/>
              <a:buChar char="•"/>
            </a:pPr>
            <a:endParaRPr lang="en-NZ" dirty="0" smtClean="0"/>
          </a:p>
          <a:p>
            <a:r>
              <a:rPr lang="en-NZ" dirty="0" smtClean="0"/>
              <a:t>The use of a tree-structured directory minimizes the difficulty in assigning unique names.</a:t>
            </a:r>
          </a:p>
          <a:p>
            <a:pPr lvl="1">
              <a:buFont typeface="Arial" pitchFamily="34" charset="0"/>
              <a:buChar char="•"/>
            </a:pPr>
            <a:r>
              <a:rPr lang="en-NZ" dirty="0" smtClean="0"/>
              <a:t> Any file in the system can be located by following a path from the root or master directory down various branches until the file is reached.</a:t>
            </a:r>
          </a:p>
          <a:p>
            <a:pPr lvl="1">
              <a:buFont typeface="Arial" pitchFamily="34" charset="0"/>
              <a:buChar char="•"/>
            </a:pPr>
            <a:r>
              <a:rPr lang="en-NZ" dirty="0" smtClean="0"/>
              <a:t> The series of directory names, culminating in the file name itself, constitutes a pathname for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would be awkward for a user to have to spell out the entire pathname every time a reference is made to a file.</a:t>
            </a:r>
          </a:p>
          <a:p>
            <a:endParaRPr lang="en-NZ" dirty="0" smtClean="0"/>
          </a:p>
          <a:p>
            <a:r>
              <a:rPr lang="en-NZ" dirty="0" smtClean="0"/>
              <a:t>Typically, an interactive user or a process has associated with it a current directory, often referred to as the working directory. </a:t>
            </a:r>
          </a:p>
          <a:p>
            <a:pPr lvl="1">
              <a:buFont typeface="Arial" pitchFamily="34" charset="0"/>
              <a:buChar char="•"/>
            </a:pPr>
            <a:r>
              <a:rPr lang="en-NZ" dirty="0" smtClean="0"/>
              <a:t> Files are then referenced relative to the working directory.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secondary storage, a file consists of a collection of blocks.</a:t>
            </a:r>
          </a:p>
          <a:p>
            <a:pPr lvl="1">
              <a:buFont typeface="Arial" pitchFamily="34" charset="0"/>
              <a:buChar char="•"/>
            </a:pPr>
            <a:r>
              <a:rPr lang="en-NZ" dirty="0" smtClean="0"/>
              <a:t> The operating system or file management system is responsible for allocating blocks to files. </a:t>
            </a:r>
          </a:p>
          <a:p>
            <a:pPr lvl="0">
              <a:buFont typeface="Arial" pitchFamily="34" charset="0"/>
              <a:buNone/>
            </a:pPr>
            <a:endParaRPr lang="en-NZ" dirty="0" smtClean="0"/>
          </a:p>
          <a:p>
            <a:pPr lvl="0">
              <a:buFont typeface="Arial" pitchFamily="34" charset="0"/>
              <a:buNone/>
            </a:pPr>
            <a:r>
              <a:rPr lang="en-NZ" dirty="0" smtClean="0"/>
              <a:t>This raises two management issues. </a:t>
            </a:r>
          </a:p>
          <a:p>
            <a:pPr lvl="1">
              <a:buFont typeface="Arial" pitchFamily="34" charset="0"/>
              <a:buChar char="•"/>
            </a:pPr>
            <a:r>
              <a:rPr lang="en-NZ" dirty="0" smtClean="0"/>
              <a:t> First, space on secondary storage must be allocated to files,</a:t>
            </a:r>
          </a:p>
          <a:p>
            <a:pPr lvl="1">
              <a:buFont typeface="Arial" pitchFamily="34" charset="0"/>
              <a:buChar char="•"/>
            </a:pPr>
            <a:r>
              <a:rPr lang="en-NZ" dirty="0" smtClean="0"/>
              <a:t> second, it is necessary to keep track of the space available for allocation.</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file is created, is the maximum space required for the file allocated at once?</a:t>
            </a:r>
          </a:p>
          <a:p>
            <a:pPr marL="228600" indent="-228600">
              <a:buAutoNum type="arabicPeriod"/>
            </a:pPr>
            <a:endParaRPr lang="en-NZ" dirty="0" smtClean="0"/>
          </a:p>
          <a:p>
            <a:r>
              <a:rPr lang="en-NZ" dirty="0" smtClean="0"/>
              <a:t>2. Space is allocated to a file as one or more contiguous units, which we shall refer to as portions.</a:t>
            </a:r>
          </a:p>
          <a:p>
            <a:pPr lvl="1">
              <a:buFont typeface="Arial" pitchFamily="34" charset="0"/>
              <a:buChar char="•"/>
            </a:pPr>
            <a:r>
              <a:rPr lang="en-NZ" dirty="0" smtClean="0"/>
              <a:t> That is, a portion is a contiguous set of allocated blocks.</a:t>
            </a:r>
          </a:p>
          <a:p>
            <a:pPr lvl="1">
              <a:buFont typeface="Arial" pitchFamily="34" charset="0"/>
              <a:buChar char="•"/>
            </a:pPr>
            <a:r>
              <a:rPr lang="en-NZ" dirty="0" smtClean="0"/>
              <a:t> The size of a portion can range from a single block to the entire file.</a:t>
            </a:r>
          </a:p>
          <a:p>
            <a:pPr lvl="1">
              <a:buFont typeface="Arial" pitchFamily="34" charset="0"/>
              <a:buChar char="•"/>
            </a:pPr>
            <a:r>
              <a:rPr lang="en-NZ" baseline="0" dirty="0" smtClean="0"/>
              <a:t> </a:t>
            </a:r>
            <a:r>
              <a:rPr lang="en-NZ" dirty="0" smtClean="0"/>
              <a:t>What size of portion should be used for file allocation?</a:t>
            </a:r>
          </a:p>
          <a:p>
            <a:pPr lvl="1">
              <a:buFont typeface="Arial" pitchFamily="34" charset="0"/>
              <a:buChar char="•"/>
            </a:pPr>
            <a:endParaRPr lang="en-NZ" dirty="0" smtClean="0"/>
          </a:p>
          <a:p>
            <a:r>
              <a:rPr lang="en-NZ" dirty="0" smtClean="0"/>
              <a:t>3. What sort of data structure or table is used to keep track of the portions assigned to a file? </a:t>
            </a:r>
          </a:p>
          <a:p>
            <a:pPr lvl="1">
              <a:buFont typeface="Arial" pitchFamily="34" charset="0"/>
              <a:buChar char="•"/>
            </a:pPr>
            <a:r>
              <a:rPr lang="en-NZ" dirty="0" smtClean="0"/>
              <a:t> An example of such a structure is a file allocation table (FAT),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preallocation policy requires that the maximum size of a file be declared at the time of the file creation request.</a:t>
            </a:r>
          </a:p>
          <a:p>
            <a:endParaRPr lang="en-NZ" dirty="0" smtClean="0"/>
          </a:p>
          <a:p>
            <a:r>
              <a:rPr lang="en-NZ" dirty="0" smtClean="0"/>
              <a:t>Sometimes such as program compilations, the production of summary data files, or the transfer of a file from another system over a communications network, this value can be reliably estimated. </a:t>
            </a:r>
          </a:p>
          <a:p>
            <a:pPr lvl="1">
              <a:buFont typeface="Arial" pitchFamily="34" charset="0"/>
              <a:buChar char="•"/>
            </a:pPr>
            <a:r>
              <a:rPr lang="en-NZ" dirty="0" smtClean="0"/>
              <a:t> But usually it is difficult if not impossible to estimate reliably the maximum potential size of the file. </a:t>
            </a:r>
          </a:p>
          <a:p>
            <a:pPr lvl="1">
              <a:buFont typeface="Arial" pitchFamily="34" charset="0"/>
              <a:buChar char="•"/>
            </a:pPr>
            <a:r>
              <a:rPr lang="en-NZ" dirty="0" smtClean="0"/>
              <a:t> In those cases, users and application programmers would tend to overestimate file size,</a:t>
            </a:r>
            <a:r>
              <a:rPr lang="en-NZ" baseline="0" dirty="0" smtClean="0"/>
              <a:t> leading to wasted space</a:t>
            </a:r>
            <a:endParaRPr lang="en-NZ" dirty="0" smtClean="0"/>
          </a:p>
          <a:p>
            <a:pPr lvl="0">
              <a:buFont typeface="Arial" pitchFamily="34" charset="0"/>
              <a:buNone/>
            </a:pPr>
            <a:endParaRPr lang="en-NZ" dirty="0" smtClean="0"/>
          </a:p>
          <a:p>
            <a:pPr lvl="0">
              <a:buFont typeface="Arial" pitchFamily="34" charset="0"/>
              <a:buNone/>
            </a:pPr>
            <a:r>
              <a:rPr lang="en-NZ" dirty="0" smtClean="0"/>
              <a:t>Thus, there are advantages to the use of dynamic 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one extreme, a portion large enough to hold the entire file is allocated.</a:t>
            </a:r>
          </a:p>
          <a:p>
            <a:endParaRPr lang="en-NZ" dirty="0" smtClean="0"/>
          </a:p>
          <a:p>
            <a:r>
              <a:rPr lang="en-NZ" dirty="0" smtClean="0"/>
              <a:t>Space on the disk is allocated one block at a time. </a:t>
            </a:r>
          </a:p>
          <a:p>
            <a:endParaRPr lang="en-NZ" dirty="0" smtClean="0"/>
          </a:p>
          <a:p>
            <a:r>
              <a:rPr lang="en-NZ" dirty="0" smtClean="0"/>
              <a:t>In choosing a portion size, there is a tradeoff between efficiency from the point of view of a single file versus overall system efficiency.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single contiguous set of blocks is allocated to a file at the time of file creation </a:t>
            </a:r>
          </a:p>
          <a:p>
            <a:pPr lvl="1">
              <a:buFont typeface="Arial" pitchFamily="34" charset="0"/>
              <a:buChar char="•"/>
            </a:pPr>
            <a:r>
              <a:rPr lang="en-NZ" dirty="0" smtClean="0"/>
              <a:t> This is a preallocation strategy, using variable-size portions.</a:t>
            </a:r>
          </a:p>
          <a:p>
            <a:pPr lvl="1">
              <a:buFont typeface="Arial" pitchFamily="34" charset="0"/>
              <a:buChar char="•"/>
            </a:pPr>
            <a:endParaRPr lang="en-NZ" dirty="0" smtClean="0"/>
          </a:p>
          <a:p>
            <a:pPr lvl="0">
              <a:buFont typeface="Arial" pitchFamily="34" charset="0"/>
              <a:buNone/>
            </a:pPr>
            <a:r>
              <a:rPr lang="en-NZ" dirty="0" smtClean="0"/>
              <a:t> The file allocation table needs just a single entry for each file, showing the starting block and the length of the file. </a:t>
            </a:r>
          </a:p>
          <a:p>
            <a:pPr lvl="0">
              <a:buFont typeface="Arial" pitchFamily="34" charset="0"/>
              <a:buNone/>
            </a:pPr>
            <a:endParaRPr lang="en-NZ" dirty="0" smtClean="0"/>
          </a:p>
          <a:p>
            <a:pPr lvl="0">
              <a:buFont typeface="Arial" pitchFamily="34" charset="0"/>
              <a:buNone/>
            </a:pPr>
            <a:r>
              <a:rPr lang="en-NZ" dirty="0" smtClean="0"/>
              <a:t>Contiguous allocation is the best from the point of view of the individual sequential file. </a:t>
            </a:r>
          </a:p>
          <a:p>
            <a:pPr lvl="1">
              <a:buFont typeface="Arial" pitchFamily="34" charset="0"/>
              <a:buChar char="•"/>
            </a:pPr>
            <a:r>
              <a:rPr lang="en-NZ" dirty="0" smtClean="0"/>
              <a:t>Multiple blocks can be read in at a time to improve I/O performance for sequential processing.</a:t>
            </a:r>
          </a:p>
          <a:p>
            <a:pPr lvl="1">
              <a:buFont typeface="Arial" pitchFamily="34" charset="0"/>
              <a:buChar char="•"/>
            </a:pPr>
            <a:r>
              <a:rPr lang="en-NZ" dirty="0" smtClean="0"/>
              <a:t>It is also easy to retrieve a single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External fragmentation will occur, making it difficult to find contiguous blocks of space of sufficient length. </a:t>
            </a:r>
          </a:p>
          <a:p>
            <a:endParaRPr lang="en-NZ" dirty="0" smtClean="0"/>
          </a:p>
          <a:p>
            <a:r>
              <a:rPr lang="en-NZ" dirty="0" smtClean="0"/>
              <a:t>From time to time, it will be necessary to perform a compaction algorithm to free up additional space on the disk.</a:t>
            </a:r>
          </a:p>
          <a:p>
            <a:endParaRPr lang="en-NZ" dirty="0" smtClean="0"/>
          </a:p>
          <a:p>
            <a:r>
              <a:rPr lang="en-NZ" dirty="0" smtClean="0"/>
              <a:t>Also, with preallocation, it is necessary to declare 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applications, the file is the central element.</a:t>
            </a:r>
          </a:p>
          <a:p>
            <a:endParaRPr lang="en-NZ" dirty="0" smtClean="0"/>
          </a:p>
          <a:p>
            <a:r>
              <a:rPr lang="en-NZ" dirty="0" smtClean="0"/>
              <a:t>From the user’s point of view, one of the most important parts of an operating system is the file system.</a:t>
            </a:r>
          </a:p>
          <a:p>
            <a:pPr lvl="1">
              <a:buFont typeface="Arial" pitchFamily="34" charset="0"/>
              <a:buChar char="•"/>
            </a:pPr>
            <a:r>
              <a:rPr lang="en-NZ" dirty="0" smtClean="0"/>
              <a:t> The file system provides the resource abstractions typically associated with secondary storage. </a:t>
            </a:r>
          </a:p>
          <a:p>
            <a:pPr lvl="0">
              <a:buFont typeface="Arial" pitchFamily="34" charset="0"/>
              <a:buNone/>
            </a:pPr>
            <a:endParaRPr lang="en-NZ" dirty="0" smtClean="0"/>
          </a:p>
          <a:p>
            <a:pPr lvl="0">
              <a:buFont typeface="Arial" pitchFamily="34" charset="0"/>
              <a:buNone/>
            </a:pPr>
            <a:r>
              <a:rPr lang="en-NZ" dirty="0" smtClean="0"/>
              <a:t>Desirable properties</a:t>
            </a:r>
            <a:r>
              <a:rPr lang="en-NZ" baseline="0" dirty="0" smtClean="0"/>
              <a:t> include</a:t>
            </a:r>
          </a:p>
          <a:p>
            <a:pPr lvl="1">
              <a:buFont typeface="Arial" pitchFamily="34" charset="0"/>
              <a:buChar char="•"/>
            </a:pPr>
            <a:r>
              <a:rPr lang="en-NZ" baseline="0" dirty="0" smtClean="0"/>
              <a:t> </a:t>
            </a:r>
            <a:r>
              <a:rPr lang="en-NZ" b="1" dirty="0" smtClean="0"/>
              <a:t>Long-term existence: </a:t>
            </a:r>
            <a:r>
              <a:rPr lang="en-NZ" dirty="0" smtClean="0"/>
              <a:t>Files are stored on disk or other secondary storage and do not disappear when a user logs off.</a:t>
            </a:r>
          </a:p>
          <a:p>
            <a:pPr lvl="1">
              <a:buFont typeface="Arial" pitchFamily="34" charset="0"/>
              <a:buChar char="•"/>
            </a:pPr>
            <a:r>
              <a:rPr lang="en-NZ" b="1" dirty="0" smtClean="0"/>
              <a:t> Sharable between processes:</a:t>
            </a:r>
            <a:r>
              <a:rPr lang="en-NZ" dirty="0" smtClean="0"/>
              <a:t> Files have names and can have associated access permissions that permit controlled sharing.</a:t>
            </a:r>
          </a:p>
          <a:p>
            <a:pPr lvl="1">
              <a:buFont typeface="Arial" pitchFamily="34" charset="0"/>
              <a:buChar char="•"/>
            </a:pPr>
            <a:r>
              <a:rPr lang="en-NZ" dirty="0" smtClean="0"/>
              <a:t> </a:t>
            </a:r>
            <a:r>
              <a:rPr lang="en-NZ" b="1" dirty="0" smtClean="0"/>
              <a:t>Structure: </a:t>
            </a:r>
            <a:r>
              <a:rPr lang="en-NZ" dirty="0" smtClean="0"/>
              <a:t>Depending on the file system, a file can have an internal structure that is convenient for particular applications. In addition, files can be organized into hierarchical or more complex structure to reflect the relationships among files.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877702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allocation is on an individual block basis.</a:t>
            </a:r>
          </a:p>
          <a:p>
            <a:pPr lvl="1">
              <a:buFont typeface="Arial" pitchFamily="34" charset="0"/>
              <a:buChar char="•"/>
            </a:pPr>
            <a:r>
              <a:rPr lang="en-NZ" dirty="0" smtClean="0"/>
              <a:t>Each block contains a pointer to the next block in the chain.</a:t>
            </a:r>
          </a:p>
          <a:p>
            <a:pPr lvl="1">
              <a:buFont typeface="Arial" pitchFamily="34" charset="0"/>
              <a:buChar char="•"/>
            </a:pPr>
            <a:endParaRPr lang="en-NZ" dirty="0" smtClean="0"/>
          </a:p>
          <a:p>
            <a:pPr lvl="0">
              <a:buFont typeface="Arial" pitchFamily="34" charset="0"/>
              <a:buNone/>
            </a:pPr>
            <a:r>
              <a:rPr lang="en-NZ" dirty="0" smtClean="0"/>
              <a:t>The file allocation table needs just a single entry for each file, showing the starting block and the length of the file.</a:t>
            </a:r>
          </a:p>
          <a:p>
            <a:pPr lvl="0">
              <a:buFont typeface="Arial" pitchFamily="34" charset="0"/>
              <a:buNone/>
            </a:pPr>
            <a:endParaRPr lang="en-NZ" dirty="0" smtClean="0"/>
          </a:p>
          <a:p>
            <a:r>
              <a:rPr lang="en-NZ" dirty="0" smtClean="0"/>
              <a:t>Although preallocation is possible, it is more common simply to allocate blocks as needed.</a:t>
            </a:r>
          </a:p>
          <a:p>
            <a:pPr lvl="1">
              <a:buFont typeface="Arial" pitchFamily="34" charset="0"/>
              <a:buChar char="•"/>
            </a:pPr>
            <a:r>
              <a:rPr lang="en-NZ" dirty="0" smtClean="0"/>
              <a:t> The selection of blocks is now a simple matter: any free block can be added to a chain. </a:t>
            </a:r>
          </a:p>
          <a:p>
            <a:pPr lvl="1">
              <a:buFont typeface="Arial" pitchFamily="34" charset="0"/>
              <a:buChar char="•"/>
            </a:pPr>
            <a:r>
              <a:rPr lang="en-NZ" dirty="0" smtClean="0"/>
              <a:t> There is no external fragmentation to worry about because only one block at a time is needed.</a:t>
            </a:r>
          </a:p>
          <a:p>
            <a:pPr lvl="0">
              <a:buFont typeface="Arial" pitchFamily="34" charset="0"/>
              <a:buNone/>
            </a:pPr>
            <a:endParaRPr lang="en-NZ" dirty="0" smtClean="0"/>
          </a:p>
          <a:p>
            <a:pPr lvl="0">
              <a:buFont typeface="Arial" pitchFamily="34" charset="0"/>
              <a:buNone/>
            </a:pPr>
            <a:r>
              <a:rPr lang="en-NZ" dirty="0" smtClean="0"/>
              <a:t>This type of physical organization is best suited to sequential files that are to be processed sequentially.</a:t>
            </a:r>
          </a:p>
          <a:p>
            <a:pPr lvl="1">
              <a:buFont typeface="Arial" pitchFamily="34" charset="0"/>
              <a:buChar char="•"/>
            </a:pPr>
            <a:r>
              <a:rPr lang="en-NZ" dirty="0" smtClean="0"/>
              <a:t> To select an individual block 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consequence of chaining, is that there is no accommodation of the principle of locality.</a:t>
            </a:r>
          </a:p>
          <a:p>
            <a:endParaRPr lang="en-NZ" dirty="0" smtClean="0"/>
          </a:p>
          <a:p>
            <a:r>
              <a:rPr lang="en-NZ" dirty="0" smtClean="0"/>
              <a:t>If it is necessary to bring in several blocks of a file at a time, as in sequential processing, then a series of accesses to different parts of the disk are required. </a:t>
            </a:r>
          </a:p>
          <a:p>
            <a:pPr lvl="1">
              <a:buFont typeface="Arial" pitchFamily="34" charset="0"/>
              <a:buChar char="•"/>
            </a:pPr>
            <a:r>
              <a:rPr lang="en-NZ" dirty="0" smtClean="0"/>
              <a:t>This is perhaps a more significant effect on a single-user system but may also be of concern on a shared system. </a:t>
            </a:r>
          </a:p>
          <a:p>
            <a:pPr lvl="1">
              <a:buFont typeface="Arial" pitchFamily="34" charset="0"/>
              <a:buChar char="•"/>
            </a:pPr>
            <a:r>
              <a:rPr lang="en-NZ" dirty="0" smtClean="0"/>
              <a:t> To overcome this problem, some systems periodically consolidate files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addresses many of the problems of contiguous and chained allocation. </a:t>
            </a:r>
          </a:p>
          <a:p>
            <a:endParaRPr lang="en-NZ" dirty="0" smtClean="0"/>
          </a:p>
          <a:p>
            <a:r>
              <a:rPr lang="en-NZ" dirty="0" smtClean="0"/>
              <a:t>In this case, the file allocation table contains a separate one-level index for each file; </a:t>
            </a:r>
          </a:p>
          <a:p>
            <a:pPr lvl="1">
              <a:buFont typeface="Arial" pitchFamily="34" charset="0"/>
              <a:buChar char="•"/>
            </a:pPr>
            <a:r>
              <a:rPr lang="en-NZ" dirty="0" smtClean="0"/>
              <a:t> the index has one entry for each portion allocated to the file.</a:t>
            </a:r>
          </a:p>
          <a:p>
            <a:pPr lvl="0">
              <a:buFont typeface="Arial" pitchFamily="34" charset="0"/>
              <a:buNone/>
            </a:pPr>
            <a:endParaRPr lang="en-NZ" dirty="0" smtClean="0"/>
          </a:p>
          <a:p>
            <a:pPr lvl="0">
              <a:buFont typeface="Arial" pitchFamily="34" charset="0"/>
              <a:buNone/>
            </a:pPr>
            <a:r>
              <a:rPr lang="en-NZ" dirty="0" smtClean="0"/>
              <a:t>Typically, the file indexes are not physically stored as part of the file allocation table. </a:t>
            </a:r>
          </a:p>
          <a:p>
            <a:pPr lvl="1">
              <a:buFont typeface="Arial" pitchFamily="34" charset="0"/>
              <a:buChar char="•"/>
            </a:pPr>
            <a:r>
              <a:rPr lang="en-NZ" dirty="0" smtClean="0"/>
              <a:t> Rather, the file index for a file is kept in a separate block, and the entry for the file in the file allocation table points to that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Allocation may be on the basis of either</a:t>
            </a:r>
          </a:p>
          <a:p>
            <a:pPr lvl="1">
              <a:buFont typeface="Arial" pitchFamily="34" charset="0"/>
              <a:buChar char="•"/>
            </a:pPr>
            <a:r>
              <a:rPr lang="en-NZ" dirty="0" smtClean="0"/>
              <a:t> fixed-size blocks or </a:t>
            </a:r>
          </a:p>
          <a:p>
            <a:pPr lvl="1">
              <a:buFont typeface="Arial" pitchFamily="34" charset="0"/>
              <a:buChar char="•"/>
            </a:pPr>
            <a:r>
              <a:rPr lang="en-NZ" dirty="0" smtClean="0"/>
              <a:t>variable-size portions </a:t>
            </a:r>
          </a:p>
          <a:p>
            <a:pPr lvl="0">
              <a:buFont typeface="Arial" pitchFamily="34" charset="0"/>
              <a:buNone/>
            </a:pPr>
            <a:endParaRPr lang="en-NZ" dirty="0" smtClean="0"/>
          </a:p>
          <a:p>
            <a:pPr lvl="0">
              <a:buFont typeface="Arial" pitchFamily="34" charset="0"/>
              <a:buNone/>
            </a:pPr>
            <a:r>
              <a:rPr lang="en-NZ" dirty="0" smtClean="0"/>
              <a:t>Allocation by blocks eliminates external fragmentation, </a:t>
            </a:r>
          </a:p>
          <a:p>
            <a:pPr lvl="1">
              <a:buFont typeface="Arial" pitchFamily="34" charset="0"/>
              <a:buChar char="•"/>
            </a:pPr>
            <a:r>
              <a:rPr lang="en-NZ" dirty="0" smtClean="0"/>
              <a:t> whereas allocation by variable-size portions improves locality. </a:t>
            </a:r>
          </a:p>
          <a:p>
            <a:pPr lvl="0">
              <a:buFont typeface="Arial" pitchFamily="34" charset="0"/>
              <a:buNone/>
            </a:pPr>
            <a:endParaRPr lang="en-NZ" dirty="0" smtClean="0"/>
          </a:p>
          <a:p>
            <a:pPr lvl="0">
              <a:buFont typeface="Arial" pitchFamily="34" charset="0"/>
              <a:buNone/>
            </a:pPr>
            <a:r>
              <a:rPr lang="en-NZ" dirty="0" smtClean="0"/>
              <a:t>In either case, file consolidation may be done from time to time. </a:t>
            </a:r>
          </a:p>
          <a:p>
            <a:pPr lvl="1">
              <a:buFont typeface="Arial" pitchFamily="34" charset="0"/>
              <a:buChar char="•"/>
            </a:pPr>
            <a:r>
              <a:rPr lang="en-NZ" dirty="0" smtClean="0"/>
              <a:t> File consolidation reduces the size of the index in the case of variable-size portions, but not in the case of block allocation. </a:t>
            </a:r>
          </a:p>
          <a:p>
            <a:pPr lvl="0">
              <a:buFont typeface="Arial" pitchFamily="34" charset="0"/>
              <a:buNone/>
            </a:pP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Just as the space that is allocated to files must be managed, so the space that is not currently allocated to any file must be managed. </a:t>
            </a:r>
          </a:p>
          <a:p>
            <a:endParaRPr lang="en-NZ" dirty="0" smtClean="0"/>
          </a:p>
          <a:p>
            <a:r>
              <a:rPr lang="en-NZ" dirty="0" smtClean="0"/>
              <a:t>To perform any of the file allocation techniques described previously, it is necessary to know what blocks on the disk are available. </a:t>
            </a:r>
          </a:p>
          <a:p>
            <a:endParaRPr lang="en-NZ" dirty="0" smtClean="0"/>
          </a:p>
          <a:p>
            <a:r>
              <a:rPr lang="en-NZ" dirty="0" smtClean="0"/>
              <a:t>Thus we need a disk allocation table in addition to a file allocation 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method uses a vector containing one bit for each block on the disk. </a:t>
            </a:r>
          </a:p>
          <a:p>
            <a:pPr lvl="1">
              <a:buFont typeface="Arial" pitchFamily="34" charset="0"/>
              <a:buChar char="•"/>
            </a:pPr>
            <a:r>
              <a:rPr lang="en-NZ" dirty="0" smtClean="0"/>
              <a:t> Each entry of a 0 corresponds to a free block, and each 1 corresponds to a block in use.</a:t>
            </a:r>
          </a:p>
          <a:p>
            <a:endParaRPr lang="en-NZ" dirty="0" smtClean="0"/>
          </a:p>
          <a:p>
            <a:r>
              <a:rPr lang="en-NZ" dirty="0" smtClean="0"/>
              <a:t>A bit table has the advantage that it is relatively easy to find one or a contiguous group of free blocks. </a:t>
            </a:r>
          </a:p>
          <a:p>
            <a:pPr lvl="1">
              <a:buFont typeface="Arial" pitchFamily="34" charset="0"/>
              <a:buChar char="•"/>
            </a:pPr>
            <a:r>
              <a:rPr lang="en-NZ" dirty="0" smtClean="0"/>
              <a:t> Thus, a bit table works well with any of the file allocation methods outlined. </a:t>
            </a:r>
          </a:p>
          <a:p>
            <a:pPr lvl="1">
              <a:buFont typeface="Arial" pitchFamily="34" charset="0"/>
              <a:buChar char="•"/>
            </a:pPr>
            <a:r>
              <a:rPr lang="en-NZ" dirty="0" smtClean="0"/>
              <a:t> Another advantage is that it is as small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free portions may be chained together by using a pointer and length value in each free portion. </a:t>
            </a:r>
          </a:p>
          <a:p>
            <a:endParaRPr lang="en-NZ" dirty="0" smtClean="0"/>
          </a:p>
          <a:p>
            <a:r>
              <a:rPr lang="en-NZ" dirty="0" smtClean="0"/>
              <a:t>This method has negligible space overhead because there is no need for a disk allocation table, merely for a pointer to the beginning of the chain and the length of the first portion. </a:t>
            </a:r>
          </a:p>
          <a:p>
            <a:endParaRPr lang="en-NZ" dirty="0" smtClean="0"/>
          </a:p>
          <a:p>
            <a:r>
              <a:rPr lang="en-NZ" dirty="0" smtClean="0"/>
              <a:t>This method is suited to all of the file allocation methods. </a:t>
            </a:r>
          </a:p>
          <a:p>
            <a:pPr lvl="1">
              <a:buFont typeface="Arial" pitchFamily="34" charset="0"/>
              <a:buChar char="•"/>
            </a:pPr>
            <a:r>
              <a:rPr lang="en-NZ" dirty="0" smtClean="0"/>
              <a:t> If allocation is a block at a time, simply choose the free block at the head of the chain and adjust the first pointer or length value. </a:t>
            </a:r>
          </a:p>
          <a:p>
            <a:pPr lvl="1">
              <a:buFont typeface="Arial" pitchFamily="34" charset="0"/>
              <a:buChar char="•"/>
            </a:pPr>
            <a:r>
              <a:rPr lang="en-NZ" dirty="0" smtClean="0"/>
              <a:t> If allocation is by variable-length portion, a first-fit algorithm may be used: The headers from the portions are fetched one at a time to determine the next suitable free portion in the chain. Again, pointer and length values are adjusted.</a:t>
            </a:r>
          </a:p>
          <a:p>
            <a:pPr lvl="1">
              <a:buFont typeface="Arial" pitchFamily="34" charset="0"/>
              <a:buChar char="•"/>
            </a:pPr>
            <a:endParaRPr lang="en-NZ" dirty="0" smtClean="0"/>
          </a:p>
          <a:p>
            <a:r>
              <a:rPr lang="en-NZ" dirty="0" smtClean="0"/>
              <a:t>This method has its own problems.</a:t>
            </a:r>
          </a:p>
          <a:p>
            <a:pPr lvl="1">
              <a:buFont typeface="Arial" pitchFamily="34" charset="0"/>
              <a:buChar char="•"/>
            </a:pPr>
            <a:r>
              <a:rPr lang="en-NZ" dirty="0" smtClean="0"/>
              <a:t> After some use, the disk will become quite fragmented and many portions will be a single block long. </a:t>
            </a:r>
          </a:p>
          <a:p>
            <a:pPr lvl="1">
              <a:buFont typeface="Arial" pitchFamily="34" charset="0"/>
              <a:buChar char="•"/>
            </a:pPr>
            <a:r>
              <a:rPr lang="en-NZ" dirty="0" smtClean="0"/>
              <a:t> 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p>
          <a:p>
            <a:pPr lvl="1">
              <a:buFont typeface="Arial" pitchFamily="34" charset="0"/>
              <a:buChar char="•"/>
            </a:pPr>
            <a:r>
              <a:rPr lang="en-NZ" dirty="0" smtClean="0"/>
              <a:t> 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indexing approach treats free space as a file and uses an index table as described under file allocation.</a:t>
            </a:r>
          </a:p>
          <a:p>
            <a:endParaRPr lang="en-NZ" dirty="0" smtClean="0"/>
          </a:p>
          <a:p>
            <a:r>
              <a:rPr lang="en-NZ" dirty="0" smtClean="0"/>
              <a:t>For efficiency, the index should be on the basis of variable-size portions rather than blocks.</a:t>
            </a:r>
          </a:p>
          <a:p>
            <a:pPr lvl="1">
              <a:buFont typeface="Arial" pitchFamily="34" charset="0"/>
              <a:buChar char="•"/>
            </a:pPr>
            <a:r>
              <a:rPr lang="en-NZ" dirty="0" smtClean="0"/>
              <a:t> Thus, there is one entry in the table for every free portion on the disk.</a:t>
            </a:r>
          </a:p>
          <a:p>
            <a:pPr lvl="1">
              <a:buFont typeface="Arial" pitchFamily="34" charset="0"/>
              <a:buChar char="•"/>
            </a:pPr>
            <a:r>
              <a:rPr lang="en-NZ" dirty="0" smtClean="0"/>
              <a:t> This approach provides efficient support for all of 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method, each block is assigned a number sequentially and the list of the numbers of all free blocks is maintained in a reserved portion of</a:t>
            </a:r>
          </a:p>
          <a:p>
            <a:r>
              <a:rPr lang="en-NZ" dirty="0" smtClean="0"/>
              <a:t>the disk. </a:t>
            </a:r>
          </a:p>
          <a:p>
            <a:endParaRPr lang="en-NZ" dirty="0" smtClean="0"/>
          </a:p>
          <a:p>
            <a:r>
              <a:rPr lang="en-NZ" dirty="0" smtClean="0"/>
              <a:t>Depending on the size of the disk, either 24 or 32 bits will be needed to store a single block number, so the size of the free block list is 24 or 32 times the size of the corresponding bit table and thus must be stored on disk rather than in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term volume is used somewhat differently by different operating systems and file management systems, but in essence a volume is a logical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Discussed on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field </a:t>
            </a:r>
            <a:r>
              <a:rPr lang="en-NZ" dirty="0" smtClean="0"/>
              <a:t>is the basic element of data.</a:t>
            </a:r>
          </a:p>
          <a:p>
            <a:pPr lvl="1">
              <a:buFont typeface="Arial" pitchFamily="34" charset="0"/>
              <a:buChar char="•"/>
            </a:pPr>
            <a:r>
              <a:rPr lang="en-NZ" dirty="0" smtClean="0"/>
              <a:t> It is characterized by its length and data type (e.g.</a:t>
            </a:r>
            <a:r>
              <a:rPr lang="en-NZ" baseline="0" dirty="0" smtClean="0"/>
              <a:t> </a:t>
            </a:r>
            <a:r>
              <a:rPr lang="en-NZ" dirty="0" smtClean="0"/>
              <a:t>ASCII string, decimal). </a:t>
            </a:r>
          </a:p>
          <a:p>
            <a:pPr lvl="1">
              <a:buFont typeface="Arial" pitchFamily="34" charset="0"/>
              <a:buChar char="•"/>
            </a:pPr>
            <a:r>
              <a:rPr lang="en-NZ" dirty="0" smtClean="0"/>
              <a:t> Depending on the file design, fields may be fixed length or variable length.</a:t>
            </a:r>
          </a:p>
          <a:p>
            <a:pPr lvl="0">
              <a:buFont typeface="Arial" pitchFamily="34" charset="0"/>
              <a:buNone/>
            </a:pPr>
            <a:endParaRPr lang="en-NZ" dirty="0" smtClean="0"/>
          </a:p>
          <a:p>
            <a:pPr lvl="0">
              <a:buFont typeface="Arial" pitchFamily="34" charset="0"/>
              <a:buNone/>
            </a:pPr>
            <a:r>
              <a:rPr lang="en-NZ" b="1" dirty="0" smtClean="0"/>
              <a:t>A record </a:t>
            </a:r>
            <a:r>
              <a:rPr lang="en-NZ" dirty="0" smtClean="0"/>
              <a:t>is a collection of related fields that can be treated as a unit by some application program.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file </a:t>
            </a:r>
            <a:r>
              <a:rPr lang="en-NZ" dirty="0" smtClean="0"/>
              <a:t>is a collection of similar records. </a:t>
            </a:r>
          </a:p>
          <a:p>
            <a:pPr lvl="1">
              <a:buFont typeface="Arial" pitchFamily="34" charset="0"/>
              <a:buChar char="•"/>
            </a:pPr>
            <a:r>
              <a:rPr lang="en-NZ" dirty="0" smtClean="0"/>
              <a:t> The file is treated as a single entity by users and applications and may be referenced by name.</a:t>
            </a:r>
          </a:p>
          <a:p>
            <a:pPr lvl="1">
              <a:buFont typeface="Arial" pitchFamily="34" charset="0"/>
              <a:buChar char="•"/>
            </a:pPr>
            <a:r>
              <a:rPr lang="en-NZ" dirty="0" smtClean="0"/>
              <a:t> Files have file names and may be created and deleted. </a:t>
            </a:r>
          </a:p>
          <a:p>
            <a:pPr lvl="1">
              <a:buFont typeface="Arial" pitchFamily="34" charset="0"/>
              <a:buChar char="•"/>
            </a:pPr>
            <a:r>
              <a:rPr lang="en-NZ" dirty="0" smtClean="0"/>
              <a:t> Access control restrictions usually apply at the file level.</a:t>
            </a:r>
          </a:p>
          <a:p>
            <a:endParaRPr lang="en-NZ" dirty="0" smtClean="0"/>
          </a:p>
          <a:p>
            <a:r>
              <a:rPr lang="en-NZ" b="1" dirty="0" smtClean="0"/>
              <a:t>A database </a:t>
            </a:r>
            <a:r>
              <a:rPr lang="en-NZ" dirty="0" smtClean="0"/>
              <a:t>is a collection of related data. </a:t>
            </a:r>
          </a:p>
          <a:p>
            <a:pPr lvl="1">
              <a:buFont typeface="Arial" pitchFamily="34" charset="0"/>
              <a:buChar char="•"/>
            </a:pPr>
            <a:r>
              <a:rPr lang="en-NZ" dirty="0" smtClean="0"/>
              <a:t> Explicit relationships exist among elements of data </a:t>
            </a:r>
          </a:p>
          <a:p>
            <a:pPr lvl="1">
              <a:buFont typeface="Arial" pitchFamily="34" charset="0"/>
              <a:buChar char="•"/>
            </a:pPr>
            <a:r>
              <a:rPr lang="en-NZ" dirty="0" smtClean="0"/>
              <a:t> The database itself consists of one or more types of files.</a:t>
            </a:r>
          </a:p>
          <a:p>
            <a:pPr lvl="1">
              <a:buFont typeface="Arial" pitchFamily="34" charset="0"/>
              <a:buChar char="•"/>
            </a:pPr>
            <a:r>
              <a:rPr lang="en-NZ" dirty="0" smtClean="0"/>
              <a:t> Usually, there is a separate database management system that is independent of the operating system, although that system may make use of some file management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4/14/2021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4/14/2021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4/14/2021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4/14/2021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4/14/2021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4/14/2021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4/14/2021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p:txBody>
          <a:bodyPr/>
          <a:lstStyle/>
          <a:p>
            <a:r>
              <a:rPr lang="en-US" dirty="0" smtClean="0"/>
              <a:t>File Management </a:t>
            </a:r>
            <a:br>
              <a:rPr lang="en-US" dirty="0" smtClean="0"/>
            </a:br>
            <a:r>
              <a:rPr lang="en-US" dirty="0" smtClean="0"/>
              <a:t>(William Stallings – ch-12)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Access Methods</a:t>
            </a:r>
            <a:endParaRPr lang="en-US" dirty="0"/>
          </a:p>
        </p:txBody>
      </p:sp>
      <p:sp>
        <p:nvSpPr>
          <p:cNvPr id="3" name="Content Placeholder 2"/>
          <p:cNvSpPr>
            <a:spLocks noGrp="1"/>
          </p:cNvSpPr>
          <p:nvPr>
            <p:ph idx="1"/>
          </p:nvPr>
        </p:nvSpPr>
        <p:spPr/>
        <p:txBody>
          <a:bodyPr/>
          <a:lstStyle/>
          <a:p>
            <a:pPr marL="0" indent="0">
              <a:buNone/>
            </a:pPr>
            <a:r>
              <a:rPr lang="en-US" dirty="0" smtClean="0"/>
              <a:t>3 methods:</a:t>
            </a:r>
          </a:p>
          <a:p>
            <a:r>
              <a:rPr lang="en-US" dirty="0" smtClean="0"/>
              <a:t>Sequential </a:t>
            </a:r>
          </a:p>
          <a:p>
            <a:r>
              <a:rPr lang="en-US" dirty="0" smtClean="0"/>
              <a:t>Direct </a:t>
            </a:r>
          </a:p>
          <a:p>
            <a:r>
              <a:rPr lang="en-US" dirty="0" smtClean="0"/>
              <a:t>Indexed</a:t>
            </a:r>
            <a:endParaRPr lang="en-US" dirty="0"/>
          </a:p>
        </p:txBody>
      </p:sp>
    </p:spTree>
    <p:extLst>
      <p:ext uri="{BB962C8B-B14F-4D97-AF65-F5344CB8AC3E}">
        <p14:creationId xmlns:p14="http://schemas.microsoft.com/office/powerpoint/2010/main" val="41062500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a:t>C</a:t>
            </a:r>
            <a:r>
              <a:rPr lang="en-NZ" sz="2400" dirty="0" smtClean="0"/>
              <a:t>oncept of file</a:t>
            </a:r>
            <a:endParaRPr lang="en-NZ" sz="2400" dirty="0" smtClean="0"/>
          </a:p>
          <a:p>
            <a:r>
              <a:rPr lang="en-NZ" sz="2400" dirty="0" smtClean="0"/>
              <a:t>File Access Methods</a:t>
            </a:r>
          </a:p>
          <a:p>
            <a:r>
              <a:rPr lang="en-NZ" sz="2400" dirty="0" smtClean="0"/>
              <a:t>Types of Files</a:t>
            </a:r>
          </a:p>
          <a:p>
            <a:r>
              <a:rPr lang="en-NZ" sz="2400" dirty="0" smtClean="0"/>
              <a:t>File operation</a:t>
            </a:r>
            <a:endParaRPr lang="en-NZ" sz="2400" dirty="0" smtClean="0"/>
          </a:p>
          <a:p>
            <a:r>
              <a:rPr lang="en-NZ" sz="2400" dirty="0" smtClean="0"/>
              <a:t>File Directories</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0" y="2743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37247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Organisation </a:t>
            </a:r>
            <a:br>
              <a:rPr lang="en-NZ" dirty="0" smtClean="0"/>
            </a:br>
            <a:r>
              <a:rPr lang="en-NZ" dirty="0" smtClean="0"/>
              <a:t>Types</a:t>
            </a:r>
            <a:endParaRPr lang="en-NZ" dirty="0"/>
          </a:p>
        </p:txBody>
      </p:sp>
      <p:sp>
        <p:nvSpPr>
          <p:cNvPr id="3" name="Content Placeholder 2"/>
          <p:cNvSpPr>
            <a:spLocks noGrp="1"/>
          </p:cNvSpPr>
          <p:nvPr>
            <p:ph idx="1"/>
          </p:nvPr>
        </p:nvSpPr>
        <p:spPr/>
        <p:txBody>
          <a:bodyPr/>
          <a:lstStyle/>
          <a:p>
            <a:r>
              <a:rPr lang="en-NZ" dirty="0" smtClean="0"/>
              <a:t>Many exist, but usually variations of:</a:t>
            </a:r>
          </a:p>
          <a:p>
            <a:pPr lvl="1"/>
            <a:r>
              <a:rPr lang="en-NZ" dirty="0" smtClean="0"/>
              <a:t>Pile</a:t>
            </a:r>
          </a:p>
          <a:p>
            <a:pPr lvl="1"/>
            <a:r>
              <a:rPr lang="en-NZ" dirty="0" smtClean="0"/>
              <a:t>Sequential file</a:t>
            </a:r>
          </a:p>
          <a:p>
            <a:pPr lvl="1"/>
            <a:r>
              <a:rPr lang="en-NZ" dirty="0" smtClean="0"/>
              <a:t>Indexed sequential file</a:t>
            </a:r>
          </a:p>
          <a:p>
            <a:pPr lvl="1"/>
            <a:r>
              <a:rPr lang="en-NZ" dirty="0" smtClean="0"/>
              <a:t>Indexed file</a:t>
            </a:r>
          </a:p>
          <a:p>
            <a:pPr lvl="1"/>
            <a:r>
              <a:rPr lang="en-NZ" dirty="0" smtClean="0"/>
              <a:t>Direct, or hashed, file</a:t>
            </a:r>
          </a:p>
          <a:p>
            <a:pPr lvl="1"/>
            <a:endParaRPr lang="en-NZ" dirty="0"/>
          </a:p>
        </p:txBody>
      </p:sp>
    </p:spTree>
    <p:extLst>
      <p:ext uri="{BB962C8B-B14F-4D97-AF65-F5344CB8AC3E}">
        <p14:creationId xmlns:p14="http://schemas.microsoft.com/office/powerpoint/2010/main" val="19251203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Pile</a:t>
            </a:r>
          </a:p>
        </p:txBody>
      </p:sp>
      <p:sp>
        <p:nvSpPr>
          <p:cNvPr id="3" name="Content Placeholder 2"/>
          <p:cNvSpPr>
            <a:spLocks noGrp="1"/>
          </p:cNvSpPr>
          <p:nvPr>
            <p:ph idx="1"/>
          </p:nvPr>
        </p:nvSpPr>
        <p:spPr>
          <a:xfrm>
            <a:off x="457200" y="1447800"/>
            <a:ext cx="6248400" cy="4953000"/>
          </a:xfrm>
        </p:spPr>
        <p:txBody>
          <a:bodyPr/>
          <a:lstStyle/>
          <a:p>
            <a:r>
              <a:rPr lang="en-US" dirty="0" smtClean="0"/>
              <a:t>Data are collected in the order they arrive</a:t>
            </a:r>
          </a:p>
          <a:p>
            <a:pPr lvl="1"/>
            <a:r>
              <a:rPr lang="en-US" dirty="0" smtClean="0"/>
              <a:t>No structure</a:t>
            </a:r>
          </a:p>
          <a:p>
            <a:r>
              <a:rPr lang="en-US" dirty="0" smtClean="0"/>
              <a:t>Purpose is to accumulate a mass of data and save it</a:t>
            </a:r>
          </a:p>
          <a:p>
            <a:r>
              <a:rPr lang="en-US" dirty="0" smtClean="0"/>
              <a:t>Records may have different fields</a:t>
            </a:r>
          </a:p>
          <a:p>
            <a:r>
              <a:rPr lang="en-US" dirty="0" smtClean="0"/>
              <a:t>Record access is by exhaustive search</a:t>
            </a:r>
            <a:endParaRPr lang="en-US" dirty="0"/>
          </a:p>
        </p:txBody>
      </p:sp>
      <p:pic>
        <p:nvPicPr>
          <p:cNvPr id="4" name="Content Placeholder 3" descr="Fig12_03a.gif"/>
          <p:cNvPicPr>
            <a:picLocks noChangeAspect="1"/>
          </p:cNvPicPr>
          <p:nvPr/>
        </p:nvPicPr>
        <p:blipFill>
          <a:blip r:embed="rId3"/>
          <a:stretch>
            <a:fillRect/>
          </a:stretch>
        </p:blipFill>
        <p:spPr bwMode="auto">
          <a:xfrm>
            <a:off x="6558413" y="1295401"/>
            <a:ext cx="2585586" cy="3200399"/>
          </a:xfrm>
          <a:prstGeom prst="rect">
            <a:avLst/>
          </a:prstGeom>
          <a:noFill/>
          <a:ln w="9525">
            <a:noFill/>
            <a:miter lim="800000"/>
            <a:headEnd/>
            <a:tailEnd/>
          </a:ln>
        </p:spPr>
      </p:pic>
    </p:spTree>
    <p:extLst>
      <p:ext uri="{BB962C8B-B14F-4D97-AF65-F5344CB8AC3E}">
        <p14:creationId xmlns:p14="http://schemas.microsoft.com/office/powerpoint/2010/main" val="3906958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Sequential File</a:t>
            </a:r>
          </a:p>
        </p:txBody>
      </p:sp>
      <p:sp>
        <p:nvSpPr>
          <p:cNvPr id="3" name="Content Placeholder 2"/>
          <p:cNvSpPr>
            <a:spLocks noGrp="1"/>
          </p:cNvSpPr>
          <p:nvPr>
            <p:ph idx="1"/>
          </p:nvPr>
        </p:nvSpPr>
        <p:spPr>
          <a:xfrm>
            <a:off x="457200" y="1600200"/>
            <a:ext cx="5486400" cy="4953000"/>
          </a:xfrm>
        </p:spPr>
        <p:txBody>
          <a:bodyPr/>
          <a:lstStyle/>
          <a:p>
            <a:r>
              <a:rPr lang="en-US" sz="2800" dirty="0" smtClean="0"/>
              <a:t>Fixed format used for records</a:t>
            </a:r>
          </a:p>
          <a:p>
            <a:r>
              <a:rPr lang="en-US" sz="2800" dirty="0" smtClean="0"/>
              <a:t>Records are the same length</a:t>
            </a:r>
          </a:p>
          <a:p>
            <a:r>
              <a:rPr lang="en-US" sz="2800" dirty="0" smtClean="0"/>
              <a:t>All fields the same (order and length)</a:t>
            </a:r>
          </a:p>
          <a:p>
            <a:r>
              <a:rPr lang="en-US" sz="2800" dirty="0" smtClean="0"/>
              <a:t>Field names and lengths are attributes of the file</a:t>
            </a:r>
          </a:p>
          <a:p>
            <a:r>
              <a:rPr lang="en-US" sz="2800" dirty="0" smtClean="0"/>
              <a:t>Key field</a:t>
            </a:r>
          </a:p>
          <a:p>
            <a:pPr lvl="1"/>
            <a:r>
              <a:rPr lang="en-US" sz="2400" dirty="0" smtClean="0"/>
              <a:t>Uniquely identifies the record</a:t>
            </a:r>
          </a:p>
          <a:p>
            <a:pPr lvl="1"/>
            <a:r>
              <a:rPr lang="en-US" sz="2400" dirty="0" smtClean="0"/>
              <a:t>Records are stored in key sequence</a:t>
            </a:r>
          </a:p>
          <a:p>
            <a:endParaRPr lang="en-US" sz="2800" dirty="0" smtClean="0"/>
          </a:p>
        </p:txBody>
      </p:sp>
      <p:pic>
        <p:nvPicPr>
          <p:cNvPr id="4" name="Content Placeholder 3" descr="Fig12_03b.gif"/>
          <p:cNvPicPr>
            <a:picLocks noChangeAspect="1"/>
          </p:cNvPicPr>
          <p:nvPr/>
        </p:nvPicPr>
        <p:blipFill>
          <a:blip r:embed="rId3"/>
          <a:stretch>
            <a:fillRect/>
          </a:stretch>
        </p:blipFill>
        <p:spPr bwMode="auto">
          <a:xfrm>
            <a:off x="6023918" y="1524000"/>
            <a:ext cx="3120081" cy="3810000"/>
          </a:xfrm>
          <a:prstGeom prst="rect">
            <a:avLst/>
          </a:prstGeom>
          <a:noFill/>
          <a:ln w="9525">
            <a:noFill/>
            <a:miter lim="800000"/>
            <a:headEnd/>
            <a:tailEnd/>
          </a:ln>
        </p:spPr>
      </p:pic>
    </p:spTree>
    <p:extLst>
      <p:ext uri="{BB962C8B-B14F-4D97-AF65-F5344CB8AC3E}">
        <p14:creationId xmlns:p14="http://schemas.microsoft.com/office/powerpoint/2010/main" val="2353763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Sequential File</a:t>
            </a:r>
          </a:p>
        </p:txBody>
      </p:sp>
      <p:sp>
        <p:nvSpPr>
          <p:cNvPr id="3" name="Content Placeholder 2"/>
          <p:cNvSpPr>
            <a:spLocks noGrp="1"/>
          </p:cNvSpPr>
          <p:nvPr>
            <p:ph idx="1"/>
          </p:nvPr>
        </p:nvSpPr>
        <p:spPr>
          <a:xfrm>
            <a:off x="457200" y="1447800"/>
            <a:ext cx="5029200" cy="5105400"/>
          </a:xfrm>
        </p:spPr>
        <p:txBody>
          <a:bodyPr/>
          <a:lstStyle/>
          <a:p>
            <a:r>
              <a:rPr lang="en-NZ" sz="2800" dirty="0" smtClean="0"/>
              <a:t>Maintains the key characteristic of the sequential file: </a:t>
            </a:r>
          </a:p>
          <a:p>
            <a:pPr lvl="1">
              <a:buFont typeface="Arial" pitchFamily="34" charset="0"/>
              <a:buChar char="•"/>
            </a:pPr>
            <a:r>
              <a:rPr lang="en-NZ" sz="2400" dirty="0" smtClean="0"/>
              <a:t> records are organized in sequence based on a key field.</a:t>
            </a:r>
          </a:p>
          <a:p>
            <a:pPr lvl="0">
              <a:buFont typeface="Arial" pitchFamily="34" charset="0"/>
              <a:buNone/>
            </a:pPr>
            <a:r>
              <a:rPr lang="en-NZ" sz="2800" dirty="0" smtClean="0"/>
              <a:t>Two features are added: </a:t>
            </a:r>
          </a:p>
          <a:p>
            <a:pPr lvl="1">
              <a:buFont typeface="Arial" pitchFamily="34" charset="0"/>
              <a:buChar char="•"/>
            </a:pPr>
            <a:r>
              <a:rPr lang="en-NZ" sz="2400" dirty="0" smtClean="0"/>
              <a:t> an index to the file to support random access,</a:t>
            </a:r>
          </a:p>
          <a:p>
            <a:pPr lvl="1">
              <a:buFont typeface="Arial" pitchFamily="34" charset="0"/>
              <a:buChar char="•"/>
            </a:pPr>
            <a:r>
              <a:rPr lang="en-NZ" sz="2400" dirty="0" smtClean="0"/>
              <a:t> and an overflow file. </a:t>
            </a:r>
          </a:p>
          <a:p>
            <a:endParaRPr lang="en-US" sz="2800" dirty="0" smtClean="0"/>
          </a:p>
        </p:txBody>
      </p:sp>
      <p:pic>
        <p:nvPicPr>
          <p:cNvPr id="4" name="Content Placeholder 3" descr="Fig12_03c.gif"/>
          <p:cNvPicPr>
            <a:picLocks noChangeAspect="1"/>
          </p:cNvPicPr>
          <p:nvPr/>
        </p:nvPicPr>
        <p:blipFill>
          <a:blip r:embed="rId3"/>
          <a:stretch>
            <a:fillRect/>
          </a:stretch>
        </p:blipFill>
        <p:spPr bwMode="auto">
          <a:xfrm>
            <a:off x="5216979" y="990600"/>
            <a:ext cx="3927021" cy="4229100"/>
          </a:xfrm>
          <a:prstGeom prst="rect">
            <a:avLst/>
          </a:prstGeom>
          <a:noFill/>
          <a:ln w="9525">
            <a:noFill/>
            <a:miter lim="800000"/>
            <a:headEnd/>
            <a:tailEnd/>
          </a:ln>
        </p:spPr>
      </p:pic>
    </p:spTree>
    <p:extLst>
      <p:ext uri="{BB962C8B-B14F-4D97-AF65-F5344CB8AC3E}">
        <p14:creationId xmlns:p14="http://schemas.microsoft.com/office/powerpoint/2010/main" val="3647524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File</a:t>
            </a:r>
          </a:p>
        </p:txBody>
      </p:sp>
      <p:sp>
        <p:nvSpPr>
          <p:cNvPr id="3" name="Content Placeholder 2"/>
          <p:cNvSpPr>
            <a:spLocks noGrp="1"/>
          </p:cNvSpPr>
          <p:nvPr>
            <p:ph idx="1"/>
          </p:nvPr>
        </p:nvSpPr>
        <p:spPr>
          <a:xfrm>
            <a:off x="457200" y="1371600"/>
            <a:ext cx="6096000" cy="5181600"/>
          </a:xfrm>
        </p:spPr>
        <p:txBody>
          <a:bodyPr/>
          <a:lstStyle/>
          <a:p>
            <a:r>
              <a:rPr lang="en-US" dirty="0" smtClean="0"/>
              <a:t>Uses multiple indexes for different key fields</a:t>
            </a:r>
          </a:p>
          <a:p>
            <a:pPr lvl="1"/>
            <a:r>
              <a:rPr lang="en-US" dirty="0" smtClean="0"/>
              <a:t>May contain an exhaustive index that contains one entry for every record in the main file</a:t>
            </a:r>
          </a:p>
          <a:p>
            <a:pPr lvl="1"/>
            <a:r>
              <a:rPr lang="en-US" dirty="0" smtClean="0"/>
              <a:t>May contain a partial index</a:t>
            </a:r>
          </a:p>
          <a:p>
            <a:r>
              <a:rPr lang="en-NZ" dirty="0" smtClean="0"/>
              <a:t>When a new record is added to the main file, all of the index files must be updated.</a:t>
            </a:r>
          </a:p>
        </p:txBody>
      </p:sp>
      <p:pic>
        <p:nvPicPr>
          <p:cNvPr id="4" name="Content Placeholder 3" descr="Fig12_03d.gif"/>
          <p:cNvPicPr>
            <a:picLocks noChangeAspect="1"/>
          </p:cNvPicPr>
          <p:nvPr/>
        </p:nvPicPr>
        <p:blipFill>
          <a:blip r:embed="rId3"/>
          <a:stretch>
            <a:fillRect/>
          </a:stretch>
        </p:blipFill>
        <p:spPr bwMode="auto">
          <a:xfrm>
            <a:off x="6488404" y="1219200"/>
            <a:ext cx="2655596" cy="3581400"/>
          </a:xfrm>
          <a:prstGeom prst="rect">
            <a:avLst/>
          </a:prstGeom>
          <a:noFill/>
          <a:ln w="9525">
            <a:noFill/>
            <a:miter lim="800000"/>
            <a:headEnd/>
            <a:tailEnd/>
          </a:ln>
        </p:spPr>
      </p:pic>
    </p:spTree>
    <p:extLst>
      <p:ext uri="{BB962C8B-B14F-4D97-AF65-F5344CB8AC3E}">
        <p14:creationId xmlns:p14="http://schemas.microsoft.com/office/powerpoint/2010/main" val="40261811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a:t>C</a:t>
            </a:r>
            <a:r>
              <a:rPr lang="en-NZ" sz="2400" dirty="0" smtClean="0"/>
              <a:t>oncept of file</a:t>
            </a:r>
            <a:endParaRPr lang="en-NZ" sz="2400" dirty="0" smtClean="0"/>
          </a:p>
          <a:p>
            <a:r>
              <a:rPr lang="en-NZ" sz="2400" dirty="0" smtClean="0"/>
              <a:t>File Access Methods</a:t>
            </a:r>
          </a:p>
          <a:p>
            <a:r>
              <a:rPr lang="en-NZ" sz="2400" dirty="0" smtClean="0"/>
              <a:t>Types of Files</a:t>
            </a:r>
          </a:p>
          <a:p>
            <a:r>
              <a:rPr lang="en-NZ" sz="2400" dirty="0" smtClean="0">
                <a:solidFill>
                  <a:schemeClr val="accent1">
                    <a:lumMod val="75000"/>
                  </a:schemeClr>
                </a:solidFill>
              </a:rPr>
              <a:t>File operation</a:t>
            </a:r>
            <a:endParaRPr lang="en-NZ" sz="2400" dirty="0" smtClean="0">
              <a:solidFill>
                <a:schemeClr val="accent1">
                  <a:lumMod val="75000"/>
                </a:schemeClr>
              </a:solidFill>
            </a:endParaRPr>
          </a:p>
          <a:p>
            <a:r>
              <a:rPr lang="en-NZ" sz="2400" dirty="0" smtClean="0"/>
              <a:t>File Directories</a:t>
            </a:r>
          </a:p>
          <a:p>
            <a:r>
              <a:rPr lang="en-NZ" sz="2400" dirty="0" smtClean="0"/>
              <a:t>File Sharing</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16099" y="3124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846253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Typical Operations on Files</a:t>
            </a:r>
            <a:endParaRPr lang="en-NZ" dirty="0"/>
          </a:p>
        </p:txBody>
      </p:sp>
      <p:sp>
        <p:nvSpPr>
          <p:cNvPr id="3" name="Content Placeholder 2"/>
          <p:cNvSpPr>
            <a:spLocks noGrp="1"/>
          </p:cNvSpPr>
          <p:nvPr>
            <p:ph idx="1"/>
          </p:nvPr>
        </p:nvSpPr>
        <p:spPr/>
        <p:txBody>
          <a:bodyPr/>
          <a:lstStyle/>
          <a:p>
            <a:r>
              <a:rPr lang="en-NZ" dirty="0" smtClean="0"/>
              <a:t>File systems also provide functions which can be performed on files, typically:</a:t>
            </a:r>
          </a:p>
          <a:p>
            <a:pPr lvl="1">
              <a:buFont typeface="Arial" pitchFamily="34" charset="0"/>
              <a:buChar char="•"/>
            </a:pPr>
            <a:r>
              <a:rPr lang="en-NZ" b="1" dirty="0"/>
              <a:t>Create: </a:t>
            </a:r>
            <a:r>
              <a:rPr lang="en-NZ" dirty="0"/>
              <a:t>A new file is defined and positioned within the structure of files.</a:t>
            </a:r>
          </a:p>
          <a:p>
            <a:pPr lvl="1">
              <a:buFont typeface="Arial" pitchFamily="34" charset="0"/>
              <a:buChar char="•"/>
            </a:pPr>
            <a:r>
              <a:rPr lang="en-NZ" b="1" dirty="0"/>
              <a:t> Delete: </a:t>
            </a:r>
            <a:r>
              <a:rPr lang="en-NZ" dirty="0"/>
              <a:t>A file is removed from the file structure and destroyed.</a:t>
            </a:r>
          </a:p>
          <a:p>
            <a:pPr lvl="1">
              <a:buFont typeface="Arial" pitchFamily="34" charset="0"/>
              <a:buChar char="•"/>
            </a:pPr>
            <a:r>
              <a:rPr lang="en-NZ" b="1" dirty="0"/>
              <a:t> Open: </a:t>
            </a:r>
            <a:r>
              <a:rPr lang="en-NZ" dirty="0"/>
              <a:t>An existing file is declared to be “opened” by a process, allowing the process to perform functions on the file</a:t>
            </a:r>
            <a:r>
              <a:rPr lang="en-NZ" dirty="0" smtClean="0"/>
              <a:t>.</a:t>
            </a:r>
            <a:endParaRPr lang="en-NZ"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Typical Operations (Contd..)</a:t>
            </a:r>
            <a:endParaRPr lang="en-NZ" dirty="0"/>
          </a:p>
        </p:txBody>
      </p:sp>
      <p:sp>
        <p:nvSpPr>
          <p:cNvPr id="3" name="Content Placeholder 2"/>
          <p:cNvSpPr>
            <a:spLocks noGrp="1"/>
          </p:cNvSpPr>
          <p:nvPr>
            <p:ph idx="1"/>
          </p:nvPr>
        </p:nvSpPr>
        <p:spPr/>
        <p:txBody>
          <a:bodyPr/>
          <a:lstStyle/>
          <a:p>
            <a:pPr lvl="1">
              <a:buFont typeface="Arial" pitchFamily="34" charset="0"/>
              <a:buChar char="•"/>
            </a:pPr>
            <a:r>
              <a:rPr lang="en-NZ" b="1" dirty="0" smtClean="0"/>
              <a:t>Close</a:t>
            </a:r>
            <a:r>
              <a:rPr lang="en-NZ" b="1" dirty="0"/>
              <a:t>: </a:t>
            </a:r>
            <a:r>
              <a:rPr lang="en-NZ" dirty="0"/>
              <a:t>The file is closed with respect to a process, so that the process no longer may perform functions on the file, until the process opens the file again. </a:t>
            </a:r>
          </a:p>
          <a:p>
            <a:pPr lvl="1">
              <a:buFont typeface="Arial" pitchFamily="34" charset="0"/>
              <a:buChar char="•"/>
            </a:pPr>
            <a:r>
              <a:rPr lang="en-NZ" dirty="0"/>
              <a:t> </a:t>
            </a:r>
            <a:r>
              <a:rPr lang="en-NZ" b="1" dirty="0"/>
              <a:t>Read: </a:t>
            </a:r>
            <a:r>
              <a:rPr lang="en-NZ" dirty="0"/>
              <a:t>A process reads all or a portion of the data in a file.</a:t>
            </a:r>
          </a:p>
          <a:p>
            <a:pPr lvl="1">
              <a:buFont typeface="Arial" pitchFamily="34" charset="0"/>
              <a:buChar char="•"/>
            </a:pPr>
            <a:r>
              <a:rPr lang="en-NZ" dirty="0"/>
              <a:t> </a:t>
            </a:r>
            <a:r>
              <a:rPr lang="en-NZ" b="1" dirty="0"/>
              <a:t>Write:</a:t>
            </a:r>
            <a:r>
              <a:rPr lang="en-NZ" dirty="0"/>
              <a:t> A process updates a file, either by adding new data that expands the size of the file or by changing the values of existing data items in the file.</a:t>
            </a:r>
          </a:p>
        </p:txBody>
      </p:sp>
    </p:spTree>
    <p:extLst>
      <p:ext uri="{BB962C8B-B14F-4D97-AF65-F5344CB8AC3E}">
        <p14:creationId xmlns:p14="http://schemas.microsoft.com/office/powerpoint/2010/main" val="231098118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a:solidFill>
                  <a:schemeClr val="accent1">
                    <a:lumMod val="75000"/>
                  </a:schemeClr>
                </a:solidFill>
              </a:rPr>
              <a:t>C</a:t>
            </a:r>
            <a:r>
              <a:rPr lang="en-NZ" dirty="0" smtClean="0">
                <a:solidFill>
                  <a:schemeClr val="accent1">
                    <a:lumMod val="75000"/>
                  </a:schemeClr>
                </a:solidFill>
              </a:rPr>
              <a:t>oncept of file</a:t>
            </a:r>
            <a:endParaRPr lang="en-NZ" dirty="0" smtClean="0">
              <a:solidFill>
                <a:schemeClr val="accent1">
                  <a:lumMod val="75000"/>
                </a:schemeClr>
              </a:solidFill>
            </a:endParaRPr>
          </a:p>
          <a:p>
            <a:r>
              <a:rPr lang="en-NZ" sz="2400" dirty="0" smtClean="0"/>
              <a:t>File Access Methods</a:t>
            </a:r>
          </a:p>
          <a:p>
            <a:r>
              <a:rPr lang="en-NZ" sz="2400" dirty="0" smtClean="0"/>
              <a:t>Types of Files</a:t>
            </a:r>
          </a:p>
          <a:p>
            <a:r>
              <a:rPr lang="en-NZ" sz="2400" dirty="0" smtClean="0"/>
              <a:t>File operation</a:t>
            </a:r>
            <a:endParaRPr lang="en-NZ" sz="2400" dirty="0" smtClean="0"/>
          </a:p>
          <a:p>
            <a:r>
              <a:rPr lang="en-NZ" sz="2400" dirty="0" smtClean="0"/>
              <a:t>File Directories</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File </a:t>
            </a:r>
            <a:br>
              <a:rPr lang="en-US" sz="4000" dirty="0" smtClean="0"/>
            </a:br>
            <a:r>
              <a:rPr lang="en-US" sz="4000" dirty="0" smtClean="0"/>
              <a:t>Management Systems</a:t>
            </a:r>
            <a:endParaRPr lang="en-US" sz="4000" dirty="0"/>
          </a:p>
        </p:txBody>
      </p:sp>
      <p:sp>
        <p:nvSpPr>
          <p:cNvPr id="3" name="Content Placeholder 2"/>
          <p:cNvSpPr>
            <a:spLocks noGrp="1"/>
          </p:cNvSpPr>
          <p:nvPr>
            <p:ph idx="1"/>
          </p:nvPr>
        </p:nvSpPr>
        <p:spPr>
          <a:xfrm>
            <a:off x="457200" y="1752600"/>
            <a:ext cx="8229600" cy="4953000"/>
          </a:xfrm>
        </p:spPr>
        <p:txBody>
          <a:bodyPr/>
          <a:lstStyle/>
          <a:p>
            <a:r>
              <a:rPr lang="en-US" sz="2400" dirty="0"/>
              <a:t>File management system consists of system utility programs that run as privileged </a:t>
            </a:r>
            <a:r>
              <a:rPr lang="en-US" sz="2400" dirty="0" smtClean="0"/>
              <a:t>applications</a:t>
            </a:r>
            <a:endParaRPr lang="en-NZ" sz="2400" dirty="0" smtClean="0"/>
          </a:p>
          <a:p>
            <a:r>
              <a:rPr lang="en-NZ" sz="2400" dirty="0" smtClean="0"/>
              <a:t>Provides services to users and applications in the use of files</a:t>
            </a:r>
          </a:p>
          <a:p>
            <a:r>
              <a:rPr lang="en-NZ" sz="2400" dirty="0" smtClean="0"/>
              <a:t>The </a:t>
            </a:r>
            <a:r>
              <a:rPr lang="en-NZ" sz="2400" dirty="0"/>
              <a:t>only way that a user or application may access files is through the file management system.</a:t>
            </a:r>
          </a:p>
          <a:p>
            <a:r>
              <a:rPr lang="en-NZ" sz="2400" dirty="0" smtClean="0"/>
              <a:t>This </a:t>
            </a:r>
            <a:r>
              <a:rPr lang="en-NZ" sz="2400" dirty="0"/>
              <a:t>relieves the user or programmer of the necessity of developing special-purpose software for each application </a:t>
            </a:r>
            <a:r>
              <a:rPr lang="en-NZ" sz="2400" dirty="0" smtClean="0"/>
              <a:t>and </a:t>
            </a:r>
            <a:r>
              <a:rPr lang="en-NZ" sz="2400" dirty="0"/>
              <a:t>provides the system with a consistent, well-defined means of controlling its most important asset.</a:t>
            </a:r>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a:t>
            </a:r>
            <a:endParaRPr lang="en-US" dirty="0"/>
          </a:p>
        </p:txBody>
      </p:sp>
      <p:sp>
        <p:nvSpPr>
          <p:cNvPr id="3" name="Content Placeholder 2"/>
          <p:cNvSpPr>
            <a:spLocks noGrp="1"/>
          </p:cNvSpPr>
          <p:nvPr>
            <p:ph idx="1"/>
          </p:nvPr>
        </p:nvSpPr>
        <p:spPr>
          <a:xfrm>
            <a:off x="457200" y="1393433"/>
            <a:ext cx="8229600" cy="4953000"/>
          </a:xfrm>
        </p:spPr>
        <p:txBody>
          <a:bodyPr/>
          <a:lstStyle/>
          <a:p>
            <a:r>
              <a:rPr lang="en-NZ" b="1" dirty="0" smtClean="0"/>
              <a:t>Access </a:t>
            </a:r>
            <a:r>
              <a:rPr lang="en-NZ" b="1" dirty="0"/>
              <a:t>method </a:t>
            </a:r>
            <a:r>
              <a:rPr lang="en-NZ" dirty="0"/>
              <a:t>is the level of the file system closest to the user.</a:t>
            </a:r>
          </a:p>
          <a:p>
            <a:r>
              <a:rPr lang="en-US" dirty="0" smtClean="0"/>
              <a:t>Reflect different file structures</a:t>
            </a:r>
          </a:p>
          <a:p>
            <a:r>
              <a:rPr lang="en-NZ" dirty="0" smtClean="0"/>
              <a:t>Provides a standard interface between applications and the file systems and devices that hold the data</a:t>
            </a:r>
            <a:endParaRPr lang="en-US" dirty="0" smtClean="0"/>
          </a:p>
          <a:p>
            <a:r>
              <a:rPr lang="en-NZ" dirty="0"/>
              <a:t>Different access methods </a:t>
            </a:r>
            <a:r>
              <a:rPr lang="en-NZ" dirty="0" smtClean="0"/>
              <a:t>are used for  </a:t>
            </a:r>
            <a:r>
              <a:rPr lang="en-NZ" dirty="0"/>
              <a:t>different file structures and different ways of accessing and processing the data. </a:t>
            </a:r>
            <a:endParaRPr lang="en-US" dirty="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a:t>C</a:t>
            </a:r>
            <a:r>
              <a:rPr lang="en-NZ" sz="2400" dirty="0" smtClean="0"/>
              <a:t>oncept of file</a:t>
            </a:r>
            <a:endParaRPr lang="en-NZ" sz="2400" dirty="0" smtClean="0"/>
          </a:p>
          <a:p>
            <a:r>
              <a:rPr lang="en-NZ" sz="2400" dirty="0" smtClean="0"/>
              <a:t>File Access Methods</a:t>
            </a:r>
          </a:p>
          <a:p>
            <a:r>
              <a:rPr lang="en-NZ" sz="2400" dirty="0" smtClean="0"/>
              <a:t>Types of Files</a:t>
            </a:r>
          </a:p>
          <a:p>
            <a:r>
              <a:rPr lang="en-NZ" sz="2400" dirty="0" smtClean="0"/>
              <a:t>File operation</a:t>
            </a:r>
            <a:endParaRPr lang="en-NZ" sz="2400" dirty="0" smtClean="0"/>
          </a:p>
          <a:p>
            <a:r>
              <a:rPr lang="en-NZ" sz="2400" dirty="0" smtClean="0"/>
              <a:t>File Directories</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31124" y="3581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372470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Directory</a:t>
            </a:r>
            <a:endParaRPr lang="en-US" dirty="0"/>
          </a:p>
        </p:txBody>
      </p:sp>
      <p:sp>
        <p:nvSpPr>
          <p:cNvPr id="3" name="Content Placeholder 2"/>
          <p:cNvSpPr>
            <a:spLocks noGrp="1"/>
          </p:cNvSpPr>
          <p:nvPr>
            <p:ph idx="1"/>
          </p:nvPr>
        </p:nvSpPr>
        <p:spPr/>
        <p:txBody>
          <a:bodyPr/>
          <a:lstStyle/>
          <a:p>
            <a:r>
              <a:rPr lang="en-US" dirty="0" smtClean="0"/>
              <a:t>Contains information about files</a:t>
            </a:r>
          </a:p>
          <a:p>
            <a:pPr lvl="1"/>
            <a:r>
              <a:rPr lang="en-US" dirty="0" smtClean="0"/>
              <a:t>Attributes</a:t>
            </a:r>
          </a:p>
          <a:p>
            <a:pPr lvl="1"/>
            <a:r>
              <a:rPr lang="en-US" dirty="0" smtClean="0"/>
              <a:t>Location</a:t>
            </a:r>
          </a:p>
          <a:p>
            <a:pPr lvl="1"/>
            <a:r>
              <a:rPr lang="en-US" dirty="0" smtClean="0"/>
              <a:t>Ownership</a:t>
            </a:r>
          </a:p>
          <a:p>
            <a:r>
              <a:rPr lang="en-US" dirty="0" smtClean="0"/>
              <a:t>Directory itself is a file owned by the operating system</a:t>
            </a:r>
          </a:p>
          <a:p>
            <a:r>
              <a:rPr lang="en-US" dirty="0" smtClean="0"/>
              <a:t>Provides mapping between file names and the files themselves</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Directory Elements: </a:t>
            </a:r>
            <a:br>
              <a:rPr lang="en-US" dirty="0" smtClean="0"/>
            </a:br>
            <a:r>
              <a:rPr lang="en-US" dirty="0" smtClean="0"/>
              <a:t>Basic Information</a:t>
            </a:r>
            <a:endParaRPr lang="en-US" dirty="0"/>
          </a:p>
        </p:txBody>
      </p:sp>
      <p:sp>
        <p:nvSpPr>
          <p:cNvPr id="5" name="Content Placeholder 4"/>
          <p:cNvSpPr>
            <a:spLocks noGrp="1"/>
          </p:cNvSpPr>
          <p:nvPr>
            <p:ph idx="1"/>
          </p:nvPr>
        </p:nvSpPr>
        <p:spPr/>
        <p:txBody>
          <a:bodyPr/>
          <a:lstStyle/>
          <a:p>
            <a:r>
              <a:rPr lang="en-NZ" dirty="0" smtClean="0"/>
              <a:t>File Name</a:t>
            </a:r>
          </a:p>
          <a:p>
            <a:pPr lvl="1"/>
            <a:r>
              <a:rPr lang="en-NZ" dirty="0" smtClean="0"/>
              <a:t>Name as chosen by creator (user or program).</a:t>
            </a:r>
          </a:p>
          <a:p>
            <a:pPr lvl="1"/>
            <a:r>
              <a:rPr lang="en-NZ" dirty="0" smtClean="0"/>
              <a:t>Must be unique within a specific directory.</a:t>
            </a:r>
          </a:p>
          <a:p>
            <a:r>
              <a:rPr lang="en-NZ" dirty="0" smtClean="0"/>
              <a:t>File type</a:t>
            </a:r>
          </a:p>
          <a:p>
            <a:r>
              <a:rPr lang="en-NZ" dirty="0" smtClean="0"/>
              <a:t>File Organisation</a:t>
            </a:r>
          </a:p>
          <a:p>
            <a:pPr lvl="1"/>
            <a:r>
              <a:rPr lang="en-NZ" dirty="0" smtClean="0"/>
              <a:t>For systems that support different organizations</a:t>
            </a:r>
          </a:p>
          <a:p>
            <a:pPr lvl="1"/>
            <a:endParaRPr lang="en-NZ"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Address Information</a:t>
            </a:r>
            <a:endParaRPr lang="en-NZ" dirty="0"/>
          </a:p>
        </p:txBody>
      </p:sp>
      <p:sp>
        <p:nvSpPr>
          <p:cNvPr id="3" name="Content Placeholder 2"/>
          <p:cNvSpPr>
            <a:spLocks noGrp="1"/>
          </p:cNvSpPr>
          <p:nvPr>
            <p:ph idx="1"/>
          </p:nvPr>
        </p:nvSpPr>
        <p:spPr/>
        <p:txBody>
          <a:bodyPr/>
          <a:lstStyle/>
          <a:p>
            <a:r>
              <a:rPr lang="en-NZ" dirty="0" smtClean="0"/>
              <a:t>Volume</a:t>
            </a:r>
          </a:p>
          <a:p>
            <a:pPr lvl="1"/>
            <a:r>
              <a:rPr lang="en-NZ" dirty="0" smtClean="0"/>
              <a:t>Indicates device on which file is stored</a:t>
            </a:r>
          </a:p>
          <a:p>
            <a:r>
              <a:rPr lang="en-NZ" dirty="0" smtClean="0"/>
              <a:t>Starting Address</a:t>
            </a:r>
          </a:p>
          <a:p>
            <a:r>
              <a:rPr lang="en-NZ" dirty="0" smtClean="0"/>
              <a:t>Size Used </a:t>
            </a:r>
          </a:p>
          <a:p>
            <a:pPr lvl="1"/>
            <a:r>
              <a:rPr lang="en-NZ" dirty="0" smtClean="0"/>
              <a:t>Current size of the file in bytes, words, or blocks</a:t>
            </a:r>
          </a:p>
          <a:p>
            <a:r>
              <a:rPr lang="en-NZ" dirty="0" smtClean="0"/>
              <a:t>Size Allocated </a:t>
            </a:r>
          </a:p>
          <a:p>
            <a:pPr lvl="1"/>
            <a:r>
              <a:rPr lang="en-NZ" dirty="0" smtClean="0"/>
              <a:t>The maximum size of the file</a:t>
            </a:r>
            <a:endParaRPr lang="en-NZ"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a:t>
            </a:r>
            <a:r>
              <a:rPr lang="en-US" dirty="0" smtClean="0"/>
              <a:t> Elements</a:t>
            </a:r>
            <a:r>
              <a:rPr lang="en-NZ" dirty="0" smtClean="0"/>
              <a:t>: </a:t>
            </a:r>
            <a:br>
              <a:rPr lang="en-NZ" dirty="0" smtClean="0"/>
            </a:br>
            <a:r>
              <a:rPr lang="en-NZ" dirty="0" smtClean="0"/>
              <a:t>Access Control Information</a:t>
            </a:r>
            <a:endParaRPr lang="en-NZ" dirty="0"/>
          </a:p>
        </p:txBody>
      </p:sp>
      <p:sp>
        <p:nvSpPr>
          <p:cNvPr id="3" name="Content Placeholder 2"/>
          <p:cNvSpPr>
            <a:spLocks noGrp="1"/>
          </p:cNvSpPr>
          <p:nvPr>
            <p:ph idx="1"/>
          </p:nvPr>
        </p:nvSpPr>
        <p:spPr/>
        <p:txBody>
          <a:bodyPr/>
          <a:lstStyle/>
          <a:p>
            <a:r>
              <a:rPr lang="en-NZ" dirty="0" smtClean="0"/>
              <a:t>Owner </a:t>
            </a:r>
          </a:p>
          <a:p>
            <a:pPr lvl="1"/>
            <a:r>
              <a:rPr lang="en-NZ" dirty="0" smtClean="0"/>
              <a:t>The owner may be able to grant/deny access to other users and to change these privileges.</a:t>
            </a:r>
          </a:p>
          <a:p>
            <a:r>
              <a:rPr lang="en-NZ" dirty="0" smtClean="0"/>
              <a:t>Access Information</a:t>
            </a:r>
          </a:p>
          <a:p>
            <a:pPr lvl="1"/>
            <a:r>
              <a:rPr lang="en-NZ" dirty="0" smtClean="0"/>
              <a:t>May include the user’s name and password for each authorized user.</a:t>
            </a:r>
          </a:p>
          <a:p>
            <a:r>
              <a:rPr lang="en-NZ" dirty="0" smtClean="0"/>
              <a:t>Permitted Actions </a:t>
            </a:r>
          </a:p>
          <a:p>
            <a:pPr lvl="1"/>
            <a:r>
              <a:rPr lang="en-NZ" dirty="0" smtClean="0"/>
              <a:t>Controls reading, writing, executing, transmitting over a network</a:t>
            </a:r>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Usage Information</a:t>
            </a:r>
            <a:endParaRPr lang="en-NZ" dirty="0"/>
          </a:p>
        </p:txBody>
      </p:sp>
      <p:sp>
        <p:nvSpPr>
          <p:cNvPr id="3" name="Content Placeholder 2"/>
          <p:cNvSpPr>
            <a:spLocks noGrp="1"/>
          </p:cNvSpPr>
          <p:nvPr>
            <p:ph idx="1"/>
          </p:nvPr>
        </p:nvSpPr>
        <p:spPr/>
        <p:txBody>
          <a:bodyPr/>
          <a:lstStyle/>
          <a:p>
            <a:r>
              <a:rPr lang="en-NZ" sz="2800" dirty="0" smtClean="0"/>
              <a:t>Date Created</a:t>
            </a:r>
          </a:p>
          <a:p>
            <a:r>
              <a:rPr lang="en-NZ" sz="2800" dirty="0" smtClean="0"/>
              <a:t>Identity of Creator </a:t>
            </a:r>
          </a:p>
          <a:p>
            <a:r>
              <a:rPr lang="en-NZ" sz="2800" dirty="0" smtClean="0"/>
              <a:t>Date Last Read Access</a:t>
            </a:r>
          </a:p>
          <a:p>
            <a:r>
              <a:rPr lang="en-NZ" sz="2800" dirty="0" smtClean="0"/>
              <a:t>Identity of Last Reader</a:t>
            </a:r>
          </a:p>
          <a:p>
            <a:r>
              <a:rPr lang="en-NZ" sz="2800" dirty="0" smtClean="0"/>
              <a:t>Date Last Modified</a:t>
            </a:r>
          </a:p>
          <a:p>
            <a:r>
              <a:rPr lang="en-NZ" sz="2800" dirty="0" smtClean="0"/>
              <a:t>Identity of Last Modifier</a:t>
            </a:r>
          </a:p>
          <a:p>
            <a:r>
              <a:rPr lang="en-NZ" sz="2800" dirty="0" smtClean="0"/>
              <a:t>Date of Last Backup</a:t>
            </a:r>
          </a:p>
          <a:p>
            <a:r>
              <a:rPr lang="en-NZ" sz="2800" dirty="0" smtClean="0"/>
              <a:t>Current Usage </a:t>
            </a:r>
          </a:p>
          <a:p>
            <a:pPr lvl="1"/>
            <a:r>
              <a:rPr lang="en-NZ" sz="2400" dirty="0" smtClean="0"/>
              <a:t>Current activity, locks, etc</a:t>
            </a:r>
            <a:endParaRPr lang="en-NZ" sz="28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Simple Structure for a Directory</a:t>
            </a:r>
            <a:endParaRPr lang="en-US" dirty="0"/>
          </a:p>
        </p:txBody>
      </p:sp>
      <p:sp>
        <p:nvSpPr>
          <p:cNvPr id="3" name="Content Placeholder 2"/>
          <p:cNvSpPr>
            <a:spLocks noGrp="1"/>
          </p:cNvSpPr>
          <p:nvPr>
            <p:ph idx="1"/>
          </p:nvPr>
        </p:nvSpPr>
        <p:spPr/>
        <p:txBody>
          <a:bodyPr/>
          <a:lstStyle/>
          <a:p>
            <a:r>
              <a:rPr lang="en-US" dirty="0" smtClean="0"/>
              <a:t>The method for storing the previous information varies widely between systems</a:t>
            </a:r>
          </a:p>
          <a:p>
            <a:r>
              <a:rPr lang="en-US" dirty="0" smtClean="0"/>
              <a:t>Simplest is a list of entries, one for each file</a:t>
            </a:r>
          </a:p>
          <a:p>
            <a:pPr lvl="1"/>
            <a:r>
              <a:rPr lang="en-US" dirty="0" smtClean="0"/>
              <a:t>Sequential file with the name of the file serving as the key</a:t>
            </a:r>
          </a:p>
          <a:p>
            <a:pPr lvl="1"/>
            <a:r>
              <a:rPr lang="en-US" dirty="0" smtClean="0"/>
              <a:t>Provides no help in organizing the files</a:t>
            </a:r>
          </a:p>
          <a:p>
            <a:pPr lvl="1"/>
            <a:r>
              <a:rPr lang="en-US" dirty="0" smtClean="0"/>
              <a:t>Forces user to be careful not to use the same name for two different files</a:t>
            </a:r>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Operations Performed </a:t>
            </a:r>
            <a:br>
              <a:rPr lang="en-NZ" dirty="0" smtClean="0"/>
            </a:br>
            <a:r>
              <a:rPr lang="en-NZ" dirty="0" smtClean="0"/>
              <a:t>on a Directory</a:t>
            </a:r>
            <a:endParaRPr lang="en-NZ" dirty="0"/>
          </a:p>
        </p:txBody>
      </p:sp>
      <p:sp>
        <p:nvSpPr>
          <p:cNvPr id="3" name="Content Placeholder 2"/>
          <p:cNvSpPr>
            <a:spLocks noGrp="1"/>
          </p:cNvSpPr>
          <p:nvPr>
            <p:ph idx="1"/>
          </p:nvPr>
        </p:nvSpPr>
        <p:spPr/>
        <p:txBody>
          <a:bodyPr/>
          <a:lstStyle/>
          <a:p>
            <a:r>
              <a:rPr lang="en-NZ" dirty="0" smtClean="0"/>
              <a:t>A directory system should support a number of operations including:</a:t>
            </a:r>
          </a:p>
          <a:p>
            <a:pPr lvl="1"/>
            <a:r>
              <a:rPr lang="en-NZ" dirty="0" smtClean="0"/>
              <a:t>Search</a:t>
            </a:r>
          </a:p>
          <a:p>
            <a:pPr lvl="1"/>
            <a:r>
              <a:rPr lang="en-NZ" dirty="0" smtClean="0"/>
              <a:t>Create files</a:t>
            </a:r>
          </a:p>
          <a:p>
            <a:pPr lvl="1"/>
            <a:r>
              <a:rPr lang="en-NZ" dirty="0" smtClean="0"/>
              <a:t>Deleting files</a:t>
            </a:r>
          </a:p>
          <a:p>
            <a:pPr lvl="1"/>
            <a:r>
              <a:rPr lang="en-NZ" dirty="0" smtClean="0"/>
              <a:t>Listing directory</a:t>
            </a:r>
          </a:p>
          <a:p>
            <a:pPr lvl="1"/>
            <a:r>
              <a:rPr lang="en-NZ" dirty="0" smtClean="0"/>
              <a:t>Updating directory</a:t>
            </a:r>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a:t>
            </a:r>
            <a:endParaRPr lang="en-NZ" dirty="0"/>
          </a:p>
        </p:txBody>
      </p:sp>
      <p:sp>
        <p:nvSpPr>
          <p:cNvPr id="3" name="Content Placeholder 2"/>
          <p:cNvSpPr>
            <a:spLocks noGrp="1"/>
          </p:cNvSpPr>
          <p:nvPr>
            <p:ph idx="1"/>
          </p:nvPr>
        </p:nvSpPr>
        <p:spPr>
          <a:xfrm>
            <a:off x="533400" y="1143000"/>
            <a:ext cx="8229600" cy="4953000"/>
          </a:xfrm>
        </p:spPr>
        <p:txBody>
          <a:bodyPr/>
          <a:lstStyle/>
          <a:p>
            <a:r>
              <a:rPr lang="en-US" sz="2800" dirty="0"/>
              <a:t>A file is a named collection of related information that is recorded on secondary storage such as magnetic disks, magnetic tapes and optical disks. </a:t>
            </a:r>
            <a:endParaRPr lang="en-US" sz="2800" dirty="0" smtClean="0"/>
          </a:p>
          <a:p>
            <a:r>
              <a:rPr lang="en-US" sz="2800" dirty="0" smtClean="0"/>
              <a:t>In </a:t>
            </a:r>
            <a:r>
              <a:rPr lang="en-US" sz="2800" dirty="0"/>
              <a:t>general, a file is a sequence of bits, bytes, lines or records whose meaning is defined by the files creator and user</a:t>
            </a:r>
            <a:r>
              <a:rPr lang="en-US" sz="2800" dirty="0" smtClean="0"/>
              <a:t>.</a:t>
            </a:r>
          </a:p>
          <a:p>
            <a:r>
              <a:rPr lang="en-US" sz="2800" dirty="0"/>
              <a:t>From user’s perspective a file is the smallest allotment of logical secondary storage</a:t>
            </a:r>
            <a:r>
              <a:rPr lang="en-US" sz="2800" dirty="0" smtClean="0"/>
              <a:t>.</a:t>
            </a:r>
          </a:p>
          <a:p>
            <a:r>
              <a:rPr lang="en-NZ" sz="2800" dirty="0"/>
              <a:t>The File System is one of the most important part of the OS to a user</a:t>
            </a:r>
          </a:p>
          <a:p>
            <a:endParaRPr lang="en-US" sz="28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Scheme </a:t>
            </a:r>
            <a:br>
              <a:rPr lang="en-US" dirty="0" smtClean="0"/>
            </a:br>
            <a:r>
              <a:rPr lang="en-US" dirty="0" smtClean="0"/>
              <a:t>for a Directory</a:t>
            </a:r>
            <a:endParaRPr lang="en-US" dirty="0"/>
          </a:p>
        </p:txBody>
      </p:sp>
      <p:sp>
        <p:nvSpPr>
          <p:cNvPr id="3" name="Content Placeholder 2"/>
          <p:cNvSpPr>
            <a:spLocks noGrp="1"/>
          </p:cNvSpPr>
          <p:nvPr>
            <p:ph idx="1"/>
          </p:nvPr>
        </p:nvSpPr>
        <p:spPr/>
        <p:txBody>
          <a:bodyPr/>
          <a:lstStyle/>
          <a:p>
            <a:r>
              <a:rPr lang="en-US" dirty="0" smtClean="0"/>
              <a:t>One directory for each user and a master directory</a:t>
            </a:r>
          </a:p>
          <a:p>
            <a:pPr lvl="1"/>
            <a:r>
              <a:rPr lang="en-US" dirty="0" smtClean="0"/>
              <a:t>Master directory contains entry for each user</a:t>
            </a:r>
          </a:p>
          <a:p>
            <a:pPr lvl="1"/>
            <a:r>
              <a:rPr lang="en-US" dirty="0" smtClean="0"/>
              <a:t>Provides address and access control information</a:t>
            </a:r>
          </a:p>
          <a:p>
            <a:r>
              <a:rPr lang="en-US" dirty="0" smtClean="0"/>
              <a:t>Each user directory is a simple list of files for that user</a:t>
            </a:r>
          </a:p>
          <a:p>
            <a:pPr lvl="1"/>
            <a:r>
              <a:rPr lang="en-US" dirty="0" smtClean="0"/>
              <a:t>Does not provide structure for collections of files</a:t>
            </a:r>
          </a:p>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or </a:t>
            </a:r>
            <a:br>
              <a:rPr lang="en-US" dirty="0" smtClean="0"/>
            </a:br>
            <a:r>
              <a:rPr lang="en-US" dirty="0" smtClean="0"/>
              <a:t>Tree-Structured Directory</a:t>
            </a:r>
            <a:endParaRPr lang="en-US" dirty="0"/>
          </a:p>
        </p:txBody>
      </p:sp>
      <p:sp>
        <p:nvSpPr>
          <p:cNvPr id="3" name="Content Placeholder 2"/>
          <p:cNvSpPr>
            <a:spLocks noGrp="1"/>
          </p:cNvSpPr>
          <p:nvPr>
            <p:ph idx="1"/>
          </p:nvPr>
        </p:nvSpPr>
        <p:spPr>
          <a:xfrm>
            <a:off x="457200" y="1828800"/>
            <a:ext cx="4419600" cy="4724400"/>
          </a:xfrm>
        </p:spPr>
        <p:txBody>
          <a:bodyPr/>
          <a:lstStyle/>
          <a:p>
            <a:r>
              <a:rPr lang="en-US" dirty="0" smtClean="0"/>
              <a:t>Master directory with user directories underneath it</a:t>
            </a:r>
          </a:p>
          <a:p>
            <a:r>
              <a:rPr lang="en-US" dirty="0" smtClean="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4953000" y="1905000"/>
            <a:ext cx="3937920" cy="358140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Naming</a:t>
            </a:r>
            <a:endParaRPr lang="en-NZ" dirty="0"/>
          </a:p>
        </p:txBody>
      </p:sp>
      <p:sp>
        <p:nvSpPr>
          <p:cNvPr id="3" name="Content Placeholder 2"/>
          <p:cNvSpPr>
            <a:spLocks noGrp="1"/>
          </p:cNvSpPr>
          <p:nvPr>
            <p:ph idx="1"/>
          </p:nvPr>
        </p:nvSpPr>
        <p:spPr/>
        <p:txBody>
          <a:bodyPr/>
          <a:lstStyle/>
          <a:p>
            <a:r>
              <a:rPr lang="en-NZ" dirty="0" smtClean="0"/>
              <a:t>Users need to be able to refer to a file by name</a:t>
            </a:r>
          </a:p>
          <a:p>
            <a:pPr lvl="1"/>
            <a:r>
              <a:rPr lang="en-NZ" dirty="0" smtClean="0"/>
              <a:t>Files need to be named uniquely, but users may not be aware of all filenames on a system</a:t>
            </a:r>
          </a:p>
          <a:p>
            <a:r>
              <a:rPr lang="en-NZ" dirty="0" smtClean="0"/>
              <a:t>The tree structure allows users to find a file by following the directory path</a:t>
            </a:r>
          </a:p>
          <a:p>
            <a:pPr lvl="1"/>
            <a:r>
              <a:rPr lang="en-NZ" dirty="0" smtClean="0"/>
              <a:t>Duplicate filenames are possible if they have different pathnames</a:t>
            </a:r>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br>
              <a:rPr lang="en-US" dirty="0" smtClean="0"/>
            </a:br>
            <a:r>
              <a:rPr lang="en-US" dirty="0" smtClean="0"/>
              <a:t>Tree-Structured Directory</a:t>
            </a:r>
            <a:endParaRPr lang="en-US" dirty="0"/>
          </a:p>
        </p:txBody>
      </p:sp>
      <p:pic>
        <p:nvPicPr>
          <p:cNvPr id="4" name="Content Placeholder 3" descr="Fig12_05.gif"/>
          <p:cNvPicPr>
            <a:picLocks noGrp="1" noChangeAspect="1"/>
          </p:cNvPicPr>
          <p:nvPr>
            <p:ph idx="1"/>
          </p:nvPr>
        </p:nvPicPr>
        <p:blipFill>
          <a:blip r:embed="rId3"/>
          <a:stretch>
            <a:fillRect/>
          </a:stretch>
        </p:blipFill>
        <p:spPr>
          <a:xfrm>
            <a:off x="2894944" y="1600200"/>
            <a:ext cx="3354112" cy="4953000"/>
          </a:xfr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Directory</a:t>
            </a:r>
            <a:endParaRPr lang="en-NZ" dirty="0"/>
          </a:p>
        </p:txBody>
      </p:sp>
      <p:sp>
        <p:nvSpPr>
          <p:cNvPr id="3" name="Content Placeholder 2"/>
          <p:cNvSpPr>
            <a:spLocks noGrp="1"/>
          </p:cNvSpPr>
          <p:nvPr>
            <p:ph idx="1"/>
          </p:nvPr>
        </p:nvSpPr>
        <p:spPr/>
        <p:txBody>
          <a:bodyPr/>
          <a:lstStyle/>
          <a:p>
            <a:r>
              <a:rPr lang="en-NZ" dirty="0" smtClean="0"/>
              <a:t>Stating the full pathname and filename is awkward and tedious</a:t>
            </a:r>
          </a:p>
          <a:p>
            <a:r>
              <a:rPr lang="en-NZ" dirty="0" smtClean="0"/>
              <a:t>Usually an interactive user or process is associated with a </a:t>
            </a:r>
            <a:r>
              <a:rPr lang="en-NZ" b="1" dirty="0" smtClean="0"/>
              <a:t>current </a:t>
            </a:r>
            <a:r>
              <a:rPr lang="en-NZ" dirty="0" smtClean="0"/>
              <a:t>or </a:t>
            </a:r>
            <a:r>
              <a:rPr lang="en-NZ" b="1" dirty="0" smtClean="0"/>
              <a:t>working directory</a:t>
            </a:r>
            <a:endParaRPr lang="en-NZ" dirty="0" smtClean="0"/>
          </a:p>
          <a:p>
            <a:pPr lvl="1"/>
            <a:r>
              <a:rPr lang="en-NZ" dirty="0" smtClean="0"/>
              <a:t>All file names are referenced as being relative to the working directory unless an explicit full pathname is used</a:t>
            </a:r>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Management</a:t>
            </a:r>
            <a:endParaRPr lang="en-US" dirty="0"/>
          </a:p>
        </p:txBody>
      </p:sp>
      <p:sp>
        <p:nvSpPr>
          <p:cNvPr id="3" name="Content Placeholder 2"/>
          <p:cNvSpPr>
            <a:spLocks noGrp="1"/>
          </p:cNvSpPr>
          <p:nvPr>
            <p:ph idx="1"/>
          </p:nvPr>
        </p:nvSpPr>
        <p:spPr/>
        <p:txBody>
          <a:bodyPr/>
          <a:lstStyle/>
          <a:p>
            <a:r>
              <a:rPr lang="en-US" dirty="0" smtClean="0"/>
              <a:t>The Operating System is responsible for allocating blocks to files</a:t>
            </a:r>
          </a:p>
          <a:p>
            <a:r>
              <a:rPr lang="en-US" dirty="0" smtClean="0"/>
              <a:t>Two related issues</a:t>
            </a:r>
          </a:p>
          <a:p>
            <a:pPr lvl="1"/>
            <a:r>
              <a:rPr lang="en-US" dirty="0" smtClean="0"/>
              <a:t>Space must be allocated to files</a:t>
            </a:r>
          </a:p>
          <a:p>
            <a:pPr lvl="1"/>
            <a:r>
              <a:rPr lang="en-US" dirty="0" smtClean="0"/>
              <a:t>Must keep track of the space available for allocation</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issues</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When a file is created – is the maximum space allocated at once?</a:t>
            </a:r>
          </a:p>
          <a:p>
            <a:pPr marL="514350" indent="-514350">
              <a:buFont typeface="+mj-lt"/>
              <a:buAutoNum type="arabicPeriod"/>
            </a:pPr>
            <a:r>
              <a:rPr lang="en-NZ" dirty="0" smtClean="0"/>
              <a:t>Space is added to a file in contiguous ‘portions’</a:t>
            </a:r>
          </a:p>
          <a:p>
            <a:pPr lvl="1"/>
            <a:r>
              <a:rPr lang="en-NZ" dirty="0" smtClean="0"/>
              <a:t>What size should be the ‘portion’?</a:t>
            </a:r>
          </a:p>
          <a:p>
            <a:pPr marL="514350" indent="-514350">
              <a:buFont typeface="+mj-lt"/>
              <a:buAutoNum type="arabicPeriod"/>
            </a:pPr>
            <a:r>
              <a:rPr lang="en-NZ" dirty="0" smtClean="0"/>
              <a:t>What data structure should be used to keep track of the file portions?</a:t>
            </a:r>
          </a:p>
          <a:p>
            <a:pPr>
              <a:buNone/>
            </a:pPr>
            <a:endParaRPr lang="en-NZ"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1"/>
          </p:nvPr>
        </p:nvSpPr>
        <p:spPr/>
        <p:txBody>
          <a:bodyPr/>
          <a:lstStyle/>
          <a:p>
            <a:r>
              <a:rPr lang="en-US" dirty="0" smtClean="0"/>
              <a:t>Need the maximum size for the file at the time of creation</a:t>
            </a:r>
          </a:p>
          <a:p>
            <a:r>
              <a:rPr lang="en-US" dirty="0" smtClean="0"/>
              <a:t>Difficult to reliably estimate the maximum potential size of the file</a:t>
            </a:r>
          </a:p>
          <a:p>
            <a:r>
              <a:rPr lang="en-US" dirty="0" smtClean="0"/>
              <a:t>Tend to overestimated file size so as not to run out of space</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Portion size</a:t>
            </a:r>
            <a:endParaRPr lang="en-NZ" dirty="0"/>
          </a:p>
        </p:txBody>
      </p:sp>
      <p:sp>
        <p:nvSpPr>
          <p:cNvPr id="3" name="Content Placeholder 2"/>
          <p:cNvSpPr>
            <a:spLocks noGrp="1"/>
          </p:cNvSpPr>
          <p:nvPr>
            <p:ph idx="1"/>
          </p:nvPr>
        </p:nvSpPr>
        <p:spPr/>
        <p:txBody>
          <a:bodyPr/>
          <a:lstStyle/>
          <a:p>
            <a:r>
              <a:rPr lang="en-NZ" dirty="0" smtClean="0"/>
              <a:t>Two extremes:</a:t>
            </a:r>
          </a:p>
          <a:p>
            <a:pPr lvl="1"/>
            <a:r>
              <a:rPr lang="en-NZ" dirty="0" smtClean="0"/>
              <a:t>Portion large enough to hold entire file is allocated</a:t>
            </a:r>
          </a:p>
          <a:p>
            <a:pPr lvl="1"/>
            <a:r>
              <a:rPr lang="en-NZ" dirty="0" smtClean="0"/>
              <a:t>Allocate space one block at a time</a:t>
            </a:r>
          </a:p>
          <a:p>
            <a:r>
              <a:rPr lang="en-NZ" dirty="0" smtClean="0"/>
              <a:t>Trade-off between efficiency from the point of view of a single file, or the overall system efficiency</a:t>
            </a:r>
            <a:endParaRPr lang="en-NZ"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a:t>C</a:t>
            </a:r>
            <a:r>
              <a:rPr lang="en-NZ" sz="2400" dirty="0" smtClean="0"/>
              <a:t>oncept of file</a:t>
            </a:r>
            <a:endParaRPr lang="en-NZ" sz="2400" dirty="0" smtClean="0"/>
          </a:p>
          <a:p>
            <a:r>
              <a:rPr lang="en-NZ" sz="2400" dirty="0" smtClean="0"/>
              <a:t>File Access Methods</a:t>
            </a:r>
          </a:p>
          <a:p>
            <a:r>
              <a:rPr lang="en-NZ" sz="2400" dirty="0" smtClean="0"/>
              <a:t>Types of Files</a:t>
            </a:r>
          </a:p>
          <a:p>
            <a:r>
              <a:rPr lang="en-NZ" sz="2400" dirty="0" smtClean="0"/>
              <a:t>File operation</a:t>
            </a:r>
            <a:endParaRPr lang="en-NZ" sz="2400" dirty="0" smtClean="0"/>
          </a:p>
          <a:p>
            <a:r>
              <a:rPr lang="en-NZ" sz="2400" dirty="0" smtClean="0"/>
              <a:t>File Directories</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36567" y="40386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66204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229600" cy="1143000"/>
          </a:xfrm>
        </p:spPr>
        <p:txBody>
          <a:bodyPr/>
          <a:lstStyle/>
          <a:p>
            <a:r>
              <a:rPr lang="en-NZ" dirty="0"/>
              <a:t>Desirable properties of files</a:t>
            </a:r>
          </a:p>
        </p:txBody>
      </p:sp>
      <p:sp>
        <p:nvSpPr>
          <p:cNvPr id="3" name="Content Placeholder 2"/>
          <p:cNvSpPr>
            <a:spLocks noGrp="1"/>
          </p:cNvSpPr>
          <p:nvPr>
            <p:ph idx="1"/>
          </p:nvPr>
        </p:nvSpPr>
        <p:spPr>
          <a:xfrm>
            <a:off x="0" y="1219200"/>
            <a:ext cx="9067799" cy="4953000"/>
          </a:xfrm>
        </p:spPr>
        <p:txBody>
          <a:bodyPr/>
          <a:lstStyle/>
          <a:p>
            <a:pPr lvl="1">
              <a:buFont typeface="Arial" pitchFamily="34" charset="0"/>
              <a:buChar char="•"/>
            </a:pPr>
            <a:r>
              <a:rPr lang="en-NZ" b="1" dirty="0" smtClean="0"/>
              <a:t>Long-term </a:t>
            </a:r>
            <a:r>
              <a:rPr lang="en-NZ" b="1" dirty="0"/>
              <a:t>existence: </a:t>
            </a:r>
            <a:r>
              <a:rPr lang="en-NZ" dirty="0"/>
              <a:t>Files are stored on disk or other secondary storage and do not disappear when a user logs off.</a:t>
            </a:r>
          </a:p>
          <a:p>
            <a:pPr lvl="1">
              <a:buFont typeface="Arial" pitchFamily="34" charset="0"/>
              <a:buChar char="•"/>
            </a:pPr>
            <a:r>
              <a:rPr lang="en-NZ" b="1" dirty="0"/>
              <a:t> Sharable between processes:</a:t>
            </a:r>
            <a:r>
              <a:rPr lang="en-NZ" dirty="0"/>
              <a:t> Files have names and can have associated access permissions that permit controlled sharing.</a:t>
            </a:r>
          </a:p>
          <a:p>
            <a:pPr lvl="1">
              <a:buFont typeface="Arial" pitchFamily="34" charset="0"/>
              <a:buChar char="•"/>
            </a:pPr>
            <a:r>
              <a:rPr lang="en-NZ" dirty="0"/>
              <a:t> </a:t>
            </a:r>
            <a:r>
              <a:rPr lang="en-NZ" b="1" dirty="0"/>
              <a:t>Structure: </a:t>
            </a:r>
            <a:r>
              <a:rPr lang="en-NZ" dirty="0"/>
              <a:t>Depending on the file system, a file can have an internal structure that is convenient for particular applications. In addition, files can be organized into hierarchical or more complex structure to reflect the relationships among files</a:t>
            </a:r>
            <a:r>
              <a:rPr lang="en-NZ" dirty="0" smtClean="0"/>
              <a:t>.</a:t>
            </a:r>
            <a:endParaRPr lang="en-NZ" dirty="0"/>
          </a:p>
        </p:txBody>
      </p:sp>
    </p:spTree>
    <p:extLst>
      <p:ext uri="{BB962C8B-B14F-4D97-AF65-F5344CB8AC3E}">
        <p14:creationId xmlns:p14="http://schemas.microsoft.com/office/powerpoint/2010/main" val="336449730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Method</a:t>
            </a:r>
            <a:endParaRPr lang="en-NZ" dirty="0"/>
          </a:p>
        </p:txBody>
      </p:sp>
      <p:sp>
        <p:nvSpPr>
          <p:cNvPr id="3" name="Content Placeholder 2"/>
          <p:cNvSpPr>
            <a:spLocks noGrp="1"/>
          </p:cNvSpPr>
          <p:nvPr>
            <p:ph idx="1"/>
          </p:nvPr>
        </p:nvSpPr>
        <p:spPr/>
        <p:txBody>
          <a:bodyPr/>
          <a:lstStyle/>
          <a:p>
            <a:r>
              <a:rPr lang="en-NZ" dirty="0" smtClean="0"/>
              <a:t>Three methods are in common use: </a:t>
            </a:r>
          </a:p>
          <a:p>
            <a:pPr lvl="1"/>
            <a:r>
              <a:rPr lang="en-NZ" dirty="0" smtClean="0"/>
              <a:t>contiguous, </a:t>
            </a:r>
          </a:p>
          <a:p>
            <a:pPr lvl="1"/>
            <a:r>
              <a:rPr lang="en-NZ" dirty="0" smtClean="0"/>
              <a:t>chained, and </a:t>
            </a:r>
          </a:p>
          <a:p>
            <a:pPr lvl="1"/>
            <a:r>
              <a:rPr lang="en-NZ" dirty="0" smtClean="0"/>
              <a:t>indexed.</a:t>
            </a:r>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3" name="Content Placeholder 2"/>
          <p:cNvSpPr>
            <a:spLocks noGrp="1"/>
          </p:cNvSpPr>
          <p:nvPr>
            <p:ph idx="1"/>
          </p:nvPr>
        </p:nvSpPr>
        <p:spPr/>
        <p:txBody>
          <a:bodyPr/>
          <a:lstStyle/>
          <a:p>
            <a:r>
              <a:rPr lang="en-US" dirty="0" smtClean="0"/>
              <a:t>Single set of blocks is allocated to a file at the time of creation</a:t>
            </a:r>
          </a:p>
          <a:p>
            <a:r>
              <a:rPr lang="en-US" dirty="0" smtClean="0"/>
              <a:t>Only a single entry in the file allocation table</a:t>
            </a:r>
          </a:p>
          <a:p>
            <a:pPr lvl="1"/>
            <a:r>
              <a:rPr lang="en-US" dirty="0" smtClean="0"/>
              <a:t>Starting block and length of the file</a:t>
            </a:r>
          </a:p>
          <a:p>
            <a:r>
              <a:rPr lang="en-US" dirty="0" smtClean="0"/>
              <a:t>External fragmentation will occur</a:t>
            </a:r>
          </a:p>
          <a:p>
            <a:pPr lvl="1"/>
            <a:r>
              <a:rPr lang="en-US" dirty="0" smtClean="0"/>
              <a:t>Need to perform compaction</a:t>
            </a:r>
          </a:p>
          <a:p>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t>
            </a:r>
            <a:br>
              <a:rPr lang="en-US" dirty="0" smtClean="0"/>
            </a:br>
            <a:r>
              <a:rPr lang="en-US" dirty="0" smtClean="0"/>
              <a:t>File Allocation</a:t>
            </a:r>
            <a:endParaRPr lang="en-US" dirty="0"/>
          </a:p>
        </p:txBody>
      </p:sp>
      <p:pic>
        <p:nvPicPr>
          <p:cNvPr id="4" name="Content Placeholder 3" descr="Fig12_07.gif"/>
          <p:cNvPicPr>
            <a:picLocks noGrp="1" noChangeAspect="1"/>
          </p:cNvPicPr>
          <p:nvPr>
            <p:ph idx="1"/>
          </p:nvPr>
        </p:nvPicPr>
        <p:blipFill>
          <a:blip r:embed="rId3"/>
          <a:stretch>
            <a:fillRect/>
          </a:stretch>
        </p:blipFill>
        <p:spPr>
          <a:xfrm>
            <a:off x="1492754" y="1600200"/>
            <a:ext cx="6537476" cy="525780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fragmentation</a:t>
            </a:r>
            <a:endParaRPr lang="en-US" dirty="0"/>
          </a:p>
        </p:txBody>
      </p:sp>
      <p:pic>
        <p:nvPicPr>
          <p:cNvPr id="4" name="Content Placeholder 3" descr="Fig12_08.gif"/>
          <p:cNvPicPr>
            <a:picLocks noGrp="1" noChangeAspect="1"/>
          </p:cNvPicPr>
          <p:nvPr>
            <p:ph idx="1"/>
          </p:nvPr>
        </p:nvPicPr>
        <p:blipFill rotWithShape="1">
          <a:blip r:embed="rId3"/>
          <a:srcRect l="-747" t="-2718" r="747" b="1185"/>
          <a:stretch/>
        </p:blipFill>
        <p:spPr>
          <a:xfrm>
            <a:off x="1108489" y="1219200"/>
            <a:ext cx="7459870" cy="5415776"/>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sp>
        <p:nvSpPr>
          <p:cNvPr id="3" name="Content Placeholder 2"/>
          <p:cNvSpPr>
            <a:spLocks noGrp="1"/>
          </p:cNvSpPr>
          <p:nvPr>
            <p:ph idx="1"/>
          </p:nvPr>
        </p:nvSpPr>
        <p:spPr/>
        <p:txBody>
          <a:bodyPr/>
          <a:lstStyle/>
          <a:p>
            <a:r>
              <a:rPr lang="en-US" dirty="0" smtClean="0"/>
              <a:t>Allocation on basis of individual block</a:t>
            </a:r>
          </a:p>
          <a:p>
            <a:r>
              <a:rPr lang="en-US" dirty="0" smtClean="0"/>
              <a:t>Each block contains a pointer to the next block in the chain</a:t>
            </a:r>
          </a:p>
          <a:p>
            <a:r>
              <a:rPr lang="en-US" dirty="0" smtClean="0"/>
              <a:t>Only single entry in the file allocation table</a:t>
            </a:r>
          </a:p>
          <a:p>
            <a:pPr lvl="1"/>
            <a:r>
              <a:rPr lang="en-US" dirty="0" smtClean="0"/>
              <a:t>Starting block and length of file</a:t>
            </a:r>
          </a:p>
          <a:p>
            <a:r>
              <a:rPr lang="en-US" dirty="0" smtClean="0"/>
              <a:t>No external fragmentation</a:t>
            </a:r>
          </a:p>
          <a:p>
            <a:r>
              <a:rPr lang="en-US" dirty="0" smtClean="0"/>
              <a:t>Best for sequential files</a:t>
            </a:r>
          </a:p>
          <a:p>
            <a:endParaRPr lang="en-US" dirty="0" smtClean="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pic>
        <p:nvPicPr>
          <p:cNvPr id="4" name="Content Placeholder 3" descr="Fig12_09.gif"/>
          <p:cNvPicPr>
            <a:picLocks noGrp="1" noChangeAspect="1"/>
          </p:cNvPicPr>
          <p:nvPr>
            <p:ph idx="1"/>
          </p:nvPr>
        </p:nvPicPr>
        <p:blipFill>
          <a:blip r:embed="rId3"/>
          <a:stretch>
            <a:fillRect/>
          </a:stretch>
        </p:blipFill>
        <p:spPr>
          <a:xfrm>
            <a:off x="1663238" y="1219200"/>
            <a:ext cx="6265026" cy="5334000"/>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 Consolidation</a:t>
            </a:r>
            <a:endParaRPr lang="en-US" dirty="0"/>
          </a:p>
        </p:txBody>
      </p:sp>
      <p:pic>
        <p:nvPicPr>
          <p:cNvPr id="4" name="Content Placeholder 3" descr="Fig12_10.gif"/>
          <p:cNvPicPr>
            <a:picLocks noGrp="1" noChangeAspect="1"/>
          </p:cNvPicPr>
          <p:nvPr>
            <p:ph idx="1"/>
          </p:nvPr>
        </p:nvPicPr>
        <p:blipFill>
          <a:blip r:embed="rId3"/>
          <a:stretch>
            <a:fillRect/>
          </a:stretch>
        </p:blipFill>
        <p:spPr>
          <a:xfrm>
            <a:off x="1305422" y="1524000"/>
            <a:ext cx="7035705" cy="5334000"/>
          </a:xfr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sp>
        <p:nvSpPr>
          <p:cNvPr id="3" name="Content Placeholder 2"/>
          <p:cNvSpPr>
            <a:spLocks noGrp="1"/>
          </p:cNvSpPr>
          <p:nvPr>
            <p:ph idx="1"/>
          </p:nvPr>
        </p:nvSpPr>
        <p:spPr/>
        <p:txBody>
          <a:bodyPr/>
          <a:lstStyle/>
          <a:p>
            <a:r>
              <a:rPr lang="en-US" dirty="0" smtClean="0"/>
              <a:t>File allocation table contains a separate one-level index for each file</a:t>
            </a:r>
          </a:p>
          <a:p>
            <a:r>
              <a:rPr lang="en-US" dirty="0" smtClean="0"/>
              <a:t>The index has one entry for each portion allocated to the file</a:t>
            </a:r>
          </a:p>
          <a:p>
            <a:r>
              <a:rPr lang="en-US" dirty="0" smtClean="0"/>
              <a:t>The file allocation table contains block number for the index</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Method</a:t>
            </a:r>
            <a:endParaRPr lang="en-NZ" dirty="0"/>
          </a:p>
        </p:txBody>
      </p:sp>
      <p:sp>
        <p:nvSpPr>
          <p:cNvPr id="3" name="Content Placeholder 2"/>
          <p:cNvSpPr>
            <a:spLocks noGrp="1"/>
          </p:cNvSpPr>
          <p:nvPr>
            <p:ph idx="1"/>
          </p:nvPr>
        </p:nvSpPr>
        <p:spPr/>
        <p:txBody>
          <a:bodyPr/>
          <a:lstStyle/>
          <a:p>
            <a:r>
              <a:rPr lang="en-NZ" dirty="0" smtClean="0"/>
              <a:t>Allocation may be either</a:t>
            </a:r>
          </a:p>
          <a:p>
            <a:pPr lvl="1"/>
            <a:r>
              <a:rPr lang="en-NZ" dirty="0" smtClean="0"/>
              <a:t>Fixed size blocks or </a:t>
            </a:r>
          </a:p>
          <a:p>
            <a:pPr lvl="1"/>
            <a:r>
              <a:rPr lang="en-NZ" dirty="0" smtClean="0"/>
              <a:t>Variable sized blocks</a:t>
            </a:r>
          </a:p>
          <a:p>
            <a:r>
              <a:rPr lang="en-NZ" dirty="0" smtClean="0"/>
              <a:t>Allocating by blocks eliminates external fragmentation</a:t>
            </a:r>
          </a:p>
          <a:p>
            <a:r>
              <a:rPr lang="en-NZ" dirty="0" smtClean="0"/>
              <a:t>Variable sized blocks improves locality</a:t>
            </a:r>
          </a:p>
          <a:p>
            <a:r>
              <a:rPr lang="en-NZ" dirty="0" smtClean="0"/>
              <a:t>Both cases require occasional consolidation</a:t>
            </a:r>
            <a:endParaRPr lang="en-NZ"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with Block Portions</a:t>
            </a:r>
            <a:endParaRPr lang="en-NZ" dirty="0"/>
          </a:p>
        </p:txBody>
      </p:sp>
      <p:pic>
        <p:nvPicPr>
          <p:cNvPr id="1026" name="Picture 2"/>
          <p:cNvPicPr>
            <a:picLocks noGrp="1" noChangeAspect="1" noChangeArrowheads="1"/>
          </p:cNvPicPr>
          <p:nvPr>
            <p:ph idx="1"/>
          </p:nvPr>
        </p:nvPicPr>
        <p:blipFill>
          <a:blip r:embed="rId2"/>
          <a:srcRect/>
          <a:stretch>
            <a:fillRect/>
          </a:stretch>
        </p:blipFill>
        <p:spPr bwMode="auto">
          <a:xfrm>
            <a:off x="1157287" y="1900237"/>
            <a:ext cx="6829425" cy="4352925"/>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File System</a:t>
            </a:r>
          </a:p>
        </p:txBody>
      </p:sp>
      <p:sp>
        <p:nvSpPr>
          <p:cNvPr id="4" name="Content Placeholder 3"/>
          <p:cNvSpPr>
            <a:spLocks noGrp="1"/>
          </p:cNvSpPr>
          <p:nvPr>
            <p:ph idx="1"/>
          </p:nvPr>
        </p:nvSpPr>
        <p:spPr/>
        <p:txBody>
          <a:bodyPr/>
          <a:lstStyle/>
          <a:p>
            <a:r>
              <a:rPr lang="en-US" dirty="0" smtClean="0"/>
              <a:t>File system maintains a set of attributes (Name, identifier, type, location, size,  creation time, last modified, access privileges, etc.) associated with the file.</a:t>
            </a:r>
          </a:p>
          <a:p>
            <a:r>
              <a:rPr lang="en-US" dirty="0" smtClean="0"/>
              <a:t>Concerned with secondary storage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 with</a:t>
            </a:r>
            <a:br>
              <a:rPr lang="en-US" dirty="0" smtClean="0"/>
            </a:br>
            <a:r>
              <a:rPr lang="en-US" dirty="0" smtClean="0"/>
              <a:t> Variable Length Portions</a:t>
            </a:r>
            <a:endParaRPr lang="en-US" dirty="0"/>
          </a:p>
        </p:txBody>
      </p:sp>
      <p:pic>
        <p:nvPicPr>
          <p:cNvPr id="4" name="Content Placeholder 3" descr="Fig12_12.gif"/>
          <p:cNvPicPr>
            <a:picLocks noGrp="1" noChangeAspect="1"/>
          </p:cNvPicPr>
          <p:nvPr>
            <p:ph idx="1"/>
          </p:nvPr>
        </p:nvPicPr>
        <p:blipFill>
          <a:blip r:embed="rId3"/>
          <a:stretch>
            <a:fillRect/>
          </a:stretch>
        </p:blipFill>
        <p:spPr>
          <a:xfrm>
            <a:off x="1083786" y="1600200"/>
            <a:ext cx="7513076" cy="5334000"/>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a:t>C</a:t>
            </a:r>
            <a:r>
              <a:rPr lang="en-NZ" sz="2400" dirty="0" smtClean="0"/>
              <a:t>oncept of file</a:t>
            </a:r>
            <a:endParaRPr lang="en-NZ" sz="2400" dirty="0" smtClean="0"/>
          </a:p>
          <a:p>
            <a:r>
              <a:rPr lang="en-NZ" sz="2400" dirty="0" smtClean="0"/>
              <a:t>File Access Methods</a:t>
            </a:r>
          </a:p>
          <a:p>
            <a:r>
              <a:rPr lang="en-NZ" sz="2400" dirty="0" smtClean="0"/>
              <a:t>Types of Files</a:t>
            </a:r>
          </a:p>
          <a:p>
            <a:r>
              <a:rPr lang="en-NZ" sz="2400" dirty="0" smtClean="0"/>
              <a:t>File operation</a:t>
            </a:r>
            <a:endParaRPr lang="en-NZ" sz="2400" dirty="0" smtClean="0"/>
          </a:p>
          <a:p>
            <a:r>
              <a:rPr lang="en-NZ" sz="2400" dirty="0" smtClean="0"/>
              <a:t>File Directories</a:t>
            </a:r>
          </a:p>
          <a:p>
            <a:r>
              <a:rPr lang="en-NZ" sz="2400" dirty="0" smtClean="0"/>
              <a:t>File Sharing</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15685" y="48768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662041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a:t>
            </a:r>
            <a:br>
              <a:rPr lang="en-NZ" dirty="0" smtClean="0"/>
            </a:br>
            <a:r>
              <a:rPr lang="en-NZ" dirty="0" smtClean="0"/>
              <a:t>Space Management</a:t>
            </a:r>
            <a:endParaRPr lang="en-NZ" dirty="0"/>
          </a:p>
        </p:txBody>
      </p:sp>
      <p:sp>
        <p:nvSpPr>
          <p:cNvPr id="3" name="Content Placeholder 2"/>
          <p:cNvSpPr>
            <a:spLocks noGrp="1"/>
          </p:cNvSpPr>
          <p:nvPr>
            <p:ph idx="1"/>
          </p:nvPr>
        </p:nvSpPr>
        <p:spPr/>
        <p:txBody>
          <a:bodyPr/>
          <a:lstStyle/>
          <a:p>
            <a:r>
              <a:rPr lang="en-NZ" dirty="0" smtClean="0"/>
              <a:t>Just as allocated space must be managed, so must the unallocated space</a:t>
            </a:r>
          </a:p>
          <a:p>
            <a:r>
              <a:rPr lang="en-NZ" dirty="0" smtClean="0"/>
              <a:t>To perform file allocation, we need to know which blocks are available.</a:t>
            </a:r>
          </a:p>
          <a:p>
            <a:r>
              <a:rPr lang="en-NZ" dirty="0" smtClean="0"/>
              <a:t>We need a disk allocation table in addition to a file allocation table</a:t>
            </a:r>
            <a:endParaRPr lang="en-NZ"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 Tables</a:t>
            </a:r>
            <a:endParaRPr lang="en-NZ" dirty="0"/>
          </a:p>
        </p:txBody>
      </p:sp>
      <p:sp>
        <p:nvSpPr>
          <p:cNvPr id="3" name="Content Placeholder 2"/>
          <p:cNvSpPr>
            <a:spLocks noGrp="1"/>
          </p:cNvSpPr>
          <p:nvPr>
            <p:ph idx="1"/>
          </p:nvPr>
        </p:nvSpPr>
        <p:spPr/>
        <p:txBody>
          <a:bodyPr/>
          <a:lstStyle/>
          <a:p>
            <a:r>
              <a:rPr lang="en-NZ" dirty="0" smtClean="0"/>
              <a:t>This method uses a vector containing one bit for each block on the disk. </a:t>
            </a:r>
          </a:p>
          <a:p>
            <a:r>
              <a:rPr lang="en-NZ" dirty="0" smtClean="0"/>
              <a:t>Each entry of a 0 corresponds to a free block, </a:t>
            </a:r>
          </a:p>
          <a:p>
            <a:pPr lvl="1"/>
            <a:r>
              <a:rPr lang="en-NZ" dirty="0" smtClean="0"/>
              <a:t>and each 1 corresponds to a block in use.</a:t>
            </a:r>
          </a:p>
          <a:p>
            <a:r>
              <a:rPr lang="en-NZ" dirty="0" smtClean="0"/>
              <a:t>Advantages:</a:t>
            </a:r>
          </a:p>
          <a:p>
            <a:pPr lvl="1"/>
            <a:r>
              <a:rPr lang="en-NZ" dirty="0" smtClean="0"/>
              <a:t>Works well with any file allocation method</a:t>
            </a:r>
          </a:p>
          <a:p>
            <a:pPr lvl="1"/>
            <a:r>
              <a:rPr lang="en-NZ" dirty="0" smtClean="0"/>
              <a:t>Small as possible</a:t>
            </a:r>
          </a:p>
          <a:p>
            <a:endParaRPr lang="en-NZ" dirty="0" smtClean="0"/>
          </a:p>
          <a:p>
            <a:endParaRPr lang="en-NZ"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Chained Free Portions </a:t>
            </a:r>
            <a:endParaRPr lang="en-NZ" dirty="0"/>
          </a:p>
        </p:txBody>
      </p:sp>
      <p:sp>
        <p:nvSpPr>
          <p:cNvPr id="3" name="Content Placeholder 2"/>
          <p:cNvSpPr>
            <a:spLocks noGrp="1"/>
          </p:cNvSpPr>
          <p:nvPr>
            <p:ph idx="1"/>
          </p:nvPr>
        </p:nvSpPr>
        <p:spPr/>
        <p:txBody>
          <a:bodyPr/>
          <a:lstStyle/>
          <a:p>
            <a:r>
              <a:rPr lang="en-NZ" dirty="0" smtClean="0"/>
              <a:t>The free portions may be chained together by using a pointer and length value in each free portion. </a:t>
            </a:r>
          </a:p>
          <a:p>
            <a:r>
              <a:rPr lang="en-NZ" dirty="0" smtClean="0"/>
              <a:t>Negligible space overhead</a:t>
            </a:r>
          </a:p>
          <a:p>
            <a:r>
              <a:rPr lang="en-NZ" dirty="0" smtClean="0"/>
              <a:t>Suited to all file allocation methods</a:t>
            </a:r>
          </a:p>
          <a:p>
            <a:r>
              <a:rPr lang="en-NZ" dirty="0" smtClean="0"/>
              <a:t>Leads to fragmentation</a:t>
            </a: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Indexing</a:t>
            </a:r>
            <a:endParaRPr lang="en-NZ" dirty="0"/>
          </a:p>
        </p:txBody>
      </p:sp>
      <p:sp>
        <p:nvSpPr>
          <p:cNvPr id="3" name="Content Placeholder 2"/>
          <p:cNvSpPr>
            <a:spLocks noGrp="1"/>
          </p:cNvSpPr>
          <p:nvPr>
            <p:ph idx="1"/>
          </p:nvPr>
        </p:nvSpPr>
        <p:spPr/>
        <p:txBody>
          <a:bodyPr/>
          <a:lstStyle/>
          <a:p>
            <a:r>
              <a:rPr lang="en-NZ" dirty="0" smtClean="0"/>
              <a:t>treats free space as a file and uses an index table as it would for file allocation</a:t>
            </a:r>
          </a:p>
          <a:p>
            <a:r>
              <a:rPr lang="en-NZ" dirty="0" smtClean="0"/>
              <a:t>For efficiency, the index should be on the basis of variable-size portions rather than blocks.</a:t>
            </a:r>
          </a:p>
          <a:p>
            <a:pPr lvl="1"/>
            <a:r>
              <a:rPr lang="en-NZ" dirty="0" smtClean="0"/>
              <a:t> Thus, there is one entry in the table for every free portion on the disk.</a:t>
            </a:r>
          </a:p>
          <a:p>
            <a:r>
              <a:rPr lang="en-NZ" dirty="0" smtClean="0"/>
              <a:t> This approach provides efficient support for all of the file allocation methods.</a:t>
            </a:r>
          </a:p>
          <a:p>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Block List </a:t>
            </a:r>
            <a:endParaRPr lang="en-NZ" dirty="0"/>
          </a:p>
        </p:txBody>
      </p:sp>
      <p:sp>
        <p:nvSpPr>
          <p:cNvPr id="3" name="Content Placeholder 2"/>
          <p:cNvSpPr>
            <a:spLocks noGrp="1"/>
          </p:cNvSpPr>
          <p:nvPr>
            <p:ph idx="1"/>
          </p:nvPr>
        </p:nvSpPr>
        <p:spPr/>
        <p:txBody>
          <a:bodyPr/>
          <a:lstStyle/>
          <a:p>
            <a:r>
              <a:rPr lang="en-NZ" dirty="0" smtClean="0"/>
              <a:t>Each block is assigned a number sequentially </a:t>
            </a:r>
          </a:p>
          <a:p>
            <a:pPr lvl="1"/>
            <a:r>
              <a:rPr lang="en-NZ" dirty="0" smtClean="0"/>
              <a:t>the list of the numbers of all free blocks is maintained in a reserved portion of the disk. </a:t>
            </a:r>
          </a:p>
          <a:p>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Volumes</a:t>
            </a:r>
            <a:endParaRPr lang="en-NZ" dirty="0"/>
          </a:p>
        </p:txBody>
      </p:sp>
      <p:sp>
        <p:nvSpPr>
          <p:cNvPr id="3" name="Content Placeholder 2"/>
          <p:cNvSpPr>
            <a:spLocks noGrp="1"/>
          </p:cNvSpPr>
          <p:nvPr>
            <p:ph idx="1"/>
          </p:nvPr>
        </p:nvSpPr>
        <p:spPr/>
        <p:txBody>
          <a:bodyPr/>
          <a:lstStyle/>
          <a:p>
            <a:r>
              <a:rPr lang="en-NZ" sz="2800" dirty="0" smtClean="0"/>
              <a:t>A collection of addressable sectors in secondary memory that an OS or application can use for data storage.</a:t>
            </a:r>
          </a:p>
          <a:p>
            <a:r>
              <a:rPr lang="en-NZ" sz="2800" dirty="0" smtClean="0"/>
              <a:t>The sectors in a volume need not be consecutive on a physical storage device;</a:t>
            </a:r>
          </a:p>
          <a:p>
            <a:pPr lvl="1"/>
            <a:r>
              <a:rPr lang="en-NZ" sz="2400" dirty="0" smtClean="0"/>
              <a:t>instead they need only appear that way to the OS or application. </a:t>
            </a:r>
          </a:p>
          <a:p>
            <a:r>
              <a:rPr lang="en-NZ" sz="2800" dirty="0" smtClean="0"/>
              <a:t>A volume may be the result of assembling and merging smaller volumes.</a:t>
            </a:r>
            <a:endParaRPr lang="en-NZ" sz="28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a:t>
            </a:r>
          </a:p>
        </p:txBody>
      </p:sp>
      <p:sp>
        <p:nvSpPr>
          <p:cNvPr id="3" name="Content Placeholder 2"/>
          <p:cNvSpPr>
            <a:spLocks noGrp="1"/>
          </p:cNvSpPr>
          <p:nvPr>
            <p:ph idx="1"/>
          </p:nvPr>
        </p:nvSpPr>
        <p:spPr/>
        <p:txBody>
          <a:bodyPr/>
          <a:lstStyle/>
          <a:p>
            <a:r>
              <a:rPr lang="en-US" sz="1800" b="1" dirty="0"/>
              <a:t>Directory Implementation </a:t>
            </a:r>
            <a:r>
              <a:rPr lang="en-US" sz="1800" b="1" dirty="0" smtClean="0"/>
              <a:t>can be done using:</a:t>
            </a:r>
          </a:p>
          <a:p>
            <a:pPr marL="685800" lvl="1" indent="-228600">
              <a:buAutoNum type="arabicPeriod"/>
            </a:pPr>
            <a:r>
              <a:rPr lang="en-US" sz="1800" b="1" dirty="0" smtClean="0"/>
              <a:t>Linear List</a:t>
            </a:r>
          </a:p>
          <a:p>
            <a:pPr marL="685800" lvl="1" indent="-228600">
              <a:buAutoNum type="arabicPeriod"/>
            </a:pPr>
            <a:r>
              <a:rPr lang="en-US" sz="1800" b="1" dirty="0" smtClean="0"/>
              <a:t>Hash Tables</a:t>
            </a:r>
            <a:endParaRPr lang="en-US" sz="1800" b="1" dirty="0"/>
          </a:p>
          <a:p>
            <a:pPr marL="457200" lvl="1" indent="0">
              <a:buNone/>
            </a:pPr>
            <a:endParaRPr lang="en-US" sz="1800" dirty="0"/>
          </a:p>
          <a:p>
            <a:pPr marL="457200" lvl="1" indent="0">
              <a:buNone/>
            </a:pPr>
            <a:r>
              <a:rPr lang="en-US" sz="1800" b="1" dirty="0" smtClean="0"/>
              <a:t>Linear </a:t>
            </a:r>
            <a:r>
              <a:rPr lang="en-US" sz="1800" b="1" dirty="0"/>
              <a:t>List </a:t>
            </a:r>
            <a:endParaRPr lang="en-US" sz="1800" b="1" dirty="0" smtClean="0"/>
          </a:p>
          <a:p>
            <a:pPr marL="457200" lvl="1" indent="0">
              <a:buNone/>
            </a:pPr>
            <a:r>
              <a:rPr lang="en-US" sz="1800" b="1" dirty="0" smtClean="0"/>
              <a:t>–  </a:t>
            </a:r>
            <a:r>
              <a:rPr lang="en-US" sz="1800" dirty="0" smtClean="0"/>
              <a:t>It </a:t>
            </a:r>
            <a:r>
              <a:rPr lang="en-US" sz="1800" dirty="0"/>
              <a:t>maintains a linear list of filenames with pointers to the data blocks</a:t>
            </a:r>
            <a:r>
              <a:rPr lang="en-US" sz="1800" dirty="0" smtClean="0"/>
              <a:t>. </a:t>
            </a:r>
          </a:p>
          <a:p>
            <a:pPr lvl="1"/>
            <a:r>
              <a:rPr lang="en-US" sz="1800" dirty="0" smtClean="0"/>
              <a:t>It </a:t>
            </a:r>
            <a:r>
              <a:rPr lang="en-US" sz="1800" dirty="0"/>
              <a:t>is </a:t>
            </a:r>
            <a:r>
              <a:rPr lang="en-US" sz="1800" dirty="0" smtClean="0"/>
              <a:t>time-consuming. </a:t>
            </a:r>
          </a:p>
          <a:p>
            <a:pPr lvl="1"/>
            <a:r>
              <a:rPr lang="en-US" sz="1800" dirty="0" smtClean="0"/>
              <a:t>To </a:t>
            </a:r>
            <a:r>
              <a:rPr lang="en-US" sz="1800" dirty="0"/>
              <a:t>create a new file, we must first search the directory to be sure that no existing file has the same name then we add a file at end of the directory</a:t>
            </a:r>
            <a:r>
              <a:rPr lang="en-US" sz="1800" dirty="0" smtClean="0"/>
              <a:t>.</a:t>
            </a:r>
          </a:p>
          <a:p>
            <a:pPr lvl="1"/>
            <a:r>
              <a:rPr lang="en-US" sz="1800" dirty="0" smtClean="0"/>
              <a:t>To </a:t>
            </a:r>
            <a:r>
              <a:rPr lang="en-US" sz="1800" dirty="0"/>
              <a:t>delete a file, we search the directory for the named file and release the space</a:t>
            </a:r>
            <a:r>
              <a:rPr lang="en-US" sz="1800" dirty="0" smtClean="0"/>
              <a:t>. </a:t>
            </a:r>
          </a:p>
          <a:p>
            <a:pPr lvl="1"/>
            <a:r>
              <a:rPr lang="en-US" sz="1800" dirty="0" smtClean="0"/>
              <a:t>To </a:t>
            </a:r>
            <a:r>
              <a:rPr lang="en-US" sz="1800" dirty="0"/>
              <a:t>reuse the directory entry either we can mark the entry as unused or we can attach it to a list of free directories</a:t>
            </a:r>
            <a:r>
              <a:rPr lang="en-US" sz="1800" dirty="0" smtClean="0"/>
              <a:t>.</a:t>
            </a:r>
            <a:endParaRPr lang="en-US" sz="1800" dirty="0"/>
          </a:p>
        </p:txBody>
      </p:sp>
    </p:spTree>
    <p:extLst>
      <p:ext uri="{BB962C8B-B14F-4D97-AF65-F5344CB8AC3E}">
        <p14:creationId xmlns:p14="http://schemas.microsoft.com/office/powerpoint/2010/main" val="186240757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Linear List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590800"/>
            <a:ext cx="6934200" cy="2205037"/>
          </a:xfrm>
        </p:spPr>
      </p:pic>
    </p:spTree>
    <p:extLst>
      <p:ext uri="{BB962C8B-B14F-4D97-AF65-F5344CB8AC3E}">
        <p14:creationId xmlns:p14="http://schemas.microsoft.com/office/powerpoint/2010/main" val="32285038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Terms</a:t>
            </a:r>
            <a:endParaRPr lang="en-NZ" dirty="0"/>
          </a:p>
        </p:txBody>
      </p:sp>
      <p:sp>
        <p:nvSpPr>
          <p:cNvPr id="3" name="Content Placeholder 2"/>
          <p:cNvSpPr>
            <a:spLocks noGrp="1"/>
          </p:cNvSpPr>
          <p:nvPr>
            <p:ph idx="1"/>
          </p:nvPr>
        </p:nvSpPr>
        <p:spPr/>
        <p:txBody>
          <a:bodyPr/>
          <a:lstStyle/>
          <a:p>
            <a:r>
              <a:rPr lang="en-NZ" dirty="0" smtClean="0"/>
              <a:t>Four terms are in common use when discussing files:</a:t>
            </a:r>
          </a:p>
          <a:p>
            <a:pPr lvl="1"/>
            <a:r>
              <a:rPr lang="en-NZ" dirty="0" smtClean="0"/>
              <a:t>Field</a:t>
            </a:r>
          </a:p>
          <a:p>
            <a:pPr lvl="1"/>
            <a:r>
              <a:rPr lang="en-NZ" dirty="0" smtClean="0"/>
              <a:t>Record</a:t>
            </a:r>
          </a:p>
          <a:p>
            <a:pPr lvl="1"/>
            <a:r>
              <a:rPr lang="en-NZ" dirty="0" smtClean="0"/>
              <a:t>File</a:t>
            </a:r>
          </a:p>
          <a:p>
            <a:pPr lvl="1"/>
            <a:r>
              <a:rPr lang="en-NZ" dirty="0" smtClean="0"/>
              <a:t>Database</a:t>
            </a:r>
            <a:endParaRPr lang="en-NZ" dirty="0"/>
          </a:p>
        </p:txBody>
      </p:sp>
    </p:spTree>
    <p:extLst>
      <p:ext uri="{BB962C8B-B14F-4D97-AF65-F5344CB8AC3E}">
        <p14:creationId xmlns:p14="http://schemas.microsoft.com/office/powerpoint/2010/main" val="256410502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Content Placeholder 2"/>
          <p:cNvSpPr>
            <a:spLocks noGrp="1"/>
          </p:cNvSpPr>
          <p:nvPr>
            <p:ph idx="1"/>
          </p:nvPr>
        </p:nvSpPr>
        <p:spPr/>
        <p:txBody>
          <a:bodyPr/>
          <a:lstStyle/>
          <a:p>
            <a:pPr lvl="1"/>
            <a:r>
              <a:rPr lang="en-US" sz="2400" dirty="0" smtClean="0"/>
              <a:t>The </a:t>
            </a:r>
            <a:r>
              <a:rPr lang="en-US" sz="2400" dirty="0"/>
              <a:t>hash table takes a value computed from the file name and returns a pointer to the file. </a:t>
            </a:r>
            <a:endParaRPr lang="en-US" sz="2400" dirty="0" smtClean="0"/>
          </a:p>
          <a:p>
            <a:pPr lvl="1"/>
            <a:r>
              <a:rPr lang="en-US" sz="2400" dirty="0" smtClean="0"/>
              <a:t>It </a:t>
            </a:r>
            <a:r>
              <a:rPr lang="en-US" sz="2400" dirty="0"/>
              <a:t>decreases the directory search time. </a:t>
            </a:r>
            <a:endParaRPr lang="en-US" sz="2400" dirty="0" smtClean="0"/>
          </a:p>
          <a:p>
            <a:pPr lvl="1"/>
            <a:r>
              <a:rPr lang="en-US" sz="2400" dirty="0" smtClean="0"/>
              <a:t>The </a:t>
            </a:r>
            <a:r>
              <a:rPr lang="en-US" sz="2400" dirty="0"/>
              <a:t>insertion and deletion process of files is easy. </a:t>
            </a:r>
            <a:endParaRPr lang="en-US" sz="2400" dirty="0" smtClean="0"/>
          </a:p>
          <a:p>
            <a:pPr lvl="1"/>
            <a:r>
              <a:rPr lang="en-US" sz="2400" dirty="0" smtClean="0"/>
              <a:t>The </a:t>
            </a:r>
            <a:r>
              <a:rPr lang="en-US" sz="2400" dirty="0"/>
              <a:t>major difficulty is hash tables are its generally fixed size and hash tables are dependent on hash function on that size.</a:t>
            </a:r>
          </a:p>
          <a:p>
            <a:pPr marL="0" indent="0">
              <a:buNone/>
            </a:pPr>
            <a:endParaRPr lang="en-US" sz="1400" dirty="0"/>
          </a:p>
        </p:txBody>
      </p:sp>
    </p:spTree>
    <p:extLst>
      <p:ext uri="{BB962C8B-B14F-4D97-AF65-F5344CB8AC3E}">
        <p14:creationId xmlns:p14="http://schemas.microsoft.com/office/powerpoint/2010/main" val="23365041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66924"/>
            <a:ext cx="7239000" cy="3571875"/>
          </a:xfrm>
          <a:prstGeom prst="rect">
            <a:avLst/>
          </a:prstGeom>
        </p:spPr>
      </p:pic>
    </p:spTree>
    <p:extLst>
      <p:ext uri="{BB962C8B-B14F-4D97-AF65-F5344CB8AC3E}">
        <p14:creationId xmlns:p14="http://schemas.microsoft.com/office/powerpoint/2010/main" val="33550412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and Records</a:t>
            </a:r>
            <a:endParaRPr lang="en-US" dirty="0"/>
          </a:p>
        </p:txBody>
      </p:sp>
      <p:sp>
        <p:nvSpPr>
          <p:cNvPr id="3" name="Content Placeholder 2"/>
          <p:cNvSpPr>
            <a:spLocks noGrp="1"/>
          </p:cNvSpPr>
          <p:nvPr>
            <p:ph idx="1"/>
          </p:nvPr>
        </p:nvSpPr>
        <p:spPr>
          <a:xfrm>
            <a:off x="609600" y="1219200"/>
            <a:ext cx="8229600" cy="4953000"/>
          </a:xfrm>
        </p:spPr>
        <p:txBody>
          <a:bodyPr/>
          <a:lstStyle/>
          <a:p>
            <a:r>
              <a:rPr lang="en-US" sz="2400" dirty="0" smtClean="0"/>
              <a:t>Fields</a:t>
            </a:r>
          </a:p>
          <a:p>
            <a:pPr lvl="1"/>
            <a:r>
              <a:rPr lang="en-US" sz="2400" dirty="0" smtClean="0"/>
              <a:t>Basic element of data</a:t>
            </a:r>
          </a:p>
          <a:p>
            <a:pPr lvl="1"/>
            <a:r>
              <a:rPr lang="en-US" sz="2400" dirty="0" smtClean="0"/>
              <a:t>Contains a single value (e.g. </a:t>
            </a:r>
            <a:r>
              <a:rPr lang="en-US" sz="2400" dirty="0" err="1" smtClean="0"/>
              <a:t>emp_name</a:t>
            </a:r>
            <a:r>
              <a:rPr lang="en-US" sz="2400" dirty="0" smtClean="0"/>
              <a:t>, date, etc.)</a:t>
            </a:r>
          </a:p>
          <a:p>
            <a:pPr lvl="1"/>
            <a:r>
              <a:rPr lang="en-US" sz="2400" dirty="0" smtClean="0"/>
              <a:t>Characterized by its length and data type </a:t>
            </a:r>
            <a:r>
              <a:rPr lang="en-NZ" sz="2400" dirty="0"/>
              <a:t>(e.g. ASCII string, decimal). </a:t>
            </a:r>
            <a:endParaRPr lang="en-NZ" sz="2400" dirty="0" smtClean="0"/>
          </a:p>
          <a:p>
            <a:pPr lvl="1"/>
            <a:r>
              <a:rPr lang="en-NZ" sz="2400" dirty="0"/>
              <a:t>Depending on the file design, fields may be fixed length or variable length</a:t>
            </a:r>
            <a:r>
              <a:rPr lang="en-NZ" sz="2400" dirty="0" smtClean="0"/>
              <a:t>.</a:t>
            </a:r>
            <a:endParaRPr lang="en-US" sz="2400" dirty="0" smtClean="0"/>
          </a:p>
          <a:p>
            <a:r>
              <a:rPr lang="en-US" sz="2400" dirty="0" smtClean="0"/>
              <a:t>Records</a:t>
            </a:r>
          </a:p>
          <a:p>
            <a:pPr lvl="1"/>
            <a:r>
              <a:rPr lang="en-US" sz="2400" dirty="0" smtClean="0"/>
              <a:t>Collection of related fields (e.g. </a:t>
            </a:r>
            <a:r>
              <a:rPr lang="en-US" sz="2400" dirty="0" err="1" smtClean="0"/>
              <a:t>Emp_record</a:t>
            </a:r>
            <a:r>
              <a:rPr lang="en-US" sz="2400" dirty="0" smtClean="0"/>
              <a:t> will contain fields like </a:t>
            </a:r>
            <a:r>
              <a:rPr lang="en-US" sz="2400" dirty="0" err="1"/>
              <a:t>emp_name</a:t>
            </a:r>
            <a:r>
              <a:rPr lang="en-US" sz="2400" dirty="0"/>
              <a:t>, </a:t>
            </a:r>
            <a:r>
              <a:rPr lang="en-US" sz="2400" dirty="0" smtClean="0"/>
              <a:t>number, </a:t>
            </a:r>
            <a:r>
              <a:rPr lang="en-US" sz="2400" dirty="0" err="1" smtClean="0"/>
              <a:t>emp_code</a:t>
            </a:r>
            <a:r>
              <a:rPr lang="en-US" sz="2400" dirty="0" smtClean="0"/>
              <a:t>, salary, </a:t>
            </a:r>
            <a:r>
              <a:rPr lang="en-US" sz="2400" dirty="0" err="1" smtClean="0"/>
              <a:t>etc</a:t>
            </a:r>
            <a:r>
              <a:rPr lang="en-US" sz="2400" dirty="0" smtClean="0"/>
              <a:t>)</a:t>
            </a:r>
          </a:p>
          <a:p>
            <a:pPr lvl="1"/>
            <a:r>
              <a:rPr lang="en-US" sz="2400" dirty="0" smtClean="0"/>
              <a:t>Treated as a unit</a:t>
            </a:r>
          </a:p>
          <a:p>
            <a:pPr lvl="1"/>
            <a:r>
              <a:rPr lang="en-NZ" sz="2400" dirty="0"/>
              <a:t>M</a:t>
            </a:r>
            <a:r>
              <a:rPr lang="en-NZ" sz="2400" dirty="0" smtClean="0"/>
              <a:t>ay </a:t>
            </a:r>
            <a:r>
              <a:rPr lang="en-NZ" sz="2400" dirty="0"/>
              <a:t>be fixed length or variable length.</a:t>
            </a:r>
            <a:endParaRPr lang="en-US" sz="2400" dirty="0" smtClean="0"/>
          </a:p>
          <a:p>
            <a:pPr>
              <a:buNone/>
            </a:pPr>
            <a:endParaRPr lang="en-US" dirty="0" smtClean="0"/>
          </a:p>
        </p:txBody>
      </p:sp>
    </p:spTree>
    <p:extLst>
      <p:ext uri="{BB962C8B-B14F-4D97-AF65-F5344CB8AC3E}">
        <p14:creationId xmlns:p14="http://schemas.microsoft.com/office/powerpoint/2010/main" val="38226850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Database</a:t>
            </a:r>
            <a:endParaRPr lang="en-US" dirty="0"/>
          </a:p>
        </p:txBody>
      </p:sp>
      <p:sp>
        <p:nvSpPr>
          <p:cNvPr id="3" name="Content Placeholder 2"/>
          <p:cNvSpPr>
            <a:spLocks noGrp="1"/>
          </p:cNvSpPr>
          <p:nvPr>
            <p:ph idx="1"/>
          </p:nvPr>
        </p:nvSpPr>
        <p:spPr/>
        <p:txBody>
          <a:bodyPr/>
          <a:lstStyle/>
          <a:p>
            <a:r>
              <a:rPr lang="en-US" dirty="0" smtClean="0"/>
              <a:t>File</a:t>
            </a:r>
          </a:p>
          <a:p>
            <a:pPr lvl="1"/>
            <a:r>
              <a:rPr lang="en-US" dirty="0" smtClean="0"/>
              <a:t>Have file names</a:t>
            </a:r>
          </a:p>
          <a:p>
            <a:pPr lvl="1"/>
            <a:r>
              <a:rPr lang="en-US" dirty="0" smtClean="0"/>
              <a:t>Is a collection of similar records</a:t>
            </a:r>
          </a:p>
          <a:p>
            <a:pPr lvl="1"/>
            <a:r>
              <a:rPr lang="en-US" dirty="0" smtClean="0"/>
              <a:t>Treated as a single entity</a:t>
            </a:r>
          </a:p>
          <a:p>
            <a:pPr lvl="1"/>
            <a:r>
              <a:rPr lang="en-US" dirty="0" smtClean="0"/>
              <a:t>May implement access control mechanisms</a:t>
            </a:r>
          </a:p>
          <a:p>
            <a:r>
              <a:rPr lang="en-US" dirty="0" smtClean="0"/>
              <a:t>Database</a:t>
            </a:r>
          </a:p>
          <a:p>
            <a:pPr lvl="1"/>
            <a:r>
              <a:rPr lang="en-US" dirty="0" smtClean="0"/>
              <a:t>Collection of related data</a:t>
            </a:r>
          </a:p>
          <a:p>
            <a:pPr lvl="1"/>
            <a:r>
              <a:rPr lang="en-US" dirty="0" smtClean="0"/>
              <a:t>Relationships exist among elements</a:t>
            </a:r>
          </a:p>
          <a:p>
            <a:pPr lvl="1"/>
            <a:r>
              <a:rPr lang="en-US" dirty="0" smtClean="0"/>
              <a:t>Consists of one or more types of files</a:t>
            </a:r>
          </a:p>
          <a:p>
            <a:pPr lvl="1"/>
            <a:endParaRPr lang="en-US" dirty="0" smtClean="0"/>
          </a:p>
          <a:p>
            <a:endParaRPr lang="en-US" dirty="0"/>
          </a:p>
        </p:txBody>
      </p:sp>
    </p:spTree>
    <p:extLst>
      <p:ext uri="{BB962C8B-B14F-4D97-AF65-F5344CB8AC3E}">
        <p14:creationId xmlns:p14="http://schemas.microsoft.com/office/powerpoint/2010/main" val="13336280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a:t>C</a:t>
            </a:r>
            <a:r>
              <a:rPr lang="en-NZ" sz="2400" dirty="0" smtClean="0"/>
              <a:t>oncept of file</a:t>
            </a:r>
            <a:endParaRPr lang="en-NZ" sz="2400" dirty="0" smtClean="0"/>
          </a:p>
          <a:p>
            <a:r>
              <a:rPr lang="en-NZ" sz="2400" dirty="0" smtClean="0"/>
              <a:t>File Access Methods</a:t>
            </a:r>
          </a:p>
          <a:p>
            <a:r>
              <a:rPr lang="en-NZ" sz="2400" dirty="0" smtClean="0"/>
              <a:t>Types of Files</a:t>
            </a:r>
          </a:p>
          <a:p>
            <a:r>
              <a:rPr lang="en-NZ" sz="2400" dirty="0" smtClean="0"/>
              <a:t>File operation</a:t>
            </a:r>
            <a:endParaRPr lang="en-NZ" sz="2400" dirty="0" smtClean="0"/>
          </a:p>
          <a:p>
            <a:r>
              <a:rPr lang="en-NZ" sz="2400" dirty="0" smtClean="0"/>
              <a:t>File Directories</a:t>
            </a:r>
          </a:p>
          <a:p>
            <a:r>
              <a:rPr lang="en-NZ" sz="2400" dirty="0" smtClean="0"/>
              <a:t>Allocation methods</a:t>
            </a:r>
          </a:p>
          <a:p>
            <a:r>
              <a:rPr lang="en-NZ" sz="2400" dirty="0" smtClean="0"/>
              <a:t>Free space management</a:t>
            </a:r>
          </a:p>
          <a:p>
            <a:r>
              <a:rPr lang="en-NZ" sz="2400" dirty="0" smtClean="0"/>
              <a:t>Directory implementation</a:t>
            </a:r>
            <a:endParaRPr lang="en-NZ" sz="2400" dirty="0" smtClean="0"/>
          </a:p>
        </p:txBody>
      </p:sp>
      <p:cxnSp>
        <p:nvCxnSpPr>
          <p:cNvPr id="4" name="Straight Arrow Connector 3"/>
          <p:cNvCxnSpPr/>
          <p:nvPr/>
        </p:nvCxnSpPr>
        <p:spPr>
          <a:xfrm>
            <a:off x="17172" y="22860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7436268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478946-A4C3-40A8-8E5B-731C115118B4}"/>
</file>

<file path=customXml/itemProps2.xml><?xml version="1.0" encoding="utf-8"?>
<ds:datastoreItem xmlns:ds="http://schemas.openxmlformats.org/officeDocument/2006/customXml" ds:itemID="{B863B020-976B-4550-A157-135D98C9D824}"/>
</file>

<file path=customXml/itemProps3.xml><?xml version="1.0" encoding="utf-8"?>
<ds:datastoreItem xmlns:ds="http://schemas.openxmlformats.org/officeDocument/2006/customXml" ds:itemID="{87D7EAA0-2820-4433-921F-753F5AC27C15}"/>
</file>

<file path=docProps/app.xml><?xml version="1.0" encoding="utf-8"?>
<Properties xmlns="http://schemas.openxmlformats.org/officeDocument/2006/extended-properties" xmlns:vt="http://schemas.openxmlformats.org/officeDocument/2006/docPropsVTypes">
  <TotalTime>0</TotalTime>
  <Words>6361</Words>
  <Application>Microsoft Office PowerPoint</Application>
  <PresentationFormat>On-screen Show (4:3)</PresentationFormat>
  <Paragraphs>683</Paragraphs>
  <Slides>61</Slides>
  <Notes>52</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Office Theme</vt:lpstr>
      <vt:lpstr>Custom Design</vt:lpstr>
      <vt:lpstr>File Management  (William Stallings – ch-12)</vt:lpstr>
      <vt:lpstr>Roadmap</vt:lpstr>
      <vt:lpstr>Files</vt:lpstr>
      <vt:lpstr>Desirable properties of files</vt:lpstr>
      <vt:lpstr>File System</vt:lpstr>
      <vt:lpstr>Terms</vt:lpstr>
      <vt:lpstr>Fields and Records</vt:lpstr>
      <vt:lpstr>File and Database</vt:lpstr>
      <vt:lpstr>Roadmap</vt:lpstr>
      <vt:lpstr>File Access Methods</vt:lpstr>
      <vt:lpstr>Roadmap</vt:lpstr>
      <vt:lpstr>File Organisation  Types</vt:lpstr>
      <vt:lpstr>The Pile</vt:lpstr>
      <vt:lpstr>The Sequential File</vt:lpstr>
      <vt:lpstr>Indexed Sequential File</vt:lpstr>
      <vt:lpstr>Indexed File</vt:lpstr>
      <vt:lpstr>Roadmap</vt:lpstr>
      <vt:lpstr>Typical Operations on Files</vt:lpstr>
      <vt:lpstr>Typical Operations (Contd..)</vt:lpstr>
      <vt:lpstr>File  Management Systems</vt:lpstr>
      <vt:lpstr>Access Method</vt:lpstr>
      <vt:lpstr>Roadmap</vt:lpstr>
      <vt:lpstr>Contents of Directory</vt:lpstr>
      <vt:lpstr>Directory Elements:  Basic Information</vt:lpstr>
      <vt:lpstr>Directory Elements:  Address Information</vt:lpstr>
      <vt:lpstr>Directory Elements:  Access Control Information</vt:lpstr>
      <vt:lpstr>Directory Elements:  Usage Information</vt:lpstr>
      <vt:lpstr>Simple Structure for a Directory</vt:lpstr>
      <vt:lpstr>Operations Performed  on a Directory</vt:lpstr>
      <vt:lpstr>Two-Level Scheme  for a Directory</vt:lpstr>
      <vt:lpstr>Hierarchical, or  Tree-Structured Directory</vt:lpstr>
      <vt:lpstr>Naming</vt:lpstr>
      <vt:lpstr>Example of  Tree-Structured Directory</vt:lpstr>
      <vt:lpstr>Working Directory</vt:lpstr>
      <vt:lpstr>Secondary Storage Management</vt:lpstr>
      <vt:lpstr>File allocation issues</vt:lpstr>
      <vt:lpstr>Preallocation vs  Dynamic Allocation</vt:lpstr>
      <vt:lpstr>Portion size</vt:lpstr>
      <vt:lpstr>Roadmap</vt:lpstr>
      <vt:lpstr>File Allocation Method</vt:lpstr>
      <vt:lpstr>Contiguous Allocation</vt:lpstr>
      <vt:lpstr>Contiguous  File Allocation</vt:lpstr>
      <vt:lpstr>External fragmentation</vt:lpstr>
      <vt:lpstr>Chained Allocation</vt:lpstr>
      <vt:lpstr>Chained Allocation</vt:lpstr>
      <vt:lpstr>Chained Allocation Consolidation</vt:lpstr>
      <vt:lpstr>Indexed Allocation</vt:lpstr>
      <vt:lpstr>Indexed Allocation  Method</vt:lpstr>
      <vt:lpstr>Indexed allocation  with Block Portions</vt:lpstr>
      <vt:lpstr>Indexed Allocation with  Variable Length Portions</vt:lpstr>
      <vt:lpstr>Roadmap</vt:lpstr>
      <vt:lpstr>Free  Space Management</vt:lpstr>
      <vt:lpstr>Bit Tables</vt:lpstr>
      <vt:lpstr>Chained Free Portions </vt:lpstr>
      <vt:lpstr>Indexing</vt:lpstr>
      <vt:lpstr>Free Block List </vt:lpstr>
      <vt:lpstr>Volumes</vt:lpstr>
      <vt:lpstr>Directory Implementation</vt:lpstr>
      <vt:lpstr>Linear List </vt:lpstr>
      <vt:lpstr>Hash Table</vt:lpstr>
      <vt:lpstr>Hash 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2008-04-03T13:49:07Z</dcterms:created>
  <dcterms:modified xsi:type="dcterms:W3CDTF">2021-04-14T06:38:27Z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