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60" r:id="rId5"/>
  </p:sldMasterIdLst>
  <p:notesMasterIdLst>
    <p:notesMasterId r:id="rId37"/>
  </p:notesMasterIdLst>
  <p:sldIdLst>
    <p:sldId id="256" r:id="rId6"/>
    <p:sldId id="316" r:id="rId7"/>
    <p:sldId id="361" r:id="rId8"/>
    <p:sldId id="362" r:id="rId9"/>
    <p:sldId id="363" r:id="rId10"/>
    <p:sldId id="287" r:id="rId11"/>
    <p:sldId id="335" r:id="rId12"/>
    <p:sldId id="334" r:id="rId13"/>
    <p:sldId id="359" r:id="rId14"/>
    <p:sldId id="375" r:id="rId15"/>
    <p:sldId id="336" r:id="rId16"/>
    <p:sldId id="364" r:id="rId17"/>
    <p:sldId id="365" r:id="rId18"/>
    <p:sldId id="366" r:id="rId19"/>
    <p:sldId id="367" r:id="rId20"/>
    <p:sldId id="368" r:id="rId21"/>
    <p:sldId id="369" r:id="rId22"/>
    <p:sldId id="370" r:id="rId23"/>
    <p:sldId id="371" r:id="rId24"/>
    <p:sldId id="372" r:id="rId25"/>
    <p:sldId id="373" r:id="rId26"/>
    <p:sldId id="374" r:id="rId27"/>
    <p:sldId id="376" r:id="rId28"/>
    <p:sldId id="377" r:id="rId29"/>
    <p:sldId id="378" r:id="rId30"/>
    <p:sldId id="379" r:id="rId31"/>
    <p:sldId id="380" r:id="rId32"/>
    <p:sldId id="381" r:id="rId33"/>
    <p:sldId id="384" r:id="rId34"/>
    <p:sldId id="382" r:id="rId35"/>
    <p:sldId id="383"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94" autoAdjust="0"/>
  </p:normalViewPr>
  <p:slideViewPr>
    <p:cSldViewPr>
      <p:cViewPr varScale="1">
        <p:scale>
          <a:sx n="50" d="100"/>
          <a:sy n="50" d="100"/>
        </p:scale>
        <p:origin x="174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623620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actual details of disk I/O operation depend on the computer system, the operating system, and the nature of the I/O channel and disk controller hardware.</a:t>
            </a:r>
          </a:p>
          <a:p>
            <a:endParaRPr lang="en-NZ" dirty="0"/>
          </a:p>
          <a:p>
            <a:r>
              <a:rPr lang="en-NZ" dirty="0"/>
              <a:t>A general timing diagram of disk I/O transfer is shown in Figure 11.6.</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the disk drive is operating, the disk is rotating at constant speed.</a:t>
            </a:r>
          </a:p>
          <a:p>
            <a:endParaRPr lang="en-NZ" dirty="0"/>
          </a:p>
          <a:p>
            <a:r>
              <a:rPr lang="en-NZ" dirty="0"/>
              <a:t>To read or write, the head must be positioned at the desired track and at the beginning of the desired sector on that track.</a:t>
            </a:r>
          </a:p>
          <a:p>
            <a:endParaRPr lang="en-NZ" dirty="0"/>
          </a:p>
          <a:p>
            <a:r>
              <a:rPr lang="en-NZ" dirty="0"/>
              <a:t>Track selection involves moving the head in a movable-head system or electronically selecting one head on a fixed-head system. </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a:t>Access Time</a:t>
            </a:r>
            <a:r>
              <a:rPr lang="en-NZ" b="0" i="0" dirty="0"/>
              <a:t> is the sum of</a:t>
            </a:r>
            <a:endParaRPr lang="en-NZ" b="1" i="1" dirty="0"/>
          </a:p>
          <a:p>
            <a:pPr lvl="1">
              <a:buFont typeface="Arial" pitchFamily="34" charset="0"/>
              <a:buChar char="•"/>
            </a:pPr>
            <a:r>
              <a:rPr lang="en-NZ" b="1" i="1" dirty="0"/>
              <a:t>Seek Time </a:t>
            </a:r>
            <a:r>
              <a:rPr lang="en-NZ" b="0" i="0" dirty="0"/>
              <a:t>is</a:t>
            </a:r>
            <a:r>
              <a:rPr lang="en-NZ" b="0" i="0" baseline="0" dirty="0"/>
              <a:t> </a:t>
            </a:r>
            <a:r>
              <a:rPr lang="en-NZ" dirty="0"/>
              <a:t>the time it takes to position the head at the track. </a:t>
            </a:r>
          </a:p>
          <a:p>
            <a:pPr lvl="1">
              <a:buFont typeface="Arial" pitchFamily="34" charset="0"/>
              <a:buChar char="•"/>
            </a:pPr>
            <a:r>
              <a:rPr lang="en-NZ" b="1" dirty="0"/>
              <a:t>Rotational</a:t>
            </a:r>
            <a:r>
              <a:rPr lang="en-NZ" b="1" baseline="0" dirty="0"/>
              <a:t> delay </a:t>
            </a:r>
            <a:r>
              <a:rPr lang="en-NZ" baseline="0" dirty="0"/>
              <a:t>is t</a:t>
            </a:r>
            <a:r>
              <a:rPr lang="en-NZ" dirty="0"/>
              <a:t>he time it takes for the beginning of the sector to reach the head</a:t>
            </a:r>
          </a:p>
          <a:p>
            <a:pPr lvl="0">
              <a:buFont typeface="Arial" pitchFamily="34" charset="0"/>
              <a:buNone/>
            </a:pPr>
            <a:endParaRPr lang="en-NZ" b="0" dirty="0"/>
          </a:p>
          <a:p>
            <a:pPr lvl="0">
              <a:buFont typeface="Arial" pitchFamily="34" charset="0"/>
              <a:buNone/>
            </a:pPr>
            <a:r>
              <a:rPr lang="en-NZ" b="0" dirty="0"/>
              <a:t>Once the head is in position, the read or write operation is then performed as the sector moves under the head; </a:t>
            </a:r>
          </a:p>
          <a:p>
            <a:pPr lvl="1">
              <a:buFont typeface="Arial" pitchFamily="34" charset="0"/>
              <a:buChar char="•"/>
            </a:pPr>
            <a:r>
              <a:rPr lang="en-NZ" b="0" dirty="0"/>
              <a:t> this is the data transfer portion of the operation; the time required for the transfer is the </a:t>
            </a:r>
            <a:r>
              <a:rPr lang="en-NZ" b="1" i="1" dirty="0"/>
              <a:t>transfer time</a:t>
            </a:r>
            <a:r>
              <a:rPr lang="en-NZ" b="0" dirty="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5/1/2021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5/1/2021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5/1/2021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5/1/2021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5/1/2021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5/1/2021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5/1/2021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5/1/2021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5/1/2021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5/1/2021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5/1/2021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5/1/2021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5/1/2021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5/1/2021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5/1/2021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5/1/2021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5/1/2021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5/1/2021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5/1/2021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5/1/2021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5/1/2021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5/1/2021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5/1/2021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914400" y="2362200"/>
            <a:ext cx="7772400" cy="1470025"/>
          </a:xfrm>
        </p:spPr>
        <p:txBody>
          <a:bodyPr/>
          <a:lstStyle/>
          <a:p>
            <a:r>
              <a:rPr lang="en-US" dirty="0"/>
              <a:t>Disk Management </a:t>
            </a:r>
            <a:br>
              <a:rPr lang="en-US" dirty="0"/>
            </a:br>
            <a:r>
              <a:rPr lang="en-US" dirty="0"/>
              <a:t>(W. Stallings, ch-11)</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Disk Structure</a:t>
            </a:r>
          </a:p>
          <a:p>
            <a:pPr lvl="1"/>
            <a:r>
              <a:rPr lang="en-NZ" dirty="0"/>
              <a:t>Disk Scheduling</a:t>
            </a:r>
          </a:p>
          <a:p>
            <a:pPr lvl="1"/>
            <a:r>
              <a:rPr lang="en-NZ" dirty="0"/>
              <a:t>Disk Reliability</a:t>
            </a:r>
          </a:p>
          <a:p>
            <a:pPr lvl="1"/>
            <a:r>
              <a:rPr lang="en-NZ" dirty="0"/>
              <a:t>Disk Formatting</a:t>
            </a:r>
          </a:p>
          <a:p>
            <a:pPr lvl="1"/>
            <a:r>
              <a:rPr lang="en-NZ" dirty="0"/>
              <a:t>Boot Block</a:t>
            </a:r>
          </a:p>
          <a:p>
            <a:pPr lvl="1"/>
            <a:r>
              <a:rPr lang="en-NZ" dirty="0"/>
              <a:t>Bad Block</a:t>
            </a:r>
          </a:p>
        </p:txBody>
      </p:sp>
      <p:cxnSp>
        <p:nvCxnSpPr>
          <p:cNvPr id="5" name="Straight Arrow Connector 4"/>
          <p:cNvCxnSpPr/>
          <p:nvPr/>
        </p:nvCxnSpPr>
        <p:spPr>
          <a:xfrm>
            <a:off x="9970" y="21336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6440402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 Algorithms</a:t>
            </a:r>
          </a:p>
        </p:txBody>
      </p:sp>
      <p:sp>
        <p:nvSpPr>
          <p:cNvPr id="3" name="Content Placeholder 2"/>
          <p:cNvSpPr>
            <a:spLocks noGrp="1"/>
          </p:cNvSpPr>
          <p:nvPr>
            <p:ph idx="1"/>
          </p:nvPr>
        </p:nvSpPr>
        <p:spPr/>
        <p:txBody>
          <a:bodyPr/>
          <a:lstStyle/>
          <a:p>
            <a:pPr marL="0" indent="0">
              <a:buNone/>
            </a:pPr>
            <a:r>
              <a:rPr lang="en-US" sz="2400" dirty="0"/>
              <a:t>The list of various disks scheduling algorithm is given below. Each algorithm is carrying some advantages and disadvantages. The limitation of each algorithm leads to the evolution of a new algorithm.</a:t>
            </a:r>
          </a:p>
          <a:p>
            <a:r>
              <a:rPr lang="en-US" sz="2400" dirty="0"/>
              <a:t>FCFS scheduling algorithm</a:t>
            </a:r>
          </a:p>
          <a:p>
            <a:r>
              <a:rPr lang="en-US" sz="2400" dirty="0"/>
              <a:t>SSTF (shortest seek time first) algorithm</a:t>
            </a:r>
          </a:p>
          <a:p>
            <a:r>
              <a:rPr lang="en-US" sz="2400" dirty="0"/>
              <a:t>SCAN scheduling</a:t>
            </a:r>
          </a:p>
          <a:p>
            <a:r>
              <a:rPr lang="en-US" sz="2400" dirty="0"/>
              <a:t>C-SCAN scheduling</a:t>
            </a:r>
          </a:p>
          <a:p>
            <a:r>
              <a:rPr lang="en-US" sz="2400" dirty="0"/>
              <a:t>LOOK Scheduling</a:t>
            </a:r>
          </a:p>
          <a:p>
            <a:r>
              <a:rPr lang="en-US" sz="2400" dirty="0"/>
              <a:t>C-LOOK scheduling</a:t>
            </a:r>
          </a:p>
          <a:p>
            <a:pPr marL="0" indent="0">
              <a:buNone/>
            </a:pPr>
            <a:endParaRPr lang="en-NZ"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FCFS</a:t>
            </a:r>
          </a:p>
        </p:txBody>
      </p:sp>
      <p:sp>
        <p:nvSpPr>
          <p:cNvPr id="3" name="Content Placeholder 2"/>
          <p:cNvSpPr>
            <a:spLocks noGrp="1"/>
          </p:cNvSpPr>
          <p:nvPr>
            <p:ph idx="1"/>
          </p:nvPr>
        </p:nvSpPr>
        <p:spPr/>
        <p:txBody>
          <a:bodyPr/>
          <a:lstStyle/>
          <a:p>
            <a:r>
              <a:rPr lang="en-US" sz="1800" dirty="0"/>
              <a:t>FCFS is the simplest of all the Disk Scheduling Algorithms. </a:t>
            </a:r>
          </a:p>
          <a:p>
            <a:r>
              <a:rPr lang="en-US" sz="1800" dirty="0"/>
              <a:t>In FCFS, the requests are addressed in the order they arrive in the disk queue.</a:t>
            </a:r>
            <a:br>
              <a:rPr lang="en-US" sz="1800" dirty="0"/>
            </a:br>
            <a:r>
              <a:rPr lang="en-US" sz="1800" b="1" u="sng" dirty="0"/>
              <a:t>Example:</a:t>
            </a:r>
            <a:r>
              <a:rPr lang="en-US" sz="1800" b="1" dirty="0"/>
              <a:t> </a:t>
            </a:r>
            <a:r>
              <a:rPr lang="en-US" sz="1800" dirty="0"/>
              <a:t>Suppose the order of request is- (82,170,43,140,24,16,190)</a:t>
            </a:r>
            <a:br>
              <a:rPr lang="en-US" sz="1800" dirty="0"/>
            </a:br>
            <a:r>
              <a:rPr lang="en-US" sz="1800" dirty="0"/>
              <a:t>And current position of Read/Write head is : 50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124200"/>
            <a:ext cx="7162800" cy="3505200"/>
          </a:xfrm>
          <a:prstGeom prst="rect">
            <a:avLst/>
          </a:prstGeom>
        </p:spPr>
      </p:pic>
    </p:spTree>
    <p:extLst>
      <p:ext uri="{BB962C8B-B14F-4D97-AF65-F5344CB8AC3E}">
        <p14:creationId xmlns:p14="http://schemas.microsoft.com/office/powerpoint/2010/main" val="18171747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FCFS</a:t>
            </a:r>
          </a:p>
        </p:txBody>
      </p:sp>
      <p:sp>
        <p:nvSpPr>
          <p:cNvPr id="3" name="Content Placeholder 2"/>
          <p:cNvSpPr>
            <a:spLocks noGrp="1"/>
          </p:cNvSpPr>
          <p:nvPr>
            <p:ph idx="1"/>
          </p:nvPr>
        </p:nvSpPr>
        <p:spPr/>
        <p:txBody>
          <a:bodyPr/>
          <a:lstStyle/>
          <a:p>
            <a:pPr marL="0" indent="0">
              <a:buNone/>
            </a:pPr>
            <a:r>
              <a:rPr lang="en-US" sz="2400" dirty="0"/>
              <a:t>So, total seek time:</a:t>
            </a:r>
            <a:br>
              <a:rPr lang="en-US" sz="2400" dirty="0"/>
            </a:br>
            <a:r>
              <a:rPr lang="en-US" sz="2400" dirty="0"/>
              <a:t>	=(82-50)+(170-82)+(170-43)+(140-43)+(140-24) 	+(24-16)+(190-16)</a:t>
            </a:r>
            <a:br>
              <a:rPr lang="en-US" sz="2400" dirty="0"/>
            </a:br>
            <a:r>
              <a:rPr lang="en-US" sz="2400" dirty="0"/>
              <a:t>	=642</a:t>
            </a:r>
          </a:p>
          <a:p>
            <a:pPr marL="0" indent="0">
              <a:buNone/>
            </a:pPr>
            <a:r>
              <a:rPr lang="en-US" sz="2400" dirty="0"/>
              <a:t>Advantages:</a:t>
            </a:r>
          </a:p>
          <a:p>
            <a:r>
              <a:rPr lang="en-US" sz="2400" dirty="0"/>
              <a:t>Every request gets a fair chance</a:t>
            </a:r>
          </a:p>
          <a:p>
            <a:r>
              <a:rPr lang="en-US" sz="2400" dirty="0"/>
              <a:t>No indefinite postponement</a:t>
            </a:r>
          </a:p>
          <a:p>
            <a:pPr marL="0" indent="0">
              <a:buNone/>
            </a:pPr>
            <a:r>
              <a:rPr lang="en-US" sz="2400" dirty="0"/>
              <a:t>Disadvantages:</a:t>
            </a:r>
          </a:p>
          <a:p>
            <a:pPr marL="0" indent="0">
              <a:buNone/>
            </a:pPr>
            <a:r>
              <a:rPr lang="en-US" sz="2400" dirty="0"/>
              <a:t>Does not try to optimize seek time</a:t>
            </a:r>
          </a:p>
          <a:p>
            <a:r>
              <a:rPr lang="en-US" sz="2400" dirty="0"/>
              <a:t>May not provide the best possible service</a:t>
            </a:r>
          </a:p>
        </p:txBody>
      </p:sp>
    </p:spTree>
    <p:extLst>
      <p:ext uri="{BB962C8B-B14F-4D97-AF65-F5344CB8AC3E}">
        <p14:creationId xmlns:p14="http://schemas.microsoft.com/office/powerpoint/2010/main" val="22698320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SSTF</a:t>
            </a:r>
          </a:p>
        </p:txBody>
      </p:sp>
      <p:sp>
        <p:nvSpPr>
          <p:cNvPr id="3" name="Content Placeholder 2"/>
          <p:cNvSpPr>
            <a:spLocks noGrp="1"/>
          </p:cNvSpPr>
          <p:nvPr>
            <p:ph idx="1"/>
          </p:nvPr>
        </p:nvSpPr>
        <p:spPr/>
        <p:txBody>
          <a:bodyPr/>
          <a:lstStyle/>
          <a:p>
            <a:r>
              <a:rPr lang="en-US" sz="2400" dirty="0"/>
              <a:t>In SSTF (Shortest Seek Time First), requests having shortest seek time are executed first. </a:t>
            </a:r>
          </a:p>
          <a:p>
            <a:r>
              <a:rPr lang="en-US" sz="2400" dirty="0"/>
              <a:t>Seek time of every request is calculated in advance in the queue and then they are scheduled according to their calculated seek time. </a:t>
            </a:r>
          </a:p>
          <a:p>
            <a:r>
              <a:rPr lang="en-US" sz="2400" dirty="0"/>
              <a:t>The request near the disk arm will get executed first. </a:t>
            </a:r>
          </a:p>
          <a:p>
            <a:r>
              <a:rPr lang="en-US" sz="2400" dirty="0"/>
              <a:t>SSTF is certainly an improvement over FCFS as it decreases the average response time and increases the throughput of system.</a:t>
            </a:r>
          </a:p>
        </p:txBody>
      </p:sp>
    </p:spTree>
    <p:extLst>
      <p:ext uri="{BB962C8B-B14F-4D97-AF65-F5344CB8AC3E}">
        <p14:creationId xmlns:p14="http://schemas.microsoft.com/office/powerpoint/2010/main" val="360908237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SSTF</a:t>
            </a:r>
          </a:p>
        </p:txBody>
      </p:sp>
      <p:sp>
        <p:nvSpPr>
          <p:cNvPr id="3" name="Content Placeholder 2"/>
          <p:cNvSpPr>
            <a:spLocks noGrp="1"/>
          </p:cNvSpPr>
          <p:nvPr>
            <p:ph idx="1"/>
          </p:nvPr>
        </p:nvSpPr>
        <p:spPr/>
        <p:txBody>
          <a:bodyPr/>
          <a:lstStyle/>
          <a:p>
            <a:pPr marL="0" indent="0">
              <a:buNone/>
            </a:pPr>
            <a:r>
              <a:rPr lang="en-US" sz="2400" dirty="0"/>
              <a:t>Suppose the order of request is- (82,170,43,140,24,16,190)</a:t>
            </a:r>
            <a:br>
              <a:rPr lang="en-US" sz="2400" dirty="0"/>
            </a:br>
            <a:r>
              <a:rPr lang="en-US" sz="2400" dirty="0"/>
              <a:t>And current position of Read/Write head is : 50</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14600"/>
            <a:ext cx="7924800" cy="3810000"/>
          </a:xfrm>
          <a:prstGeom prst="rect">
            <a:avLst/>
          </a:prstGeom>
        </p:spPr>
      </p:pic>
    </p:spTree>
    <p:extLst>
      <p:ext uri="{BB962C8B-B14F-4D97-AF65-F5344CB8AC3E}">
        <p14:creationId xmlns:p14="http://schemas.microsoft.com/office/powerpoint/2010/main" val="24744405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SSTF</a:t>
            </a:r>
          </a:p>
        </p:txBody>
      </p:sp>
      <p:sp>
        <p:nvSpPr>
          <p:cNvPr id="3" name="Content Placeholder 2"/>
          <p:cNvSpPr>
            <a:spLocks noGrp="1"/>
          </p:cNvSpPr>
          <p:nvPr>
            <p:ph idx="1"/>
          </p:nvPr>
        </p:nvSpPr>
        <p:spPr/>
        <p:txBody>
          <a:bodyPr/>
          <a:lstStyle/>
          <a:p>
            <a:pPr marL="0" indent="0">
              <a:buNone/>
            </a:pPr>
            <a:r>
              <a:rPr lang="en-US" sz="2000" dirty="0"/>
              <a:t>So, total seek time:</a:t>
            </a:r>
          </a:p>
          <a:p>
            <a:r>
              <a:rPr lang="en-US" sz="2000" dirty="0"/>
              <a:t>=(50-43)+(43-24)+(24-16)+(82-16)+(140-82)+(170-40)+(190-170)</a:t>
            </a:r>
            <a:br>
              <a:rPr lang="en-US" sz="2000" dirty="0"/>
            </a:br>
            <a:r>
              <a:rPr lang="en-US" sz="2000" dirty="0"/>
              <a:t>=208</a:t>
            </a:r>
          </a:p>
          <a:p>
            <a:pPr marL="0" indent="0">
              <a:buNone/>
            </a:pPr>
            <a:r>
              <a:rPr lang="en-US" sz="2000" dirty="0"/>
              <a:t>Advantages:</a:t>
            </a:r>
          </a:p>
          <a:p>
            <a:r>
              <a:rPr lang="en-US" sz="2000" dirty="0"/>
              <a:t>Average Response Time decreases</a:t>
            </a:r>
          </a:p>
          <a:p>
            <a:r>
              <a:rPr lang="en-US" sz="2000" dirty="0"/>
              <a:t>Throughput increases</a:t>
            </a:r>
          </a:p>
          <a:p>
            <a:pPr marL="0" indent="0">
              <a:buNone/>
            </a:pPr>
            <a:r>
              <a:rPr lang="en-US" sz="2000" dirty="0"/>
              <a:t>Disadvantages:</a:t>
            </a:r>
          </a:p>
          <a:p>
            <a:r>
              <a:rPr lang="en-US" sz="2000" dirty="0"/>
              <a:t>Overhead to calculate seek time in advance</a:t>
            </a:r>
          </a:p>
          <a:p>
            <a:r>
              <a:rPr lang="en-US" sz="2000" dirty="0"/>
              <a:t>Can cause Starvation for a request if it has higher seek time as compared to incoming requests</a:t>
            </a:r>
          </a:p>
          <a:p>
            <a:r>
              <a:rPr lang="en-US" sz="2000" dirty="0"/>
              <a:t>High variance of response time as SSTF favors only some requests</a:t>
            </a:r>
          </a:p>
          <a:p>
            <a:pPr marL="0" indent="0">
              <a:buNone/>
            </a:pPr>
            <a:endParaRPr lang="en-US" sz="2000" dirty="0"/>
          </a:p>
        </p:txBody>
      </p:sp>
    </p:spTree>
    <p:extLst>
      <p:ext uri="{BB962C8B-B14F-4D97-AF65-F5344CB8AC3E}">
        <p14:creationId xmlns:p14="http://schemas.microsoft.com/office/powerpoint/2010/main" val="297750341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a:t>
            </a:r>
          </a:p>
        </p:txBody>
      </p:sp>
      <p:sp>
        <p:nvSpPr>
          <p:cNvPr id="3" name="Content Placeholder 2"/>
          <p:cNvSpPr>
            <a:spLocks noGrp="1"/>
          </p:cNvSpPr>
          <p:nvPr>
            <p:ph idx="1"/>
          </p:nvPr>
        </p:nvSpPr>
        <p:spPr/>
        <p:txBody>
          <a:bodyPr/>
          <a:lstStyle/>
          <a:p>
            <a:r>
              <a:rPr lang="en-US" sz="2400" dirty="0"/>
              <a:t>Disk arm moves into a particular direction and services the requests coming in its path and after reaching the end of disk, it reverses its direction and again services the request arriving in its path. </a:t>
            </a:r>
          </a:p>
          <a:p>
            <a:r>
              <a:rPr lang="en-US" sz="2400" dirty="0"/>
              <a:t>So, this algorithm works as an elevator and hence also known as </a:t>
            </a:r>
            <a:r>
              <a:rPr lang="en-US" sz="2400" b="1" dirty="0"/>
              <a:t>elevator algorithm. </a:t>
            </a:r>
          </a:p>
          <a:p>
            <a:r>
              <a:rPr lang="en-US" sz="2400" dirty="0"/>
              <a:t>As a result, the requests at the midrange are serviced more and those arriving behind the disk arm will have to wait.</a:t>
            </a:r>
          </a:p>
        </p:txBody>
      </p:sp>
    </p:spTree>
    <p:extLst>
      <p:ext uri="{BB962C8B-B14F-4D97-AF65-F5344CB8AC3E}">
        <p14:creationId xmlns:p14="http://schemas.microsoft.com/office/powerpoint/2010/main" val="25808159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a:t>
            </a:r>
          </a:p>
        </p:txBody>
      </p:sp>
      <p:sp>
        <p:nvSpPr>
          <p:cNvPr id="3" name="Content Placeholder 2"/>
          <p:cNvSpPr>
            <a:spLocks noGrp="1"/>
          </p:cNvSpPr>
          <p:nvPr>
            <p:ph idx="1"/>
          </p:nvPr>
        </p:nvSpPr>
        <p:spPr/>
        <p:txBody>
          <a:bodyPr/>
          <a:lstStyle/>
          <a:p>
            <a:pPr marL="0" indent="0">
              <a:buNone/>
            </a:pPr>
            <a:r>
              <a:rPr lang="en-US" sz="2000" b="1" u="sng" dirty="0"/>
              <a:t>Example:</a:t>
            </a:r>
            <a:r>
              <a:rPr lang="en-US" sz="2000" b="1" dirty="0"/>
              <a:t> </a:t>
            </a:r>
            <a:r>
              <a:rPr lang="en-US" sz="2000" dirty="0"/>
              <a:t>Suppose the requests to be addressed are-82,170,43,140,24,16,190. And the Read/Write arm is at 50, and it is also given that the disk arm should move </a:t>
            </a:r>
            <a:r>
              <a:rPr lang="en-US" sz="2000" b="1" dirty="0"/>
              <a:t>“towards the larger value”.</a:t>
            </a:r>
          </a:p>
          <a:p>
            <a:pPr marL="0" indent="0">
              <a:buNone/>
            </a:pPr>
            <a:endParaRPr lang="en-US" sz="20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667000"/>
            <a:ext cx="7543800" cy="3581400"/>
          </a:xfrm>
          <a:prstGeom prst="rect">
            <a:avLst/>
          </a:prstGeom>
        </p:spPr>
      </p:pic>
    </p:spTree>
    <p:extLst>
      <p:ext uri="{BB962C8B-B14F-4D97-AF65-F5344CB8AC3E}">
        <p14:creationId xmlns:p14="http://schemas.microsoft.com/office/powerpoint/2010/main" val="35525531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a:t>
            </a:r>
          </a:p>
        </p:txBody>
      </p:sp>
      <p:sp>
        <p:nvSpPr>
          <p:cNvPr id="3" name="Content Placeholder 2"/>
          <p:cNvSpPr>
            <a:spLocks noGrp="1"/>
          </p:cNvSpPr>
          <p:nvPr>
            <p:ph idx="1"/>
          </p:nvPr>
        </p:nvSpPr>
        <p:spPr/>
        <p:txBody>
          <a:bodyPr/>
          <a:lstStyle/>
          <a:p>
            <a:pPr marL="0" indent="0">
              <a:buNone/>
            </a:pPr>
            <a:r>
              <a:rPr lang="en-US" sz="2400" dirty="0"/>
              <a:t> the seek time is calculated as:</a:t>
            </a:r>
          </a:p>
          <a:p>
            <a:pPr marL="0" indent="0">
              <a:buNone/>
            </a:pPr>
            <a:r>
              <a:rPr lang="en-US" sz="2400" dirty="0"/>
              <a:t>	=(199-50)+(199-16)</a:t>
            </a:r>
            <a:br>
              <a:rPr lang="en-US" sz="2400" dirty="0"/>
            </a:br>
            <a:r>
              <a:rPr lang="en-US" sz="2400" dirty="0"/>
              <a:t>	=332</a:t>
            </a:r>
          </a:p>
          <a:p>
            <a:pPr marL="0" indent="0">
              <a:buNone/>
            </a:pPr>
            <a:r>
              <a:rPr lang="en-US" sz="2400" dirty="0"/>
              <a:t>Advantages:</a:t>
            </a:r>
          </a:p>
          <a:p>
            <a:r>
              <a:rPr lang="en-US" sz="2400" dirty="0"/>
              <a:t>High throughput</a:t>
            </a:r>
          </a:p>
          <a:p>
            <a:r>
              <a:rPr lang="en-US" sz="2400" dirty="0"/>
              <a:t>Low variance of response time</a:t>
            </a:r>
          </a:p>
          <a:p>
            <a:r>
              <a:rPr lang="en-US" sz="2400" dirty="0"/>
              <a:t>Average response time</a:t>
            </a:r>
          </a:p>
          <a:p>
            <a:pPr marL="0" indent="0">
              <a:buNone/>
            </a:pPr>
            <a:r>
              <a:rPr lang="en-US" sz="2400" dirty="0"/>
              <a:t>Disadvantages:</a:t>
            </a:r>
          </a:p>
          <a:p>
            <a:r>
              <a:rPr lang="en-US" sz="2400" dirty="0"/>
              <a:t>Long waiting time for requests for locations just visited by disk arm</a:t>
            </a:r>
          </a:p>
          <a:p>
            <a:pPr marL="0" indent="0">
              <a:buNone/>
            </a:pPr>
            <a:endParaRPr lang="en-US" sz="2400" dirty="0"/>
          </a:p>
        </p:txBody>
      </p:sp>
    </p:spTree>
    <p:extLst>
      <p:ext uri="{BB962C8B-B14F-4D97-AF65-F5344CB8AC3E}">
        <p14:creationId xmlns:p14="http://schemas.microsoft.com/office/powerpoint/2010/main" val="32747374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Disk Structure</a:t>
            </a:r>
          </a:p>
          <a:p>
            <a:pPr lvl="1"/>
            <a:r>
              <a:rPr lang="en-NZ" dirty="0"/>
              <a:t>Disk Scheduling</a:t>
            </a:r>
          </a:p>
          <a:p>
            <a:pPr lvl="1"/>
            <a:r>
              <a:rPr lang="en-NZ" dirty="0"/>
              <a:t>Disk Reliability</a:t>
            </a:r>
          </a:p>
          <a:p>
            <a:pPr lvl="1"/>
            <a:r>
              <a:rPr lang="en-NZ" dirty="0"/>
              <a:t>Disk Formatting</a:t>
            </a:r>
          </a:p>
          <a:p>
            <a:pPr lvl="1"/>
            <a:r>
              <a:rPr lang="en-NZ" dirty="0"/>
              <a:t>Boot Block</a:t>
            </a:r>
          </a:p>
          <a:p>
            <a:pPr lvl="1"/>
            <a:r>
              <a:rPr lang="en-NZ" dirty="0"/>
              <a:t>Bad Block</a:t>
            </a:r>
          </a:p>
        </p:txBody>
      </p:sp>
      <p:cxnSp>
        <p:nvCxnSpPr>
          <p:cNvPr id="5" name="Straight Arrow Connector 4"/>
          <p:cNvCxnSpPr/>
          <p:nvPr/>
        </p:nvCxnSpPr>
        <p:spPr>
          <a:xfrm>
            <a:off x="76200" y="15240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C-SCAN</a:t>
            </a:r>
          </a:p>
        </p:txBody>
      </p:sp>
      <p:sp>
        <p:nvSpPr>
          <p:cNvPr id="3" name="Content Placeholder 2"/>
          <p:cNvSpPr>
            <a:spLocks noGrp="1"/>
          </p:cNvSpPr>
          <p:nvPr>
            <p:ph idx="1"/>
          </p:nvPr>
        </p:nvSpPr>
        <p:spPr/>
        <p:txBody>
          <a:bodyPr/>
          <a:lstStyle/>
          <a:p>
            <a:r>
              <a:rPr lang="en-US" sz="2000" dirty="0"/>
              <a:t>In SCAN algorithm, the disk arm again scans the path that has been scanned, after reversing its direction. So, it may be possible that too many requests are waiting at the other end or there may be zero or few requests pending at the scanned area.</a:t>
            </a:r>
          </a:p>
          <a:p>
            <a:r>
              <a:rPr lang="en-US" sz="2000" dirty="0"/>
              <a:t>These situations are avoided in </a:t>
            </a:r>
            <a:r>
              <a:rPr lang="en-US" sz="2000" i="1" dirty="0"/>
              <a:t>CSCAN </a:t>
            </a:r>
            <a:r>
              <a:rPr lang="en-US" sz="2000" dirty="0"/>
              <a:t>algorithm in which the disk arm instead of reversing its direction goes to the other end of the disk and starts servicing the requests from there. </a:t>
            </a:r>
          </a:p>
          <a:p>
            <a:r>
              <a:rPr lang="en-US" sz="2000" dirty="0"/>
              <a:t>So, the disk arm moves in a circular fashion and this algorithm is also similar to SCAN algorithm and hence it is known as C-SCAN (Circular SCAN).</a:t>
            </a:r>
          </a:p>
          <a:p>
            <a:endParaRPr lang="en-US" sz="1800" dirty="0"/>
          </a:p>
        </p:txBody>
      </p:sp>
    </p:spTree>
    <p:extLst>
      <p:ext uri="{BB962C8B-B14F-4D97-AF65-F5344CB8AC3E}">
        <p14:creationId xmlns:p14="http://schemas.microsoft.com/office/powerpoint/2010/main" val="1974324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C-SCAN</a:t>
            </a:r>
          </a:p>
        </p:txBody>
      </p:sp>
      <p:sp>
        <p:nvSpPr>
          <p:cNvPr id="3" name="Content Placeholder 2"/>
          <p:cNvSpPr>
            <a:spLocks noGrp="1"/>
          </p:cNvSpPr>
          <p:nvPr>
            <p:ph idx="1"/>
          </p:nvPr>
        </p:nvSpPr>
        <p:spPr/>
        <p:txBody>
          <a:bodyPr/>
          <a:lstStyle/>
          <a:p>
            <a:pPr marL="0" indent="0">
              <a:buNone/>
            </a:pPr>
            <a:r>
              <a:rPr lang="en-US" sz="2000" b="1" u="sng" dirty="0"/>
              <a:t>Example:</a:t>
            </a:r>
            <a:r>
              <a:rPr lang="en-US" sz="2000" b="1" dirty="0"/>
              <a:t> </a:t>
            </a:r>
            <a:r>
              <a:rPr lang="en-US" sz="2000" dirty="0"/>
              <a:t>Suppose the requests to be addressed are-82,170,43,140,24,16,190. And the Read/Write arm is at 50, and it is also given that the disk arm should move </a:t>
            </a:r>
            <a:r>
              <a:rPr lang="en-US" sz="2000" b="1" dirty="0"/>
              <a:t>“towards the larger value”.</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43200"/>
            <a:ext cx="7391400" cy="3771900"/>
          </a:xfrm>
          <a:prstGeom prst="rect">
            <a:avLst/>
          </a:prstGeom>
        </p:spPr>
      </p:pic>
    </p:spTree>
    <p:extLst>
      <p:ext uri="{BB962C8B-B14F-4D97-AF65-F5344CB8AC3E}">
        <p14:creationId xmlns:p14="http://schemas.microsoft.com/office/powerpoint/2010/main" val="2666392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C-SCAN</a:t>
            </a:r>
          </a:p>
        </p:txBody>
      </p:sp>
      <p:sp>
        <p:nvSpPr>
          <p:cNvPr id="3" name="Content Placeholder 2"/>
          <p:cNvSpPr>
            <a:spLocks noGrp="1"/>
          </p:cNvSpPr>
          <p:nvPr>
            <p:ph idx="1"/>
          </p:nvPr>
        </p:nvSpPr>
        <p:spPr/>
        <p:txBody>
          <a:bodyPr/>
          <a:lstStyle/>
          <a:p>
            <a:pPr marL="0" indent="0">
              <a:buNone/>
            </a:pPr>
            <a:r>
              <a:rPr lang="en-US" dirty="0"/>
              <a:t>Seek time is calculated as:</a:t>
            </a:r>
          </a:p>
          <a:p>
            <a:pPr marL="0" indent="0">
              <a:buNone/>
            </a:pPr>
            <a:r>
              <a:rPr lang="en-US" dirty="0"/>
              <a:t>	=(199-50)+(199-0)+(43-0)</a:t>
            </a:r>
            <a:br>
              <a:rPr lang="en-US" dirty="0"/>
            </a:br>
            <a:r>
              <a:rPr lang="en-US" dirty="0"/>
              <a:t>	=391</a:t>
            </a:r>
          </a:p>
          <a:p>
            <a:pPr marL="0" indent="0">
              <a:buNone/>
            </a:pPr>
            <a:r>
              <a:rPr lang="en-US" dirty="0"/>
              <a:t>Advantages:</a:t>
            </a:r>
          </a:p>
          <a:p>
            <a:r>
              <a:rPr lang="en-US" dirty="0"/>
              <a:t>Provides more uniform wait time compared to SCAN</a:t>
            </a:r>
          </a:p>
          <a:p>
            <a:pPr marL="0" indent="0">
              <a:buNone/>
            </a:pPr>
            <a:endParaRPr lang="en-US" dirty="0"/>
          </a:p>
        </p:txBody>
      </p:sp>
    </p:spTree>
    <p:extLst>
      <p:ext uri="{BB962C8B-B14F-4D97-AF65-F5344CB8AC3E}">
        <p14:creationId xmlns:p14="http://schemas.microsoft.com/office/powerpoint/2010/main" val="13309451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Disk Structure</a:t>
            </a:r>
          </a:p>
          <a:p>
            <a:pPr lvl="1"/>
            <a:r>
              <a:rPr lang="en-NZ" dirty="0"/>
              <a:t>Disk Scheduling</a:t>
            </a:r>
          </a:p>
          <a:p>
            <a:pPr lvl="1"/>
            <a:r>
              <a:rPr lang="en-NZ" dirty="0"/>
              <a:t>Disk Reliability</a:t>
            </a:r>
          </a:p>
          <a:p>
            <a:pPr lvl="1"/>
            <a:r>
              <a:rPr lang="en-NZ" dirty="0"/>
              <a:t>Disk Formatting</a:t>
            </a:r>
          </a:p>
          <a:p>
            <a:pPr lvl="1"/>
            <a:r>
              <a:rPr lang="en-NZ" dirty="0"/>
              <a:t>Boot Block</a:t>
            </a:r>
          </a:p>
          <a:p>
            <a:pPr lvl="1"/>
            <a:r>
              <a:rPr lang="en-NZ" dirty="0"/>
              <a:t>Bad Block</a:t>
            </a:r>
          </a:p>
        </p:txBody>
      </p:sp>
      <p:cxnSp>
        <p:nvCxnSpPr>
          <p:cNvPr id="5" name="Straight Arrow Connector 4"/>
          <p:cNvCxnSpPr/>
          <p:nvPr/>
        </p:nvCxnSpPr>
        <p:spPr>
          <a:xfrm>
            <a:off x="-33827" y="2616437"/>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119539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NZ" dirty="0"/>
              <a:t>Disk Reliability</a:t>
            </a:r>
            <a:endParaRPr lang="en-US" dirty="0"/>
          </a:p>
        </p:txBody>
      </p:sp>
      <p:sp>
        <p:nvSpPr>
          <p:cNvPr id="3" name="Content Placeholder 2"/>
          <p:cNvSpPr>
            <a:spLocks noGrp="1"/>
          </p:cNvSpPr>
          <p:nvPr>
            <p:ph idx="1"/>
          </p:nvPr>
        </p:nvSpPr>
        <p:spPr/>
        <p:txBody>
          <a:bodyPr/>
          <a:lstStyle/>
          <a:p>
            <a:r>
              <a:rPr lang="en-US" sz="1800" dirty="0"/>
              <a:t>The more disks a system has, the greater the likelihood that one of them will go bad at any given time. Hence increasing disks on a system decreases the </a:t>
            </a:r>
            <a:r>
              <a:rPr lang="en-US" sz="1800" b="1" dirty="0"/>
              <a:t>Mean Time To Failure, MTTF</a:t>
            </a:r>
            <a:r>
              <a:rPr lang="en-US" sz="1800" dirty="0"/>
              <a:t> of the system.</a:t>
            </a:r>
          </a:p>
          <a:p>
            <a:r>
              <a:rPr lang="en-US" sz="1800" dirty="0"/>
              <a:t>If, however, the same data was copied onto multiple disks, then the data would not be lost unless </a:t>
            </a:r>
            <a:r>
              <a:rPr lang="en-US" sz="1800" b="1" dirty="0"/>
              <a:t>both </a:t>
            </a:r>
            <a:r>
              <a:rPr lang="en-US" sz="1800" dirty="0"/>
              <a:t>( or all ) copies of the data were damaged simultaneously, which is a </a:t>
            </a:r>
            <a:r>
              <a:rPr lang="en-US" sz="1800" b="1" dirty="0"/>
              <a:t>MUCH</a:t>
            </a:r>
            <a:r>
              <a:rPr lang="en-US" sz="1800" dirty="0"/>
              <a:t> lower probability than for a single disk going bad. </a:t>
            </a:r>
          </a:p>
          <a:p>
            <a:r>
              <a:rPr lang="en-US" sz="1800" dirty="0"/>
              <a:t>More specifically, the second disk would have to go bad before the first disk was repaired, which brings the </a:t>
            </a:r>
            <a:r>
              <a:rPr lang="en-US" sz="1800" b="1" dirty="0"/>
              <a:t>Mean Time To Repair</a:t>
            </a:r>
            <a:r>
              <a:rPr lang="en-US" sz="1800" dirty="0"/>
              <a:t> into play. </a:t>
            </a:r>
          </a:p>
          <a:p>
            <a:r>
              <a:rPr lang="en-US" sz="1800" dirty="0"/>
              <a:t>This is the basic idea behind disk </a:t>
            </a:r>
            <a:r>
              <a:rPr lang="en-US" sz="1800" b="1" i="1" dirty="0"/>
              <a:t>mirroring</a:t>
            </a:r>
            <a:r>
              <a:rPr lang="en-US" sz="1800" dirty="0"/>
              <a:t>, in which a system contains identical data on two or more disks.</a:t>
            </a:r>
          </a:p>
          <a:p>
            <a:r>
              <a:rPr lang="en-US" sz="1800" b="1" dirty="0"/>
              <a:t>Thus, an improvement in Disk Reliability can be done via Redundancy or Mirroring which can be given by RAID (</a:t>
            </a:r>
            <a:r>
              <a:rPr lang="en-US" sz="1800" b="1" i="1" dirty="0"/>
              <a:t>Redundant Array of Inexpensive Disks</a:t>
            </a:r>
            <a:r>
              <a:rPr lang="en-US" sz="1800" b="1" dirty="0"/>
              <a:t>).</a:t>
            </a:r>
          </a:p>
        </p:txBody>
      </p:sp>
    </p:spTree>
    <p:extLst>
      <p:ext uri="{BB962C8B-B14F-4D97-AF65-F5344CB8AC3E}">
        <p14:creationId xmlns:p14="http://schemas.microsoft.com/office/powerpoint/2010/main" val="132703290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Disk Structure</a:t>
            </a:r>
          </a:p>
          <a:p>
            <a:pPr lvl="1"/>
            <a:r>
              <a:rPr lang="en-NZ" dirty="0"/>
              <a:t>Disk Scheduling</a:t>
            </a:r>
          </a:p>
          <a:p>
            <a:pPr lvl="1"/>
            <a:r>
              <a:rPr lang="en-NZ" dirty="0"/>
              <a:t>Disk Reliability</a:t>
            </a:r>
          </a:p>
          <a:p>
            <a:pPr lvl="1"/>
            <a:r>
              <a:rPr lang="en-NZ" dirty="0"/>
              <a:t>Disk Formatting</a:t>
            </a:r>
          </a:p>
          <a:p>
            <a:pPr lvl="1"/>
            <a:r>
              <a:rPr lang="en-NZ" dirty="0"/>
              <a:t>Boot Block</a:t>
            </a:r>
          </a:p>
          <a:p>
            <a:pPr lvl="1"/>
            <a:r>
              <a:rPr lang="en-NZ" dirty="0"/>
              <a:t>Bad Block</a:t>
            </a:r>
          </a:p>
        </p:txBody>
      </p:sp>
      <p:cxnSp>
        <p:nvCxnSpPr>
          <p:cNvPr id="5" name="Straight Arrow Connector 4"/>
          <p:cNvCxnSpPr/>
          <p:nvPr/>
        </p:nvCxnSpPr>
        <p:spPr>
          <a:xfrm>
            <a:off x="-33827" y="31242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9455696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NZ" dirty="0"/>
              <a:t>Disk Formatting</a:t>
            </a:r>
            <a:endParaRPr lang="en-US" dirty="0"/>
          </a:p>
        </p:txBody>
      </p:sp>
      <p:sp>
        <p:nvSpPr>
          <p:cNvPr id="3" name="Content Placeholder 2"/>
          <p:cNvSpPr>
            <a:spLocks noGrp="1"/>
          </p:cNvSpPr>
          <p:nvPr>
            <p:ph idx="1"/>
          </p:nvPr>
        </p:nvSpPr>
        <p:spPr/>
        <p:txBody>
          <a:bodyPr/>
          <a:lstStyle/>
          <a:p>
            <a:r>
              <a:rPr lang="en-US" sz="1400" dirty="0"/>
              <a:t>Before a disk can be used, it has to be </a:t>
            </a:r>
            <a:r>
              <a:rPr lang="en-US" sz="1400" b="1" i="1" dirty="0"/>
              <a:t>low-level formatted</a:t>
            </a:r>
            <a:r>
              <a:rPr lang="en-US" sz="1400" dirty="0"/>
              <a:t>, which means laying down all of the headers and trailers marking the beginning and ends of each sector. Included in the header and trailer are the linear sector numbers, and </a:t>
            </a:r>
            <a:r>
              <a:rPr lang="en-US" sz="1400" b="1" i="1" dirty="0"/>
              <a:t>error-correcting codes, ECC, </a:t>
            </a:r>
            <a:r>
              <a:rPr lang="en-US" sz="1400" dirty="0"/>
              <a:t>which allow damaged sectors to not only be detected, but in many cases for the damaged data to be recovered ( depending on the extent of the damage. ) Sector sizes are traditionally 512 bytes, but may be larger, particularly in larger drives.</a:t>
            </a:r>
          </a:p>
          <a:p>
            <a:r>
              <a:rPr lang="en-US" sz="1400" dirty="0"/>
              <a:t>ECC calculation is performed with every disk read or write, and if damage is detected but the data is recoverable, then a </a:t>
            </a:r>
            <a:r>
              <a:rPr lang="en-US" sz="1400" b="1" i="1" dirty="0"/>
              <a:t>soft error</a:t>
            </a:r>
            <a:r>
              <a:rPr lang="en-US" sz="1400" dirty="0"/>
              <a:t> has occurred. Soft errors are generally handled by the on-board disk controller, and never seen by the OS. ( See below. )</a:t>
            </a:r>
          </a:p>
          <a:p>
            <a:r>
              <a:rPr lang="en-US" sz="1400" dirty="0"/>
              <a:t>Once the disk is low-level formatted, the next step is to partition the drive into one or more separate partitions. This step must be completed even if the disk is to be used as a single large partition, so that the partition table can be written to the beginning of the disk.</a:t>
            </a:r>
          </a:p>
          <a:p>
            <a:r>
              <a:rPr lang="en-US" sz="1400" dirty="0"/>
              <a:t>After partitioning, then the </a:t>
            </a:r>
            <a:r>
              <a:rPr lang="en-US" sz="1400" dirty="0" err="1"/>
              <a:t>filesystems</a:t>
            </a:r>
            <a:r>
              <a:rPr lang="en-US" sz="1400" dirty="0"/>
              <a:t> must be </a:t>
            </a:r>
            <a:r>
              <a:rPr lang="en-US" sz="1400" b="1" i="1" dirty="0"/>
              <a:t>logically formatted, </a:t>
            </a:r>
            <a:r>
              <a:rPr lang="en-US" sz="1400" dirty="0"/>
              <a:t>which involves laying down the master directory information ( FAT table or </a:t>
            </a:r>
            <a:r>
              <a:rPr lang="en-US" sz="1400" dirty="0" err="1"/>
              <a:t>inode</a:t>
            </a:r>
            <a:r>
              <a:rPr lang="en-US" sz="1400" dirty="0"/>
              <a:t> structure ), initializing free lists, and creating at least the root directory of the </a:t>
            </a:r>
            <a:r>
              <a:rPr lang="en-US" sz="1400" dirty="0" err="1"/>
              <a:t>filesystem</a:t>
            </a:r>
            <a:r>
              <a:rPr lang="en-US" sz="1400" dirty="0"/>
              <a:t>. ( Disk partitions which are to be used as raw devices are not logically formatted. This saves the overhead and disk space of the </a:t>
            </a:r>
            <a:r>
              <a:rPr lang="en-US" sz="1400" dirty="0" err="1"/>
              <a:t>filesystem</a:t>
            </a:r>
            <a:r>
              <a:rPr lang="en-US" sz="1400" dirty="0"/>
              <a:t> structure, but requires that the application program manage its own disk storage requirements. )</a:t>
            </a:r>
          </a:p>
          <a:p>
            <a:endParaRPr lang="en-US" sz="1400" dirty="0"/>
          </a:p>
        </p:txBody>
      </p:sp>
    </p:spTree>
    <p:extLst>
      <p:ext uri="{BB962C8B-B14F-4D97-AF65-F5344CB8AC3E}">
        <p14:creationId xmlns:p14="http://schemas.microsoft.com/office/powerpoint/2010/main" val="29113597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Disk Structure</a:t>
            </a:r>
          </a:p>
          <a:p>
            <a:pPr lvl="1"/>
            <a:r>
              <a:rPr lang="en-NZ" dirty="0"/>
              <a:t>Disk Scheduling</a:t>
            </a:r>
          </a:p>
          <a:p>
            <a:pPr lvl="1"/>
            <a:r>
              <a:rPr lang="en-NZ" dirty="0"/>
              <a:t>Disk Reliability</a:t>
            </a:r>
          </a:p>
          <a:p>
            <a:pPr lvl="1"/>
            <a:r>
              <a:rPr lang="en-NZ" dirty="0"/>
              <a:t>Disk Formatting</a:t>
            </a:r>
          </a:p>
          <a:p>
            <a:pPr lvl="1"/>
            <a:r>
              <a:rPr lang="en-NZ" dirty="0"/>
              <a:t>Boot Block</a:t>
            </a:r>
          </a:p>
          <a:p>
            <a:pPr lvl="1"/>
            <a:r>
              <a:rPr lang="en-NZ" dirty="0"/>
              <a:t>Bad Block</a:t>
            </a:r>
          </a:p>
        </p:txBody>
      </p:sp>
      <p:cxnSp>
        <p:nvCxnSpPr>
          <p:cNvPr id="5" name="Straight Arrow Connector 4"/>
          <p:cNvCxnSpPr/>
          <p:nvPr/>
        </p:nvCxnSpPr>
        <p:spPr>
          <a:xfrm>
            <a:off x="-48070" y="36576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945569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NZ" dirty="0"/>
              <a:t>Boot Block</a:t>
            </a:r>
            <a:endParaRPr lang="en-US" dirty="0"/>
          </a:p>
        </p:txBody>
      </p:sp>
      <p:sp>
        <p:nvSpPr>
          <p:cNvPr id="3" name="Content Placeholder 2"/>
          <p:cNvSpPr>
            <a:spLocks noGrp="1"/>
          </p:cNvSpPr>
          <p:nvPr>
            <p:ph idx="1"/>
          </p:nvPr>
        </p:nvSpPr>
        <p:spPr/>
        <p:txBody>
          <a:bodyPr/>
          <a:lstStyle/>
          <a:p>
            <a:r>
              <a:rPr lang="en-US" sz="1400" dirty="0"/>
              <a:t>Computer ROM contains a </a:t>
            </a:r>
            <a:r>
              <a:rPr lang="en-US" sz="1400" b="1" i="1" dirty="0"/>
              <a:t>bootstrap</a:t>
            </a:r>
            <a:r>
              <a:rPr lang="en-US" sz="1400" dirty="0"/>
              <a:t> program ( OS independent ) with just enough code to find the first sector on the first hard drive on the first controller, load that sector into memory, and transfer control over to it. ( The ROM bootstrap program may look in floppy and/or CD drives before accessing the hard drive, and is smart enough to recognize whether it has found valid boot code or not. )</a:t>
            </a:r>
          </a:p>
          <a:p>
            <a:r>
              <a:rPr lang="en-US" sz="1400" dirty="0"/>
              <a:t>The first sector on the hard drive is known as the </a:t>
            </a:r>
            <a:r>
              <a:rPr lang="en-US" sz="1400" b="1" i="1" dirty="0"/>
              <a:t>Master Boot Record, MBR, </a:t>
            </a:r>
            <a:r>
              <a:rPr lang="en-US" sz="1400" dirty="0"/>
              <a:t>and contains a very small amount of code in addition to the </a:t>
            </a:r>
            <a:r>
              <a:rPr lang="en-US" sz="1400" b="1" i="1" dirty="0"/>
              <a:t>partition table.</a:t>
            </a:r>
            <a:r>
              <a:rPr lang="en-US" sz="1400" dirty="0"/>
              <a:t> The partition table documents how the disk is partitioned into logical disks, and indicates specifically which partition is the </a:t>
            </a:r>
            <a:r>
              <a:rPr lang="en-US" sz="1400" b="1" i="1" dirty="0"/>
              <a:t>active</a:t>
            </a:r>
            <a:r>
              <a:rPr lang="en-US" sz="1400" dirty="0"/>
              <a:t> or </a:t>
            </a:r>
            <a:r>
              <a:rPr lang="en-US" sz="1400" b="1" i="1" dirty="0"/>
              <a:t>boot </a:t>
            </a:r>
            <a:r>
              <a:rPr lang="en-US" sz="1400" dirty="0"/>
              <a:t>partition.</a:t>
            </a:r>
          </a:p>
          <a:p>
            <a:r>
              <a:rPr lang="en-US" sz="1400" dirty="0"/>
              <a:t>The boot program then looks to the active partition to find an operating system, possibly loading up a slightly larger / more advanced boot program along the way.</a:t>
            </a:r>
          </a:p>
          <a:p>
            <a:r>
              <a:rPr lang="en-US" sz="1400" dirty="0"/>
              <a:t>In a </a:t>
            </a:r>
            <a:r>
              <a:rPr lang="en-US" sz="1400" b="1" i="1" dirty="0"/>
              <a:t>dual-boot</a:t>
            </a:r>
            <a:r>
              <a:rPr lang="en-US" sz="1400" dirty="0"/>
              <a:t> ( or larger multi-boot ) system, the user may be given a choice of which operating system to boot, with a default action to be taken in the event of no response within some time frame.</a:t>
            </a:r>
          </a:p>
          <a:p>
            <a:r>
              <a:rPr lang="en-US" sz="1400" dirty="0"/>
              <a:t>Once the kernel is found by the boot program, it is loaded into memory and then control is transferred over to the OS. The kernel will normally continue the boot process by initializing all important kernel data structures, launching important system services ( e.g. network daemons, </a:t>
            </a:r>
            <a:r>
              <a:rPr lang="en-US" sz="1400" dirty="0" err="1"/>
              <a:t>sched</a:t>
            </a:r>
            <a:r>
              <a:rPr lang="en-US" sz="1400" dirty="0"/>
              <a:t>, </a:t>
            </a:r>
            <a:r>
              <a:rPr lang="en-US" sz="1400" dirty="0" err="1"/>
              <a:t>init</a:t>
            </a:r>
            <a:r>
              <a:rPr lang="en-US" sz="1400" dirty="0"/>
              <a:t>, etc. ), and finally providing one or more login prompts. Boot options at this stage may include </a:t>
            </a:r>
            <a:r>
              <a:rPr lang="en-US" sz="1400" b="1" i="1" dirty="0"/>
              <a:t>single-user</a:t>
            </a:r>
            <a:r>
              <a:rPr lang="en-US" sz="1400" dirty="0"/>
              <a:t> a.k.a. </a:t>
            </a:r>
            <a:r>
              <a:rPr lang="en-US" sz="1400" b="1" i="1" dirty="0"/>
              <a:t>maintenance</a:t>
            </a:r>
            <a:r>
              <a:rPr lang="en-US" sz="1400" dirty="0"/>
              <a:t> or </a:t>
            </a:r>
            <a:r>
              <a:rPr lang="en-US" sz="1400" b="1" i="1" dirty="0"/>
              <a:t>safe</a:t>
            </a:r>
            <a:r>
              <a:rPr lang="en-US" sz="1400" dirty="0"/>
              <a:t> modes, in which very few system services are started - These modes are designed for system administrators to repair problems or otherwise maintain the system.</a:t>
            </a:r>
          </a:p>
          <a:p>
            <a:endParaRPr lang="en-US" sz="1400" dirty="0"/>
          </a:p>
        </p:txBody>
      </p:sp>
    </p:spTree>
    <p:extLst>
      <p:ext uri="{BB962C8B-B14F-4D97-AF65-F5344CB8AC3E}">
        <p14:creationId xmlns:p14="http://schemas.microsoft.com/office/powerpoint/2010/main" val="382540300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325562"/>
          </a:xfrm>
        </p:spPr>
        <p:txBody>
          <a:bodyPr/>
          <a:lstStyle/>
          <a:p>
            <a:r>
              <a:rPr lang="en-US" b="1" dirty="0"/>
              <a:t>Booting from disk in Windows 2000.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981200"/>
            <a:ext cx="5867400" cy="3733800"/>
          </a:xfrm>
        </p:spPr>
      </p:pic>
    </p:spTree>
    <p:extLst>
      <p:ext uri="{BB962C8B-B14F-4D97-AF65-F5344CB8AC3E}">
        <p14:creationId xmlns:p14="http://schemas.microsoft.com/office/powerpoint/2010/main" val="10972668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Magnetic Disk Structure</a:t>
            </a:r>
            <a:endParaRPr lang="en-US" dirty="0"/>
          </a:p>
        </p:txBody>
      </p:sp>
      <p:sp>
        <p:nvSpPr>
          <p:cNvPr id="3" name="Content Placeholder 2"/>
          <p:cNvSpPr>
            <a:spLocks noGrp="1"/>
          </p:cNvSpPr>
          <p:nvPr>
            <p:ph idx="1"/>
          </p:nvPr>
        </p:nvSpPr>
        <p:spPr/>
        <p:txBody>
          <a:bodyPr/>
          <a:lstStyle/>
          <a:p>
            <a:pPr marL="0" indent="0">
              <a:buNone/>
            </a:pPr>
            <a:r>
              <a:rPr lang="en-US" sz="2000" dirty="0"/>
              <a:t>Traditional magnetic disks have the following basic structure:</a:t>
            </a:r>
          </a:p>
          <a:p>
            <a:r>
              <a:rPr lang="en-US" sz="2000" dirty="0"/>
              <a:t>One or more </a:t>
            </a:r>
            <a:r>
              <a:rPr lang="en-US" sz="2000" b="1" i="1" dirty="0"/>
              <a:t>platters </a:t>
            </a:r>
            <a:r>
              <a:rPr lang="en-US" sz="2000" dirty="0"/>
              <a:t>in the form of disks covered with magnetic media. </a:t>
            </a:r>
            <a:r>
              <a:rPr lang="en-US" sz="2000" b="1" i="1" dirty="0"/>
              <a:t>Hard disk</a:t>
            </a:r>
            <a:r>
              <a:rPr lang="en-US" sz="2000" dirty="0"/>
              <a:t> platters are made of rigid metal, while "</a:t>
            </a:r>
            <a:r>
              <a:rPr lang="en-US" sz="2000" b="1" i="1" dirty="0"/>
              <a:t>floppy</a:t>
            </a:r>
            <a:r>
              <a:rPr lang="en-US" sz="2000" dirty="0"/>
              <a:t>" disks are made of more flexible plastic.</a:t>
            </a:r>
          </a:p>
          <a:p>
            <a:r>
              <a:rPr lang="en-US" sz="2000" dirty="0"/>
              <a:t>Each platter has two working </a:t>
            </a:r>
            <a:r>
              <a:rPr lang="en-US" sz="2000" b="1" i="1" dirty="0"/>
              <a:t>surfaces. </a:t>
            </a:r>
            <a:r>
              <a:rPr lang="en-US" sz="2000" dirty="0"/>
              <a:t>Older hard disk drives would sometimes not use the very top or bottom surface of a stack of platters, as these surfaces were more susceptible to potential damage.</a:t>
            </a:r>
          </a:p>
          <a:p>
            <a:r>
              <a:rPr lang="en-US" sz="2000" dirty="0"/>
              <a:t>Each working surface is divided into a number of concentric rings called </a:t>
            </a:r>
            <a:r>
              <a:rPr lang="en-US" sz="2000" b="1" i="1" dirty="0"/>
              <a:t>tracks. </a:t>
            </a:r>
            <a:r>
              <a:rPr lang="en-US" sz="2000" dirty="0"/>
              <a:t>The collection of all tracks that are the same distance from the edge of the platter, ( i.e. all tracks immediately above one another in the following diagram ) is called a </a:t>
            </a:r>
            <a:r>
              <a:rPr lang="en-US" sz="2000" b="1" i="1" dirty="0"/>
              <a:t>cylinder</a:t>
            </a:r>
            <a:r>
              <a:rPr lang="en-US" sz="2000" dirty="0"/>
              <a:t>.</a:t>
            </a:r>
          </a:p>
        </p:txBody>
      </p:sp>
    </p:spTree>
    <p:extLst>
      <p:ext uri="{BB962C8B-B14F-4D97-AF65-F5344CB8AC3E}">
        <p14:creationId xmlns:p14="http://schemas.microsoft.com/office/powerpoint/2010/main" val="135061102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Disk Structure</a:t>
            </a:r>
          </a:p>
          <a:p>
            <a:pPr lvl="1"/>
            <a:r>
              <a:rPr lang="en-NZ" dirty="0"/>
              <a:t>Disk Scheduling</a:t>
            </a:r>
          </a:p>
          <a:p>
            <a:pPr lvl="1"/>
            <a:r>
              <a:rPr lang="en-NZ" dirty="0"/>
              <a:t>Disk Reliability</a:t>
            </a:r>
          </a:p>
          <a:p>
            <a:pPr lvl="1"/>
            <a:r>
              <a:rPr lang="en-NZ" dirty="0"/>
              <a:t>Disk Formatting</a:t>
            </a:r>
          </a:p>
          <a:p>
            <a:pPr lvl="1"/>
            <a:r>
              <a:rPr lang="en-NZ" dirty="0"/>
              <a:t>Boot Block</a:t>
            </a:r>
          </a:p>
          <a:p>
            <a:pPr lvl="1"/>
            <a:r>
              <a:rPr lang="en-NZ" dirty="0"/>
              <a:t>Bad Block</a:t>
            </a:r>
          </a:p>
        </p:txBody>
      </p:sp>
      <p:cxnSp>
        <p:nvCxnSpPr>
          <p:cNvPr id="5" name="Straight Arrow Connector 4"/>
          <p:cNvCxnSpPr/>
          <p:nvPr/>
        </p:nvCxnSpPr>
        <p:spPr>
          <a:xfrm>
            <a:off x="-152400" y="41148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9455696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NZ" dirty="0"/>
              <a:t>Bad Block</a:t>
            </a:r>
            <a:endParaRPr lang="en-US" dirty="0"/>
          </a:p>
        </p:txBody>
      </p:sp>
      <p:sp>
        <p:nvSpPr>
          <p:cNvPr id="3" name="Content Placeholder 2"/>
          <p:cNvSpPr>
            <a:spLocks noGrp="1"/>
          </p:cNvSpPr>
          <p:nvPr>
            <p:ph idx="1"/>
          </p:nvPr>
        </p:nvSpPr>
        <p:spPr>
          <a:xfrm>
            <a:off x="381000" y="1371600"/>
            <a:ext cx="8229600" cy="4953000"/>
          </a:xfrm>
        </p:spPr>
        <p:txBody>
          <a:bodyPr/>
          <a:lstStyle/>
          <a:p>
            <a:r>
              <a:rPr lang="en-US" sz="1400" dirty="0"/>
              <a:t>No disk can be manufactured to 100% perfection, and all physical objects wear out over time. For these reasons all disks are shipped with a few bad blocks, and additional blocks can be expected to go bad slowly over time. If a large number of blocks go bad then the entire disk will need to be replaced, but a few here and there can be handled through other means.</a:t>
            </a:r>
          </a:p>
          <a:p>
            <a:r>
              <a:rPr lang="en-US" sz="1400" dirty="0"/>
              <a:t>In the old days, bad blocks had to be checked for manually. Formatting of the disk or running certain disk-analysis tools would identify bad blocks, and attempt to read the data off of them one last time through repeated tries. Then the bad blocks would be mapped out and taken out of future service. Sometimes the data could be recovered, and sometimes it was lost forever. ( Disk analysis tools could be either destructive or non-destructive. )</a:t>
            </a:r>
          </a:p>
          <a:p>
            <a:r>
              <a:rPr lang="en-US" sz="1400" dirty="0"/>
              <a:t>Modern disk controllers make much better use of the error-correcting codes, so that bad blocks can be detected earlier and the data usually recovered. ( Recall that blocks are tested with every write as well as with every read, so often errors can be detected before the write operation is complete, and the data simply written to a different sector instead. )</a:t>
            </a:r>
          </a:p>
          <a:p>
            <a:r>
              <a:rPr lang="en-US" sz="1400" dirty="0"/>
              <a:t>Note that re-mapping of sectors from their normal linear progression can throw off the disk scheduling optimization of the OS, especially if the replacement sector is physically far away from the sector it is replacing. For this reason most disks normally keep a few spare sectors on each cylinder, as well as at least one spare cylinder. Whenever possible a bad sector will be mapped to another sector on the same cylinder, or at least a cylinder as close as possible.</a:t>
            </a:r>
            <a:r>
              <a:rPr lang="en-US" sz="1400" b="1" i="1" dirty="0"/>
              <a:t> Sector slipping</a:t>
            </a:r>
            <a:r>
              <a:rPr lang="en-US" sz="1400" dirty="0"/>
              <a:t> may also be performed, in which all sectors between the bad sector and the replacement sector are moved down by one, so that the linear progression of sector numbers can be maintained.</a:t>
            </a:r>
          </a:p>
          <a:p>
            <a:r>
              <a:rPr lang="en-US" sz="1400" dirty="0"/>
              <a:t>If the data on a bad block cannot be recovered, then a </a:t>
            </a:r>
            <a:r>
              <a:rPr lang="en-US" sz="1400" b="1" i="1" dirty="0"/>
              <a:t>hard error</a:t>
            </a:r>
            <a:r>
              <a:rPr lang="en-US" sz="1400" dirty="0"/>
              <a:t> has occurred., which requires replacing the file(s) from backups, or rebuilding them from scratch.</a:t>
            </a:r>
          </a:p>
          <a:p>
            <a:endParaRPr lang="en-US" sz="1400" dirty="0"/>
          </a:p>
        </p:txBody>
      </p:sp>
    </p:spTree>
    <p:extLst>
      <p:ext uri="{BB962C8B-B14F-4D97-AF65-F5344CB8AC3E}">
        <p14:creationId xmlns:p14="http://schemas.microsoft.com/office/powerpoint/2010/main" val="39200754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b="1" dirty="0"/>
              <a:t>Magnetic Disk Structure</a:t>
            </a:r>
            <a:endParaRPr lang="en-US" dirty="0"/>
          </a:p>
        </p:txBody>
      </p:sp>
      <p:sp>
        <p:nvSpPr>
          <p:cNvPr id="3" name="Content Placeholder 2"/>
          <p:cNvSpPr>
            <a:spLocks noGrp="1"/>
          </p:cNvSpPr>
          <p:nvPr>
            <p:ph idx="1"/>
          </p:nvPr>
        </p:nvSpPr>
        <p:spPr>
          <a:xfrm>
            <a:off x="533400" y="1143000"/>
            <a:ext cx="8229600" cy="4953000"/>
          </a:xfrm>
        </p:spPr>
        <p:txBody>
          <a:bodyPr/>
          <a:lstStyle/>
          <a:p>
            <a:r>
              <a:rPr lang="en-US" sz="1800" dirty="0"/>
              <a:t>Each track is further divided into </a:t>
            </a:r>
            <a:r>
              <a:rPr lang="en-US" sz="1800" b="1" i="1" dirty="0"/>
              <a:t>sectors,</a:t>
            </a:r>
            <a:r>
              <a:rPr lang="en-US" sz="1800" dirty="0"/>
              <a:t> traditionally containing 512 bytes of data each, although some modern disks occasionally use larger sector sizes. ( Sectors also include a header and a trailer, including checksum information among other things. Larger sector sizes reduce the fraction of the disk consumed by headers and trailers, but increase internal fragmentation and the amount of disk that must be marked bad in the case of errors. )</a:t>
            </a:r>
          </a:p>
          <a:p>
            <a:r>
              <a:rPr lang="en-US" sz="1800" dirty="0"/>
              <a:t>The data on a hard drive is read by read-write </a:t>
            </a:r>
            <a:r>
              <a:rPr lang="en-US" sz="1800" b="1" i="1" dirty="0"/>
              <a:t>heads. </a:t>
            </a:r>
            <a:r>
              <a:rPr lang="en-US" sz="1800" dirty="0"/>
              <a:t>The standard configuration ( shown below ) uses one head per surface, each on a separate </a:t>
            </a:r>
            <a:r>
              <a:rPr lang="en-US" sz="1800" b="1" i="1" dirty="0"/>
              <a:t>arm</a:t>
            </a:r>
            <a:r>
              <a:rPr lang="en-US" sz="1800" dirty="0"/>
              <a:t>, and controlled by a common </a:t>
            </a:r>
            <a:r>
              <a:rPr lang="en-US" sz="1800" b="1" i="1" dirty="0"/>
              <a:t>arm assembly</a:t>
            </a:r>
            <a:r>
              <a:rPr lang="en-US" sz="1800" dirty="0"/>
              <a:t> which moves all heads simultaneously from one cylinder to another. ( Other configurations, including independent read-write heads, may speed up disk access, but involve serious technical difficulties. )</a:t>
            </a:r>
          </a:p>
          <a:p>
            <a:r>
              <a:rPr lang="en-US" sz="1800" dirty="0"/>
              <a:t>The storage capacity of a traditional disk drive is equal to the number of heads ( i.e. the number of working surfaces ), times the number of tracks per surface, times the number of sectors per track, times the number of bytes per sector. A particular physical block of data is specified by providing the head-sector-cylinder number at which it is located.</a:t>
            </a:r>
          </a:p>
          <a:p>
            <a:pPr marL="0" indent="0">
              <a:buNone/>
            </a:pPr>
            <a:endParaRPr lang="en-US" sz="1400" dirty="0"/>
          </a:p>
        </p:txBody>
      </p:sp>
    </p:spTree>
    <p:extLst>
      <p:ext uri="{BB962C8B-B14F-4D97-AF65-F5344CB8AC3E}">
        <p14:creationId xmlns:p14="http://schemas.microsoft.com/office/powerpoint/2010/main" val="36131062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b="1" dirty="0"/>
              <a:t>Moving Disk Mechanism</a:t>
            </a:r>
            <a:endParaRPr lang="en-US" dirty="0"/>
          </a:p>
        </p:txBody>
      </p:sp>
      <p:pic>
        <p:nvPicPr>
          <p:cNvPr id="1026" name="Picture 2" descr="https://www.cs.uic.edu/~jbell/CourseNotes/OperatingSystems/images/Chapter10/10_01_DiskMechani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5867400"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82011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a:t>Disk Performance Parameters</a:t>
            </a:r>
          </a:p>
        </p:txBody>
      </p:sp>
      <p:sp>
        <p:nvSpPr>
          <p:cNvPr id="3" name="Content Placeholder 2"/>
          <p:cNvSpPr>
            <a:spLocks noGrp="1"/>
          </p:cNvSpPr>
          <p:nvPr>
            <p:ph idx="1"/>
          </p:nvPr>
        </p:nvSpPr>
        <p:spPr/>
        <p:txBody>
          <a:bodyPr/>
          <a:lstStyle/>
          <a:p>
            <a:r>
              <a:rPr lang="en-NZ" dirty="0"/>
              <a:t>The actual details of disk I/O operation depend on many things</a:t>
            </a:r>
          </a:p>
          <a:p>
            <a:pPr lvl="1"/>
            <a:r>
              <a:rPr lang="en-NZ" dirty="0"/>
              <a:t>A general timing diagram of disk I/O transfer is shown here.</a:t>
            </a:r>
            <a:endParaRPr lang="en-US" dirty="0"/>
          </a:p>
        </p:txBody>
      </p:sp>
      <p:pic>
        <p:nvPicPr>
          <p:cNvPr id="4" name="Content Placeholder 3" descr="Fig11_06.gif"/>
          <p:cNvPicPr>
            <a:picLocks noChangeAspect="1"/>
          </p:cNvPicPr>
          <p:nvPr/>
        </p:nvPicPr>
        <p:blipFill>
          <a:blip r:embed="rId3"/>
          <a:stretch>
            <a:fillRect/>
          </a:stretch>
        </p:blipFill>
        <p:spPr bwMode="auto">
          <a:xfrm>
            <a:off x="914400" y="3657600"/>
            <a:ext cx="7534275" cy="2743200"/>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a:t>Positioning the </a:t>
            </a:r>
            <a:br>
              <a:rPr lang="en-US" dirty="0"/>
            </a:br>
            <a:r>
              <a:rPr lang="en-US" dirty="0"/>
              <a:t>Read/Write Heads</a:t>
            </a:r>
          </a:p>
        </p:txBody>
      </p:sp>
      <p:sp>
        <p:nvSpPr>
          <p:cNvPr id="3" name="Content Placeholder 2"/>
          <p:cNvSpPr>
            <a:spLocks noGrp="1"/>
          </p:cNvSpPr>
          <p:nvPr>
            <p:ph idx="1"/>
          </p:nvPr>
        </p:nvSpPr>
        <p:spPr/>
        <p:txBody>
          <a:bodyPr/>
          <a:lstStyle/>
          <a:p>
            <a:r>
              <a:rPr lang="en-NZ" dirty="0"/>
              <a:t>When the disk drive is operating, the disk is rotating at constant speed.</a:t>
            </a:r>
          </a:p>
          <a:p>
            <a:r>
              <a:rPr lang="en-NZ" dirty="0"/>
              <a:t>Track selection involves moving the head in a movable-head system or electronically selecting one head on a fixed-head system. </a:t>
            </a:r>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a:t>Disk Performance Parameters</a:t>
            </a:r>
          </a:p>
        </p:txBody>
      </p:sp>
      <p:sp>
        <p:nvSpPr>
          <p:cNvPr id="3" name="Content Placeholder 2"/>
          <p:cNvSpPr>
            <a:spLocks noGrp="1"/>
          </p:cNvSpPr>
          <p:nvPr>
            <p:ph idx="1"/>
          </p:nvPr>
        </p:nvSpPr>
        <p:spPr/>
        <p:txBody>
          <a:bodyPr/>
          <a:lstStyle/>
          <a:p>
            <a:pPr marL="0" indent="0">
              <a:buNone/>
            </a:pPr>
            <a:r>
              <a:rPr lang="en-US" b="1" i="1" dirty="0"/>
              <a:t>Access Time </a:t>
            </a:r>
            <a:r>
              <a:rPr lang="en-US" dirty="0"/>
              <a:t>is the sum of:</a:t>
            </a:r>
          </a:p>
          <a:p>
            <a:pPr lvl="1"/>
            <a:r>
              <a:rPr lang="en-US" b="1" i="1" dirty="0"/>
              <a:t>Seek time: </a:t>
            </a:r>
            <a:r>
              <a:rPr lang="en-US" dirty="0"/>
              <a:t>The time taken by the head assembly to position the itself at the desired track</a:t>
            </a:r>
          </a:p>
          <a:p>
            <a:pPr lvl="1"/>
            <a:r>
              <a:rPr lang="en-US" b="1" i="1" dirty="0"/>
              <a:t>Rotational delay </a:t>
            </a:r>
            <a:r>
              <a:rPr lang="en-US" dirty="0"/>
              <a:t>or</a:t>
            </a:r>
            <a:r>
              <a:rPr lang="en-US" b="1" i="1" dirty="0"/>
              <a:t> rotational latency: </a:t>
            </a:r>
            <a:r>
              <a:rPr lang="en-US" dirty="0"/>
              <a:t>The </a:t>
            </a:r>
            <a:r>
              <a:rPr lang="en-NZ" dirty="0"/>
              <a:t>time it takes for the beginning of the sector to reach the head</a:t>
            </a:r>
            <a:r>
              <a:rPr lang="en-US" dirty="0"/>
              <a:t> </a:t>
            </a:r>
          </a:p>
          <a:p>
            <a:pPr lvl="1"/>
            <a:r>
              <a:rPr lang="en-US" b="1" i="1" dirty="0"/>
              <a:t>Transfer Time</a:t>
            </a:r>
            <a:r>
              <a:rPr lang="en-US" dirty="0"/>
              <a:t> is the time taken to transfer the data.</a:t>
            </a:r>
            <a:endParaRPr lang="en-US" b="1" i="1"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R/W Time</a:t>
            </a:r>
          </a:p>
        </p:txBody>
      </p:sp>
      <p:pic>
        <p:nvPicPr>
          <p:cNvPr id="1026" name="Picture 2" descr="Image result for transfer time in william stallings in O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6095999"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1600" y="4876800"/>
            <a:ext cx="6324600" cy="646331"/>
          </a:xfrm>
          <a:prstGeom prst="rect">
            <a:avLst/>
          </a:prstGeom>
          <a:noFill/>
        </p:spPr>
        <p:txBody>
          <a:bodyPr wrap="square" rtlCol="0">
            <a:spAutoFit/>
          </a:bodyPr>
          <a:lstStyle/>
          <a:p>
            <a:r>
              <a:rPr lang="en-IN" dirty="0"/>
              <a:t>b / (</a:t>
            </a:r>
            <a:r>
              <a:rPr lang="en-IN" dirty="0" err="1"/>
              <a:t>rN</a:t>
            </a:r>
            <a:r>
              <a:rPr lang="en-IN" dirty="0"/>
              <a:t>) = T (Transfer time); </a:t>
            </a:r>
          </a:p>
          <a:p>
            <a:r>
              <a:rPr lang="en-IN" dirty="0"/>
              <a:t>1 / (2r) = </a:t>
            </a:r>
            <a:r>
              <a:rPr lang="en-IN" dirty="0" err="1"/>
              <a:t>Tr</a:t>
            </a:r>
            <a:r>
              <a:rPr lang="en-IN" dirty="0"/>
              <a:t> (Rotational delay)</a:t>
            </a:r>
          </a:p>
        </p:txBody>
      </p:sp>
    </p:spTree>
    <p:extLst>
      <p:ext uri="{BB962C8B-B14F-4D97-AF65-F5344CB8AC3E}">
        <p14:creationId xmlns:p14="http://schemas.microsoft.com/office/powerpoint/2010/main" val="1549508566"/>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CA9E692114E84C8858AC5D10B13395" ma:contentTypeVersion="9" ma:contentTypeDescription="Create a new document." ma:contentTypeScope="" ma:versionID="ab8fd52df9013f5f1767e8cb06861f2c">
  <xsd:schema xmlns:xsd="http://www.w3.org/2001/XMLSchema" xmlns:xs="http://www.w3.org/2001/XMLSchema" xmlns:p="http://schemas.microsoft.com/office/2006/metadata/properties" xmlns:ns2="1bd0af3a-b0c9-4eeb-82be-6cd1fcc233c3" targetNamespace="http://schemas.microsoft.com/office/2006/metadata/properties" ma:root="true" ma:fieldsID="0e8d535a675fcbd87b0590eb681816a0" ns2:_="">
    <xsd:import namespace="1bd0af3a-b0c9-4eeb-82be-6cd1fcc233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0af3a-b0c9-4eeb-82be-6cd1fcc233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F488F6-5F4D-49FF-84F5-8995682C2D3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840E98F-66BE-4888-B074-DAD0393C8A99}">
  <ds:schemaRefs>
    <ds:schemaRef ds:uri="http://schemas.microsoft.com/sharepoint/v3/contenttype/forms"/>
  </ds:schemaRefs>
</ds:datastoreItem>
</file>

<file path=customXml/itemProps3.xml><?xml version="1.0" encoding="utf-8"?>
<ds:datastoreItem xmlns:ds="http://schemas.openxmlformats.org/officeDocument/2006/customXml" ds:itemID="{0770DE4C-9FD7-494B-9EAD-D4660BFD74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d0af3a-b0c9-4eeb-82be-6cd1fcc233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3276</Words>
  <Application>Microsoft Office PowerPoint</Application>
  <PresentationFormat>On-screen Show (4:3)</PresentationFormat>
  <Paragraphs>227</Paragraphs>
  <Slides>31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31</vt:i4>
      </vt:variant>
    </vt:vector>
  </HeadingPairs>
  <TitlesOfParts>
    <vt:vector size="35" baseType="lpstr">
      <vt:lpstr>Arial</vt:lpstr>
      <vt:lpstr>Calibri</vt:lpstr>
      <vt:lpstr>Office Theme</vt:lpstr>
      <vt:lpstr>Custom Design</vt:lpstr>
      <vt:lpstr>Disk Management  (W. Stallings, ch-11)</vt:lpstr>
      <vt:lpstr>Roadmap</vt:lpstr>
      <vt:lpstr>Magnetic Disk Structure</vt:lpstr>
      <vt:lpstr>Magnetic Disk Structure</vt:lpstr>
      <vt:lpstr>Moving Disk Mechanism</vt:lpstr>
      <vt:lpstr>Disk Performance Parameters</vt:lpstr>
      <vt:lpstr>Positioning the  Read/Write Heads</vt:lpstr>
      <vt:lpstr>Disk Performance Parameters</vt:lpstr>
      <vt:lpstr>Total R/W Time</vt:lpstr>
      <vt:lpstr>Roadmap</vt:lpstr>
      <vt:lpstr>Disk Scheduling Algorithms</vt:lpstr>
      <vt:lpstr>FCFS</vt:lpstr>
      <vt:lpstr>FCFS</vt:lpstr>
      <vt:lpstr>SSTF</vt:lpstr>
      <vt:lpstr>SSTF</vt:lpstr>
      <vt:lpstr>SSTF</vt:lpstr>
      <vt:lpstr>SCAN</vt:lpstr>
      <vt:lpstr>SCAN</vt:lpstr>
      <vt:lpstr>SCAN</vt:lpstr>
      <vt:lpstr>C-SCAN</vt:lpstr>
      <vt:lpstr>C-SCAN</vt:lpstr>
      <vt:lpstr>C-SCAN</vt:lpstr>
      <vt:lpstr>Roadmap</vt:lpstr>
      <vt:lpstr>Disk Reliability</vt:lpstr>
      <vt:lpstr>Roadmap</vt:lpstr>
      <vt:lpstr>Disk Formatting</vt:lpstr>
      <vt:lpstr>Roadmap</vt:lpstr>
      <vt:lpstr>Boot Block</vt:lpstr>
      <vt:lpstr>Booting from disk in Windows 2000.</vt:lpstr>
      <vt:lpstr>Roadmap</vt:lpstr>
      <vt:lpstr>Bad Block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2008-04-03T13:48:24Z</dcterms:created>
  <dcterms:modified xsi:type="dcterms:W3CDTF">2021-05-01T07:21:07Z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0x01010055CA9E692114E84C8858AC5D10B13395</vt:lpwstr>
  </property>
</Properties>
</file>