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37.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53.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5.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326" r:id="rId2"/>
    <p:sldId id="258" r:id="rId3"/>
    <p:sldId id="298" r:id="rId4"/>
    <p:sldId id="324" r:id="rId5"/>
    <p:sldId id="256" r:id="rId6"/>
    <p:sldId id="260" r:id="rId7"/>
    <p:sldId id="259" r:id="rId8"/>
    <p:sldId id="310" r:id="rId9"/>
    <p:sldId id="261" r:id="rId10"/>
    <p:sldId id="262" r:id="rId11"/>
    <p:sldId id="263" r:id="rId12"/>
    <p:sldId id="264" r:id="rId13"/>
    <p:sldId id="265" r:id="rId14"/>
    <p:sldId id="266" r:id="rId15"/>
    <p:sldId id="311" r:id="rId16"/>
    <p:sldId id="267" r:id="rId17"/>
    <p:sldId id="268" r:id="rId18"/>
    <p:sldId id="274" r:id="rId19"/>
    <p:sldId id="275" r:id="rId20"/>
    <p:sldId id="276" r:id="rId21"/>
    <p:sldId id="277" r:id="rId22"/>
    <p:sldId id="278" r:id="rId23"/>
    <p:sldId id="279" r:id="rId24"/>
    <p:sldId id="282" r:id="rId25"/>
    <p:sldId id="283" r:id="rId26"/>
    <p:sldId id="280" r:id="rId27"/>
    <p:sldId id="281" r:id="rId28"/>
    <p:sldId id="269" r:id="rId29"/>
    <p:sldId id="270" r:id="rId30"/>
    <p:sldId id="271" r:id="rId31"/>
    <p:sldId id="312" r:id="rId32"/>
    <p:sldId id="272" r:id="rId33"/>
    <p:sldId id="327" r:id="rId34"/>
    <p:sldId id="328" r:id="rId35"/>
    <p:sldId id="336" r:id="rId36"/>
    <p:sldId id="273" r:id="rId37"/>
    <p:sldId id="284" r:id="rId38"/>
    <p:sldId id="285" r:id="rId39"/>
    <p:sldId id="313" r:id="rId40"/>
    <p:sldId id="292" r:id="rId41"/>
    <p:sldId id="293" r:id="rId42"/>
    <p:sldId id="286" r:id="rId43"/>
    <p:sldId id="325" r:id="rId44"/>
    <p:sldId id="288" r:id="rId45"/>
    <p:sldId id="289" r:id="rId46"/>
    <p:sldId id="290" r:id="rId47"/>
    <p:sldId id="291" r:id="rId48"/>
    <p:sldId id="294" r:id="rId49"/>
    <p:sldId id="295" r:id="rId50"/>
    <p:sldId id="296" r:id="rId51"/>
    <p:sldId id="297" r:id="rId52"/>
    <p:sldId id="299" r:id="rId53"/>
    <p:sldId id="300" r:id="rId54"/>
    <p:sldId id="301" r:id="rId55"/>
    <p:sldId id="302" r:id="rId56"/>
    <p:sldId id="303" r:id="rId57"/>
    <p:sldId id="304" r:id="rId58"/>
    <p:sldId id="305" r:id="rId59"/>
    <p:sldId id="306" r:id="rId60"/>
    <p:sldId id="307" r:id="rId61"/>
    <p:sldId id="308" r:id="rId62"/>
    <p:sldId id="309" r:id="rId63"/>
    <p:sldId id="314" r:id="rId64"/>
    <p:sldId id="315" r:id="rId65"/>
    <p:sldId id="316" r:id="rId66"/>
    <p:sldId id="317" r:id="rId67"/>
    <p:sldId id="318" r:id="rId68"/>
    <p:sldId id="319" r:id="rId69"/>
    <p:sldId id="320" r:id="rId70"/>
    <p:sldId id="321" r:id="rId71"/>
    <p:sldId id="322" r:id="rId72"/>
    <p:sldId id="323" r:id="rId73"/>
    <p:sldId id="329" r:id="rId74"/>
    <p:sldId id="330" r:id="rId75"/>
    <p:sldId id="331" r:id="rId76"/>
    <p:sldId id="332" r:id="rId77"/>
    <p:sldId id="333" r:id="rId78"/>
    <p:sldId id="334" r:id="rId79"/>
    <p:sldId id="335" r:id="rId80"/>
  </p:sldIdLst>
  <p:sldSz cx="9144000" cy="6858000" type="screen4x3"/>
  <p:notesSz cx="69850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2D8"/>
    <a:srgbClr val="E5E5FF"/>
    <a:srgbClr val="D7D7FF"/>
    <a:srgbClr val="FFFFC7"/>
    <a:srgbClr val="FFFFCC"/>
    <a:srgbClr val="CDCDCD"/>
    <a:srgbClr val="F8C8DB"/>
    <a:srgbClr val="E2E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36.xml"/><Relationship Id="rId39" Type="http://schemas.openxmlformats.org/officeDocument/2006/relationships/slide" Target="slides/slide52.xml"/><Relationship Id="rId21" Type="http://schemas.openxmlformats.org/officeDocument/2006/relationships/slide" Target="slides/slide28.xml"/><Relationship Id="rId34" Type="http://schemas.openxmlformats.org/officeDocument/2006/relationships/slide" Target="slides/slide46.xml"/><Relationship Id="rId42" Type="http://schemas.openxmlformats.org/officeDocument/2006/relationships/slide" Target="slides/slide55.xml"/><Relationship Id="rId47" Type="http://schemas.openxmlformats.org/officeDocument/2006/relationships/slide" Target="slides/slide60.xml"/><Relationship Id="rId50" Type="http://schemas.openxmlformats.org/officeDocument/2006/relationships/slide" Target="slides/slide63.xml"/><Relationship Id="rId55" Type="http://schemas.openxmlformats.org/officeDocument/2006/relationships/slide" Target="slides/slide69.xml"/><Relationship Id="rId7" Type="http://schemas.openxmlformats.org/officeDocument/2006/relationships/slide" Target="slides/slide9.xml"/><Relationship Id="rId2" Type="http://schemas.openxmlformats.org/officeDocument/2006/relationships/slide" Target="slides/slide4.xml"/><Relationship Id="rId16" Type="http://schemas.openxmlformats.org/officeDocument/2006/relationships/slide" Target="slides/slide19.xml"/><Relationship Id="rId29" Type="http://schemas.openxmlformats.org/officeDocument/2006/relationships/slide" Target="slides/slide40.xml"/><Relationship Id="rId11" Type="http://schemas.openxmlformats.org/officeDocument/2006/relationships/slide" Target="slides/slide14.xml"/><Relationship Id="rId24" Type="http://schemas.openxmlformats.org/officeDocument/2006/relationships/slide" Target="slides/slide31.xml"/><Relationship Id="rId32" Type="http://schemas.openxmlformats.org/officeDocument/2006/relationships/slide" Target="slides/slide44.xml"/><Relationship Id="rId37" Type="http://schemas.openxmlformats.org/officeDocument/2006/relationships/slide" Target="slides/slide50.xml"/><Relationship Id="rId40" Type="http://schemas.openxmlformats.org/officeDocument/2006/relationships/slide" Target="slides/slide53.xml"/><Relationship Id="rId45" Type="http://schemas.openxmlformats.org/officeDocument/2006/relationships/slide" Target="slides/slide58.xml"/><Relationship Id="rId53" Type="http://schemas.openxmlformats.org/officeDocument/2006/relationships/slide" Target="slides/slide66.xml"/><Relationship Id="rId58" Type="http://schemas.openxmlformats.org/officeDocument/2006/relationships/slide" Target="slides/slide72.xml"/><Relationship Id="rId5" Type="http://schemas.openxmlformats.org/officeDocument/2006/relationships/slide" Target="slides/slide7.xml"/><Relationship Id="rId19" Type="http://schemas.openxmlformats.org/officeDocument/2006/relationships/slide" Target="slides/slide24.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9.xml"/><Relationship Id="rId27" Type="http://schemas.openxmlformats.org/officeDocument/2006/relationships/slide" Target="slides/slide37.xml"/><Relationship Id="rId30" Type="http://schemas.openxmlformats.org/officeDocument/2006/relationships/slide" Target="slides/slide41.xml"/><Relationship Id="rId35" Type="http://schemas.openxmlformats.org/officeDocument/2006/relationships/slide" Target="slides/slide48.xml"/><Relationship Id="rId43" Type="http://schemas.openxmlformats.org/officeDocument/2006/relationships/slide" Target="slides/slide56.xml"/><Relationship Id="rId48" Type="http://schemas.openxmlformats.org/officeDocument/2006/relationships/slide" Target="slides/slide61.xml"/><Relationship Id="rId56" Type="http://schemas.openxmlformats.org/officeDocument/2006/relationships/slide" Target="slides/slide70.xml"/><Relationship Id="rId8" Type="http://schemas.openxmlformats.org/officeDocument/2006/relationships/slide" Target="slides/slide10.xml"/><Relationship Id="rId51" Type="http://schemas.openxmlformats.org/officeDocument/2006/relationships/slide" Target="slides/slide64.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32.xml"/><Relationship Id="rId33" Type="http://schemas.openxmlformats.org/officeDocument/2006/relationships/slide" Target="slides/slide45.xml"/><Relationship Id="rId38" Type="http://schemas.openxmlformats.org/officeDocument/2006/relationships/slide" Target="slides/slide51.xml"/><Relationship Id="rId46" Type="http://schemas.openxmlformats.org/officeDocument/2006/relationships/slide" Target="slides/slide59.xml"/><Relationship Id="rId20" Type="http://schemas.openxmlformats.org/officeDocument/2006/relationships/slide" Target="slides/slide25.xml"/><Relationship Id="rId41" Type="http://schemas.openxmlformats.org/officeDocument/2006/relationships/slide" Target="slides/slide54.xml"/><Relationship Id="rId54" Type="http://schemas.openxmlformats.org/officeDocument/2006/relationships/slide" Target="slides/slide67.xml"/><Relationship Id="rId1" Type="http://schemas.openxmlformats.org/officeDocument/2006/relationships/slide" Target="slides/slide3.xml"/><Relationship Id="rId6"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30.xml"/><Relationship Id="rId28" Type="http://schemas.openxmlformats.org/officeDocument/2006/relationships/slide" Target="slides/slide39.xml"/><Relationship Id="rId36" Type="http://schemas.openxmlformats.org/officeDocument/2006/relationships/slide" Target="slides/slide49.xml"/><Relationship Id="rId49" Type="http://schemas.openxmlformats.org/officeDocument/2006/relationships/slide" Target="slides/slide62.xml"/><Relationship Id="rId57" Type="http://schemas.openxmlformats.org/officeDocument/2006/relationships/slide" Target="slides/slide71.xml"/><Relationship Id="rId10" Type="http://schemas.openxmlformats.org/officeDocument/2006/relationships/slide" Target="slides/slide13.xml"/><Relationship Id="rId31" Type="http://schemas.openxmlformats.org/officeDocument/2006/relationships/slide" Target="slides/slide42.xml"/><Relationship Id="rId44" Type="http://schemas.openxmlformats.org/officeDocument/2006/relationships/slide" Target="slides/slide57.xml"/><Relationship Id="rId52"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t" anchorCtr="0" compatLnSpc="1">
            <a:prstTxWarp prst="textNoShape">
              <a:avLst/>
            </a:prstTxWarp>
          </a:bodyPr>
          <a:lstStyle>
            <a:lvl1pPr defTabSz="942975">
              <a:defRPr sz="1200"/>
            </a:lvl1pPr>
          </a:lstStyle>
          <a:p>
            <a:endParaRPr lang="en-US"/>
          </a:p>
        </p:txBody>
      </p:sp>
      <p:sp>
        <p:nvSpPr>
          <p:cNvPr id="9219" name="Rectangle 3"/>
          <p:cNvSpPr>
            <a:spLocks noGrp="1" noChangeArrowheads="1"/>
          </p:cNvSpPr>
          <p:nvPr>
            <p:ph type="dt" sz="quarter"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t" anchorCtr="0" compatLnSpc="1">
            <a:prstTxWarp prst="textNoShape">
              <a:avLst/>
            </a:prstTxWarp>
          </a:bodyPr>
          <a:lstStyle>
            <a:lvl1pPr algn="r" defTabSz="942975">
              <a:defRPr sz="1200"/>
            </a:lvl1pPr>
          </a:lstStyle>
          <a:p>
            <a:endParaRPr lang="en-US"/>
          </a:p>
        </p:txBody>
      </p:sp>
      <p:sp>
        <p:nvSpPr>
          <p:cNvPr id="9220" name="Rectangle 4"/>
          <p:cNvSpPr>
            <a:spLocks noGrp="1" noChangeArrowheads="1"/>
          </p:cNvSpPr>
          <p:nvPr>
            <p:ph type="ftr" sz="quarter" idx="2"/>
          </p:nvPr>
        </p:nvSpPr>
        <p:spPr bwMode="auto">
          <a:xfrm>
            <a:off x="0" y="88201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b" anchorCtr="0" compatLnSpc="1">
            <a:prstTxWarp prst="textNoShape">
              <a:avLst/>
            </a:prstTxWarp>
          </a:bodyPr>
          <a:lstStyle>
            <a:lvl1pPr defTabSz="942975">
              <a:defRPr sz="1200"/>
            </a:lvl1pPr>
          </a:lstStyle>
          <a:p>
            <a:endParaRPr lang="en-US"/>
          </a:p>
        </p:txBody>
      </p:sp>
      <p:sp>
        <p:nvSpPr>
          <p:cNvPr id="9221" name="Rectangle 5"/>
          <p:cNvSpPr>
            <a:spLocks noGrp="1" noChangeArrowheads="1"/>
          </p:cNvSpPr>
          <p:nvPr>
            <p:ph type="sldNum" sz="quarter" idx="3"/>
          </p:nvPr>
        </p:nvSpPr>
        <p:spPr bwMode="auto">
          <a:xfrm>
            <a:off x="3957638" y="88201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b" anchorCtr="0" compatLnSpc="1">
            <a:prstTxWarp prst="textNoShape">
              <a:avLst/>
            </a:prstTxWarp>
          </a:bodyPr>
          <a:lstStyle>
            <a:lvl1pPr algn="r" defTabSz="942975">
              <a:defRPr sz="1200"/>
            </a:lvl1pPr>
          </a:lstStyle>
          <a:p>
            <a:fld id="{998EAFC0-BF31-4413-AAFA-E9CCAA4AAC90}" type="slidenum">
              <a:rPr lang="en-US"/>
              <a:pPr/>
              <a:t>‹#›</a:t>
            </a:fld>
            <a:endParaRPr lang="en-US"/>
          </a:p>
        </p:txBody>
      </p:sp>
    </p:spTree>
    <p:extLst>
      <p:ext uri="{BB962C8B-B14F-4D97-AF65-F5344CB8AC3E}">
        <p14:creationId xmlns:p14="http://schemas.microsoft.com/office/powerpoint/2010/main" val="227263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t" anchorCtr="0" compatLnSpc="1">
            <a:prstTxWarp prst="textNoShape">
              <a:avLst/>
            </a:prstTxWarp>
          </a:bodyPr>
          <a:lstStyle>
            <a:lvl1pPr defTabSz="942975">
              <a:defRPr sz="1200"/>
            </a:lvl1pPr>
          </a:lstStyle>
          <a:p>
            <a:endParaRPr lang="en-US"/>
          </a:p>
        </p:txBody>
      </p:sp>
      <p:sp>
        <p:nvSpPr>
          <p:cNvPr id="7171" name="Rectangle 3"/>
          <p:cNvSpPr>
            <a:spLocks noGrp="1" noChangeArrowheads="1"/>
          </p:cNvSpPr>
          <p:nvPr>
            <p:ph type="dt"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t" anchorCtr="0" compatLnSpc="1">
            <a:prstTxWarp prst="textNoShape">
              <a:avLst/>
            </a:prstTxWarp>
          </a:bodyPr>
          <a:lstStyle>
            <a:lvl1pPr algn="r" defTabSz="942975">
              <a:defRPr sz="1200"/>
            </a:lvl1pPr>
          </a:lstStyle>
          <a:p>
            <a:endParaRPr lang="en-US"/>
          </a:p>
        </p:txBody>
      </p:sp>
      <p:sp>
        <p:nvSpPr>
          <p:cNvPr id="717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31863" y="4410075"/>
            <a:ext cx="51212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8201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b" anchorCtr="0" compatLnSpc="1">
            <a:prstTxWarp prst="textNoShape">
              <a:avLst/>
            </a:prstTxWarp>
          </a:bodyPr>
          <a:lstStyle>
            <a:lvl1pPr defTabSz="942975">
              <a:defRPr sz="1200"/>
            </a:lvl1pPr>
          </a:lstStyle>
          <a:p>
            <a:endParaRPr lang="en-US"/>
          </a:p>
        </p:txBody>
      </p:sp>
      <p:sp>
        <p:nvSpPr>
          <p:cNvPr id="7175" name="Rectangle 7"/>
          <p:cNvSpPr>
            <a:spLocks noGrp="1" noChangeArrowheads="1"/>
          </p:cNvSpPr>
          <p:nvPr>
            <p:ph type="sldNum" sz="quarter" idx="5"/>
          </p:nvPr>
        </p:nvSpPr>
        <p:spPr bwMode="auto">
          <a:xfrm>
            <a:off x="3957638" y="88201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9" tIns="47114" rIns="94229" bIns="47114" numCol="1" anchor="b" anchorCtr="0" compatLnSpc="1">
            <a:prstTxWarp prst="textNoShape">
              <a:avLst/>
            </a:prstTxWarp>
          </a:bodyPr>
          <a:lstStyle>
            <a:lvl1pPr algn="r" defTabSz="942975">
              <a:defRPr sz="1200"/>
            </a:lvl1pPr>
          </a:lstStyle>
          <a:p>
            <a:fld id="{10979BE6-BB70-4BD2-80F2-0ECC436A3517}" type="slidenum">
              <a:rPr lang="en-US"/>
              <a:pPr/>
              <a:t>‹#›</a:t>
            </a:fld>
            <a:endParaRPr lang="en-US"/>
          </a:p>
        </p:txBody>
      </p:sp>
    </p:spTree>
    <p:extLst>
      <p:ext uri="{BB962C8B-B14F-4D97-AF65-F5344CB8AC3E}">
        <p14:creationId xmlns:p14="http://schemas.microsoft.com/office/powerpoint/2010/main" val="41354612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A3E14-93F3-4ED0-850D-70B08971B2D7}" type="slidenum">
              <a:rPr lang="en-US"/>
              <a:pPr/>
              <a:t>64</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91266-8D0B-4E92-A0C4-ADC85090FD01}" type="slidenum">
              <a:rPr lang="en-US" smtClean="0"/>
              <a:pPr/>
              <a:t>‹#›</a:t>
            </a:fld>
            <a:endParaRPr lang="en-US"/>
          </a:p>
        </p:txBody>
      </p:sp>
      <p:sp>
        <p:nvSpPr>
          <p:cNvPr id="7" name="Text Box 7"/>
          <p:cNvSpPr txBox="1">
            <a:spLocks noChangeArrowheads="1"/>
          </p:cNvSpPr>
          <p:nvPr userDrawn="1"/>
        </p:nvSpPr>
        <p:spPr bwMode="auto">
          <a:xfrm>
            <a:off x="4876800" y="228600"/>
            <a:ext cx="364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b="1">
                <a:ea typeface="MS PGothic" pitchFamily="34" charset="-128"/>
              </a:rPr>
              <a:t>BIS 494: Topics in Information Systems</a:t>
            </a:r>
            <a:endParaRPr lang="en-US" sz="1600" b="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E1CCD-E2C8-4C48-9BC9-52A0424BDA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75911-8F7F-4801-9093-BA8B9120EB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0732A-DB2D-4CAC-84A2-A7B87F7CAB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E69D-7001-4E20-B9AC-D1414F5D4E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F667C-6A59-47C5-89B3-F39C70E66D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D33FD-8C33-44B4-A7C1-E10AD65F52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48D40-2AC4-431A-8992-ABE44CF05C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D31B2-C5BA-4608-A66A-C0A6006450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189E5-8D31-4B49-BB87-EFDC0052973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A903C299-DB0D-4E22-9F7E-CF3937FB627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F4138D-C64E-4631-95DA-7FB8400102C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4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3.bin"/><Relationship Id="rId18" Type="http://schemas.openxmlformats.org/officeDocument/2006/relationships/oleObject" Target="../embeddings/oleObject26.bin"/><Relationship Id="rId3" Type="http://schemas.openxmlformats.org/officeDocument/2006/relationships/oleObject" Target="../embeddings/oleObject18.bin"/><Relationship Id="rId21" Type="http://schemas.openxmlformats.org/officeDocument/2006/relationships/image" Target="../media/image41.wmf"/><Relationship Id="rId7" Type="http://schemas.openxmlformats.org/officeDocument/2006/relationships/oleObject" Target="../embeddings/oleObject20.bin"/><Relationship Id="rId12" Type="http://schemas.openxmlformats.org/officeDocument/2006/relationships/image" Target="../media/image38.wmf"/><Relationship Id="rId17"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8.bin"/><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image" Target="../media/image39.wmf"/><Relationship Id="rId10" Type="http://schemas.openxmlformats.org/officeDocument/2006/relationships/image" Target="../media/image37.wmf"/><Relationship Id="rId19" Type="http://schemas.openxmlformats.org/officeDocument/2006/relationships/oleObject" Target="../embeddings/oleObject27.bin"/><Relationship Id="rId4" Type="http://schemas.openxmlformats.org/officeDocument/2006/relationships/image" Target="../media/image34.wmf"/><Relationship Id="rId9" Type="http://schemas.openxmlformats.org/officeDocument/2006/relationships/oleObject" Target="../embeddings/oleObject21.bin"/><Relationship Id="rId1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3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4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35.bin"/><Relationship Id="rId4" Type="http://schemas.openxmlformats.org/officeDocument/2006/relationships/image" Target="../media/image4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40.bin"/><Relationship Id="rId4" Type="http://schemas.openxmlformats.org/officeDocument/2006/relationships/image" Target="../media/image31.wmf"/></Relationships>
</file>

<file path=ppt/slides/_rels/slide51.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image" Target="../media/image58.wmf"/><Relationship Id="rId1" Type="http://schemas.openxmlformats.org/officeDocument/2006/relationships/vmlDrawing" Target="../drawings/vmlDrawing16.vml"/><Relationship Id="rId6" Type="http://schemas.openxmlformats.org/officeDocument/2006/relationships/image" Target="../media/image53.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4.bin"/><Relationship Id="rId14" Type="http://schemas.openxmlformats.org/officeDocument/2006/relationships/image" Target="../media/image5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49.bin"/><Relationship Id="rId4" Type="http://schemas.openxmlformats.org/officeDocument/2006/relationships/image" Target="../media/image3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10732A-DB2D-4CAC-84A2-A7B87F7CAB67}" type="slidenum">
              <a:rPr lang="en-US" smtClean="0"/>
              <a:pPr/>
              <a:t>1</a:t>
            </a:fld>
            <a:endParaRPr lang="en-US"/>
          </a:p>
        </p:txBody>
      </p:sp>
      <p:sp>
        <p:nvSpPr>
          <p:cNvPr id="5" name="Rectangle 4"/>
          <p:cNvSpPr/>
          <p:nvPr/>
        </p:nvSpPr>
        <p:spPr>
          <a:xfrm>
            <a:off x="1524000" y="1524000"/>
            <a:ext cx="6934200" cy="3139321"/>
          </a:xfrm>
          <a:prstGeom prst="rect">
            <a:avLst/>
          </a:prstGeom>
        </p:spPr>
        <p:txBody>
          <a:bodyPr wrap="square">
            <a:spAutoFit/>
          </a:bodyPr>
          <a:lstStyle/>
          <a:p>
            <a:pPr algn="r"/>
            <a:r>
              <a:rPr lang="en-US" sz="6600" b="1" dirty="0" smtClean="0">
                <a:solidFill>
                  <a:srgbClr val="002060"/>
                </a:solidFill>
                <a:latin typeface="Bookman Old Style" pitchFamily="18" charset="0"/>
              </a:rPr>
              <a:t>Module: </a:t>
            </a:r>
          </a:p>
          <a:p>
            <a:pPr algn="r"/>
            <a:r>
              <a:rPr lang="en-US" sz="6600" b="1" dirty="0" smtClean="0">
                <a:solidFill>
                  <a:srgbClr val="002060"/>
                </a:solidFill>
                <a:latin typeface="Bookman Old Style" pitchFamily="18" charset="0"/>
              </a:rPr>
              <a:t>Queuing </a:t>
            </a:r>
            <a:r>
              <a:rPr lang="en-US" sz="6600" b="1" dirty="0">
                <a:solidFill>
                  <a:srgbClr val="002060"/>
                </a:solidFill>
                <a:latin typeface="Bookman Old Style" pitchFamily="18" charset="0"/>
              </a:rPr>
              <a:t>and Simulation</a:t>
            </a:r>
            <a:endParaRPr lang="en-US" sz="6600" dirty="0">
              <a:solidFill>
                <a:srgbClr val="002060"/>
              </a:solidFill>
            </a:endParaRPr>
          </a:p>
        </p:txBody>
      </p:sp>
    </p:spTree>
    <p:extLst>
      <p:ext uri="{BB962C8B-B14F-4D97-AF65-F5344CB8AC3E}">
        <p14:creationId xmlns:p14="http://schemas.microsoft.com/office/powerpoint/2010/main" val="388710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295400"/>
            <a:ext cx="6858000" cy="5105400"/>
          </a:xfrm>
        </p:spPr>
        <p:txBody>
          <a:bodyPr/>
          <a:lstStyle/>
          <a:p>
            <a:pPr>
              <a:buFont typeface="Wingdings" pitchFamily="2" charset="2"/>
              <a:buChar char="v"/>
            </a:pPr>
            <a:r>
              <a:rPr lang="en-US" sz="2400" dirty="0"/>
              <a:t>The calling population</a:t>
            </a:r>
          </a:p>
          <a:p>
            <a:pPr lvl="1"/>
            <a:r>
              <a:rPr lang="en-US" sz="2000" dirty="0">
                <a:solidFill>
                  <a:srgbClr val="002060"/>
                </a:solidFill>
              </a:rPr>
              <a:t>The population from which customers/jobs originate</a:t>
            </a:r>
          </a:p>
          <a:p>
            <a:pPr lvl="1"/>
            <a:r>
              <a:rPr lang="en-US" sz="2000" dirty="0">
                <a:solidFill>
                  <a:srgbClr val="002060"/>
                </a:solidFill>
              </a:rPr>
              <a:t>The size can be finite or infinite (the latter is most common)</a:t>
            </a:r>
          </a:p>
          <a:p>
            <a:pPr lvl="1"/>
            <a:r>
              <a:rPr lang="en-US" sz="2000" dirty="0">
                <a:solidFill>
                  <a:srgbClr val="002060"/>
                </a:solidFill>
              </a:rPr>
              <a:t>Can be homogeneous (only one type of customers/ jobs) or heterogeneous (several different kinds of customers/jobs)</a:t>
            </a:r>
          </a:p>
          <a:p>
            <a:pPr>
              <a:buFont typeface="Wingdings" pitchFamily="2" charset="2"/>
              <a:buChar char="v"/>
            </a:pPr>
            <a:r>
              <a:rPr lang="en-US" sz="2400" dirty="0"/>
              <a:t>The Arrival Process</a:t>
            </a:r>
          </a:p>
          <a:p>
            <a:pPr lvl="1"/>
            <a:r>
              <a:rPr lang="en-US" sz="2000" dirty="0">
                <a:solidFill>
                  <a:srgbClr val="002060"/>
                </a:solidFill>
              </a:rPr>
              <a:t>Determines how, when and where customer/jobs arrive to the system</a:t>
            </a:r>
          </a:p>
          <a:p>
            <a:pPr lvl="1"/>
            <a:r>
              <a:rPr lang="en-US" sz="2000" dirty="0">
                <a:solidFill>
                  <a:srgbClr val="002060"/>
                </a:solidFill>
              </a:rPr>
              <a:t>Important characteristic is the customers’/jobs’ inter-arrival times </a:t>
            </a:r>
          </a:p>
          <a:p>
            <a:pPr lvl="1"/>
            <a:r>
              <a:rPr lang="en-US" sz="2000" dirty="0">
                <a:solidFill>
                  <a:srgbClr val="002060"/>
                </a:solidFill>
              </a:rPr>
              <a:t>To correctly specify the arrival process requires data collection of </a:t>
            </a:r>
            <a:r>
              <a:rPr lang="en-US" sz="2000" dirty="0" err="1">
                <a:solidFill>
                  <a:srgbClr val="002060"/>
                </a:solidFill>
              </a:rPr>
              <a:t>interarrival</a:t>
            </a:r>
            <a:r>
              <a:rPr lang="en-US" sz="2000" dirty="0">
                <a:solidFill>
                  <a:srgbClr val="002060"/>
                </a:solidFill>
              </a:rPr>
              <a:t> times and statistical analysis.</a:t>
            </a:r>
          </a:p>
          <a:p>
            <a:pPr lvl="1"/>
            <a:endParaRPr lang="en-US" sz="2000" dirty="0">
              <a:solidFill>
                <a:srgbClr val="002060"/>
              </a:solidFill>
            </a:endParaRPr>
          </a:p>
        </p:txBody>
      </p:sp>
      <p:sp>
        <p:nvSpPr>
          <p:cNvPr id="11" name="Slide Number Placeholder 5"/>
          <p:cNvSpPr>
            <a:spLocks noGrp="1"/>
          </p:cNvSpPr>
          <p:nvPr>
            <p:ph type="sldNum" sz="quarter" idx="12"/>
          </p:nvPr>
        </p:nvSpPr>
        <p:spPr/>
        <p:txBody>
          <a:bodyPr/>
          <a:lstStyle/>
          <a:p>
            <a:fld id="{F6167915-2D1E-4656-A3AE-9F4F0C26CC2A}" type="slidenum">
              <a:rPr lang="en-US"/>
              <a:pPr/>
              <a:t>10</a:t>
            </a:fld>
            <a:endParaRPr lang="en-US"/>
          </a:p>
        </p:txBody>
      </p:sp>
      <p:sp>
        <p:nvSpPr>
          <p:cNvPr id="11268" name="Rectangle 4"/>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Components of a Basic Queuing Process (II)</a:t>
            </a:r>
          </a:p>
        </p:txBody>
      </p:sp>
      <p:pic>
        <p:nvPicPr>
          <p:cNvPr id="11274" name="Picture 10" descr="bd0715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1447800"/>
            <a:ext cx="1646238" cy="1801813"/>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bd0558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3857625"/>
            <a:ext cx="1676400" cy="223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533400" y="1295400"/>
            <a:ext cx="6858000" cy="4114800"/>
          </a:xfrm>
        </p:spPr>
        <p:txBody>
          <a:bodyPr/>
          <a:lstStyle/>
          <a:p>
            <a:pPr>
              <a:buFont typeface="Wingdings" pitchFamily="2" charset="2"/>
              <a:buChar char="v"/>
            </a:pPr>
            <a:r>
              <a:rPr lang="en-US" sz="2400" dirty="0"/>
              <a:t>The queue configuration</a:t>
            </a:r>
          </a:p>
          <a:p>
            <a:pPr lvl="1"/>
            <a:r>
              <a:rPr lang="en-US" sz="2000" dirty="0">
                <a:solidFill>
                  <a:srgbClr val="002060"/>
                </a:solidFill>
              </a:rPr>
              <a:t>Specifies the number of queues</a:t>
            </a:r>
          </a:p>
          <a:p>
            <a:pPr lvl="2"/>
            <a:r>
              <a:rPr lang="en-US" sz="2000" dirty="0">
                <a:solidFill>
                  <a:srgbClr val="002060"/>
                </a:solidFill>
              </a:rPr>
              <a:t>Single or multiple lines to a number of service stations </a:t>
            </a:r>
          </a:p>
          <a:p>
            <a:pPr lvl="1"/>
            <a:r>
              <a:rPr lang="en-US" sz="2000" dirty="0">
                <a:solidFill>
                  <a:srgbClr val="002060"/>
                </a:solidFill>
              </a:rPr>
              <a:t>Their location</a:t>
            </a:r>
          </a:p>
          <a:p>
            <a:pPr lvl="1"/>
            <a:r>
              <a:rPr lang="en-US" sz="2000" dirty="0">
                <a:solidFill>
                  <a:srgbClr val="002060"/>
                </a:solidFill>
              </a:rPr>
              <a:t>Their effect on customer behavior</a:t>
            </a:r>
          </a:p>
          <a:p>
            <a:pPr lvl="2"/>
            <a:r>
              <a:rPr lang="en-US" sz="2000" dirty="0">
                <a:solidFill>
                  <a:srgbClr val="002060"/>
                </a:solidFill>
              </a:rPr>
              <a:t>Balking and reneging</a:t>
            </a:r>
          </a:p>
          <a:p>
            <a:pPr lvl="1"/>
            <a:r>
              <a:rPr lang="en-US" sz="2000" dirty="0">
                <a:solidFill>
                  <a:srgbClr val="002060"/>
                </a:solidFill>
              </a:rPr>
              <a:t>Their maximum size (# of jobs the queue can hold) </a:t>
            </a:r>
          </a:p>
          <a:p>
            <a:pPr lvl="2"/>
            <a:r>
              <a:rPr lang="en-US" sz="2000" dirty="0">
                <a:solidFill>
                  <a:srgbClr val="002060"/>
                </a:solidFill>
              </a:rPr>
              <a:t>Distinction between infinite and finite capacity</a:t>
            </a:r>
          </a:p>
        </p:txBody>
      </p:sp>
      <p:sp>
        <p:nvSpPr>
          <p:cNvPr id="11" name="Slide Number Placeholder 5"/>
          <p:cNvSpPr>
            <a:spLocks noGrp="1"/>
          </p:cNvSpPr>
          <p:nvPr>
            <p:ph type="sldNum" sz="quarter" idx="12"/>
          </p:nvPr>
        </p:nvSpPr>
        <p:spPr/>
        <p:txBody>
          <a:bodyPr/>
          <a:lstStyle/>
          <a:p>
            <a:fld id="{1C97C1DA-C5B4-4C76-A6FC-AF649A64B6B7}" type="slidenum">
              <a:rPr lang="en-US"/>
              <a:pPr/>
              <a:t>11</a:t>
            </a:fld>
            <a:endParaRPr lang="en-US"/>
          </a:p>
        </p:txBody>
      </p:sp>
      <p:grpSp>
        <p:nvGrpSpPr>
          <p:cNvPr id="12293" name="Group 5"/>
          <p:cNvGrpSpPr>
            <a:grpSpLocks/>
          </p:cNvGrpSpPr>
          <p:nvPr/>
        </p:nvGrpSpPr>
        <p:grpSpPr bwMode="auto">
          <a:xfrm>
            <a:off x="228600" y="838200"/>
            <a:ext cx="8686800" cy="241300"/>
            <a:chOff x="384" y="625"/>
            <a:chExt cx="4992" cy="151"/>
          </a:xfrm>
        </p:grpSpPr>
        <p:grpSp>
          <p:nvGrpSpPr>
            <p:cNvPr id="12294" name="Group 6"/>
            <p:cNvGrpSpPr>
              <a:grpSpLocks/>
            </p:cNvGrpSpPr>
            <p:nvPr/>
          </p:nvGrpSpPr>
          <p:grpSpPr bwMode="auto">
            <a:xfrm>
              <a:off x="384" y="625"/>
              <a:ext cx="4992" cy="144"/>
              <a:chOff x="384" y="625"/>
              <a:chExt cx="4992" cy="144"/>
            </a:xfrm>
          </p:grpSpPr>
          <p:pic>
            <p:nvPicPr>
              <p:cNvPr id="12295" name="Picture 7" descr="bd1515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625"/>
                <a:ext cx="4992" cy="82"/>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bd1503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685"/>
                <a:ext cx="4992" cy="84"/>
              </a:xfrm>
              <a:prstGeom prst="rect">
                <a:avLst/>
              </a:prstGeom>
              <a:noFill/>
              <a:extLst>
                <a:ext uri="{909E8E84-426E-40DD-AFC4-6F175D3DCCD1}">
                  <a14:hiddenFill xmlns:a14="http://schemas.microsoft.com/office/drawing/2010/main">
                    <a:solidFill>
                      <a:srgbClr val="FFFFFF"/>
                    </a:solidFill>
                  </a14:hiddenFill>
                </a:ext>
              </a:extLst>
            </p:spPr>
          </p:pic>
        </p:grpSp>
        <p:pic>
          <p:nvPicPr>
            <p:cNvPr id="12297" name="Picture 9" descr="bd2131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728"/>
              <a:ext cx="4992" cy="48"/>
            </a:xfrm>
            <a:prstGeom prst="rect">
              <a:avLst/>
            </a:prstGeom>
            <a:noFill/>
            <a:extLst>
              <a:ext uri="{909E8E84-426E-40DD-AFC4-6F175D3DCCD1}">
                <a14:hiddenFill xmlns:a14="http://schemas.microsoft.com/office/drawing/2010/main">
                  <a:solidFill>
                    <a:srgbClr val="FFFFFF"/>
                  </a:solidFill>
                </a14:hiddenFill>
              </a:ext>
            </a:extLst>
          </p:spPr>
        </p:pic>
      </p:grpSp>
      <p:pic>
        <p:nvPicPr>
          <p:cNvPr id="12298" name="Picture 10" descr="bs0058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1828800"/>
            <a:ext cx="1981200" cy="1668463"/>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r0mvj0bv[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5029200"/>
            <a:ext cx="5054600" cy="1500188"/>
          </a:xfrm>
          <a:prstGeom prst="rect">
            <a:avLst/>
          </a:prstGeom>
          <a:noFill/>
          <a:extLst>
            <a:ext uri="{909E8E84-426E-40DD-AFC4-6F175D3DCCD1}">
              <a14:hiddenFill xmlns:a14="http://schemas.microsoft.com/office/drawing/2010/main">
                <a:solidFill>
                  <a:srgbClr val="FFFFFF"/>
                </a:solidFill>
              </a14:hiddenFill>
            </a:ext>
          </a:extLst>
        </p:spPr>
      </p:pic>
      <p:sp>
        <p:nvSpPr>
          <p:cNvPr id="12306" name="Rectangle 18"/>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Components of a Basic Queuing Process (III)</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3"/>
          <p:cNvSpPr>
            <a:spLocks noGrp="1"/>
          </p:cNvSpPr>
          <p:nvPr>
            <p:ph type="sldNum" sz="quarter" idx="12"/>
          </p:nvPr>
        </p:nvSpPr>
        <p:spPr/>
        <p:txBody>
          <a:bodyPr/>
          <a:lstStyle/>
          <a:p>
            <a:fld id="{6A9E0E7B-6D56-4763-AE4D-B31762F17D9C}" type="slidenum">
              <a:rPr lang="en-US"/>
              <a:pPr/>
              <a:t>12</a:t>
            </a:fld>
            <a:endParaRPr lang="en-US"/>
          </a:p>
        </p:txBody>
      </p:sp>
      <p:sp>
        <p:nvSpPr>
          <p:cNvPr id="13389" name="Rectangle 77"/>
          <p:cNvSpPr>
            <a:spLocks noChangeArrowheads="1"/>
          </p:cNvSpPr>
          <p:nvPr/>
        </p:nvSpPr>
        <p:spPr bwMode="auto">
          <a:xfrm>
            <a:off x="762000" y="1524000"/>
            <a:ext cx="35052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 name="Rectangle 2"/>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Example – Two Queue Configurations</a:t>
            </a:r>
          </a:p>
        </p:txBody>
      </p:sp>
      <p:sp>
        <p:nvSpPr>
          <p:cNvPr id="13338" name="Rectangle 26"/>
          <p:cNvSpPr>
            <a:spLocks noChangeArrowheads="1"/>
          </p:cNvSpPr>
          <p:nvPr/>
        </p:nvSpPr>
        <p:spPr bwMode="auto">
          <a:xfrm>
            <a:off x="1600200" y="5548313"/>
            <a:ext cx="20955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3387" name="Group 75"/>
          <p:cNvGrpSpPr>
            <a:grpSpLocks/>
          </p:cNvGrpSpPr>
          <p:nvPr/>
        </p:nvGrpSpPr>
        <p:grpSpPr bwMode="auto">
          <a:xfrm>
            <a:off x="1371600" y="1763713"/>
            <a:ext cx="2487613" cy="3798887"/>
            <a:chOff x="912" y="912"/>
            <a:chExt cx="1567" cy="2393"/>
          </a:xfrm>
        </p:grpSpPr>
        <p:sp>
          <p:nvSpPr>
            <p:cNvPr id="13321" name="Rectangle 9"/>
            <p:cNvSpPr>
              <a:spLocks noChangeArrowheads="1"/>
            </p:cNvSpPr>
            <p:nvPr/>
          </p:nvSpPr>
          <p:spPr bwMode="auto">
            <a:xfrm>
              <a:off x="912" y="1847"/>
              <a:ext cx="1567" cy="84"/>
            </a:xfrm>
            <a:prstGeom prst="rect">
              <a:avLst/>
            </a:prstGeom>
            <a:solidFill>
              <a:srgbClr val="DDDDDD"/>
            </a:solidFill>
            <a:ln w="15875">
              <a:solidFill>
                <a:srgbClr val="000000"/>
              </a:solidFill>
              <a:miter lim="800000"/>
              <a:headEnd/>
              <a:tailEnd/>
            </a:ln>
          </p:spPr>
          <p:txBody>
            <a:bodyPr/>
            <a:lstStyle/>
            <a:p>
              <a:endParaRPr lang="en-US"/>
            </a:p>
          </p:txBody>
        </p:sp>
        <p:sp>
          <p:nvSpPr>
            <p:cNvPr id="13322" name="Rectangle 10"/>
            <p:cNvSpPr>
              <a:spLocks noChangeArrowheads="1"/>
            </p:cNvSpPr>
            <p:nvPr/>
          </p:nvSpPr>
          <p:spPr bwMode="auto">
            <a:xfrm>
              <a:off x="994" y="1518"/>
              <a:ext cx="166" cy="166"/>
            </a:xfrm>
            <a:prstGeom prst="rect">
              <a:avLst/>
            </a:prstGeom>
            <a:solidFill>
              <a:schemeClr val="hlink"/>
            </a:solidFill>
            <a:ln w="15875">
              <a:solidFill>
                <a:srgbClr val="000000"/>
              </a:solidFill>
              <a:miter lim="800000"/>
              <a:headEnd/>
              <a:tailEnd/>
            </a:ln>
          </p:spPr>
          <p:txBody>
            <a:bodyPr/>
            <a:lstStyle/>
            <a:p>
              <a:endParaRPr lang="en-US"/>
            </a:p>
          </p:txBody>
        </p:sp>
        <p:sp>
          <p:nvSpPr>
            <p:cNvPr id="13323" name="Rectangle 11"/>
            <p:cNvSpPr>
              <a:spLocks noChangeArrowheads="1"/>
            </p:cNvSpPr>
            <p:nvPr/>
          </p:nvSpPr>
          <p:spPr bwMode="auto">
            <a:xfrm>
              <a:off x="1406" y="1518"/>
              <a:ext cx="166" cy="166"/>
            </a:xfrm>
            <a:prstGeom prst="rect">
              <a:avLst/>
            </a:prstGeom>
            <a:solidFill>
              <a:schemeClr val="hlink"/>
            </a:solidFill>
            <a:ln w="15875">
              <a:solidFill>
                <a:srgbClr val="000000"/>
              </a:solidFill>
              <a:miter lim="800000"/>
              <a:headEnd/>
              <a:tailEnd/>
            </a:ln>
          </p:spPr>
          <p:txBody>
            <a:bodyPr/>
            <a:lstStyle/>
            <a:p>
              <a:endParaRPr lang="en-US"/>
            </a:p>
          </p:txBody>
        </p:sp>
        <p:sp>
          <p:nvSpPr>
            <p:cNvPr id="13324" name="Rectangle 12"/>
            <p:cNvSpPr>
              <a:spLocks noChangeArrowheads="1"/>
            </p:cNvSpPr>
            <p:nvPr/>
          </p:nvSpPr>
          <p:spPr bwMode="auto">
            <a:xfrm>
              <a:off x="1818" y="1518"/>
              <a:ext cx="166" cy="166"/>
            </a:xfrm>
            <a:prstGeom prst="rect">
              <a:avLst/>
            </a:prstGeom>
            <a:solidFill>
              <a:schemeClr val="hlink"/>
            </a:solidFill>
            <a:ln w="15875">
              <a:solidFill>
                <a:srgbClr val="000000"/>
              </a:solidFill>
              <a:miter lim="800000"/>
              <a:headEnd/>
              <a:tailEnd/>
            </a:ln>
          </p:spPr>
          <p:txBody>
            <a:bodyPr/>
            <a:lstStyle/>
            <a:p>
              <a:endParaRPr lang="en-US"/>
            </a:p>
          </p:txBody>
        </p:sp>
        <p:sp>
          <p:nvSpPr>
            <p:cNvPr id="13325" name="Rectangle 13"/>
            <p:cNvSpPr>
              <a:spLocks noChangeArrowheads="1"/>
            </p:cNvSpPr>
            <p:nvPr/>
          </p:nvSpPr>
          <p:spPr bwMode="auto">
            <a:xfrm>
              <a:off x="2230" y="1518"/>
              <a:ext cx="166" cy="166"/>
            </a:xfrm>
            <a:prstGeom prst="rect">
              <a:avLst/>
            </a:prstGeom>
            <a:solidFill>
              <a:schemeClr val="hlink"/>
            </a:solidFill>
            <a:ln w="15875">
              <a:solidFill>
                <a:srgbClr val="000000"/>
              </a:solidFill>
              <a:miter lim="800000"/>
              <a:headEnd/>
              <a:tailEnd/>
            </a:ln>
          </p:spPr>
          <p:txBody>
            <a:bodyPr/>
            <a:lstStyle/>
            <a:p>
              <a:endParaRPr lang="en-US"/>
            </a:p>
          </p:txBody>
        </p:sp>
        <p:sp>
          <p:nvSpPr>
            <p:cNvPr id="13326" name="Oval 14"/>
            <p:cNvSpPr>
              <a:spLocks noChangeArrowheads="1"/>
            </p:cNvSpPr>
            <p:nvPr/>
          </p:nvSpPr>
          <p:spPr bwMode="auto">
            <a:xfrm>
              <a:off x="994" y="2012"/>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27" name="Oval 15"/>
            <p:cNvSpPr>
              <a:spLocks noChangeArrowheads="1"/>
            </p:cNvSpPr>
            <p:nvPr/>
          </p:nvSpPr>
          <p:spPr bwMode="auto">
            <a:xfrm>
              <a:off x="994" y="2259"/>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28" name="Oval 16"/>
            <p:cNvSpPr>
              <a:spLocks noChangeArrowheads="1"/>
            </p:cNvSpPr>
            <p:nvPr/>
          </p:nvSpPr>
          <p:spPr bwMode="auto">
            <a:xfrm>
              <a:off x="994" y="2507"/>
              <a:ext cx="166" cy="166"/>
            </a:xfrm>
            <a:prstGeom prst="ellipse">
              <a:avLst/>
            </a:prstGeom>
            <a:solidFill>
              <a:srgbClr val="DDDDDD"/>
            </a:solidFill>
            <a:ln w="15875">
              <a:solidFill>
                <a:srgbClr val="000000"/>
              </a:solidFill>
              <a:round/>
              <a:headEnd/>
              <a:tailEnd/>
            </a:ln>
          </p:spPr>
          <p:txBody>
            <a:bodyPr/>
            <a:lstStyle/>
            <a:p>
              <a:endParaRPr lang="en-US"/>
            </a:p>
          </p:txBody>
        </p:sp>
        <p:sp>
          <p:nvSpPr>
            <p:cNvPr id="13329" name="Oval 17"/>
            <p:cNvSpPr>
              <a:spLocks noChangeArrowheads="1"/>
            </p:cNvSpPr>
            <p:nvPr/>
          </p:nvSpPr>
          <p:spPr bwMode="auto">
            <a:xfrm>
              <a:off x="951" y="3139"/>
              <a:ext cx="166" cy="166"/>
            </a:xfrm>
            <a:prstGeom prst="ellipse">
              <a:avLst/>
            </a:prstGeom>
            <a:solidFill>
              <a:schemeClr val="folHlink"/>
            </a:solidFill>
            <a:ln w="15875">
              <a:solidFill>
                <a:srgbClr val="000000"/>
              </a:solidFill>
              <a:round/>
              <a:headEnd/>
              <a:tailEnd/>
            </a:ln>
          </p:spPr>
          <p:txBody>
            <a:bodyPr/>
            <a:lstStyle/>
            <a:p>
              <a:endParaRPr lang="en-US"/>
            </a:p>
          </p:txBody>
        </p:sp>
        <p:sp>
          <p:nvSpPr>
            <p:cNvPr id="13330" name="Oval 18"/>
            <p:cNvSpPr>
              <a:spLocks noChangeArrowheads="1"/>
            </p:cNvSpPr>
            <p:nvPr/>
          </p:nvSpPr>
          <p:spPr bwMode="auto">
            <a:xfrm>
              <a:off x="1406" y="2012"/>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31" name="Oval 19"/>
            <p:cNvSpPr>
              <a:spLocks noChangeArrowheads="1"/>
            </p:cNvSpPr>
            <p:nvPr/>
          </p:nvSpPr>
          <p:spPr bwMode="auto">
            <a:xfrm>
              <a:off x="1406" y="2259"/>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32" name="Oval 20"/>
            <p:cNvSpPr>
              <a:spLocks noChangeArrowheads="1"/>
            </p:cNvSpPr>
            <p:nvPr/>
          </p:nvSpPr>
          <p:spPr bwMode="auto">
            <a:xfrm>
              <a:off x="1818" y="2012"/>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33" name="Oval 21"/>
            <p:cNvSpPr>
              <a:spLocks noChangeArrowheads="1"/>
            </p:cNvSpPr>
            <p:nvPr/>
          </p:nvSpPr>
          <p:spPr bwMode="auto">
            <a:xfrm>
              <a:off x="1818" y="2259"/>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34" name="Oval 22"/>
            <p:cNvSpPr>
              <a:spLocks noChangeArrowheads="1"/>
            </p:cNvSpPr>
            <p:nvPr/>
          </p:nvSpPr>
          <p:spPr bwMode="auto">
            <a:xfrm>
              <a:off x="1818" y="2507"/>
              <a:ext cx="166" cy="166"/>
            </a:xfrm>
            <a:prstGeom prst="ellipse">
              <a:avLst/>
            </a:prstGeom>
            <a:solidFill>
              <a:srgbClr val="DDDDDD"/>
            </a:solidFill>
            <a:ln w="15875">
              <a:solidFill>
                <a:srgbClr val="000000"/>
              </a:solidFill>
              <a:round/>
              <a:headEnd/>
              <a:tailEnd/>
            </a:ln>
          </p:spPr>
          <p:txBody>
            <a:bodyPr/>
            <a:lstStyle/>
            <a:p>
              <a:endParaRPr lang="en-US"/>
            </a:p>
          </p:txBody>
        </p:sp>
        <p:sp>
          <p:nvSpPr>
            <p:cNvPr id="13335" name="Oval 23"/>
            <p:cNvSpPr>
              <a:spLocks noChangeArrowheads="1"/>
            </p:cNvSpPr>
            <p:nvPr/>
          </p:nvSpPr>
          <p:spPr bwMode="auto">
            <a:xfrm>
              <a:off x="2230" y="2012"/>
              <a:ext cx="166" cy="167"/>
            </a:xfrm>
            <a:prstGeom prst="ellipse">
              <a:avLst/>
            </a:prstGeom>
            <a:solidFill>
              <a:srgbClr val="DDDDDD"/>
            </a:solidFill>
            <a:ln w="15875">
              <a:solidFill>
                <a:srgbClr val="000000"/>
              </a:solidFill>
              <a:round/>
              <a:headEnd/>
              <a:tailEnd/>
            </a:ln>
          </p:spPr>
          <p:txBody>
            <a:bodyPr/>
            <a:lstStyle/>
            <a:p>
              <a:endParaRPr lang="en-US"/>
            </a:p>
          </p:txBody>
        </p:sp>
        <p:sp>
          <p:nvSpPr>
            <p:cNvPr id="13336" name="Rectangle 24"/>
            <p:cNvSpPr>
              <a:spLocks noChangeArrowheads="1"/>
            </p:cNvSpPr>
            <p:nvPr/>
          </p:nvSpPr>
          <p:spPr bwMode="auto">
            <a:xfrm>
              <a:off x="1406" y="1270"/>
              <a:ext cx="64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7" name="Rectangle 25"/>
            <p:cNvSpPr>
              <a:spLocks noChangeArrowheads="1"/>
            </p:cNvSpPr>
            <p:nvPr/>
          </p:nvSpPr>
          <p:spPr bwMode="auto">
            <a:xfrm>
              <a:off x="1505" y="1322"/>
              <a:ext cx="4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Bookman Old Style" pitchFamily="18" charset="0"/>
                </a:rPr>
                <a:t>Servers</a:t>
              </a:r>
              <a:endParaRPr lang="en-US" sz="1800">
                <a:latin typeface="Verdana" pitchFamily="34" charset="0"/>
              </a:endParaRPr>
            </a:p>
          </p:txBody>
        </p:sp>
        <p:sp>
          <p:nvSpPr>
            <p:cNvPr id="13339" name="Rectangle 27"/>
            <p:cNvSpPr>
              <a:spLocks noChangeArrowheads="1"/>
            </p:cNvSpPr>
            <p:nvPr/>
          </p:nvSpPr>
          <p:spPr bwMode="auto">
            <a:xfrm>
              <a:off x="960" y="912"/>
              <a:ext cx="14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b="1" u="sng">
                  <a:solidFill>
                    <a:srgbClr val="000000"/>
                  </a:solidFill>
                </a:rPr>
                <a:t>Multiple Queues</a:t>
              </a:r>
              <a:endParaRPr lang="en-US" b="1" u="sng"/>
            </a:p>
          </p:txBody>
        </p:sp>
        <p:cxnSp>
          <p:nvCxnSpPr>
            <p:cNvPr id="13340" name="AutoShape 28"/>
            <p:cNvCxnSpPr>
              <a:cxnSpLocks noChangeShapeType="1"/>
              <a:stCxn id="13329" idx="0"/>
            </p:cNvCxnSpPr>
            <p:nvPr/>
          </p:nvCxnSpPr>
          <p:spPr bwMode="auto">
            <a:xfrm rot="16200000">
              <a:off x="899" y="2938"/>
              <a:ext cx="331" cy="61"/>
            </a:xfrm>
            <a:prstGeom prst="curvedConnector3">
              <a:avLst>
                <a:gd name="adj1" fmla="val 492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1" name="AutoShape 29"/>
            <p:cNvCxnSpPr>
              <a:cxnSpLocks noChangeShapeType="1"/>
              <a:stCxn id="13329" idx="7"/>
            </p:cNvCxnSpPr>
            <p:nvPr/>
          </p:nvCxnSpPr>
          <p:spPr bwMode="auto">
            <a:xfrm rot="16200000">
              <a:off x="1036" y="2716"/>
              <a:ext cx="499" cy="386"/>
            </a:xfrm>
            <a:prstGeom prst="curvedConnector3">
              <a:avLst>
                <a:gd name="adj1" fmla="val 2444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2" name="AutoShape 30"/>
            <p:cNvCxnSpPr>
              <a:cxnSpLocks noChangeShapeType="1"/>
              <a:stCxn id="13329" idx="5"/>
            </p:cNvCxnSpPr>
            <p:nvPr/>
          </p:nvCxnSpPr>
          <p:spPr bwMode="auto">
            <a:xfrm rot="5400000" flipH="1" flipV="1">
              <a:off x="1356" y="2300"/>
              <a:ext cx="723" cy="1250"/>
            </a:xfrm>
            <a:prstGeom prst="curvedConnector4">
              <a:avLst>
                <a:gd name="adj1" fmla="val 17148"/>
                <a:gd name="adj2" fmla="val 9959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388" name="Group 76"/>
          <p:cNvGrpSpPr>
            <a:grpSpLocks/>
          </p:cNvGrpSpPr>
          <p:nvPr/>
        </p:nvGrpSpPr>
        <p:grpSpPr bwMode="auto">
          <a:xfrm>
            <a:off x="5132388" y="1782763"/>
            <a:ext cx="2487612" cy="4465637"/>
            <a:chOff x="2994" y="912"/>
            <a:chExt cx="1567" cy="2813"/>
          </a:xfrm>
        </p:grpSpPr>
        <p:sp>
          <p:nvSpPr>
            <p:cNvPr id="13344" name="Rectangle 32"/>
            <p:cNvSpPr>
              <a:spLocks noChangeArrowheads="1"/>
            </p:cNvSpPr>
            <p:nvPr/>
          </p:nvSpPr>
          <p:spPr bwMode="auto">
            <a:xfrm>
              <a:off x="2994" y="1828"/>
              <a:ext cx="1567" cy="84"/>
            </a:xfrm>
            <a:prstGeom prst="rect">
              <a:avLst/>
            </a:prstGeom>
            <a:solidFill>
              <a:srgbClr val="DDDDDD"/>
            </a:solidFill>
            <a:ln w="15875">
              <a:solidFill>
                <a:srgbClr val="000000"/>
              </a:solidFill>
              <a:miter lim="800000"/>
              <a:headEnd/>
              <a:tailEnd/>
            </a:ln>
          </p:spPr>
          <p:txBody>
            <a:bodyPr/>
            <a:lstStyle/>
            <a:p>
              <a:endParaRPr lang="en-US"/>
            </a:p>
          </p:txBody>
        </p:sp>
        <p:sp>
          <p:nvSpPr>
            <p:cNvPr id="13345" name="Rectangle 33"/>
            <p:cNvSpPr>
              <a:spLocks noChangeArrowheads="1"/>
            </p:cNvSpPr>
            <p:nvPr/>
          </p:nvSpPr>
          <p:spPr bwMode="auto">
            <a:xfrm>
              <a:off x="3076" y="1499"/>
              <a:ext cx="167" cy="166"/>
            </a:xfrm>
            <a:prstGeom prst="rect">
              <a:avLst/>
            </a:prstGeom>
            <a:solidFill>
              <a:schemeClr val="hlink"/>
            </a:solidFill>
            <a:ln w="15875">
              <a:solidFill>
                <a:srgbClr val="000000"/>
              </a:solidFill>
              <a:miter lim="800000"/>
              <a:headEnd/>
              <a:tailEnd/>
            </a:ln>
          </p:spPr>
          <p:txBody>
            <a:bodyPr/>
            <a:lstStyle/>
            <a:p>
              <a:endParaRPr lang="en-US"/>
            </a:p>
          </p:txBody>
        </p:sp>
        <p:sp>
          <p:nvSpPr>
            <p:cNvPr id="13346" name="Rectangle 34"/>
            <p:cNvSpPr>
              <a:spLocks noChangeArrowheads="1"/>
            </p:cNvSpPr>
            <p:nvPr/>
          </p:nvSpPr>
          <p:spPr bwMode="auto">
            <a:xfrm>
              <a:off x="3488" y="1499"/>
              <a:ext cx="167" cy="166"/>
            </a:xfrm>
            <a:prstGeom prst="rect">
              <a:avLst/>
            </a:prstGeom>
            <a:solidFill>
              <a:schemeClr val="hlink"/>
            </a:solidFill>
            <a:ln w="15875">
              <a:solidFill>
                <a:srgbClr val="000000"/>
              </a:solidFill>
              <a:miter lim="800000"/>
              <a:headEnd/>
              <a:tailEnd/>
            </a:ln>
          </p:spPr>
          <p:txBody>
            <a:bodyPr/>
            <a:lstStyle/>
            <a:p>
              <a:endParaRPr lang="en-US"/>
            </a:p>
          </p:txBody>
        </p:sp>
        <p:sp>
          <p:nvSpPr>
            <p:cNvPr id="13347" name="Rectangle 35"/>
            <p:cNvSpPr>
              <a:spLocks noChangeArrowheads="1"/>
            </p:cNvSpPr>
            <p:nvPr/>
          </p:nvSpPr>
          <p:spPr bwMode="auto">
            <a:xfrm>
              <a:off x="3900" y="1499"/>
              <a:ext cx="167" cy="166"/>
            </a:xfrm>
            <a:prstGeom prst="rect">
              <a:avLst/>
            </a:prstGeom>
            <a:solidFill>
              <a:schemeClr val="hlink"/>
            </a:solidFill>
            <a:ln w="15875">
              <a:solidFill>
                <a:srgbClr val="000000"/>
              </a:solidFill>
              <a:miter lim="800000"/>
              <a:headEnd/>
              <a:tailEnd/>
            </a:ln>
          </p:spPr>
          <p:txBody>
            <a:bodyPr/>
            <a:lstStyle/>
            <a:p>
              <a:endParaRPr lang="en-US"/>
            </a:p>
          </p:txBody>
        </p:sp>
        <p:sp>
          <p:nvSpPr>
            <p:cNvPr id="13348" name="Rectangle 36"/>
            <p:cNvSpPr>
              <a:spLocks noChangeArrowheads="1"/>
            </p:cNvSpPr>
            <p:nvPr/>
          </p:nvSpPr>
          <p:spPr bwMode="auto">
            <a:xfrm>
              <a:off x="4312" y="1499"/>
              <a:ext cx="167" cy="166"/>
            </a:xfrm>
            <a:prstGeom prst="rect">
              <a:avLst/>
            </a:prstGeom>
            <a:solidFill>
              <a:schemeClr val="hlink"/>
            </a:solidFill>
            <a:ln w="15875">
              <a:solidFill>
                <a:srgbClr val="000000"/>
              </a:solidFill>
              <a:miter lim="800000"/>
              <a:headEnd/>
              <a:tailEnd/>
            </a:ln>
          </p:spPr>
          <p:txBody>
            <a:bodyPr/>
            <a:lstStyle/>
            <a:p>
              <a:endParaRPr lang="en-US"/>
            </a:p>
          </p:txBody>
        </p:sp>
        <p:sp>
          <p:nvSpPr>
            <p:cNvPr id="13349" name="Rectangle 37"/>
            <p:cNvSpPr>
              <a:spLocks noChangeArrowheads="1"/>
            </p:cNvSpPr>
            <p:nvPr/>
          </p:nvSpPr>
          <p:spPr bwMode="auto">
            <a:xfrm>
              <a:off x="3488" y="1251"/>
              <a:ext cx="64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0" name="Rectangle 38"/>
            <p:cNvSpPr>
              <a:spLocks noChangeArrowheads="1"/>
            </p:cNvSpPr>
            <p:nvPr/>
          </p:nvSpPr>
          <p:spPr bwMode="auto">
            <a:xfrm>
              <a:off x="3588" y="1303"/>
              <a:ext cx="4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Bookman Old Style" pitchFamily="18" charset="0"/>
                </a:rPr>
                <a:t>Servers</a:t>
              </a:r>
              <a:endParaRPr lang="en-US" sz="1800">
                <a:latin typeface="Verdana" pitchFamily="34" charset="0"/>
              </a:endParaRPr>
            </a:p>
          </p:txBody>
        </p:sp>
        <p:sp>
          <p:nvSpPr>
            <p:cNvPr id="13351" name="Rectangle 39"/>
            <p:cNvSpPr>
              <a:spLocks noChangeArrowheads="1"/>
            </p:cNvSpPr>
            <p:nvPr/>
          </p:nvSpPr>
          <p:spPr bwMode="auto">
            <a:xfrm>
              <a:off x="3159" y="3476"/>
              <a:ext cx="119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2" name="Rectangle 40"/>
            <p:cNvSpPr>
              <a:spLocks noChangeArrowheads="1"/>
            </p:cNvSpPr>
            <p:nvPr/>
          </p:nvSpPr>
          <p:spPr bwMode="auto">
            <a:xfrm>
              <a:off x="3142" y="912"/>
              <a:ext cx="10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u="sng">
                  <a:solidFill>
                    <a:srgbClr val="000000"/>
                  </a:solidFill>
                </a:rPr>
                <a:t>Single Queue</a:t>
              </a:r>
              <a:endParaRPr lang="en-US" b="1" u="sng"/>
            </a:p>
          </p:txBody>
        </p:sp>
        <p:sp>
          <p:nvSpPr>
            <p:cNvPr id="13353" name="Line 41"/>
            <p:cNvSpPr>
              <a:spLocks noChangeShapeType="1"/>
            </p:cNvSpPr>
            <p:nvPr/>
          </p:nvSpPr>
          <p:spPr bwMode="auto">
            <a:xfrm>
              <a:off x="2994" y="2488"/>
              <a:ext cx="1" cy="5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4" name="Line 42"/>
            <p:cNvSpPr>
              <a:spLocks noChangeShapeType="1"/>
            </p:cNvSpPr>
            <p:nvPr/>
          </p:nvSpPr>
          <p:spPr bwMode="auto">
            <a:xfrm>
              <a:off x="2994" y="2735"/>
              <a:ext cx="98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43"/>
            <p:cNvSpPr>
              <a:spLocks noChangeShapeType="1"/>
            </p:cNvSpPr>
            <p:nvPr/>
          </p:nvSpPr>
          <p:spPr bwMode="auto">
            <a:xfrm>
              <a:off x="3324" y="3064"/>
              <a:ext cx="98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6" name="Line 44"/>
            <p:cNvSpPr>
              <a:spLocks noChangeShapeType="1"/>
            </p:cNvSpPr>
            <p:nvPr/>
          </p:nvSpPr>
          <p:spPr bwMode="auto">
            <a:xfrm>
              <a:off x="3324" y="2405"/>
              <a:ext cx="98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7" name="Line 45"/>
            <p:cNvSpPr>
              <a:spLocks noChangeShapeType="1"/>
            </p:cNvSpPr>
            <p:nvPr/>
          </p:nvSpPr>
          <p:spPr bwMode="auto">
            <a:xfrm>
              <a:off x="4312" y="2405"/>
              <a:ext cx="1" cy="65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8" name="Oval 46"/>
            <p:cNvSpPr>
              <a:spLocks noChangeArrowheads="1"/>
            </p:cNvSpPr>
            <p:nvPr/>
          </p:nvSpPr>
          <p:spPr bwMode="auto">
            <a:xfrm>
              <a:off x="3076" y="1993"/>
              <a:ext cx="167" cy="167"/>
            </a:xfrm>
            <a:prstGeom prst="ellipse">
              <a:avLst/>
            </a:prstGeom>
            <a:solidFill>
              <a:srgbClr val="DDDDDD"/>
            </a:solidFill>
            <a:ln w="15875">
              <a:solidFill>
                <a:srgbClr val="000000"/>
              </a:solidFill>
              <a:round/>
              <a:headEnd/>
              <a:tailEnd/>
            </a:ln>
          </p:spPr>
          <p:txBody>
            <a:bodyPr/>
            <a:lstStyle/>
            <a:p>
              <a:endParaRPr lang="en-US"/>
            </a:p>
          </p:txBody>
        </p:sp>
        <p:sp>
          <p:nvSpPr>
            <p:cNvPr id="13359" name="Oval 47"/>
            <p:cNvSpPr>
              <a:spLocks noChangeArrowheads="1"/>
            </p:cNvSpPr>
            <p:nvPr/>
          </p:nvSpPr>
          <p:spPr bwMode="auto">
            <a:xfrm>
              <a:off x="3488" y="1993"/>
              <a:ext cx="167" cy="167"/>
            </a:xfrm>
            <a:prstGeom prst="ellipse">
              <a:avLst/>
            </a:prstGeom>
            <a:solidFill>
              <a:srgbClr val="DDDDDD"/>
            </a:solidFill>
            <a:ln w="15875">
              <a:solidFill>
                <a:srgbClr val="000000"/>
              </a:solidFill>
              <a:round/>
              <a:headEnd/>
              <a:tailEnd/>
            </a:ln>
          </p:spPr>
          <p:txBody>
            <a:bodyPr/>
            <a:lstStyle/>
            <a:p>
              <a:endParaRPr lang="en-US"/>
            </a:p>
          </p:txBody>
        </p:sp>
        <p:sp>
          <p:nvSpPr>
            <p:cNvPr id="13360" name="Oval 48"/>
            <p:cNvSpPr>
              <a:spLocks noChangeArrowheads="1"/>
            </p:cNvSpPr>
            <p:nvPr/>
          </p:nvSpPr>
          <p:spPr bwMode="auto">
            <a:xfrm>
              <a:off x="4312" y="1993"/>
              <a:ext cx="167" cy="167"/>
            </a:xfrm>
            <a:prstGeom prst="ellipse">
              <a:avLst/>
            </a:prstGeom>
            <a:solidFill>
              <a:srgbClr val="DDDDDD"/>
            </a:solidFill>
            <a:ln w="15875">
              <a:solidFill>
                <a:srgbClr val="000000"/>
              </a:solidFill>
              <a:round/>
              <a:headEnd/>
              <a:tailEnd/>
            </a:ln>
          </p:spPr>
          <p:txBody>
            <a:bodyPr/>
            <a:lstStyle/>
            <a:p>
              <a:endParaRPr lang="en-US"/>
            </a:p>
          </p:txBody>
        </p:sp>
        <p:sp>
          <p:nvSpPr>
            <p:cNvPr id="13361" name="Oval 49"/>
            <p:cNvSpPr>
              <a:spLocks noChangeArrowheads="1"/>
            </p:cNvSpPr>
            <p:nvPr/>
          </p:nvSpPr>
          <p:spPr bwMode="auto">
            <a:xfrm>
              <a:off x="3076" y="2488"/>
              <a:ext cx="167" cy="166"/>
            </a:xfrm>
            <a:prstGeom prst="ellipse">
              <a:avLst/>
            </a:prstGeom>
            <a:solidFill>
              <a:srgbClr val="DDDDDD"/>
            </a:solidFill>
            <a:ln w="15875">
              <a:solidFill>
                <a:srgbClr val="000000"/>
              </a:solidFill>
              <a:round/>
              <a:headEnd/>
              <a:tailEnd/>
            </a:ln>
          </p:spPr>
          <p:txBody>
            <a:bodyPr/>
            <a:lstStyle/>
            <a:p>
              <a:endParaRPr lang="en-US"/>
            </a:p>
          </p:txBody>
        </p:sp>
        <p:sp>
          <p:nvSpPr>
            <p:cNvPr id="13362" name="Oval 50"/>
            <p:cNvSpPr>
              <a:spLocks noChangeArrowheads="1"/>
            </p:cNvSpPr>
            <p:nvPr/>
          </p:nvSpPr>
          <p:spPr bwMode="auto">
            <a:xfrm>
              <a:off x="3324" y="2488"/>
              <a:ext cx="166" cy="166"/>
            </a:xfrm>
            <a:prstGeom prst="ellipse">
              <a:avLst/>
            </a:prstGeom>
            <a:solidFill>
              <a:srgbClr val="DDDDDD"/>
            </a:solidFill>
            <a:ln w="15875">
              <a:solidFill>
                <a:srgbClr val="000000"/>
              </a:solidFill>
              <a:round/>
              <a:headEnd/>
              <a:tailEnd/>
            </a:ln>
          </p:spPr>
          <p:txBody>
            <a:bodyPr/>
            <a:lstStyle/>
            <a:p>
              <a:endParaRPr lang="en-US"/>
            </a:p>
          </p:txBody>
        </p:sp>
        <p:sp>
          <p:nvSpPr>
            <p:cNvPr id="13363" name="Oval 51"/>
            <p:cNvSpPr>
              <a:spLocks noChangeArrowheads="1"/>
            </p:cNvSpPr>
            <p:nvPr/>
          </p:nvSpPr>
          <p:spPr bwMode="auto">
            <a:xfrm>
              <a:off x="3571" y="2488"/>
              <a:ext cx="166" cy="166"/>
            </a:xfrm>
            <a:prstGeom prst="ellipse">
              <a:avLst/>
            </a:prstGeom>
            <a:solidFill>
              <a:srgbClr val="DDDDDD"/>
            </a:solidFill>
            <a:ln w="15875">
              <a:solidFill>
                <a:srgbClr val="000000"/>
              </a:solidFill>
              <a:round/>
              <a:headEnd/>
              <a:tailEnd/>
            </a:ln>
          </p:spPr>
          <p:txBody>
            <a:bodyPr/>
            <a:lstStyle/>
            <a:p>
              <a:endParaRPr lang="en-US"/>
            </a:p>
          </p:txBody>
        </p:sp>
        <p:sp>
          <p:nvSpPr>
            <p:cNvPr id="13364" name="Oval 52"/>
            <p:cNvSpPr>
              <a:spLocks noChangeArrowheads="1"/>
            </p:cNvSpPr>
            <p:nvPr/>
          </p:nvSpPr>
          <p:spPr bwMode="auto">
            <a:xfrm>
              <a:off x="3818" y="2488"/>
              <a:ext cx="166" cy="166"/>
            </a:xfrm>
            <a:prstGeom prst="ellipse">
              <a:avLst/>
            </a:prstGeom>
            <a:solidFill>
              <a:srgbClr val="DDDDDD"/>
            </a:solidFill>
            <a:ln w="15875">
              <a:solidFill>
                <a:srgbClr val="000000"/>
              </a:solidFill>
              <a:round/>
              <a:headEnd/>
              <a:tailEnd/>
            </a:ln>
          </p:spPr>
          <p:txBody>
            <a:bodyPr/>
            <a:lstStyle/>
            <a:p>
              <a:endParaRPr lang="en-US"/>
            </a:p>
          </p:txBody>
        </p:sp>
        <p:sp>
          <p:nvSpPr>
            <p:cNvPr id="13365" name="Oval 53"/>
            <p:cNvSpPr>
              <a:spLocks noChangeArrowheads="1"/>
            </p:cNvSpPr>
            <p:nvPr/>
          </p:nvSpPr>
          <p:spPr bwMode="auto">
            <a:xfrm>
              <a:off x="4065" y="2488"/>
              <a:ext cx="167" cy="166"/>
            </a:xfrm>
            <a:prstGeom prst="ellipse">
              <a:avLst/>
            </a:prstGeom>
            <a:solidFill>
              <a:srgbClr val="DDDDDD"/>
            </a:solidFill>
            <a:ln w="15875">
              <a:solidFill>
                <a:srgbClr val="000000"/>
              </a:solidFill>
              <a:round/>
              <a:headEnd/>
              <a:tailEnd/>
            </a:ln>
          </p:spPr>
          <p:txBody>
            <a:bodyPr/>
            <a:lstStyle/>
            <a:p>
              <a:endParaRPr lang="en-US"/>
            </a:p>
          </p:txBody>
        </p:sp>
        <p:sp>
          <p:nvSpPr>
            <p:cNvPr id="13366" name="Oval 54"/>
            <p:cNvSpPr>
              <a:spLocks noChangeArrowheads="1"/>
            </p:cNvSpPr>
            <p:nvPr/>
          </p:nvSpPr>
          <p:spPr bwMode="auto">
            <a:xfrm>
              <a:off x="4065" y="2817"/>
              <a:ext cx="167" cy="167"/>
            </a:xfrm>
            <a:prstGeom prst="ellipse">
              <a:avLst/>
            </a:prstGeom>
            <a:solidFill>
              <a:srgbClr val="DDDDDD"/>
            </a:solidFill>
            <a:ln w="15875">
              <a:solidFill>
                <a:srgbClr val="000000"/>
              </a:solidFill>
              <a:round/>
              <a:headEnd/>
              <a:tailEnd/>
            </a:ln>
          </p:spPr>
          <p:txBody>
            <a:bodyPr/>
            <a:lstStyle/>
            <a:p>
              <a:endParaRPr lang="en-US"/>
            </a:p>
          </p:txBody>
        </p:sp>
        <p:grpSp>
          <p:nvGrpSpPr>
            <p:cNvPr id="13367" name="Group 55"/>
            <p:cNvGrpSpPr>
              <a:grpSpLocks/>
            </p:cNvGrpSpPr>
            <p:nvPr/>
          </p:nvGrpSpPr>
          <p:grpSpPr bwMode="auto">
            <a:xfrm>
              <a:off x="3087" y="2982"/>
              <a:ext cx="319" cy="330"/>
              <a:chOff x="3087" y="2982"/>
              <a:chExt cx="319" cy="330"/>
            </a:xfrm>
          </p:grpSpPr>
          <p:sp>
            <p:nvSpPr>
              <p:cNvPr id="13368" name="Freeform 56"/>
              <p:cNvSpPr>
                <a:spLocks/>
              </p:cNvSpPr>
              <p:nvPr/>
            </p:nvSpPr>
            <p:spPr bwMode="auto">
              <a:xfrm>
                <a:off x="3135" y="3087"/>
                <a:ext cx="271" cy="225"/>
              </a:xfrm>
              <a:custGeom>
                <a:avLst/>
                <a:gdLst>
                  <a:gd name="T0" fmla="*/ 271 w 271"/>
                  <a:gd name="T1" fmla="*/ 225 h 225"/>
                  <a:gd name="T2" fmla="*/ 195 w 271"/>
                  <a:gd name="T3" fmla="*/ 214 h 225"/>
                  <a:gd name="T4" fmla="*/ 158 w 271"/>
                  <a:gd name="T5" fmla="*/ 207 h 225"/>
                  <a:gd name="T6" fmla="*/ 125 w 271"/>
                  <a:gd name="T7" fmla="*/ 199 h 225"/>
                  <a:gd name="T8" fmla="*/ 92 w 271"/>
                  <a:gd name="T9" fmla="*/ 188 h 225"/>
                  <a:gd name="T10" fmla="*/ 65 w 271"/>
                  <a:gd name="T11" fmla="*/ 176 h 225"/>
                  <a:gd name="T12" fmla="*/ 43 w 271"/>
                  <a:gd name="T13" fmla="*/ 161 h 225"/>
                  <a:gd name="T14" fmla="*/ 24 w 271"/>
                  <a:gd name="T15" fmla="*/ 142 h 225"/>
                  <a:gd name="T16" fmla="*/ 15 w 271"/>
                  <a:gd name="T17" fmla="*/ 128 h 225"/>
                  <a:gd name="T18" fmla="*/ 8 w 271"/>
                  <a:gd name="T19" fmla="*/ 113 h 225"/>
                  <a:gd name="T20" fmla="*/ 5 w 271"/>
                  <a:gd name="T21" fmla="*/ 98 h 225"/>
                  <a:gd name="T22" fmla="*/ 1 w 271"/>
                  <a:gd name="T23" fmla="*/ 79 h 225"/>
                  <a:gd name="T24" fmla="*/ 0 w 271"/>
                  <a:gd name="T25" fmla="*/ 41 h 225"/>
                  <a:gd name="T26" fmla="*/ 3 w 271"/>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225">
                    <a:moveTo>
                      <a:pt x="271" y="225"/>
                    </a:moveTo>
                    <a:lnTo>
                      <a:pt x="195" y="214"/>
                    </a:lnTo>
                    <a:lnTo>
                      <a:pt x="158" y="207"/>
                    </a:lnTo>
                    <a:lnTo>
                      <a:pt x="125" y="199"/>
                    </a:lnTo>
                    <a:lnTo>
                      <a:pt x="92" y="188"/>
                    </a:lnTo>
                    <a:lnTo>
                      <a:pt x="65" y="176"/>
                    </a:lnTo>
                    <a:lnTo>
                      <a:pt x="43" y="161"/>
                    </a:lnTo>
                    <a:lnTo>
                      <a:pt x="24" y="142"/>
                    </a:lnTo>
                    <a:lnTo>
                      <a:pt x="15" y="128"/>
                    </a:lnTo>
                    <a:lnTo>
                      <a:pt x="8" y="113"/>
                    </a:lnTo>
                    <a:lnTo>
                      <a:pt x="5" y="98"/>
                    </a:lnTo>
                    <a:lnTo>
                      <a:pt x="1" y="79"/>
                    </a:lnTo>
                    <a:lnTo>
                      <a:pt x="0" y="41"/>
                    </a:lnTo>
                    <a:lnTo>
                      <a:pt x="3"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9" name="Freeform 57"/>
              <p:cNvSpPr>
                <a:spLocks/>
              </p:cNvSpPr>
              <p:nvPr/>
            </p:nvSpPr>
            <p:spPr bwMode="auto">
              <a:xfrm>
                <a:off x="3087" y="2982"/>
                <a:ext cx="106" cy="115"/>
              </a:xfrm>
              <a:custGeom>
                <a:avLst/>
                <a:gdLst>
                  <a:gd name="T0" fmla="*/ 106 w 106"/>
                  <a:gd name="T1" fmla="*/ 115 h 115"/>
                  <a:gd name="T2" fmla="*/ 72 w 106"/>
                  <a:gd name="T3" fmla="*/ 0 h 115"/>
                  <a:gd name="T4" fmla="*/ 0 w 106"/>
                  <a:gd name="T5" fmla="*/ 94 h 115"/>
                  <a:gd name="T6" fmla="*/ 106 w 106"/>
                  <a:gd name="T7" fmla="*/ 115 h 115"/>
                </a:gdLst>
                <a:ahLst/>
                <a:cxnLst>
                  <a:cxn ang="0">
                    <a:pos x="T0" y="T1"/>
                  </a:cxn>
                  <a:cxn ang="0">
                    <a:pos x="T2" y="T3"/>
                  </a:cxn>
                  <a:cxn ang="0">
                    <a:pos x="T4" y="T5"/>
                  </a:cxn>
                  <a:cxn ang="0">
                    <a:pos x="T6" y="T7"/>
                  </a:cxn>
                </a:cxnLst>
                <a:rect l="0" t="0" r="r" b="b"/>
                <a:pathLst>
                  <a:path w="106" h="115">
                    <a:moveTo>
                      <a:pt x="106" y="115"/>
                    </a:moveTo>
                    <a:lnTo>
                      <a:pt x="72" y="0"/>
                    </a:lnTo>
                    <a:lnTo>
                      <a:pt x="0" y="94"/>
                    </a:lnTo>
                    <a:lnTo>
                      <a:pt x="106"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70" name="Rectangle 58"/>
            <p:cNvSpPr>
              <a:spLocks noChangeArrowheads="1"/>
            </p:cNvSpPr>
            <p:nvPr/>
          </p:nvSpPr>
          <p:spPr bwMode="auto">
            <a:xfrm>
              <a:off x="3389" y="3145"/>
              <a:ext cx="53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3371" name="Group 59"/>
            <p:cNvGrpSpPr>
              <a:grpSpLocks/>
            </p:cNvGrpSpPr>
            <p:nvPr/>
          </p:nvGrpSpPr>
          <p:grpSpPr bwMode="auto">
            <a:xfrm>
              <a:off x="3154" y="2158"/>
              <a:ext cx="829" cy="335"/>
              <a:chOff x="3154" y="2158"/>
              <a:chExt cx="829" cy="335"/>
            </a:xfrm>
          </p:grpSpPr>
          <p:sp>
            <p:nvSpPr>
              <p:cNvPr id="13372" name="Freeform 60"/>
              <p:cNvSpPr>
                <a:spLocks/>
              </p:cNvSpPr>
              <p:nvPr/>
            </p:nvSpPr>
            <p:spPr bwMode="auto">
              <a:xfrm>
                <a:off x="3154" y="2445"/>
                <a:ext cx="24" cy="48"/>
              </a:xfrm>
              <a:custGeom>
                <a:avLst/>
                <a:gdLst>
                  <a:gd name="T0" fmla="*/ 0 w 24"/>
                  <a:gd name="T1" fmla="*/ 44 h 48"/>
                  <a:gd name="T2" fmla="*/ 1 w 24"/>
                  <a:gd name="T3" fmla="*/ 44 h 48"/>
                  <a:gd name="T4" fmla="*/ 3 w 24"/>
                  <a:gd name="T5" fmla="*/ 46 h 48"/>
                  <a:gd name="T6" fmla="*/ 5 w 24"/>
                  <a:gd name="T7" fmla="*/ 48 h 48"/>
                  <a:gd name="T8" fmla="*/ 5 w 24"/>
                  <a:gd name="T9" fmla="*/ 48 h 48"/>
                  <a:gd name="T10" fmla="*/ 6 w 24"/>
                  <a:gd name="T11" fmla="*/ 46 h 48"/>
                  <a:gd name="T12" fmla="*/ 8 w 24"/>
                  <a:gd name="T13" fmla="*/ 44 h 48"/>
                  <a:gd name="T14" fmla="*/ 10 w 24"/>
                  <a:gd name="T15" fmla="*/ 43 h 48"/>
                  <a:gd name="T16" fmla="*/ 10 w 24"/>
                  <a:gd name="T17" fmla="*/ 43 h 48"/>
                  <a:gd name="T18" fmla="*/ 12 w 24"/>
                  <a:gd name="T19" fmla="*/ 27 h 48"/>
                  <a:gd name="T20" fmla="*/ 6 w 24"/>
                  <a:gd name="T21" fmla="*/ 27 h 48"/>
                  <a:gd name="T22" fmla="*/ 12 w 24"/>
                  <a:gd name="T23" fmla="*/ 29 h 48"/>
                  <a:gd name="T24" fmla="*/ 18 w 24"/>
                  <a:gd name="T25" fmla="*/ 13 h 48"/>
                  <a:gd name="T26" fmla="*/ 13 w 24"/>
                  <a:gd name="T27" fmla="*/ 12 h 48"/>
                  <a:gd name="T28" fmla="*/ 18 w 24"/>
                  <a:gd name="T29" fmla="*/ 15 h 48"/>
                  <a:gd name="T30" fmla="*/ 24 w 24"/>
                  <a:gd name="T31" fmla="*/ 6 h 48"/>
                  <a:gd name="T32" fmla="*/ 24 w 24"/>
                  <a:gd name="T33" fmla="*/ 5 h 48"/>
                  <a:gd name="T34" fmla="*/ 24 w 24"/>
                  <a:gd name="T35" fmla="*/ 3 h 48"/>
                  <a:gd name="T36" fmla="*/ 24 w 24"/>
                  <a:gd name="T37" fmla="*/ 1 h 48"/>
                  <a:gd name="T38" fmla="*/ 22 w 24"/>
                  <a:gd name="T39" fmla="*/ 0 h 48"/>
                  <a:gd name="T40" fmla="*/ 20 w 24"/>
                  <a:gd name="T41" fmla="*/ 0 h 48"/>
                  <a:gd name="T42" fmla="*/ 18 w 24"/>
                  <a:gd name="T43" fmla="*/ 0 h 48"/>
                  <a:gd name="T44" fmla="*/ 17 w 24"/>
                  <a:gd name="T45" fmla="*/ 0 h 48"/>
                  <a:gd name="T46" fmla="*/ 15 w 24"/>
                  <a:gd name="T47" fmla="*/ 1 h 48"/>
                  <a:gd name="T48" fmla="*/ 10 w 24"/>
                  <a:gd name="T49" fmla="*/ 10 h 48"/>
                  <a:gd name="T50" fmla="*/ 8 w 24"/>
                  <a:gd name="T51" fmla="*/ 12 h 48"/>
                  <a:gd name="T52" fmla="*/ 1 w 24"/>
                  <a:gd name="T53" fmla="*/ 27 h 48"/>
                  <a:gd name="T54" fmla="*/ 1 w 24"/>
                  <a:gd name="T55" fmla="*/ 29 h 48"/>
                  <a:gd name="T56" fmla="*/ 1 w 24"/>
                  <a:gd name="T57" fmla="*/ 29 h 48"/>
                  <a:gd name="T58" fmla="*/ 0 w 24"/>
                  <a:gd name="T5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8">
                    <a:moveTo>
                      <a:pt x="0" y="44"/>
                    </a:moveTo>
                    <a:lnTo>
                      <a:pt x="1" y="44"/>
                    </a:lnTo>
                    <a:lnTo>
                      <a:pt x="3" y="46"/>
                    </a:lnTo>
                    <a:lnTo>
                      <a:pt x="5" y="48"/>
                    </a:lnTo>
                    <a:lnTo>
                      <a:pt x="5" y="48"/>
                    </a:lnTo>
                    <a:lnTo>
                      <a:pt x="6" y="46"/>
                    </a:lnTo>
                    <a:lnTo>
                      <a:pt x="8" y="44"/>
                    </a:lnTo>
                    <a:lnTo>
                      <a:pt x="10" y="43"/>
                    </a:lnTo>
                    <a:lnTo>
                      <a:pt x="10" y="43"/>
                    </a:lnTo>
                    <a:lnTo>
                      <a:pt x="12" y="27"/>
                    </a:lnTo>
                    <a:lnTo>
                      <a:pt x="6" y="27"/>
                    </a:lnTo>
                    <a:lnTo>
                      <a:pt x="12" y="29"/>
                    </a:lnTo>
                    <a:lnTo>
                      <a:pt x="18" y="13"/>
                    </a:lnTo>
                    <a:lnTo>
                      <a:pt x="13" y="12"/>
                    </a:lnTo>
                    <a:lnTo>
                      <a:pt x="18" y="15"/>
                    </a:lnTo>
                    <a:lnTo>
                      <a:pt x="24" y="6"/>
                    </a:lnTo>
                    <a:lnTo>
                      <a:pt x="24" y="5"/>
                    </a:lnTo>
                    <a:lnTo>
                      <a:pt x="24" y="3"/>
                    </a:lnTo>
                    <a:lnTo>
                      <a:pt x="24" y="1"/>
                    </a:lnTo>
                    <a:lnTo>
                      <a:pt x="22" y="0"/>
                    </a:lnTo>
                    <a:lnTo>
                      <a:pt x="20" y="0"/>
                    </a:lnTo>
                    <a:lnTo>
                      <a:pt x="18" y="0"/>
                    </a:lnTo>
                    <a:lnTo>
                      <a:pt x="17" y="0"/>
                    </a:lnTo>
                    <a:lnTo>
                      <a:pt x="15" y="1"/>
                    </a:lnTo>
                    <a:lnTo>
                      <a:pt x="10" y="10"/>
                    </a:lnTo>
                    <a:lnTo>
                      <a:pt x="8" y="12"/>
                    </a:lnTo>
                    <a:lnTo>
                      <a:pt x="1" y="27"/>
                    </a:lnTo>
                    <a:lnTo>
                      <a:pt x="1" y="29"/>
                    </a:lnTo>
                    <a:lnTo>
                      <a:pt x="1" y="29"/>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61"/>
              <p:cNvSpPr>
                <a:spLocks/>
              </p:cNvSpPr>
              <p:nvPr/>
            </p:nvSpPr>
            <p:spPr bwMode="auto">
              <a:xfrm>
                <a:off x="3190" y="2398"/>
                <a:ext cx="43" cy="35"/>
              </a:xfrm>
              <a:custGeom>
                <a:avLst/>
                <a:gdLst>
                  <a:gd name="T0" fmla="*/ 1 w 43"/>
                  <a:gd name="T1" fmla="*/ 24 h 35"/>
                  <a:gd name="T2" fmla="*/ 0 w 43"/>
                  <a:gd name="T3" fmla="*/ 26 h 35"/>
                  <a:gd name="T4" fmla="*/ 0 w 43"/>
                  <a:gd name="T5" fmla="*/ 28 h 35"/>
                  <a:gd name="T6" fmla="*/ 0 w 43"/>
                  <a:gd name="T7" fmla="*/ 29 h 35"/>
                  <a:gd name="T8" fmla="*/ 0 w 43"/>
                  <a:gd name="T9" fmla="*/ 31 h 35"/>
                  <a:gd name="T10" fmla="*/ 1 w 43"/>
                  <a:gd name="T11" fmla="*/ 33 h 35"/>
                  <a:gd name="T12" fmla="*/ 3 w 43"/>
                  <a:gd name="T13" fmla="*/ 35 h 35"/>
                  <a:gd name="T14" fmla="*/ 5 w 43"/>
                  <a:gd name="T15" fmla="*/ 35 h 35"/>
                  <a:gd name="T16" fmla="*/ 7 w 43"/>
                  <a:gd name="T17" fmla="*/ 33 h 35"/>
                  <a:gd name="T18" fmla="*/ 7 w 43"/>
                  <a:gd name="T19" fmla="*/ 33 h 35"/>
                  <a:gd name="T20" fmla="*/ 25 w 43"/>
                  <a:gd name="T21" fmla="*/ 19 h 35"/>
                  <a:gd name="T22" fmla="*/ 41 w 43"/>
                  <a:gd name="T23" fmla="*/ 11 h 35"/>
                  <a:gd name="T24" fmla="*/ 43 w 43"/>
                  <a:gd name="T25" fmla="*/ 9 h 35"/>
                  <a:gd name="T26" fmla="*/ 43 w 43"/>
                  <a:gd name="T27" fmla="*/ 7 h 35"/>
                  <a:gd name="T28" fmla="*/ 43 w 43"/>
                  <a:gd name="T29" fmla="*/ 5 h 35"/>
                  <a:gd name="T30" fmla="*/ 43 w 43"/>
                  <a:gd name="T31" fmla="*/ 4 h 35"/>
                  <a:gd name="T32" fmla="*/ 41 w 43"/>
                  <a:gd name="T33" fmla="*/ 2 h 35"/>
                  <a:gd name="T34" fmla="*/ 39 w 43"/>
                  <a:gd name="T35" fmla="*/ 0 h 35"/>
                  <a:gd name="T36" fmla="*/ 37 w 43"/>
                  <a:gd name="T37" fmla="*/ 0 h 35"/>
                  <a:gd name="T38" fmla="*/ 36 w 43"/>
                  <a:gd name="T39" fmla="*/ 2 h 35"/>
                  <a:gd name="T40" fmla="*/ 20 w 43"/>
                  <a:gd name="T41" fmla="*/ 11 h 35"/>
                  <a:gd name="T42" fmla="*/ 1 w 43"/>
                  <a:gd name="T4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5">
                    <a:moveTo>
                      <a:pt x="1" y="24"/>
                    </a:moveTo>
                    <a:lnTo>
                      <a:pt x="0" y="26"/>
                    </a:lnTo>
                    <a:lnTo>
                      <a:pt x="0" y="28"/>
                    </a:lnTo>
                    <a:lnTo>
                      <a:pt x="0" y="29"/>
                    </a:lnTo>
                    <a:lnTo>
                      <a:pt x="0" y="31"/>
                    </a:lnTo>
                    <a:lnTo>
                      <a:pt x="1" y="33"/>
                    </a:lnTo>
                    <a:lnTo>
                      <a:pt x="3" y="35"/>
                    </a:lnTo>
                    <a:lnTo>
                      <a:pt x="5" y="35"/>
                    </a:lnTo>
                    <a:lnTo>
                      <a:pt x="7" y="33"/>
                    </a:lnTo>
                    <a:lnTo>
                      <a:pt x="7" y="33"/>
                    </a:lnTo>
                    <a:lnTo>
                      <a:pt x="25" y="19"/>
                    </a:lnTo>
                    <a:lnTo>
                      <a:pt x="41" y="11"/>
                    </a:lnTo>
                    <a:lnTo>
                      <a:pt x="43" y="9"/>
                    </a:lnTo>
                    <a:lnTo>
                      <a:pt x="43" y="7"/>
                    </a:lnTo>
                    <a:lnTo>
                      <a:pt x="43" y="5"/>
                    </a:lnTo>
                    <a:lnTo>
                      <a:pt x="43" y="4"/>
                    </a:lnTo>
                    <a:lnTo>
                      <a:pt x="41" y="2"/>
                    </a:lnTo>
                    <a:lnTo>
                      <a:pt x="39" y="0"/>
                    </a:lnTo>
                    <a:lnTo>
                      <a:pt x="37" y="0"/>
                    </a:lnTo>
                    <a:lnTo>
                      <a:pt x="36" y="2"/>
                    </a:lnTo>
                    <a:lnTo>
                      <a:pt x="20" y="11"/>
                    </a:lnTo>
                    <a:lnTo>
                      <a:pt x="1"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62"/>
              <p:cNvSpPr>
                <a:spLocks/>
              </p:cNvSpPr>
              <p:nvPr/>
            </p:nvSpPr>
            <p:spPr bwMode="auto">
              <a:xfrm>
                <a:off x="3250" y="2367"/>
                <a:ext cx="48" cy="26"/>
              </a:xfrm>
              <a:custGeom>
                <a:avLst/>
                <a:gdLst>
                  <a:gd name="T0" fmla="*/ 3 w 48"/>
                  <a:gd name="T1" fmla="*/ 17 h 26"/>
                  <a:gd name="T2" fmla="*/ 1 w 48"/>
                  <a:gd name="T3" fmla="*/ 19 h 26"/>
                  <a:gd name="T4" fmla="*/ 0 w 48"/>
                  <a:gd name="T5" fmla="*/ 21 h 26"/>
                  <a:gd name="T6" fmla="*/ 0 w 48"/>
                  <a:gd name="T7" fmla="*/ 23 h 26"/>
                  <a:gd name="T8" fmla="*/ 1 w 48"/>
                  <a:gd name="T9" fmla="*/ 24 h 26"/>
                  <a:gd name="T10" fmla="*/ 3 w 48"/>
                  <a:gd name="T11" fmla="*/ 26 h 26"/>
                  <a:gd name="T12" fmla="*/ 5 w 48"/>
                  <a:gd name="T13" fmla="*/ 26 h 26"/>
                  <a:gd name="T14" fmla="*/ 7 w 48"/>
                  <a:gd name="T15" fmla="*/ 26 h 26"/>
                  <a:gd name="T16" fmla="*/ 8 w 48"/>
                  <a:gd name="T17" fmla="*/ 26 h 26"/>
                  <a:gd name="T18" fmla="*/ 12 w 48"/>
                  <a:gd name="T19" fmla="*/ 24 h 26"/>
                  <a:gd name="T20" fmla="*/ 10 w 48"/>
                  <a:gd name="T21" fmla="*/ 19 h 26"/>
                  <a:gd name="T22" fmla="*/ 10 w 48"/>
                  <a:gd name="T23" fmla="*/ 24 h 26"/>
                  <a:gd name="T24" fmla="*/ 39 w 48"/>
                  <a:gd name="T25" fmla="*/ 12 h 26"/>
                  <a:gd name="T26" fmla="*/ 44 w 48"/>
                  <a:gd name="T27" fmla="*/ 11 h 26"/>
                  <a:gd name="T28" fmla="*/ 46 w 48"/>
                  <a:gd name="T29" fmla="*/ 9 h 26"/>
                  <a:gd name="T30" fmla="*/ 48 w 48"/>
                  <a:gd name="T31" fmla="*/ 7 h 26"/>
                  <a:gd name="T32" fmla="*/ 48 w 48"/>
                  <a:gd name="T33" fmla="*/ 5 h 26"/>
                  <a:gd name="T34" fmla="*/ 48 w 48"/>
                  <a:gd name="T35" fmla="*/ 4 h 26"/>
                  <a:gd name="T36" fmla="*/ 48 w 48"/>
                  <a:gd name="T37" fmla="*/ 2 h 26"/>
                  <a:gd name="T38" fmla="*/ 46 w 48"/>
                  <a:gd name="T39" fmla="*/ 0 h 26"/>
                  <a:gd name="T40" fmla="*/ 44 w 48"/>
                  <a:gd name="T41" fmla="*/ 0 h 26"/>
                  <a:gd name="T42" fmla="*/ 43 w 48"/>
                  <a:gd name="T43" fmla="*/ 0 h 26"/>
                  <a:gd name="T44" fmla="*/ 37 w 48"/>
                  <a:gd name="T45" fmla="*/ 2 h 26"/>
                  <a:gd name="T46" fmla="*/ 8 w 48"/>
                  <a:gd name="T47" fmla="*/ 14 h 26"/>
                  <a:gd name="T48" fmla="*/ 7 w 48"/>
                  <a:gd name="T49" fmla="*/ 16 h 26"/>
                  <a:gd name="T50" fmla="*/ 3 w 48"/>
                  <a:gd name="T51"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 y="17"/>
                    </a:moveTo>
                    <a:lnTo>
                      <a:pt x="1" y="19"/>
                    </a:lnTo>
                    <a:lnTo>
                      <a:pt x="0" y="21"/>
                    </a:lnTo>
                    <a:lnTo>
                      <a:pt x="0" y="23"/>
                    </a:lnTo>
                    <a:lnTo>
                      <a:pt x="1" y="24"/>
                    </a:lnTo>
                    <a:lnTo>
                      <a:pt x="3" y="26"/>
                    </a:lnTo>
                    <a:lnTo>
                      <a:pt x="5" y="26"/>
                    </a:lnTo>
                    <a:lnTo>
                      <a:pt x="7" y="26"/>
                    </a:lnTo>
                    <a:lnTo>
                      <a:pt x="8" y="26"/>
                    </a:lnTo>
                    <a:lnTo>
                      <a:pt x="12" y="24"/>
                    </a:lnTo>
                    <a:lnTo>
                      <a:pt x="10" y="19"/>
                    </a:lnTo>
                    <a:lnTo>
                      <a:pt x="10" y="24"/>
                    </a:lnTo>
                    <a:lnTo>
                      <a:pt x="39" y="12"/>
                    </a:lnTo>
                    <a:lnTo>
                      <a:pt x="44" y="11"/>
                    </a:lnTo>
                    <a:lnTo>
                      <a:pt x="46" y="9"/>
                    </a:lnTo>
                    <a:lnTo>
                      <a:pt x="48" y="7"/>
                    </a:lnTo>
                    <a:lnTo>
                      <a:pt x="48" y="5"/>
                    </a:lnTo>
                    <a:lnTo>
                      <a:pt x="48" y="4"/>
                    </a:lnTo>
                    <a:lnTo>
                      <a:pt x="48" y="2"/>
                    </a:lnTo>
                    <a:lnTo>
                      <a:pt x="46" y="0"/>
                    </a:lnTo>
                    <a:lnTo>
                      <a:pt x="44" y="0"/>
                    </a:lnTo>
                    <a:lnTo>
                      <a:pt x="43" y="0"/>
                    </a:lnTo>
                    <a:lnTo>
                      <a:pt x="37" y="2"/>
                    </a:lnTo>
                    <a:lnTo>
                      <a:pt x="8" y="14"/>
                    </a:lnTo>
                    <a:lnTo>
                      <a:pt x="7" y="16"/>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63"/>
              <p:cNvSpPr>
                <a:spLocks/>
              </p:cNvSpPr>
              <p:nvPr/>
            </p:nvSpPr>
            <p:spPr bwMode="auto">
              <a:xfrm>
                <a:off x="3317" y="2345"/>
                <a:ext cx="49" cy="22"/>
              </a:xfrm>
              <a:custGeom>
                <a:avLst/>
                <a:gdLst>
                  <a:gd name="T0" fmla="*/ 3 w 49"/>
                  <a:gd name="T1" fmla="*/ 12 h 22"/>
                  <a:gd name="T2" fmla="*/ 1 w 49"/>
                  <a:gd name="T3" fmla="*/ 12 h 22"/>
                  <a:gd name="T4" fmla="*/ 0 w 49"/>
                  <a:gd name="T5" fmla="*/ 14 h 22"/>
                  <a:gd name="T6" fmla="*/ 0 w 49"/>
                  <a:gd name="T7" fmla="*/ 15 h 22"/>
                  <a:gd name="T8" fmla="*/ 0 w 49"/>
                  <a:gd name="T9" fmla="*/ 17 h 22"/>
                  <a:gd name="T10" fmla="*/ 0 w 49"/>
                  <a:gd name="T11" fmla="*/ 19 h 22"/>
                  <a:gd name="T12" fmla="*/ 1 w 49"/>
                  <a:gd name="T13" fmla="*/ 21 h 22"/>
                  <a:gd name="T14" fmla="*/ 3 w 49"/>
                  <a:gd name="T15" fmla="*/ 22 h 22"/>
                  <a:gd name="T16" fmla="*/ 5 w 49"/>
                  <a:gd name="T17" fmla="*/ 22 h 22"/>
                  <a:gd name="T18" fmla="*/ 34 w 49"/>
                  <a:gd name="T19" fmla="*/ 14 h 22"/>
                  <a:gd name="T20" fmla="*/ 46 w 49"/>
                  <a:gd name="T21" fmla="*/ 10 h 22"/>
                  <a:gd name="T22" fmla="*/ 46 w 49"/>
                  <a:gd name="T23" fmla="*/ 9 h 22"/>
                  <a:gd name="T24" fmla="*/ 48 w 49"/>
                  <a:gd name="T25" fmla="*/ 7 h 22"/>
                  <a:gd name="T26" fmla="*/ 49 w 49"/>
                  <a:gd name="T27" fmla="*/ 5 h 22"/>
                  <a:gd name="T28" fmla="*/ 49 w 49"/>
                  <a:gd name="T29" fmla="*/ 5 h 22"/>
                  <a:gd name="T30" fmla="*/ 48 w 49"/>
                  <a:gd name="T31" fmla="*/ 3 h 22"/>
                  <a:gd name="T32" fmla="*/ 46 w 49"/>
                  <a:gd name="T33" fmla="*/ 2 h 22"/>
                  <a:gd name="T34" fmla="*/ 44 w 49"/>
                  <a:gd name="T35" fmla="*/ 0 h 22"/>
                  <a:gd name="T36" fmla="*/ 44 w 49"/>
                  <a:gd name="T37" fmla="*/ 0 h 22"/>
                  <a:gd name="T38" fmla="*/ 32 w 49"/>
                  <a:gd name="T39" fmla="*/ 3 h 22"/>
                  <a:gd name="T40" fmla="*/ 3 w 49"/>
                  <a:gd name="T41"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3" y="12"/>
                    </a:moveTo>
                    <a:lnTo>
                      <a:pt x="1" y="12"/>
                    </a:lnTo>
                    <a:lnTo>
                      <a:pt x="0" y="14"/>
                    </a:lnTo>
                    <a:lnTo>
                      <a:pt x="0" y="15"/>
                    </a:lnTo>
                    <a:lnTo>
                      <a:pt x="0" y="17"/>
                    </a:lnTo>
                    <a:lnTo>
                      <a:pt x="0" y="19"/>
                    </a:lnTo>
                    <a:lnTo>
                      <a:pt x="1" y="21"/>
                    </a:lnTo>
                    <a:lnTo>
                      <a:pt x="3" y="22"/>
                    </a:lnTo>
                    <a:lnTo>
                      <a:pt x="5" y="22"/>
                    </a:lnTo>
                    <a:lnTo>
                      <a:pt x="34" y="14"/>
                    </a:lnTo>
                    <a:lnTo>
                      <a:pt x="46" y="10"/>
                    </a:lnTo>
                    <a:lnTo>
                      <a:pt x="46" y="9"/>
                    </a:lnTo>
                    <a:lnTo>
                      <a:pt x="48" y="7"/>
                    </a:lnTo>
                    <a:lnTo>
                      <a:pt x="49" y="5"/>
                    </a:lnTo>
                    <a:lnTo>
                      <a:pt x="49" y="5"/>
                    </a:lnTo>
                    <a:lnTo>
                      <a:pt x="48" y="3"/>
                    </a:lnTo>
                    <a:lnTo>
                      <a:pt x="46" y="2"/>
                    </a:lnTo>
                    <a:lnTo>
                      <a:pt x="44" y="0"/>
                    </a:lnTo>
                    <a:lnTo>
                      <a:pt x="44" y="0"/>
                    </a:lnTo>
                    <a:lnTo>
                      <a:pt x="32" y="3"/>
                    </a:lnTo>
                    <a:lnTo>
                      <a:pt x="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6" name="Freeform 64"/>
              <p:cNvSpPr>
                <a:spLocks/>
              </p:cNvSpPr>
              <p:nvPr/>
            </p:nvSpPr>
            <p:spPr bwMode="auto">
              <a:xfrm>
                <a:off x="3385" y="2330"/>
                <a:ext cx="52" cy="18"/>
              </a:xfrm>
              <a:custGeom>
                <a:avLst/>
                <a:gdLst>
                  <a:gd name="T0" fmla="*/ 5 w 52"/>
                  <a:gd name="T1" fmla="*/ 8 h 18"/>
                  <a:gd name="T2" fmla="*/ 4 w 52"/>
                  <a:gd name="T3" fmla="*/ 8 h 18"/>
                  <a:gd name="T4" fmla="*/ 2 w 52"/>
                  <a:gd name="T5" fmla="*/ 10 h 18"/>
                  <a:gd name="T6" fmla="*/ 0 w 52"/>
                  <a:gd name="T7" fmla="*/ 12 h 18"/>
                  <a:gd name="T8" fmla="*/ 0 w 52"/>
                  <a:gd name="T9" fmla="*/ 13 h 18"/>
                  <a:gd name="T10" fmla="*/ 2 w 52"/>
                  <a:gd name="T11" fmla="*/ 15 h 18"/>
                  <a:gd name="T12" fmla="*/ 4 w 52"/>
                  <a:gd name="T13" fmla="*/ 17 h 18"/>
                  <a:gd name="T14" fmla="*/ 5 w 52"/>
                  <a:gd name="T15" fmla="*/ 18 h 18"/>
                  <a:gd name="T16" fmla="*/ 7 w 52"/>
                  <a:gd name="T17" fmla="*/ 18 h 18"/>
                  <a:gd name="T18" fmla="*/ 35 w 52"/>
                  <a:gd name="T19" fmla="*/ 12 h 18"/>
                  <a:gd name="T20" fmla="*/ 48 w 52"/>
                  <a:gd name="T21" fmla="*/ 10 h 18"/>
                  <a:gd name="T22" fmla="*/ 50 w 52"/>
                  <a:gd name="T23" fmla="*/ 10 h 18"/>
                  <a:gd name="T24" fmla="*/ 52 w 52"/>
                  <a:gd name="T25" fmla="*/ 8 h 18"/>
                  <a:gd name="T26" fmla="*/ 52 w 52"/>
                  <a:gd name="T27" fmla="*/ 6 h 18"/>
                  <a:gd name="T28" fmla="*/ 52 w 52"/>
                  <a:gd name="T29" fmla="*/ 5 h 18"/>
                  <a:gd name="T30" fmla="*/ 52 w 52"/>
                  <a:gd name="T31" fmla="*/ 3 h 18"/>
                  <a:gd name="T32" fmla="*/ 50 w 52"/>
                  <a:gd name="T33" fmla="*/ 1 h 18"/>
                  <a:gd name="T34" fmla="*/ 48 w 52"/>
                  <a:gd name="T35" fmla="*/ 0 h 18"/>
                  <a:gd name="T36" fmla="*/ 47 w 52"/>
                  <a:gd name="T37" fmla="*/ 0 h 18"/>
                  <a:gd name="T38" fmla="*/ 33 w 52"/>
                  <a:gd name="T39" fmla="*/ 1 h 18"/>
                  <a:gd name="T40" fmla="*/ 5 w 52"/>
                  <a:gd name="T4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18">
                    <a:moveTo>
                      <a:pt x="5" y="8"/>
                    </a:moveTo>
                    <a:lnTo>
                      <a:pt x="4" y="8"/>
                    </a:lnTo>
                    <a:lnTo>
                      <a:pt x="2" y="10"/>
                    </a:lnTo>
                    <a:lnTo>
                      <a:pt x="0" y="12"/>
                    </a:lnTo>
                    <a:lnTo>
                      <a:pt x="0" y="13"/>
                    </a:lnTo>
                    <a:lnTo>
                      <a:pt x="2" y="15"/>
                    </a:lnTo>
                    <a:lnTo>
                      <a:pt x="4" y="17"/>
                    </a:lnTo>
                    <a:lnTo>
                      <a:pt x="5" y="18"/>
                    </a:lnTo>
                    <a:lnTo>
                      <a:pt x="7" y="18"/>
                    </a:lnTo>
                    <a:lnTo>
                      <a:pt x="35" y="12"/>
                    </a:lnTo>
                    <a:lnTo>
                      <a:pt x="48" y="10"/>
                    </a:lnTo>
                    <a:lnTo>
                      <a:pt x="50" y="10"/>
                    </a:lnTo>
                    <a:lnTo>
                      <a:pt x="52" y="8"/>
                    </a:lnTo>
                    <a:lnTo>
                      <a:pt x="52" y="6"/>
                    </a:lnTo>
                    <a:lnTo>
                      <a:pt x="52" y="5"/>
                    </a:lnTo>
                    <a:lnTo>
                      <a:pt x="52" y="3"/>
                    </a:lnTo>
                    <a:lnTo>
                      <a:pt x="50" y="1"/>
                    </a:lnTo>
                    <a:lnTo>
                      <a:pt x="48" y="0"/>
                    </a:lnTo>
                    <a:lnTo>
                      <a:pt x="47" y="0"/>
                    </a:lnTo>
                    <a:lnTo>
                      <a:pt x="33" y="1"/>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Freeform 65"/>
              <p:cNvSpPr>
                <a:spLocks/>
              </p:cNvSpPr>
              <p:nvPr/>
            </p:nvSpPr>
            <p:spPr bwMode="auto">
              <a:xfrm>
                <a:off x="3457" y="2321"/>
                <a:ext cx="52" cy="15"/>
              </a:xfrm>
              <a:custGeom>
                <a:avLst/>
                <a:gdLst>
                  <a:gd name="T0" fmla="*/ 4 w 52"/>
                  <a:gd name="T1" fmla="*/ 5 h 15"/>
                  <a:gd name="T2" fmla="*/ 2 w 52"/>
                  <a:gd name="T3" fmla="*/ 5 h 15"/>
                  <a:gd name="T4" fmla="*/ 0 w 52"/>
                  <a:gd name="T5" fmla="*/ 7 h 15"/>
                  <a:gd name="T6" fmla="*/ 0 w 52"/>
                  <a:gd name="T7" fmla="*/ 9 h 15"/>
                  <a:gd name="T8" fmla="*/ 0 w 52"/>
                  <a:gd name="T9" fmla="*/ 10 h 15"/>
                  <a:gd name="T10" fmla="*/ 0 w 52"/>
                  <a:gd name="T11" fmla="*/ 12 h 15"/>
                  <a:gd name="T12" fmla="*/ 2 w 52"/>
                  <a:gd name="T13" fmla="*/ 14 h 15"/>
                  <a:gd name="T14" fmla="*/ 4 w 52"/>
                  <a:gd name="T15" fmla="*/ 15 h 15"/>
                  <a:gd name="T16" fmla="*/ 6 w 52"/>
                  <a:gd name="T17" fmla="*/ 15 h 15"/>
                  <a:gd name="T18" fmla="*/ 38 w 52"/>
                  <a:gd name="T19" fmla="*/ 10 h 15"/>
                  <a:gd name="T20" fmla="*/ 47 w 52"/>
                  <a:gd name="T21" fmla="*/ 10 h 15"/>
                  <a:gd name="T22" fmla="*/ 48 w 52"/>
                  <a:gd name="T23" fmla="*/ 9 h 15"/>
                  <a:gd name="T24" fmla="*/ 50 w 52"/>
                  <a:gd name="T25" fmla="*/ 7 h 15"/>
                  <a:gd name="T26" fmla="*/ 52 w 52"/>
                  <a:gd name="T27" fmla="*/ 5 h 15"/>
                  <a:gd name="T28" fmla="*/ 52 w 52"/>
                  <a:gd name="T29" fmla="*/ 3 h 15"/>
                  <a:gd name="T30" fmla="*/ 50 w 52"/>
                  <a:gd name="T31" fmla="*/ 2 h 15"/>
                  <a:gd name="T32" fmla="*/ 48 w 52"/>
                  <a:gd name="T33" fmla="*/ 0 h 15"/>
                  <a:gd name="T34" fmla="*/ 47 w 52"/>
                  <a:gd name="T35" fmla="*/ 0 h 15"/>
                  <a:gd name="T36" fmla="*/ 45 w 52"/>
                  <a:gd name="T37" fmla="*/ 0 h 15"/>
                  <a:gd name="T38" fmla="*/ 36 w 52"/>
                  <a:gd name="T39" fmla="*/ 0 h 15"/>
                  <a:gd name="T40" fmla="*/ 4 w 52"/>
                  <a:gd name="T4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15">
                    <a:moveTo>
                      <a:pt x="4" y="5"/>
                    </a:moveTo>
                    <a:lnTo>
                      <a:pt x="2" y="5"/>
                    </a:lnTo>
                    <a:lnTo>
                      <a:pt x="0" y="7"/>
                    </a:lnTo>
                    <a:lnTo>
                      <a:pt x="0" y="9"/>
                    </a:lnTo>
                    <a:lnTo>
                      <a:pt x="0" y="10"/>
                    </a:lnTo>
                    <a:lnTo>
                      <a:pt x="0" y="12"/>
                    </a:lnTo>
                    <a:lnTo>
                      <a:pt x="2" y="14"/>
                    </a:lnTo>
                    <a:lnTo>
                      <a:pt x="4" y="15"/>
                    </a:lnTo>
                    <a:lnTo>
                      <a:pt x="6" y="15"/>
                    </a:lnTo>
                    <a:lnTo>
                      <a:pt x="38" y="10"/>
                    </a:lnTo>
                    <a:lnTo>
                      <a:pt x="47" y="10"/>
                    </a:lnTo>
                    <a:lnTo>
                      <a:pt x="48" y="9"/>
                    </a:lnTo>
                    <a:lnTo>
                      <a:pt x="50" y="7"/>
                    </a:lnTo>
                    <a:lnTo>
                      <a:pt x="52" y="5"/>
                    </a:lnTo>
                    <a:lnTo>
                      <a:pt x="52" y="3"/>
                    </a:lnTo>
                    <a:lnTo>
                      <a:pt x="50" y="2"/>
                    </a:lnTo>
                    <a:lnTo>
                      <a:pt x="48" y="0"/>
                    </a:lnTo>
                    <a:lnTo>
                      <a:pt x="47" y="0"/>
                    </a:lnTo>
                    <a:lnTo>
                      <a:pt x="45" y="0"/>
                    </a:lnTo>
                    <a:lnTo>
                      <a:pt x="36" y="0"/>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8" name="Freeform 66"/>
              <p:cNvSpPr>
                <a:spLocks/>
              </p:cNvSpPr>
              <p:nvPr/>
            </p:nvSpPr>
            <p:spPr bwMode="auto">
              <a:xfrm>
                <a:off x="3530" y="2318"/>
                <a:ext cx="51" cy="12"/>
              </a:xfrm>
              <a:custGeom>
                <a:avLst/>
                <a:gdLst>
                  <a:gd name="T0" fmla="*/ 5 w 51"/>
                  <a:gd name="T1" fmla="*/ 1 h 12"/>
                  <a:gd name="T2" fmla="*/ 3 w 51"/>
                  <a:gd name="T3" fmla="*/ 1 h 12"/>
                  <a:gd name="T4" fmla="*/ 1 w 51"/>
                  <a:gd name="T5" fmla="*/ 1 h 12"/>
                  <a:gd name="T6" fmla="*/ 0 w 51"/>
                  <a:gd name="T7" fmla="*/ 3 h 12"/>
                  <a:gd name="T8" fmla="*/ 0 w 51"/>
                  <a:gd name="T9" fmla="*/ 5 h 12"/>
                  <a:gd name="T10" fmla="*/ 0 w 51"/>
                  <a:gd name="T11" fmla="*/ 6 h 12"/>
                  <a:gd name="T12" fmla="*/ 0 w 51"/>
                  <a:gd name="T13" fmla="*/ 8 h 12"/>
                  <a:gd name="T14" fmla="*/ 1 w 51"/>
                  <a:gd name="T15" fmla="*/ 10 h 12"/>
                  <a:gd name="T16" fmla="*/ 3 w 51"/>
                  <a:gd name="T17" fmla="*/ 12 h 12"/>
                  <a:gd name="T18" fmla="*/ 41 w 51"/>
                  <a:gd name="T19" fmla="*/ 10 h 12"/>
                  <a:gd name="T20" fmla="*/ 44 w 51"/>
                  <a:gd name="T21" fmla="*/ 10 h 12"/>
                  <a:gd name="T22" fmla="*/ 46 w 51"/>
                  <a:gd name="T23" fmla="*/ 10 h 12"/>
                  <a:gd name="T24" fmla="*/ 48 w 51"/>
                  <a:gd name="T25" fmla="*/ 8 h 12"/>
                  <a:gd name="T26" fmla="*/ 49 w 51"/>
                  <a:gd name="T27" fmla="*/ 6 h 12"/>
                  <a:gd name="T28" fmla="*/ 51 w 51"/>
                  <a:gd name="T29" fmla="*/ 5 h 12"/>
                  <a:gd name="T30" fmla="*/ 51 w 51"/>
                  <a:gd name="T31" fmla="*/ 3 h 12"/>
                  <a:gd name="T32" fmla="*/ 49 w 51"/>
                  <a:gd name="T33" fmla="*/ 1 h 12"/>
                  <a:gd name="T34" fmla="*/ 48 w 51"/>
                  <a:gd name="T35" fmla="*/ 0 h 12"/>
                  <a:gd name="T36" fmla="*/ 46 w 51"/>
                  <a:gd name="T37" fmla="*/ 0 h 12"/>
                  <a:gd name="T38" fmla="*/ 42 w 51"/>
                  <a:gd name="T39" fmla="*/ 0 h 12"/>
                  <a:gd name="T40" fmla="*/ 5 w 51"/>
                  <a:gd name="T4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12">
                    <a:moveTo>
                      <a:pt x="5" y="1"/>
                    </a:moveTo>
                    <a:lnTo>
                      <a:pt x="3" y="1"/>
                    </a:lnTo>
                    <a:lnTo>
                      <a:pt x="1" y="1"/>
                    </a:lnTo>
                    <a:lnTo>
                      <a:pt x="0" y="3"/>
                    </a:lnTo>
                    <a:lnTo>
                      <a:pt x="0" y="5"/>
                    </a:lnTo>
                    <a:lnTo>
                      <a:pt x="0" y="6"/>
                    </a:lnTo>
                    <a:lnTo>
                      <a:pt x="0" y="8"/>
                    </a:lnTo>
                    <a:lnTo>
                      <a:pt x="1" y="10"/>
                    </a:lnTo>
                    <a:lnTo>
                      <a:pt x="3" y="12"/>
                    </a:lnTo>
                    <a:lnTo>
                      <a:pt x="41" y="10"/>
                    </a:lnTo>
                    <a:lnTo>
                      <a:pt x="44" y="10"/>
                    </a:lnTo>
                    <a:lnTo>
                      <a:pt x="46" y="10"/>
                    </a:lnTo>
                    <a:lnTo>
                      <a:pt x="48" y="8"/>
                    </a:lnTo>
                    <a:lnTo>
                      <a:pt x="49" y="6"/>
                    </a:lnTo>
                    <a:lnTo>
                      <a:pt x="51" y="5"/>
                    </a:lnTo>
                    <a:lnTo>
                      <a:pt x="51" y="3"/>
                    </a:lnTo>
                    <a:lnTo>
                      <a:pt x="49" y="1"/>
                    </a:lnTo>
                    <a:lnTo>
                      <a:pt x="48" y="0"/>
                    </a:lnTo>
                    <a:lnTo>
                      <a:pt x="46" y="0"/>
                    </a:lnTo>
                    <a:lnTo>
                      <a:pt x="42"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9" name="Freeform 67"/>
              <p:cNvSpPr>
                <a:spLocks/>
              </p:cNvSpPr>
              <p:nvPr/>
            </p:nvSpPr>
            <p:spPr bwMode="auto">
              <a:xfrm>
                <a:off x="3602" y="2314"/>
                <a:ext cx="51" cy="12"/>
              </a:xfrm>
              <a:custGeom>
                <a:avLst/>
                <a:gdLst>
                  <a:gd name="T0" fmla="*/ 5 w 51"/>
                  <a:gd name="T1" fmla="*/ 2 h 12"/>
                  <a:gd name="T2" fmla="*/ 3 w 51"/>
                  <a:gd name="T3" fmla="*/ 2 h 12"/>
                  <a:gd name="T4" fmla="*/ 1 w 51"/>
                  <a:gd name="T5" fmla="*/ 4 h 12"/>
                  <a:gd name="T6" fmla="*/ 0 w 51"/>
                  <a:gd name="T7" fmla="*/ 5 h 12"/>
                  <a:gd name="T8" fmla="*/ 0 w 51"/>
                  <a:gd name="T9" fmla="*/ 7 h 12"/>
                  <a:gd name="T10" fmla="*/ 0 w 51"/>
                  <a:gd name="T11" fmla="*/ 9 h 12"/>
                  <a:gd name="T12" fmla="*/ 0 w 51"/>
                  <a:gd name="T13" fmla="*/ 10 h 12"/>
                  <a:gd name="T14" fmla="*/ 1 w 51"/>
                  <a:gd name="T15" fmla="*/ 12 h 12"/>
                  <a:gd name="T16" fmla="*/ 3 w 51"/>
                  <a:gd name="T17" fmla="*/ 12 h 12"/>
                  <a:gd name="T18" fmla="*/ 18 w 51"/>
                  <a:gd name="T19" fmla="*/ 12 h 12"/>
                  <a:gd name="T20" fmla="*/ 20 w 51"/>
                  <a:gd name="T21" fmla="*/ 12 h 12"/>
                  <a:gd name="T22" fmla="*/ 46 w 51"/>
                  <a:gd name="T23" fmla="*/ 10 h 12"/>
                  <a:gd name="T24" fmla="*/ 48 w 51"/>
                  <a:gd name="T25" fmla="*/ 9 h 12"/>
                  <a:gd name="T26" fmla="*/ 49 w 51"/>
                  <a:gd name="T27" fmla="*/ 7 h 12"/>
                  <a:gd name="T28" fmla="*/ 51 w 51"/>
                  <a:gd name="T29" fmla="*/ 5 h 12"/>
                  <a:gd name="T30" fmla="*/ 51 w 51"/>
                  <a:gd name="T31" fmla="*/ 4 h 12"/>
                  <a:gd name="T32" fmla="*/ 49 w 51"/>
                  <a:gd name="T33" fmla="*/ 2 h 12"/>
                  <a:gd name="T34" fmla="*/ 48 w 51"/>
                  <a:gd name="T35" fmla="*/ 0 h 12"/>
                  <a:gd name="T36" fmla="*/ 46 w 51"/>
                  <a:gd name="T37" fmla="*/ 0 h 12"/>
                  <a:gd name="T38" fmla="*/ 44 w 51"/>
                  <a:gd name="T39" fmla="*/ 0 h 12"/>
                  <a:gd name="T40" fmla="*/ 18 w 51"/>
                  <a:gd name="T41" fmla="*/ 2 h 12"/>
                  <a:gd name="T42" fmla="*/ 18 w 51"/>
                  <a:gd name="T43" fmla="*/ 7 h 12"/>
                  <a:gd name="T44" fmla="*/ 20 w 51"/>
                  <a:gd name="T45" fmla="*/ 2 h 12"/>
                  <a:gd name="T46" fmla="*/ 5 w 51"/>
                  <a:gd name="T4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12">
                    <a:moveTo>
                      <a:pt x="5" y="2"/>
                    </a:moveTo>
                    <a:lnTo>
                      <a:pt x="3" y="2"/>
                    </a:lnTo>
                    <a:lnTo>
                      <a:pt x="1" y="4"/>
                    </a:lnTo>
                    <a:lnTo>
                      <a:pt x="0" y="5"/>
                    </a:lnTo>
                    <a:lnTo>
                      <a:pt x="0" y="7"/>
                    </a:lnTo>
                    <a:lnTo>
                      <a:pt x="0" y="9"/>
                    </a:lnTo>
                    <a:lnTo>
                      <a:pt x="0" y="10"/>
                    </a:lnTo>
                    <a:lnTo>
                      <a:pt x="1" y="12"/>
                    </a:lnTo>
                    <a:lnTo>
                      <a:pt x="3" y="12"/>
                    </a:lnTo>
                    <a:lnTo>
                      <a:pt x="18" y="12"/>
                    </a:lnTo>
                    <a:lnTo>
                      <a:pt x="20" y="12"/>
                    </a:lnTo>
                    <a:lnTo>
                      <a:pt x="46" y="10"/>
                    </a:lnTo>
                    <a:lnTo>
                      <a:pt x="48" y="9"/>
                    </a:lnTo>
                    <a:lnTo>
                      <a:pt x="49" y="7"/>
                    </a:lnTo>
                    <a:lnTo>
                      <a:pt x="51" y="5"/>
                    </a:lnTo>
                    <a:lnTo>
                      <a:pt x="51" y="4"/>
                    </a:lnTo>
                    <a:lnTo>
                      <a:pt x="49" y="2"/>
                    </a:lnTo>
                    <a:lnTo>
                      <a:pt x="48" y="0"/>
                    </a:lnTo>
                    <a:lnTo>
                      <a:pt x="46" y="0"/>
                    </a:lnTo>
                    <a:lnTo>
                      <a:pt x="44" y="0"/>
                    </a:lnTo>
                    <a:lnTo>
                      <a:pt x="18" y="2"/>
                    </a:lnTo>
                    <a:lnTo>
                      <a:pt x="18" y="7"/>
                    </a:lnTo>
                    <a:lnTo>
                      <a:pt x="20" y="2"/>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0" name="Freeform 68"/>
              <p:cNvSpPr>
                <a:spLocks/>
              </p:cNvSpPr>
              <p:nvPr/>
            </p:nvSpPr>
            <p:spPr bwMode="auto">
              <a:xfrm>
                <a:off x="3672" y="2304"/>
                <a:ext cx="51" cy="17"/>
              </a:xfrm>
              <a:custGeom>
                <a:avLst/>
                <a:gdLst>
                  <a:gd name="T0" fmla="*/ 5 w 51"/>
                  <a:gd name="T1" fmla="*/ 7 h 17"/>
                  <a:gd name="T2" fmla="*/ 3 w 51"/>
                  <a:gd name="T3" fmla="*/ 7 h 17"/>
                  <a:gd name="T4" fmla="*/ 2 w 51"/>
                  <a:gd name="T5" fmla="*/ 8 h 17"/>
                  <a:gd name="T6" fmla="*/ 0 w 51"/>
                  <a:gd name="T7" fmla="*/ 10 h 17"/>
                  <a:gd name="T8" fmla="*/ 0 w 51"/>
                  <a:gd name="T9" fmla="*/ 12 h 17"/>
                  <a:gd name="T10" fmla="*/ 2 w 51"/>
                  <a:gd name="T11" fmla="*/ 14 h 17"/>
                  <a:gd name="T12" fmla="*/ 3 w 51"/>
                  <a:gd name="T13" fmla="*/ 15 h 17"/>
                  <a:gd name="T14" fmla="*/ 5 w 51"/>
                  <a:gd name="T15" fmla="*/ 17 h 17"/>
                  <a:gd name="T16" fmla="*/ 7 w 51"/>
                  <a:gd name="T17" fmla="*/ 17 h 17"/>
                  <a:gd name="T18" fmla="*/ 48 w 51"/>
                  <a:gd name="T19" fmla="*/ 10 h 17"/>
                  <a:gd name="T20" fmla="*/ 50 w 51"/>
                  <a:gd name="T21" fmla="*/ 8 h 17"/>
                  <a:gd name="T22" fmla="*/ 51 w 51"/>
                  <a:gd name="T23" fmla="*/ 7 h 17"/>
                  <a:gd name="T24" fmla="*/ 51 w 51"/>
                  <a:gd name="T25" fmla="*/ 5 h 17"/>
                  <a:gd name="T26" fmla="*/ 51 w 51"/>
                  <a:gd name="T27" fmla="*/ 3 h 17"/>
                  <a:gd name="T28" fmla="*/ 51 w 51"/>
                  <a:gd name="T29" fmla="*/ 2 h 17"/>
                  <a:gd name="T30" fmla="*/ 50 w 51"/>
                  <a:gd name="T31" fmla="*/ 0 h 17"/>
                  <a:gd name="T32" fmla="*/ 48 w 51"/>
                  <a:gd name="T33" fmla="*/ 0 h 17"/>
                  <a:gd name="T34" fmla="*/ 46 w 51"/>
                  <a:gd name="T35" fmla="*/ 0 h 17"/>
                  <a:gd name="T36" fmla="*/ 5 w 51"/>
                  <a:gd name="T3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17">
                    <a:moveTo>
                      <a:pt x="5" y="7"/>
                    </a:moveTo>
                    <a:lnTo>
                      <a:pt x="3" y="7"/>
                    </a:lnTo>
                    <a:lnTo>
                      <a:pt x="2" y="8"/>
                    </a:lnTo>
                    <a:lnTo>
                      <a:pt x="0" y="10"/>
                    </a:lnTo>
                    <a:lnTo>
                      <a:pt x="0" y="12"/>
                    </a:lnTo>
                    <a:lnTo>
                      <a:pt x="2" y="14"/>
                    </a:lnTo>
                    <a:lnTo>
                      <a:pt x="3" y="15"/>
                    </a:lnTo>
                    <a:lnTo>
                      <a:pt x="5" y="17"/>
                    </a:lnTo>
                    <a:lnTo>
                      <a:pt x="7" y="17"/>
                    </a:lnTo>
                    <a:lnTo>
                      <a:pt x="48" y="10"/>
                    </a:lnTo>
                    <a:lnTo>
                      <a:pt x="50" y="8"/>
                    </a:lnTo>
                    <a:lnTo>
                      <a:pt x="51" y="7"/>
                    </a:lnTo>
                    <a:lnTo>
                      <a:pt x="51" y="5"/>
                    </a:lnTo>
                    <a:lnTo>
                      <a:pt x="51" y="3"/>
                    </a:lnTo>
                    <a:lnTo>
                      <a:pt x="51" y="2"/>
                    </a:lnTo>
                    <a:lnTo>
                      <a:pt x="50" y="0"/>
                    </a:lnTo>
                    <a:lnTo>
                      <a:pt x="48" y="0"/>
                    </a:lnTo>
                    <a:lnTo>
                      <a:pt x="46" y="0"/>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1" name="Freeform 69"/>
              <p:cNvSpPr>
                <a:spLocks/>
              </p:cNvSpPr>
              <p:nvPr/>
            </p:nvSpPr>
            <p:spPr bwMode="auto">
              <a:xfrm>
                <a:off x="3744" y="2287"/>
                <a:ext cx="50" cy="20"/>
              </a:xfrm>
              <a:custGeom>
                <a:avLst/>
                <a:gdLst>
                  <a:gd name="T0" fmla="*/ 4 w 50"/>
                  <a:gd name="T1" fmla="*/ 10 h 20"/>
                  <a:gd name="T2" fmla="*/ 2 w 50"/>
                  <a:gd name="T3" fmla="*/ 12 h 20"/>
                  <a:gd name="T4" fmla="*/ 0 w 50"/>
                  <a:gd name="T5" fmla="*/ 13 h 20"/>
                  <a:gd name="T6" fmla="*/ 0 w 50"/>
                  <a:gd name="T7" fmla="*/ 15 h 20"/>
                  <a:gd name="T8" fmla="*/ 0 w 50"/>
                  <a:gd name="T9" fmla="*/ 17 h 20"/>
                  <a:gd name="T10" fmla="*/ 0 w 50"/>
                  <a:gd name="T11" fmla="*/ 19 h 20"/>
                  <a:gd name="T12" fmla="*/ 2 w 50"/>
                  <a:gd name="T13" fmla="*/ 20 h 20"/>
                  <a:gd name="T14" fmla="*/ 4 w 50"/>
                  <a:gd name="T15" fmla="*/ 20 h 20"/>
                  <a:gd name="T16" fmla="*/ 5 w 50"/>
                  <a:gd name="T17" fmla="*/ 20 h 20"/>
                  <a:gd name="T18" fmla="*/ 22 w 50"/>
                  <a:gd name="T19" fmla="*/ 17 h 20"/>
                  <a:gd name="T20" fmla="*/ 45 w 50"/>
                  <a:gd name="T21" fmla="*/ 10 h 20"/>
                  <a:gd name="T22" fmla="*/ 46 w 50"/>
                  <a:gd name="T23" fmla="*/ 10 h 20"/>
                  <a:gd name="T24" fmla="*/ 48 w 50"/>
                  <a:gd name="T25" fmla="*/ 8 h 20"/>
                  <a:gd name="T26" fmla="*/ 50 w 50"/>
                  <a:gd name="T27" fmla="*/ 7 h 20"/>
                  <a:gd name="T28" fmla="*/ 50 w 50"/>
                  <a:gd name="T29" fmla="*/ 5 h 20"/>
                  <a:gd name="T30" fmla="*/ 48 w 50"/>
                  <a:gd name="T31" fmla="*/ 3 h 20"/>
                  <a:gd name="T32" fmla="*/ 46 w 50"/>
                  <a:gd name="T33" fmla="*/ 1 h 20"/>
                  <a:gd name="T34" fmla="*/ 45 w 50"/>
                  <a:gd name="T35" fmla="*/ 0 h 20"/>
                  <a:gd name="T36" fmla="*/ 43 w 50"/>
                  <a:gd name="T37" fmla="*/ 0 h 20"/>
                  <a:gd name="T38" fmla="*/ 21 w 50"/>
                  <a:gd name="T39" fmla="*/ 7 h 20"/>
                  <a:gd name="T40" fmla="*/ 4 w 50"/>
                  <a:gd name="T4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20">
                    <a:moveTo>
                      <a:pt x="4" y="10"/>
                    </a:moveTo>
                    <a:lnTo>
                      <a:pt x="2" y="12"/>
                    </a:lnTo>
                    <a:lnTo>
                      <a:pt x="0" y="13"/>
                    </a:lnTo>
                    <a:lnTo>
                      <a:pt x="0" y="15"/>
                    </a:lnTo>
                    <a:lnTo>
                      <a:pt x="0" y="17"/>
                    </a:lnTo>
                    <a:lnTo>
                      <a:pt x="0" y="19"/>
                    </a:lnTo>
                    <a:lnTo>
                      <a:pt x="2" y="20"/>
                    </a:lnTo>
                    <a:lnTo>
                      <a:pt x="4" y="20"/>
                    </a:lnTo>
                    <a:lnTo>
                      <a:pt x="5" y="20"/>
                    </a:lnTo>
                    <a:lnTo>
                      <a:pt x="22" y="17"/>
                    </a:lnTo>
                    <a:lnTo>
                      <a:pt x="45" y="10"/>
                    </a:lnTo>
                    <a:lnTo>
                      <a:pt x="46" y="10"/>
                    </a:lnTo>
                    <a:lnTo>
                      <a:pt x="48" y="8"/>
                    </a:lnTo>
                    <a:lnTo>
                      <a:pt x="50" y="7"/>
                    </a:lnTo>
                    <a:lnTo>
                      <a:pt x="50" y="5"/>
                    </a:lnTo>
                    <a:lnTo>
                      <a:pt x="48" y="3"/>
                    </a:lnTo>
                    <a:lnTo>
                      <a:pt x="46" y="1"/>
                    </a:lnTo>
                    <a:lnTo>
                      <a:pt x="45" y="0"/>
                    </a:lnTo>
                    <a:lnTo>
                      <a:pt x="43" y="0"/>
                    </a:lnTo>
                    <a:lnTo>
                      <a:pt x="21" y="7"/>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2" name="Freeform 70"/>
              <p:cNvSpPr>
                <a:spLocks/>
              </p:cNvSpPr>
              <p:nvPr/>
            </p:nvSpPr>
            <p:spPr bwMode="auto">
              <a:xfrm>
                <a:off x="3813" y="2264"/>
                <a:ext cx="50" cy="24"/>
              </a:xfrm>
              <a:custGeom>
                <a:avLst/>
                <a:gdLst>
                  <a:gd name="T0" fmla="*/ 5 w 50"/>
                  <a:gd name="T1" fmla="*/ 14 h 24"/>
                  <a:gd name="T2" fmla="*/ 3 w 50"/>
                  <a:gd name="T3" fmla="*/ 14 h 24"/>
                  <a:gd name="T4" fmla="*/ 1 w 50"/>
                  <a:gd name="T5" fmla="*/ 16 h 24"/>
                  <a:gd name="T6" fmla="*/ 0 w 50"/>
                  <a:gd name="T7" fmla="*/ 17 h 24"/>
                  <a:gd name="T8" fmla="*/ 0 w 50"/>
                  <a:gd name="T9" fmla="*/ 19 h 24"/>
                  <a:gd name="T10" fmla="*/ 1 w 50"/>
                  <a:gd name="T11" fmla="*/ 21 h 24"/>
                  <a:gd name="T12" fmla="*/ 3 w 50"/>
                  <a:gd name="T13" fmla="*/ 23 h 24"/>
                  <a:gd name="T14" fmla="*/ 5 w 50"/>
                  <a:gd name="T15" fmla="*/ 24 h 24"/>
                  <a:gd name="T16" fmla="*/ 7 w 50"/>
                  <a:gd name="T17" fmla="*/ 24 h 24"/>
                  <a:gd name="T18" fmla="*/ 38 w 50"/>
                  <a:gd name="T19" fmla="*/ 14 h 24"/>
                  <a:gd name="T20" fmla="*/ 44 w 50"/>
                  <a:gd name="T21" fmla="*/ 11 h 24"/>
                  <a:gd name="T22" fmla="*/ 46 w 50"/>
                  <a:gd name="T23" fmla="*/ 9 h 24"/>
                  <a:gd name="T24" fmla="*/ 48 w 50"/>
                  <a:gd name="T25" fmla="*/ 7 h 24"/>
                  <a:gd name="T26" fmla="*/ 50 w 50"/>
                  <a:gd name="T27" fmla="*/ 5 h 24"/>
                  <a:gd name="T28" fmla="*/ 50 w 50"/>
                  <a:gd name="T29" fmla="*/ 4 h 24"/>
                  <a:gd name="T30" fmla="*/ 48 w 50"/>
                  <a:gd name="T31" fmla="*/ 2 h 24"/>
                  <a:gd name="T32" fmla="*/ 46 w 50"/>
                  <a:gd name="T33" fmla="*/ 0 h 24"/>
                  <a:gd name="T34" fmla="*/ 44 w 50"/>
                  <a:gd name="T35" fmla="*/ 0 h 24"/>
                  <a:gd name="T36" fmla="*/ 43 w 50"/>
                  <a:gd name="T37" fmla="*/ 0 h 24"/>
                  <a:gd name="T38" fmla="*/ 36 w 50"/>
                  <a:gd name="T39" fmla="*/ 4 h 24"/>
                  <a:gd name="T40" fmla="*/ 5 w 50"/>
                  <a:gd name="T41"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24">
                    <a:moveTo>
                      <a:pt x="5" y="14"/>
                    </a:moveTo>
                    <a:lnTo>
                      <a:pt x="3" y="14"/>
                    </a:lnTo>
                    <a:lnTo>
                      <a:pt x="1" y="16"/>
                    </a:lnTo>
                    <a:lnTo>
                      <a:pt x="0" y="17"/>
                    </a:lnTo>
                    <a:lnTo>
                      <a:pt x="0" y="19"/>
                    </a:lnTo>
                    <a:lnTo>
                      <a:pt x="1" y="21"/>
                    </a:lnTo>
                    <a:lnTo>
                      <a:pt x="3" y="23"/>
                    </a:lnTo>
                    <a:lnTo>
                      <a:pt x="5" y="24"/>
                    </a:lnTo>
                    <a:lnTo>
                      <a:pt x="7" y="24"/>
                    </a:lnTo>
                    <a:lnTo>
                      <a:pt x="38" y="14"/>
                    </a:lnTo>
                    <a:lnTo>
                      <a:pt x="44" y="11"/>
                    </a:lnTo>
                    <a:lnTo>
                      <a:pt x="46" y="9"/>
                    </a:lnTo>
                    <a:lnTo>
                      <a:pt x="48" y="7"/>
                    </a:lnTo>
                    <a:lnTo>
                      <a:pt x="50" y="5"/>
                    </a:lnTo>
                    <a:lnTo>
                      <a:pt x="50" y="4"/>
                    </a:lnTo>
                    <a:lnTo>
                      <a:pt x="48" y="2"/>
                    </a:lnTo>
                    <a:lnTo>
                      <a:pt x="46" y="0"/>
                    </a:lnTo>
                    <a:lnTo>
                      <a:pt x="44" y="0"/>
                    </a:lnTo>
                    <a:lnTo>
                      <a:pt x="43" y="0"/>
                    </a:lnTo>
                    <a:lnTo>
                      <a:pt x="36" y="4"/>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Freeform 71"/>
              <p:cNvSpPr>
                <a:spLocks/>
              </p:cNvSpPr>
              <p:nvPr/>
            </p:nvSpPr>
            <p:spPr bwMode="auto">
              <a:xfrm>
                <a:off x="3880" y="2233"/>
                <a:ext cx="43" cy="28"/>
              </a:xfrm>
              <a:custGeom>
                <a:avLst/>
                <a:gdLst>
                  <a:gd name="T0" fmla="*/ 5 w 43"/>
                  <a:gd name="T1" fmla="*/ 18 h 28"/>
                  <a:gd name="T2" fmla="*/ 3 w 43"/>
                  <a:gd name="T3" fmla="*/ 19 h 28"/>
                  <a:gd name="T4" fmla="*/ 1 w 43"/>
                  <a:gd name="T5" fmla="*/ 21 h 28"/>
                  <a:gd name="T6" fmla="*/ 0 w 43"/>
                  <a:gd name="T7" fmla="*/ 23 h 28"/>
                  <a:gd name="T8" fmla="*/ 0 w 43"/>
                  <a:gd name="T9" fmla="*/ 24 h 28"/>
                  <a:gd name="T10" fmla="*/ 1 w 43"/>
                  <a:gd name="T11" fmla="*/ 26 h 28"/>
                  <a:gd name="T12" fmla="*/ 3 w 43"/>
                  <a:gd name="T13" fmla="*/ 28 h 28"/>
                  <a:gd name="T14" fmla="*/ 5 w 43"/>
                  <a:gd name="T15" fmla="*/ 28 h 28"/>
                  <a:gd name="T16" fmla="*/ 7 w 43"/>
                  <a:gd name="T17" fmla="*/ 28 h 28"/>
                  <a:gd name="T18" fmla="*/ 7 w 43"/>
                  <a:gd name="T19" fmla="*/ 28 h 28"/>
                  <a:gd name="T20" fmla="*/ 8 w 43"/>
                  <a:gd name="T21" fmla="*/ 28 h 28"/>
                  <a:gd name="T22" fmla="*/ 41 w 43"/>
                  <a:gd name="T23" fmla="*/ 11 h 28"/>
                  <a:gd name="T24" fmla="*/ 41 w 43"/>
                  <a:gd name="T25" fmla="*/ 7 h 28"/>
                  <a:gd name="T26" fmla="*/ 43 w 43"/>
                  <a:gd name="T27" fmla="*/ 6 h 28"/>
                  <a:gd name="T28" fmla="*/ 43 w 43"/>
                  <a:gd name="T29" fmla="*/ 6 h 28"/>
                  <a:gd name="T30" fmla="*/ 41 w 43"/>
                  <a:gd name="T31" fmla="*/ 4 h 28"/>
                  <a:gd name="T32" fmla="*/ 39 w 43"/>
                  <a:gd name="T33" fmla="*/ 2 h 28"/>
                  <a:gd name="T34" fmla="*/ 37 w 43"/>
                  <a:gd name="T35" fmla="*/ 0 h 28"/>
                  <a:gd name="T36" fmla="*/ 37 w 43"/>
                  <a:gd name="T37" fmla="*/ 0 h 28"/>
                  <a:gd name="T38" fmla="*/ 36 w 43"/>
                  <a:gd name="T39" fmla="*/ 2 h 28"/>
                  <a:gd name="T40" fmla="*/ 3 w 43"/>
                  <a:gd name="T41" fmla="*/ 19 h 28"/>
                  <a:gd name="T42" fmla="*/ 7 w 43"/>
                  <a:gd name="T43" fmla="*/ 23 h 28"/>
                  <a:gd name="T44" fmla="*/ 5 w 43"/>
                  <a:gd name="T45"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28">
                    <a:moveTo>
                      <a:pt x="5" y="18"/>
                    </a:moveTo>
                    <a:lnTo>
                      <a:pt x="3" y="19"/>
                    </a:lnTo>
                    <a:lnTo>
                      <a:pt x="1" y="21"/>
                    </a:lnTo>
                    <a:lnTo>
                      <a:pt x="0" y="23"/>
                    </a:lnTo>
                    <a:lnTo>
                      <a:pt x="0" y="24"/>
                    </a:lnTo>
                    <a:lnTo>
                      <a:pt x="1" y="26"/>
                    </a:lnTo>
                    <a:lnTo>
                      <a:pt x="3" y="28"/>
                    </a:lnTo>
                    <a:lnTo>
                      <a:pt x="5" y="28"/>
                    </a:lnTo>
                    <a:lnTo>
                      <a:pt x="7" y="28"/>
                    </a:lnTo>
                    <a:lnTo>
                      <a:pt x="7" y="28"/>
                    </a:lnTo>
                    <a:lnTo>
                      <a:pt x="8" y="28"/>
                    </a:lnTo>
                    <a:lnTo>
                      <a:pt x="41" y="11"/>
                    </a:lnTo>
                    <a:lnTo>
                      <a:pt x="41" y="7"/>
                    </a:lnTo>
                    <a:lnTo>
                      <a:pt x="43" y="6"/>
                    </a:lnTo>
                    <a:lnTo>
                      <a:pt x="43" y="6"/>
                    </a:lnTo>
                    <a:lnTo>
                      <a:pt x="41" y="4"/>
                    </a:lnTo>
                    <a:lnTo>
                      <a:pt x="39" y="2"/>
                    </a:lnTo>
                    <a:lnTo>
                      <a:pt x="37" y="0"/>
                    </a:lnTo>
                    <a:lnTo>
                      <a:pt x="37" y="0"/>
                    </a:lnTo>
                    <a:lnTo>
                      <a:pt x="36" y="2"/>
                    </a:lnTo>
                    <a:lnTo>
                      <a:pt x="3" y="19"/>
                    </a:lnTo>
                    <a:lnTo>
                      <a:pt x="7" y="23"/>
                    </a:lnTo>
                    <a:lnTo>
                      <a:pt x="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72"/>
              <p:cNvSpPr>
                <a:spLocks/>
              </p:cNvSpPr>
              <p:nvPr/>
            </p:nvSpPr>
            <p:spPr bwMode="auto">
              <a:xfrm>
                <a:off x="3875" y="2158"/>
                <a:ext cx="108" cy="117"/>
              </a:xfrm>
              <a:custGeom>
                <a:avLst/>
                <a:gdLst>
                  <a:gd name="T0" fmla="*/ 85 w 108"/>
                  <a:gd name="T1" fmla="*/ 117 h 117"/>
                  <a:gd name="T2" fmla="*/ 108 w 108"/>
                  <a:gd name="T3" fmla="*/ 0 h 117"/>
                  <a:gd name="T4" fmla="*/ 0 w 108"/>
                  <a:gd name="T5" fmla="*/ 50 h 117"/>
                  <a:gd name="T6" fmla="*/ 85 w 108"/>
                  <a:gd name="T7" fmla="*/ 117 h 117"/>
                </a:gdLst>
                <a:ahLst/>
                <a:cxnLst>
                  <a:cxn ang="0">
                    <a:pos x="T0" y="T1"/>
                  </a:cxn>
                  <a:cxn ang="0">
                    <a:pos x="T2" y="T3"/>
                  </a:cxn>
                  <a:cxn ang="0">
                    <a:pos x="T4" y="T5"/>
                  </a:cxn>
                  <a:cxn ang="0">
                    <a:pos x="T6" y="T7"/>
                  </a:cxn>
                </a:cxnLst>
                <a:rect l="0" t="0" r="r" b="b"/>
                <a:pathLst>
                  <a:path w="108" h="117">
                    <a:moveTo>
                      <a:pt x="85" y="117"/>
                    </a:moveTo>
                    <a:lnTo>
                      <a:pt x="108" y="0"/>
                    </a:lnTo>
                    <a:lnTo>
                      <a:pt x="0" y="50"/>
                    </a:lnTo>
                    <a:lnTo>
                      <a:pt x="85"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85" name="Oval 73"/>
            <p:cNvSpPr>
              <a:spLocks noChangeArrowheads="1"/>
            </p:cNvSpPr>
            <p:nvPr/>
          </p:nvSpPr>
          <p:spPr bwMode="auto">
            <a:xfrm>
              <a:off x="3408" y="3216"/>
              <a:ext cx="166" cy="166"/>
            </a:xfrm>
            <a:prstGeom prst="ellipse">
              <a:avLst/>
            </a:prstGeom>
            <a:solidFill>
              <a:schemeClr val="folHlink"/>
            </a:solidFill>
            <a:ln w="15875">
              <a:solidFill>
                <a:srgbClr val="000000"/>
              </a:solidFill>
              <a:round/>
              <a:headEnd/>
              <a:tailEnd/>
            </a:ln>
          </p:spPr>
          <p:txBody>
            <a:bodyPr/>
            <a:lstStyle/>
            <a:p>
              <a:endParaRPr lang="en-US"/>
            </a:p>
          </p:txBody>
        </p:sp>
      </p:grpSp>
      <p:sp>
        <p:nvSpPr>
          <p:cNvPr id="13390" name="Rectangle 78"/>
          <p:cNvSpPr>
            <a:spLocks noChangeArrowheads="1"/>
          </p:cNvSpPr>
          <p:nvPr/>
        </p:nvSpPr>
        <p:spPr bwMode="auto">
          <a:xfrm>
            <a:off x="4800600" y="1524000"/>
            <a:ext cx="35052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sz="half" idx="1"/>
          </p:nvPr>
        </p:nvSpPr>
        <p:spPr>
          <a:xfrm>
            <a:off x="457200" y="2133600"/>
            <a:ext cx="4038600" cy="4114800"/>
          </a:xfrm>
          <a:solidFill>
            <a:srgbClr val="FFFF99"/>
          </a:solidFill>
          <a:ln>
            <a:solidFill>
              <a:schemeClr val="tx1"/>
            </a:solidFill>
            <a:miter lim="800000"/>
            <a:headEnd/>
            <a:tailEnd/>
          </a:ln>
        </p:spPr>
        <p:txBody>
          <a:bodyPr/>
          <a:lstStyle/>
          <a:p>
            <a:pPr marL="277813" indent="-277813">
              <a:buFontTx/>
              <a:buAutoNum type="arabicPeriod"/>
            </a:pPr>
            <a:endParaRPr lang="en-US" sz="1200" b="1" dirty="0"/>
          </a:p>
          <a:p>
            <a:pPr marL="277813" indent="-277813">
              <a:buFontTx/>
              <a:buAutoNum type="arabicPeriod"/>
            </a:pPr>
            <a:r>
              <a:rPr lang="en-US" sz="2400" b="1" dirty="0"/>
              <a:t>The service provided can be differentiated</a:t>
            </a:r>
          </a:p>
          <a:p>
            <a:pPr marL="635000" lvl="1" indent="-242888"/>
            <a:r>
              <a:rPr lang="en-US" sz="2000" dirty="0"/>
              <a:t>Ex. Supermarket express lanes</a:t>
            </a:r>
          </a:p>
          <a:p>
            <a:pPr marL="277813" indent="-277813">
              <a:buFontTx/>
              <a:buAutoNum type="arabicPeriod"/>
            </a:pPr>
            <a:r>
              <a:rPr lang="en-US" sz="2200" b="1" dirty="0"/>
              <a:t>Labor specialization possible</a:t>
            </a:r>
          </a:p>
          <a:p>
            <a:pPr marL="277813" indent="-277813">
              <a:buFontTx/>
              <a:buAutoNum type="arabicPeriod"/>
            </a:pPr>
            <a:r>
              <a:rPr lang="en-US" sz="2200" b="1" dirty="0"/>
              <a:t>Customer has more flexibility</a:t>
            </a:r>
          </a:p>
          <a:p>
            <a:pPr marL="277813" indent="-277813">
              <a:buFontTx/>
              <a:buAutoNum type="arabicPeriod"/>
            </a:pPr>
            <a:r>
              <a:rPr lang="en-US" sz="2200" b="1" dirty="0"/>
              <a:t>Balking behavior may be deterred</a:t>
            </a:r>
          </a:p>
          <a:p>
            <a:pPr marL="635000" lvl="1" indent="-242888"/>
            <a:r>
              <a:rPr lang="en-US" sz="1800" dirty="0"/>
              <a:t>Several medium-length lines are less intimidating than one very long line</a:t>
            </a:r>
          </a:p>
        </p:txBody>
      </p:sp>
      <p:sp>
        <p:nvSpPr>
          <p:cNvPr id="14340" name="Rectangle 4"/>
          <p:cNvSpPr>
            <a:spLocks noGrp="1" noChangeArrowheads="1"/>
          </p:cNvSpPr>
          <p:nvPr>
            <p:ph sz="half" idx="2"/>
          </p:nvPr>
        </p:nvSpPr>
        <p:spPr>
          <a:xfrm>
            <a:off x="4724400" y="2133600"/>
            <a:ext cx="4038600" cy="4114800"/>
          </a:xfrm>
          <a:solidFill>
            <a:srgbClr val="FFFF99"/>
          </a:solidFill>
          <a:ln>
            <a:solidFill>
              <a:schemeClr val="tx1"/>
            </a:solidFill>
            <a:miter lim="800000"/>
            <a:headEnd/>
            <a:tailEnd/>
          </a:ln>
        </p:spPr>
        <p:txBody>
          <a:bodyPr/>
          <a:lstStyle/>
          <a:p>
            <a:pPr marL="277813" indent="-277813">
              <a:buFontTx/>
              <a:buAutoNum type="arabicPeriod"/>
            </a:pPr>
            <a:endParaRPr lang="en-US" sz="1200"/>
          </a:p>
          <a:p>
            <a:pPr marL="277813" indent="-277813">
              <a:buFontTx/>
              <a:buAutoNum type="arabicPeriod"/>
            </a:pPr>
            <a:r>
              <a:rPr lang="en-US" sz="2200" b="1"/>
              <a:t>Guarantees fairness</a:t>
            </a:r>
          </a:p>
          <a:p>
            <a:pPr marL="635000" lvl="1" indent="-242888"/>
            <a:r>
              <a:rPr lang="en-US" sz="2000"/>
              <a:t>FIFO applied to all arrivals</a:t>
            </a:r>
          </a:p>
          <a:p>
            <a:pPr marL="277813" indent="-277813">
              <a:buFontTx/>
              <a:buAutoNum type="arabicPeriod"/>
            </a:pPr>
            <a:r>
              <a:rPr lang="en-US" sz="2200" b="1"/>
              <a:t>No customer anxiety regarding choice of queue</a:t>
            </a:r>
          </a:p>
          <a:p>
            <a:pPr marL="277813" indent="-277813">
              <a:buFontTx/>
              <a:buAutoNum type="arabicPeriod"/>
            </a:pPr>
            <a:r>
              <a:rPr lang="en-US" sz="2200" b="1"/>
              <a:t>Avoids “cutting in” problems</a:t>
            </a:r>
          </a:p>
          <a:p>
            <a:pPr marL="277813" indent="-277813">
              <a:buFontTx/>
              <a:buAutoNum type="arabicPeriod"/>
            </a:pPr>
            <a:r>
              <a:rPr lang="en-US" sz="2200" b="1"/>
              <a:t>The most efficient set up for minimizing time in the queue</a:t>
            </a:r>
          </a:p>
          <a:p>
            <a:pPr marL="277813" indent="-277813">
              <a:buFontTx/>
              <a:buAutoNum type="arabicPeriod"/>
            </a:pPr>
            <a:r>
              <a:rPr lang="en-US" sz="2200" b="1"/>
              <a:t>Jockeying (line switching) is avoided</a:t>
            </a:r>
          </a:p>
        </p:txBody>
      </p:sp>
      <p:sp>
        <p:nvSpPr>
          <p:cNvPr id="12" name="Slide Number Placeholder 6"/>
          <p:cNvSpPr>
            <a:spLocks noGrp="1"/>
          </p:cNvSpPr>
          <p:nvPr>
            <p:ph type="sldNum" sz="quarter" idx="12"/>
          </p:nvPr>
        </p:nvSpPr>
        <p:spPr/>
        <p:txBody>
          <a:bodyPr/>
          <a:lstStyle/>
          <a:p>
            <a:fld id="{A9D88377-2EAE-4325-B85B-6308D838EA29}" type="slidenum">
              <a:rPr lang="en-US"/>
              <a:pPr/>
              <a:t>13</a:t>
            </a:fld>
            <a:endParaRPr lang="en-US"/>
          </a:p>
        </p:txBody>
      </p:sp>
      <p:sp>
        <p:nvSpPr>
          <p:cNvPr id="14341" name="Rectangle 5"/>
          <p:cNvSpPr>
            <a:spLocks noChangeArrowheads="1"/>
          </p:cNvSpPr>
          <p:nvPr/>
        </p:nvSpPr>
        <p:spPr bwMode="auto">
          <a:xfrm>
            <a:off x="304800" y="228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Multiple v.s. Single Customer Queue Configuration</a:t>
            </a:r>
          </a:p>
        </p:txBody>
      </p:sp>
      <p:sp>
        <p:nvSpPr>
          <p:cNvPr id="14347" name="Text Box 11"/>
          <p:cNvSpPr txBox="1">
            <a:spLocks noChangeArrowheads="1"/>
          </p:cNvSpPr>
          <p:nvPr/>
        </p:nvSpPr>
        <p:spPr bwMode="auto">
          <a:xfrm>
            <a:off x="457200" y="1600200"/>
            <a:ext cx="4038600" cy="52863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a:t>Multiple Line Advantages</a:t>
            </a:r>
          </a:p>
        </p:txBody>
      </p:sp>
      <p:sp>
        <p:nvSpPr>
          <p:cNvPr id="14348" name="Text Box 12"/>
          <p:cNvSpPr txBox="1">
            <a:spLocks noChangeArrowheads="1"/>
          </p:cNvSpPr>
          <p:nvPr/>
        </p:nvSpPr>
        <p:spPr bwMode="auto">
          <a:xfrm>
            <a:off x="4724400" y="1600200"/>
            <a:ext cx="4038600" cy="52863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a:t>Single Line Advantages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52400" y="762000"/>
            <a:ext cx="8229600" cy="5181600"/>
          </a:xfrm>
        </p:spPr>
        <p:txBody>
          <a:bodyPr/>
          <a:lstStyle/>
          <a:p>
            <a:pPr>
              <a:buFont typeface="Wingdings" pitchFamily="2" charset="2"/>
              <a:buChar char="v"/>
            </a:pPr>
            <a:r>
              <a:rPr lang="en-US" sz="2400" dirty="0"/>
              <a:t>The Service Mechanism</a:t>
            </a:r>
          </a:p>
          <a:p>
            <a:pPr lvl="1"/>
            <a:r>
              <a:rPr lang="en-US" sz="2000" dirty="0">
                <a:solidFill>
                  <a:srgbClr val="002060"/>
                </a:solidFill>
              </a:rPr>
              <a:t>Can involve one or several service facilities  with one or several parallel service channels (</a:t>
            </a:r>
            <a:r>
              <a:rPr lang="en-US" sz="2000" b="1" dirty="0">
                <a:solidFill>
                  <a:srgbClr val="002060"/>
                </a:solidFill>
              </a:rPr>
              <a:t>servers</a:t>
            </a:r>
            <a:r>
              <a:rPr lang="en-US" sz="2000" dirty="0">
                <a:solidFill>
                  <a:srgbClr val="002060"/>
                </a:solidFill>
              </a:rPr>
              <a:t>) </a:t>
            </a:r>
            <a:r>
              <a:rPr lang="en-US" sz="2000" dirty="0">
                <a:solidFill>
                  <a:schemeClr val="accent2"/>
                </a:solidFill>
              </a:rPr>
              <a:t>- </a:t>
            </a:r>
            <a:r>
              <a:rPr lang="en-US" sz="2000" dirty="0"/>
              <a:t>Specification is required</a:t>
            </a:r>
          </a:p>
          <a:p>
            <a:pPr lvl="1"/>
            <a:r>
              <a:rPr lang="en-US" sz="2000" dirty="0">
                <a:solidFill>
                  <a:srgbClr val="002060"/>
                </a:solidFill>
              </a:rPr>
              <a:t>The service provided by a server is characterized by its service time</a:t>
            </a:r>
          </a:p>
          <a:p>
            <a:pPr lvl="2"/>
            <a:r>
              <a:rPr lang="en-US" sz="2000" dirty="0"/>
              <a:t>Specification is required and typically involves data gathering and statistical analysis.</a:t>
            </a:r>
          </a:p>
          <a:p>
            <a:pPr lvl="2"/>
            <a:r>
              <a:rPr lang="en-US" sz="2000" dirty="0"/>
              <a:t>Most analytical queuing models are based on the assumption of exponentially distributed service times, with some generalizations.</a:t>
            </a:r>
          </a:p>
          <a:p>
            <a:pPr>
              <a:buFont typeface="Wingdings" pitchFamily="2" charset="2"/>
              <a:buChar char="v"/>
            </a:pPr>
            <a:r>
              <a:rPr lang="en-US" sz="2400" dirty="0"/>
              <a:t>The queue discipline</a:t>
            </a:r>
          </a:p>
          <a:p>
            <a:pPr lvl="1"/>
            <a:r>
              <a:rPr lang="en-US" sz="2000" dirty="0">
                <a:solidFill>
                  <a:srgbClr val="002060"/>
                </a:solidFill>
              </a:rPr>
              <a:t>Specifies the order by which jobs in the queue are being served.</a:t>
            </a:r>
          </a:p>
          <a:p>
            <a:pPr lvl="1"/>
            <a:r>
              <a:rPr lang="en-US" sz="2000" dirty="0">
                <a:solidFill>
                  <a:srgbClr val="002060"/>
                </a:solidFill>
              </a:rPr>
              <a:t>Most commonly used principle is FIFO.</a:t>
            </a:r>
          </a:p>
          <a:p>
            <a:pPr lvl="1"/>
            <a:r>
              <a:rPr lang="en-US" sz="2000" dirty="0">
                <a:solidFill>
                  <a:srgbClr val="002060"/>
                </a:solidFill>
              </a:rPr>
              <a:t>Other rules are, for example, LIFO, SPT, EDD…</a:t>
            </a:r>
          </a:p>
          <a:p>
            <a:pPr lvl="1"/>
            <a:r>
              <a:rPr lang="en-US" sz="2000" dirty="0">
                <a:solidFill>
                  <a:srgbClr val="002060"/>
                </a:solidFill>
              </a:rPr>
              <a:t>Can entail prioritization based on customer type.</a:t>
            </a:r>
          </a:p>
        </p:txBody>
      </p:sp>
      <p:sp>
        <p:nvSpPr>
          <p:cNvPr id="9" name="Slide Number Placeholder 5"/>
          <p:cNvSpPr>
            <a:spLocks noGrp="1"/>
          </p:cNvSpPr>
          <p:nvPr>
            <p:ph type="sldNum" sz="quarter" idx="12"/>
          </p:nvPr>
        </p:nvSpPr>
        <p:spPr/>
        <p:txBody>
          <a:bodyPr/>
          <a:lstStyle/>
          <a:p>
            <a:fld id="{FE2CCFAF-DE96-41C5-9FEA-F9E108ED8054}"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76200" y="1066800"/>
            <a:ext cx="8305800" cy="5181600"/>
          </a:xfrm>
        </p:spPr>
        <p:txBody>
          <a:bodyPr>
            <a:normAutofit lnSpcReduction="10000"/>
          </a:bodyPr>
          <a:lstStyle/>
          <a:p>
            <a:pPr marL="346075" indent="-346075">
              <a:lnSpc>
                <a:spcPct val="90000"/>
              </a:lnSpc>
              <a:buFont typeface="Wingdings" pitchFamily="2" charset="2"/>
              <a:buAutoNum type="arabicPeriod"/>
            </a:pPr>
            <a:r>
              <a:rPr lang="en-US" sz="2400" dirty="0"/>
              <a:t>Concealing the queue from arriving customers</a:t>
            </a:r>
          </a:p>
          <a:p>
            <a:pPr marL="741363" lvl="1" indent="-280988">
              <a:lnSpc>
                <a:spcPct val="90000"/>
              </a:lnSpc>
            </a:pPr>
            <a:r>
              <a:rPr lang="en-US" sz="2000" dirty="0">
                <a:solidFill>
                  <a:srgbClr val="002060"/>
                </a:solidFill>
              </a:rPr>
              <a:t>Ex. Restaurants divert people to the bar or use pagers, amusement parks require people to buy tickets outside the park, banks broadcast news on TV at various stations along the queue, casinos snake night club queues through slot machine areas.</a:t>
            </a:r>
          </a:p>
          <a:p>
            <a:pPr marL="346075" indent="-346075">
              <a:lnSpc>
                <a:spcPct val="90000"/>
              </a:lnSpc>
              <a:buFontTx/>
              <a:buAutoNum type="arabicPeriod"/>
            </a:pPr>
            <a:r>
              <a:rPr lang="en-US" sz="2400" dirty="0"/>
              <a:t>Use the customer as a resource</a:t>
            </a:r>
          </a:p>
          <a:p>
            <a:pPr marL="741363" lvl="1" indent="-280988">
              <a:lnSpc>
                <a:spcPct val="90000"/>
              </a:lnSpc>
            </a:pPr>
            <a:r>
              <a:rPr lang="en-US" sz="2000" dirty="0">
                <a:solidFill>
                  <a:srgbClr val="002060"/>
                </a:solidFill>
              </a:rPr>
              <a:t>Ex. Patient filling out medical history form while waiting for physician</a:t>
            </a:r>
          </a:p>
          <a:p>
            <a:pPr marL="346075" indent="-346075">
              <a:lnSpc>
                <a:spcPct val="90000"/>
              </a:lnSpc>
              <a:buFontTx/>
              <a:buAutoNum type="arabicPeriod"/>
            </a:pPr>
            <a:r>
              <a:rPr lang="en-US" sz="2400" dirty="0"/>
              <a:t>Making the customer’s wait comfortable and distracting their attention</a:t>
            </a:r>
          </a:p>
          <a:p>
            <a:pPr marL="741363" lvl="1" indent="-280988">
              <a:lnSpc>
                <a:spcPct val="90000"/>
              </a:lnSpc>
            </a:pPr>
            <a:r>
              <a:rPr lang="en-US" sz="2000" dirty="0">
                <a:solidFill>
                  <a:srgbClr val="002060"/>
                </a:solidFill>
              </a:rPr>
              <a:t>Ex. Complementary drinks at restaurants, computer games, internet stations, food courts, shops, etc. at airports</a:t>
            </a:r>
          </a:p>
          <a:p>
            <a:pPr marL="346075" indent="-346075">
              <a:lnSpc>
                <a:spcPct val="90000"/>
              </a:lnSpc>
              <a:buFontTx/>
              <a:buAutoNum type="arabicPeriod" startAt="4"/>
            </a:pPr>
            <a:r>
              <a:rPr lang="en-US" sz="2400" dirty="0"/>
              <a:t>Explain reason for the wait</a:t>
            </a:r>
          </a:p>
          <a:p>
            <a:pPr marL="346075" indent="-346075">
              <a:lnSpc>
                <a:spcPct val="90000"/>
              </a:lnSpc>
              <a:buFontTx/>
              <a:buAutoNum type="arabicPeriod" startAt="4"/>
            </a:pPr>
            <a:r>
              <a:rPr lang="en-US" sz="2400" dirty="0"/>
              <a:t>Provide pessimistic estimates of the remaining wait time</a:t>
            </a:r>
          </a:p>
          <a:p>
            <a:pPr marL="741363" lvl="1" indent="-280988">
              <a:lnSpc>
                <a:spcPct val="90000"/>
              </a:lnSpc>
            </a:pPr>
            <a:r>
              <a:rPr lang="en-US" sz="2000" dirty="0">
                <a:solidFill>
                  <a:srgbClr val="002060"/>
                </a:solidFill>
              </a:rPr>
              <a:t>Wait seems shorter if a time estimate is given.</a:t>
            </a:r>
          </a:p>
          <a:p>
            <a:pPr marL="346075" indent="-346075">
              <a:lnSpc>
                <a:spcPct val="90000"/>
              </a:lnSpc>
              <a:buFontTx/>
              <a:buAutoNum type="arabicPeriod" startAt="4"/>
            </a:pPr>
            <a:r>
              <a:rPr lang="en-US" sz="2400" dirty="0"/>
              <a:t>Be fair and open about the queuing disciplines used</a:t>
            </a:r>
          </a:p>
        </p:txBody>
      </p:sp>
      <p:sp>
        <p:nvSpPr>
          <p:cNvPr id="9" name="Slide Number Placeholder 5"/>
          <p:cNvSpPr>
            <a:spLocks noGrp="1"/>
          </p:cNvSpPr>
          <p:nvPr>
            <p:ph type="sldNum" sz="quarter" idx="12"/>
          </p:nvPr>
        </p:nvSpPr>
        <p:spPr/>
        <p:txBody>
          <a:bodyPr/>
          <a:lstStyle/>
          <a:p>
            <a:fld id="{0CBC47CD-1057-4771-882E-49FF8718FA4C}" type="slidenum">
              <a:rPr lang="en-US"/>
              <a:pPr/>
              <a:t>15</a:t>
            </a:fld>
            <a:endParaRPr lang="en-US"/>
          </a:p>
        </p:txBody>
      </p:sp>
      <p:sp>
        <p:nvSpPr>
          <p:cNvPr id="67592" name="Rectangle 8"/>
          <p:cNvSpPr>
            <a:spLocks noChangeArrowheads="1"/>
          </p:cNvSpPr>
          <p:nvPr/>
        </p:nvSpPr>
        <p:spPr bwMode="auto">
          <a:xfrm>
            <a:off x="762000" y="196850"/>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a:solidFill>
                  <a:schemeClr val="tx2"/>
                </a:solidFill>
              </a:rPr>
              <a:t>Mitigating Effects of Long Queues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3FE343A7-466C-455B-AC65-48A447783107}" type="slidenum">
              <a:rPr lang="en-US"/>
              <a:pPr/>
              <a:t>16</a:t>
            </a:fld>
            <a:endParaRPr lang="en-US"/>
          </a:p>
        </p:txBody>
      </p:sp>
      <p:sp>
        <p:nvSpPr>
          <p:cNvPr id="17436" name="Oval 28"/>
          <p:cNvSpPr>
            <a:spLocks noChangeArrowheads="1"/>
          </p:cNvSpPr>
          <p:nvPr/>
        </p:nvSpPr>
        <p:spPr bwMode="auto">
          <a:xfrm>
            <a:off x="2224088" y="5264150"/>
            <a:ext cx="22098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Rectangle 17"/>
          <p:cNvSpPr>
            <a:spLocks noChangeArrowheads="1"/>
          </p:cNvSpPr>
          <p:nvPr/>
        </p:nvSpPr>
        <p:spPr bwMode="auto">
          <a:xfrm>
            <a:off x="5029200" y="2819400"/>
            <a:ext cx="2438400" cy="3124200"/>
          </a:xfrm>
          <a:prstGeom prst="rect">
            <a:avLst/>
          </a:prstGeom>
          <a:solidFill>
            <a:srgbClr val="FF818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Rectangle 13"/>
          <p:cNvSpPr>
            <a:spLocks noChangeArrowheads="1"/>
          </p:cNvSpPr>
          <p:nvPr/>
        </p:nvSpPr>
        <p:spPr bwMode="auto">
          <a:xfrm>
            <a:off x="2514600" y="4038600"/>
            <a:ext cx="1828800" cy="6096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Rectangle 10"/>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A Commonly Seen Queuing Model (I)</a:t>
            </a:r>
          </a:p>
        </p:txBody>
      </p:sp>
      <p:sp>
        <p:nvSpPr>
          <p:cNvPr id="17420" name="Text Box 12"/>
          <p:cNvSpPr txBox="1">
            <a:spLocks noChangeArrowheads="1"/>
          </p:cNvSpPr>
          <p:nvPr/>
        </p:nvSpPr>
        <p:spPr bwMode="auto">
          <a:xfrm>
            <a:off x="2590800" y="4114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 C C … C</a:t>
            </a:r>
          </a:p>
        </p:txBody>
      </p:sp>
      <p:sp>
        <p:nvSpPr>
          <p:cNvPr id="17422" name="Line 14"/>
          <p:cNvSpPr>
            <a:spLocks noChangeShapeType="1"/>
          </p:cNvSpPr>
          <p:nvPr/>
        </p:nvSpPr>
        <p:spPr bwMode="auto">
          <a:xfrm flipV="1">
            <a:off x="533400" y="4343400"/>
            <a:ext cx="19812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Text Box 15"/>
          <p:cNvSpPr txBox="1">
            <a:spLocks noChangeArrowheads="1"/>
          </p:cNvSpPr>
          <p:nvPr/>
        </p:nvSpPr>
        <p:spPr bwMode="auto">
          <a:xfrm>
            <a:off x="381000" y="388620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Customers (C)</a:t>
            </a:r>
          </a:p>
        </p:txBody>
      </p:sp>
      <p:sp>
        <p:nvSpPr>
          <p:cNvPr id="17424" name="Text Box 16"/>
          <p:cNvSpPr txBox="1">
            <a:spLocks noChangeArrowheads="1"/>
          </p:cNvSpPr>
          <p:nvPr/>
        </p:nvSpPr>
        <p:spPr bwMode="auto">
          <a:xfrm>
            <a:off x="5257800" y="2941638"/>
            <a:ext cx="2057400" cy="29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   S = Server</a:t>
            </a:r>
          </a:p>
          <a:p>
            <a:pPr>
              <a:spcBef>
                <a:spcPct val="50000"/>
              </a:spcBef>
            </a:pPr>
            <a:r>
              <a:rPr lang="en-US" b="1"/>
              <a:t>C   S</a:t>
            </a:r>
          </a:p>
          <a:p>
            <a:pPr>
              <a:spcBef>
                <a:spcPct val="50000"/>
              </a:spcBef>
            </a:pPr>
            <a:r>
              <a:rPr lang="en-US" b="1">
                <a:cs typeface="Times New Roman" pitchFamily="18" charset="0"/>
              </a:rPr>
              <a:t>   </a:t>
            </a:r>
            <a:r>
              <a:rPr lang="en-US" sz="1800" b="1">
                <a:cs typeface="Times New Roman" pitchFamily="18" charset="0"/>
              </a:rPr>
              <a:t>•</a:t>
            </a:r>
          </a:p>
          <a:p>
            <a:pPr>
              <a:spcBef>
                <a:spcPct val="50000"/>
              </a:spcBef>
            </a:pPr>
            <a:r>
              <a:rPr lang="en-US" sz="1800" b="1">
                <a:cs typeface="Times New Roman" pitchFamily="18" charset="0"/>
              </a:rPr>
              <a:t>    •</a:t>
            </a:r>
          </a:p>
          <a:p>
            <a:pPr>
              <a:spcBef>
                <a:spcPct val="50000"/>
              </a:spcBef>
            </a:pPr>
            <a:r>
              <a:rPr lang="en-US" sz="1800" b="1">
                <a:cs typeface="Times New Roman" pitchFamily="18" charset="0"/>
              </a:rPr>
              <a:t>    •</a:t>
            </a:r>
          </a:p>
          <a:p>
            <a:pPr>
              <a:spcBef>
                <a:spcPct val="50000"/>
              </a:spcBef>
            </a:pPr>
            <a:r>
              <a:rPr lang="en-US" b="1">
                <a:cs typeface="Times New Roman" pitchFamily="18" charset="0"/>
              </a:rPr>
              <a:t>C   S</a:t>
            </a:r>
          </a:p>
        </p:txBody>
      </p:sp>
      <p:sp>
        <p:nvSpPr>
          <p:cNvPr id="17426" name="Line 18"/>
          <p:cNvSpPr>
            <a:spLocks noChangeShapeType="1"/>
          </p:cNvSpPr>
          <p:nvPr/>
        </p:nvSpPr>
        <p:spPr bwMode="auto">
          <a:xfrm>
            <a:off x="4343400" y="4343400"/>
            <a:ext cx="6858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flipV="1">
            <a:off x="7467600" y="4343400"/>
            <a:ext cx="8382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Text Box 22"/>
          <p:cNvSpPr txBox="1">
            <a:spLocks noChangeArrowheads="1"/>
          </p:cNvSpPr>
          <p:nvPr/>
        </p:nvSpPr>
        <p:spPr bwMode="auto">
          <a:xfrm>
            <a:off x="2362200" y="5410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i="1"/>
              <a:t>Customer  =C</a:t>
            </a:r>
          </a:p>
        </p:txBody>
      </p:sp>
      <p:sp>
        <p:nvSpPr>
          <p:cNvPr id="17431" name="Line 23"/>
          <p:cNvSpPr>
            <a:spLocks noChangeShapeType="1"/>
          </p:cNvSpPr>
          <p:nvPr/>
        </p:nvSpPr>
        <p:spPr bwMode="auto">
          <a:xfrm flipH="1" flipV="1">
            <a:off x="3048000" y="4419600"/>
            <a:ext cx="304800" cy="838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Rectangle 24"/>
          <p:cNvSpPr>
            <a:spLocks noChangeArrowheads="1"/>
          </p:cNvSpPr>
          <p:nvPr/>
        </p:nvSpPr>
        <p:spPr bwMode="auto">
          <a:xfrm>
            <a:off x="2133600" y="2133600"/>
            <a:ext cx="5715000" cy="4114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3352800" y="138588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u="sng"/>
              <a:t>The Queuing System</a:t>
            </a:r>
          </a:p>
        </p:txBody>
      </p:sp>
      <p:sp>
        <p:nvSpPr>
          <p:cNvPr id="17434" name="Text Box 26"/>
          <p:cNvSpPr txBox="1">
            <a:spLocks noChangeArrowheads="1"/>
          </p:cNvSpPr>
          <p:nvPr/>
        </p:nvSpPr>
        <p:spPr bwMode="auto">
          <a:xfrm>
            <a:off x="2590800" y="3505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u="sng"/>
              <a:t>The Queue</a:t>
            </a:r>
          </a:p>
        </p:txBody>
      </p:sp>
      <p:sp>
        <p:nvSpPr>
          <p:cNvPr id="17435" name="Text Box 27"/>
          <p:cNvSpPr txBox="1">
            <a:spLocks noChangeArrowheads="1"/>
          </p:cNvSpPr>
          <p:nvPr/>
        </p:nvSpPr>
        <p:spPr bwMode="auto">
          <a:xfrm>
            <a:off x="4876800" y="228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u="sng"/>
              <a:t>The Service Facility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295400"/>
            <a:ext cx="8305800" cy="5181600"/>
          </a:xfrm>
        </p:spPr>
        <p:txBody>
          <a:bodyPr/>
          <a:lstStyle/>
          <a:p>
            <a:pPr>
              <a:lnSpc>
                <a:spcPct val="90000"/>
              </a:lnSpc>
            </a:pPr>
            <a:r>
              <a:rPr lang="en-US" sz="2400" dirty="0"/>
              <a:t>Service times as well as </a:t>
            </a:r>
            <a:r>
              <a:rPr lang="en-US" sz="2400" dirty="0" err="1"/>
              <a:t>interarrival</a:t>
            </a:r>
            <a:r>
              <a:rPr lang="en-US" sz="2400" dirty="0"/>
              <a:t> times are assumed independent and identically distributed</a:t>
            </a:r>
          </a:p>
          <a:p>
            <a:pPr lvl="1">
              <a:lnSpc>
                <a:spcPct val="90000"/>
              </a:lnSpc>
            </a:pPr>
            <a:r>
              <a:rPr lang="en-US" sz="2000" dirty="0">
                <a:solidFill>
                  <a:srgbClr val="002060"/>
                </a:solidFill>
              </a:rPr>
              <a:t>If not otherwise specified</a:t>
            </a:r>
          </a:p>
          <a:p>
            <a:pPr>
              <a:lnSpc>
                <a:spcPct val="90000"/>
              </a:lnSpc>
            </a:pPr>
            <a:r>
              <a:rPr lang="en-US" sz="2400" dirty="0"/>
              <a:t>Commonly used notation principle: A/B/C</a:t>
            </a:r>
          </a:p>
          <a:p>
            <a:pPr lvl="1">
              <a:lnSpc>
                <a:spcPct val="90000"/>
              </a:lnSpc>
            </a:pPr>
            <a:r>
              <a:rPr lang="en-US" sz="2000" dirty="0">
                <a:solidFill>
                  <a:srgbClr val="002060"/>
                </a:solidFill>
              </a:rPr>
              <a:t>A = The </a:t>
            </a:r>
            <a:r>
              <a:rPr lang="en-US" sz="2000" dirty="0" err="1">
                <a:solidFill>
                  <a:srgbClr val="002060"/>
                </a:solidFill>
              </a:rPr>
              <a:t>interarrival</a:t>
            </a:r>
            <a:r>
              <a:rPr lang="en-US" sz="2000" dirty="0">
                <a:solidFill>
                  <a:srgbClr val="002060"/>
                </a:solidFill>
              </a:rPr>
              <a:t> time distribution</a:t>
            </a:r>
          </a:p>
          <a:p>
            <a:pPr lvl="1">
              <a:lnSpc>
                <a:spcPct val="90000"/>
              </a:lnSpc>
            </a:pPr>
            <a:r>
              <a:rPr lang="en-US" sz="2000" dirty="0">
                <a:solidFill>
                  <a:srgbClr val="002060"/>
                </a:solidFill>
              </a:rPr>
              <a:t>B = The service time distribution</a:t>
            </a:r>
          </a:p>
          <a:p>
            <a:pPr lvl="1">
              <a:lnSpc>
                <a:spcPct val="90000"/>
              </a:lnSpc>
            </a:pPr>
            <a:r>
              <a:rPr lang="en-US" sz="2000" dirty="0">
                <a:solidFill>
                  <a:srgbClr val="002060"/>
                </a:solidFill>
              </a:rPr>
              <a:t>C = The number of parallel servers</a:t>
            </a:r>
          </a:p>
          <a:p>
            <a:pPr>
              <a:lnSpc>
                <a:spcPct val="90000"/>
              </a:lnSpc>
            </a:pPr>
            <a:r>
              <a:rPr lang="en-US" sz="2400" dirty="0"/>
              <a:t>Commonly used distributions</a:t>
            </a:r>
          </a:p>
          <a:p>
            <a:pPr lvl="1">
              <a:lnSpc>
                <a:spcPct val="90000"/>
              </a:lnSpc>
            </a:pPr>
            <a:r>
              <a:rPr lang="en-US" sz="2000" dirty="0">
                <a:solidFill>
                  <a:srgbClr val="002060"/>
                </a:solidFill>
              </a:rPr>
              <a:t>M = </a:t>
            </a:r>
            <a:r>
              <a:rPr lang="en-US" sz="2000" dirty="0" err="1">
                <a:solidFill>
                  <a:srgbClr val="002060"/>
                </a:solidFill>
              </a:rPr>
              <a:t>Markovian</a:t>
            </a:r>
            <a:r>
              <a:rPr lang="en-US" sz="2000" dirty="0">
                <a:solidFill>
                  <a:srgbClr val="002060"/>
                </a:solidFill>
              </a:rPr>
              <a:t> (exponential) - </a:t>
            </a:r>
            <a:r>
              <a:rPr lang="en-US" sz="2000" b="1" i="1" dirty="0" err="1">
                <a:solidFill>
                  <a:srgbClr val="002060"/>
                </a:solidFill>
              </a:rPr>
              <a:t>Memoryless</a:t>
            </a:r>
            <a:endParaRPr lang="en-US" sz="2000" dirty="0">
              <a:solidFill>
                <a:srgbClr val="002060"/>
              </a:solidFill>
            </a:endParaRPr>
          </a:p>
          <a:p>
            <a:pPr lvl="1">
              <a:lnSpc>
                <a:spcPct val="90000"/>
              </a:lnSpc>
            </a:pPr>
            <a:r>
              <a:rPr lang="en-US" sz="2000" dirty="0">
                <a:solidFill>
                  <a:srgbClr val="002060"/>
                </a:solidFill>
              </a:rPr>
              <a:t>D = Deterministic distribution</a:t>
            </a:r>
          </a:p>
          <a:p>
            <a:pPr lvl="1">
              <a:lnSpc>
                <a:spcPct val="90000"/>
              </a:lnSpc>
            </a:pPr>
            <a:r>
              <a:rPr lang="en-US" sz="2000" dirty="0">
                <a:solidFill>
                  <a:srgbClr val="002060"/>
                </a:solidFill>
              </a:rPr>
              <a:t>G = General distribution</a:t>
            </a:r>
          </a:p>
          <a:p>
            <a:pPr>
              <a:lnSpc>
                <a:spcPct val="90000"/>
              </a:lnSpc>
            </a:pPr>
            <a:r>
              <a:rPr lang="en-US" sz="2400" dirty="0"/>
              <a:t>Example: M/M/c</a:t>
            </a:r>
          </a:p>
          <a:p>
            <a:pPr lvl="1">
              <a:lnSpc>
                <a:spcPct val="90000"/>
              </a:lnSpc>
            </a:pPr>
            <a:r>
              <a:rPr lang="en-US" sz="2000" dirty="0">
                <a:solidFill>
                  <a:srgbClr val="002060"/>
                </a:solidFill>
              </a:rPr>
              <a:t>Queuing system with exponentially distributed service and inter-arrival times and c servers</a:t>
            </a:r>
            <a:r>
              <a:rPr lang="en-US" sz="1800" dirty="0">
                <a:solidFill>
                  <a:srgbClr val="002060"/>
                </a:solidFill>
              </a:rPr>
              <a:t> </a:t>
            </a:r>
          </a:p>
        </p:txBody>
      </p:sp>
      <p:sp>
        <p:nvSpPr>
          <p:cNvPr id="10" name="Slide Number Placeholder 5"/>
          <p:cNvSpPr>
            <a:spLocks noGrp="1"/>
          </p:cNvSpPr>
          <p:nvPr>
            <p:ph type="sldNum" sz="quarter" idx="12"/>
          </p:nvPr>
        </p:nvSpPr>
        <p:spPr/>
        <p:txBody>
          <a:bodyPr/>
          <a:lstStyle/>
          <a:p>
            <a:fld id="{430868FE-09D0-47B1-B0D7-95C2B3BBB429}" type="slidenum">
              <a:rPr lang="en-US"/>
              <a:pPr/>
              <a:t>17</a:t>
            </a:fld>
            <a:endParaRPr lang="en-US"/>
          </a:p>
        </p:txBody>
      </p:sp>
      <p:sp>
        <p:nvSpPr>
          <p:cNvPr id="18441"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A Commonly Seen Queuing Model (II)</a:t>
            </a:r>
          </a:p>
        </p:txBody>
      </p:sp>
      <p:pic>
        <p:nvPicPr>
          <p:cNvPr id="18442" name="Picture 10" descr="bd0489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6875" y="2917825"/>
            <a:ext cx="2981325" cy="222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371600"/>
            <a:ext cx="8077200" cy="5105400"/>
          </a:xfrm>
        </p:spPr>
        <p:txBody>
          <a:bodyPr/>
          <a:lstStyle/>
          <a:p>
            <a:pPr marL="457200" indent="-457200">
              <a:lnSpc>
                <a:spcPct val="90000"/>
              </a:lnSpc>
              <a:tabLst>
                <a:tab pos="793750" algn="l"/>
                <a:tab pos="854075" algn="l"/>
              </a:tabLst>
            </a:pPr>
            <a:r>
              <a:rPr lang="en-US" sz="2400"/>
              <a:t>The most commonly used queuing models are based on the assumption of exponentially distributed service times and interarrival times.</a:t>
            </a:r>
          </a:p>
          <a:p>
            <a:pPr marL="457200" indent="-457200">
              <a:lnSpc>
                <a:spcPct val="90000"/>
              </a:lnSpc>
              <a:buFontTx/>
              <a:buNone/>
              <a:tabLst>
                <a:tab pos="793750" algn="l"/>
                <a:tab pos="854075" algn="l"/>
              </a:tabLst>
            </a:pPr>
            <a:endParaRPr lang="en-US" sz="2400" b="1"/>
          </a:p>
          <a:p>
            <a:pPr marL="457200" indent="-457200">
              <a:lnSpc>
                <a:spcPct val="90000"/>
              </a:lnSpc>
              <a:buFontTx/>
              <a:buNone/>
              <a:tabLst>
                <a:tab pos="793750" algn="l"/>
                <a:tab pos="854075" algn="l"/>
              </a:tabLst>
            </a:pPr>
            <a:r>
              <a:rPr lang="en-US" sz="2400"/>
              <a:t>	</a:t>
            </a:r>
            <a:r>
              <a:rPr lang="en-US" sz="2400" b="1"/>
              <a:t>Definition: </a:t>
            </a:r>
            <a:r>
              <a:rPr lang="en-US" sz="2400"/>
              <a:t>A stochastic (or random) variable T</a:t>
            </a:r>
            <a:r>
              <a:rPr lang="en-US" sz="2400">
                <a:sym typeface="Symbol" pitchFamily="18" charset="2"/>
              </a:rPr>
              <a:t>exp( ), i.e.,</a:t>
            </a:r>
            <a:r>
              <a:rPr lang="en-US" sz="2400"/>
              <a:t> is exponentially distributed with parameter </a:t>
            </a:r>
            <a:r>
              <a:rPr lang="en-US" sz="2400">
                <a:sym typeface="Symbol" pitchFamily="18" charset="2"/>
              </a:rPr>
              <a:t>, if its frequency function is:</a:t>
            </a:r>
          </a:p>
          <a:p>
            <a:pPr marL="457200" indent="-457200">
              <a:lnSpc>
                <a:spcPct val="90000"/>
              </a:lnSpc>
              <a:buFontTx/>
              <a:buNone/>
              <a:tabLst>
                <a:tab pos="793750" algn="l"/>
                <a:tab pos="854075" algn="l"/>
              </a:tabLst>
            </a:pPr>
            <a:endParaRPr lang="en-US" sz="2800">
              <a:sym typeface="Symbol" pitchFamily="18" charset="2"/>
            </a:endParaRPr>
          </a:p>
          <a:p>
            <a:pPr marL="457200" indent="-457200">
              <a:lnSpc>
                <a:spcPct val="90000"/>
              </a:lnSpc>
              <a:buFontTx/>
              <a:buNone/>
              <a:tabLst>
                <a:tab pos="793750" algn="l"/>
                <a:tab pos="854075" algn="l"/>
              </a:tabLst>
            </a:pPr>
            <a:endParaRPr lang="en-US" sz="2800">
              <a:sym typeface="Symbol" pitchFamily="18" charset="2"/>
            </a:endParaRPr>
          </a:p>
          <a:p>
            <a:pPr marL="457200" indent="-457200">
              <a:lnSpc>
                <a:spcPct val="90000"/>
              </a:lnSpc>
              <a:buFontTx/>
              <a:buNone/>
              <a:tabLst>
                <a:tab pos="793750" algn="l"/>
                <a:tab pos="854075" algn="l"/>
              </a:tabLst>
            </a:pPr>
            <a:endParaRPr lang="en-US" sz="2800">
              <a:sym typeface="Symbol" pitchFamily="18" charset="2"/>
            </a:endParaRPr>
          </a:p>
          <a:p>
            <a:pPr marL="457200" indent="-457200">
              <a:lnSpc>
                <a:spcPct val="90000"/>
              </a:lnSpc>
              <a:buFontTx/>
              <a:buNone/>
              <a:tabLst>
                <a:tab pos="793750" algn="l"/>
                <a:tab pos="854075" algn="l"/>
              </a:tabLst>
            </a:pPr>
            <a:endParaRPr lang="en-US" sz="2800">
              <a:sym typeface="Symbol" pitchFamily="18" charset="2"/>
            </a:endParaRPr>
          </a:p>
          <a:p>
            <a:pPr marL="457200" indent="-457200">
              <a:lnSpc>
                <a:spcPct val="90000"/>
              </a:lnSpc>
              <a:buFontTx/>
              <a:buNone/>
              <a:tabLst>
                <a:tab pos="793750" algn="l"/>
                <a:tab pos="854075" algn="l"/>
              </a:tabLst>
            </a:pPr>
            <a:r>
              <a:rPr lang="en-US" sz="2800">
                <a:sym typeface="Symbol" pitchFamily="18" charset="2"/>
              </a:rPr>
              <a:t>	</a:t>
            </a:r>
            <a:endParaRPr lang="en-US" sz="2800" b="1" baseline="30000">
              <a:sym typeface="Symbol" pitchFamily="18" charset="2"/>
            </a:endParaRPr>
          </a:p>
        </p:txBody>
      </p:sp>
      <p:sp>
        <p:nvSpPr>
          <p:cNvPr id="14" name="Slide Number Placeholder 5"/>
          <p:cNvSpPr>
            <a:spLocks noGrp="1"/>
          </p:cNvSpPr>
          <p:nvPr>
            <p:ph type="sldNum" sz="quarter" idx="12"/>
          </p:nvPr>
        </p:nvSpPr>
        <p:spPr/>
        <p:txBody>
          <a:bodyPr/>
          <a:lstStyle/>
          <a:p>
            <a:fld id="{C4410F77-7B30-4BF8-A810-7DD45F7DA947}" type="slidenum">
              <a:rPr lang="en-US"/>
              <a:pPr/>
              <a:t>18</a:t>
            </a:fld>
            <a:endParaRPr lang="en-US"/>
          </a:p>
        </p:txBody>
      </p:sp>
      <p:sp>
        <p:nvSpPr>
          <p:cNvPr id="25612" name="Rectangle 12"/>
          <p:cNvSpPr>
            <a:spLocks noChangeArrowheads="1"/>
          </p:cNvSpPr>
          <p:nvPr/>
        </p:nvSpPr>
        <p:spPr bwMode="auto">
          <a:xfrm>
            <a:off x="6477000" y="5257800"/>
            <a:ext cx="2133600" cy="68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The Exponential Distribution and Queuing</a:t>
            </a:r>
          </a:p>
        </p:txBody>
      </p:sp>
      <p:graphicFrame>
        <p:nvGraphicFramePr>
          <p:cNvPr id="25610" name="Object 10"/>
          <p:cNvGraphicFramePr>
            <a:graphicFrameLocks noChangeAspect="1"/>
          </p:cNvGraphicFramePr>
          <p:nvPr/>
        </p:nvGraphicFramePr>
        <p:xfrm>
          <a:off x="2438400" y="3860800"/>
          <a:ext cx="3441700" cy="939800"/>
        </p:xfrm>
        <a:graphic>
          <a:graphicData uri="http://schemas.openxmlformats.org/presentationml/2006/ole">
            <mc:AlternateContent xmlns:mc="http://schemas.openxmlformats.org/markup-compatibility/2006">
              <mc:Choice xmlns:v="urn:schemas-microsoft-com:vml" Requires="v">
                <p:oleObj spid="_x0000_s25699" name="Equation" r:id="rId3" imgW="3441600" imgH="939600" progId="Equation.3">
                  <p:embed/>
                </p:oleObj>
              </mc:Choice>
              <mc:Fallback>
                <p:oleObj name="Equation" r:id="rId3" imgW="3441600" imgH="93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60800"/>
                        <a:ext cx="3441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6553200" y="5334000"/>
          <a:ext cx="1841500" cy="444500"/>
        </p:xfrm>
        <a:graphic>
          <a:graphicData uri="http://schemas.openxmlformats.org/presentationml/2006/ole">
            <mc:AlternateContent xmlns:mc="http://schemas.openxmlformats.org/markup-compatibility/2006">
              <mc:Choice xmlns:v="urn:schemas-microsoft-com:vml" Requires="v">
                <p:oleObj spid="_x0000_s25700" name="Equation" r:id="rId5" imgW="1841400" imgH="444240" progId="Equation.3">
                  <p:embed/>
                </p:oleObj>
              </mc:Choice>
              <mc:Fallback>
                <p:oleObj name="Equation" r:id="rId5" imgW="1841400" imgH="4442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5334000"/>
                        <a:ext cx="1841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Text Box 16"/>
          <p:cNvSpPr txBox="1">
            <a:spLocks noChangeArrowheads="1"/>
          </p:cNvSpPr>
          <p:nvPr/>
        </p:nvSpPr>
        <p:spPr bwMode="auto">
          <a:xfrm>
            <a:off x="0" y="5334000"/>
            <a:ext cx="69342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741363" algn="l"/>
                <a:tab pos="854075" algn="l"/>
                <a:tab pos="1198563" algn="l"/>
              </a:tabLst>
              <a:defRPr sz="2400">
                <a:solidFill>
                  <a:schemeClr val="tx1"/>
                </a:solidFill>
                <a:latin typeface="Times New Roman" pitchFamily="18" charset="0"/>
              </a:defRPr>
            </a:lvl1pPr>
            <a:lvl2pPr>
              <a:tabLst>
                <a:tab pos="741363" algn="l"/>
                <a:tab pos="854075" algn="l"/>
                <a:tab pos="1198563" algn="l"/>
              </a:tabLst>
              <a:defRPr sz="2400">
                <a:solidFill>
                  <a:schemeClr val="tx1"/>
                </a:solidFill>
                <a:latin typeface="Times New Roman" pitchFamily="18" charset="0"/>
              </a:defRPr>
            </a:lvl2pPr>
            <a:lvl3pPr>
              <a:tabLst>
                <a:tab pos="741363" algn="l"/>
                <a:tab pos="854075" algn="l"/>
                <a:tab pos="1198563" algn="l"/>
              </a:tabLst>
              <a:defRPr sz="2400">
                <a:solidFill>
                  <a:schemeClr val="tx1"/>
                </a:solidFill>
                <a:latin typeface="Times New Roman" pitchFamily="18" charset="0"/>
              </a:defRPr>
            </a:lvl3pPr>
            <a:lvl4pPr>
              <a:tabLst>
                <a:tab pos="741363" algn="l"/>
                <a:tab pos="854075" algn="l"/>
                <a:tab pos="1198563" algn="l"/>
              </a:tabLst>
              <a:defRPr sz="2400">
                <a:solidFill>
                  <a:schemeClr val="tx1"/>
                </a:solidFill>
                <a:latin typeface="Times New Roman" pitchFamily="18" charset="0"/>
              </a:defRPr>
            </a:lvl4pPr>
            <a:lvl5pPr>
              <a:tabLst>
                <a:tab pos="741363" algn="l"/>
                <a:tab pos="854075" algn="l"/>
                <a:tab pos="1198563" algn="l"/>
              </a:tabLst>
              <a:defRPr sz="2400">
                <a:solidFill>
                  <a:schemeClr val="tx1"/>
                </a:solidFill>
                <a:latin typeface="Times New Roman" pitchFamily="18" charset="0"/>
              </a:defRPr>
            </a:lvl5pPr>
            <a:lvl6pPr fontAlgn="base">
              <a:spcBef>
                <a:spcPct val="0"/>
              </a:spcBef>
              <a:spcAft>
                <a:spcPct val="0"/>
              </a:spcAft>
              <a:tabLst>
                <a:tab pos="741363" algn="l"/>
                <a:tab pos="854075" algn="l"/>
                <a:tab pos="1198563" algn="l"/>
              </a:tabLst>
              <a:defRPr sz="2400">
                <a:solidFill>
                  <a:schemeClr val="tx1"/>
                </a:solidFill>
                <a:latin typeface="Times New Roman" pitchFamily="18" charset="0"/>
              </a:defRPr>
            </a:lvl6pPr>
            <a:lvl7pPr fontAlgn="base">
              <a:spcBef>
                <a:spcPct val="0"/>
              </a:spcBef>
              <a:spcAft>
                <a:spcPct val="0"/>
              </a:spcAft>
              <a:tabLst>
                <a:tab pos="741363" algn="l"/>
                <a:tab pos="854075" algn="l"/>
                <a:tab pos="1198563" algn="l"/>
              </a:tabLst>
              <a:defRPr sz="2400">
                <a:solidFill>
                  <a:schemeClr val="tx1"/>
                </a:solidFill>
                <a:latin typeface="Times New Roman" pitchFamily="18" charset="0"/>
              </a:defRPr>
            </a:lvl7pPr>
            <a:lvl8pPr fontAlgn="base">
              <a:spcBef>
                <a:spcPct val="0"/>
              </a:spcBef>
              <a:spcAft>
                <a:spcPct val="0"/>
              </a:spcAft>
              <a:tabLst>
                <a:tab pos="741363" algn="l"/>
                <a:tab pos="854075" algn="l"/>
                <a:tab pos="1198563" algn="l"/>
              </a:tabLst>
              <a:defRPr sz="2400">
                <a:solidFill>
                  <a:schemeClr val="tx1"/>
                </a:solidFill>
                <a:latin typeface="Times New Roman" pitchFamily="18" charset="0"/>
              </a:defRPr>
            </a:lvl8pPr>
            <a:lvl9pPr fontAlgn="base">
              <a:spcBef>
                <a:spcPct val="0"/>
              </a:spcBef>
              <a:spcAft>
                <a:spcPct val="0"/>
              </a:spcAft>
              <a:tabLst>
                <a:tab pos="741363" algn="l"/>
                <a:tab pos="854075" algn="l"/>
                <a:tab pos="1198563" algn="l"/>
              </a:tabLst>
              <a:defRPr sz="2400">
                <a:solidFill>
                  <a:schemeClr val="tx1"/>
                </a:solidFill>
                <a:latin typeface="Times New Roman" pitchFamily="18" charset="0"/>
              </a:defRPr>
            </a:lvl9pPr>
          </a:lstStyle>
          <a:p>
            <a:pPr>
              <a:lnSpc>
                <a:spcPct val="90000"/>
              </a:lnSpc>
              <a:spcBef>
                <a:spcPct val="20000"/>
              </a:spcBef>
            </a:pPr>
            <a:r>
              <a:rPr lang="en-US">
                <a:sym typeface="Symbol" pitchFamily="18" charset="2"/>
              </a:rPr>
              <a:t>	 	The Cumulative Distribution Function is: </a:t>
            </a:r>
          </a:p>
          <a:p>
            <a:pPr>
              <a:lnSpc>
                <a:spcPct val="90000"/>
              </a:lnSpc>
              <a:spcBef>
                <a:spcPct val="20000"/>
              </a:spcBef>
            </a:pPr>
            <a:r>
              <a:rPr lang="en-US">
                <a:sym typeface="Symbol" pitchFamily="18" charset="2"/>
              </a:rPr>
              <a:t>		The mean = </a:t>
            </a:r>
            <a:r>
              <a:rPr lang="en-US" b="1">
                <a:sym typeface="Symbol" pitchFamily="18" charset="2"/>
              </a:rPr>
              <a:t>E[T] = 1/</a:t>
            </a:r>
          </a:p>
          <a:p>
            <a:pPr>
              <a:lnSpc>
                <a:spcPct val="90000"/>
              </a:lnSpc>
              <a:spcBef>
                <a:spcPct val="20000"/>
              </a:spcBef>
            </a:pPr>
            <a:r>
              <a:rPr lang="en-US">
                <a:sym typeface="Symbol" pitchFamily="18" charset="2"/>
              </a:rPr>
              <a:t>		The Variance  = </a:t>
            </a:r>
            <a:r>
              <a:rPr lang="en-US" b="1">
                <a:sym typeface="Symbol" pitchFamily="18" charset="2"/>
              </a:rPr>
              <a:t>Var[T] = 1/ </a:t>
            </a:r>
            <a:r>
              <a:rPr lang="en-US" b="1" baseline="30000">
                <a:sym typeface="Symbol" pitchFamily="18" charset="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5609"/>
                                        </p:tgtEl>
                                        <p:attrNameLst>
                                          <p:attrName>style.visibility</p:attrName>
                                        </p:attrNameLst>
                                      </p:cBhvr>
                                      <p:to>
                                        <p:strVal val="visible"/>
                                      </p:to>
                                    </p:set>
                                    <p:anim calcmode="lin" valueType="num">
                                      <p:cBhvr>
                                        <p:cTn id="7" dur="500" fill="hold"/>
                                        <p:tgtEl>
                                          <p:spTgt spid="25609"/>
                                        </p:tgtEl>
                                        <p:attrNameLst>
                                          <p:attrName>ppt_w</p:attrName>
                                        </p:attrNameLst>
                                      </p:cBhvr>
                                      <p:tavLst>
                                        <p:tav tm="0">
                                          <p:val>
                                            <p:fltVal val="0"/>
                                          </p:val>
                                        </p:tav>
                                        <p:tav tm="100000">
                                          <p:val>
                                            <p:strVal val="#ppt_w"/>
                                          </p:val>
                                        </p:tav>
                                      </p:tavLst>
                                    </p:anim>
                                    <p:anim calcmode="lin" valueType="num">
                                      <p:cBhvr>
                                        <p:cTn id="8" dur="500" fill="hold"/>
                                        <p:tgtEl>
                                          <p:spTgt spid="256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B5A5990B-DD03-4DBE-A8CC-7FE48CD8AA07}" type="slidenum">
              <a:rPr lang="en-US"/>
              <a:pPr/>
              <a:t>19</a:t>
            </a:fld>
            <a:endParaRPr lang="en-US"/>
          </a:p>
        </p:txBody>
      </p:sp>
      <p:sp>
        <p:nvSpPr>
          <p:cNvPr id="26633" name="Rectangle 9"/>
          <p:cNvSpPr>
            <a:spLocks noChangeArrowheads="1"/>
          </p:cNvSpPr>
          <p:nvPr/>
        </p:nvSpPr>
        <p:spPr bwMode="auto">
          <a:xfrm>
            <a:off x="304800" y="228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The Exponential Distribution</a:t>
            </a:r>
          </a:p>
        </p:txBody>
      </p:sp>
      <p:grpSp>
        <p:nvGrpSpPr>
          <p:cNvPr id="26635" name="Group 11"/>
          <p:cNvGrpSpPr>
            <a:grpSpLocks/>
          </p:cNvGrpSpPr>
          <p:nvPr/>
        </p:nvGrpSpPr>
        <p:grpSpPr bwMode="auto">
          <a:xfrm>
            <a:off x="2176463" y="1770063"/>
            <a:ext cx="188912" cy="3602037"/>
            <a:chOff x="1412" y="1115"/>
            <a:chExt cx="119" cy="2269"/>
          </a:xfrm>
        </p:grpSpPr>
        <p:sp>
          <p:nvSpPr>
            <p:cNvPr id="26636" name="Line 12"/>
            <p:cNvSpPr>
              <a:spLocks noChangeShapeType="1"/>
            </p:cNvSpPr>
            <p:nvPr/>
          </p:nvSpPr>
          <p:spPr bwMode="auto">
            <a:xfrm flipV="1">
              <a:off x="1471" y="1229"/>
              <a:ext cx="1" cy="215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Freeform 13"/>
            <p:cNvSpPr>
              <a:spLocks/>
            </p:cNvSpPr>
            <p:nvPr/>
          </p:nvSpPr>
          <p:spPr bwMode="auto">
            <a:xfrm>
              <a:off x="1412" y="1115"/>
              <a:ext cx="119" cy="118"/>
            </a:xfrm>
            <a:custGeom>
              <a:avLst/>
              <a:gdLst>
                <a:gd name="T0" fmla="*/ 119 w 119"/>
                <a:gd name="T1" fmla="*/ 118 h 118"/>
                <a:gd name="T2" fmla="*/ 59 w 119"/>
                <a:gd name="T3" fmla="*/ 0 h 118"/>
                <a:gd name="T4" fmla="*/ 0 w 119"/>
                <a:gd name="T5" fmla="*/ 118 h 118"/>
                <a:gd name="T6" fmla="*/ 119 w 119"/>
                <a:gd name="T7" fmla="*/ 118 h 118"/>
              </a:gdLst>
              <a:ahLst/>
              <a:cxnLst>
                <a:cxn ang="0">
                  <a:pos x="T0" y="T1"/>
                </a:cxn>
                <a:cxn ang="0">
                  <a:pos x="T2" y="T3"/>
                </a:cxn>
                <a:cxn ang="0">
                  <a:pos x="T4" y="T5"/>
                </a:cxn>
                <a:cxn ang="0">
                  <a:pos x="T6" y="T7"/>
                </a:cxn>
              </a:cxnLst>
              <a:rect l="0" t="0" r="r" b="b"/>
              <a:pathLst>
                <a:path w="119" h="118">
                  <a:moveTo>
                    <a:pt x="119" y="118"/>
                  </a:moveTo>
                  <a:lnTo>
                    <a:pt x="59" y="0"/>
                  </a:lnTo>
                  <a:lnTo>
                    <a:pt x="0" y="118"/>
                  </a:lnTo>
                  <a:lnTo>
                    <a:pt x="119"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38" name="Group 14"/>
          <p:cNvGrpSpPr>
            <a:grpSpLocks/>
          </p:cNvGrpSpPr>
          <p:nvPr/>
        </p:nvGrpSpPr>
        <p:grpSpPr bwMode="auto">
          <a:xfrm>
            <a:off x="2270125" y="5280025"/>
            <a:ext cx="5043488" cy="188913"/>
            <a:chOff x="1471" y="3326"/>
            <a:chExt cx="3177" cy="119"/>
          </a:xfrm>
        </p:grpSpPr>
        <p:sp>
          <p:nvSpPr>
            <p:cNvPr id="26639" name="Line 15"/>
            <p:cNvSpPr>
              <a:spLocks noChangeShapeType="1"/>
            </p:cNvSpPr>
            <p:nvPr/>
          </p:nvSpPr>
          <p:spPr bwMode="auto">
            <a:xfrm>
              <a:off x="1471" y="3384"/>
              <a:ext cx="30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Freeform 16"/>
            <p:cNvSpPr>
              <a:spLocks/>
            </p:cNvSpPr>
            <p:nvPr/>
          </p:nvSpPr>
          <p:spPr bwMode="auto">
            <a:xfrm>
              <a:off x="4531" y="3326"/>
              <a:ext cx="117" cy="119"/>
            </a:xfrm>
            <a:custGeom>
              <a:avLst/>
              <a:gdLst>
                <a:gd name="T0" fmla="*/ 0 w 117"/>
                <a:gd name="T1" fmla="*/ 119 h 119"/>
                <a:gd name="T2" fmla="*/ 117 w 117"/>
                <a:gd name="T3" fmla="*/ 58 h 119"/>
                <a:gd name="T4" fmla="*/ 0 w 117"/>
                <a:gd name="T5" fmla="*/ 0 h 119"/>
                <a:gd name="T6" fmla="*/ 0 w 117"/>
                <a:gd name="T7" fmla="*/ 119 h 119"/>
              </a:gdLst>
              <a:ahLst/>
              <a:cxnLst>
                <a:cxn ang="0">
                  <a:pos x="T0" y="T1"/>
                </a:cxn>
                <a:cxn ang="0">
                  <a:pos x="T2" y="T3"/>
                </a:cxn>
                <a:cxn ang="0">
                  <a:pos x="T4" y="T5"/>
                </a:cxn>
                <a:cxn ang="0">
                  <a:pos x="T6" y="T7"/>
                </a:cxn>
              </a:cxnLst>
              <a:rect l="0" t="0" r="r" b="b"/>
              <a:pathLst>
                <a:path w="117" h="119">
                  <a:moveTo>
                    <a:pt x="0" y="119"/>
                  </a:moveTo>
                  <a:lnTo>
                    <a:pt x="117" y="58"/>
                  </a:lnTo>
                  <a:lnTo>
                    <a:pt x="0" y="0"/>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641" name="Rectangle 17"/>
          <p:cNvSpPr>
            <a:spLocks noChangeArrowheads="1"/>
          </p:cNvSpPr>
          <p:nvPr/>
        </p:nvSpPr>
        <p:spPr bwMode="auto">
          <a:xfrm>
            <a:off x="4430713" y="5516563"/>
            <a:ext cx="2667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2" name="Rectangle 18"/>
          <p:cNvSpPr>
            <a:spLocks noChangeArrowheads="1"/>
          </p:cNvSpPr>
          <p:nvPr/>
        </p:nvSpPr>
        <p:spPr bwMode="auto">
          <a:xfrm>
            <a:off x="4676775" y="5656263"/>
            <a:ext cx="2714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Bookman Old Style" pitchFamily="18" charset="0"/>
              </a:rPr>
              <a:t>Time between arrivals</a:t>
            </a:r>
            <a:endParaRPr lang="en-US" sz="2000">
              <a:latin typeface="Verdana" pitchFamily="34" charset="0"/>
            </a:endParaRPr>
          </a:p>
        </p:txBody>
      </p:sp>
      <p:sp>
        <p:nvSpPr>
          <p:cNvPr id="26643" name="Freeform 19"/>
          <p:cNvSpPr>
            <a:spLocks/>
          </p:cNvSpPr>
          <p:nvPr/>
        </p:nvSpPr>
        <p:spPr bwMode="auto">
          <a:xfrm>
            <a:off x="2279650" y="2379663"/>
            <a:ext cx="4143375" cy="2847975"/>
          </a:xfrm>
          <a:custGeom>
            <a:avLst/>
            <a:gdLst>
              <a:gd name="T0" fmla="*/ 0 w 2632"/>
              <a:gd name="T1" fmla="*/ 0 h 1905"/>
              <a:gd name="T2" fmla="*/ 32 w 2632"/>
              <a:gd name="T3" fmla="*/ 183 h 1905"/>
              <a:gd name="T4" fmla="*/ 64 w 2632"/>
              <a:gd name="T5" fmla="*/ 365 h 1905"/>
              <a:gd name="T6" fmla="*/ 100 w 2632"/>
              <a:gd name="T7" fmla="*/ 542 h 1905"/>
              <a:gd name="T8" fmla="*/ 119 w 2632"/>
              <a:gd name="T9" fmla="*/ 627 h 1905"/>
              <a:gd name="T10" fmla="*/ 140 w 2632"/>
              <a:gd name="T11" fmla="*/ 712 h 1905"/>
              <a:gd name="T12" fmla="*/ 160 w 2632"/>
              <a:gd name="T13" fmla="*/ 794 h 1905"/>
              <a:gd name="T14" fmla="*/ 183 w 2632"/>
              <a:gd name="T15" fmla="*/ 871 h 1905"/>
              <a:gd name="T16" fmla="*/ 208 w 2632"/>
              <a:gd name="T17" fmla="*/ 947 h 1905"/>
              <a:gd name="T18" fmla="*/ 234 w 2632"/>
              <a:gd name="T19" fmla="*/ 1019 h 1905"/>
              <a:gd name="T20" fmla="*/ 262 w 2632"/>
              <a:gd name="T21" fmla="*/ 1089 h 1905"/>
              <a:gd name="T22" fmla="*/ 295 w 2632"/>
              <a:gd name="T23" fmla="*/ 1153 h 1905"/>
              <a:gd name="T24" fmla="*/ 327 w 2632"/>
              <a:gd name="T25" fmla="*/ 1213 h 1905"/>
              <a:gd name="T26" fmla="*/ 363 w 2632"/>
              <a:gd name="T27" fmla="*/ 1270 h 1905"/>
              <a:gd name="T28" fmla="*/ 401 w 2632"/>
              <a:gd name="T29" fmla="*/ 1321 h 1905"/>
              <a:gd name="T30" fmla="*/ 438 w 2632"/>
              <a:gd name="T31" fmla="*/ 1368 h 1905"/>
              <a:gd name="T32" fmla="*/ 478 w 2632"/>
              <a:gd name="T33" fmla="*/ 1410 h 1905"/>
              <a:gd name="T34" fmla="*/ 520 w 2632"/>
              <a:gd name="T35" fmla="*/ 1448 h 1905"/>
              <a:gd name="T36" fmla="*/ 563 w 2632"/>
              <a:gd name="T37" fmla="*/ 1482 h 1905"/>
              <a:gd name="T38" fmla="*/ 609 w 2632"/>
              <a:gd name="T39" fmla="*/ 1512 h 1905"/>
              <a:gd name="T40" fmla="*/ 654 w 2632"/>
              <a:gd name="T41" fmla="*/ 1541 h 1905"/>
              <a:gd name="T42" fmla="*/ 703 w 2632"/>
              <a:gd name="T43" fmla="*/ 1565 h 1905"/>
              <a:gd name="T44" fmla="*/ 754 w 2632"/>
              <a:gd name="T45" fmla="*/ 1588 h 1905"/>
              <a:gd name="T46" fmla="*/ 807 w 2632"/>
              <a:gd name="T47" fmla="*/ 1610 h 1905"/>
              <a:gd name="T48" fmla="*/ 862 w 2632"/>
              <a:gd name="T49" fmla="*/ 1629 h 1905"/>
              <a:gd name="T50" fmla="*/ 921 w 2632"/>
              <a:gd name="T51" fmla="*/ 1648 h 1905"/>
              <a:gd name="T52" fmla="*/ 981 w 2632"/>
              <a:gd name="T53" fmla="*/ 1667 h 1905"/>
              <a:gd name="T54" fmla="*/ 1043 w 2632"/>
              <a:gd name="T55" fmla="*/ 1686 h 1905"/>
              <a:gd name="T56" fmla="*/ 1110 w 2632"/>
              <a:gd name="T57" fmla="*/ 1705 h 1905"/>
              <a:gd name="T58" fmla="*/ 1180 w 2632"/>
              <a:gd name="T59" fmla="*/ 1724 h 1905"/>
              <a:gd name="T60" fmla="*/ 1251 w 2632"/>
              <a:gd name="T61" fmla="*/ 1743 h 1905"/>
              <a:gd name="T62" fmla="*/ 1329 w 2632"/>
              <a:gd name="T63" fmla="*/ 1760 h 1905"/>
              <a:gd name="T64" fmla="*/ 1408 w 2632"/>
              <a:gd name="T65" fmla="*/ 1777 h 1905"/>
              <a:gd name="T66" fmla="*/ 1490 w 2632"/>
              <a:gd name="T67" fmla="*/ 1792 h 1905"/>
              <a:gd name="T68" fmla="*/ 1577 w 2632"/>
              <a:gd name="T69" fmla="*/ 1805 h 1905"/>
              <a:gd name="T70" fmla="*/ 1664 w 2632"/>
              <a:gd name="T71" fmla="*/ 1818 h 1905"/>
              <a:gd name="T72" fmla="*/ 1754 w 2632"/>
              <a:gd name="T73" fmla="*/ 1830 h 1905"/>
              <a:gd name="T74" fmla="*/ 1847 w 2632"/>
              <a:gd name="T75" fmla="*/ 1841 h 1905"/>
              <a:gd name="T76" fmla="*/ 2036 w 2632"/>
              <a:gd name="T77" fmla="*/ 1860 h 1905"/>
              <a:gd name="T78" fmla="*/ 2231 w 2632"/>
              <a:gd name="T79" fmla="*/ 1875 h 1905"/>
              <a:gd name="T80" fmla="*/ 2431 w 2632"/>
              <a:gd name="T81" fmla="*/ 1890 h 1905"/>
              <a:gd name="T82" fmla="*/ 2632 w 2632"/>
              <a:gd name="T83" fmla="*/ 1905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32" h="1905">
                <a:moveTo>
                  <a:pt x="0" y="0"/>
                </a:moveTo>
                <a:lnTo>
                  <a:pt x="32" y="183"/>
                </a:lnTo>
                <a:lnTo>
                  <a:pt x="64" y="365"/>
                </a:lnTo>
                <a:lnTo>
                  <a:pt x="100" y="542"/>
                </a:lnTo>
                <a:lnTo>
                  <a:pt x="119" y="627"/>
                </a:lnTo>
                <a:lnTo>
                  <a:pt x="140" y="712"/>
                </a:lnTo>
                <a:lnTo>
                  <a:pt x="160" y="794"/>
                </a:lnTo>
                <a:lnTo>
                  <a:pt x="183" y="871"/>
                </a:lnTo>
                <a:lnTo>
                  <a:pt x="208" y="947"/>
                </a:lnTo>
                <a:lnTo>
                  <a:pt x="234" y="1019"/>
                </a:lnTo>
                <a:lnTo>
                  <a:pt x="262" y="1089"/>
                </a:lnTo>
                <a:lnTo>
                  <a:pt x="295" y="1153"/>
                </a:lnTo>
                <a:lnTo>
                  <a:pt x="327" y="1213"/>
                </a:lnTo>
                <a:lnTo>
                  <a:pt x="363" y="1270"/>
                </a:lnTo>
                <a:lnTo>
                  <a:pt x="401" y="1321"/>
                </a:lnTo>
                <a:lnTo>
                  <a:pt x="438" y="1368"/>
                </a:lnTo>
                <a:lnTo>
                  <a:pt x="478" y="1410"/>
                </a:lnTo>
                <a:lnTo>
                  <a:pt x="520" y="1448"/>
                </a:lnTo>
                <a:lnTo>
                  <a:pt x="563" y="1482"/>
                </a:lnTo>
                <a:lnTo>
                  <a:pt x="609" y="1512"/>
                </a:lnTo>
                <a:lnTo>
                  <a:pt x="654" y="1541"/>
                </a:lnTo>
                <a:lnTo>
                  <a:pt x="703" y="1565"/>
                </a:lnTo>
                <a:lnTo>
                  <a:pt x="754" y="1588"/>
                </a:lnTo>
                <a:lnTo>
                  <a:pt x="807" y="1610"/>
                </a:lnTo>
                <a:lnTo>
                  <a:pt x="862" y="1629"/>
                </a:lnTo>
                <a:lnTo>
                  <a:pt x="921" y="1648"/>
                </a:lnTo>
                <a:lnTo>
                  <a:pt x="981" y="1667"/>
                </a:lnTo>
                <a:lnTo>
                  <a:pt x="1043" y="1686"/>
                </a:lnTo>
                <a:lnTo>
                  <a:pt x="1110" y="1705"/>
                </a:lnTo>
                <a:lnTo>
                  <a:pt x="1180" y="1724"/>
                </a:lnTo>
                <a:lnTo>
                  <a:pt x="1251" y="1743"/>
                </a:lnTo>
                <a:lnTo>
                  <a:pt x="1329" y="1760"/>
                </a:lnTo>
                <a:lnTo>
                  <a:pt x="1408" y="1777"/>
                </a:lnTo>
                <a:lnTo>
                  <a:pt x="1490" y="1792"/>
                </a:lnTo>
                <a:lnTo>
                  <a:pt x="1577" y="1805"/>
                </a:lnTo>
                <a:lnTo>
                  <a:pt x="1664" y="1818"/>
                </a:lnTo>
                <a:lnTo>
                  <a:pt x="1754" y="1830"/>
                </a:lnTo>
                <a:lnTo>
                  <a:pt x="1847" y="1841"/>
                </a:lnTo>
                <a:lnTo>
                  <a:pt x="2036" y="1860"/>
                </a:lnTo>
                <a:lnTo>
                  <a:pt x="2231" y="1875"/>
                </a:lnTo>
                <a:lnTo>
                  <a:pt x="2431" y="1890"/>
                </a:lnTo>
                <a:lnTo>
                  <a:pt x="2632" y="1905"/>
                </a:lnTo>
              </a:path>
            </a:pathLst>
          </a:custGeom>
          <a:noFill/>
          <a:ln w="1752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4" name="Rectangle 20"/>
          <p:cNvSpPr>
            <a:spLocks noChangeArrowheads="1"/>
          </p:cNvSpPr>
          <p:nvPr/>
        </p:nvSpPr>
        <p:spPr bwMode="auto">
          <a:xfrm>
            <a:off x="3133725" y="5372100"/>
            <a:ext cx="9318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3" name="Rectangle 39"/>
          <p:cNvSpPr>
            <a:spLocks noChangeArrowheads="1"/>
          </p:cNvSpPr>
          <p:nvPr/>
        </p:nvSpPr>
        <p:spPr bwMode="auto">
          <a:xfrm>
            <a:off x="2743200" y="5486400"/>
            <a:ext cx="1219200" cy="60960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000">
                <a:solidFill>
                  <a:schemeClr val="accent2"/>
                </a:solidFill>
                <a:latin typeface="Bookman Old Style" pitchFamily="18" charset="0"/>
              </a:rPr>
              <a:t>Mean= </a:t>
            </a:r>
          </a:p>
          <a:p>
            <a:pPr algn="ctr"/>
            <a:r>
              <a:rPr lang="en-US" sz="2000">
                <a:solidFill>
                  <a:schemeClr val="accent2"/>
                </a:solidFill>
                <a:latin typeface="Bookman Old Style" pitchFamily="18" charset="0"/>
              </a:rPr>
              <a:t>E[T]=1/</a:t>
            </a:r>
            <a:r>
              <a:rPr lang="en-US" sz="2000">
                <a:solidFill>
                  <a:schemeClr val="accent2"/>
                </a:solidFill>
                <a:latin typeface="Bookman Old Style" pitchFamily="18" charset="0"/>
                <a:sym typeface="Symbol" pitchFamily="18" charset="2"/>
              </a:rPr>
              <a:t></a:t>
            </a:r>
            <a:endParaRPr lang="en-US" sz="2000">
              <a:solidFill>
                <a:schemeClr val="accent2"/>
              </a:solidFill>
              <a:latin typeface="Verdana" pitchFamily="34" charset="0"/>
            </a:endParaRPr>
          </a:p>
        </p:txBody>
      </p:sp>
      <p:sp>
        <p:nvSpPr>
          <p:cNvPr id="26664" name="Rectangle 40"/>
          <p:cNvSpPr>
            <a:spLocks noChangeArrowheads="1"/>
          </p:cNvSpPr>
          <p:nvPr/>
        </p:nvSpPr>
        <p:spPr bwMode="auto">
          <a:xfrm rot="16200000">
            <a:off x="623887" y="3965576"/>
            <a:ext cx="231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Bookman Old Style" pitchFamily="18" charset="0"/>
              </a:rPr>
              <a:t>Probability density</a:t>
            </a:r>
            <a:endParaRPr lang="en-US" sz="2000">
              <a:latin typeface="Verdana" pitchFamily="34" charset="0"/>
            </a:endParaRPr>
          </a:p>
        </p:txBody>
      </p:sp>
      <p:sp>
        <p:nvSpPr>
          <p:cNvPr id="26665" name="Text Box 41"/>
          <p:cNvSpPr txBox="1">
            <a:spLocks noChangeArrowheads="1"/>
          </p:cNvSpPr>
          <p:nvPr/>
        </p:nvSpPr>
        <p:spPr bwMode="auto">
          <a:xfrm>
            <a:off x="7467600" y="4800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t</a:t>
            </a:r>
          </a:p>
        </p:txBody>
      </p:sp>
      <p:sp>
        <p:nvSpPr>
          <p:cNvPr id="26666" name="Text Box 42"/>
          <p:cNvSpPr txBox="1">
            <a:spLocks noChangeArrowheads="1"/>
          </p:cNvSpPr>
          <p:nvPr/>
        </p:nvSpPr>
        <p:spPr bwMode="auto">
          <a:xfrm>
            <a:off x="1476375" y="14652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r>
              <a:rPr lang="en-US" b="1" baseline="-25000"/>
              <a:t>T</a:t>
            </a:r>
            <a:r>
              <a:rPr lang="en-US" b="1"/>
              <a:t>(t)</a:t>
            </a:r>
          </a:p>
        </p:txBody>
      </p:sp>
      <p:sp>
        <p:nvSpPr>
          <p:cNvPr id="26667" name="Text Box 43"/>
          <p:cNvSpPr txBox="1">
            <a:spLocks noChangeArrowheads="1"/>
          </p:cNvSpPr>
          <p:nvPr/>
        </p:nvSpPr>
        <p:spPr bwMode="auto">
          <a:xfrm>
            <a:off x="1704975" y="215106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endParaRPr lang="en-US" b="1"/>
          </a:p>
        </p:txBody>
      </p:sp>
      <p:sp>
        <p:nvSpPr>
          <p:cNvPr id="26668" name="Line 44"/>
          <p:cNvSpPr>
            <a:spLocks noChangeShapeType="1"/>
          </p:cNvSpPr>
          <p:nvPr/>
        </p:nvSpPr>
        <p:spPr bwMode="auto">
          <a:xfrm>
            <a:off x="21971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0" name="Line 46"/>
          <p:cNvSpPr>
            <a:spLocks noChangeShapeType="1"/>
          </p:cNvSpPr>
          <p:nvPr/>
        </p:nvSpPr>
        <p:spPr bwMode="auto">
          <a:xfrm>
            <a:off x="3276600" y="4648200"/>
            <a:ext cx="0" cy="8382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76200"/>
            <a:ext cx="7772400" cy="914400"/>
          </a:xfrm>
        </p:spPr>
        <p:txBody>
          <a:bodyPr/>
          <a:lstStyle/>
          <a:p>
            <a:r>
              <a:rPr lang="en-US" sz="3600" b="1"/>
              <a:t>Overview (I)</a:t>
            </a:r>
          </a:p>
        </p:txBody>
      </p:sp>
      <p:sp>
        <p:nvSpPr>
          <p:cNvPr id="4099" name="Rectangle 3"/>
          <p:cNvSpPr>
            <a:spLocks noGrp="1" noChangeArrowheads="1"/>
          </p:cNvSpPr>
          <p:nvPr>
            <p:ph idx="1"/>
          </p:nvPr>
        </p:nvSpPr>
        <p:spPr>
          <a:xfrm>
            <a:off x="609600" y="1295400"/>
            <a:ext cx="5410200" cy="4800600"/>
          </a:xfrm>
        </p:spPr>
        <p:txBody>
          <a:bodyPr/>
          <a:lstStyle/>
          <a:p>
            <a:r>
              <a:rPr lang="en-US" sz="2400" dirty="0"/>
              <a:t>What is queuing/ queuing theory?</a:t>
            </a:r>
          </a:p>
          <a:p>
            <a:pPr lvl="1"/>
            <a:r>
              <a:rPr lang="en-US" sz="2000" dirty="0">
                <a:solidFill>
                  <a:schemeClr val="accent2"/>
                </a:solidFill>
              </a:rPr>
              <a:t>Why is it an important tool?</a:t>
            </a:r>
          </a:p>
          <a:p>
            <a:pPr lvl="1"/>
            <a:r>
              <a:rPr lang="en-US" sz="2000" dirty="0">
                <a:solidFill>
                  <a:schemeClr val="accent2"/>
                </a:solidFill>
              </a:rPr>
              <a:t>Examples of different queuing systems</a:t>
            </a:r>
          </a:p>
          <a:p>
            <a:r>
              <a:rPr lang="en-US" sz="2400" dirty="0"/>
              <a:t>Components of a queuing system</a:t>
            </a:r>
          </a:p>
          <a:p>
            <a:r>
              <a:rPr lang="en-US" sz="2400" dirty="0"/>
              <a:t>The exponential distribution &amp; queuing</a:t>
            </a:r>
          </a:p>
          <a:p>
            <a:r>
              <a:rPr lang="en-US" sz="2400" dirty="0"/>
              <a:t>Stochastic processes</a:t>
            </a:r>
          </a:p>
          <a:p>
            <a:pPr lvl="1"/>
            <a:r>
              <a:rPr lang="en-US" sz="2000" dirty="0">
                <a:solidFill>
                  <a:schemeClr val="accent2"/>
                </a:solidFill>
              </a:rPr>
              <a:t>Some definitions</a:t>
            </a:r>
          </a:p>
          <a:p>
            <a:pPr lvl="1"/>
            <a:r>
              <a:rPr lang="en-US" sz="2000" dirty="0">
                <a:solidFill>
                  <a:schemeClr val="accent2"/>
                </a:solidFill>
              </a:rPr>
              <a:t>The Poisson process</a:t>
            </a:r>
            <a:endParaRPr lang="en-US" sz="2000" dirty="0"/>
          </a:p>
          <a:p>
            <a:r>
              <a:rPr lang="en-US" sz="2400" dirty="0"/>
              <a:t>Terminology and notation</a:t>
            </a:r>
          </a:p>
          <a:p>
            <a:r>
              <a:rPr lang="en-US" sz="2400" dirty="0"/>
              <a:t>Little’s formula</a:t>
            </a:r>
          </a:p>
          <a:p>
            <a:r>
              <a:rPr lang="en-US" sz="2400" dirty="0"/>
              <a:t>Birth and Death Processes</a:t>
            </a:r>
          </a:p>
        </p:txBody>
      </p:sp>
      <p:sp>
        <p:nvSpPr>
          <p:cNvPr id="10" name="Slide Number Placeholder 5"/>
          <p:cNvSpPr>
            <a:spLocks noGrp="1"/>
          </p:cNvSpPr>
          <p:nvPr>
            <p:ph type="sldNum" sz="quarter" idx="12"/>
          </p:nvPr>
        </p:nvSpPr>
        <p:spPr/>
        <p:txBody>
          <a:bodyPr/>
          <a:lstStyle/>
          <a:p>
            <a:fld id="{705CFA60-D96E-4B36-B612-9DD21ECABD15}" type="slidenum">
              <a:rPr lang="en-US"/>
              <a:pPr/>
              <a:t>2</a:t>
            </a:fld>
            <a:endParaRPr lang="en-US"/>
          </a:p>
        </p:txBody>
      </p:sp>
      <p:pic>
        <p:nvPicPr>
          <p:cNvPr id="4107" name="Picture 11" descr="bd0554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2133600"/>
            <a:ext cx="2811463" cy="3525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685800" y="1524000"/>
            <a:ext cx="7772400" cy="4572000"/>
          </a:xfrm>
        </p:spPr>
        <p:txBody>
          <a:bodyPr/>
          <a:lstStyle/>
          <a:p>
            <a:pPr marL="457200" indent="-457200">
              <a:lnSpc>
                <a:spcPct val="90000"/>
              </a:lnSpc>
              <a:buFont typeface="Wingdings" pitchFamily="2" charset="2"/>
              <a:buChar char="v"/>
            </a:pPr>
            <a:r>
              <a:rPr lang="en-US" sz="2400" b="1" dirty="0"/>
              <a:t>Property 1: </a:t>
            </a:r>
            <a:r>
              <a:rPr lang="en-US" sz="2400" dirty="0" err="1"/>
              <a:t>f</a:t>
            </a:r>
            <a:r>
              <a:rPr lang="en-US" sz="2400" baseline="-25000" dirty="0" err="1"/>
              <a:t>T</a:t>
            </a:r>
            <a:r>
              <a:rPr lang="en-US" sz="2400" dirty="0"/>
              <a:t>(t) is strictly decreasing in t</a:t>
            </a:r>
          </a:p>
          <a:p>
            <a:pPr marL="457200" indent="-457200">
              <a:lnSpc>
                <a:spcPct val="90000"/>
              </a:lnSpc>
              <a:buFontTx/>
              <a:buNone/>
            </a:pPr>
            <a:r>
              <a:rPr lang="en-US" sz="2400" dirty="0">
                <a:sym typeface="Symbol" pitchFamily="18" charset="2"/>
              </a:rPr>
              <a:t>		P(0Tt) &gt; P(t T t+t)	for all t, t0</a:t>
            </a:r>
          </a:p>
          <a:p>
            <a:pPr marL="457200" indent="-457200">
              <a:lnSpc>
                <a:spcPct val="90000"/>
              </a:lnSpc>
              <a:buFont typeface="Wingdings" pitchFamily="2" charset="2"/>
              <a:buChar char="Ø"/>
            </a:pPr>
            <a:endParaRPr lang="en-US" sz="1400" dirty="0"/>
          </a:p>
          <a:p>
            <a:pPr marL="457200" indent="-457200">
              <a:lnSpc>
                <a:spcPct val="90000"/>
              </a:lnSpc>
              <a:buFont typeface="Wingdings" pitchFamily="2" charset="2"/>
              <a:buChar char="Ø"/>
            </a:pPr>
            <a:r>
              <a:rPr lang="en-US" sz="2400" b="1" dirty="0"/>
              <a:t>Implications</a:t>
            </a:r>
          </a:p>
          <a:p>
            <a:pPr marL="857250" lvl="1">
              <a:lnSpc>
                <a:spcPct val="90000"/>
              </a:lnSpc>
            </a:pPr>
            <a:r>
              <a:rPr lang="en-US" sz="2000" dirty="0">
                <a:solidFill>
                  <a:srgbClr val="002060"/>
                </a:solidFill>
              </a:rPr>
              <a:t>Many realizations of T (</a:t>
            </a:r>
            <a:r>
              <a:rPr lang="en-US" sz="2000" dirty="0" err="1">
                <a:solidFill>
                  <a:srgbClr val="002060"/>
                </a:solidFill>
              </a:rPr>
              <a:t>i.e.,values</a:t>
            </a:r>
            <a:r>
              <a:rPr lang="en-US" sz="2000" dirty="0">
                <a:solidFill>
                  <a:srgbClr val="002060"/>
                </a:solidFill>
              </a:rPr>
              <a:t> of t) will be small; between zero and the mean</a:t>
            </a:r>
          </a:p>
          <a:p>
            <a:pPr marL="857250" lvl="1">
              <a:lnSpc>
                <a:spcPct val="90000"/>
              </a:lnSpc>
            </a:pPr>
            <a:r>
              <a:rPr lang="en-US" sz="2000" dirty="0">
                <a:solidFill>
                  <a:srgbClr val="002060"/>
                </a:solidFill>
              </a:rPr>
              <a:t>Not suitable for describing the service time of standardized operations when all times should be centered around the mean</a:t>
            </a:r>
          </a:p>
          <a:p>
            <a:pPr marL="1250950" lvl="2" indent="-219075">
              <a:lnSpc>
                <a:spcPct val="90000"/>
              </a:lnSpc>
            </a:pPr>
            <a:r>
              <a:rPr lang="en-US" sz="1800" dirty="0">
                <a:solidFill>
                  <a:srgbClr val="002060"/>
                </a:solidFill>
              </a:rPr>
              <a:t>Ex. Machine processing time in manufacturing</a:t>
            </a:r>
          </a:p>
          <a:p>
            <a:pPr marL="857250" lvl="1">
              <a:lnSpc>
                <a:spcPct val="90000"/>
              </a:lnSpc>
            </a:pPr>
            <a:r>
              <a:rPr lang="en-US" sz="2000" dirty="0">
                <a:solidFill>
                  <a:srgbClr val="002060"/>
                </a:solidFill>
              </a:rPr>
              <a:t>Often reasonable in service situations when different customers require different types of service</a:t>
            </a:r>
          </a:p>
          <a:p>
            <a:pPr marL="857250" lvl="1">
              <a:lnSpc>
                <a:spcPct val="90000"/>
              </a:lnSpc>
            </a:pPr>
            <a:r>
              <a:rPr lang="en-US" sz="2000" dirty="0">
                <a:solidFill>
                  <a:srgbClr val="002060"/>
                </a:solidFill>
              </a:rPr>
              <a:t>Often a reasonable description of the time between customer arrivals </a:t>
            </a:r>
          </a:p>
        </p:txBody>
      </p:sp>
      <p:sp>
        <p:nvSpPr>
          <p:cNvPr id="9" name="Slide Number Placeholder 5"/>
          <p:cNvSpPr>
            <a:spLocks noGrp="1"/>
          </p:cNvSpPr>
          <p:nvPr>
            <p:ph type="sldNum" sz="quarter" idx="12"/>
          </p:nvPr>
        </p:nvSpPr>
        <p:spPr/>
        <p:txBody>
          <a:bodyPr/>
          <a:lstStyle/>
          <a:p>
            <a:fld id="{FFD23670-CEDC-4B81-9238-53AA3F0C00EE}" type="slidenum">
              <a:rPr lang="en-US"/>
              <a:pPr/>
              <a:t>20</a:t>
            </a:fld>
            <a:endParaRPr lang="en-US"/>
          </a:p>
        </p:txBody>
      </p:sp>
      <p:sp>
        <p:nvSpPr>
          <p:cNvPr id="27657" name="Rectangle 9"/>
          <p:cNvSpPr>
            <a:spLocks noChangeArrowheads="1"/>
          </p:cNvSpPr>
          <p:nvPr/>
        </p:nvSpPr>
        <p:spPr bwMode="auto">
          <a:xfrm>
            <a:off x="304800" y="228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Properties of the Exp-distribution (I)</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36B81BEB-2C58-4DA6-99C9-76F0501F8765}" type="slidenum">
              <a:rPr lang="en-US"/>
              <a:pPr/>
              <a:t>21</a:t>
            </a:fld>
            <a:endParaRPr lang="en-US"/>
          </a:p>
        </p:txBody>
      </p:sp>
      <p:sp>
        <p:nvSpPr>
          <p:cNvPr id="28674" name="Rectangle 2"/>
          <p:cNvSpPr>
            <a:spLocks noChangeArrowheads="1"/>
          </p:cNvSpPr>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20000"/>
              </a:spcBef>
              <a:buFont typeface="Wingdings" pitchFamily="2" charset="2"/>
              <a:buChar char="v"/>
            </a:pPr>
            <a:r>
              <a:rPr lang="en-US" b="1" dirty="0"/>
              <a:t>Property 2: </a:t>
            </a:r>
            <a:r>
              <a:rPr lang="en-US" dirty="0"/>
              <a:t>Lack of memory</a:t>
            </a:r>
          </a:p>
          <a:p>
            <a:pPr marL="457200" indent="-457200">
              <a:lnSpc>
                <a:spcPct val="90000"/>
              </a:lnSpc>
              <a:spcBef>
                <a:spcPct val="20000"/>
              </a:spcBef>
            </a:pPr>
            <a:r>
              <a:rPr lang="en-US" dirty="0">
                <a:sym typeface="Symbol" pitchFamily="18" charset="2"/>
              </a:rPr>
              <a:t>		P(T&gt;t+t </a:t>
            </a:r>
            <a:r>
              <a:rPr lang="en-US" dirty="0">
                <a:cs typeface="Times New Roman" pitchFamily="18" charset="0"/>
                <a:sym typeface="Symbol" pitchFamily="18" charset="2"/>
              </a:rPr>
              <a:t>| T&gt;t</a:t>
            </a:r>
            <a:r>
              <a:rPr lang="en-US" dirty="0">
                <a:sym typeface="Symbol" pitchFamily="18" charset="2"/>
              </a:rPr>
              <a:t>) = P(T &gt;t)	for all t, t0</a:t>
            </a:r>
          </a:p>
          <a:p>
            <a:pPr marL="457200" indent="-457200">
              <a:lnSpc>
                <a:spcPct val="90000"/>
              </a:lnSpc>
              <a:spcBef>
                <a:spcPct val="20000"/>
              </a:spcBef>
              <a:buFont typeface="Wingdings" pitchFamily="2" charset="2"/>
              <a:buChar char="Ø"/>
            </a:pPr>
            <a:endParaRPr lang="en-US" sz="1400" dirty="0"/>
          </a:p>
          <a:p>
            <a:pPr marL="457200" indent="-457200">
              <a:lnSpc>
                <a:spcPct val="90000"/>
              </a:lnSpc>
              <a:spcBef>
                <a:spcPct val="20000"/>
              </a:spcBef>
              <a:buFont typeface="Wingdings" pitchFamily="2" charset="2"/>
              <a:buChar char="Ø"/>
            </a:pPr>
            <a:r>
              <a:rPr lang="en-US" b="1" dirty="0"/>
              <a:t>Implications</a:t>
            </a:r>
          </a:p>
          <a:p>
            <a:pPr marL="857250" lvl="1" indent="-285750">
              <a:lnSpc>
                <a:spcPct val="90000"/>
              </a:lnSpc>
              <a:spcBef>
                <a:spcPct val="20000"/>
              </a:spcBef>
              <a:buFontTx/>
              <a:buChar char="–"/>
            </a:pPr>
            <a:r>
              <a:rPr lang="en-US" sz="2000" dirty="0">
                <a:solidFill>
                  <a:srgbClr val="002060"/>
                </a:solidFill>
              </a:rPr>
              <a:t>It does not matter when the last customer arrived, (or how long service time the last job required) the distribution of the time until the next one arrives (or the distribution of the next service time) is always the same.</a:t>
            </a:r>
          </a:p>
          <a:p>
            <a:pPr marL="857250" lvl="1" indent="-285750">
              <a:lnSpc>
                <a:spcPct val="90000"/>
              </a:lnSpc>
              <a:spcBef>
                <a:spcPct val="20000"/>
              </a:spcBef>
              <a:buFontTx/>
              <a:buChar char="–"/>
            </a:pPr>
            <a:r>
              <a:rPr lang="en-US" sz="2000" dirty="0">
                <a:solidFill>
                  <a:srgbClr val="002060"/>
                </a:solidFill>
              </a:rPr>
              <a:t>Usually a fair assumption for </a:t>
            </a:r>
            <a:r>
              <a:rPr lang="en-US" sz="2000" dirty="0" err="1">
                <a:solidFill>
                  <a:srgbClr val="002060"/>
                </a:solidFill>
              </a:rPr>
              <a:t>interarrival</a:t>
            </a:r>
            <a:r>
              <a:rPr lang="en-US" sz="2000" dirty="0">
                <a:solidFill>
                  <a:srgbClr val="002060"/>
                </a:solidFill>
              </a:rPr>
              <a:t> times</a:t>
            </a:r>
          </a:p>
          <a:p>
            <a:pPr marL="857250" lvl="1" indent="-285750">
              <a:lnSpc>
                <a:spcPct val="90000"/>
              </a:lnSpc>
              <a:spcBef>
                <a:spcPct val="20000"/>
              </a:spcBef>
              <a:buFontTx/>
              <a:buChar char="–"/>
            </a:pPr>
            <a:r>
              <a:rPr lang="en-US" sz="2000" dirty="0">
                <a:solidFill>
                  <a:srgbClr val="002060"/>
                </a:solidFill>
              </a:rPr>
              <a:t>For service times, this can be more questionable. However,  it is definitely reasonable if different customers/jobs require different service</a:t>
            </a:r>
          </a:p>
        </p:txBody>
      </p:sp>
      <p:sp>
        <p:nvSpPr>
          <p:cNvPr id="28680" name="Rectangle 8"/>
          <p:cNvSpPr>
            <a:spLocks noChangeArrowheads="1"/>
          </p:cNvSpPr>
          <p:nvPr/>
        </p:nvSpPr>
        <p:spPr bwMode="auto">
          <a:xfrm>
            <a:off x="304800" y="228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Properties of the Exp-distribution (II)</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B93FB7AB-7D7A-4BE8-B63D-420E5A48C57A}" type="slidenum">
              <a:rPr lang="en-US"/>
              <a:pPr/>
              <a:t>22</a:t>
            </a:fld>
            <a:endParaRPr lang="en-US"/>
          </a:p>
        </p:txBody>
      </p:sp>
      <p:sp>
        <p:nvSpPr>
          <p:cNvPr id="29698" name="Rectangle 2"/>
          <p:cNvSpPr>
            <a:spLocks noChangeArrowheads="1"/>
          </p:cNvSpPr>
          <p:nvPr/>
        </p:nvSpPr>
        <p:spPr bwMode="auto">
          <a:xfrm>
            <a:off x="533400" y="1219200"/>
            <a:ext cx="8001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20000"/>
              </a:spcBef>
              <a:buFont typeface="Wingdings" pitchFamily="2" charset="2"/>
              <a:buChar char="v"/>
            </a:pPr>
            <a:r>
              <a:rPr lang="en-US" b="1" dirty="0"/>
              <a:t>Property 3: </a:t>
            </a:r>
            <a:r>
              <a:rPr lang="en-US" dirty="0"/>
              <a:t>The minimum of independent exponentially distributed random variables is exponentially distributed</a:t>
            </a:r>
          </a:p>
          <a:p>
            <a:pPr marL="457200" indent="-457200">
              <a:lnSpc>
                <a:spcPct val="90000"/>
              </a:lnSpc>
              <a:spcBef>
                <a:spcPct val="20000"/>
              </a:spcBef>
              <a:buFont typeface="Wingdings" pitchFamily="2" charset="2"/>
              <a:buNone/>
            </a:pPr>
            <a:r>
              <a:rPr lang="en-US" dirty="0"/>
              <a:t>	Assume that {T</a:t>
            </a:r>
            <a:r>
              <a:rPr lang="en-US" baseline="-14000" dirty="0"/>
              <a:t>1</a:t>
            </a:r>
            <a:r>
              <a:rPr lang="en-US" dirty="0"/>
              <a:t>, T</a:t>
            </a:r>
            <a:r>
              <a:rPr lang="en-US" baseline="-14000" dirty="0"/>
              <a:t>2</a:t>
            </a:r>
            <a:r>
              <a:rPr lang="en-US" dirty="0"/>
              <a:t>, …, </a:t>
            </a:r>
            <a:r>
              <a:rPr lang="en-US" dirty="0" err="1"/>
              <a:t>T</a:t>
            </a:r>
            <a:r>
              <a:rPr lang="en-US" baseline="-14000" dirty="0" err="1"/>
              <a:t>n</a:t>
            </a:r>
            <a:r>
              <a:rPr lang="en-US" dirty="0"/>
              <a:t>} represent n independent and exponentially distributed stochastic variables with parameters {</a:t>
            </a:r>
            <a:r>
              <a:rPr lang="en-US" dirty="0">
                <a:sym typeface="Symbol" pitchFamily="18" charset="2"/>
              </a:rPr>
              <a:t></a:t>
            </a:r>
            <a:r>
              <a:rPr lang="en-US" baseline="-14000" dirty="0">
                <a:sym typeface="Symbol" pitchFamily="18" charset="2"/>
              </a:rPr>
              <a:t>1</a:t>
            </a:r>
            <a:r>
              <a:rPr lang="en-US" dirty="0">
                <a:sym typeface="Symbol" pitchFamily="18" charset="2"/>
              </a:rPr>
              <a:t>, </a:t>
            </a:r>
            <a:r>
              <a:rPr lang="en-US" baseline="-14000" dirty="0">
                <a:sym typeface="Symbol" pitchFamily="18" charset="2"/>
              </a:rPr>
              <a:t>2</a:t>
            </a:r>
            <a:r>
              <a:rPr lang="en-US" dirty="0">
                <a:sym typeface="Symbol" pitchFamily="18" charset="2"/>
              </a:rPr>
              <a:t>, …, </a:t>
            </a:r>
            <a:r>
              <a:rPr lang="en-US" baseline="-14000" dirty="0">
                <a:sym typeface="Symbol" pitchFamily="18" charset="2"/>
              </a:rPr>
              <a:t>n</a:t>
            </a:r>
            <a:r>
              <a:rPr lang="en-US" dirty="0">
                <a:sym typeface="Symbol" pitchFamily="18" charset="2"/>
              </a:rPr>
              <a:t>}.</a:t>
            </a:r>
          </a:p>
          <a:p>
            <a:pPr marL="457200" indent="-457200">
              <a:lnSpc>
                <a:spcPct val="90000"/>
              </a:lnSpc>
              <a:spcBef>
                <a:spcPct val="20000"/>
              </a:spcBef>
              <a:buFont typeface="Wingdings" pitchFamily="2" charset="2"/>
              <a:buChar char="v"/>
            </a:pPr>
            <a:endParaRPr lang="en-US" sz="1000" dirty="0">
              <a:sym typeface="Symbol" pitchFamily="18" charset="2"/>
            </a:endParaRPr>
          </a:p>
          <a:p>
            <a:pPr marL="457200" indent="-457200">
              <a:lnSpc>
                <a:spcPct val="90000"/>
              </a:lnSpc>
              <a:spcBef>
                <a:spcPct val="20000"/>
              </a:spcBef>
            </a:pPr>
            <a:r>
              <a:rPr lang="en-US" dirty="0">
                <a:sym typeface="Symbol" pitchFamily="18" charset="2"/>
              </a:rPr>
              <a:t>	Let U=min </a:t>
            </a:r>
            <a:r>
              <a:rPr lang="en-US" dirty="0"/>
              <a:t>{T</a:t>
            </a:r>
            <a:r>
              <a:rPr lang="en-US" baseline="-14000" dirty="0"/>
              <a:t>1</a:t>
            </a:r>
            <a:r>
              <a:rPr lang="en-US" dirty="0"/>
              <a:t>, T</a:t>
            </a:r>
            <a:r>
              <a:rPr lang="en-US" baseline="-14000" dirty="0"/>
              <a:t>2</a:t>
            </a:r>
            <a:r>
              <a:rPr lang="en-US" dirty="0"/>
              <a:t>, …, </a:t>
            </a:r>
            <a:r>
              <a:rPr lang="en-US" dirty="0" err="1"/>
              <a:t>T</a:t>
            </a:r>
            <a:r>
              <a:rPr lang="en-US" baseline="-14000" dirty="0" err="1"/>
              <a:t>n</a:t>
            </a:r>
            <a:r>
              <a:rPr lang="en-US" dirty="0"/>
              <a:t>} </a:t>
            </a:r>
            <a:r>
              <a:rPr lang="en-US" dirty="0">
                <a:sym typeface="Symbol" pitchFamily="18" charset="2"/>
              </a:rPr>
              <a:t></a:t>
            </a:r>
          </a:p>
          <a:p>
            <a:pPr marL="457200" indent="-457200">
              <a:lnSpc>
                <a:spcPct val="90000"/>
              </a:lnSpc>
              <a:spcBef>
                <a:spcPct val="20000"/>
              </a:spcBef>
            </a:pPr>
            <a:endParaRPr lang="en-US" sz="1400" dirty="0"/>
          </a:p>
          <a:p>
            <a:pPr marL="457200" indent="-457200">
              <a:lnSpc>
                <a:spcPct val="90000"/>
              </a:lnSpc>
              <a:spcBef>
                <a:spcPct val="20000"/>
              </a:spcBef>
              <a:buFont typeface="Wingdings" pitchFamily="2" charset="2"/>
              <a:buChar char="Ø"/>
            </a:pPr>
            <a:r>
              <a:rPr lang="en-US" b="1" dirty="0"/>
              <a:t>Implications</a:t>
            </a:r>
          </a:p>
          <a:p>
            <a:pPr marL="857250" lvl="1" indent="-285750">
              <a:lnSpc>
                <a:spcPct val="90000"/>
              </a:lnSpc>
              <a:spcBef>
                <a:spcPct val="20000"/>
              </a:spcBef>
              <a:buFontTx/>
              <a:buChar char="–"/>
            </a:pPr>
            <a:r>
              <a:rPr lang="en-US" sz="2000" dirty="0">
                <a:solidFill>
                  <a:srgbClr val="002060"/>
                </a:solidFill>
              </a:rPr>
              <a:t>Arrivals with exponentially distributed </a:t>
            </a:r>
            <a:r>
              <a:rPr lang="en-US" sz="2000" dirty="0" err="1">
                <a:solidFill>
                  <a:srgbClr val="002060"/>
                </a:solidFill>
              </a:rPr>
              <a:t>interarrival</a:t>
            </a:r>
            <a:r>
              <a:rPr lang="en-US" sz="2000" dirty="0">
                <a:solidFill>
                  <a:srgbClr val="002060"/>
                </a:solidFill>
              </a:rPr>
              <a:t> times from n different input sources with arrival intensities {</a:t>
            </a:r>
            <a:r>
              <a:rPr lang="en-US" sz="2000" dirty="0">
                <a:solidFill>
                  <a:srgbClr val="002060"/>
                </a:solidFill>
                <a:sym typeface="Symbol" pitchFamily="18" charset="2"/>
              </a:rPr>
              <a:t></a:t>
            </a:r>
            <a:r>
              <a:rPr lang="en-US" sz="2000" baseline="-14000" dirty="0">
                <a:solidFill>
                  <a:srgbClr val="002060"/>
                </a:solidFill>
                <a:sym typeface="Symbol" pitchFamily="18" charset="2"/>
              </a:rPr>
              <a:t>1</a:t>
            </a:r>
            <a:r>
              <a:rPr lang="en-US" sz="2000" dirty="0">
                <a:solidFill>
                  <a:srgbClr val="002060"/>
                </a:solidFill>
                <a:sym typeface="Symbol" pitchFamily="18" charset="2"/>
              </a:rPr>
              <a:t>, </a:t>
            </a:r>
            <a:r>
              <a:rPr lang="en-US" sz="2000" baseline="-14000" dirty="0">
                <a:solidFill>
                  <a:srgbClr val="002060"/>
                </a:solidFill>
                <a:sym typeface="Symbol" pitchFamily="18" charset="2"/>
              </a:rPr>
              <a:t>2</a:t>
            </a:r>
            <a:r>
              <a:rPr lang="en-US" sz="2000" dirty="0">
                <a:solidFill>
                  <a:srgbClr val="002060"/>
                </a:solidFill>
                <a:sym typeface="Symbol" pitchFamily="18" charset="2"/>
              </a:rPr>
              <a:t>, …, </a:t>
            </a:r>
            <a:r>
              <a:rPr lang="en-US" sz="2000" baseline="-14000" dirty="0">
                <a:solidFill>
                  <a:srgbClr val="002060"/>
                </a:solidFill>
                <a:sym typeface="Symbol" pitchFamily="18" charset="2"/>
              </a:rPr>
              <a:t>n</a:t>
            </a:r>
            <a:r>
              <a:rPr lang="en-US" sz="2000" dirty="0">
                <a:solidFill>
                  <a:srgbClr val="002060"/>
                </a:solidFill>
                <a:sym typeface="Symbol" pitchFamily="18" charset="2"/>
              </a:rPr>
              <a:t>} can be treated as a homogeneous process with exponentially distributed </a:t>
            </a:r>
            <a:r>
              <a:rPr lang="en-US" sz="2000" dirty="0" err="1">
                <a:solidFill>
                  <a:srgbClr val="002060"/>
                </a:solidFill>
                <a:sym typeface="Symbol" pitchFamily="18" charset="2"/>
              </a:rPr>
              <a:t>interarrival</a:t>
            </a:r>
            <a:r>
              <a:rPr lang="en-US" sz="2000" dirty="0">
                <a:solidFill>
                  <a:srgbClr val="002060"/>
                </a:solidFill>
                <a:sym typeface="Symbol" pitchFamily="18" charset="2"/>
              </a:rPr>
              <a:t> times of intensity = </a:t>
            </a:r>
            <a:r>
              <a:rPr lang="en-US" sz="2000" baseline="-14000" dirty="0">
                <a:solidFill>
                  <a:srgbClr val="002060"/>
                </a:solidFill>
                <a:sym typeface="Symbol" pitchFamily="18" charset="2"/>
              </a:rPr>
              <a:t>1</a:t>
            </a:r>
            <a:r>
              <a:rPr lang="en-US" sz="2000" dirty="0">
                <a:solidFill>
                  <a:srgbClr val="002060"/>
                </a:solidFill>
                <a:sym typeface="Symbol" pitchFamily="18" charset="2"/>
              </a:rPr>
              <a:t>+ </a:t>
            </a:r>
            <a:r>
              <a:rPr lang="en-US" sz="2000" baseline="-14000" dirty="0">
                <a:solidFill>
                  <a:srgbClr val="002060"/>
                </a:solidFill>
                <a:sym typeface="Symbol" pitchFamily="18" charset="2"/>
              </a:rPr>
              <a:t>2</a:t>
            </a:r>
            <a:r>
              <a:rPr lang="en-US" sz="2000" dirty="0">
                <a:solidFill>
                  <a:srgbClr val="002060"/>
                </a:solidFill>
                <a:sym typeface="Symbol" pitchFamily="18" charset="2"/>
              </a:rPr>
              <a:t>+…+ </a:t>
            </a:r>
            <a:r>
              <a:rPr lang="en-US" sz="2000" baseline="-14000" dirty="0">
                <a:solidFill>
                  <a:srgbClr val="002060"/>
                </a:solidFill>
                <a:sym typeface="Symbol" pitchFamily="18" charset="2"/>
              </a:rPr>
              <a:t>n</a:t>
            </a:r>
            <a:r>
              <a:rPr lang="en-US" sz="2000" dirty="0">
                <a:solidFill>
                  <a:srgbClr val="002060"/>
                </a:solidFill>
                <a:sym typeface="Symbol" pitchFamily="18" charset="2"/>
              </a:rPr>
              <a:t>.</a:t>
            </a:r>
          </a:p>
          <a:p>
            <a:pPr marL="857250" lvl="1" indent="-285750">
              <a:lnSpc>
                <a:spcPct val="90000"/>
              </a:lnSpc>
              <a:spcBef>
                <a:spcPct val="20000"/>
              </a:spcBef>
              <a:buFontTx/>
              <a:buChar char="–"/>
            </a:pPr>
            <a:r>
              <a:rPr lang="en-US" sz="2000" dirty="0">
                <a:solidFill>
                  <a:srgbClr val="002060"/>
                </a:solidFill>
                <a:sym typeface="Symbol" pitchFamily="18" charset="2"/>
              </a:rPr>
              <a:t>Service facilities with n occupied servers in parallel and service intensities </a:t>
            </a:r>
            <a:r>
              <a:rPr lang="en-US" sz="2000" dirty="0">
                <a:solidFill>
                  <a:srgbClr val="002060"/>
                </a:solidFill>
              </a:rPr>
              <a:t>{</a:t>
            </a:r>
            <a:r>
              <a:rPr lang="en-US" sz="2000" dirty="0">
                <a:solidFill>
                  <a:srgbClr val="002060"/>
                </a:solidFill>
                <a:sym typeface="Symbol" pitchFamily="18" charset="2"/>
              </a:rPr>
              <a:t></a:t>
            </a:r>
            <a:r>
              <a:rPr lang="en-US" sz="2000" baseline="-14000" dirty="0">
                <a:solidFill>
                  <a:srgbClr val="002060"/>
                </a:solidFill>
                <a:sym typeface="Symbol" pitchFamily="18" charset="2"/>
              </a:rPr>
              <a:t>1</a:t>
            </a:r>
            <a:r>
              <a:rPr lang="en-US" sz="2000" dirty="0">
                <a:solidFill>
                  <a:srgbClr val="002060"/>
                </a:solidFill>
                <a:sym typeface="Symbol" pitchFamily="18" charset="2"/>
              </a:rPr>
              <a:t>, </a:t>
            </a:r>
            <a:r>
              <a:rPr lang="en-US" sz="2000" baseline="-14000" dirty="0">
                <a:solidFill>
                  <a:srgbClr val="002060"/>
                </a:solidFill>
                <a:sym typeface="Symbol" pitchFamily="18" charset="2"/>
              </a:rPr>
              <a:t>2</a:t>
            </a:r>
            <a:r>
              <a:rPr lang="en-US" sz="2000" dirty="0">
                <a:solidFill>
                  <a:srgbClr val="002060"/>
                </a:solidFill>
                <a:sym typeface="Symbol" pitchFamily="18" charset="2"/>
              </a:rPr>
              <a:t>, …, </a:t>
            </a:r>
            <a:r>
              <a:rPr lang="en-US" sz="2000" baseline="-14000" dirty="0">
                <a:solidFill>
                  <a:srgbClr val="002060"/>
                </a:solidFill>
                <a:sym typeface="Symbol" pitchFamily="18" charset="2"/>
              </a:rPr>
              <a:t>n</a:t>
            </a:r>
            <a:r>
              <a:rPr lang="en-US" sz="2000" dirty="0">
                <a:solidFill>
                  <a:srgbClr val="002060"/>
                </a:solidFill>
                <a:sym typeface="Symbol" pitchFamily="18" charset="2"/>
              </a:rPr>
              <a:t>}can be treated as one server with service intensity = </a:t>
            </a:r>
            <a:r>
              <a:rPr lang="en-US" sz="2000" baseline="-14000" dirty="0">
                <a:solidFill>
                  <a:srgbClr val="002060"/>
                </a:solidFill>
                <a:sym typeface="Symbol" pitchFamily="18" charset="2"/>
              </a:rPr>
              <a:t>1</a:t>
            </a:r>
            <a:r>
              <a:rPr lang="en-US" sz="2000" dirty="0">
                <a:solidFill>
                  <a:srgbClr val="002060"/>
                </a:solidFill>
                <a:sym typeface="Symbol" pitchFamily="18" charset="2"/>
              </a:rPr>
              <a:t>+</a:t>
            </a:r>
            <a:r>
              <a:rPr lang="en-US" sz="2000" baseline="-14000" dirty="0">
                <a:solidFill>
                  <a:srgbClr val="002060"/>
                </a:solidFill>
                <a:sym typeface="Symbol" pitchFamily="18" charset="2"/>
              </a:rPr>
              <a:t>2</a:t>
            </a:r>
            <a:r>
              <a:rPr lang="en-US" sz="2000" dirty="0">
                <a:solidFill>
                  <a:srgbClr val="002060"/>
                </a:solidFill>
                <a:sym typeface="Symbol" pitchFamily="18" charset="2"/>
              </a:rPr>
              <a:t>+…+</a:t>
            </a:r>
            <a:r>
              <a:rPr lang="en-US" sz="2000" baseline="-14000" dirty="0">
                <a:solidFill>
                  <a:srgbClr val="002060"/>
                </a:solidFill>
                <a:sym typeface="Symbol" pitchFamily="18" charset="2"/>
              </a:rPr>
              <a:t>n</a:t>
            </a:r>
          </a:p>
        </p:txBody>
      </p:sp>
      <p:sp>
        <p:nvSpPr>
          <p:cNvPr id="29704" name="Rectangle 8"/>
          <p:cNvSpPr>
            <a:spLocks noChangeArrowheads="1"/>
          </p:cNvSpPr>
          <p:nvPr/>
        </p:nvSpPr>
        <p:spPr bwMode="auto">
          <a:xfrm>
            <a:off x="304800" y="76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Properties of the Exp-distribution (III)</a:t>
            </a:r>
          </a:p>
        </p:txBody>
      </p:sp>
      <p:graphicFrame>
        <p:nvGraphicFramePr>
          <p:cNvPr id="29705" name="Object 9"/>
          <p:cNvGraphicFramePr>
            <a:graphicFrameLocks noChangeAspect="1"/>
          </p:cNvGraphicFramePr>
          <p:nvPr/>
        </p:nvGraphicFramePr>
        <p:xfrm>
          <a:off x="5056188" y="3016250"/>
          <a:ext cx="1803400" cy="812800"/>
        </p:xfrm>
        <a:graphic>
          <a:graphicData uri="http://schemas.openxmlformats.org/presentationml/2006/ole">
            <mc:AlternateContent xmlns:mc="http://schemas.openxmlformats.org/markup-compatibility/2006">
              <mc:Choice xmlns:v="urn:schemas-microsoft-com:vml" Requires="v">
                <p:oleObj spid="_x0000_s89129" name="Equation" r:id="rId3" imgW="1803240" imgH="812520" progId="Equation.3">
                  <p:embed/>
                </p:oleObj>
              </mc:Choice>
              <mc:Fallback>
                <p:oleObj name="Equation" r:id="rId3" imgW="1803240" imgH="8125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188" y="3016250"/>
                        <a:ext cx="1803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D6CBC4BF-C7FC-42E9-9200-37569B80B3BD}" type="slidenum">
              <a:rPr lang="en-US"/>
              <a:pPr/>
              <a:t>23</a:t>
            </a:fld>
            <a:endParaRPr lang="en-US"/>
          </a:p>
        </p:txBody>
      </p:sp>
      <p:sp>
        <p:nvSpPr>
          <p:cNvPr id="30722" name="Rectangle 2"/>
          <p:cNvSpPr>
            <a:spLocks noChangeArrowheads="1"/>
          </p:cNvSpPr>
          <p:nvPr/>
        </p:nvSpPr>
        <p:spPr bwMode="auto">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20000"/>
              </a:spcBef>
              <a:buFont typeface="Wingdings" pitchFamily="2" charset="2"/>
              <a:buChar char="v"/>
            </a:pPr>
            <a:r>
              <a:rPr lang="en-US"/>
              <a:t>Relationship to the Poisson distribution and the Poisson Process</a:t>
            </a:r>
          </a:p>
          <a:p>
            <a:pPr marL="457200" indent="-457200">
              <a:lnSpc>
                <a:spcPct val="90000"/>
              </a:lnSpc>
              <a:spcBef>
                <a:spcPct val="20000"/>
              </a:spcBef>
              <a:buFont typeface="Wingdings" pitchFamily="2" charset="2"/>
              <a:buNone/>
            </a:pPr>
            <a:endParaRPr lang="en-US"/>
          </a:p>
          <a:p>
            <a:pPr marL="457200" indent="-457200">
              <a:lnSpc>
                <a:spcPct val="90000"/>
              </a:lnSpc>
              <a:spcBef>
                <a:spcPct val="20000"/>
              </a:spcBef>
              <a:buFont typeface="Wingdings" pitchFamily="2" charset="2"/>
              <a:buNone/>
            </a:pPr>
            <a:r>
              <a:rPr lang="en-US"/>
              <a:t>	</a:t>
            </a:r>
            <a:r>
              <a:rPr lang="en-US" sz="2200"/>
              <a:t>Let X(t) be the number of events occurring in the interval [0,t]. If the time between consecutive events is T and T</a:t>
            </a:r>
            <a:r>
              <a:rPr lang="en-US" sz="2200">
                <a:sym typeface="Symbol" pitchFamily="18" charset="2"/>
              </a:rPr>
              <a:t>exp()</a:t>
            </a:r>
          </a:p>
          <a:p>
            <a:pPr marL="457200" indent="-457200">
              <a:lnSpc>
                <a:spcPct val="90000"/>
              </a:lnSpc>
              <a:spcBef>
                <a:spcPct val="20000"/>
              </a:spcBef>
            </a:pPr>
            <a:r>
              <a:rPr lang="en-US">
                <a:sym typeface="Symbol" pitchFamily="18" charset="2"/>
              </a:rPr>
              <a:t>	</a:t>
            </a:r>
          </a:p>
          <a:p>
            <a:pPr marL="457200" indent="-457200">
              <a:lnSpc>
                <a:spcPct val="90000"/>
              </a:lnSpc>
              <a:spcBef>
                <a:spcPct val="20000"/>
              </a:spcBef>
            </a:pPr>
            <a:r>
              <a:rPr lang="en-US">
                <a:sym typeface="Symbol" pitchFamily="18" charset="2"/>
              </a:rPr>
              <a:t>	</a:t>
            </a:r>
          </a:p>
          <a:p>
            <a:pPr marL="457200" indent="-457200">
              <a:lnSpc>
                <a:spcPct val="90000"/>
              </a:lnSpc>
              <a:spcBef>
                <a:spcPct val="20000"/>
              </a:spcBef>
            </a:pPr>
            <a:endParaRPr lang="en-US" sz="1200">
              <a:sym typeface="Symbol" pitchFamily="18" charset="2"/>
            </a:endParaRPr>
          </a:p>
          <a:p>
            <a:pPr marL="457200" indent="-457200">
              <a:lnSpc>
                <a:spcPct val="90000"/>
              </a:lnSpc>
              <a:spcBef>
                <a:spcPct val="20000"/>
              </a:spcBef>
            </a:pPr>
            <a:endParaRPr lang="en-US" sz="1200">
              <a:sym typeface="Symbol" pitchFamily="18" charset="2"/>
            </a:endParaRPr>
          </a:p>
          <a:p>
            <a:pPr marL="457200" indent="-457200">
              <a:lnSpc>
                <a:spcPct val="90000"/>
              </a:lnSpc>
              <a:spcBef>
                <a:spcPct val="20000"/>
              </a:spcBef>
            </a:pPr>
            <a:endParaRPr lang="en-US" sz="1200">
              <a:sym typeface="Symbol" pitchFamily="18" charset="2"/>
            </a:endParaRPr>
          </a:p>
          <a:p>
            <a:pPr marL="457200" indent="-457200">
              <a:lnSpc>
                <a:spcPct val="90000"/>
              </a:lnSpc>
              <a:spcBef>
                <a:spcPct val="20000"/>
              </a:spcBef>
            </a:pPr>
            <a:endParaRPr lang="en-US" sz="1200">
              <a:sym typeface="Symbol" pitchFamily="18" charset="2"/>
            </a:endParaRPr>
          </a:p>
          <a:p>
            <a:pPr marL="457200" indent="-457200">
              <a:lnSpc>
                <a:spcPct val="90000"/>
              </a:lnSpc>
              <a:spcBef>
                <a:spcPct val="20000"/>
              </a:spcBef>
            </a:pPr>
            <a:endParaRPr lang="en-US" sz="1200">
              <a:sym typeface="Symbol" pitchFamily="18" charset="2"/>
            </a:endParaRPr>
          </a:p>
          <a:p>
            <a:pPr marL="457200" indent="-457200">
              <a:lnSpc>
                <a:spcPct val="90000"/>
              </a:lnSpc>
              <a:spcBef>
                <a:spcPct val="20000"/>
              </a:spcBef>
            </a:pPr>
            <a:r>
              <a:rPr lang="en-US">
                <a:sym typeface="Symbol" pitchFamily="18" charset="2"/>
              </a:rPr>
              <a:t>	 X(t)Po(t)  {X(t), t0} constitutes a Poisson Process</a:t>
            </a:r>
          </a:p>
          <a:p>
            <a:pPr marL="457200" indent="-457200">
              <a:lnSpc>
                <a:spcPct val="90000"/>
              </a:lnSpc>
              <a:spcBef>
                <a:spcPct val="20000"/>
              </a:spcBef>
            </a:pPr>
            <a:endParaRPr lang="en-US" sz="2000" baseline="-14000">
              <a:solidFill>
                <a:schemeClr val="accent2"/>
              </a:solidFill>
              <a:sym typeface="Symbol" pitchFamily="18" charset="2"/>
            </a:endParaRPr>
          </a:p>
        </p:txBody>
      </p:sp>
      <p:sp>
        <p:nvSpPr>
          <p:cNvPr id="30728" name="Rectangle 8"/>
          <p:cNvSpPr>
            <a:spLocks noChangeArrowheads="1"/>
          </p:cNvSpPr>
          <p:nvPr/>
        </p:nvSpPr>
        <p:spPr bwMode="auto">
          <a:xfrm>
            <a:off x="304800" y="1524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Properties of the Exp-distribution (IV)</a:t>
            </a:r>
          </a:p>
        </p:txBody>
      </p:sp>
      <p:grpSp>
        <p:nvGrpSpPr>
          <p:cNvPr id="30732" name="Group 12"/>
          <p:cNvGrpSpPr>
            <a:grpSpLocks/>
          </p:cNvGrpSpPr>
          <p:nvPr/>
        </p:nvGrpSpPr>
        <p:grpSpPr bwMode="auto">
          <a:xfrm>
            <a:off x="1066800" y="3581400"/>
            <a:ext cx="6553200" cy="1066800"/>
            <a:chOff x="672" y="2256"/>
            <a:chExt cx="4128" cy="672"/>
          </a:xfrm>
        </p:grpSpPr>
        <p:sp>
          <p:nvSpPr>
            <p:cNvPr id="30730" name="Rectangle 10"/>
            <p:cNvSpPr>
              <a:spLocks noChangeArrowheads="1"/>
            </p:cNvSpPr>
            <p:nvPr/>
          </p:nvSpPr>
          <p:spPr bwMode="auto">
            <a:xfrm>
              <a:off x="1296" y="2256"/>
              <a:ext cx="3504" cy="67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9" name="Object 9"/>
            <p:cNvGraphicFramePr>
              <a:graphicFrameLocks noChangeAspect="1"/>
            </p:cNvGraphicFramePr>
            <p:nvPr/>
          </p:nvGraphicFramePr>
          <p:xfrm>
            <a:off x="1456" y="2352"/>
            <a:ext cx="3248" cy="504"/>
          </p:xfrm>
          <a:graphic>
            <a:graphicData uri="http://schemas.openxmlformats.org/presentationml/2006/ole">
              <mc:AlternateContent xmlns:mc="http://schemas.openxmlformats.org/markup-compatibility/2006">
                <mc:Choice xmlns:v="urn:schemas-microsoft-com:vml" Requires="v">
                  <p:oleObj spid="_x0000_s90153" name="Equation" r:id="rId3" imgW="5155920" imgH="799920" progId="Equation.3">
                    <p:embed/>
                  </p:oleObj>
                </mc:Choice>
                <mc:Fallback>
                  <p:oleObj name="Equation" r:id="rId3" imgW="5155920" imgH="7999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 y="2352"/>
                          <a:ext cx="3248"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AutoShape 11"/>
            <p:cNvSpPr>
              <a:spLocks noChangeArrowheads="1"/>
            </p:cNvSpPr>
            <p:nvPr/>
          </p:nvSpPr>
          <p:spPr bwMode="auto">
            <a:xfrm>
              <a:off x="672" y="2448"/>
              <a:ext cx="288" cy="240"/>
            </a:xfrm>
            <a:prstGeom prst="rightArrow">
              <a:avLst>
                <a:gd name="adj1" fmla="val 50000"/>
                <a:gd name="adj2" fmla="val 3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447800"/>
            <a:ext cx="8305800" cy="4953000"/>
          </a:xfrm>
        </p:spPr>
        <p:txBody>
          <a:bodyPr/>
          <a:lstStyle/>
          <a:p>
            <a:pPr marL="457200" indent="-457200">
              <a:lnSpc>
                <a:spcPct val="90000"/>
              </a:lnSpc>
              <a:buFont typeface="Wingdings" pitchFamily="2" charset="2"/>
              <a:buChar char="v"/>
            </a:pPr>
            <a:r>
              <a:rPr lang="en-US" sz="2400" b="1" i="1" dirty="0"/>
              <a:t>Definition:</a:t>
            </a:r>
            <a:r>
              <a:rPr lang="en-US" sz="2400" dirty="0"/>
              <a:t> A stochastic process in continuous time is a family {X(t)} of stochastic variables defined over a continuous set of t-values.</a:t>
            </a:r>
          </a:p>
          <a:p>
            <a:pPr marL="457200" indent="-457200">
              <a:lnSpc>
                <a:spcPct val="90000"/>
              </a:lnSpc>
            </a:pPr>
            <a:endParaRPr lang="en-US" sz="1200" dirty="0"/>
          </a:p>
          <a:p>
            <a:pPr marL="457200" indent="-457200">
              <a:lnSpc>
                <a:spcPct val="90000"/>
              </a:lnSpc>
            </a:pPr>
            <a:r>
              <a:rPr lang="en-US" sz="2400" i="1" dirty="0">
                <a:solidFill>
                  <a:srgbClr val="002060"/>
                </a:solidFill>
              </a:rPr>
              <a:t>Example: The number of phone calls connected through a switch board </a:t>
            </a:r>
          </a:p>
          <a:p>
            <a:pPr marL="457200" indent="-457200">
              <a:lnSpc>
                <a:spcPct val="90000"/>
              </a:lnSpc>
            </a:pPr>
            <a:endParaRPr lang="en-US" sz="2400" i="1" dirty="0">
              <a:solidFill>
                <a:schemeClr val="accent2"/>
              </a:solidFill>
            </a:endParaRPr>
          </a:p>
          <a:p>
            <a:pPr marL="457200" indent="-457200">
              <a:lnSpc>
                <a:spcPct val="90000"/>
              </a:lnSpc>
            </a:pPr>
            <a:endParaRPr lang="en-US" sz="2400" i="1" dirty="0"/>
          </a:p>
          <a:p>
            <a:pPr marL="457200" indent="-457200">
              <a:lnSpc>
                <a:spcPct val="90000"/>
              </a:lnSpc>
            </a:pPr>
            <a:endParaRPr lang="en-US" sz="2400" i="1" dirty="0"/>
          </a:p>
          <a:p>
            <a:pPr marL="457200" indent="-457200">
              <a:lnSpc>
                <a:spcPct val="90000"/>
              </a:lnSpc>
            </a:pPr>
            <a:endParaRPr lang="en-US" sz="2400" i="1" dirty="0"/>
          </a:p>
          <a:p>
            <a:pPr marL="457200" indent="-457200">
              <a:lnSpc>
                <a:spcPct val="90000"/>
              </a:lnSpc>
              <a:buFont typeface="Wingdings" pitchFamily="2" charset="2"/>
              <a:buChar char="v"/>
            </a:pPr>
            <a:r>
              <a:rPr lang="en-US" sz="2400" b="1" i="1" dirty="0"/>
              <a:t>Definition:</a:t>
            </a:r>
            <a:r>
              <a:rPr lang="en-US" sz="2400" i="1" dirty="0"/>
              <a:t> </a:t>
            </a:r>
            <a:r>
              <a:rPr lang="en-US" sz="2400" dirty="0"/>
              <a:t>A stochastic process</a:t>
            </a:r>
            <a:r>
              <a:rPr lang="en-US" sz="2400" i="1" dirty="0"/>
              <a:t> </a:t>
            </a:r>
            <a:r>
              <a:rPr lang="en-US" sz="2400" dirty="0"/>
              <a:t>{X(t)} is said to have independent increments if for all disjoint intervals (</a:t>
            </a:r>
            <a:r>
              <a:rPr lang="en-US" sz="2400" dirty="0" err="1"/>
              <a:t>t</a:t>
            </a:r>
            <a:r>
              <a:rPr lang="en-US" sz="2400" baseline="-25000" dirty="0" err="1"/>
              <a:t>i</a:t>
            </a:r>
            <a:r>
              <a:rPr lang="en-US" sz="2400" dirty="0"/>
              <a:t>, </a:t>
            </a:r>
            <a:r>
              <a:rPr lang="en-US" sz="2400" dirty="0" err="1"/>
              <a:t>t</a:t>
            </a:r>
            <a:r>
              <a:rPr lang="en-US" sz="2400" baseline="-25000" dirty="0" err="1"/>
              <a:t>i</a:t>
            </a:r>
            <a:r>
              <a:rPr lang="en-US" sz="2400" dirty="0" err="1"/>
              <a:t>+h</a:t>
            </a:r>
            <a:r>
              <a:rPr lang="en-US" sz="2400" baseline="-25000" dirty="0" err="1"/>
              <a:t>i</a:t>
            </a:r>
            <a:r>
              <a:rPr lang="en-US" sz="2400" dirty="0"/>
              <a:t>) the differences X</a:t>
            </a:r>
            <a:r>
              <a:rPr lang="en-US" sz="2400" baseline="-25000" dirty="0"/>
              <a:t>i</a:t>
            </a:r>
            <a:r>
              <a:rPr lang="en-US" sz="2400" dirty="0"/>
              <a:t>(</a:t>
            </a:r>
            <a:r>
              <a:rPr lang="en-US" sz="2400" dirty="0" err="1"/>
              <a:t>t</a:t>
            </a:r>
            <a:r>
              <a:rPr lang="en-US" sz="2400" baseline="-25000" dirty="0" err="1"/>
              <a:t>i</a:t>
            </a:r>
            <a:r>
              <a:rPr lang="en-US" sz="2400" dirty="0" err="1"/>
              <a:t>+h</a:t>
            </a:r>
            <a:r>
              <a:rPr lang="en-US" sz="2400" baseline="-25000" dirty="0" err="1"/>
              <a:t>i</a:t>
            </a:r>
            <a:r>
              <a:rPr lang="en-US" sz="2400" dirty="0"/>
              <a:t>)</a:t>
            </a:r>
            <a:r>
              <a:rPr lang="en-US" sz="2400" dirty="0">
                <a:sym typeface="Symbol" pitchFamily="18" charset="2"/>
              </a:rPr>
              <a:t></a:t>
            </a:r>
            <a:r>
              <a:rPr lang="en-US" sz="2400" dirty="0"/>
              <a:t>X</a:t>
            </a:r>
            <a:r>
              <a:rPr lang="en-US" sz="2400" baseline="-25000" dirty="0"/>
              <a:t>i</a:t>
            </a:r>
            <a:r>
              <a:rPr lang="en-US" sz="2400" dirty="0"/>
              <a:t>(</a:t>
            </a:r>
            <a:r>
              <a:rPr lang="en-US" sz="2400" dirty="0" err="1"/>
              <a:t>t</a:t>
            </a:r>
            <a:r>
              <a:rPr lang="en-US" sz="2400" baseline="-25000" dirty="0" err="1"/>
              <a:t>i</a:t>
            </a:r>
            <a:r>
              <a:rPr lang="en-US" sz="2400" dirty="0"/>
              <a:t>) are mutually independent.</a:t>
            </a:r>
          </a:p>
          <a:p>
            <a:pPr marL="457200" indent="-457200">
              <a:lnSpc>
                <a:spcPct val="90000"/>
              </a:lnSpc>
            </a:pPr>
            <a:endParaRPr lang="en-US" sz="2400" dirty="0"/>
          </a:p>
        </p:txBody>
      </p:sp>
      <p:sp>
        <p:nvSpPr>
          <p:cNvPr id="39" name="Slide Number Placeholder 5"/>
          <p:cNvSpPr>
            <a:spLocks noGrp="1"/>
          </p:cNvSpPr>
          <p:nvPr>
            <p:ph type="sldNum" sz="quarter" idx="12"/>
          </p:nvPr>
        </p:nvSpPr>
        <p:spPr/>
        <p:txBody>
          <a:bodyPr/>
          <a:lstStyle/>
          <a:p>
            <a:fld id="{3706DB01-4990-4C69-A258-9E0D812C64EF}" type="slidenum">
              <a:rPr lang="en-US"/>
              <a:pPr/>
              <a:t>24</a:t>
            </a:fld>
            <a:endParaRPr lang="en-US"/>
          </a:p>
        </p:txBody>
      </p:sp>
      <p:sp>
        <p:nvSpPr>
          <p:cNvPr id="33801" name="Rectangle 9"/>
          <p:cNvSpPr>
            <a:spLocks noChangeArrowheads="1"/>
          </p:cNvSpPr>
          <p:nvPr/>
        </p:nvSpPr>
        <p:spPr bwMode="auto">
          <a:xfrm>
            <a:off x="304800" y="1524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Stochastic Processes in Continuous Time</a:t>
            </a:r>
          </a:p>
        </p:txBody>
      </p:sp>
      <p:grpSp>
        <p:nvGrpSpPr>
          <p:cNvPr id="33836" name="Group 44"/>
          <p:cNvGrpSpPr>
            <a:grpSpLocks/>
          </p:cNvGrpSpPr>
          <p:nvPr/>
        </p:nvGrpSpPr>
        <p:grpSpPr bwMode="auto">
          <a:xfrm>
            <a:off x="1219200" y="3657600"/>
            <a:ext cx="6705600" cy="1219200"/>
            <a:chOff x="768" y="2400"/>
            <a:chExt cx="4224" cy="768"/>
          </a:xfrm>
        </p:grpSpPr>
        <p:sp>
          <p:nvSpPr>
            <p:cNvPr id="33803" name="Line 11"/>
            <p:cNvSpPr>
              <a:spLocks noChangeShapeType="1"/>
            </p:cNvSpPr>
            <p:nvPr/>
          </p:nvSpPr>
          <p:spPr bwMode="auto">
            <a:xfrm flipV="1">
              <a:off x="1824" y="2400"/>
              <a:ext cx="0" cy="624"/>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Text Box 12"/>
            <p:cNvSpPr txBox="1">
              <a:spLocks noChangeArrowheads="1"/>
            </p:cNvSpPr>
            <p:nvPr/>
          </p:nvSpPr>
          <p:spPr bwMode="auto">
            <a:xfrm>
              <a:off x="768" y="240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X(t)=# Calls</a:t>
              </a:r>
            </a:p>
          </p:txBody>
        </p:sp>
        <p:sp>
          <p:nvSpPr>
            <p:cNvPr id="33805" name="Line 13"/>
            <p:cNvSpPr>
              <a:spLocks noChangeShapeType="1"/>
            </p:cNvSpPr>
            <p:nvPr/>
          </p:nvSpPr>
          <p:spPr bwMode="auto">
            <a:xfrm>
              <a:off x="1824" y="3024"/>
              <a:ext cx="2544"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Text Box 14"/>
            <p:cNvSpPr txBox="1">
              <a:spLocks noChangeArrowheads="1"/>
            </p:cNvSpPr>
            <p:nvPr/>
          </p:nvSpPr>
          <p:spPr bwMode="auto">
            <a:xfrm>
              <a:off x="4512"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a:t>
              </a:r>
            </a:p>
          </p:txBody>
        </p:sp>
        <p:sp>
          <p:nvSpPr>
            <p:cNvPr id="33808" name="Line 16"/>
            <p:cNvSpPr>
              <a:spLocks noChangeShapeType="1"/>
            </p:cNvSpPr>
            <p:nvPr/>
          </p:nvSpPr>
          <p:spPr bwMode="auto">
            <a:xfrm>
              <a:off x="1824" y="28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17"/>
            <p:cNvSpPr>
              <a:spLocks noChangeShapeType="1"/>
            </p:cNvSpPr>
            <p:nvPr/>
          </p:nvSpPr>
          <p:spPr bwMode="auto">
            <a:xfrm flipV="1">
              <a:off x="2064"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8"/>
            <p:cNvSpPr>
              <a:spLocks noChangeShapeType="1"/>
            </p:cNvSpPr>
            <p:nvPr/>
          </p:nvSpPr>
          <p:spPr bwMode="auto">
            <a:xfrm>
              <a:off x="2064" y="27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19"/>
            <p:cNvSpPr>
              <a:spLocks noChangeShapeType="1"/>
            </p:cNvSpPr>
            <p:nvPr/>
          </p:nvSpPr>
          <p:spPr bwMode="auto">
            <a:xfrm flipV="1">
              <a:off x="2208" y="25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2" name="Line 20"/>
            <p:cNvSpPr>
              <a:spLocks noChangeShapeType="1"/>
            </p:cNvSpPr>
            <p:nvPr/>
          </p:nvSpPr>
          <p:spPr bwMode="auto">
            <a:xfrm>
              <a:off x="2208" y="259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3" name="Line 21"/>
            <p:cNvSpPr>
              <a:spLocks noChangeShapeType="1"/>
            </p:cNvSpPr>
            <p:nvPr/>
          </p:nvSpPr>
          <p:spPr bwMode="auto">
            <a:xfrm>
              <a:off x="2352" y="25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4" name="Line 22"/>
            <p:cNvSpPr>
              <a:spLocks noChangeShapeType="1"/>
            </p:cNvSpPr>
            <p:nvPr/>
          </p:nvSpPr>
          <p:spPr bwMode="auto">
            <a:xfrm>
              <a:off x="2352" y="27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5" name="Line 23"/>
            <p:cNvSpPr>
              <a:spLocks noChangeShapeType="1"/>
            </p:cNvSpPr>
            <p:nvPr/>
          </p:nvSpPr>
          <p:spPr bwMode="auto">
            <a:xfrm>
              <a:off x="2640"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6" name="Line 24"/>
            <p:cNvSpPr>
              <a:spLocks noChangeShapeType="1"/>
            </p:cNvSpPr>
            <p:nvPr/>
          </p:nvSpPr>
          <p:spPr bwMode="auto">
            <a:xfrm>
              <a:off x="2640" y="288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7" name="Line 25"/>
            <p:cNvSpPr>
              <a:spLocks noChangeShapeType="1"/>
            </p:cNvSpPr>
            <p:nvPr/>
          </p:nvSpPr>
          <p:spPr bwMode="auto">
            <a:xfrm flipV="1">
              <a:off x="2784"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Line 26"/>
            <p:cNvSpPr>
              <a:spLocks noChangeShapeType="1"/>
            </p:cNvSpPr>
            <p:nvPr/>
          </p:nvSpPr>
          <p:spPr bwMode="auto">
            <a:xfrm>
              <a:off x="2784" y="27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9" name="Line 27"/>
            <p:cNvSpPr>
              <a:spLocks noChangeShapeType="1"/>
            </p:cNvSpPr>
            <p:nvPr/>
          </p:nvSpPr>
          <p:spPr bwMode="auto">
            <a:xfrm flipV="1">
              <a:off x="2928" y="25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0" name="Line 28"/>
            <p:cNvSpPr>
              <a:spLocks noChangeShapeType="1"/>
            </p:cNvSpPr>
            <p:nvPr/>
          </p:nvSpPr>
          <p:spPr bwMode="auto">
            <a:xfrm>
              <a:off x="2928" y="259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1" name="Line 29"/>
            <p:cNvSpPr>
              <a:spLocks noChangeShapeType="1"/>
            </p:cNvSpPr>
            <p:nvPr/>
          </p:nvSpPr>
          <p:spPr bwMode="auto">
            <a:xfrm flipV="1">
              <a:off x="3072" y="24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2" name="Line 30"/>
            <p:cNvSpPr>
              <a:spLocks noChangeShapeType="1"/>
            </p:cNvSpPr>
            <p:nvPr/>
          </p:nvSpPr>
          <p:spPr bwMode="auto">
            <a:xfrm>
              <a:off x="3072" y="244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3" name="Line 31"/>
            <p:cNvSpPr>
              <a:spLocks noChangeShapeType="1"/>
            </p:cNvSpPr>
            <p:nvPr/>
          </p:nvSpPr>
          <p:spPr bwMode="auto">
            <a:xfrm>
              <a:off x="3312" y="24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4" name="Line 32"/>
            <p:cNvSpPr>
              <a:spLocks noChangeShapeType="1"/>
            </p:cNvSpPr>
            <p:nvPr/>
          </p:nvSpPr>
          <p:spPr bwMode="auto">
            <a:xfrm>
              <a:off x="3312" y="2592"/>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5" name="Line 33"/>
            <p:cNvSpPr>
              <a:spLocks noChangeShapeType="1"/>
            </p:cNvSpPr>
            <p:nvPr/>
          </p:nvSpPr>
          <p:spPr bwMode="auto">
            <a:xfrm>
              <a:off x="3360" y="25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6" name="Line 34"/>
            <p:cNvSpPr>
              <a:spLocks noChangeShapeType="1"/>
            </p:cNvSpPr>
            <p:nvPr/>
          </p:nvSpPr>
          <p:spPr bwMode="auto">
            <a:xfrm>
              <a:off x="3360" y="27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Line 35"/>
            <p:cNvSpPr>
              <a:spLocks noChangeShapeType="1"/>
            </p:cNvSpPr>
            <p:nvPr/>
          </p:nvSpPr>
          <p:spPr bwMode="auto">
            <a:xfrm>
              <a:off x="3552"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8" name="Line 36"/>
            <p:cNvSpPr>
              <a:spLocks noChangeShapeType="1"/>
            </p:cNvSpPr>
            <p:nvPr/>
          </p:nvSpPr>
          <p:spPr bwMode="auto">
            <a:xfrm>
              <a:off x="3552"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9" name="Line 37"/>
            <p:cNvSpPr>
              <a:spLocks noChangeShapeType="1"/>
            </p:cNvSpPr>
            <p:nvPr/>
          </p:nvSpPr>
          <p:spPr bwMode="auto">
            <a:xfrm>
              <a:off x="3648"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Line 39"/>
            <p:cNvSpPr>
              <a:spLocks noChangeShapeType="1"/>
            </p:cNvSpPr>
            <p:nvPr/>
          </p:nvSpPr>
          <p:spPr bwMode="auto">
            <a:xfrm flipV="1">
              <a:off x="3888"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2" name="Line 40"/>
            <p:cNvSpPr>
              <a:spLocks noChangeShapeType="1"/>
            </p:cNvSpPr>
            <p:nvPr/>
          </p:nvSpPr>
          <p:spPr bwMode="auto">
            <a:xfrm>
              <a:off x="3888" y="28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5" name="Line 43"/>
            <p:cNvSpPr>
              <a:spLocks noChangeShapeType="1"/>
            </p:cNvSpPr>
            <p:nvPr/>
          </p:nvSpPr>
          <p:spPr bwMode="auto">
            <a:xfrm>
              <a:off x="4080"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685800" y="1524000"/>
            <a:ext cx="8077200" cy="4572000"/>
          </a:xfrm>
        </p:spPr>
        <p:txBody>
          <a:bodyPr/>
          <a:lstStyle/>
          <a:p>
            <a:pPr marL="457200" indent="-457200">
              <a:buFont typeface="Wingdings" pitchFamily="2" charset="2"/>
              <a:buChar char="v"/>
            </a:pPr>
            <a:r>
              <a:rPr lang="en-US" dirty="0"/>
              <a:t>The standard assumption in many queuing models is that the arrival process is Poisson</a:t>
            </a:r>
          </a:p>
          <a:p>
            <a:pPr marL="457200" indent="-457200">
              <a:buFontTx/>
              <a:buNone/>
            </a:pPr>
            <a:endParaRPr lang="en-US" sz="1800" dirty="0"/>
          </a:p>
          <a:p>
            <a:pPr marL="457200" indent="-457200">
              <a:buFontTx/>
              <a:buNone/>
            </a:pPr>
            <a:r>
              <a:rPr lang="en-US" b="1" dirty="0"/>
              <a:t>Two equivalent definitions of the Poisson Process</a:t>
            </a:r>
          </a:p>
          <a:p>
            <a:pPr marL="457200" indent="-457200">
              <a:buFontTx/>
              <a:buAutoNum type="arabicPeriod"/>
            </a:pPr>
            <a:r>
              <a:rPr lang="en-US" dirty="0"/>
              <a:t>The times between arrivals are independent, identically distributed and exponential</a:t>
            </a:r>
          </a:p>
          <a:p>
            <a:pPr marL="457200" indent="-457200">
              <a:buFontTx/>
              <a:buAutoNum type="arabicPeriod"/>
            </a:pPr>
            <a:r>
              <a:rPr lang="en-US" dirty="0"/>
              <a:t>X(t) is a Poisson process with arrival rate </a:t>
            </a:r>
            <a:r>
              <a:rPr lang="en-US" dirty="0">
                <a:sym typeface="Symbol" pitchFamily="18" charset="2"/>
              </a:rPr>
              <a:t>.</a:t>
            </a:r>
          </a:p>
        </p:txBody>
      </p:sp>
      <p:sp>
        <p:nvSpPr>
          <p:cNvPr id="9" name="Slide Number Placeholder 5"/>
          <p:cNvSpPr>
            <a:spLocks noGrp="1"/>
          </p:cNvSpPr>
          <p:nvPr>
            <p:ph type="sldNum" sz="quarter" idx="12"/>
          </p:nvPr>
        </p:nvSpPr>
        <p:spPr/>
        <p:txBody>
          <a:bodyPr/>
          <a:lstStyle/>
          <a:p>
            <a:fld id="{C227F463-2F54-4226-B986-EA1069EEA6F0}" type="slidenum">
              <a:rPr lang="en-US"/>
              <a:pPr/>
              <a:t>25</a:t>
            </a:fld>
            <a:endParaRPr lang="en-US"/>
          </a:p>
        </p:txBody>
      </p:sp>
      <p:sp>
        <p:nvSpPr>
          <p:cNvPr id="34825"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The Poisson Process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8C9FFC4E-9E33-4BC3-9AE7-D16271763EF4}" type="slidenum">
              <a:rPr lang="en-US"/>
              <a:pPr/>
              <a:t>26</a:t>
            </a:fld>
            <a:endParaRPr lang="en-US"/>
          </a:p>
        </p:txBody>
      </p:sp>
      <p:sp>
        <p:nvSpPr>
          <p:cNvPr id="31747" name="Rectangle 3"/>
          <p:cNvSpPr>
            <a:spLocks noChangeArrowheads="1"/>
          </p:cNvSpPr>
          <p:nvPr/>
        </p:nvSpPr>
        <p:spPr bwMode="auto">
          <a:xfrm>
            <a:off x="286011" y="13716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20000"/>
              </a:spcBef>
              <a:buFont typeface="Wingdings" pitchFamily="2" charset="2"/>
              <a:buChar char="v"/>
              <a:tabLst>
                <a:tab pos="973138" algn="l"/>
                <a:tab pos="1190625" algn="l"/>
                <a:tab pos="1608138" algn="l"/>
              </a:tabLst>
            </a:pPr>
            <a:r>
              <a:rPr lang="en-US" dirty="0"/>
              <a:t>Poisson processes can be aggregated or disaggregated and the resulting processes are also Poisson processes</a:t>
            </a:r>
          </a:p>
          <a:p>
            <a:pPr marL="457200" indent="-457200">
              <a:lnSpc>
                <a:spcPct val="90000"/>
              </a:lnSpc>
              <a:spcBef>
                <a:spcPct val="20000"/>
              </a:spcBef>
              <a:buFont typeface="Wingdings" pitchFamily="2" charset="2"/>
              <a:buChar char="v"/>
              <a:tabLst>
                <a:tab pos="973138" algn="l"/>
                <a:tab pos="1190625" algn="l"/>
                <a:tab pos="1608138" algn="l"/>
              </a:tabLst>
            </a:pPr>
            <a:endParaRPr lang="en-US" sz="1000" dirty="0"/>
          </a:p>
          <a:p>
            <a:pPr marL="457200" indent="-457200">
              <a:lnSpc>
                <a:spcPct val="90000"/>
              </a:lnSpc>
              <a:spcBef>
                <a:spcPct val="20000"/>
              </a:spcBef>
              <a:buFont typeface="Wingdings" pitchFamily="2" charset="2"/>
              <a:buNone/>
              <a:tabLst>
                <a:tab pos="973138" algn="l"/>
                <a:tab pos="1190625" algn="l"/>
                <a:tab pos="1608138" algn="l"/>
              </a:tabLst>
            </a:pPr>
            <a:r>
              <a:rPr lang="en-US" dirty="0">
                <a:sym typeface="Symbol" pitchFamily="18" charset="2"/>
              </a:rPr>
              <a:t>	a)	Aggregation of N Poisson processes with intensities </a:t>
            </a:r>
          </a:p>
          <a:p>
            <a:pPr marL="457200" indent="-457200">
              <a:lnSpc>
                <a:spcPct val="90000"/>
              </a:lnSpc>
              <a:spcBef>
                <a:spcPct val="20000"/>
              </a:spcBef>
              <a:buFont typeface="Wingdings" pitchFamily="2" charset="2"/>
              <a:buNone/>
              <a:tabLst>
                <a:tab pos="973138" algn="l"/>
                <a:tab pos="1190625" algn="l"/>
                <a:tab pos="1608138" algn="l"/>
              </a:tabLst>
            </a:pPr>
            <a:r>
              <a:rPr lang="en-US" dirty="0">
                <a:sym typeface="Symbol" pitchFamily="18" charset="2"/>
              </a:rPr>
              <a:t>		</a:t>
            </a:r>
            <a:r>
              <a:rPr lang="en-US" dirty="0"/>
              <a:t>{</a:t>
            </a:r>
            <a:r>
              <a:rPr lang="en-US" dirty="0">
                <a:sym typeface="Symbol" pitchFamily="18" charset="2"/>
              </a:rPr>
              <a:t></a:t>
            </a:r>
            <a:r>
              <a:rPr lang="en-US" baseline="-14000" dirty="0">
                <a:sym typeface="Symbol" pitchFamily="18" charset="2"/>
              </a:rPr>
              <a:t>1</a:t>
            </a:r>
            <a:r>
              <a:rPr lang="en-US" dirty="0">
                <a:sym typeface="Symbol" pitchFamily="18" charset="2"/>
              </a:rPr>
              <a:t>, </a:t>
            </a:r>
            <a:r>
              <a:rPr lang="en-US" baseline="-14000" dirty="0">
                <a:sym typeface="Symbol" pitchFamily="18" charset="2"/>
              </a:rPr>
              <a:t>2</a:t>
            </a:r>
            <a:r>
              <a:rPr lang="en-US" dirty="0">
                <a:sym typeface="Symbol" pitchFamily="18" charset="2"/>
              </a:rPr>
              <a:t>, …, </a:t>
            </a:r>
            <a:r>
              <a:rPr lang="en-US" baseline="-14000" dirty="0">
                <a:sym typeface="Symbol" pitchFamily="18" charset="2"/>
              </a:rPr>
              <a:t>n</a:t>
            </a:r>
            <a:r>
              <a:rPr lang="en-US" dirty="0">
                <a:sym typeface="Symbol" pitchFamily="18" charset="2"/>
              </a:rPr>
              <a:t>} renders a new Poisson process with 	intensity = </a:t>
            </a:r>
            <a:r>
              <a:rPr lang="en-US" baseline="-14000" dirty="0">
                <a:sym typeface="Symbol" pitchFamily="18" charset="2"/>
              </a:rPr>
              <a:t>1</a:t>
            </a:r>
            <a:r>
              <a:rPr lang="en-US" dirty="0">
                <a:sym typeface="Symbol" pitchFamily="18" charset="2"/>
              </a:rPr>
              <a:t>+ </a:t>
            </a:r>
            <a:r>
              <a:rPr lang="en-US" baseline="-14000" dirty="0">
                <a:sym typeface="Symbol" pitchFamily="18" charset="2"/>
              </a:rPr>
              <a:t>2</a:t>
            </a:r>
            <a:r>
              <a:rPr lang="en-US" dirty="0">
                <a:sym typeface="Symbol" pitchFamily="18" charset="2"/>
              </a:rPr>
              <a:t>+…+ </a:t>
            </a:r>
            <a:r>
              <a:rPr lang="en-US" baseline="-14000" dirty="0">
                <a:sym typeface="Symbol" pitchFamily="18" charset="2"/>
              </a:rPr>
              <a:t>n</a:t>
            </a:r>
            <a:r>
              <a:rPr lang="en-US" dirty="0">
                <a:sym typeface="Symbol" pitchFamily="18" charset="2"/>
              </a:rPr>
              <a:t>.</a:t>
            </a:r>
          </a:p>
          <a:p>
            <a:pPr marL="457200" indent="-457200">
              <a:lnSpc>
                <a:spcPct val="90000"/>
              </a:lnSpc>
              <a:spcBef>
                <a:spcPct val="20000"/>
              </a:spcBef>
              <a:tabLst>
                <a:tab pos="973138" algn="l"/>
                <a:tab pos="1190625" algn="l"/>
                <a:tab pos="1608138" algn="l"/>
              </a:tabLst>
            </a:pPr>
            <a:r>
              <a:rPr lang="en-US" dirty="0">
                <a:sym typeface="Symbol" pitchFamily="18" charset="2"/>
              </a:rPr>
              <a:t>	b)	Disaggregating a Poisson process X(t)Po(t) into N 	sub-processes </a:t>
            </a:r>
            <a:r>
              <a:rPr lang="en-US" dirty="0"/>
              <a:t>{</a:t>
            </a:r>
            <a:r>
              <a:rPr lang="en-US" dirty="0">
                <a:sym typeface="Symbol" pitchFamily="18" charset="2"/>
              </a:rPr>
              <a:t>X</a:t>
            </a:r>
            <a:r>
              <a:rPr lang="en-US" baseline="-14000" dirty="0">
                <a:sym typeface="Symbol" pitchFamily="18" charset="2"/>
              </a:rPr>
              <a:t>1</a:t>
            </a:r>
            <a:r>
              <a:rPr lang="en-US" dirty="0">
                <a:sym typeface="Symbol" pitchFamily="18" charset="2"/>
              </a:rPr>
              <a:t>(t), X</a:t>
            </a:r>
            <a:r>
              <a:rPr lang="en-US" baseline="-14000" dirty="0">
                <a:sym typeface="Symbol" pitchFamily="18" charset="2"/>
              </a:rPr>
              <a:t>2</a:t>
            </a:r>
            <a:r>
              <a:rPr lang="en-US" dirty="0">
                <a:sym typeface="Symbol" pitchFamily="18" charset="2"/>
              </a:rPr>
              <a:t>(t), , …, X</a:t>
            </a:r>
            <a:r>
              <a:rPr lang="en-US" baseline="-14000" dirty="0">
                <a:sym typeface="Symbol" pitchFamily="18" charset="2"/>
              </a:rPr>
              <a:t>3</a:t>
            </a:r>
            <a:r>
              <a:rPr lang="en-US" dirty="0">
                <a:sym typeface="Symbol" pitchFamily="18" charset="2"/>
              </a:rPr>
              <a:t>(t)} (for example N 	customer types) where X</a:t>
            </a:r>
            <a:r>
              <a:rPr lang="en-US" baseline="-14000" dirty="0">
                <a:sym typeface="Symbol" pitchFamily="18" charset="2"/>
              </a:rPr>
              <a:t>i</a:t>
            </a:r>
            <a:r>
              <a:rPr lang="en-US" dirty="0">
                <a:sym typeface="Symbol" pitchFamily="18" charset="2"/>
              </a:rPr>
              <a:t>(t) Po(</a:t>
            </a:r>
            <a:r>
              <a:rPr lang="en-US" baseline="-14000" dirty="0">
                <a:sym typeface="Symbol" pitchFamily="18" charset="2"/>
              </a:rPr>
              <a:t>i</a:t>
            </a:r>
            <a:r>
              <a:rPr lang="en-US" dirty="0">
                <a:sym typeface="Symbol" pitchFamily="18" charset="2"/>
              </a:rPr>
              <a:t>t) can be done if</a:t>
            </a:r>
          </a:p>
          <a:p>
            <a:pPr marL="457200" indent="-457200">
              <a:lnSpc>
                <a:spcPct val="90000"/>
              </a:lnSpc>
              <a:spcBef>
                <a:spcPct val="20000"/>
              </a:spcBef>
              <a:tabLst>
                <a:tab pos="973138" algn="l"/>
                <a:tab pos="1190625" algn="l"/>
                <a:tab pos="1608138" algn="l"/>
              </a:tabLst>
            </a:pPr>
            <a:r>
              <a:rPr lang="en-US" dirty="0">
                <a:sym typeface="Symbol" pitchFamily="18" charset="2"/>
              </a:rPr>
              <a:t>	</a:t>
            </a:r>
            <a:r>
              <a:rPr lang="en-US" dirty="0">
                <a:solidFill>
                  <a:schemeClr val="accent2"/>
                </a:solidFill>
                <a:sym typeface="Symbol" pitchFamily="18" charset="2"/>
              </a:rPr>
              <a:t>		</a:t>
            </a:r>
            <a:r>
              <a:rPr lang="en-US" dirty="0">
                <a:solidFill>
                  <a:schemeClr val="accent2"/>
                </a:solidFill>
                <a:cs typeface="Times New Roman" pitchFamily="18" charset="0"/>
                <a:sym typeface="Symbol" pitchFamily="18" charset="2"/>
              </a:rPr>
              <a:t>–</a:t>
            </a:r>
            <a:r>
              <a:rPr lang="en-US" sz="2000" dirty="0">
                <a:solidFill>
                  <a:schemeClr val="accent2"/>
                </a:solidFill>
                <a:cs typeface="Times New Roman" pitchFamily="18" charset="0"/>
                <a:sym typeface="Symbol" pitchFamily="18" charset="2"/>
              </a:rPr>
              <a:t>	</a:t>
            </a:r>
            <a:r>
              <a:rPr lang="en-US" sz="2000" dirty="0">
                <a:solidFill>
                  <a:srgbClr val="002060"/>
                </a:solidFill>
                <a:cs typeface="Times New Roman" pitchFamily="18" charset="0"/>
                <a:sym typeface="Symbol" pitchFamily="18" charset="2"/>
              </a:rPr>
              <a:t>For every arrival the probability of belonging to 				sub-process </a:t>
            </a:r>
            <a:r>
              <a:rPr lang="en-US" sz="2000" dirty="0" err="1">
                <a:solidFill>
                  <a:srgbClr val="002060"/>
                </a:solidFill>
                <a:cs typeface="Times New Roman" pitchFamily="18" charset="0"/>
                <a:sym typeface="Symbol" pitchFamily="18" charset="2"/>
              </a:rPr>
              <a:t>i</a:t>
            </a:r>
            <a:r>
              <a:rPr lang="en-US" sz="2000" dirty="0">
                <a:solidFill>
                  <a:srgbClr val="002060"/>
                </a:solidFill>
                <a:cs typeface="Times New Roman" pitchFamily="18" charset="0"/>
                <a:sym typeface="Symbol" pitchFamily="18" charset="2"/>
              </a:rPr>
              <a:t> = p</a:t>
            </a:r>
            <a:r>
              <a:rPr lang="en-US" sz="2000" baseline="-14000" dirty="0">
                <a:solidFill>
                  <a:srgbClr val="002060"/>
                </a:solidFill>
                <a:cs typeface="Times New Roman" pitchFamily="18" charset="0"/>
                <a:sym typeface="Symbol" pitchFamily="18" charset="2"/>
              </a:rPr>
              <a:t>i</a:t>
            </a:r>
          </a:p>
          <a:p>
            <a:pPr marL="457200" indent="-457200">
              <a:lnSpc>
                <a:spcPct val="90000"/>
              </a:lnSpc>
              <a:spcBef>
                <a:spcPct val="20000"/>
              </a:spcBef>
              <a:tabLst>
                <a:tab pos="973138" algn="l"/>
                <a:tab pos="1190625" algn="l"/>
                <a:tab pos="1608138" algn="l"/>
              </a:tabLst>
            </a:pPr>
            <a:r>
              <a:rPr lang="en-US" sz="2000" baseline="-14000" dirty="0">
                <a:solidFill>
                  <a:srgbClr val="002060"/>
                </a:solidFill>
                <a:cs typeface="Times New Roman" pitchFamily="18" charset="0"/>
                <a:sym typeface="Symbol" pitchFamily="18" charset="2"/>
              </a:rPr>
              <a:t>			</a:t>
            </a:r>
            <a:r>
              <a:rPr lang="en-US" sz="2000" dirty="0">
                <a:solidFill>
                  <a:srgbClr val="002060"/>
                </a:solidFill>
                <a:cs typeface="Times New Roman" pitchFamily="18" charset="0"/>
                <a:sym typeface="Symbol" pitchFamily="18" charset="2"/>
              </a:rPr>
              <a:t>–</a:t>
            </a:r>
            <a:r>
              <a:rPr lang="en-US" sz="2000" baseline="-14000" dirty="0">
                <a:solidFill>
                  <a:srgbClr val="002060"/>
                </a:solidFill>
                <a:cs typeface="Times New Roman" pitchFamily="18" charset="0"/>
                <a:sym typeface="Symbol" pitchFamily="18" charset="2"/>
              </a:rPr>
              <a:t> </a:t>
            </a:r>
            <a:r>
              <a:rPr lang="en-US" sz="2000" dirty="0">
                <a:solidFill>
                  <a:srgbClr val="002060"/>
                </a:solidFill>
                <a:cs typeface="Times New Roman" pitchFamily="18" charset="0"/>
                <a:sym typeface="Symbol" pitchFamily="18" charset="2"/>
              </a:rPr>
              <a:t>	p</a:t>
            </a:r>
            <a:r>
              <a:rPr lang="en-US" sz="2000" baseline="-14000" dirty="0">
                <a:solidFill>
                  <a:srgbClr val="002060"/>
                </a:solidFill>
                <a:cs typeface="Times New Roman" pitchFamily="18" charset="0"/>
                <a:sym typeface="Symbol" pitchFamily="18" charset="2"/>
              </a:rPr>
              <a:t>1</a:t>
            </a:r>
            <a:r>
              <a:rPr lang="en-US" sz="2000" dirty="0">
                <a:solidFill>
                  <a:srgbClr val="002060"/>
                </a:solidFill>
                <a:cs typeface="Times New Roman" pitchFamily="18" charset="0"/>
                <a:sym typeface="Symbol" pitchFamily="18" charset="2"/>
              </a:rPr>
              <a:t>+ p</a:t>
            </a:r>
            <a:r>
              <a:rPr lang="en-US" sz="2000" baseline="-14000" dirty="0">
                <a:solidFill>
                  <a:srgbClr val="002060"/>
                </a:solidFill>
                <a:cs typeface="Times New Roman" pitchFamily="18" charset="0"/>
                <a:sym typeface="Symbol" pitchFamily="18" charset="2"/>
              </a:rPr>
              <a:t>2</a:t>
            </a:r>
            <a:r>
              <a:rPr lang="en-US" sz="2000" dirty="0">
                <a:solidFill>
                  <a:srgbClr val="002060"/>
                </a:solidFill>
                <a:cs typeface="Times New Roman" pitchFamily="18" charset="0"/>
                <a:sym typeface="Symbol" pitchFamily="18" charset="2"/>
              </a:rPr>
              <a:t>+…+ </a:t>
            </a:r>
            <a:r>
              <a:rPr lang="en-US" sz="2000" dirty="0" err="1">
                <a:solidFill>
                  <a:srgbClr val="002060"/>
                </a:solidFill>
                <a:cs typeface="Times New Roman" pitchFamily="18" charset="0"/>
                <a:sym typeface="Symbol" pitchFamily="18" charset="2"/>
              </a:rPr>
              <a:t>p</a:t>
            </a:r>
            <a:r>
              <a:rPr lang="en-US" sz="2000" baseline="-14000" dirty="0" err="1">
                <a:solidFill>
                  <a:srgbClr val="002060"/>
                </a:solidFill>
                <a:cs typeface="Times New Roman" pitchFamily="18" charset="0"/>
                <a:sym typeface="Symbol" pitchFamily="18" charset="2"/>
              </a:rPr>
              <a:t>N</a:t>
            </a:r>
            <a:r>
              <a:rPr lang="en-US" sz="2000" dirty="0">
                <a:solidFill>
                  <a:srgbClr val="002060"/>
                </a:solidFill>
                <a:cs typeface="Times New Roman" pitchFamily="18" charset="0"/>
                <a:sym typeface="Symbol" pitchFamily="18" charset="2"/>
              </a:rPr>
              <a:t> = 1, and </a:t>
            </a:r>
            <a:r>
              <a:rPr lang="en-US" sz="2000" dirty="0">
                <a:solidFill>
                  <a:srgbClr val="002060"/>
                </a:solidFill>
                <a:sym typeface="Symbol" pitchFamily="18" charset="2"/>
              </a:rPr>
              <a:t></a:t>
            </a:r>
            <a:r>
              <a:rPr lang="en-US" sz="2000" baseline="-14000" dirty="0" err="1">
                <a:solidFill>
                  <a:srgbClr val="002060"/>
                </a:solidFill>
                <a:sym typeface="Symbol" pitchFamily="18" charset="2"/>
              </a:rPr>
              <a:t>i</a:t>
            </a:r>
            <a:r>
              <a:rPr lang="en-US" sz="2000" dirty="0">
                <a:solidFill>
                  <a:srgbClr val="002060"/>
                </a:solidFill>
                <a:cs typeface="Times New Roman" pitchFamily="18" charset="0"/>
                <a:sym typeface="Symbol" pitchFamily="18" charset="2"/>
              </a:rPr>
              <a:t> = p</a:t>
            </a:r>
            <a:r>
              <a:rPr lang="en-US" sz="2000" baseline="-14000" dirty="0">
                <a:solidFill>
                  <a:srgbClr val="002060"/>
                </a:solidFill>
                <a:cs typeface="Times New Roman" pitchFamily="18" charset="0"/>
                <a:sym typeface="Symbol" pitchFamily="18" charset="2"/>
              </a:rPr>
              <a:t>i </a:t>
            </a:r>
            <a:r>
              <a:rPr lang="en-US" sz="2000" dirty="0">
                <a:solidFill>
                  <a:srgbClr val="002060"/>
                </a:solidFill>
                <a:sym typeface="Symbol" pitchFamily="18" charset="2"/>
              </a:rPr>
              <a:t></a:t>
            </a:r>
          </a:p>
          <a:p>
            <a:pPr marL="457200" indent="-457200">
              <a:lnSpc>
                <a:spcPct val="90000"/>
              </a:lnSpc>
              <a:spcBef>
                <a:spcPct val="20000"/>
              </a:spcBef>
              <a:tabLst>
                <a:tab pos="973138" algn="l"/>
                <a:tab pos="1190625" algn="l"/>
                <a:tab pos="1608138" algn="l"/>
              </a:tabLst>
            </a:pPr>
            <a:endParaRPr lang="en-US" sz="2000" baseline="-14000" dirty="0">
              <a:solidFill>
                <a:srgbClr val="002060"/>
              </a:solidFill>
              <a:sym typeface="Symbol" pitchFamily="18" charset="2"/>
            </a:endParaRPr>
          </a:p>
        </p:txBody>
      </p:sp>
      <p:sp>
        <p:nvSpPr>
          <p:cNvPr id="31753"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Properties of the Poisson Process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33E05F82-3316-4A55-AAC7-2915706C9A4F}" type="slidenum">
              <a:rPr lang="en-US"/>
              <a:pPr/>
              <a:t>27</a:t>
            </a:fld>
            <a:endParaRPr lang="en-US"/>
          </a:p>
        </p:txBody>
      </p:sp>
      <p:sp>
        <p:nvSpPr>
          <p:cNvPr id="32794" name="Rectangle 26"/>
          <p:cNvSpPr>
            <a:spLocks noChangeArrowheads="1"/>
          </p:cNvSpPr>
          <p:nvPr/>
        </p:nvSpPr>
        <p:spPr bwMode="auto">
          <a:xfrm>
            <a:off x="436563" y="3200400"/>
            <a:ext cx="1828800" cy="685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Rectangle 17"/>
          <p:cNvSpPr>
            <a:spLocks noChangeArrowheads="1"/>
          </p:cNvSpPr>
          <p:nvPr/>
        </p:nvSpPr>
        <p:spPr bwMode="auto">
          <a:xfrm>
            <a:off x="4724400" y="3200400"/>
            <a:ext cx="39624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Rectangle 18"/>
          <p:cNvSpPr>
            <a:spLocks noChangeArrowheads="1"/>
          </p:cNvSpPr>
          <p:nvPr/>
        </p:nvSpPr>
        <p:spPr bwMode="auto">
          <a:xfrm>
            <a:off x="4724400" y="5181600"/>
            <a:ext cx="39624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Rectangle 16"/>
          <p:cNvSpPr>
            <a:spLocks noChangeArrowheads="1"/>
          </p:cNvSpPr>
          <p:nvPr/>
        </p:nvSpPr>
        <p:spPr bwMode="auto">
          <a:xfrm>
            <a:off x="4724400" y="2133600"/>
            <a:ext cx="39624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228600" y="304800"/>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Illustration – Disaggregating a </a:t>
            </a:r>
          </a:p>
          <a:p>
            <a:pPr algn="ctr"/>
            <a:r>
              <a:rPr lang="en-US" sz="3600" b="1">
                <a:solidFill>
                  <a:schemeClr val="tx2"/>
                </a:solidFill>
              </a:rPr>
              <a:t>Poisson Process</a:t>
            </a:r>
          </a:p>
        </p:txBody>
      </p:sp>
      <p:sp>
        <p:nvSpPr>
          <p:cNvPr id="32777" name="Line 9"/>
          <p:cNvSpPr>
            <a:spLocks noChangeShapeType="1"/>
          </p:cNvSpPr>
          <p:nvPr/>
        </p:nvSpPr>
        <p:spPr bwMode="auto">
          <a:xfrm flipV="1">
            <a:off x="457200" y="4038600"/>
            <a:ext cx="1981200" cy="0"/>
          </a:xfrm>
          <a:prstGeom prst="line">
            <a:avLst/>
          </a:prstGeom>
          <a:noFill/>
          <a:ln w="222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Text Box 10"/>
          <p:cNvSpPr txBox="1">
            <a:spLocks noChangeArrowheads="1"/>
          </p:cNvSpPr>
          <p:nvPr/>
        </p:nvSpPr>
        <p:spPr bwMode="auto">
          <a:xfrm>
            <a:off x="512763" y="3276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X(t)</a:t>
            </a:r>
            <a:r>
              <a:rPr lang="en-US" b="1">
                <a:sym typeface="Symbol" pitchFamily="18" charset="2"/>
              </a:rPr>
              <a:t>Po(t)</a:t>
            </a:r>
            <a:endParaRPr lang="en-US" b="1"/>
          </a:p>
        </p:txBody>
      </p:sp>
      <p:sp>
        <p:nvSpPr>
          <p:cNvPr id="32779" name="Oval 11"/>
          <p:cNvSpPr>
            <a:spLocks noChangeArrowheads="1"/>
          </p:cNvSpPr>
          <p:nvPr/>
        </p:nvSpPr>
        <p:spPr bwMode="auto">
          <a:xfrm>
            <a:off x="2438400" y="3733800"/>
            <a:ext cx="685800" cy="6858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781" name="Object 13"/>
          <p:cNvGraphicFramePr>
            <a:graphicFrameLocks noChangeAspect="1"/>
          </p:cNvGraphicFramePr>
          <p:nvPr/>
        </p:nvGraphicFramePr>
        <p:xfrm>
          <a:off x="4953000" y="2286000"/>
          <a:ext cx="3429000" cy="368300"/>
        </p:xfrm>
        <a:graphic>
          <a:graphicData uri="http://schemas.openxmlformats.org/presentationml/2006/ole">
            <mc:AlternateContent xmlns:mc="http://schemas.openxmlformats.org/markup-compatibility/2006">
              <mc:Choice xmlns:v="urn:schemas-microsoft-com:vml" Requires="v">
                <p:oleObj spid="_x0000_s91304" name="Equation" r:id="rId3" imgW="3429000" imgH="368280" progId="Equation.3">
                  <p:embed/>
                </p:oleObj>
              </mc:Choice>
              <mc:Fallback>
                <p:oleObj name="Equation" r:id="rId3" imgW="3429000" imgH="3682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86000"/>
                        <a:ext cx="3429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14"/>
          <p:cNvGraphicFramePr>
            <a:graphicFrameLocks noChangeAspect="1"/>
          </p:cNvGraphicFramePr>
          <p:nvPr/>
        </p:nvGraphicFramePr>
        <p:xfrm>
          <a:off x="4997450" y="3365500"/>
          <a:ext cx="3492500" cy="368300"/>
        </p:xfrm>
        <a:graphic>
          <a:graphicData uri="http://schemas.openxmlformats.org/presentationml/2006/ole">
            <mc:AlternateContent xmlns:mc="http://schemas.openxmlformats.org/markup-compatibility/2006">
              <mc:Choice xmlns:v="urn:schemas-microsoft-com:vml" Requires="v">
                <p:oleObj spid="_x0000_s91305" name="Equation" r:id="rId5" imgW="3492360" imgH="368280" progId="Equation.3">
                  <p:embed/>
                </p:oleObj>
              </mc:Choice>
              <mc:Fallback>
                <p:oleObj name="Equation" r:id="rId5" imgW="3492360" imgH="3682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7450" y="3365500"/>
                        <a:ext cx="3492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15"/>
          <p:cNvGraphicFramePr>
            <a:graphicFrameLocks noChangeAspect="1"/>
          </p:cNvGraphicFramePr>
          <p:nvPr/>
        </p:nvGraphicFramePr>
        <p:xfrm>
          <a:off x="4864100" y="5340350"/>
          <a:ext cx="3670300" cy="381000"/>
        </p:xfrm>
        <a:graphic>
          <a:graphicData uri="http://schemas.openxmlformats.org/presentationml/2006/ole">
            <mc:AlternateContent xmlns:mc="http://schemas.openxmlformats.org/markup-compatibility/2006">
              <mc:Choice xmlns:v="urn:schemas-microsoft-com:vml" Requires="v">
                <p:oleObj spid="_x0000_s91306" name="Equation" r:id="rId7" imgW="3670200" imgH="380880" progId="Equation.3">
                  <p:embed/>
                </p:oleObj>
              </mc:Choice>
              <mc:Fallback>
                <p:oleObj name="Equation" r:id="rId7" imgW="3670200" imgH="3808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4100" y="5340350"/>
                        <a:ext cx="3670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7" name="Line 19"/>
          <p:cNvSpPr>
            <a:spLocks noChangeShapeType="1"/>
          </p:cNvSpPr>
          <p:nvPr/>
        </p:nvSpPr>
        <p:spPr bwMode="auto">
          <a:xfrm flipV="1">
            <a:off x="3048000" y="2514600"/>
            <a:ext cx="1676400" cy="13716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20"/>
          <p:cNvSpPr>
            <a:spLocks noChangeShapeType="1"/>
          </p:cNvSpPr>
          <p:nvPr/>
        </p:nvSpPr>
        <p:spPr bwMode="auto">
          <a:xfrm flipV="1">
            <a:off x="3124200" y="3505200"/>
            <a:ext cx="1600200" cy="5334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21"/>
          <p:cNvSpPr>
            <a:spLocks noChangeShapeType="1"/>
          </p:cNvSpPr>
          <p:nvPr/>
        </p:nvSpPr>
        <p:spPr bwMode="auto">
          <a:xfrm>
            <a:off x="3048000" y="4267200"/>
            <a:ext cx="1676400" cy="12192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Text Box 22"/>
          <p:cNvSpPr txBox="1">
            <a:spLocks noChangeArrowheads="1"/>
          </p:cNvSpPr>
          <p:nvPr/>
        </p:nvSpPr>
        <p:spPr bwMode="auto">
          <a:xfrm>
            <a:off x="3768725" y="2514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p</a:t>
            </a:r>
            <a:r>
              <a:rPr lang="en-US" b="1" baseline="-25000"/>
              <a:t>1</a:t>
            </a:r>
            <a:endParaRPr lang="en-US" b="1"/>
          </a:p>
        </p:txBody>
      </p:sp>
      <p:sp>
        <p:nvSpPr>
          <p:cNvPr id="32791" name="Text Box 23"/>
          <p:cNvSpPr txBox="1">
            <a:spLocks noChangeArrowheads="1"/>
          </p:cNvSpPr>
          <p:nvPr/>
        </p:nvSpPr>
        <p:spPr bwMode="auto">
          <a:xfrm>
            <a:off x="3733800" y="3276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p</a:t>
            </a:r>
            <a:r>
              <a:rPr lang="en-US" b="1" baseline="-25000"/>
              <a:t>2</a:t>
            </a:r>
            <a:endParaRPr lang="en-US" b="1"/>
          </a:p>
        </p:txBody>
      </p:sp>
      <p:sp>
        <p:nvSpPr>
          <p:cNvPr id="32792" name="Text Box 24"/>
          <p:cNvSpPr txBox="1">
            <a:spLocks noChangeArrowheads="1"/>
          </p:cNvSpPr>
          <p:nvPr/>
        </p:nvSpPr>
        <p:spPr bwMode="auto">
          <a:xfrm>
            <a:off x="3733800" y="4343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p</a:t>
            </a:r>
            <a:r>
              <a:rPr lang="en-US" b="1" baseline="-25000"/>
              <a:t>N</a:t>
            </a:r>
            <a:endParaRPr lang="en-US" b="1"/>
          </a:p>
        </p:txBody>
      </p:sp>
      <p:graphicFrame>
        <p:nvGraphicFramePr>
          <p:cNvPr id="32793" name="Object 25"/>
          <p:cNvGraphicFramePr>
            <a:graphicFrameLocks noChangeAspect="1"/>
          </p:cNvGraphicFramePr>
          <p:nvPr/>
        </p:nvGraphicFramePr>
        <p:xfrm>
          <a:off x="6591300" y="4038600"/>
          <a:ext cx="266700" cy="914400"/>
        </p:xfrm>
        <a:graphic>
          <a:graphicData uri="http://schemas.openxmlformats.org/presentationml/2006/ole">
            <mc:AlternateContent xmlns:mc="http://schemas.openxmlformats.org/markup-compatibility/2006">
              <mc:Choice xmlns:v="urn:schemas-microsoft-com:vml" Requires="v">
                <p:oleObj spid="_x0000_s91307" name="Equation" r:id="rId9" imgW="88560" imgH="304560" progId="Equation.3">
                  <p:embed/>
                </p:oleObj>
              </mc:Choice>
              <mc:Fallback>
                <p:oleObj name="Equation" r:id="rId9" imgW="88560" imgH="30456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1300" y="4038600"/>
                        <a:ext cx="266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295400"/>
            <a:ext cx="8382000" cy="5105400"/>
          </a:xfrm>
        </p:spPr>
        <p:txBody>
          <a:bodyPr>
            <a:normAutofit fontScale="92500"/>
          </a:bodyPr>
          <a:lstStyle/>
          <a:p>
            <a:pPr>
              <a:buFont typeface="Wingdings" pitchFamily="2" charset="2"/>
              <a:buChar char="v"/>
              <a:tabLst>
                <a:tab pos="635000" algn="l"/>
                <a:tab pos="854075" algn="l"/>
              </a:tabLst>
            </a:pPr>
            <a:r>
              <a:rPr lang="en-US" sz="2400" dirty="0"/>
              <a:t>The state of the system = the number of customers in the system</a:t>
            </a:r>
          </a:p>
          <a:p>
            <a:pPr>
              <a:buFont typeface="Wingdings" pitchFamily="2" charset="2"/>
              <a:buChar char="v"/>
              <a:tabLst>
                <a:tab pos="635000" algn="l"/>
                <a:tab pos="854075" algn="l"/>
              </a:tabLst>
            </a:pPr>
            <a:r>
              <a:rPr lang="en-US" sz="2400" dirty="0"/>
              <a:t>Queue length = (The state of the system) – (number of customers being served)</a:t>
            </a:r>
          </a:p>
          <a:p>
            <a:pPr>
              <a:buFontTx/>
              <a:buNone/>
              <a:tabLst>
                <a:tab pos="635000" algn="l"/>
                <a:tab pos="854075" algn="l"/>
              </a:tabLst>
            </a:pPr>
            <a:endParaRPr lang="en-US" sz="1400" b="1" dirty="0">
              <a:solidFill>
                <a:srgbClr val="002060"/>
              </a:solidFill>
            </a:endParaRPr>
          </a:p>
          <a:p>
            <a:pPr>
              <a:buFontTx/>
              <a:buNone/>
              <a:tabLst>
                <a:tab pos="635000" algn="l"/>
                <a:tab pos="854075" algn="l"/>
              </a:tabLst>
            </a:pPr>
            <a:r>
              <a:rPr lang="en-US" sz="2400" b="1" dirty="0">
                <a:solidFill>
                  <a:srgbClr val="002060"/>
                </a:solidFill>
              </a:rPr>
              <a:t>N(t)</a:t>
            </a:r>
            <a:r>
              <a:rPr lang="en-US" sz="2400" dirty="0">
                <a:solidFill>
                  <a:srgbClr val="002060"/>
                </a:solidFill>
              </a:rPr>
              <a:t>	</a:t>
            </a:r>
            <a:r>
              <a:rPr lang="en-US" sz="2000" dirty="0">
                <a:solidFill>
                  <a:srgbClr val="002060"/>
                </a:solidFill>
              </a:rPr>
              <a:t>=	Number of customers/jobs in the system at time t</a:t>
            </a:r>
          </a:p>
          <a:p>
            <a:pPr>
              <a:buFontTx/>
              <a:buNone/>
              <a:tabLst>
                <a:tab pos="635000" algn="l"/>
                <a:tab pos="854075" algn="l"/>
              </a:tabLst>
            </a:pPr>
            <a:r>
              <a:rPr lang="en-US" sz="2400" b="1" dirty="0" err="1">
                <a:solidFill>
                  <a:srgbClr val="002060"/>
                </a:solidFill>
              </a:rPr>
              <a:t>P</a:t>
            </a:r>
            <a:r>
              <a:rPr lang="en-US" sz="2400" b="1" baseline="-25000" dirty="0" err="1">
                <a:solidFill>
                  <a:srgbClr val="002060"/>
                </a:solidFill>
              </a:rPr>
              <a:t>n</a:t>
            </a:r>
            <a:r>
              <a:rPr lang="en-US" sz="2400" b="1" dirty="0">
                <a:solidFill>
                  <a:srgbClr val="002060"/>
                </a:solidFill>
              </a:rPr>
              <a:t>(t</a:t>
            </a:r>
            <a:r>
              <a:rPr lang="en-US" sz="2400" b="1" dirty="0" smtClean="0">
                <a:solidFill>
                  <a:srgbClr val="002060"/>
                </a:solidFill>
              </a:rPr>
              <a:t>)</a:t>
            </a:r>
            <a:r>
              <a:rPr lang="en-US" sz="2000" dirty="0" smtClean="0">
                <a:solidFill>
                  <a:srgbClr val="002060"/>
                </a:solidFill>
              </a:rPr>
              <a:t>= The </a:t>
            </a:r>
            <a:r>
              <a:rPr lang="en-US" sz="2000" dirty="0">
                <a:solidFill>
                  <a:srgbClr val="002060"/>
                </a:solidFill>
              </a:rPr>
              <a:t>probability that at time t, there are n customers/jobs in the system.</a:t>
            </a:r>
          </a:p>
          <a:p>
            <a:pPr>
              <a:buFontTx/>
              <a:buNone/>
              <a:tabLst>
                <a:tab pos="635000" algn="l"/>
                <a:tab pos="854075" algn="l"/>
              </a:tabLst>
            </a:pPr>
            <a:r>
              <a:rPr lang="en-US" sz="2400" b="1" dirty="0">
                <a:solidFill>
                  <a:srgbClr val="002060"/>
                </a:solidFill>
                <a:sym typeface="Symbol" pitchFamily="18" charset="2"/>
              </a:rPr>
              <a:t></a:t>
            </a:r>
            <a:r>
              <a:rPr lang="en-US" sz="2400" b="1" baseline="-25000" dirty="0">
                <a:solidFill>
                  <a:srgbClr val="002060"/>
                </a:solidFill>
                <a:sym typeface="Symbol" pitchFamily="18" charset="2"/>
              </a:rPr>
              <a:t>n</a:t>
            </a:r>
            <a:r>
              <a:rPr lang="en-US" sz="2400" dirty="0">
                <a:solidFill>
                  <a:srgbClr val="002060"/>
                </a:solidFill>
                <a:sym typeface="Symbol" pitchFamily="18" charset="2"/>
              </a:rPr>
              <a:t>	</a:t>
            </a:r>
            <a:r>
              <a:rPr lang="en-US" sz="2000" dirty="0" smtClean="0">
                <a:solidFill>
                  <a:srgbClr val="002060"/>
                </a:solidFill>
                <a:sym typeface="Symbol" pitchFamily="18" charset="2"/>
              </a:rPr>
              <a:t>= Average </a:t>
            </a:r>
            <a:r>
              <a:rPr lang="en-US" sz="2000" dirty="0">
                <a:solidFill>
                  <a:srgbClr val="002060"/>
                </a:solidFill>
                <a:sym typeface="Symbol" pitchFamily="18" charset="2"/>
              </a:rPr>
              <a:t>arrival intensity (= # arrivals per time unit) at n customers/jobs 		in the system</a:t>
            </a:r>
          </a:p>
          <a:p>
            <a:pPr>
              <a:buFontTx/>
              <a:buNone/>
              <a:tabLst>
                <a:tab pos="635000" algn="l"/>
                <a:tab pos="854075" algn="l"/>
              </a:tabLst>
            </a:pPr>
            <a:r>
              <a:rPr lang="en-US" sz="2400" b="1" dirty="0">
                <a:solidFill>
                  <a:srgbClr val="002060"/>
                </a:solidFill>
                <a:sym typeface="Symbol" pitchFamily="18" charset="2"/>
              </a:rPr>
              <a:t></a:t>
            </a:r>
            <a:r>
              <a:rPr lang="en-US" sz="2400" b="1" baseline="-25000" dirty="0">
                <a:solidFill>
                  <a:srgbClr val="002060"/>
                </a:solidFill>
                <a:sym typeface="Symbol" pitchFamily="18" charset="2"/>
              </a:rPr>
              <a:t>n</a:t>
            </a:r>
            <a:r>
              <a:rPr lang="en-US" sz="2400" dirty="0">
                <a:solidFill>
                  <a:srgbClr val="002060"/>
                </a:solidFill>
                <a:sym typeface="Symbol" pitchFamily="18" charset="2"/>
              </a:rPr>
              <a:t>	</a:t>
            </a:r>
            <a:r>
              <a:rPr lang="en-US" sz="2000" dirty="0" smtClean="0">
                <a:solidFill>
                  <a:srgbClr val="002060"/>
                </a:solidFill>
                <a:sym typeface="Symbol" pitchFamily="18" charset="2"/>
              </a:rPr>
              <a:t>= Average </a:t>
            </a:r>
            <a:r>
              <a:rPr lang="en-US" sz="2000" dirty="0">
                <a:solidFill>
                  <a:srgbClr val="002060"/>
                </a:solidFill>
                <a:sym typeface="Symbol" pitchFamily="18" charset="2"/>
              </a:rPr>
              <a:t>service intensity for the system when there are n 			customers/jobs  in it. </a:t>
            </a:r>
            <a:endParaRPr lang="en-US" sz="2000" dirty="0" smtClean="0">
              <a:solidFill>
                <a:srgbClr val="002060"/>
              </a:solidFill>
              <a:sym typeface="Symbol" pitchFamily="18" charset="2"/>
            </a:endParaRPr>
          </a:p>
          <a:p>
            <a:pPr>
              <a:buFontTx/>
              <a:buNone/>
              <a:tabLst>
                <a:tab pos="635000" algn="l"/>
                <a:tab pos="854075" algn="l"/>
              </a:tabLst>
            </a:pPr>
            <a:r>
              <a:rPr lang="en-US" sz="2000" dirty="0" smtClean="0">
                <a:solidFill>
                  <a:srgbClr val="002060"/>
                </a:solidFill>
                <a:sym typeface="Symbol" pitchFamily="18" charset="2"/>
              </a:rPr>
              <a:t>(</a:t>
            </a:r>
            <a:r>
              <a:rPr lang="en-US" sz="2000" dirty="0">
                <a:solidFill>
                  <a:srgbClr val="002060"/>
                </a:solidFill>
                <a:sym typeface="Symbol" pitchFamily="18" charset="2"/>
              </a:rPr>
              <a:t>Note, the total service intensity for all </a:t>
            </a:r>
            <a:r>
              <a:rPr lang="en-US" sz="2000" b="1" i="1" dirty="0">
                <a:solidFill>
                  <a:srgbClr val="002060"/>
                </a:solidFill>
                <a:sym typeface="Symbol" pitchFamily="18" charset="2"/>
              </a:rPr>
              <a:t>occupied</a:t>
            </a:r>
            <a:r>
              <a:rPr lang="en-US" sz="2000" dirty="0">
                <a:solidFill>
                  <a:srgbClr val="002060"/>
                </a:solidFill>
                <a:sym typeface="Symbol" pitchFamily="18" charset="2"/>
              </a:rPr>
              <a:t> </a:t>
            </a:r>
            <a:r>
              <a:rPr lang="en-US" sz="2000" dirty="0" smtClean="0">
                <a:solidFill>
                  <a:srgbClr val="002060"/>
                </a:solidFill>
                <a:sym typeface="Symbol" pitchFamily="18" charset="2"/>
              </a:rPr>
              <a:t>servers</a:t>
            </a:r>
            <a:r>
              <a:rPr lang="en-US" sz="2000" dirty="0">
                <a:solidFill>
                  <a:srgbClr val="002060"/>
                </a:solidFill>
                <a:sym typeface="Symbol" pitchFamily="18" charset="2"/>
              </a:rPr>
              <a:t>)</a:t>
            </a:r>
          </a:p>
          <a:p>
            <a:pPr>
              <a:buFontTx/>
              <a:buNone/>
              <a:tabLst>
                <a:tab pos="635000" algn="l"/>
                <a:tab pos="854075" algn="l"/>
              </a:tabLst>
            </a:pPr>
            <a:r>
              <a:rPr lang="en-US" sz="2400" b="1" dirty="0" smtClean="0">
                <a:solidFill>
                  <a:srgbClr val="002060"/>
                </a:solidFill>
                <a:sym typeface="Symbol" pitchFamily="18" charset="2"/>
              </a:rPr>
              <a:t>		</a:t>
            </a:r>
            <a:r>
              <a:rPr lang="en-US" sz="2000" dirty="0" smtClean="0">
                <a:solidFill>
                  <a:srgbClr val="002060"/>
                </a:solidFill>
                <a:sym typeface="Symbol" pitchFamily="18" charset="2"/>
              </a:rPr>
              <a:t>=</a:t>
            </a:r>
            <a:r>
              <a:rPr lang="en-US" sz="2000" dirty="0">
                <a:solidFill>
                  <a:srgbClr val="002060"/>
                </a:solidFill>
                <a:sym typeface="Symbol" pitchFamily="18" charset="2"/>
              </a:rPr>
              <a:t>	The utilization factor for the service facility. </a:t>
            </a:r>
            <a:endParaRPr lang="en-US" sz="2000" dirty="0" smtClean="0">
              <a:solidFill>
                <a:srgbClr val="002060"/>
              </a:solidFill>
              <a:sym typeface="Symbol" pitchFamily="18" charset="2"/>
            </a:endParaRPr>
          </a:p>
          <a:p>
            <a:pPr>
              <a:buFontTx/>
              <a:buNone/>
              <a:tabLst>
                <a:tab pos="635000" algn="l"/>
                <a:tab pos="854075" algn="l"/>
              </a:tabLst>
            </a:pPr>
            <a:r>
              <a:rPr lang="en-US" sz="2000" dirty="0" smtClean="0">
                <a:solidFill>
                  <a:srgbClr val="002060"/>
                </a:solidFill>
                <a:sym typeface="Symbol" pitchFamily="18" charset="2"/>
              </a:rPr>
              <a:t>(= </a:t>
            </a:r>
            <a:r>
              <a:rPr lang="en-US" sz="2000" dirty="0">
                <a:solidFill>
                  <a:srgbClr val="002060"/>
                </a:solidFill>
                <a:sym typeface="Symbol" pitchFamily="18" charset="2"/>
              </a:rPr>
              <a:t>The expected fraction of  </a:t>
            </a:r>
            <a:r>
              <a:rPr lang="en-US" sz="2000" dirty="0" smtClean="0">
                <a:solidFill>
                  <a:srgbClr val="002060"/>
                </a:solidFill>
                <a:sym typeface="Symbol" pitchFamily="18" charset="2"/>
              </a:rPr>
              <a:t>the </a:t>
            </a:r>
            <a:r>
              <a:rPr lang="en-US" sz="2000" dirty="0">
                <a:solidFill>
                  <a:srgbClr val="002060"/>
                </a:solidFill>
                <a:sym typeface="Symbol" pitchFamily="18" charset="2"/>
              </a:rPr>
              <a:t>time that the service facility is being used)</a:t>
            </a:r>
            <a:endParaRPr lang="en-US" sz="2000" dirty="0">
              <a:solidFill>
                <a:srgbClr val="002060"/>
              </a:solidFill>
            </a:endParaRPr>
          </a:p>
        </p:txBody>
      </p:sp>
      <p:sp>
        <p:nvSpPr>
          <p:cNvPr id="9" name="Slide Number Placeholder 5"/>
          <p:cNvSpPr>
            <a:spLocks noGrp="1"/>
          </p:cNvSpPr>
          <p:nvPr>
            <p:ph type="sldNum" sz="quarter" idx="12"/>
          </p:nvPr>
        </p:nvSpPr>
        <p:spPr/>
        <p:txBody>
          <a:bodyPr/>
          <a:lstStyle/>
          <a:p>
            <a:fld id="{6D24AE76-8D19-4BCE-A263-208FAF7734C1}" type="slidenum">
              <a:rPr lang="en-US"/>
              <a:pPr/>
              <a:t>28</a:t>
            </a:fld>
            <a:endParaRPr lang="en-US"/>
          </a:p>
        </p:txBody>
      </p:sp>
      <p:sp>
        <p:nvSpPr>
          <p:cNvPr id="19465"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Terminology and Notation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4E756D64-9B5B-4BA7-A299-F8C26DAA2926}" type="slidenum">
              <a:rPr lang="en-US"/>
              <a:pPr/>
              <a:t>29</a:t>
            </a:fld>
            <a:endParaRPr lang="en-US"/>
          </a:p>
        </p:txBody>
      </p:sp>
      <p:sp>
        <p:nvSpPr>
          <p:cNvPr id="20492" name="Rectangle 12"/>
          <p:cNvSpPr>
            <a:spLocks noChangeArrowheads="1"/>
          </p:cNvSpPr>
          <p:nvPr/>
        </p:nvSpPr>
        <p:spPr bwMode="auto">
          <a:xfrm>
            <a:off x="1752600" y="3048000"/>
            <a:ext cx="4038600" cy="990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 name="Rectangle 2"/>
          <p:cNvSpPr>
            <a:spLocks noChangeArrowheads="1"/>
          </p:cNvSpPr>
          <p:nvPr/>
        </p:nvSpPr>
        <p:spPr bwMode="auto">
          <a:xfrm>
            <a:off x="457200" y="13716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tabLst>
                <a:tab pos="635000" algn="l"/>
                <a:tab pos="854075" algn="l"/>
              </a:tabLst>
            </a:pPr>
            <a:endParaRPr lang="en-US" sz="2000"/>
          </a:p>
        </p:txBody>
      </p:sp>
      <p:sp>
        <p:nvSpPr>
          <p:cNvPr id="20488" name="Rectangle 8"/>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Example – Service Utilization Factor </a:t>
            </a:r>
          </a:p>
        </p:txBody>
      </p:sp>
      <p:sp>
        <p:nvSpPr>
          <p:cNvPr id="20489" name="Rectangle 9"/>
          <p:cNvSpPr>
            <a:spLocks noChangeArrowheads="1"/>
          </p:cNvSpPr>
          <p:nvPr/>
        </p:nvSpPr>
        <p:spPr bwMode="auto">
          <a:xfrm>
            <a:off x="457200" y="1371600"/>
            <a:ext cx="8382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tabLst>
                <a:tab pos="854075" algn="l"/>
                <a:tab pos="1250950" algn="l"/>
              </a:tabLst>
            </a:pPr>
            <a:r>
              <a:rPr lang="en-US" dirty="0"/>
              <a:t>Consider an M/M/1 queue with arrival rate = </a:t>
            </a:r>
            <a:r>
              <a:rPr lang="en-US" dirty="0">
                <a:sym typeface="Symbol" pitchFamily="18" charset="2"/>
              </a:rPr>
              <a:t> and service intensity = </a:t>
            </a:r>
            <a:r>
              <a:rPr lang="en-US" dirty="0">
                <a:cs typeface="Times New Roman" pitchFamily="18" charset="0"/>
                <a:sym typeface="Symbol" pitchFamily="18" charset="2"/>
              </a:rPr>
              <a:t></a:t>
            </a:r>
          </a:p>
          <a:p>
            <a:pPr marL="342900" indent="-342900">
              <a:lnSpc>
                <a:spcPct val="90000"/>
              </a:lnSpc>
              <a:spcBef>
                <a:spcPct val="20000"/>
              </a:spcBef>
              <a:buFontTx/>
              <a:buChar char="•"/>
              <a:tabLst>
                <a:tab pos="854075" algn="l"/>
                <a:tab pos="1250950" algn="l"/>
              </a:tabLst>
            </a:pPr>
            <a:r>
              <a:rPr lang="en-US" dirty="0">
                <a:sym typeface="Symbol" pitchFamily="18" charset="2"/>
              </a:rPr>
              <a:t> = 	Expected capacity demand per time unit</a:t>
            </a:r>
          </a:p>
          <a:p>
            <a:pPr marL="342900" indent="-342900">
              <a:lnSpc>
                <a:spcPct val="90000"/>
              </a:lnSpc>
              <a:spcBef>
                <a:spcPct val="20000"/>
              </a:spcBef>
              <a:buFontTx/>
              <a:buChar char="•"/>
              <a:tabLst>
                <a:tab pos="854075" algn="l"/>
                <a:tab pos="1250950" algn="l"/>
              </a:tabLst>
            </a:pPr>
            <a:r>
              <a:rPr lang="en-US" dirty="0">
                <a:cs typeface="Times New Roman" pitchFamily="18" charset="0"/>
                <a:sym typeface="Symbol" pitchFamily="18" charset="2"/>
              </a:rPr>
              <a:t> =	Expected capacity per time unit</a:t>
            </a:r>
          </a:p>
          <a:p>
            <a:pPr marL="342900" indent="-342900">
              <a:lnSpc>
                <a:spcPct val="90000"/>
              </a:lnSpc>
              <a:spcBef>
                <a:spcPct val="20000"/>
              </a:spcBef>
              <a:buFontTx/>
              <a:buChar char="•"/>
              <a:tabLst>
                <a:tab pos="854075" algn="l"/>
                <a:tab pos="1250950" algn="l"/>
              </a:tabLst>
            </a:pPr>
            <a:endParaRPr lang="en-US" dirty="0">
              <a:cs typeface="Times New Roman" pitchFamily="18" charset="0"/>
              <a:sym typeface="Symbol" pitchFamily="18" charset="2"/>
            </a:endParaRPr>
          </a:p>
          <a:p>
            <a:pPr marL="912813" lvl="1" indent="-455613">
              <a:lnSpc>
                <a:spcPct val="90000"/>
              </a:lnSpc>
              <a:spcBef>
                <a:spcPct val="20000"/>
              </a:spcBef>
              <a:tabLst>
                <a:tab pos="854075" algn="l"/>
                <a:tab pos="1250950" algn="l"/>
              </a:tabLst>
            </a:pPr>
            <a:r>
              <a:rPr lang="en-US" dirty="0">
                <a:sym typeface="Symbol" pitchFamily="18" charset="2"/>
              </a:rPr>
              <a:t>			 </a:t>
            </a:r>
            <a:endParaRPr lang="en-US" dirty="0"/>
          </a:p>
          <a:p>
            <a:pPr marL="342900" indent="-342900">
              <a:lnSpc>
                <a:spcPct val="90000"/>
              </a:lnSpc>
              <a:spcBef>
                <a:spcPct val="20000"/>
              </a:spcBef>
              <a:tabLst>
                <a:tab pos="854075" algn="l"/>
                <a:tab pos="1250950" algn="l"/>
              </a:tabLst>
            </a:pPr>
            <a:endParaRPr lang="en-US" dirty="0"/>
          </a:p>
          <a:p>
            <a:pPr marL="342900" indent="-342900">
              <a:lnSpc>
                <a:spcPct val="90000"/>
              </a:lnSpc>
              <a:spcBef>
                <a:spcPct val="20000"/>
              </a:spcBef>
              <a:tabLst>
                <a:tab pos="854075" algn="l"/>
                <a:tab pos="1250950" algn="l"/>
              </a:tabLst>
            </a:pPr>
            <a:endParaRPr lang="en-US" sz="1400" b="1" dirty="0"/>
          </a:p>
        </p:txBody>
      </p:sp>
      <p:graphicFrame>
        <p:nvGraphicFramePr>
          <p:cNvPr id="20491" name="Object 11"/>
          <p:cNvGraphicFramePr>
            <a:graphicFrameLocks noChangeAspect="1"/>
          </p:cNvGraphicFramePr>
          <p:nvPr/>
        </p:nvGraphicFramePr>
        <p:xfrm>
          <a:off x="1981200" y="3086100"/>
          <a:ext cx="3486150" cy="825500"/>
        </p:xfrm>
        <a:graphic>
          <a:graphicData uri="http://schemas.openxmlformats.org/presentationml/2006/ole">
            <mc:AlternateContent xmlns:mc="http://schemas.openxmlformats.org/markup-compatibility/2006">
              <mc:Choice xmlns:v="urn:schemas-microsoft-com:vml" Requires="v">
                <p:oleObj spid="_x0000_s20580" name="Equation" r:id="rId3" imgW="3327120" imgH="787320" progId="Equation.3">
                  <p:embed/>
                </p:oleObj>
              </mc:Choice>
              <mc:Fallback>
                <p:oleObj name="Equation" r:id="rId3" imgW="3327120" imgH="78732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86100"/>
                        <a:ext cx="34861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Rectangle 13"/>
          <p:cNvSpPr>
            <a:spLocks noChangeArrowheads="1"/>
          </p:cNvSpPr>
          <p:nvPr/>
        </p:nvSpPr>
        <p:spPr bwMode="auto">
          <a:xfrm>
            <a:off x="1752600" y="5257800"/>
            <a:ext cx="4038600" cy="990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494" name="Object 14"/>
          <p:cNvGraphicFramePr>
            <a:graphicFrameLocks noChangeAspect="1"/>
          </p:cNvGraphicFramePr>
          <p:nvPr/>
        </p:nvGraphicFramePr>
        <p:xfrm>
          <a:off x="1962150" y="5334000"/>
          <a:ext cx="3683000" cy="787400"/>
        </p:xfrm>
        <a:graphic>
          <a:graphicData uri="http://schemas.openxmlformats.org/presentationml/2006/ole">
            <mc:AlternateContent xmlns:mc="http://schemas.openxmlformats.org/markup-compatibility/2006">
              <mc:Choice xmlns:v="urn:schemas-microsoft-com:vml" Requires="v">
                <p:oleObj spid="_x0000_s20581" name="Equation" r:id="rId5" imgW="3682800" imgH="787320" progId="Equation.3">
                  <p:embed/>
                </p:oleObj>
              </mc:Choice>
              <mc:Fallback>
                <p:oleObj name="Equation" r:id="rId5" imgW="3682800" imgH="78732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150" y="5334000"/>
                        <a:ext cx="3683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5"/>
          <p:cNvSpPr txBox="1">
            <a:spLocks noChangeArrowheads="1"/>
          </p:cNvSpPr>
          <p:nvPr/>
        </p:nvSpPr>
        <p:spPr bwMode="auto">
          <a:xfrm>
            <a:off x="457200" y="4191000"/>
            <a:ext cx="84582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itchFamily="18" charset="0"/>
              </a:defRPr>
            </a:lvl1pPr>
            <a:lvl2pPr marL="4603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t>Similarly if there are c servers in parallel, i.e., an M/M/c system but the expected capacity per time unit is then c*</a:t>
            </a:r>
            <a:r>
              <a:rPr lang="en-US" dirty="0">
                <a:cs typeface="Times New Roman" pitchFamily="18" charset="0"/>
                <a:sym typeface="Symbol" pitchFamily="18" charset="2"/>
              </a:rPr>
              <a:t></a:t>
            </a:r>
          </a:p>
          <a:p>
            <a:pPr>
              <a:spcBef>
                <a:spcPct val="50000"/>
              </a:spcBef>
              <a:buFontTx/>
              <a:buChar char="•"/>
            </a:pPr>
            <a:endParaRPr lang="en-US" sz="1600" dirty="0">
              <a:cs typeface="Times New Roman" pitchFamily="18" charset="0"/>
              <a:sym typeface="Symbol" pitchFamily="18" charset="2"/>
            </a:endParaRPr>
          </a:p>
          <a:p>
            <a:pPr>
              <a:spcBef>
                <a:spcPct val="50000"/>
              </a:spcBef>
            </a:pPr>
            <a:r>
              <a:rPr lang="en-US" dirty="0">
                <a:cs typeface="Times New Roman" pitchFamily="18" charset="0"/>
                <a:sym typeface="Symbol" pitchFamily="18" charset="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4CBCC405-C17F-4DB7-9712-EB9B9647BC14}" type="slidenum">
              <a:rPr lang="en-US"/>
              <a:pPr/>
              <a:t>3</a:t>
            </a:fld>
            <a:endParaRPr lang="en-US"/>
          </a:p>
        </p:txBody>
      </p:sp>
      <p:sp>
        <p:nvSpPr>
          <p:cNvPr id="51202" name="Rectangle 2"/>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Overview (II)</a:t>
            </a:r>
          </a:p>
        </p:txBody>
      </p:sp>
      <p:sp>
        <p:nvSpPr>
          <p:cNvPr id="51203" name="Rectangle 3"/>
          <p:cNvSpPr>
            <a:spLocks noChangeArrowheads="1"/>
          </p:cNvSpPr>
          <p:nvPr/>
        </p:nvSpPr>
        <p:spPr bwMode="auto">
          <a:xfrm>
            <a:off x="685800" y="1143000"/>
            <a:ext cx="7543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US" dirty="0"/>
              <a:t>Important queuing models with FIFO discipline</a:t>
            </a:r>
          </a:p>
          <a:p>
            <a:pPr marL="742950" lvl="1" indent="-285750">
              <a:lnSpc>
                <a:spcPct val="90000"/>
              </a:lnSpc>
              <a:spcBef>
                <a:spcPct val="20000"/>
              </a:spcBef>
              <a:buFontTx/>
              <a:buChar char="–"/>
            </a:pPr>
            <a:r>
              <a:rPr lang="en-US" sz="2000" dirty="0">
                <a:solidFill>
                  <a:schemeClr val="accent2"/>
                </a:solidFill>
              </a:rPr>
              <a:t>The M/M/1 model</a:t>
            </a:r>
          </a:p>
          <a:p>
            <a:pPr marL="742950" lvl="1" indent="-285750">
              <a:lnSpc>
                <a:spcPct val="90000"/>
              </a:lnSpc>
              <a:spcBef>
                <a:spcPct val="20000"/>
              </a:spcBef>
              <a:buFontTx/>
              <a:buChar char="–"/>
            </a:pPr>
            <a:r>
              <a:rPr lang="en-US" sz="2000" dirty="0">
                <a:solidFill>
                  <a:schemeClr val="accent2"/>
                </a:solidFill>
              </a:rPr>
              <a:t>The M/M/c model</a:t>
            </a:r>
          </a:p>
          <a:p>
            <a:pPr marL="742950" lvl="1" indent="-285750">
              <a:lnSpc>
                <a:spcPct val="90000"/>
              </a:lnSpc>
              <a:spcBef>
                <a:spcPct val="20000"/>
              </a:spcBef>
              <a:buFontTx/>
              <a:buChar char="–"/>
            </a:pPr>
            <a:r>
              <a:rPr lang="en-US" sz="2000" dirty="0">
                <a:solidFill>
                  <a:schemeClr val="accent2"/>
                </a:solidFill>
              </a:rPr>
              <a:t>The M/M/c/K model (limited queuing capacity)</a:t>
            </a:r>
          </a:p>
          <a:p>
            <a:pPr marL="742950" lvl="1" indent="-285750">
              <a:lnSpc>
                <a:spcPct val="90000"/>
              </a:lnSpc>
              <a:spcBef>
                <a:spcPct val="20000"/>
              </a:spcBef>
              <a:buFontTx/>
              <a:buChar char="–"/>
            </a:pPr>
            <a:r>
              <a:rPr lang="en-US" sz="2000" dirty="0">
                <a:solidFill>
                  <a:schemeClr val="accent2"/>
                </a:solidFill>
              </a:rPr>
              <a:t>The M/M/c/</a:t>
            </a:r>
            <a:r>
              <a:rPr lang="en-US" sz="2000" dirty="0">
                <a:solidFill>
                  <a:schemeClr val="accent2"/>
                </a:solidFill>
                <a:sym typeface="Symbol" pitchFamily="18" charset="2"/>
              </a:rPr>
              <a:t>/N model (limited calling population)</a:t>
            </a:r>
            <a:endParaRPr lang="en-US" sz="2000" dirty="0">
              <a:solidFill>
                <a:schemeClr val="accent2"/>
              </a:solidFill>
            </a:endParaRPr>
          </a:p>
          <a:p>
            <a:pPr marL="342900" indent="-342900">
              <a:lnSpc>
                <a:spcPct val="90000"/>
              </a:lnSpc>
              <a:spcBef>
                <a:spcPct val="20000"/>
              </a:spcBef>
              <a:buFontTx/>
              <a:buChar char="•"/>
            </a:pPr>
            <a:r>
              <a:rPr lang="en-US" dirty="0"/>
              <a:t>Priority-discipline queuing models</a:t>
            </a:r>
          </a:p>
          <a:p>
            <a:pPr marL="342900" indent="-342900">
              <a:lnSpc>
                <a:spcPct val="90000"/>
              </a:lnSpc>
              <a:spcBef>
                <a:spcPct val="20000"/>
              </a:spcBef>
              <a:buFontTx/>
              <a:buChar char="•"/>
            </a:pPr>
            <a:r>
              <a:rPr lang="en-US" dirty="0"/>
              <a:t>Application of Queuing Theory to system </a:t>
            </a:r>
          </a:p>
          <a:p>
            <a:pPr marL="342900" indent="-342900">
              <a:lnSpc>
                <a:spcPct val="90000"/>
              </a:lnSpc>
              <a:spcBef>
                <a:spcPct val="20000"/>
              </a:spcBef>
            </a:pPr>
            <a:r>
              <a:rPr lang="en-US" dirty="0"/>
              <a:t>	design and decision making</a:t>
            </a:r>
          </a:p>
        </p:txBody>
      </p:sp>
      <p:pic>
        <p:nvPicPr>
          <p:cNvPr id="51209" name="Picture 9" descr="bd0554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746250"/>
            <a:ext cx="2278063" cy="2978150"/>
          </a:xfrm>
          <a:prstGeom prst="rect">
            <a:avLst/>
          </a:prstGeom>
          <a:noFill/>
          <a:extLst>
            <a:ext uri="{909E8E84-426E-40DD-AFC4-6F175D3DCCD1}">
              <a14:hiddenFill xmlns:a14="http://schemas.microsoft.com/office/drawing/2010/main">
                <a:solidFill>
                  <a:srgbClr val="FFFFFF"/>
                </a:solidFill>
              </a14:hiddenFill>
            </a:ext>
          </a:extLst>
        </p:spPr>
      </p:pic>
      <p:pic>
        <p:nvPicPr>
          <p:cNvPr id="51211" name="Picture 11" descr="BD0553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191000"/>
            <a:ext cx="1614488" cy="2108200"/>
          </a:xfrm>
          <a:prstGeom prst="rect">
            <a:avLst/>
          </a:prstGeom>
          <a:noFill/>
          <a:extLst>
            <a:ext uri="{909E8E84-426E-40DD-AFC4-6F175D3DCCD1}">
              <a14:hiddenFill xmlns:a14="http://schemas.microsoft.com/office/drawing/2010/main">
                <a:solidFill>
                  <a:srgbClr val="FFFFFF"/>
                </a:solidFill>
              </a14:hiddenFill>
            </a:ext>
          </a:extLst>
        </p:spPr>
      </p:pic>
      <p:pic>
        <p:nvPicPr>
          <p:cNvPr id="51212" name="Picture 12" descr="BS0206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4495800"/>
            <a:ext cx="1720850" cy="1712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295400"/>
            <a:ext cx="7924800" cy="3962400"/>
          </a:xfrm>
          <a:ln/>
          <a:extLst>
            <a:ext uri="{91240B29-F687-4F45-9708-019B960494DF}">
              <a14:hiddenLine xmlns:a14="http://schemas.microsoft.com/office/drawing/2010/main" w="9525">
                <a:solidFill>
                  <a:schemeClr val="accent2"/>
                </a:solidFill>
                <a:miter lim="800000"/>
                <a:headEnd/>
                <a:tailEnd/>
              </a14:hiddenLine>
            </a:ext>
          </a:extLst>
        </p:spPr>
        <p:txBody>
          <a:bodyPr/>
          <a:lstStyle/>
          <a:p>
            <a:r>
              <a:rPr lang="en-US" sz="2400" dirty="0"/>
              <a:t>Steady State condition</a:t>
            </a:r>
          </a:p>
          <a:p>
            <a:pPr lvl="1"/>
            <a:r>
              <a:rPr lang="en-US" sz="2000" dirty="0">
                <a:solidFill>
                  <a:srgbClr val="002060"/>
                </a:solidFill>
              </a:rPr>
              <a:t>Enough time has passed for the system state to be independent of the initial state as well as the elapsed time</a:t>
            </a:r>
          </a:p>
          <a:p>
            <a:pPr lvl="1"/>
            <a:r>
              <a:rPr lang="en-US" sz="2000" dirty="0">
                <a:solidFill>
                  <a:srgbClr val="002060"/>
                </a:solidFill>
              </a:rPr>
              <a:t>The probability distribution of the state of the system remains the same over time (is stationary).</a:t>
            </a:r>
          </a:p>
          <a:p>
            <a:r>
              <a:rPr lang="en-US" sz="2400" dirty="0"/>
              <a:t>Transient condition</a:t>
            </a:r>
          </a:p>
          <a:p>
            <a:pPr lvl="1"/>
            <a:r>
              <a:rPr lang="en-US" sz="2000" dirty="0">
                <a:solidFill>
                  <a:srgbClr val="002060"/>
                </a:solidFill>
              </a:rPr>
              <a:t>Prevalent when a queuing system has recently begun operations</a:t>
            </a:r>
          </a:p>
          <a:p>
            <a:pPr lvl="1"/>
            <a:r>
              <a:rPr lang="en-US" sz="2000" dirty="0">
                <a:solidFill>
                  <a:srgbClr val="002060"/>
                </a:solidFill>
              </a:rPr>
              <a:t>The state of the system is greatly affected by the initial state and by the time elapsed since operations started</a:t>
            </a:r>
          </a:p>
          <a:p>
            <a:pPr lvl="1"/>
            <a:r>
              <a:rPr lang="en-US" sz="2000" dirty="0">
                <a:solidFill>
                  <a:srgbClr val="002060"/>
                </a:solidFill>
              </a:rPr>
              <a:t>The probability distribution of the state of the system changes with time</a:t>
            </a:r>
          </a:p>
          <a:p>
            <a:pPr lvl="1"/>
            <a:endParaRPr lang="en-US" sz="2000" dirty="0">
              <a:solidFill>
                <a:schemeClr val="accent2"/>
              </a:solidFill>
            </a:endParaRPr>
          </a:p>
        </p:txBody>
      </p:sp>
      <p:sp>
        <p:nvSpPr>
          <p:cNvPr id="11" name="Slide Number Placeholder 5"/>
          <p:cNvSpPr>
            <a:spLocks noGrp="1"/>
          </p:cNvSpPr>
          <p:nvPr>
            <p:ph type="sldNum" sz="quarter" idx="12"/>
          </p:nvPr>
        </p:nvSpPr>
        <p:spPr/>
        <p:txBody>
          <a:bodyPr/>
          <a:lstStyle/>
          <a:p>
            <a:fld id="{0CC59D49-B5A5-4845-9C22-16A160CE2108}" type="slidenum">
              <a:rPr lang="en-US"/>
              <a:pPr/>
              <a:t>30</a:t>
            </a:fld>
            <a:endParaRPr lang="en-US"/>
          </a:p>
        </p:txBody>
      </p:sp>
      <p:sp>
        <p:nvSpPr>
          <p:cNvPr id="21515" name="Rectangle 11"/>
          <p:cNvSpPr>
            <a:spLocks noChangeArrowheads="1"/>
          </p:cNvSpPr>
          <p:nvPr/>
        </p:nvSpPr>
        <p:spPr bwMode="auto">
          <a:xfrm>
            <a:off x="990600" y="5257800"/>
            <a:ext cx="7315200" cy="990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Queuing Theory Focus on Steady State </a:t>
            </a:r>
          </a:p>
        </p:txBody>
      </p:sp>
      <p:sp>
        <p:nvSpPr>
          <p:cNvPr id="21514" name="Text Box 10"/>
          <p:cNvSpPr txBox="1">
            <a:spLocks noChangeArrowheads="1"/>
          </p:cNvSpPr>
          <p:nvPr/>
        </p:nvSpPr>
        <p:spPr bwMode="auto">
          <a:xfrm>
            <a:off x="914400" y="53340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b="1" i="1"/>
              <a:t>With few exceptions Queuing Theory has focused on analyzing steady state behavior</a:t>
            </a:r>
            <a:r>
              <a:rPr lang="en-US"/>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7C7C40EC-A351-4443-AC95-296CE18257A0}" type="slidenum">
              <a:rPr lang="en-US"/>
              <a:pPr/>
              <a:t>31</a:t>
            </a:fld>
            <a:endParaRPr lang="en-US"/>
          </a:p>
        </p:txBody>
      </p:sp>
      <p:sp>
        <p:nvSpPr>
          <p:cNvPr id="68617" name="Rectangle 9"/>
          <p:cNvSpPr>
            <a:spLocks noChangeArrowheads="1"/>
          </p:cNvSpPr>
          <p:nvPr/>
        </p:nvSpPr>
        <p:spPr bwMode="auto">
          <a:xfrm>
            <a:off x="304800" y="76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Transient and Steady State Conditions</a:t>
            </a:r>
          </a:p>
        </p:txBody>
      </p:sp>
      <p:sp>
        <p:nvSpPr>
          <p:cNvPr id="68620" name="Text Box 12"/>
          <p:cNvSpPr txBox="1">
            <a:spLocks noChangeArrowheads="1"/>
          </p:cNvSpPr>
          <p:nvPr/>
        </p:nvSpPr>
        <p:spPr bwMode="auto">
          <a:xfrm>
            <a:off x="609600" y="1143000"/>
            <a:ext cx="8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itchFamily="18" charset="0"/>
              </a:defRPr>
            </a:lvl1pPr>
            <a:lvl2pPr marL="690563" indent="-230188">
              <a:defRPr sz="2400">
                <a:solidFill>
                  <a:schemeClr val="tx1"/>
                </a:solidFill>
                <a:latin typeface="Times New Roman" pitchFamily="18" charset="0"/>
              </a:defRPr>
            </a:lvl2pPr>
            <a:lvl3pPr marL="1262063">
              <a:defRPr sz="2400">
                <a:solidFill>
                  <a:schemeClr val="tx1"/>
                </a:solidFill>
                <a:latin typeface="Times New Roman" pitchFamily="18" charset="0"/>
              </a:defRPr>
            </a:lvl3pPr>
            <a:lvl4pPr marL="1376363">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buFontTx/>
              <a:buChar char="•"/>
            </a:pPr>
            <a:r>
              <a:rPr lang="en-US" dirty="0">
                <a:cs typeface="Times New Roman" pitchFamily="18" charset="0"/>
              </a:rPr>
              <a:t>Illustration of transient and steady-state conditions</a:t>
            </a:r>
          </a:p>
          <a:p>
            <a:pPr lvl="1" eaLnBrk="0" hangingPunct="0">
              <a:buFont typeface="Times New Roman" pitchFamily="18" charset="0"/>
              <a:buChar char="–"/>
            </a:pPr>
            <a:r>
              <a:rPr lang="en-US" sz="2000" dirty="0">
                <a:solidFill>
                  <a:srgbClr val="002060"/>
                </a:solidFill>
                <a:cs typeface="Times New Roman" pitchFamily="18" charset="0"/>
              </a:rPr>
              <a:t>N(t) = number of customers in the system at time t, </a:t>
            </a:r>
          </a:p>
          <a:p>
            <a:pPr lvl="1" eaLnBrk="0" hangingPunct="0">
              <a:buFont typeface="Times New Roman" pitchFamily="18" charset="0"/>
              <a:buChar char="–"/>
            </a:pPr>
            <a:r>
              <a:rPr lang="en-US" sz="2000" dirty="0">
                <a:solidFill>
                  <a:srgbClr val="002060"/>
                </a:solidFill>
              </a:rPr>
              <a:t>E[N(t)] = represents </a:t>
            </a:r>
            <a:r>
              <a:rPr lang="en-US" sz="2000" dirty="0">
                <a:solidFill>
                  <a:srgbClr val="002060"/>
                </a:solidFill>
                <a:cs typeface="Times New Roman" pitchFamily="18" charset="0"/>
              </a:rPr>
              <a:t>the expected number of customers in the system</a:t>
            </a:r>
            <a:r>
              <a:rPr lang="en-US" sz="2000" dirty="0">
                <a:solidFill>
                  <a:schemeClr val="accent2"/>
                </a:solidFill>
                <a:cs typeface="Times New Roman" pitchFamily="18" charset="0"/>
              </a:rPr>
              <a:t>.</a:t>
            </a:r>
          </a:p>
        </p:txBody>
      </p:sp>
      <p:pic>
        <p:nvPicPr>
          <p:cNvPr id="68621"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362200"/>
            <a:ext cx="5562600"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533400" y="897698"/>
            <a:ext cx="7010400" cy="5350701"/>
          </a:xfrm>
        </p:spPr>
        <p:txBody>
          <a:bodyPr>
            <a:noAutofit/>
          </a:bodyPr>
          <a:lstStyle/>
          <a:p>
            <a:pPr marL="628650" indent="-628650">
              <a:lnSpc>
                <a:spcPct val="90000"/>
              </a:lnSpc>
              <a:buFontTx/>
              <a:buNone/>
              <a:tabLst>
                <a:tab pos="400050" algn="l"/>
              </a:tabLst>
            </a:pPr>
            <a:r>
              <a:rPr lang="en-US" sz="3200" b="1" dirty="0" err="1"/>
              <a:t>P</a:t>
            </a:r>
            <a:r>
              <a:rPr lang="en-US" sz="3200" b="1" baseline="-25000" dirty="0" err="1"/>
              <a:t>n</a:t>
            </a:r>
            <a:r>
              <a:rPr lang="en-US" sz="3200" dirty="0"/>
              <a:t>	=	The probability that there are exactly n customers/jobs in the system (in steady state, i.e., when t</a:t>
            </a:r>
            <a:r>
              <a:rPr lang="en-US" sz="3200" dirty="0">
                <a:sym typeface="Symbol" pitchFamily="18" charset="2"/>
              </a:rPr>
              <a:t></a:t>
            </a:r>
            <a:r>
              <a:rPr lang="en-US" sz="3200" dirty="0"/>
              <a:t>)</a:t>
            </a:r>
          </a:p>
          <a:p>
            <a:pPr marL="628650" indent="-628650">
              <a:lnSpc>
                <a:spcPct val="90000"/>
              </a:lnSpc>
              <a:buFontTx/>
              <a:buNone/>
              <a:tabLst>
                <a:tab pos="400050" algn="l"/>
              </a:tabLst>
            </a:pPr>
            <a:r>
              <a:rPr lang="en-US" sz="3200" b="1" dirty="0"/>
              <a:t>L</a:t>
            </a:r>
            <a:r>
              <a:rPr lang="en-US" sz="3200" dirty="0"/>
              <a:t>	=	Expected number of customers in the system (in steady state)</a:t>
            </a:r>
          </a:p>
          <a:p>
            <a:pPr marL="628650" indent="-628650">
              <a:lnSpc>
                <a:spcPct val="90000"/>
              </a:lnSpc>
              <a:buFontTx/>
              <a:buNone/>
              <a:tabLst>
                <a:tab pos="400050" algn="l"/>
              </a:tabLst>
            </a:pPr>
            <a:r>
              <a:rPr lang="en-US" sz="3200" b="1" dirty="0" err="1"/>
              <a:t>L</a:t>
            </a:r>
            <a:r>
              <a:rPr lang="en-US" sz="3200" b="1" baseline="-6000" dirty="0" err="1"/>
              <a:t>q</a:t>
            </a:r>
            <a:r>
              <a:rPr lang="en-US" sz="3200" dirty="0"/>
              <a:t>	=</a:t>
            </a:r>
            <a:r>
              <a:rPr lang="en-US" sz="3200" baseline="-6000" dirty="0"/>
              <a:t>	</a:t>
            </a:r>
            <a:r>
              <a:rPr lang="en-US" sz="3200" dirty="0"/>
              <a:t>Expected number of customers in the queue (in steady state)</a:t>
            </a:r>
            <a:endParaRPr lang="en-US" sz="3200" i="1" dirty="0"/>
          </a:p>
          <a:p>
            <a:pPr marL="628650" indent="-628650">
              <a:lnSpc>
                <a:spcPct val="90000"/>
              </a:lnSpc>
              <a:buFontTx/>
              <a:buNone/>
              <a:tabLst>
                <a:tab pos="400050" algn="l"/>
              </a:tabLst>
            </a:pPr>
            <a:r>
              <a:rPr lang="en-US" sz="3200" b="1" dirty="0"/>
              <a:t>W</a:t>
            </a:r>
            <a:r>
              <a:rPr lang="en-US" sz="3200" dirty="0"/>
              <a:t>	=	Expected time a job spends in the system</a:t>
            </a:r>
          </a:p>
          <a:p>
            <a:pPr marL="628650" indent="-628650">
              <a:lnSpc>
                <a:spcPct val="90000"/>
              </a:lnSpc>
              <a:buFontTx/>
              <a:buNone/>
              <a:tabLst>
                <a:tab pos="400050" algn="l"/>
              </a:tabLst>
            </a:pPr>
            <a:r>
              <a:rPr lang="en-US" sz="3200" b="1" dirty="0" err="1" smtClean="0"/>
              <a:t>W</a:t>
            </a:r>
            <a:r>
              <a:rPr lang="en-US" sz="3200" b="1" baseline="-6000" dirty="0" err="1" smtClean="0"/>
              <a:t>q</a:t>
            </a:r>
            <a:r>
              <a:rPr lang="en-US" sz="3200" dirty="0" smtClean="0"/>
              <a:t>=Expected </a:t>
            </a:r>
            <a:r>
              <a:rPr lang="en-US" sz="3200" dirty="0"/>
              <a:t>time a job spends in the queue</a:t>
            </a:r>
            <a:endParaRPr lang="en-US" sz="2800" dirty="0"/>
          </a:p>
        </p:txBody>
      </p:sp>
      <p:sp>
        <p:nvSpPr>
          <p:cNvPr id="10" name="Slide Number Placeholder 5"/>
          <p:cNvSpPr>
            <a:spLocks noGrp="1"/>
          </p:cNvSpPr>
          <p:nvPr>
            <p:ph type="sldNum" sz="quarter" idx="12"/>
          </p:nvPr>
        </p:nvSpPr>
        <p:spPr/>
        <p:txBody>
          <a:bodyPr/>
          <a:lstStyle/>
          <a:p>
            <a:fld id="{6F454BC5-3815-452C-9C0B-D041B4F20582}" type="slidenum">
              <a:rPr lang="en-US"/>
              <a:pPr/>
              <a:t>32</a:t>
            </a:fld>
            <a:endParaRPr lang="en-US"/>
          </a:p>
        </p:txBody>
      </p:sp>
      <p:sp>
        <p:nvSpPr>
          <p:cNvPr id="23561" name="Rectangle 9"/>
          <p:cNvSpPr>
            <a:spLocks noChangeArrowheads="1"/>
          </p:cNvSpPr>
          <p:nvPr/>
        </p:nvSpPr>
        <p:spPr bwMode="auto">
          <a:xfrm>
            <a:off x="304800" y="762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Notation For Steady State Analysis</a:t>
            </a:r>
          </a:p>
        </p:txBody>
      </p:sp>
      <p:pic>
        <p:nvPicPr>
          <p:cNvPr id="23563" name="Picture 11" descr="hm0036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3429000"/>
            <a:ext cx="1816274"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10732A-DB2D-4CAC-84A2-A7B87F7CAB67}" type="slidenum">
              <a:rPr lang="en-US" smtClean="0"/>
              <a:pPr/>
              <a:t>33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52400" y="533400"/>
                <a:ext cx="8305800" cy="6312305"/>
              </a:xfrm>
              <a:prstGeom prst="rect">
                <a:avLst/>
              </a:prstGeom>
              <a:noFill/>
            </p:spPr>
            <p:txBody>
              <a:bodyPr wrap="square" rtlCol="0">
                <a:spAutoFit/>
              </a:bodyPr>
              <a:lstStyle/>
              <a:p>
                <a:r>
                  <a:rPr lang="en-US" dirty="0" smtClean="0"/>
                  <a:t>M/M/1: Arriving rate is defined by Poisson’s distribution by </a:t>
                </a:r>
                <a:r>
                  <a:rPr lang="el-GR" dirty="0" smtClean="0"/>
                  <a:t>λ</a:t>
                </a:r>
                <a:endParaRPr lang="en-US" dirty="0" smtClean="0"/>
              </a:p>
              <a:p>
                <a:r>
                  <a:rPr lang="en-US" dirty="0" smtClean="0"/>
                  <a:t>Service rate is defined by  exponential distribution by </a:t>
                </a:r>
                <a:r>
                  <a:rPr lang="el-GR" dirty="0" smtClean="0"/>
                  <a:t>μ</a:t>
                </a:r>
                <a:endParaRPr lang="en-US" dirty="0" smtClean="0"/>
              </a:p>
              <a:p>
                <a:endParaRPr lang="en-US" dirty="0"/>
              </a:p>
              <a:p>
                <a:pPr marL="457200" indent="-457200">
                  <a:buAutoNum type="arabicPeriod"/>
                </a:pPr>
                <a:r>
                  <a:rPr lang="en-US" dirty="0" smtClean="0"/>
                  <a:t>Probability of n customer in the  system</a:t>
                </a:r>
              </a:p>
              <a:p>
                <a:r>
                  <a:rPr lang="en-US" sz="1800" dirty="0"/>
                  <a:t> </a:t>
                </a:r>
                <a:r>
                  <a:rPr lang="en-US" sz="1800" dirty="0" smtClean="0"/>
                  <a:t>   	 if  n = 0  P(0)  = idle rate = 1 – </a:t>
                </a:r>
                <a:r>
                  <a:rPr lang="el-GR" sz="1800" dirty="0" smtClean="0"/>
                  <a:t>λ</a:t>
                </a:r>
                <a:r>
                  <a:rPr lang="en-US" sz="1800" dirty="0" smtClean="0"/>
                  <a:t>/</a:t>
                </a:r>
                <a:r>
                  <a:rPr lang="el-GR" sz="1800" dirty="0" smtClean="0"/>
                  <a:t>μ</a:t>
                </a:r>
                <a:r>
                  <a:rPr lang="en-US" sz="1800" dirty="0" smtClean="0"/>
                  <a:t>  = 1 - </a:t>
                </a:r>
                <a14:m>
                  <m:oMath xmlns:m="http://schemas.openxmlformats.org/officeDocument/2006/math">
                    <m:r>
                      <a:rPr lang="en-US" sz="1800" i="1">
                        <a:latin typeface="Cambria Math"/>
                        <a:ea typeface="Cambria Math"/>
                      </a:rPr>
                      <m:t>𝜌</m:t>
                    </m:r>
                  </m:oMath>
                </a14:m>
                <a:r>
                  <a:rPr lang="en-US" sz="1800" dirty="0" smtClean="0"/>
                  <a:t> </a:t>
                </a:r>
              </a:p>
              <a:p>
                <a:r>
                  <a:rPr lang="en-US" sz="1800" dirty="0"/>
                  <a:t> </a:t>
                </a:r>
                <a:r>
                  <a:rPr lang="en-US" sz="1800" dirty="0" smtClean="0"/>
                  <a:t>   	 if  n = 1 P(1)  = </a:t>
                </a:r>
                <a14:m>
                  <m:oMath xmlns:m="http://schemas.openxmlformats.org/officeDocument/2006/math">
                    <m:r>
                      <a:rPr lang="en-US" sz="1800" i="1" smtClean="0">
                        <a:latin typeface="Cambria Math"/>
                        <a:ea typeface="Cambria Math"/>
                      </a:rPr>
                      <m:t>𝜌</m:t>
                    </m:r>
                    <m:r>
                      <a:rPr lang="en-US" sz="1800" b="0" i="1" smtClean="0">
                        <a:latin typeface="Cambria Math"/>
                        <a:ea typeface="Cambria Math"/>
                      </a:rPr>
                      <m:t> </m:t>
                    </m:r>
                    <m:r>
                      <a:rPr lang="en-US" sz="1800" b="0" i="1" smtClean="0">
                        <a:latin typeface="Cambria Math"/>
                        <a:ea typeface="Cambria Math"/>
                      </a:rPr>
                      <m:t>𝑃</m:t>
                    </m:r>
                    <m:d>
                      <m:dPr>
                        <m:ctrlPr>
                          <a:rPr lang="en-US" sz="1800" b="0" i="1" smtClean="0">
                            <a:latin typeface="Cambria Math"/>
                            <a:ea typeface="Cambria Math"/>
                          </a:rPr>
                        </m:ctrlPr>
                      </m:dPr>
                      <m:e>
                        <m:r>
                          <a:rPr lang="en-US" sz="1800" b="0" i="1" smtClean="0">
                            <a:latin typeface="Cambria Math"/>
                            <a:ea typeface="Cambria Math"/>
                          </a:rPr>
                          <m:t>0</m:t>
                        </m:r>
                      </m:e>
                    </m:d>
                    <m:r>
                      <a:rPr lang="en-US" sz="1800" b="0" i="1" smtClean="0">
                        <a:latin typeface="Cambria Math"/>
                        <a:ea typeface="Cambria Math"/>
                      </a:rPr>
                      <m:t>= </m:t>
                    </m:r>
                  </m:oMath>
                </a14:m>
                <a:r>
                  <a:rPr lang="el-GR" sz="1800" dirty="0"/>
                  <a:t>λ</a:t>
                </a:r>
                <a:r>
                  <a:rPr lang="en-US" sz="1800" dirty="0"/>
                  <a:t>/</a:t>
                </a:r>
                <a:r>
                  <a:rPr lang="el-GR" sz="1800" dirty="0" smtClean="0"/>
                  <a:t>μ</a:t>
                </a:r>
                <a:r>
                  <a:rPr lang="en-US" sz="1800" dirty="0" smtClean="0"/>
                  <a:t>(1 -</a:t>
                </a:r>
                <a:r>
                  <a:rPr lang="el-GR" sz="1800" dirty="0"/>
                  <a:t> λ</a:t>
                </a:r>
                <a:r>
                  <a:rPr lang="en-US" sz="1800" dirty="0"/>
                  <a:t>/</a:t>
                </a:r>
                <a:r>
                  <a:rPr lang="el-GR" sz="1800" dirty="0" smtClean="0"/>
                  <a:t>μ</a:t>
                </a:r>
                <a:r>
                  <a:rPr lang="en-US" sz="1800" dirty="0" smtClean="0"/>
                  <a:t>)</a:t>
                </a:r>
              </a:p>
              <a:p>
                <a:r>
                  <a:rPr lang="en-US" sz="1800" dirty="0"/>
                  <a:t> </a:t>
                </a:r>
                <a:r>
                  <a:rPr lang="en-US" sz="1800" dirty="0" smtClean="0"/>
                  <a:t>  	 if  n= 2  P(2) = </a:t>
                </a:r>
                <a14:m>
                  <m:oMath xmlns:m="http://schemas.openxmlformats.org/officeDocument/2006/math">
                    <m:r>
                      <a:rPr lang="en-US" sz="1800" i="1">
                        <a:latin typeface="Cambria Math"/>
                        <a:ea typeface="Cambria Math"/>
                      </a:rPr>
                      <m:t>𝜌</m:t>
                    </m:r>
                    <m:r>
                      <a:rPr lang="en-US" sz="1800" i="1">
                        <a:latin typeface="Cambria Math"/>
                        <a:ea typeface="Cambria Math"/>
                      </a:rPr>
                      <m:t> </m:t>
                    </m:r>
                    <m:r>
                      <a:rPr lang="en-US" sz="1800" b="0" i="1" smtClean="0">
                        <a:latin typeface="Cambria Math"/>
                        <a:ea typeface="Cambria Math"/>
                      </a:rPr>
                      <m:t>𝑃</m:t>
                    </m:r>
                    <m:d>
                      <m:dPr>
                        <m:ctrlPr>
                          <a:rPr lang="en-US" sz="1800" i="1">
                            <a:latin typeface="Cambria Math"/>
                            <a:ea typeface="Cambria Math"/>
                          </a:rPr>
                        </m:ctrlPr>
                      </m:dPr>
                      <m:e>
                        <m:r>
                          <a:rPr lang="en-US" sz="1800" b="0" i="1" smtClean="0">
                            <a:latin typeface="Cambria Math"/>
                            <a:ea typeface="Cambria Math"/>
                          </a:rPr>
                          <m:t>1</m:t>
                        </m:r>
                      </m:e>
                    </m:d>
                  </m:oMath>
                </a14:m>
                <a:r>
                  <a:rPr lang="en-US" sz="1800" dirty="0" smtClean="0"/>
                  <a:t>  = </a:t>
                </a:r>
                <a:r>
                  <a:rPr lang="el-GR" sz="1800" dirty="0"/>
                  <a:t>λ</a:t>
                </a:r>
                <a:r>
                  <a:rPr lang="en-US" sz="1800" dirty="0"/>
                  <a:t>/</a:t>
                </a:r>
                <a:r>
                  <a:rPr lang="el-GR" sz="1800" dirty="0" smtClean="0"/>
                  <a:t>μ</a:t>
                </a:r>
                <a:r>
                  <a:rPr lang="en-US" sz="1800" dirty="0" smtClean="0"/>
                  <a:t>(</a:t>
                </a:r>
                <a:r>
                  <a:rPr lang="el-GR" sz="1800" dirty="0"/>
                  <a:t>λ</a:t>
                </a:r>
                <a:r>
                  <a:rPr lang="en-US" sz="1800" dirty="0"/>
                  <a:t>/</a:t>
                </a:r>
                <a:r>
                  <a:rPr lang="el-GR" sz="1800" dirty="0" smtClean="0"/>
                  <a:t>μ</a:t>
                </a:r>
                <a:r>
                  <a:rPr lang="en-US" sz="1800" dirty="0" smtClean="0"/>
                  <a:t>) (1- </a:t>
                </a:r>
                <a:r>
                  <a:rPr lang="el-GR" sz="1800" dirty="0"/>
                  <a:t>λ</a:t>
                </a:r>
                <a:r>
                  <a:rPr lang="en-US" sz="1800" dirty="0"/>
                  <a:t>/</a:t>
                </a:r>
                <a:r>
                  <a:rPr lang="el-GR" sz="1800" dirty="0" smtClean="0"/>
                  <a:t>μ</a:t>
                </a:r>
                <a:r>
                  <a:rPr lang="en-US" sz="1800" dirty="0" smtClean="0"/>
                  <a:t>)</a:t>
                </a:r>
                <a:endParaRPr lang="en-US" dirty="0" smtClean="0"/>
              </a:p>
              <a:p>
                <a:r>
                  <a:rPr lang="en-US" dirty="0" smtClean="0"/>
                  <a:t>For  n customers  P(n) = (</a:t>
                </a:r>
                <a:r>
                  <a:rPr lang="el-GR" dirty="0"/>
                  <a:t>λ</a:t>
                </a:r>
                <a:r>
                  <a:rPr lang="en-US" dirty="0"/>
                  <a:t>/</a:t>
                </a:r>
                <a:r>
                  <a:rPr lang="el-GR" dirty="0" smtClean="0"/>
                  <a:t>μ</a:t>
                </a:r>
                <a:r>
                  <a:rPr lang="en-US" dirty="0" smtClean="0"/>
                  <a:t>)</a:t>
                </a:r>
                <a:r>
                  <a:rPr lang="en-US" baseline="30000" dirty="0" smtClean="0"/>
                  <a:t>n </a:t>
                </a:r>
                <a:r>
                  <a:rPr lang="en-US" dirty="0" smtClean="0"/>
                  <a:t>(1 -</a:t>
                </a:r>
                <a:r>
                  <a:rPr lang="el-GR" dirty="0"/>
                  <a:t> λ</a:t>
                </a:r>
                <a:r>
                  <a:rPr lang="en-US" dirty="0"/>
                  <a:t>/</a:t>
                </a:r>
                <a:r>
                  <a:rPr lang="el-GR" dirty="0" smtClean="0"/>
                  <a:t>μ</a:t>
                </a:r>
                <a:r>
                  <a:rPr lang="en-US" dirty="0" smtClean="0"/>
                  <a:t>)</a:t>
                </a:r>
              </a:p>
              <a:p>
                <a:endParaRPr lang="en-US" dirty="0"/>
              </a:p>
              <a:p>
                <a:r>
                  <a:rPr lang="en-US" dirty="0" smtClean="0"/>
                  <a:t>2. Average no. of customers in the system (</a:t>
                </a:r>
                <a:r>
                  <a:rPr lang="en-US" dirty="0" err="1" smtClean="0"/>
                  <a:t>L</a:t>
                </a:r>
                <a:r>
                  <a:rPr lang="en-US" baseline="-25000" dirty="0" err="1" smtClean="0"/>
                  <a:t>s</a:t>
                </a:r>
                <a:r>
                  <a:rPr lang="en-US" dirty="0" smtClean="0"/>
                  <a:t>)</a:t>
                </a:r>
              </a:p>
              <a:p>
                <a:r>
                  <a:rPr lang="en-US" dirty="0"/>
                  <a:t> </a:t>
                </a:r>
                <a:r>
                  <a:rPr lang="en-US" dirty="0" err="1" smtClean="0"/>
                  <a:t>L</a:t>
                </a:r>
                <a:r>
                  <a:rPr lang="en-US" baseline="-25000" dirty="0" err="1" smtClean="0"/>
                  <a:t>s</a:t>
                </a:r>
                <a:r>
                  <a:rPr lang="en-US" baseline="-25000" dirty="0" smtClean="0"/>
                  <a:t> </a:t>
                </a:r>
                <a:r>
                  <a:rPr lang="en-US" dirty="0" smtClean="0"/>
                  <a:t>= </a:t>
                </a:r>
                <a14:m>
                  <m:oMath xmlns:m="http://schemas.openxmlformats.org/officeDocument/2006/math">
                    <m:f>
                      <m:fPr>
                        <m:ctrlPr>
                          <a:rPr lang="en-US" i="1" smtClean="0">
                            <a:latin typeface="Cambria Math"/>
                          </a:rPr>
                        </m:ctrlPr>
                      </m:fPr>
                      <m:num>
                        <m:r>
                          <a:rPr lang="en-US" b="0" i="1" smtClean="0">
                            <a:latin typeface="Cambria Math"/>
                          </a:rPr>
                          <m:t>𝑈𝑡𝑖𝑙𝑖𝑧𝑎𝑡𝑖𝑜𝑛</m:t>
                        </m:r>
                        <m:r>
                          <a:rPr lang="en-US" b="0" i="1" smtClean="0">
                            <a:latin typeface="Cambria Math"/>
                          </a:rPr>
                          <m:t> </m:t>
                        </m:r>
                        <m:r>
                          <a:rPr lang="en-US" b="0" i="1" smtClean="0">
                            <a:latin typeface="Cambria Math"/>
                          </a:rPr>
                          <m:t>𝑟𝑎𝑡𝑒</m:t>
                        </m:r>
                      </m:num>
                      <m:den>
                        <m:r>
                          <a:rPr lang="en-US" b="0" i="1" smtClean="0">
                            <a:latin typeface="Cambria Math"/>
                          </a:rPr>
                          <m:t>𝑖𝑑𝑙𝑒</m:t>
                        </m:r>
                        <m:r>
                          <a:rPr lang="en-US" b="0" i="1" smtClean="0">
                            <a:latin typeface="Cambria Math"/>
                          </a:rPr>
                          <m:t> </m:t>
                        </m:r>
                        <m:r>
                          <a:rPr lang="en-US" b="0" i="1" smtClean="0">
                            <a:latin typeface="Cambria Math"/>
                          </a:rPr>
                          <m:t>𝑟𝑎𝑡𝑒</m:t>
                        </m:r>
                        <m:r>
                          <a:rPr lang="en-US" b="0" i="1" smtClean="0">
                            <a:latin typeface="Cambria Math"/>
                          </a:rPr>
                          <m:t> </m:t>
                        </m:r>
                      </m:den>
                    </m:f>
                  </m:oMath>
                </a14:m>
                <a:r>
                  <a:rPr lang="en-US" dirty="0" smtClean="0"/>
                  <a:t> = </a:t>
                </a:r>
                <a14:m>
                  <m:oMath xmlns:m="http://schemas.openxmlformats.org/officeDocument/2006/math">
                    <m:f>
                      <m:fPr>
                        <m:ctrlPr>
                          <a:rPr lang="en-US" i="1" smtClean="0">
                            <a:latin typeface="Cambria Math"/>
                          </a:rPr>
                        </m:ctrlPr>
                      </m:fPr>
                      <m:num>
                        <m:r>
                          <m:rPr>
                            <m:nor/>
                          </m:rPr>
                          <a:rPr lang="el-GR" dirty="0"/>
                          <m:t>λ</m:t>
                        </m:r>
                        <m:r>
                          <m:rPr>
                            <m:nor/>
                          </m:rPr>
                          <a:rPr lang="en-US" dirty="0"/>
                          <m:t>/</m:t>
                        </m:r>
                        <m:r>
                          <m:rPr>
                            <m:nor/>
                          </m:rPr>
                          <a:rPr lang="el-GR" dirty="0"/>
                          <m:t>μ</m:t>
                        </m:r>
                      </m:num>
                      <m:den>
                        <m:r>
                          <m:rPr>
                            <m:nor/>
                          </m:rPr>
                          <a:rPr lang="en-US" dirty="0"/>
                          <m:t>(1 −</m:t>
                        </m:r>
                        <m:r>
                          <m:rPr>
                            <m:nor/>
                          </m:rPr>
                          <a:rPr lang="el-GR" dirty="0"/>
                          <m:t> </m:t>
                        </m:r>
                        <m:r>
                          <m:rPr>
                            <m:nor/>
                          </m:rPr>
                          <a:rPr lang="el-GR" dirty="0"/>
                          <m:t>λ</m:t>
                        </m:r>
                        <m:r>
                          <m:rPr>
                            <m:nor/>
                          </m:rPr>
                          <a:rPr lang="en-US" dirty="0"/>
                          <m:t>/</m:t>
                        </m:r>
                        <m:r>
                          <m:rPr>
                            <m:nor/>
                          </m:rPr>
                          <a:rPr lang="el-GR" dirty="0"/>
                          <m:t>μ</m:t>
                        </m:r>
                        <m:r>
                          <m:rPr>
                            <m:nor/>
                          </m:rPr>
                          <a:rPr lang="en-US" dirty="0"/>
                          <m:t>) </m:t>
                        </m:r>
                      </m:den>
                    </m:f>
                  </m:oMath>
                </a14:m>
                <a:r>
                  <a:rPr lang="en-US" dirty="0" smtClean="0"/>
                  <a:t> = </a:t>
                </a:r>
                <a14:m>
                  <m:oMath xmlns:m="http://schemas.openxmlformats.org/officeDocument/2006/math">
                    <m:f>
                      <m:fPr>
                        <m:ctrlPr>
                          <a:rPr lang="en-US" i="1">
                            <a:latin typeface="Cambria Math"/>
                          </a:rPr>
                        </m:ctrlPr>
                      </m:fPr>
                      <m:num>
                        <m:r>
                          <m:rPr>
                            <m:nor/>
                          </m:rPr>
                          <a:rPr lang="el-GR" dirty="0"/>
                          <m:t>λ</m:t>
                        </m:r>
                      </m:num>
                      <m:den>
                        <m:r>
                          <m:rPr>
                            <m:nor/>
                          </m:rPr>
                          <a:rPr lang="en-US" dirty="0"/>
                          <m:t>(</m:t>
                        </m:r>
                        <m:r>
                          <m:rPr>
                            <m:nor/>
                          </m:rPr>
                          <a:rPr lang="el-GR" dirty="0" smtClean="0"/>
                          <m:t>μ</m:t>
                        </m:r>
                        <m:r>
                          <m:rPr>
                            <m:nor/>
                          </m:rPr>
                          <a:rPr lang="en-US" dirty="0"/>
                          <m:t>−</m:t>
                        </m:r>
                        <m:r>
                          <m:rPr>
                            <m:nor/>
                          </m:rPr>
                          <a:rPr lang="el-GR" dirty="0"/>
                          <m:t> </m:t>
                        </m:r>
                        <m:r>
                          <m:rPr>
                            <m:nor/>
                          </m:rPr>
                          <a:rPr lang="el-GR" dirty="0"/>
                          <m:t>λ</m:t>
                        </m:r>
                        <m:r>
                          <m:rPr>
                            <m:nor/>
                          </m:rPr>
                          <a:rPr lang="en-US" dirty="0"/>
                          <m:t>) </m:t>
                        </m:r>
                      </m:den>
                    </m:f>
                  </m:oMath>
                </a14:m>
                <a:r>
                  <a:rPr lang="en-US" dirty="0" smtClean="0"/>
                  <a:t>                 </a:t>
                </a:r>
                <a:r>
                  <a:rPr lang="en-US" dirty="0" err="1" smtClean="0"/>
                  <a:t>eq</a:t>
                </a:r>
                <a:r>
                  <a:rPr lang="en-US" dirty="0" smtClean="0"/>
                  <a:t> 1</a:t>
                </a:r>
              </a:p>
              <a:p>
                <a:endParaRPr lang="en-US" dirty="0" smtClean="0"/>
              </a:p>
              <a:p>
                <a:r>
                  <a:rPr lang="en-US" dirty="0" smtClean="0"/>
                  <a:t>3. </a:t>
                </a:r>
                <a:r>
                  <a:rPr lang="en-US" dirty="0"/>
                  <a:t>Average no. of customers in the </a:t>
                </a:r>
                <a:r>
                  <a:rPr lang="en-US" dirty="0" smtClean="0"/>
                  <a:t>queue </a:t>
                </a:r>
                <a:r>
                  <a:rPr lang="en-US" dirty="0"/>
                  <a:t>(</a:t>
                </a:r>
                <a:r>
                  <a:rPr lang="en-US" dirty="0" err="1" smtClean="0"/>
                  <a:t>L</a:t>
                </a:r>
                <a:r>
                  <a:rPr lang="en-US" baseline="-25000" dirty="0" err="1" smtClean="0"/>
                  <a:t>q</a:t>
                </a:r>
                <a:r>
                  <a:rPr lang="en-US" dirty="0" smtClean="0"/>
                  <a:t>)</a:t>
                </a:r>
                <a:endParaRPr lang="en-US" dirty="0"/>
              </a:p>
              <a:p>
                <a:r>
                  <a:rPr lang="en-US" dirty="0" err="1" smtClean="0"/>
                  <a:t>L</a:t>
                </a:r>
                <a:r>
                  <a:rPr lang="en-US" baseline="-25000" dirty="0" err="1"/>
                  <a:t>q</a:t>
                </a:r>
                <a:r>
                  <a:rPr lang="en-US" baseline="-25000" dirty="0" smtClean="0"/>
                  <a:t> </a:t>
                </a:r>
                <a:r>
                  <a:rPr lang="en-US" dirty="0" smtClean="0"/>
                  <a:t>= </a:t>
                </a:r>
                <a:r>
                  <a:rPr lang="en-US" dirty="0" err="1" smtClean="0"/>
                  <a:t>L</a:t>
                </a:r>
                <a:r>
                  <a:rPr lang="en-US" baseline="-25000" dirty="0" err="1" smtClean="0"/>
                  <a:t>s</a:t>
                </a:r>
                <a:r>
                  <a:rPr lang="en-US" baseline="-25000" dirty="0" smtClean="0"/>
                  <a:t>  </a:t>
                </a:r>
                <a:r>
                  <a:rPr lang="en-US" dirty="0" smtClean="0"/>
                  <a:t>- utilization rate </a:t>
                </a:r>
              </a:p>
              <a:p>
                <a:r>
                  <a:rPr lang="en-US" dirty="0"/>
                  <a:t> </a:t>
                </a:r>
                <a:r>
                  <a:rPr lang="en-US" dirty="0" smtClean="0"/>
                  <a:t>    = </a:t>
                </a:r>
                <a14:m>
                  <m:oMath xmlns:m="http://schemas.openxmlformats.org/officeDocument/2006/math">
                    <m:f>
                      <m:fPr>
                        <m:ctrlPr>
                          <a:rPr lang="en-US" i="1">
                            <a:latin typeface="Cambria Math"/>
                          </a:rPr>
                        </m:ctrlPr>
                      </m:fPr>
                      <m:num>
                        <m:r>
                          <m:rPr>
                            <m:nor/>
                          </m:rPr>
                          <a:rPr lang="el-GR" dirty="0"/>
                          <m:t>λ</m:t>
                        </m:r>
                      </m:num>
                      <m:den>
                        <m:r>
                          <m:rPr>
                            <m:nor/>
                          </m:rPr>
                          <a:rPr lang="en-US" dirty="0"/>
                          <m:t>(</m:t>
                        </m:r>
                        <m:r>
                          <m:rPr>
                            <m:nor/>
                          </m:rPr>
                          <a:rPr lang="el-GR" dirty="0"/>
                          <m:t>μ</m:t>
                        </m:r>
                        <m:r>
                          <m:rPr>
                            <m:nor/>
                          </m:rPr>
                          <a:rPr lang="en-US" dirty="0"/>
                          <m:t>−</m:t>
                        </m:r>
                        <m:r>
                          <m:rPr>
                            <m:nor/>
                          </m:rPr>
                          <a:rPr lang="el-GR" dirty="0"/>
                          <m:t> </m:t>
                        </m:r>
                        <m:r>
                          <m:rPr>
                            <m:nor/>
                          </m:rPr>
                          <a:rPr lang="el-GR" dirty="0"/>
                          <m:t>λ</m:t>
                        </m:r>
                        <m:r>
                          <m:rPr>
                            <m:nor/>
                          </m:rPr>
                          <a:rPr lang="en-US" dirty="0"/>
                          <m:t>) </m:t>
                        </m:r>
                      </m:den>
                    </m:f>
                  </m:oMath>
                </a14:m>
                <a:r>
                  <a:rPr lang="en-US" dirty="0"/>
                  <a:t> </a:t>
                </a:r>
                <a:r>
                  <a:rPr lang="en-US" dirty="0" smtClean="0"/>
                  <a:t>- </a:t>
                </a:r>
                <a14:m>
                  <m:oMath xmlns:m="http://schemas.openxmlformats.org/officeDocument/2006/math">
                    <m:f>
                      <m:fPr>
                        <m:ctrlPr>
                          <a:rPr lang="en-US" i="1">
                            <a:latin typeface="Cambria Math"/>
                          </a:rPr>
                        </m:ctrlPr>
                      </m:fPr>
                      <m:num>
                        <m:r>
                          <m:rPr>
                            <m:nor/>
                          </m:rPr>
                          <a:rPr lang="el-GR" dirty="0"/>
                          <m:t>λ</m:t>
                        </m:r>
                      </m:num>
                      <m:den>
                        <m:r>
                          <m:rPr>
                            <m:nor/>
                          </m:rPr>
                          <a:rPr lang="el-GR" dirty="0"/>
                          <m:t>μ</m:t>
                        </m:r>
                        <m:r>
                          <m:rPr>
                            <m:nor/>
                          </m:rPr>
                          <a:rPr lang="en-US" dirty="0"/>
                          <m:t> </m:t>
                        </m:r>
                      </m:den>
                    </m:f>
                    <m:r>
                      <a:rPr lang="en-US" i="1" dirty="0">
                        <a:latin typeface="Cambria Math"/>
                      </a:rPr>
                      <m:t> </m:t>
                    </m:r>
                  </m:oMath>
                </a14:m>
                <a:r>
                  <a:rPr lang="en-US" dirty="0" smtClean="0"/>
                  <a:t>= </a:t>
                </a:r>
                <a14:m>
                  <m:oMath xmlns:m="http://schemas.openxmlformats.org/officeDocument/2006/math">
                    <m:f>
                      <m:fPr>
                        <m:ctrlPr>
                          <a:rPr lang="en-US" i="1">
                            <a:latin typeface="Cambria Math"/>
                          </a:rPr>
                        </m:ctrlPr>
                      </m:fPr>
                      <m:num>
                        <m:r>
                          <m:rPr>
                            <m:nor/>
                          </m:rPr>
                          <a:rPr lang="el-GR" dirty="0"/>
                          <m:t>λ</m:t>
                        </m:r>
                      </m:num>
                      <m:den>
                        <m:r>
                          <m:rPr>
                            <m:nor/>
                          </m:rPr>
                          <a:rPr lang="el-GR" dirty="0"/>
                          <m:t>μ</m:t>
                        </m:r>
                        <m:r>
                          <m:rPr>
                            <m:nor/>
                          </m:rPr>
                          <a:rPr lang="en-US" dirty="0"/>
                          <m:t> </m:t>
                        </m:r>
                      </m:den>
                    </m:f>
                  </m:oMath>
                </a14:m>
                <a:r>
                  <a:rPr lang="en-US" dirty="0" smtClean="0"/>
                  <a:t> *</a:t>
                </a:r>
                <a:r>
                  <a:rPr lang="en-US" dirty="0"/>
                  <a:t> </a:t>
                </a:r>
                <a14:m>
                  <m:oMath xmlns:m="http://schemas.openxmlformats.org/officeDocument/2006/math">
                    <m:f>
                      <m:fPr>
                        <m:ctrlPr>
                          <a:rPr lang="en-US" i="1">
                            <a:latin typeface="Cambria Math"/>
                          </a:rPr>
                        </m:ctrlPr>
                      </m:fPr>
                      <m:num>
                        <m:r>
                          <m:rPr>
                            <m:nor/>
                          </m:rPr>
                          <a:rPr lang="el-GR" dirty="0"/>
                          <m:t>λ</m:t>
                        </m:r>
                      </m:num>
                      <m:den>
                        <m:r>
                          <m:rPr>
                            <m:nor/>
                          </m:rPr>
                          <a:rPr lang="en-US" dirty="0"/>
                          <m:t>(</m:t>
                        </m:r>
                        <m:r>
                          <m:rPr>
                            <m:nor/>
                          </m:rPr>
                          <a:rPr lang="el-GR" dirty="0"/>
                          <m:t>μ</m:t>
                        </m:r>
                        <m:r>
                          <m:rPr>
                            <m:nor/>
                          </m:rPr>
                          <a:rPr lang="en-US" dirty="0"/>
                          <m:t>−</m:t>
                        </m:r>
                        <m:r>
                          <m:rPr>
                            <m:nor/>
                          </m:rPr>
                          <a:rPr lang="el-GR" dirty="0"/>
                          <m:t> </m:t>
                        </m:r>
                        <m:r>
                          <m:rPr>
                            <m:nor/>
                          </m:rPr>
                          <a:rPr lang="el-GR" dirty="0"/>
                          <m:t>λ</m:t>
                        </m:r>
                        <m:r>
                          <m:rPr>
                            <m:nor/>
                          </m:rPr>
                          <a:rPr lang="en-US" dirty="0"/>
                          <m:t>) </m:t>
                        </m:r>
                      </m:den>
                    </m:f>
                  </m:oMath>
                </a14:m>
                <a:r>
                  <a:rPr lang="en-US" dirty="0" smtClean="0"/>
                  <a:t> = </a:t>
                </a:r>
                <a14:m>
                  <m:oMath xmlns:m="http://schemas.openxmlformats.org/officeDocument/2006/math">
                    <m:f>
                      <m:fPr>
                        <m:ctrlPr>
                          <a:rPr lang="en-US" i="1">
                            <a:latin typeface="Cambria Math"/>
                          </a:rPr>
                        </m:ctrlPr>
                      </m:fPr>
                      <m:num>
                        <m:r>
                          <m:rPr>
                            <m:nor/>
                          </m:rPr>
                          <a:rPr lang="el-GR" dirty="0"/>
                          <m:t>λ</m:t>
                        </m:r>
                      </m:num>
                      <m:den>
                        <m:r>
                          <m:rPr>
                            <m:nor/>
                          </m:rPr>
                          <a:rPr lang="el-GR" dirty="0"/>
                          <m:t>μ</m:t>
                        </m:r>
                        <m:r>
                          <m:rPr>
                            <m:nor/>
                          </m:rPr>
                          <a:rPr lang="en-US" dirty="0"/>
                          <m:t> </m:t>
                        </m:r>
                      </m:den>
                    </m:f>
                  </m:oMath>
                </a14:m>
                <a:r>
                  <a:rPr lang="en-US" dirty="0" smtClean="0"/>
                  <a:t> </a:t>
                </a:r>
                <a:r>
                  <a:rPr lang="en-US" dirty="0"/>
                  <a:t> </a:t>
                </a:r>
                <a:r>
                  <a:rPr lang="en-US" dirty="0" err="1"/>
                  <a:t>L</a:t>
                </a:r>
                <a:r>
                  <a:rPr lang="en-US" baseline="-25000" dirty="0" err="1"/>
                  <a:t>s</a:t>
                </a:r>
                <a:r>
                  <a:rPr lang="en-US" baseline="-25000" dirty="0"/>
                  <a:t> </a:t>
                </a:r>
                <a:r>
                  <a:rPr lang="en-US" baseline="-25000" dirty="0" smtClean="0"/>
                  <a:t>          </a:t>
                </a:r>
                <a:r>
                  <a:rPr lang="en-US" dirty="0" smtClean="0"/>
                  <a:t>               </a:t>
                </a:r>
                <a:r>
                  <a:rPr lang="en-US" dirty="0" err="1" smtClean="0"/>
                  <a:t>eq</a:t>
                </a:r>
                <a:r>
                  <a:rPr lang="en-US" dirty="0" smtClean="0"/>
                  <a:t> 2 </a:t>
                </a:r>
                <a:r>
                  <a:rPr lang="en-US" baseline="-25000" dirty="0" smtClean="0"/>
                  <a:t>  </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2400" y="533400"/>
                <a:ext cx="8305800" cy="6312305"/>
              </a:xfrm>
              <a:prstGeom prst="rect">
                <a:avLst/>
              </a:prstGeom>
              <a:blipFill rotWithShape="1">
                <a:blip r:embed="rId2"/>
                <a:stretch>
                  <a:fillRect l="-1101" t="-773"/>
                </a:stretch>
              </a:blipFill>
            </p:spPr>
            <p:txBody>
              <a:bodyPr/>
              <a:lstStyle/>
              <a:p>
                <a:r>
                  <a:rPr lang="en-US">
                    <a:noFill/>
                  </a:rPr>
                  <a:t> </a:t>
                </a:r>
              </a:p>
            </p:txBody>
          </p:sp>
        </mc:Fallback>
      </mc:AlternateContent>
    </p:spTree>
    <p:extLst>
      <p:ext uri="{BB962C8B-B14F-4D97-AF65-F5344CB8AC3E}">
        <p14:creationId xmlns:p14="http://schemas.microsoft.com/office/powerpoint/2010/main" val="49620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52400" y="533400"/>
                <a:ext cx="8305800" cy="5891036"/>
              </a:xfrm>
              <a:prstGeom prst="rect">
                <a:avLst/>
              </a:prstGeom>
              <a:noFill/>
            </p:spPr>
            <p:txBody>
              <a:bodyPr wrap="square" rtlCol="0">
                <a:spAutoFit/>
              </a:bodyPr>
              <a:lstStyle/>
              <a:p>
                <a:r>
                  <a:rPr lang="en-US" dirty="0" smtClean="0"/>
                  <a:t>4</a:t>
                </a:r>
                <a:r>
                  <a:rPr lang="en-US" sz="2000" dirty="0" smtClean="0"/>
                  <a:t>. Average waiting time for the customer in the system (</a:t>
                </a:r>
                <a14:m>
                  <m:oMath xmlns:m="http://schemas.openxmlformats.org/officeDocument/2006/math">
                    <m:sSub>
                      <m:sSubPr>
                        <m:ctrlPr>
                          <a:rPr lang="en-US" sz="2000" i="1" smtClean="0">
                            <a:latin typeface="Cambria Math"/>
                          </a:rPr>
                        </m:ctrlPr>
                      </m:sSubPr>
                      <m:e>
                        <m:r>
                          <a:rPr lang="en-US" sz="2000" b="0" i="1" smtClean="0">
                            <a:latin typeface="Cambria Math"/>
                          </a:rPr>
                          <m:t>𝑤</m:t>
                        </m:r>
                      </m:e>
                      <m:sub>
                        <m:r>
                          <a:rPr lang="en-US" sz="2000" b="0" i="1" smtClean="0">
                            <a:latin typeface="Cambria Math"/>
                          </a:rPr>
                          <m:t>𝑠</m:t>
                        </m:r>
                      </m:sub>
                    </m:sSub>
                    <m:r>
                      <a:rPr lang="en-US" sz="2000" b="0" i="1" smtClean="0">
                        <a:latin typeface="Cambria Math"/>
                      </a:rPr>
                      <m:t>)</m:t>
                    </m:r>
                  </m:oMath>
                </a14:m>
                <a:endParaRPr lang="en-US" sz="2000" dirty="0" smtClean="0"/>
              </a:p>
              <a:p>
                <a14:m>
                  <m:oMath xmlns:m="http://schemas.openxmlformats.org/officeDocument/2006/math">
                    <m:sSub>
                      <m:sSubPr>
                        <m:ctrlPr>
                          <a:rPr lang="en-US" sz="2000" i="1">
                            <a:latin typeface="Cambria Math"/>
                          </a:rPr>
                        </m:ctrlPr>
                      </m:sSubPr>
                      <m:e>
                        <m:r>
                          <a:rPr lang="en-US" sz="2000" i="1">
                            <a:latin typeface="Cambria Math"/>
                          </a:rPr>
                          <m:t>𝑤</m:t>
                        </m:r>
                      </m:e>
                      <m:sub>
                        <m:r>
                          <a:rPr lang="en-US" sz="2000" i="1">
                            <a:latin typeface="Cambria Math"/>
                          </a:rPr>
                          <m:t>𝑠</m:t>
                        </m:r>
                      </m:sub>
                    </m:sSub>
                  </m:oMath>
                </a14:m>
                <a:r>
                  <a:rPr lang="en-US" sz="2000" dirty="0" smtClean="0"/>
                  <a:t> =  </a:t>
                </a:r>
                <a14:m>
                  <m:oMath xmlns:m="http://schemas.openxmlformats.org/officeDocument/2006/math">
                    <m:f>
                      <m:fPr>
                        <m:ctrlPr>
                          <a:rPr lang="en-US" sz="2000" i="1" smtClean="0">
                            <a:latin typeface="Cambria Math"/>
                          </a:rPr>
                        </m:ctrlPr>
                      </m:fPr>
                      <m:num>
                        <m:r>
                          <a:rPr lang="en-US" sz="2000" b="0" i="1" smtClean="0">
                            <a:latin typeface="Cambria Math"/>
                          </a:rPr>
                          <m:t>𝐴𝑣𝑒𝑟𝑎𝑔𝑒</m:t>
                        </m:r>
                        <m:r>
                          <a:rPr lang="en-US" sz="2000" b="0" i="1" smtClean="0">
                            <a:latin typeface="Cambria Math"/>
                          </a:rPr>
                          <m:t> </m:t>
                        </m:r>
                        <m:r>
                          <a:rPr lang="en-US" sz="2000" b="0" i="1" smtClean="0">
                            <a:latin typeface="Cambria Math"/>
                          </a:rPr>
                          <m:t>𝑛𝑜</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𝑐𝑢𝑠𝑜𝑚𝑒𝑟𝑠</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𝑠𝑦𝑠𝑡𝑒𝑚</m:t>
                        </m:r>
                      </m:num>
                      <m:den>
                        <m:r>
                          <a:rPr lang="en-US" sz="2000" b="0" i="1" smtClean="0">
                            <a:latin typeface="Cambria Math"/>
                          </a:rPr>
                          <m:t>𝐴𝑟𝑟𝑖𝑣𝑖𝑛𝑔</m:t>
                        </m:r>
                        <m:r>
                          <a:rPr lang="en-US" sz="2000" b="0" i="1" smtClean="0">
                            <a:latin typeface="Cambria Math"/>
                          </a:rPr>
                          <m:t> </m:t>
                        </m:r>
                        <m:r>
                          <a:rPr lang="en-US" sz="2000" b="0" i="1" smtClean="0">
                            <a:latin typeface="Cambria Math"/>
                          </a:rPr>
                          <m:t>𝑟𝑎𝑡𝑒</m:t>
                        </m:r>
                      </m:den>
                    </m:f>
                  </m:oMath>
                </a14:m>
                <a:r>
                  <a:rPr lang="en-US" sz="2000" dirty="0" smtClean="0"/>
                  <a:t> = </a:t>
                </a:r>
                <a14:m>
                  <m:oMath xmlns:m="http://schemas.openxmlformats.org/officeDocument/2006/math">
                    <m:f>
                      <m:fPr>
                        <m:ctrlPr>
                          <a:rPr lang="en-US" sz="2000" i="1" smtClean="0">
                            <a:latin typeface="Cambria Math"/>
                          </a:rPr>
                        </m:ctrlPr>
                      </m:fPr>
                      <m:num>
                        <m:r>
                          <m:rPr>
                            <m:nor/>
                          </m:rPr>
                          <a:rPr lang="en-US" sz="2000" dirty="0"/>
                          <m:t>L</m:t>
                        </m:r>
                        <m:r>
                          <m:rPr>
                            <m:nor/>
                          </m:rPr>
                          <a:rPr lang="en-US" sz="2000" baseline="-25000" dirty="0"/>
                          <m:t>s</m:t>
                        </m:r>
                      </m:num>
                      <m:den>
                        <m:r>
                          <m:rPr>
                            <m:sty m:val="p"/>
                          </m:rPr>
                          <a:rPr lang="el-GR" sz="2000" i="1" smtClean="0">
                            <a:latin typeface="Cambria Math"/>
                          </a:rPr>
                          <m:t>λ</m:t>
                        </m:r>
                      </m:den>
                    </m:f>
                  </m:oMath>
                </a14:m>
                <a:r>
                  <a:rPr lang="en-US" sz="2000" dirty="0" smtClean="0"/>
                  <a:t> = </a:t>
                </a:r>
                <a14:m>
                  <m:oMath xmlns:m="http://schemas.openxmlformats.org/officeDocument/2006/math">
                    <m:f>
                      <m:fPr>
                        <m:ctrlPr>
                          <a:rPr lang="en-US" sz="2000" i="1">
                            <a:latin typeface="Cambria Math"/>
                          </a:rPr>
                        </m:ctrlPr>
                      </m:fPr>
                      <m:num>
                        <m:r>
                          <m:rPr>
                            <m:nor/>
                          </m:rPr>
                          <a:rPr lang="el-GR" sz="2000" dirty="0"/>
                          <m:t>λ</m:t>
                        </m:r>
                      </m:num>
                      <m:den>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oMath>
                </a14:m>
                <a:r>
                  <a:rPr lang="en-US" sz="2000" dirty="0" smtClean="0"/>
                  <a:t>*</a:t>
                </a:r>
                <a14:m>
                  <m:oMath xmlns:m="http://schemas.openxmlformats.org/officeDocument/2006/math">
                    <m:f>
                      <m:fPr>
                        <m:ctrlPr>
                          <a:rPr lang="en-US" sz="2000" i="1" dirty="0" smtClean="0">
                            <a:latin typeface="Cambria Math"/>
                          </a:rPr>
                        </m:ctrlPr>
                      </m:fPr>
                      <m:num>
                        <m:r>
                          <a:rPr lang="en-US" sz="2000" b="0" i="1" dirty="0" smtClean="0">
                            <a:latin typeface="Cambria Math"/>
                          </a:rPr>
                          <m:t>1</m:t>
                        </m:r>
                      </m:num>
                      <m:den>
                        <m:r>
                          <m:rPr>
                            <m:sty m:val="p"/>
                          </m:rPr>
                          <a:rPr lang="el-GR" sz="2000" i="1" dirty="0" smtClean="0">
                            <a:latin typeface="Cambria Math"/>
                          </a:rPr>
                          <m:t>λ</m:t>
                        </m:r>
                      </m:den>
                    </m:f>
                  </m:oMath>
                </a14:m>
                <a:r>
                  <a:rPr lang="en-US" sz="2000" dirty="0" smtClean="0"/>
                  <a:t>  = </a:t>
                </a:r>
                <a14:m>
                  <m:oMath xmlns:m="http://schemas.openxmlformats.org/officeDocument/2006/math">
                    <m:f>
                      <m:fPr>
                        <m:ctrlPr>
                          <a:rPr lang="en-US" sz="2000" i="1">
                            <a:latin typeface="Cambria Math"/>
                          </a:rPr>
                        </m:ctrlPr>
                      </m:fPr>
                      <m:num>
                        <m:r>
                          <m:rPr>
                            <m:nor/>
                          </m:rPr>
                          <a:rPr lang="en-US" sz="2000" b="0" i="0" smtClean="0">
                            <a:latin typeface="Cambria Math"/>
                          </a:rPr>
                          <m:t>1</m:t>
                        </m:r>
                      </m:num>
                      <m:den>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oMath>
                </a14:m>
                <a:r>
                  <a:rPr lang="en-US" sz="2000" dirty="0" smtClean="0"/>
                  <a:t>         </a:t>
                </a:r>
                <a:r>
                  <a:rPr lang="en-US" sz="2000" dirty="0" err="1" smtClean="0"/>
                  <a:t>eq</a:t>
                </a:r>
                <a:r>
                  <a:rPr lang="en-US" sz="2000" dirty="0" smtClean="0"/>
                  <a:t> 3</a:t>
                </a:r>
              </a:p>
              <a:p>
                <a:endParaRPr lang="en-US" sz="2000" dirty="0"/>
              </a:p>
              <a:p>
                <a:r>
                  <a:rPr lang="en-US" sz="2000" dirty="0" smtClean="0"/>
                  <a:t>5. Average waiting time for customer in queue (</a:t>
                </a:r>
                <a14:m>
                  <m:oMath xmlns:m="http://schemas.openxmlformats.org/officeDocument/2006/math">
                    <m:sSub>
                      <m:sSubPr>
                        <m:ctrlPr>
                          <a:rPr lang="en-US" sz="2000" i="1">
                            <a:latin typeface="Cambria Math"/>
                          </a:rPr>
                        </m:ctrlPr>
                      </m:sSubPr>
                      <m:e>
                        <m:r>
                          <a:rPr lang="en-US" sz="2000" i="1">
                            <a:latin typeface="Cambria Math"/>
                          </a:rPr>
                          <m:t>𝑤</m:t>
                        </m:r>
                      </m:e>
                      <m:sub>
                        <m:r>
                          <a:rPr lang="en-US" sz="2000" b="0" i="1" smtClean="0">
                            <a:latin typeface="Cambria Math"/>
                          </a:rPr>
                          <m:t>𝑞</m:t>
                        </m:r>
                      </m:sub>
                    </m:sSub>
                    <m:r>
                      <a:rPr lang="en-US" sz="2000" i="1">
                        <a:latin typeface="Cambria Math"/>
                      </a:rPr>
                      <m:t>)</m:t>
                    </m:r>
                  </m:oMath>
                </a14:m>
                <a:endParaRPr lang="en-US" sz="2000" dirty="0"/>
              </a:p>
              <a:p>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i="1">
                            <a:latin typeface="Cambria Math"/>
                          </a:rPr>
                          <m:t>𝑞</m:t>
                        </m:r>
                      </m:sub>
                    </m:sSub>
                  </m:oMath>
                </a14:m>
                <a:r>
                  <a:rPr lang="en-US" sz="2000" dirty="0" smtClean="0"/>
                  <a:t>= </a:t>
                </a:r>
                <a14:m>
                  <m:oMath xmlns:m="http://schemas.openxmlformats.org/officeDocument/2006/math">
                    <m:f>
                      <m:fPr>
                        <m:ctrlPr>
                          <a:rPr lang="en-US" sz="2000" i="1">
                            <a:latin typeface="Cambria Math"/>
                          </a:rPr>
                        </m:ctrlPr>
                      </m:fPr>
                      <m:num>
                        <m:r>
                          <a:rPr lang="en-US" sz="2000" i="1">
                            <a:latin typeface="Cambria Math"/>
                          </a:rPr>
                          <m:t>𝐴𝑣𝑒𝑟𝑎𝑔𝑒</m:t>
                        </m:r>
                        <m:r>
                          <a:rPr lang="en-US" sz="2000" i="1">
                            <a:latin typeface="Cambria Math"/>
                          </a:rPr>
                          <m:t> </m:t>
                        </m:r>
                        <m:r>
                          <a:rPr lang="en-US" sz="2000" i="1">
                            <a:latin typeface="Cambria Math"/>
                          </a:rPr>
                          <m:t>𝑛𝑜</m:t>
                        </m:r>
                        <m:r>
                          <a:rPr lang="en-US" sz="2000" i="1">
                            <a:latin typeface="Cambria Math"/>
                          </a:rPr>
                          <m:t>. </m:t>
                        </m:r>
                        <m:r>
                          <a:rPr lang="en-US" sz="2000" i="1">
                            <a:latin typeface="Cambria Math"/>
                          </a:rPr>
                          <m:t>𝑜𝑓</m:t>
                        </m:r>
                        <m:r>
                          <a:rPr lang="en-US" sz="2000" i="1">
                            <a:latin typeface="Cambria Math"/>
                          </a:rPr>
                          <m:t> </m:t>
                        </m:r>
                        <m:r>
                          <a:rPr lang="en-US" sz="2000" i="1">
                            <a:latin typeface="Cambria Math"/>
                          </a:rPr>
                          <m:t>𝑐𝑢𝑠𝑜𝑚𝑒𝑟𝑠</m:t>
                        </m:r>
                        <m:r>
                          <a:rPr lang="en-US" sz="2000" i="1">
                            <a:latin typeface="Cambria Math"/>
                          </a:rPr>
                          <m:t> </m:t>
                        </m:r>
                        <m:r>
                          <a:rPr lang="en-US" sz="2000" i="1">
                            <a:latin typeface="Cambria Math"/>
                          </a:rPr>
                          <m:t>𝑖𝑛</m:t>
                        </m:r>
                        <m:r>
                          <a:rPr lang="en-US" sz="2000" i="1">
                            <a:latin typeface="Cambria Math"/>
                          </a:rPr>
                          <m:t> </m:t>
                        </m:r>
                        <m:r>
                          <a:rPr lang="en-US" sz="2000" b="0" i="1" smtClean="0">
                            <a:latin typeface="Cambria Math"/>
                          </a:rPr>
                          <m:t>𝑞𝑢𝑒𝑢𝑒</m:t>
                        </m:r>
                      </m:num>
                      <m:den>
                        <m:r>
                          <a:rPr lang="en-US" sz="2000" i="1">
                            <a:latin typeface="Cambria Math"/>
                          </a:rPr>
                          <m:t>𝐴𝑟𝑟𝑖𝑣𝑖𝑛𝑔</m:t>
                        </m:r>
                        <m:r>
                          <a:rPr lang="en-US" sz="2000" i="1">
                            <a:latin typeface="Cambria Math"/>
                          </a:rPr>
                          <m:t> </m:t>
                        </m:r>
                        <m:r>
                          <a:rPr lang="en-US" sz="2000" i="1">
                            <a:latin typeface="Cambria Math"/>
                          </a:rPr>
                          <m:t>𝑟𝑎𝑡𝑒</m:t>
                        </m:r>
                      </m:den>
                    </m:f>
                  </m:oMath>
                </a14:m>
                <a:r>
                  <a:rPr lang="en-US" sz="2000" dirty="0"/>
                  <a:t> </a:t>
                </a:r>
                <a:r>
                  <a:rPr lang="en-US" sz="2000" dirty="0" smtClean="0"/>
                  <a:t>= </a:t>
                </a:r>
                <a14:m>
                  <m:oMath xmlns:m="http://schemas.openxmlformats.org/officeDocument/2006/math">
                    <m:f>
                      <m:fPr>
                        <m:ctrlPr>
                          <a:rPr lang="en-US" sz="2000" i="1">
                            <a:latin typeface="Cambria Math"/>
                          </a:rPr>
                        </m:ctrlPr>
                      </m:fPr>
                      <m:num>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𝑞</m:t>
                            </m:r>
                          </m:sub>
                        </m:sSub>
                      </m:num>
                      <m:den>
                        <m:r>
                          <m:rPr>
                            <m:sty m:val="p"/>
                          </m:rPr>
                          <a:rPr lang="el-GR" sz="2000" i="1">
                            <a:latin typeface="Cambria Math"/>
                          </a:rPr>
                          <m:t>λ</m:t>
                        </m:r>
                      </m:den>
                    </m:f>
                  </m:oMath>
                </a14:m>
                <a:r>
                  <a:rPr lang="en-US" sz="2000" dirty="0" smtClean="0"/>
                  <a:t> = </a:t>
                </a:r>
                <a14:m>
                  <m:oMath xmlns:m="http://schemas.openxmlformats.org/officeDocument/2006/math">
                    <m:f>
                      <m:fPr>
                        <m:ctrlPr>
                          <a:rPr lang="en-US" sz="2000" i="1">
                            <a:latin typeface="Cambria Math"/>
                          </a:rPr>
                        </m:ctrlPr>
                      </m:fPr>
                      <m:num>
                        <m:r>
                          <m:rPr>
                            <m:nor/>
                          </m:rPr>
                          <a:rPr lang="el-GR" sz="2000" dirty="0"/>
                          <m:t>λ</m:t>
                        </m:r>
                      </m:num>
                      <m:den>
                        <m:r>
                          <m:rPr>
                            <m:nor/>
                          </m:rPr>
                          <a:rPr lang="el-GR" sz="2000" dirty="0"/>
                          <m:t>μ</m:t>
                        </m:r>
                        <m:r>
                          <m:rPr>
                            <m:nor/>
                          </m:rPr>
                          <a:rPr lang="en-US" sz="2000" dirty="0"/>
                          <m:t> </m:t>
                        </m:r>
                      </m:den>
                    </m:f>
                    <m:r>
                      <a:rPr lang="en-US" sz="2000" b="0" i="1" dirty="0" smtClean="0">
                        <a:latin typeface="Cambria Math"/>
                      </a:rPr>
                      <m:t> </m:t>
                    </m:r>
                    <m:r>
                      <a:rPr lang="en-US" sz="2000" b="0" i="1" dirty="0" smtClean="0">
                        <a:latin typeface="Cambria Math"/>
                        <a:ea typeface="Cambria Math"/>
                      </a:rPr>
                      <m:t>∙</m:t>
                    </m:r>
                    <m:f>
                      <m:fPr>
                        <m:ctrlPr>
                          <a:rPr lang="en-US" sz="2000" i="1" smtClean="0">
                            <a:latin typeface="Cambria Math"/>
                          </a:rPr>
                        </m:ctrlPr>
                      </m:fPr>
                      <m:num>
                        <m:r>
                          <m:rPr>
                            <m:nor/>
                          </m:rPr>
                          <a:rPr lang="el-GR" sz="2000" dirty="0"/>
                          <m:t>λ</m:t>
                        </m:r>
                      </m:num>
                      <m:den>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r>
                      <a:rPr lang="en-US" sz="2000" i="1" dirty="0" smtClean="0">
                        <a:latin typeface="Cambria Math"/>
                        <a:ea typeface="Cambria Math"/>
                      </a:rPr>
                      <m:t>∙</m:t>
                    </m:r>
                    <m:f>
                      <m:fPr>
                        <m:ctrlPr>
                          <a:rPr lang="en-US" sz="2000" i="1" dirty="0">
                            <a:latin typeface="Cambria Math"/>
                          </a:rPr>
                        </m:ctrlPr>
                      </m:fPr>
                      <m:num>
                        <m:r>
                          <a:rPr lang="en-US" sz="2000" i="1" dirty="0">
                            <a:latin typeface="Cambria Math"/>
                          </a:rPr>
                          <m:t>1</m:t>
                        </m:r>
                      </m:num>
                      <m:den>
                        <m:r>
                          <m:rPr>
                            <m:sty m:val="p"/>
                          </m:rPr>
                          <a:rPr lang="el-GR" sz="2000" i="1" dirty="0">
                            <a:latin typeface="Cambria Math"/>
                          </a:rPr>
                          <m:t>λ</m:t>
                        </m:r>
                      </m:den>
                    </m:f>
                  </m:oMath>
                </a14:m>
                <a:r>
                  <a:rPr lang="en-US" sz="2000" dirty="0"/>
                  <a:t> </a:t>
                </a:r>
                <a:endParaRPr lang="en-US" sz="2000" dirty="0" smtClean="0"/>
              </a:p>
              <a:p>
                <a:r>
                  <a:rPr lang="en-US" sz="2000" dirty="0"/>
                  <a:t>	</a:t>
                </a:r>
                <a:r>
                  <a:rPr lang="en-US" sz="2000" dirty="0" smtClean="0"/>
                  <a:t>				= </a:t>
                </a:r>
                <a14:m>
                  <m:oMath xmlns:m="http://schemas.openxmlformats.org/officeDocument/2006/math">
                    <m:f>
                      <m:fPr>
                        <m:ctrlPr>
                          <a:rPr lang="en-US" sz="2000" i="1">
                            <a:latin typeface="Cambria Math"/>
                          </a:rPr>
                        </m:ctrlPr>
                      </m:fPr>
                      <m:num>
                        <m:r>
                          <m:rPr>
                            <m:nor/>
                          </m:rPr>
                          <a:rPr lang="el-GR" sz="2000" dirty="0"/>
                          <m:t>λ</m:t>
                        </m:r>
                      </m:num>
                      <m:den>
                        <m:r>
                          <m:rPr>
                            <m:nor/>
                          </m:rPr>
                          <a:rPr lang="el-GR" sz="2000" dirty="0"/>
                          <m:t>μ</m:t>
                        </m:r>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r>
                      <a:rPr lang="en-US" sz="2000" b="0" i="0" dirty="0" smtClean="0">
                        <a:latin typeface="Cambria Math"/>
                      </a:rPr>
                      <m:t> </m:t>
                    </m:r>
                  </m:oMath>
                </a14:m>
                <a:r>
                  <a:rPr lang="en-US" sz="2000" dirty="0" smtClean="0"/>
                  <a:t>                         </a:t>
                </a:r>
                <a:r>
                  <a:rPr lang="en-US" sz="2000" dirty="0" err="1" smtClean="0"/>
                  <a:t>eq</a:t>
                </a:r>
                <a:r>
                  <a:rPr lang="en-US" sz="2000" dirty="0" smtClean="0"/>
                  <a:t> 4</a:t>
                </a:r>
              </a:p>
              <a:p>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i="1">
                            <a:latin typeface="Cambria Math"/>
                          </a:rPr>
                          <m:t>𝑞</m:t>
                        </m:r>
                      </m:sub>
                    </m:sSub>
                  </m:oMath>
                </a14:m>
                <a:r>
                  <a:rPr lang="en-US" sz="2000" dirty="0" smtClean="0"/>
                  <a:t> = </a:t>
                </a:r>
                <a:r>
                  <a:rPr lang="en-US" sz="2000" dirty="0"/>
                  <a:t>= </a:t>
                </a:r>
                <a14:m>
                  <m:oMath xmlns:m="http://schemas.openxmlformats.org/officeDocument/2006/math">
                    <m:f>
                      <m:fPr>
                        <m:ctrlPr>
                          <a:rPr lang="en-US" sz="2000" i="1">
                            <a:latin typeface="Cambria Math"/>
                          </a:rPr>
                        </m:ctrlPr>
                      </m:fPr>
                      <m:num>
                        <m:r>
                          <m:rPr>
                            <m:nor/>
                          </m:rPr>
                          <a:rPr lang="el-GR" sz="2000" dirty="0"/>
                          <m:t>λ</m:t>
                        </m:r>
                      </m:num>
                      <m:den>
                        <m:r>
                          <m:rPr>
                            <m:nor/>
                          </m:rPr>
                          <a:rPr lang="el-GR" sz="2000" dirty="0"/>
                          <m:t>μ</m:t>
                        </m:r>
                        <m:r>
                          <m:rPr>
                            <m:nor/>
                          </m:rPr>
                          <a:rPr lang="en-US" sz="2000" dirty="0"/>
                          <m:t> </m:t>
                        </m:r>
                      </m:den>
                    </m:f>
                  </m:oMath>
                </a14:m>
                <a:r>
                  <a:rPr lang="en-US" sz="2000" dirty="0">
                    <a:ea typeface="Cambria Math"/>
                  </a:rPr>
                  <a:t> </a:t>
                </a:r>
                <a14:m>
                  <m:oMath xmlns:m="http://schemas.openxmlformats.org/officeDocument/2006/math">
                    <m:r>
                      <a:rPr lang="en-US" sz="2000" i="1" dirty="0">
                        <a:latin typeface="Cambria Math"/>
                        <a:ea typeface="Cambria Math"/>
                      </a:rPr>
                      <m:t>∙</m:t>
                    </m:r>
                  </m:oMath>
                </a14:m>
                <a:r>
                  <a:rPr lang="en-US" sz="2000" dirty="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i="1">
                            <a:latin typeface="Cambria Math"/>
                          </a:rPr>
                          <m:t>𝑠</m:t>
                        </m:r>
                      </m:sub>
                    </m:sSub>
                  </m:oMath>
                </a14:m>
                <a:endParaRPr lang="en-US" sz="2000" dirty="0" smtClean="0"/>
              </a:p>
              <a:p>
                <a:r>
                  <a:rPr lang="en-US" sz="2000" dirty="0" smtClean="0"/>
                  <a:t>6. Expected length of non-empty queue </a:t>
                </a:r>
              </a:p>
              <a:p>
                <a14:m>
                  <m:oMath xmlns:m="http://schemas.openxmlformats.org/officeDocument/2006/math">
                    <m:sSub>
                      <m:sSubPr>
                        <m:ctrlPr>
                          <a:rPr lang="en-US" sz="2000" i="1" smtClean="0">
                            <a:latin typeface="Cambria Math"/>
                          </a:rPr>
                        </m:ctrlPr>
                      </m:sSubPr>
                      <m:e>
                        <m:r>
                          <a:rPr lang="en-US" sz="2000" i="1">
                            <a:latin typeface="Cambria Math"/>
                          </a:rPr>
                          <m:t>𝐿</m:t>
                        </m:r>
                      </m:e>
                      <m:sub>
                        <m:sSup>
                          <m:sSupPr>
                            <m:ctrlPr>
                              <a:rPr lang="en-US" sz="2000" i="1" smtClean="0">
                                <a:latin typeface="Cambria Math"/>
                              </a:rPr>
                            </m:ctrlPr>
                          </m:sSupPr>
                          <m:e>
                            <m:r>
                              <a:rPr lang="en-US" sz="2000" b="0" i="1" smtClean="0">
                                <a:latin typeface="Cambria Math"/>
                              </a:rPr>
                              <m:t>𝑞</m:t>
                            </m:r>
                          </m:e>
                          <m:sup>
                            <m:r>
                              <a:rPr lang="en-US" sz="2000" b="0" i="1" smtClean="0">
                                <a:latin typeface="Cambria Math"/>
                              </a:rPr>
                              <m:t>′</m:t>
                            </m:r>
                          </m:sup>
                        </m:sSup>
                      </m:sub>
                    </m:sSub>
                  </m:oMath>
                </a14:m>
                <a:r>
                  <a:rPr lang="en-US" sz="2000" dirty="0" smtClean="0"/>
                  <a:t>= </a:t>
                </a:r>
                <a14:m>
                  <m:oMath xmlns:m="http://schemas.openxmlformats.org/officeDocument/2006/math">
                    <m:f>
                      <m:fPr>
                        <m:ctrlPr>
                          <a:rPr lang="en-US" sz="2000" i="1">
                            <a:latin typeface="Cambria Math"/>
                          </a:rPr>
                        </m:ctrlPr>
                      </m:fPr>
                      <m:num>
                        <m:r>
                          <a:rPr lang="en-US" sz="2000" b="0" i="1" smtClean="0">
                            <a:latin typeface="Cambria Math"/>
                          </a:rPr>
                          <m:t>𝐸𝑥𝑝𝑒𝑐𝑡𝑒𝑑</m:t>
                        </m:r>
                        <m:r>
                          <a:rPr lang="en-US" sz="2000" i="1">
                            <a:latin typeface="Cambria Math"/>
                          </a:rPr>
                          <m:t> </m:t>
                        </m:r>
                        <m:r>
                          <a:rPr lang="en-US" sz="2000" i="1">
                            <a:latin typeface="Cambria Math"/>
                          </a:rPr>
                          <m:t>𝑛𝑜</m:t>
                        </m:r>
                        <m:r>
                          <a:rPr lang="en-US" sz="2000" i="1">
                            <a:latin typeface="Cambria Math"/>
                          </a:rPr>
                          <m:t>. </m:t>
                        </m:r>
                        <m:r>
                          <a:rPr lang="en-US" sz="2000" i="1">
                            <a:latin typeface="Cambria Math"/>
                          </a:rPr>
                          <m:t>𝑜𝑓</m:t>
                        </m:r>
                        <m:r>
                          <a:rPr lang="en-US" sz="2000" i="1">
                            <a:latin typeface="Cambria Math"/>
                          </a:rPr>
                          <m:t> </m:t>
                        </m:r>
                        <m:r>
                          <a:rPr lang="en-US" sz="2000" i="1">
                            <a:latin typeface="Cambria Math"/>
                          </a:rPr>
                          <m:t>𝑐𝑢𝑠𝑜𝑚𝑒𝑟𝑠</m:t>
                        </m:r>
                        <m:r>
                          <a:rPr lang="en-US" sz="2000" i="1">
                            <a:latin typeface="Cambria Math"/>
                          </a:rPr>
                          <m:t> </m:t>
                        </m:r>
                        <m:r>
                          <a:rPr lang="en-US" sz="2000" i="1">
                            <a:latin typeface="Cambria Math"/>
                          </a:rPr>
                          <m:t>𝑖𝑛</m:t>
                        </m:r>
                        <m:r>
                          <a:rPr lang="en-US" sz="2000" i="1">
                            <a:latin typeface="Cambria Math"/>
                          </a:rPr>
                          <m:t> </m:t>
                        </m:r>
                        <m:r>
                          <a:rPr lang="en-US" sz="2000" i="1">
                            <a:latin typeface="Cambria Math"/>
                          </a:rPr>
                          <m:t>𝑞𝑢𝑒𝑢𝑒</m:t>
                        </m:r>
                      </m:num>
                      <m:den>
                        <m:r>
                          <a:rPr lang="en-US" sz="2000" b="0" i="1" smtClean="0">
                            <a:latin typeface="Cambria Math"/>
                          </a:rPr>
                          <m:t>𝑃</m:t>
                        </m:r>
                        <m:r>
                          <a:rPr lang="en-US" sz="2000" b="0" i="1" smtClean="0">
                            <a:latin typeface="Cambria Math"/>
                          </a:rPr>
                          <m:t>(</m:t>
                        </m:r>
                        <m:r>
                          <a:rPr lang="en-US" sz="2000" b="0" i="1" smtClean="0">
                            <a:latin typeface="Cambria Math"/>
                          </a:rPr>
                          <m:t>𝑚𝑜𝑟𝑒</m:t>
                        </m:r>
                        <m:r>
                          <a:rPr lang="en-US" sz="2000" b="0" i="1" smtClean="0">
                            <a:latin typeface="Cambria Math"/>
                          </a:rPr>
                          <m:t> </m:t>
                        </m:r>
                        <m:r>
                          <a:rPr lang="en-US" sz="2000" b="0" i="1" smtClean="0">
                            <a:latin typeface="Cambria Math"/>
                          </a:rPr>
                          <m:t>𝑡h𝑎𝑛</m:t>
                        </m:r>
                        <m:r>
                          <a:rPr lang="en-US" sz="2000" b="0" i="1" smtClean="0">
                            <a:latin typeface="Cambria Math"/>
                          </a:rPr>
                          <m:t> 1 </m:t>
                        </m:r>
                        <m:r>
                          <a:rPr lang="en-US" sz="2000" b="0" i="1" smtClean="0">
                            <a:latin typeface="Cambria Math"/>
                          </a:rPr>
                          <m:t>𝑐𝑢𝑠𝑡𝑜𝑚𝑒𝑟</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𝑡h𝑒</m:t>
                        </m:r>
                        <m:r>
                          <a:rPr lang="en-US" sz="2000" b="0" i="1" smtClean="0">
                            <a:latin typeface="Cambria Math"/>
                          </a:rPr>
                          <m:t> </m:t>
                        </m:r>
                        <m:r>
                          <a:rPr lang="en-US" sz="2000" b="0" i="1" smtClean="0">
                            <a:latin typeface="Cambria Math"/>
                          </a:rPr>
                          <m:t>𝑞𝑢𝑒𝑢𝑒</m:t>
                        </m:r>
                        <m:r>
                          <a:rPr lang="en-US" sz="2000" b="0" i="1" smtClean="0">
                            <a:latin typeface="Cambria Math"/>
                          </a:rPr>
                          <m:t>)</m:t>
                        </m:r>
                      </m:den>
                    </m:f>
                  </m:oMath>
                </a14:m>
                <a:r>
                  <a:rPr lang="en-US" sz="2000" dirty="0"/>
                  <a:t> </a:t>
                </a:r>
                <a:r>
                  <a:rPr lang="en-US" sz="2000" dirty="0" smtClean="0"/>
                  <a:t>=  </a:t>
                </a:r>
                <a14:m>
                  <m:oMath xmlns:m="http://schemas.openxmlformats.org/officeDocument/2006/math">
                    <m:f>
                      <m:fPr>
                        <m:ctrlPr>
                          <a:rPr lang="en-US" sz="2000" i="1" smtClean="0">
                            <a:latin typeface="Cambria Math"/>
                          </a:rPr>
                        </m:ctrlPr>
                      </m:fPr>
                      <m:num>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𝑞</m:t>
                            </m:r>
                          </m:sub>
                        </m:sSub>
                      </m:num>
                      <m:den>
                        <m:r>
                          <a:rPr lang="en-US" sz="2000" b="0" i="1" smtClean="0">
                            <a:latin typeface="Cambria Math"/>
                          </a:rPr>
                          <m:t>𝑃</m:t>
                        </m:r>
                        <m:r>
                          <a:rPr lang="en-US" sz="2000" b="0" i="1" smtClean="0">
                            <a:latin typeface="Cambria Math"/>
                          </a:rPr>
                          <m:t>(</m:t>
                        </m:r>
                        <m:r>
                          <a:rPr lang="en-US" sz="2000" b="0" i="1" smtClean="0">
                            <a:latin typeface="Cambria Math"/>
                          </a:rPr>
                          <m:t>𝑛</m:t>
                        </m:r>
                        <m:r>
                          <a:rPr lang="en-US" sz="2000" b="0" i="1" smtClean="0">
                            <a:latin typeface="Cambria Math"/>
                            <a:ea typeface="Cambria Math"/>
                          </a:rPr>
                          <m:t>≥1)</m:t>
                        </m:r>
                      </m:den>
                    </m:f>
                  </m:oMath>
                </a14:m>
                <a:r>
                  <a:rPr lang="en-US" sz="2000" dirty="0" smtClean="0"/>
                  <a:t> = </a:t>
                </a:r>
                <a14:m>
                  <m:oMath xmlns:m="http://schemas.openxmlformats.org/officeDocument/2006/math">
                    <m:f>
                      <m:fPr>
                        <m:ctrlPr>
                          <a:rPr lang="en-US" sz="2000" i="1" smtClean="0">
                            <a:latin typeface="Cambria Math"/>
                          </a:rPr>
                        </m:ctrlPr>
                      </m:fPr>
                      <m:num>
                        <m:f>
                          <m:fPr>
                            <m:ctrlPr>
                              <a:rPr lang="en-US" sz="2000" i="1">
                                <a:latin typeface="Cambria Math"/>
                              </a:rPr>
                            </m:ctrlPr>
                          </m:fPr>
                          <m:num>
                            <m:r>
                              <m:rPr>
                                <m:nor/>
                              </m:rPr>
                              <a:rPr lang="el-GR" sz="2000" dirty="0"/>
                              <m:t>λ</m:t>
                            </m:r>
                          </m:num>
                          <m:den>
                            <m:r>
                              <m:rPr>
                                <m:nor/>
                              </m:rPr>
                              <a:rPr lang="el-GR" sz="2000" dirty="0"/>
                              <m:t>μ</m:t>
                            </m:r>
                            <m:r>
                              <m:rPr>
                                <m:nor/>
                              </m:rPr>
                              <a:rPr lang="en-US" sz="2000" dirty="0"/>
                              <m:t> </m:t>
                            </m:r>
                          </m:den>
                        </m:f>
                        <m:r>
                          <m:rPr>
                            <m:nor/>
                          </m:rPr>
                          <a:rPr lang="en-US" sz="2000" dirty="0">
                            <a:ea typeface="Cambria Math"/>
                          </a:rPr>
                          <m:t> </m:t>
                        </m:r>
                        <m:r>
                          <a:rPr lang="en-US" sz="2000" i="1" dirty="0">
                            <a:latin typeface="Cambria Math"/>
                            <a:ea typeface="Cambria Math"/>
                          </a:rPr>
                          <m:t>∙</m:t>
                        </m:r>
                        <m:f>
                          <m:fPr>
                            <m:ctrlPr>
                              <a:rPr lang="en-US" sz="2000" i="1">
                                <a:latin typeface="Cambria Math"/>
                              </a:rPr>
                            </m:ctrlPr>
                          </m:fPr>
                          <m:num>
                            <m:r>
                              <m:rPr>
                                <m:nor/>
                              </m:rPr>
                              <a:rPr lang="el-GR" sz="2000" dirty="0"/>
                              <m:t>λ</m:t>
                            </m:r>
                          </m:num>
                          <m:den>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num>
                      <m:den>
                        <m:f>
                          <m:fPr>
                            <m:ctrlPr>
                              <a:rPr lang="en-US" sz="2000" i="1" smtClean="0">
                                <a:latin typeface="Cambria Math"/>
                              </a:rPr>
                            </m:ctrlPr>
                          </m:fPr>
                          <m:num>
                            <m:sSup>
                              <m:sSupPr>
                                <m:ctrlPr>
                                  <a:rPr lang="en-US" sz="2000" i="1" smtClean="0">
                                    <a:latin typeface="Cambria Math"/>
                                  </a:rPr>
                                </m:ctrlPr>
                              </m:sSupPr>
                              <m:e>
                                <m:r>
                                  <m:rPr>
                                    <m:nor/>
                                  </m:rPr>
                                  <a:rPr lang="el-GR" sz="2000" dirty="0"/>
                                  <m:t>λ</m:t>
                                </m:r>
                              </m:e>
                              <m:sup>
                                <m:r>
                                  <a:rPr lang="en-US" sz="2000" b="0" i="1" smtClean="0">
                                    <a:latin typeface="Cambria Math"/>
                                  </a:rPr>
                                  <m:t>2</m:t>
                                </m:r>
                              </m:sup>
                            </m:sSup>
                          </m:num>
                          <m:den>
                            <m:sSup>
                              <m:sSupPr>
                                <m:ctrlPr>
                                  <a:rPr lang="en-US" sz="2000" i="1" smtClean="0">
                                    <a:latin typeface="Cambria Math"/>
                                  </a:rPr>
                                </m:ctrlPr>
                              </m:sSupPr>
                              <m:e>
                                <m:r>
                                  <m:rPr>
                                    <m:nor/>
                                  </m:rPr>
                                  <a:rPr lang="el-GR" sz="2000" dirty="0"/>
                                  <m:t>μ</m:t>
                                </m:r>
                              </m:e>
                              <m:sup>
                                <m:r>
                                  <a:rPr lang="en-US" sz="2000" b="0" i="1" smtClean="0">
                                    <a:latin typeface="Cambria Math"/>
                                  </a:rPr>
                                  <m:t>2</m:t>
                                </m:r>
                              </m:sup>
                            </m:sSup>
                          </m:den>
                        </m:f>
                      </m:den>
                    </m:f>
                  </m:oMath>
                </a14:m>
                <a:endParaRPr lang="en-US" sz="2000" dirty="0" smtClean="0"/>
              </a:p>
              <a:p>
                <a:r>
                  <a:rPr lang="en-US" sz="2000" dirty="0" smtClean="0"/>
                  <a:t>				               = </a:t>
                </a:r>
                <a14:m>
                  <m:oMath xmlns:m="http://schemas.openxmlformats.org/officeDocument/2006/math">
                    <m:f>
                      <m:fPr>
                        <m:ctrlPr>
                          <a:rPr lang="en-US" sz="2000" i="1">
                            <a:latin typeface="Cambria Math"/>
                          </a:rPr>
                        </m:ctrlPr>
                      </m:fPr>
                      <m:num>
                        <m:r>
                          <m:rPr>
                            <m:nor/>
                          </m:rPr>
                          <a:rPr lang="el-GR" sz="2000" dirty="0"/>
                          <m:t>μ</m:t>
                        </m:r>
                      </m:num>
                      <m:den>
                        <m:r>
                          <m:rPr>
                            <m:nor/>
                          </m:rPr>
                          <a:rPr lang="en-US" sz="2000" dirty="0"/>
                          <m:t>(</m:t>
                        </m:r>
                        <m:r>
                          <m:rPr>
                            <m:nor/>
                          </m:rPr>
                          <a:rPr lang="el-GR" sz="2000" dirty="0"/>
                          <m:t>μ</m:t>
                        </m:r>
                        <m:r>
                          <m:rPr>
                            <m:nor/>
                          </m:rPr>
                          <a:rPr lang="en-US" sz="2000" dirty="0"/>
                          <m:t>−</m:t>
                        </m:r>
                        <m:r>
                          <m:rPr>
                            <m:nor/>
                          </m:rPr>
                          <a:rPr lang="el-GR" sz="2000" dirty="0"/>
                          <m:t> </m:t>
                        </m:r>
                        <m:r>
                          <m:rPr>
                            <m:nor/>
                          </m:rPr>
                          <a:rPr lang="el-GR" sz="2000" dirty="0"/>
                          <m:t>λ</m:t>
                        </m:r>
                        <m:r>
                          <m:rPr>
                            <m:nor/>
                          </m:rPr>
                          <a:rPr lang="en-US" sz="2000" dirty="0"/>
                          <m:t>) </m:t>
                        </m:r>
                      </m:den>
                    </m:f>
                  </m:oMath>
                </a14:m>
                <a:r>
                  <a:rPr lang="en-US" sz="2000" dirty="0" smtClean="0"/>
                  <a:t> </a:t>
                </a:r>
              </a:p>
              <a:p>
                <a:r>
                  <a:rPr lang="en-US" sz="2000" dirty="0" smtClean="0"/>
                  <a:t>Thus we can show  </a:t>
                </a:r>
              </a:p>
              <a:p>
                <a:r>
                  <a:rPr lang="en-US" sz="2000" dirty="0"/>
                  <a:t>	</a:t>
                </a:r>
                <a:r>
                  <a:rPr lang="en-US" sz="2000" dirty="0" smtClean="0"/>
                  <a:t>	</a:t>
                </a:r>
                <a14:m>
                  <m:oMath xmlns:m="http://schemas.openxmlformats.org/officeDocument/2006/math">
                    <m:sSub>
                      <m:sSubPr>
                        <m:ctrlPr>
                          <a:rPr lang="en-US" sz="1800" i="1" smtClean="0">
                            <a:latin typeface="Cambria Math"/>
                          </a:rPr>
                        </m:ctrlPr>
                      </m:sSubPr>
                      <m:e>
                        <m:r>
                          <a:rPr lang="en-US" sz="1800" b="0" i="1" smtClean="0">
                            <a:latin typeface="Cambria Math"/>
                          </a:rPr>
                          <m:t>𝐿</m:t>
                        </m:r>
                      </m:e>
                      <m:sub>
                        <m:r>
                          <a:rPr lang="en-US" sz="1800" b="0" i="1" smtClean="0">
                            <a:latin typeface="Cambria Math"/>
                          </a:rPr>
                          <m:t>𝑠</m:t>
                        </m:r>
                      </m:sub>
                    </m:sSub>
                    <m:r>
                      <a:rPr lang="en-US" sz="1800" b="0" i="1" smtClean="0">
                        <a:latin typeface="Cambria Math"/>
                      </a:rPr>
                      <m:t>= </m:t>
                    </m:r>
                    <m:r>
                      <m:rPr>
                        <m:nor/>
                      </m:rPr>
                      <a:rPr lang="el-GR" sz="2000" dirty="0"/>
                      <m:t>λ</m:t>
                    </m:r>
                  </m:oMath>
                </a14:m>
                <a:r>
                  <a:rPr lang="en-US" sz="2000" dirty="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i="1">
                            <a:latin typeface="Cambria Math"/>
                          </a:rPr>
                          <m:t>𝑠</m:t>
                        </m:r>
                      </m:sub>
                    </m:sSub>
                  </m:oMath>
                </a14:m>
                <a:r>
                  <a:rPr lang="en-US" sz="2000" dirty="0" smtClean="0"/>
                  <a:t>           and </a:t>
                </a:r>
                <a14:m>
                  <m:oMath xmlns:m="http://schemas.openxmlformats.org/officeDocument/2006/math">
                    <m:sSub>
                      <m:sSubPr>
                        <m:ctrlPr>
                          <a:rPr lang="en-US" sz="1800" i="1">
                            <a:latin typeface="Cambria Math"/>
                          </a:rPr>
                        </m:ctrlPr>
                      </m:sSubPr>
                      <m:e>
                        <m:r>
                          <a:rPr lang="en-US" sz="1800" i="1">
                            <a:latin typeface="Cambria Math"/>
                          </a:rPr>
                          <m:t>𝐿</m:t>
                        </m:r>
                      </m:e>
                      <m:sub>
                        <m:r>
                          <a:rPr lang="en-US" sz="1800" b="0" i="1" smtClean="0">
                            <a:latin typeface="Cambria Math"/>
                          </a:rPr>
                          <m:t>𝑞</m:t>
                        </m:r>
                      </m:sub>
                    </m:sSub>
                    <m:r>
                      <a:rPr lang="en-US" sz="1800" i="1">
                        <a:latin typeface="Cambria Math"/>
                      </a:rPr>
                      <m:t>= </m:t>
                    </m:r>
                    <m:r>
                      <m:rPr>
                        <m:nor/>
                      </m:rPr>
                      <a:rPr lang="el-GR" sz="2000" dirty="0"/>
                      <m:t>λ</m:t>
                    </m:r>
                  </m:oMath>
                </a14:m>
                <a:r>
                  <a:rPr lang="en-US" sz="2000" dirty="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b="0" i="1" smtClean="0">
                            <a:latin typeface="Cambria Math"/>
                          </a:rPr>
                          <m:t>𝑞</m:t>
                        </m:r>
                      </m:sub>
                    </m:sSub>
                  </m:oMath>
                </a14:m>
                <a:r>
                  <a:rPr lang="en-US" sz="2000" dirty="0"/>
                  <a:t> </a:t>
                </a:r>
                <a:r>
                  <a:rPr lang="en-US" sz="2000" dirty="0" smtClean="0"/>
                  <a:t> Littles Formula</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 y="533400"/>
                <a:ext cx="8305800" cy="5891036"/>
              </a:xfrm>
              <a:prstGeom prst="rect">
                <a:avLst/>
              </a:prstGeom>
              <a:blipFill rotWithShape="1">
                <a:blip r:embed="rId2"/>
                <a:stretch>
                  <a:fillRect l="-1101" t="-828"/>
                </a:stretch>
              </a:blipFill>
            </p:spPr>
            <p:txBody>
              <a:bodyPr/>
              <a:lstStyle/>
              <a:p>
                <a:r>
                  <a:rPr lang="en-US">
                    <a:noFill/>
                  </a:rPr>
                  <a:t> </a:t>
                </a:r>
              </a:p>
            </p:txBody>
          </p:sp>
        </mc:Fallback>
      </mc:AlternateContent>
    </p:spTree>
    <p:extLst>
      <p:ext uri="{BB962C8B-B14F-4D97-AF65-F5344CB8AC3E}">
        <p14:creationId xmlns:p14="http://schemas.microsoft.com/office/powerpoint/2010/main" val="1456690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35</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304800" y="25052"/>
                <a:ext cx="8077200" cy="6818662"/>
              </a:xfrm>
              <a:prstGeom prst="rect">
                <a:avLst/>
              </a:prstGeom>
              <a:noFill/>
            </p:spPr>
            <p:txBody>
              <a:bodyPr wrap="square" rtlCol="0">
                <a:spAutoFit/>
              </a:bodyPr>
              <a:lstStyle/>
              <a:p>
                <a:r>
                  <a:rPr lang="en-US" sz="2000" dirty="0" smtClean="0"/>
                  <a:t>Numerical example</a:t>
                </a:r>
              </a:p>
              <a:p>
                <a:r>
                  <a:rPr lang="en-US" sz="2000" dirty="0" smtClean="0"/>
                  <a:t>We have </a:t>
                </a:r>
                <a14:m>
                  <m:oMath xmlns:m="http://schemas.openxmlformats.org/officeDocument/2006/math">
                    <m:r>
                      <m:rPr>
                        <m:sty m:val="p"/>
                      </m:rPr>
                      <a:rPr lang="el-GR" sz="2000" b="0" i="1" dirty="0" smtClean="0">
                        <a:latin typeface="Cambria Math"/>
                        <a:ea typeface="Cambria Math"/>
                      </a:rPr>
                      <m:t>ρ</m:t>
                    </m:r>
                    <m:r>
                      <a:rPr lang="en-US" sz="2000" b="0" i="0" dirty="0" smtClean="0">
                        <a:latin typeface="Cambria Math"/>
                        <a:ea typeface="Cambria Math"/>
                      </a:rPr>
                      <m:t>=</m:t>
                    </m:r>
                    <m:r>
                      <a:rPr lang="en-US" sz="2000" b="0" i="0" dirty="0" smtClean="0">
                        <a:latin typeface="Cambria Math"/>
                      </a:rPr>
                      <m:t> </m:t>
                    </m:r>
                    <m:r>
                      <m:rPr>
                        <m:nor/>
                      </m:rPr>
                      <a:rPr lang="el-GR" sz="2000" dirty="0"/>
                      <m:t>λ</m:t>
                    </m:r>
                    <m:r>
                      <m:rPr>
                        <m:nor/>
                      </m:rPr>
                      <a:rPr lang="en-US" sz="2000" b="0" i="0" dirty="0" smtClean="0"/>
                      <m:t>/</m:t>
                    </m:r>
                    <m:r>
                      <m:rPr>
                        <m:sty m:val="p"/>
                      </m:rPr>
                      <a:rPr lang="el-GR" sz="2000" b="0" i="1" dirty="0" smtClean="0">
                        <a:latin typeface="Cambria Math"/>
                        <a:ea typeface="Cambria Math"/>
                      </a:rPr>
                      <m:t>μ</m:t>
                    </m:r>
                    <m:r>
                      <a:rPr lang="en-US" sz="2000" b="0" i="1" dirty="0" smtClean="0">
                        <a:latin typeface="Cambria Math"/>
                        <a:ea typeface="Cambria Math"/>
                      </a:rPr>
                      <m:t> &lt;1</m:t>
                    </m:r>
                  </m:oMath>
                </a14:m>
                <a:endParaRPr lang="en-US" sz="2000" dirty="0" smtClean="0"/>
              </a:p>
              <a:p>
                <a:endParaRPr lang="en-US" sz="2000" dirty="0" smtClean="0"/>
              </a:p>
              <a:p>
                <a:r>
                  <a:rPr lang="en-US" sz="2000" dirty="0" smtClean="0"/>
                  <a:t>1. </a:t>
                </a:r>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𝑛</m:t>
                        </m:r>
                      </m:sub>
                    </m:sSub>
                    <m:r>
                      <a:rPr lang="en-US" sz="2000" b="0" i="1" smtClean="0">
                        <a:latin typeface="Cambria Math"/>
                      </a:rPr>
                      <m:t>=</m:t>
                    </m:r>
                    <m:sSup>
                      <m:sSupPr>
                        <m:ctrlPr>
                          <a:rPr lang="en-US" sz="2000" b="0" i="1" smtClean="0">
                            <a:latin typeface="Cambria Math"/>
                          </a:rPr>
                        </m:ctrlPr>
                      </m:sSupPr>
                      <m:e>
                        <m:r>
                          <a:rPr lang="en-US" sz="2000" b="0" i="1" smtClean="0">
                            <a:latin typeface="Cambria Math"/>
                            <a:ea typeface="Cambria Math"/>
                          </a:rPr>
                          <m:t>𝜌</m:t>
                        </m:r>
                      </m:e>
                      <m:sup>
                        <m:r>
                          <a:rPr lang="en-US" sz="2000" b="0" i="1" smtClean="0">
                            <a:latin typeface="Cambria Math"/>
                          </a:rPr>
                          <m:t>𝑛</m:t>
                        </m:r>
                      </m:sup>
                    </m:sSup>
                    <m:r>
                      <a:rPr lang="en-US" sz="2000" b="0" i="1" smtClean="0">
                        <a:latin typeface="Cambria Math"/>
                      </a:rPr>
                      <m:t>(1−</m:t>
                    </m:r>
                    <m:r>
                      <a:rPr lang="en-US" sz="2000" b="0" i="1" smtClean="0">
                        <a:latin typeface="Cambria Math"/>
                        <a:ea typeface="Cambria Math"/>
                      </a:rPr>
                      <m:t>𝜌</m:t>
                    </m:r>
                    <m:r>
                      <a:rPr lang="en-US" sz="2000" b="0" i="1" smtClean="0">
                        <a:latin typeface="Cambria Math"/>
                        <a:ea typeface="Cambria Math"/>
                      </a:rPr>
                      <m:t>)</m:t>
                    </m:r>
                  </m:oMath>
                </a14:m>
                <a:r>
                  <a:rPr lang="en-US" sz="2000" dirty="0" smtClean="0"/>
                  <a:t>  and  </a:t>
                </a:r>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0</m:t>
                        </m:r>
                      </m:sub>
                    </m:sSub>
                    <m:r>
                      <a:rPr lang="en-US" sz="2000" b="0" i="1" smtClean="0">
                        <a:latin typeface="Cambria Math"/>
                      </a:rPr>
                      <m:t>=1−</m:t>
                    </m:r>
                    <m:r>
                      <a:rPr lang="en-US" sz="2000" b="0" i="1" smtClean="0">
                        <a:latin typeface="Cambria Math"/>
                        <a:ea typeface="Cambria Math"/>
                      </a:rPr>
                      <m:t>𝜌</m:t>
                    </m:r>
                  </m:oMath>
                </a14:m>
                <a:endParaRPr lang="en-US" sz="2000" dirty="0" smtClean="0"/>
              </a:p>
              <a:p>
                <a:r>
                  <a:rPr lang="en-US" sz="2000" dirty="0" smtClean="0"/>
                  <a:t>2. </a:t>
                </a:r>
                <a14:m>
                  <m:oMath xmlns:m="http://schemas.openxmlformats.org/officeDocument/2006/math">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𝑠</m:t>
                        </m:r>
                      </m:sub>
                    </m:sSub>
                    <m:r>
                      <a:rPr lang="en-US" sz="2000" b="0" i="1" smtClean="0">
                        <a:latin typeface="Cambria Math"/>
                      </a:rPr>
                      <m:t>=</m:t>
                    </m:r>
                    <m:f>
                      <m:fPr>
                        <m:ctrlPr>
                          <a:rPr lang="en-US" sz="2000" b="0" i="1" smtClean="0">
                            <a:latin typeface="Cambria Math"/>
                            <a:ea typeface="Cambria Math"/>
                          </a:rPr>
                        </m:ctrlPr>
                      </m:fPr>
                      <m:num>
                        <m:r>
                          <a:rPr lang="en-US" sz="2000" b="0" i="1" smtClean="0">
                            <a:latin typeface="Cambria Math"/>
                            <a:ea typeface="Cambria Math"/>
                          </a:rPr>
                          <m:t>𝜌</m:t>
                        </m:r>
                      </m:num>
                      <m:den>
                        <m:r>
                          <a:rPr lang="en-US" sz="2000" b="0" i="1" smtClean="0">
                            <a:latin typeface="Cambria Math"/>
                            <a:ea typeface="Cambria Math"/>
                          </a:rPr>
                          <m:t>1−</m:t>
                        </m:r>
                        <m:r>
                          <a:rPr lang="en-US" sz="2000" b="0" i="1" smtClean="0">
                            <a:latin typeface="Cambria Math"/>
                            <a:ea typeface="Cambria Math"/>
                          </a:rPr>
                          <m:t>𝜌</m:t>
                        </m:r>
                      </m:den>
                    </m:f>
                  </m:oMath>
                </a14:m>
                <a:r>
                  <a:rPr lang="en-US" sz="2000" dirty="0" smtClean="0"/>
                  <a:t>  and </a:t>
                </a:r>
                <a14:m>
                  <m:oMath xmlns:m="http://schemas.openxmlformats.org/officeDocument/2006/math">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𝑠</m:t>
                        </m:r>
                      </m:sub>
                    </m:sSub>
                    <m:r>
                      <a:rPr lang="en-US" sz="2000" b="0" i="1" smtClean="0">
                        <a:latin typeface="Cambria Math"/>
                      </a:rPr>
                      <m:t>= </m:t>
                    </m:r>
                    <m:sSub>
                      <m:sSubPr>
                        <m:ctrlPr>
                          <a:rPr lang="en-US" sz="2000" b="0" i="1" smtClean="0">
                            <a:latin typeface="Cambria Math"/>
                          </a:rPr>
                        </m:ctrlPr>
                      </m:sSubPr>
                      <m:e>
                        <m:r>
                          <a:rPr lang="en-US" sz="2000" b="0" i="1" smtClean="0">
                            <a:latin typeface="Cambria Math"/>
                          </a:rPr>
                          <m:t>𝐿</m:t>
                        </m:r>
                      </m:e>
                      <m:sub>
                        <m:r>
                          <a:rPr lang="en-US" sz="2000" b="0" i="1" smtClean="0">
                            <a:latin typeface="Cambria Math"/>
                          </a:rPr>
                          <m:t>𝑞</m:t>
                        </m:r>
                      </m:sub>
                    </m:sSub>
                    <m:r>
                      <a:rPr lang="en-US" sz="2000" b="0" i="1" smtClean="0">
                        <a:latin typeface="Cambria Math"/>
                      </a:rPr>
                      <m:t>+</m:t>
                    </m:r>
                    <m:r>
                      <a:rPr lang="en-US" sz="2000" b="0" i="1" smtClean="0">
                        <a:latin typeface="Cambria Math"/>
                        <a:ea typeface="Cambria Math"/>
                      </a:rPr>
                      <m:t>𝜌</m:t>
                    </m:r>
                  </m:oMath>
                </a14:m>
                <a:r>
                  <a:rPr lang="en-US" sz="2000" dirty="0" smtClean="0"/>
                  <a:t> </a:t>
                </a:r>
              </a:p>
              <a:p>
                <a:r>
                  <a:rPr lang="en-US" sz="2000" dirty="0" smtClean="0"/>
                  <a:t>3. </a:t>
                </a:r>
                <a14:m>
                  <m:oMath xmlns:m="http://schemas.openxmlformats.org/officeDocument/2006/math">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𝑠</m:t>
                        </m:r>
                      </m:sub>
                    </m:sSub>
                    <m:r>
                      <a:rPr lang="en-US" sz="2000" b="0" i="1" smtClean="0">
                        <a:latin typeface="Cambria Math"/>
                      </a:rPr>
                      <m:t>= </m:t>
                    </m:r>
                    <m:r>
                      <m:rPr>
                        <m:sty m:val="p"/>
                      </m:rPr>
                      <a:rPr lang="el-GR" sz="2000" b="0" i="1" smtClean="0">
                        <a:latin typeface="Cambria Math"/>
                      </a:rPr>
                      <m:t>λ</m:t>
                    </m:r>
                    <m:sSub>
                      <m:sSubPr>
                        <m:ctrlPr>
                          <a:rPr lang="el-GR" sz="2000" b="0" i="1" smtClean="0">
                            <a:latin typeface="Cambria Math"/>
                          </a:rPr>
                        </m:ctrlPr>
                      </m:sSubPr>
                      <m:e>
                        <m:r>
                          <a:rPr lang="en-US" sz="2000" b="0" i="1" smtClean="0">
                            <a:latin typeface="Cambria Math"/>
                          </a:rPr>
                          <m:t>𝑤</m:t>
                        </m:r>
                      </m:e>
                      <m:sub>
                        <m:r>
                          <a:rPr lang="en-US" sz="2000" b="0" i="1" smtClean="0">
                            <a:latin typeface="Cambria Math"/>
                          </a:rPr>
                          <m:t>𝑠</m:t>
                        </m:r>
                      </m:sub>
                    </m:sSub>
                    <m:r>
                      <a:rPr lang="en-US" sz="2000" b="0" i="1" smtClean="0">
                        <a:latin typeface="Cambria Math"/>
                      </a:rPr>
                      <m:t>,  </m:t>
                    </m:r>
                    <m:sSub>
                      <m:sSubPr>
                        <m:ctrlPr>
                          <a:rPr lang="en-US" sz="2000" b="0" i="1" smtClean="0">
                            <a:latin typeface="Cambria Math"/>
                          </a:rPr>
                        </m:ctrlPr>
                      </m:sSubPr>
                      <m:e>
                        <m:r>
                          <a:rPr lang="en-US" sz="2000" b="0" i="1" smtClean="0">
                            <a:latin typeface="Cambria Math"/>
                          </a:rPr>
                          <m:t>𝐿</m:t>
                        </m:r>
                      </m:e>
                      <m:sub>
                        <m:r>
                          <a:rPr lang="en-US" sz="2000" b="0" i="1" smtClean="0">
                            <a:latin typeface="Cambria Math"/>
                          </a:rPr>
                          <m:t>𝑞</m:t>
                        </m:r>
                      </m:sub>
                    </m:sSub>
                    <m:r>
                      <a:rPr lang="en-US" sz="2000" b="0" i="1" smtClean="0">
                        <a:latin typeface="Cambria Math"/>
                      </a:rPr>
                      <m:t>= </m:t>
                    </m:r>
                    <m:r>
                      <m:rPr>
                        <m:sty m:val="p"/>
                      </m:rPr>
                      <a:rPr lang="el-GR" sz="2000" i="1">
                        <a:latin typeface="Cambria Math"/>
                      </a:rPr>
                      <m:t>λ</m:t>
                    </m:r>
                    <m:sSub>
                      <m:sSubPr>
                        <m:ctrlPr>
                          <a:rPr lang="el-GR" sz="2000" i="1">
                            <a:latin typeface="Cambria Math"/>
                          </a:rPr>
                        </m:ctrlPr>
                      </m:sSubPr>
                      <m:e>
                        <m:r>
                          <a:rPr lang="en-US" sz="2000" i="1">
                            <a:latin typeface="Cambria Math"/>
                          </a:rPr>
                          <m:t>𝑤</m:t>
                        </m:r>
                      </m:e>
                      <m:sub>
                        <m:r>
                          <a:rPr lang="en-US" sz="2000" b="0" i="1" smtClean="0">
                            <a:latin typeface="Cambria Math"/>
                          </a:rPr>
                          <m:t>𝑞</m:t>
                        </m:r>
                      </m:sub>
                    </m:sSub>
                  </m:oMath>
                </a14:m>
                <a:endParaRPr lang="en-US" sz="2000" dirty="0" smtClean="0"/>
              </a:p>
              <a:p>
                <a:r>
                  <a:rPr lang="en-US" sz="2000" dirty="0" smtClean="0"/>
                  <a:t>Let </a:t>
                </a:r>
                <a14:m>
                  <m:oMath xmlns:m="http://schemas.openxmlformats.org/officeDocument/2006/math">
                    <m:r>
                      <m:rPr>
                        <m:nor/>
                      </m:rPr>
                      <a:rPr lang="el-GR" sz="2000" dirty="0"/>
                      <m:t>λ</m:t>
                    </m:r>
                  </m:oMath>
                </a14:m>
                <a:r>
                  <a:rPr lang="en-US" sz="2000" dirty="0" smtClean="0"/>
                  <a:t>= 8/</a:t>
                </a:r>
                <a:r>
                  <a:rPr lang="en-US" sz="2000" dirty="0" err="1" smtClean="0"/>
                  <a:t>hr</a:t>
                </a:r>
                <a:r>
                  <a:rPr lang="en-US" sz="2000" dirty="0" smtClean="0"/>
                  <a:t> and </a:t>
                </a:r>
                <a14:m>
                  <m:oMath xmlns:m="http://schemas.openxmlformats.org/officeDocument/2006/math">
                    <m:r>
                      <m:rPr>
                        <m:sty m:val="p"/>
                      </m:rPr>
                      <a:rPr lang="el-GR" sz="2000" i="1" dirty="0">
                        <a:latin typeface="Cambria Math"/>
                        <a:ea typeface="Cambria Math"/>
                      </a:rPr>
                      <m:t>μ</m:t>
                    </m:r>
                  </m:oMath>
                </a14:m>
                <a:r>
                  <a:rPr lang="en-US" sz="2000" dirty="0" smtClean="0"/>
                  <a:t> = 9/</a:t>
                </a:r>
                <a:r>
                  <a:rPr lang="en-US" sz="2000" dirty="0" err="1" smtClean="0"/>
                  <a:t>hr</a:t>
                </a:r>
                <a:r>
                  <a:rPr lang="en-US" sz="2000" dirty="0" smtClean="0"/>
                  <a:t>; </a:t>
                </a:r>
                <a14:m>
                  <m:oMath xmlns:m="http://schemas.openxmlformats.org/officeDocument/2006/math">
                    <m:r>
                      <a:rPr lang="en-US" sz="2000" b="0" i="0" smtClean="0">
                        <a:latin typeface="Cambria Math"/>
                        <a:ea typeface="Cambria Math"/>
                      </a:rPr>
                      <m:t>    </m:t>
                    </m:r>
                    <m:r>
                      <a:rPr lang="en-US" sz="2000" i="1">
                        <a:latin typeface="Cambria Math"/>
                        <a:ea typeface="Cambria Math"/>
                      </a:rPr>
                      <m:t>𝜌</m:t>
                    </m:r>
                  </m:oMath>
                </a14:m>
                <a:r>
                  <a:rPr lang="en-US" sz="2000" dirty="0" smtClean="0"/>
                  <a:t>= 8/9  </a:t>
                </a:r>
              </a:p>
              <a:p>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0</m:t>
                        </m:r>
                      </m:sub>
                    </m:sSub>
                    <m:r>
                      <a:rPr lang="en-US" sz="2000" b="0" i="1" smtClean="0">
                        <a:latin typeface="Cambria Math"/>
                      </a:rPr>
                      <m:t>= </m:t>
                    </m:r>
                    <m:r>
                      <a:rPr lang="en-US" sz="2000" i="1">
                        <a:latin typeface="Cambria Math"/>
                      </a:rPr>
                      <m:t>1−</m:t>
                    </m:r>
                    <m:r>
                      <a:rPr lang="en-US" sz="2000" i="1">
                        <a:latin typeface="Cambria Math"/>
                        <a:ea typeface="Cambria Math"/>
                      </a:rPr>
                      <m:t>𝜌</m:t>
                    </m:r>
                  </m:oMath>
                </a14:m>
                <a:r>
                  <a:rPr lang="en-US" sz="2000" dirty="0" smtClean="0"/>
                  <a:t> = 1/9 = 0.111          1-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0</m:t>
                        </m:r>
                      </m:sub>
                    </m:sSub>
                  </m:oMath>
                </a14:m>
                <a:r>
                  <a:rPr lang="en-US" sz="2000" dirty="0" smtClean="0"/>
                  <a:t>= 8/9 = 0.888 </a:t>
                </a:r>
              </a:p>
              <a:p>
                <a:endParaRPr lang="en-US" sz="2000" dirty="0" smtClean="0"/>
              </a:p>
              <a:p>
                <a:pPr marL="457200" indent="-457200">
                  <a:buAutoNum type="alphaUcParenR"/>
                </a:pPr>
                <a:r>
                  <a:rPr lang="en-US" sz="2000" dirty="0" smtClean="0"/>
                  <a:t>P ( no queue ) =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0</m:t>
                        </m:r>
                      </m:sub>
                    </m:sSub>
                  </m:oMath>
                </a14:m>
                <a:r>
                  <a:rPr lang="en-US" sz="2000" dirty="0" smtClean="0"/>
                  <a:t> + </a:t>
                </a:r>
                <a14:m>
                  <m:oMath xmlns:m="http://schemas.openxmlformats.org/officeDocument/2006/math">
                    <m:sSub>
                      <m:sSubPr>
                        <m:ctrlPr>
                          <a:rPr lang="en-US" sz="2000" i="1">
                            <a:latin typeface="Cambria Math"/>
                          </a:rPr>
                        </m:ctrlPr>
                      </m:sSubPr>
                      <m:e>
                        <m:r>
                          <a:rPr lang="en-US" sz="2000" i="1">
                            <a:latin typeface="Cambria Math"/>
                          </a:rPr>
                          <m:t>𝑃</m:t>
                        </m:r>
                      </m:e>
                      <m:sub>
                        <m:r>
                          <a:rPr lang="en-US" sz="2000" b="0" i="1" smtClean="0">
                            <a:latin typeface="Cambria Math"/>
                          </a:rPr>
                          <m:t>1</m:t>
                        </m:r>
                      </m:sub>
                    </m:sSub>
                  </m:oMath>
                </a14:m>
                <a:r>
                  <a:rPr lang="en-US" sz="2000" dirty="0" smtClean="0"/>
                  <a:t> = 0.111 + </a:t>
                </a:r>
                <a14:m>
                  <m:oMath xmlns:m="http://schemas.openxmlformats.org/officeDocument/2006/math">
                    <m:r>
                      <a:rPr lang="en-US" sz="2000" i="1">
                        <a:latin typeface="Cambria Math"/>
                        <a:ea typeface="Cambria Math"/>
                      </a:rPr>
                      <m:t>𝜌</m:t>
                    </m:r>
                    <m:sSub>
                      <m:sSubPr>
                        <m:ctrlPr>
                          <a:rPr lang="en-US" sz="2000" i="1">
                            <a:latin typeface="Cambria Math"/>
                          </a:rPr>
                        </m:ctrlPr>
                      </m:sSubPr>
                      <m:e>
                        <m:r>
                          <a:rPr lang="en-US" sz="2000" i="1">
                            <a:latin typeface="Cambria Math"/>
                          </a:rPr>
                          <m:t>𝑃</m:t>
                        </m:r>
                      </m:e>
                      <m:sub>
                        <m:r>
                          <a:rPr lang="en-US" sz="2000" i="1">
                            <a:latin typeface="Cambria Math"/>
                          </a:rPr>
                          <m:t>0</m:t>
                        </m:r>
                      </m:sub>
                    </m:sSub>
                  </m:oMath>
                </a14:m>
                <a:r>
                  <a:rPr lang="en-US" sz="2000" dirty="0" smtClean="0"/>
                  <a:t> = 0.111 + (1 + 0.888)</a:t>
                </a:r>
              </a:p>
              <a:p>
                <a:r>
                  <a:rPr lang="en-US" sz="2000" dirty="0"/>
                  <a:t>	</a:t>
                </a:r>
                <a:r>
                  <a:rPr lang="en-US" sz="2000" dirty="0" smtClean="0"/>
                  <a:t>				         = 0.2098 ( 21%)</a:t>
                </a:r>
              </a:p>
              <a:p>
                <a:r>
                  <a:rPr lang="en-US" sz="2000" dirty="0" smtClean="0"/>
                  <a:t>B) When 10 people are in the system	</a:t>
                </a:r>
                <a:endParaRPr lang="en-US" sz="2000" dirty="0"/>
              </a:p>
              <a:p>
                <a14:m>
                  <m:oMath xmlns:m="http://schemas.openxmlformats.org/officeDocument/2006/math">
                    <m:sSub>
                      <m:sSubPr>
                        <m:ctrlPr>
                          <a:rPr lang="en-US" sz="2000" i="1">
                            <a:latin typeface="Cambria Math"/>
                          </a:rPr>
                        </m:ctrlPr>
                      </m:sSubPr>
                      <m:e>
                        <m:r>
                          <a:rPr lang="en-US" sz="2000" i="1">
                            <a:latin typeface="Cambria Math"/>
                          </a:rPr>
                          <m:t>𝑃</m:t>
                        </m:r>
                      </m:e>
                      <m:sub>
                        <m:r>
                          <a:rPr lang="en-US" sz="2000" b="0" i="1" smtClean="0">
                            <a:latin typeface="Cambria Math"/>
                          </a:rPr>
                          <m:t>1</m:t>
                        </m:r>
                        <m:r>
                          <a:rPr lang="en-US" sz="2000" i="1">
                            <a:latin typeface="Cambria Math"/>
                          </a:rPr>
                          <m:t>0</m:t>
                        </m:r>
                        <m:r>
                          <a:rPr lang="en-US" sz="2000" b="0" i="1" smtClean="0">
                            <a:latin typeface="Cambria Math"/>
                          </a:rPr>
                          <m:t> </m:t>
                        </m:r>
                      </m:sub>
                    </m:sSub>
                    <m:r>
                      <a:rPr lang="en-US" sz="2000" b="0" i="1" smtClean="0">
                        <a:latin typeface="Cambria Math"/>
                      </a:rPr>
                      <m:t>= </m:t>
                    </m:r>
                    <m:sSup>
                      <m:sSupPr>
                        <m:ctrlPr>
                          <a:rPr lang="en-US" sz="2000" i="1">
                            <a:latin typeface="Cambria Math"/>
                          </a:rPr>
                        </m:ctrlPr>
                      </m:sSupPr>
                      <m:e>
                        <m:r>
                          <a:rPr lang="en-US" sz="2000" i="1">
                            <a:latin typeface="Cambria Math"/>
                            <a:ea typeface="Cambria Math"/>
                          </a:rPr>
                          <m:t>𝜌</m:t>
                        </m:r>
                      </m:e>
                      <m:sup>
                        <m:r>
                          <a:rPr lang="en-US" sz="2000" b="0" i="1" smtClean="0">
                            <a:latin typeface="Cambria Math"/>
                            <a:ea typeface="Cambria Math"/>
                          </a:rPr>
                          <m:t>10 </m:t>
                        </m:r>
                      </m:sup>
                    </m:sSup>
                    <m:sSub>
                      <m:sSubPr>
                        <m:ctrlPr>
                          <a:rPr lang="en-US" sz="2000" i="1">
                            <a:latin typeface="Cambria Math"/>
                          </a:rPr>
                        </m:ctrlPr>
                      </m:sSubPr>
                      <m:e>
                        <m:r>
                          <a:rPr lang="en-US" sz="2000" i="1">
                            <a:latin typeface="Cambria Math"/>
                          </a:rPr>
                          <m:t>𝑃</m:t>
                        </m:r>
                      </m:e>
                      <m:sub>
                        <m:r>
                          <a:rPr lang="en-US" sz="2000" i="1">
                            <a:latin typeface="Cambria Math"/>
                          </a:rPr>
                          <m:t>0</m:t>
                        </m:r>
                      </m:sub>
                    </m:sSub>
                  </m:oMath>
                </a14:m>
                <a:r>
                  <a:rPr lang="en-US" sz="2000" dirty="0" smtClean="0"/>
                  <a:t> = </a:t>
                </a:r>
                <a14:m>
                  <m:oMath xmlns:m="http://schemas.openxmlformats.org/officeDocument/2006/math">
                    <m:sSup>
                      <m:sSupPr>
                        <m:ctrlPr>
                          <a:rPr lang="en-US" sz="2000" i="1" smtClean="0">
                            <a:latin typeface="Cambria Math"/>
                          </a:rPr>
                        </m:ctrlPr>
                      </m:sSupPr>
                      <m:e>
                        <m:r>
                          <a:rPr lang="en-US" sz="2000" b="0" i="1" smtClean="0">
                            <a:latin typeface="Cambria Math"/>
                          </a:rPr>
                          <m:t>0.888</m:t>
                        </m:r>
                      </m:e>
                      <m:sup>
                        <m:r>
                          <a:rPr lang="en-US" sz="2000" b="0" i="1" smtClean="0">
                            <a:latin typeface="Cambria Math"/>
                          </a:rPr>
                          <m:t>10</m:t>
                        </m:r>
                      </m:sup>
                    </m:sSup>
                    <m:r>
                      <a:rPr lang="en-US" sz="2000" b="0" i="1" smtClean="0">
                        <a:latin typeface="Cambria Math"/>
                      </a:rPr>
                      <m:t> </m:t>
                    </m:r>
                    <m:r>
                      <a:rPr lang="en-US" sz="2000" b="0" i="1" smtClean="0">
                        <a:latin typeface="Cambria Math"/>
                        <a:ea typeface="Cambria Math"/>
                      </a:rPr>
                      <m:t>×</m:t>
                    </m:r>
                    <m:r>
                      <a:rPr lang="en-US" sz="2000" b="0" i="1" smtClean="0">
                        <a:latin typeface="Cambria Math"/>
                      </a:rPr>
                      <m:t>0.111</m:t>
                    </m:r>
                  </m:oMath>
                </a14:m>
                <a:r>
                  <a:rPr lang="en-US" sz="2000" dirty="0" smtClean="0"/>
                  <a:t>= 0.0341</a:t>
                </a:r>
              </a:p>
              <a:p>
                <a:endParaRPr lang="en-US" sz="2000" dirty="0"/>
              </a:p>
              <a:p>
                <a:r>
                  <a:rPr lang="en-US" sz="2000" dirty="0" smtClean="0"/>
                  <a:t>C) </a:t>
                </a:r>
                <a14:m>
                  <m:oMath xmlns:m="http://schemas.openxmlformats.org/officeDocument/2006/math">
                    <m:r>
                      <a:rPr lang="en-US" sz="2000" b="0" i="1" smtClean="0">
                        <a:latin typeface="Cambria Math"/>
                      </a:rPr>
                      <m:t>𝑃</m:t>
                    </m:r>
                    <m:d>
                      <m:dPr>
                        <m:ctrlPr>
                          <a:rPr lang="en-US" sz="2000" b="0" i="1" smtClean="0">
                            <a:latin typeface="Cambria Math"/>
                          </a:rPr>
                        </m:ctrlPr>
                      </m:dPr>
                      <m:e>
                        <m:r>
                          <a:rPr lang="en-US" sz="2000" b="0" i="1" smtClean="0">
                            <a:latin typeface="Cambria Math"/>
                          </a:rPr>
                          <m:t>𝑛</m:t>
                        </m:r>
                        <m:r>
                          <a:rPr lang="en-US" sz="2000" b="0" i="1" smtClean="0">
                            <a:latin typeface="Cambria Math"/>
                            <a:ea typeface="Cambria Math"/>
                          </a:rPr>
                          <m:t>≥2</m:t>
                        </m:r>
                      </m:e>
                    </m:d>
                    <m:r>
                      <a:rPr lang="en-US" sz="2000" b="0" i="1" smtClean="0">
                        <a:latin typeface="Cambria Math"/>
                        <a:ea typeface="Cambria Math"/>
                      </a:rPr>
                      <m:t>= </m:t>
                    </m:r>
                    <m:sSub>
                      <m:sSubPr>
                        <m:ctrlPr>
                          <a:rPr lang="en-US" sz="2000" i="1">
                            <a:latin typeface="Cambria Math"/>
                          </a:rPr>
                        </m:ctrlPr>
                      </m:sSubPr>
                      <m:e>
                        <m:r>
                          <a:rPr lang="en-US" sz="2000" i="1">
                            <a:latin typeface="Cambria Math"/>
                          </a:rPr>
                          <m:t>𝑃</m:t>
                        </m:r>
                      </m:e>
                      <m:sub>
                        <m:r>
                          <a:rPr lang="en-US" sz="2000" b="0" i="1" smtClean="0">
                            <a:latin typeface="Cambria Math"/>
                          </a:rPr>
                          <m:t>2</m:t>
                        </m:r>
                      </m:sub>
                    </m:sSub>
                    <m:r>
                      <a:rPr lang="en-US" sz="2000" b="0" i="1" smtClean="0">
                        <a:latin typeface="Cambria Math"/>
                      </a:rPr>
                      <m:t>+</m:t>
                    </m:r>
                    <m:sSub>
                      <m:sSubPr>
                        <m:ctrlPr>
                          <a:rPr lang="en-US" sz="2000" i="1">
                            <a:latin typeface="Cambria Math"/>
                          </a:rPr>
                        </m:ctrlPr>
                      </m:sSubPr>
                      <m:e>
                        <m:r>
                          <a:rPr lang="en-US" sz="2000" i="1">
                            <a:latin typeface="Cambria Math"/>
                          </a:rPr>
                          <m:t>𝑃</m:t>
                        </m:r>
                      </m:e>
                      <m:sub>
                        <m:r>
                          <a:rPr lang="en-US" sz="2000" b="0" i="1" smtClean="0">
                            <a:latin typeface="Cambria Math"/>
                          </a:rPr>
                          <m:t>3</m:t>
                        </m:r>
                      </m:sub>
                    </m:sSub>
                    <m:r>
                      <a:rPr lang="en-US" sz="2000" b="0" i="1" smtClean="0">
                        <a:latin typeface="Cambria Math"/>
                      </a:rPr>
                      <m:t> + …+</m:t>
                    </m:r>
                    <m:sSub>
                      <m:sSubPr>
                        <m:ctrlPr>
                          <a:rPr lang="en-US" sz="2000" b="0" i="1" smtClean="0">
                            <a:latin typeface="Cambria Math"/>
                          </a:rPr>
                        </m:ctrlPr>
                      </m:sSubPr>
                      <m:e>
                        <m:r>
                          <a:rPr lang="en-US" sz="2000" b="0" i="1" smtClean="0">
                            <a:latin typeface="Cambria Math"/>
                          </a:rPr>
                          <m:t>𝑃</m:t>
                        </m:r>
                      </m:e>
                      <m:sub>
                        <m:r>
                          <a:rPr lang="en-US" sz="2000" b="0" i="1" smtClean="0">
                            <a:latin typeface="Cambria Math"/>
                            <a:ea typeface="Cambria Math"/>
                          </a:rPr>
                          <m:t>∞</m:t>
                        </m:r>
                      </m:sub>
                    </m:sSub>
                  </m:oMath>
                </a14:m>
                <a:r>
                  <a:rPr lang="en-US" sz="2000" dirty="0" smtClean="0"/>
                  <a:t> = 1 -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0</m:t>
                        </m:r>
                      </m:sub>
                    </m:sSub>
                  </m:oMath>
                </a14:m>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𝑃</m:t>
                        </m:r>
                      </m:e>
                      <m:sub>
                        <m:r>
                          <a:rPr lang="en-US" sz="2000" b="0" i="1" smtClean="0">
                            <a:latin typeface="Cambria Math"/>
                          </a:rPr>
                          <m:t>1</m:t>
                        </m:r>
                      </m:sub>
                    </m:sSub>
                  </m:oMath>
                </a14:m>
                <a:r>
                  <a:rPr lang="en-US" sz="2000" dirty="0" smtClean="0"/>
                  <a:t>= 1 – 0.2088 = 0.7902 ( 79%)  </a:t>
                </a:r>
              </a:p>
              <a:p>
                <a:endParaRPr lang="en-US" sz="2000" dirty="0" smtClean="0"/>
              </a:p>
              <a:p>
                <a:r>
                  <a:rPr lang="en-US" sz="2000" dirty="0" smtClean="0"/>
                  <a:t>D) </a:t>
                </a:r>
                <a14:m>
                  <m:oMath xmlns:m="http://schemas.openxmlformats.org/officeDocument/2006/math">
                    <m:sSub>
                      <m:sSubPr>
                        <m:ctrlPr>
                          <a:rPr lang="en-US" sz="2000" i="1" smtClean="0">
                            <a:latin typeface="Cambria Math"/>
                          </a:rPr>
                        </m:ctrlPr>
                      </m:sSubPr>
                      <m:e>
                        <m:r>
                          <a:rPr lang="en-US" sz="2000" b="0" i="1" smtClean="0">
                            <a:latin typeface="Cambria Math"/>
                          </a:rPr>
                          <m:t>𝐿</m:t>
                        </m:r>
                      </m:e>
                      <m:sub>
                        <m:r>
                          <a:rPr lang="en-US" sz="2000" b="0" i="1" smtClean="0">
                            <a:latin typeface="Cambria Math"/>
                          </a:rPr>
                          <m:t>𝑠</m:t>
                        </m:r>
                      </m:sub>
                    </m:sSub>
                    <m:r>
                      <a:rPr lang="en-US" sz="2000" b="0" i="1" smtClean="0">
                        <a:latin typeface="Cambria Math"/>
                      </a:rPr>
                      <m:t>=</m:t>
                    </m:r>
                    <m:f>
                      <m:fPr>
                        <m:ctrlPr>
                          <a:rPr lang="en-US" i="1">
                            <a:latin typeface="Cambria Math"/>
                            <a:ea typeface="Cambria Math"/>
                          </a:rPr>
                        </m:ctrlPr>
                      </m:fPr>
                      <m:num>
                        <m:r>
                          <a:rPr lang="en-US" i="1">
                            <a:latin typeface="Cambria Math"/>
                            <a:ea typeface="Cambria Math"/>
                          </a:rPr>
                          <m:t>𝜌</m:t>
                        </m:r>
                      </m:num>
                      <m:den>
                        <m:r>
                          <a:rPr lang="en-US" i="1">
                            <a:latin typeface="Cambria Math"/>
                            <a:ea typeface="Cambria Math"/>
                          </a:rPr>
                          <m:t>1−</m:t>
                        </m:r>
                        <m:r>
                          <a:rPr lang="en-US" i="1">
                            <a:latin typeface="Cambria Math"/>
                            <a:ea typeface="Cambria Math"/>
                          </a:rPr>
                          <m:t>𝜌</m:t>
                        </m:r>
                      </m:den>
                    </m:f>
                  </m:oMath>
                </a14:m>
                <a:r>
                  <a:rPr lang="en-US" dirty="0" smtClean="0"/>
                  <a:t> = </a:t>
                </a:r>
                <a14:m>
                  <m:oMath xmlns:m="http://schemas.openxmlformats.org/officeDocument/2006/math">
                    <m:f>
                      <m:fPr>
                        <m:ctrlPr>
                          <a:rPr lang="en-US" i="1">
                            <a:latin typeface="Cambria Math"/>
                            <a:ea typeface="Cambria Math"/>
                          </a:rPr>
                        </m:ctrlPr>
                      </m:fPr>
                      <m:num>
                        <m:r>
                          <a:rPr lang="en-US" b="0" i="1" smtClean="0">
                            <a:latin typeface="Cambria Math"/>
                            <a:ea typeface="Cambria Math"/>
                          </a:rPr>
                          <m:t>8/9</m:t>
                        </m:r>
                      </m:num>
                      <m:den>
                        <m:r>
                          <a:rPr lang="en-US" i="1">
                            <a:latin typeface="Cambria Math"/>
                            <a:ea typeface="Cambria Math"/>
                          </a:rPr>
                          <m:t>1−</m:t>
                        </m:r>
                        <m:r>
                          <a:rPr lang="en-US" b="0" i="1" smtClean="0">
                            <a:latin typeface="Cambria Math"/>
                            <a:ea typeface="Cambria Math"/>
                          </a:rPr>
                          <m:t>8/9</m:t>
                        </m:r>
                      </m:den>
                    </m:f>
                    <m:r>
                      <a:rPr lang="en-US" b="0" i="1" smtClean="0">
                        <a:latin typeface="Cambria Math"/>
                        <a:ea typeface="Cambria Math"/>
                      </a:rPr>
                      <m:t>=8; </m:t>
                    </m:r>
                    <m:sSub>
                      <m:sSubPr>
                        <m:ctrlPr>
                          <a:rPr lang="en-US" i="1">
                            <a:latin typeface="Cambria Math"/>
                          </a:rPr>
                        </m:ctrlPr>
                      </m:sSubPr>
                      <m:e>
                        <m:r>
                          <a:rPr lang="en-US" i="1">
                            <a:latin typeface="Cambria Math"/>
                          </a:rPr>
                          <m:t>𝐿</m:t>
                        </m:r>
                      </m:e>
                      <m:sub>
                        <m:r>
                          <a:rPr lang="en-US" b="0" i="1" smtClean="0">
                            <a:latin typeface="Cambria Math"/>
                          </a:rPr>
                          <m:t>𝑞</m:t>
                        </m:r>
                      </m:sub>
                    </m:sSub>
                    <m:r>
                      <a:rPr lang="en-US" i="1">
                        <a:latin typeface="Cambria Math"/>
                      </a:rPr>
                      <m:t>= </m:t>
                    </m:r>
                    <m:sSub>
                      <m:sSubPr>
                        <m:ctrlPr>
                          <a:rPr lang="en-US" i="1">
                            <a:latin typeface="Cambria Math"/>
                          </a:rPr>
                        </m:ctrlPr>
                      </m:sSubPr>
                      <m:e>
                        <m:r>
                          <a:rPr lang="en-US" i="1">
                            <a:latin typeface="Cambria Math"/>
                          </a:rPr>
                          <m:t>𝐿</m:t>
                        </m:r>
                      </m:e>
                      <m:sub>
                        <m:r>
                          <a:rPr lang="en-US" b="0" i="1" smtClean="0">
                            <a:latin typeface="Cambria Math"/>
                          </a:rPr>
                          <m:t>𝑠</m:t>
                        </m:r>
                      </m:sub>
                    </m:sSub>
                    <m:r>
                      <a:rPr lang="en-US" b="0" i="1" smtClean="0">
                        <a:latin typeface="Cambria Math"/>
                      </a:rPr>
                      <m:t>−</m:t>
                    </m:r>
                    <m:r>
                      <a:rPr lang="en-US" i="1">
                        <a:latin typeface="Cambria Math"/>
                        <a:ea typeface="Cambria Math"/>
                      </a:rPr>
                      <m:t>𝜌</m:t>
                    </m:r>
                    <m:r>
                      <a:rPr lang="en-US" b="0" i="1" smtClean="0">
                        <a:latin typeface="Cambria Math"/>
                        <a:ea typeface="Cambria Math"/>
                      </a:rPr>
                      <m:t>=8 −</m:t>
                    </m:r>
                    <m:f>
                      <m:fPr>
                        <m:ctrlPr>
                          <a:rPr lang="en-US" b="0" i="1" smtClean="0">
                            <a:latin typeface="Cambria Math"/>
                            <a:ea typeface="Cambria Math"/>
                          </a:rPr>
                        </m:ctrlPr>
                      </m:fPr>
                      <m:num>
                        <m:r>
                          <a:rPr lang="en-US" b="0" i="1" smtClean="0">
                            <a:latin typeface="Cambria Math"/>
                            <a:ea typeface="Cambria Math"/>
                          </a:rPr>
                          <m:t>8</m:t>
                        </m:r>
                      </m:num>
                      <m:den>
                        <m:r>
                          <a:rPr lang="en-US" b="0" i="1" smtClean="0">
                            <a:latin typeface="Cambria Math"/>
                            <a:ea typeface="Cambria Math"/>
                          </a:rPr>
                          <m:t>9</m:t>
                        </m:r>
                      </m:den>
                    </m:f>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64</m:t>
                        </m:r>
                      </m:num>
                      <m:den>
                        <m:r>
                          <a:rPr lang="en-US" b="0" i="1" smtClean="0">
                            <a:latin typeface="Cambria Math"/>
                            <a:ea typeface="Cambria Math"/>
                          </a:rPr>
                          <m:t>9</m:t>
                        </m:r>
                      </m:den>
                    </m:f>
                    <m:r>
                      <a:rPr lang="en-US" b="0" i="1" smtClean="0">
                        <a:latin typeface="Cambria Math"/>
                        <a:ea typeface="Cambria Math"/>
                      </a:rPr>
                      <m:t>=7.11</m:t>
                    </m:r>
                    <m:r>
                      <m:rPr>
                        <m:nor/>
                      </m:rPr>
                      <a:rPr lang="en-US" dirty="0"/>
                      <m:t> </m:t>
                    </m:r>
                  </m:oMath>
                </a14:m>
                <a:endParaRPr lang="en-US" dirty="0" smtClean="0"/>
              </a:p>
              <a:p>
                <a:r>
                  <a:rPr lang="en-US" sz="2000" dirty="0" smtClean="0"/>
                  <a:t> </a:t>
                </a:r>
              </a:p>
              <a:p>
                <a:r>
                  <a:rPr lang="en-US" sz="2000" dirty="0" smtClean="0"/>
                  <a:t>E) </a:t>
                </a:r>
                <a14:m>
                  <m:oMath xmlns:m="http://schemas.openxmlformats.org/officeDocument/2006/math">
                    <m:sSub>
                      <m:sSubPr>
                        <m:ctrlPr>
                          <a:rPr lang="en-US" sz="2000" i="1" smtClean="0">
                            <a:latin typeface="Cambria Math"/>
                          </a:rPr>
                        </m:ctrlPr>
                      </m:sSubPr>
                      <m:e>
                        <m:r>
                          <a:rPr lang="en-US" sz="2000" b="0" i="1" smtClean="0">
                            <a:latin typeface="Cambria Math"/>
                          </a:rPr>
                          <m:t>𝑤</m:t>
                        </m:r>
                      </m:e>
                      <m:sub>
                        <m:r>
                          <a:rPr lang="en-US" sz="2000" b="0" i="1" smtClean="0">
                            <a:latin typeface="Cambria Math"/>
                          </a:rPr>
                          <m:t>𝑠</m:t>
                        </m:r>
                      </m:sub>
                    </m:sSub>
                    <m:r>
                      <a:rPr lang="en-US" sz="2000" b="0" i="1" smtClean="0">
                        <a:latin typeface="Cambria Math"/>
                      </a:rPr>
                      <m:t>= </m:t>
                    </m:r>
                    <m:sSub>
                      <m:sSubPr>
                        <m:ctrlPr>
                          <a:rPr lang="en-US" sz="2000" b="0" i="1" smtClean="0">
                            <a:latin typeface="Cambria Math"/>
                          </a:rPr>
                        </m:ctrlPr>
                      </m:sSubPr>
                      <m:e>
                        <m:r>
                          <a:rPr lang="en-US" sz="2000" b="0" i="1" smtClean="0">
                            <a:latin typeface="Cambria Math"/>
                          </a:rPr>
                          <m:t>𝐿</m:t>
                        </m:r>
                      </m:e>
                      <m:sub>
                        <m:r>
                          <a:rPr lang="en-US" sz="2000" b="0" i="1" smtClean="0">
                            <a:latin typeface="Cambria Math"/>
                          </a:rPr>
                          <m:t>𝑠</m:t>
                        </m:r>
                      </m:sub>
                    </m:sSub>
                    <m:r>
                      <a:rPr lang="en-US" sz="2000" b="0" i="1" smtClean="0">
                        <a:latin typeface="Cambria Math"/>
                      </a:rPr>
                      <m:t>/</m:t>
                    </m:r>
                  </m:oMath>
                </a14:m>
                <a:r>
                  <a:rPr lang="el-GR" sz="2000" dirty="0"/>
                  <a:t> </a:t>
                </a:r>
                <a14:m>
                  <m:oMath xmlns:m="http://schemas.openxmlformats.org/officeDocument/2006/math">
                    <m:r>
                      <m:rPr>
                        <m:sty m:val="p"/>
                      </m:rPr>
                      <a:rPr lang="el-GR" sz="2000" i="1">
                        <a:latin typeface="Cambria Math"/>
                      </a:rPr>
                      <m:t>λ</m:t>
                    </m:r>
                  </m:oMath>
                </a14:m>
                <a:r>
                  <a:rPr lang="en-US" sz="2000" dirty="0" smtClean="0"/>
                  <a:t> = 8/8= 1 </a:t>
                </a:r>
                <a:r>
                  <a:rPr lang="en-US" sz="2000" dirty="0" err="1" smtClean="0"/>
                  <a:t>hr</a:t>
                </a:r>
                <a:r>
                  <a:rPr lang="en-US" sz="2000" dirty="0" smtClean="0"/>
                  <a:t>;   </a:t>
                </a:r>
                <a14:m>
                  <m:oMath xmlns:m="http://schemas.openxmlformats.org/officeDocument/2006/math">
                    <m:sSub>
                      <m:sSubPr>
                        <m:ctrlPr>
                          <a:rPr lang="en-US" sz="2000" i="1">
                            <a:latin typeface="Cambria Math"/>
                          </a:rPr>
                        </m:ctrlPr>
                      </m:sSubPr>
                      <m:e>
                        <m:r>
                          <a:rPr lang="en-US" sz="2000" i="1">
                            <a:latin typeface="Cambria Math"/>
                          </a:rPr>
                          <m:t>𝑤</m:t>
                        </m:r>
                      </m:e>
                      <m:sub>
                        <m:r>
                          <a:rPr lang="en-US" sz="2000" b="0" i="1" smtClean="0">
                            <a:latin typeface="Cambria Math"/>
                          </a:rPr>
                          <m:t>𝑞</m:t>
                        </m:r>
                      </m:sub>
                    </m:sSub>
                    <m:r>
                      <a:rPr lang="en-US" sz="2000" i="1">
                        <a:latin typeface="Cambria Math"/>
                      </a:rPr>
                      <m:t>= </m:t>
                    </m:r>
                    <m:sSub>
                      <m:sSubPr>
                        <m:ctrlPr>
                          <a:rPr lang="en-US" sz="2000" i="1">
                            <a:latin typeface="Cambria Math"/>
                          </a:rPr>
                        </m:ctrlPr>
                      </m:sSubPr>
                      <m:e>
                        <m:r>
                          <a:rPr lang="en-US" sz="2000" i="1">
                            <a:latin typeface="Cambria Math"/>
                          </a:rPr>
                          <m:t>𝐿</m:t>
                        </m:r>
                      </m:e>
                      <m:sub>
                        <m:r>
                          <a:rPr lang="en-US" sz="2000" b="0" i="1" smtClean="0">
                            <a:latin typeface="Cambria Math"/>
                          </a:rPr>
                          <m:t>𝑞</m:t>
                        </m:r>
                      </m:sub>
                    </m:sSub>
                    <m:r>
                      <a:rPr lang="en-US" sz="2000" i="1">
                        <a:latin typeface="Cambria Math"/>
                      </a:rPr>
                      <m:t>/</m:t>
                    </m:r>
                  </m:oMath>
                </a14:m>
                <a:r>
                  <a:rPr lang="el-GR" sz="2000" dirty="0"/>
                  <a:t> </a:t>
                </a:r>
                <a14:m>
                  <m:oMath xmlns:m="http://schemas.openxmlformats.org/officeDocument/2006/math">
                    <m:r>
                      <m:rPr>
                        <m:sty m:val="p"/>
                      </m:rPr>
                      <a:rPr lang="el-GR" sz="2000" i="1">
                        <a:latin typeface="Cambria Math"/>
                      </a:rPr>
                      <m:t>λ</m:t>
                    </m:r>
                    <m:r>
                      <a:rPr lang="en-US" sz="2000" b="0" i="1" smtClean="0">
                        <a:latin typeface="Cambria Math"/>
                      </a:rPr>
                      <m:t> =</m:t>
                    </m:r>
                    <m:f>
                      <m:fPr>
                        <m:ctrlPr>
                          <a:rPr lang="en-US" sz="2000" b="0" i="1" smtClean="0">
                            <a:latin typeface="Cambria Math"/>
                          </a:rPr>
                        </m:ctrlPr>
                      </m:fPr>
                      <m:num>
                        <m:r>
                          <a:rPr lang="en-US" sz="2000" b="0" i="1" smtClean="0">
                            <a:latin typeface="Cambria Math"/>
                          </a:rPr>
                          <m:t>7.11</m:t>
                        </m:r>
                      </m:num>
                      <m:den>
                        <m:r>
                          <a:rPr lang="en-US" sz="2000" b="0" i="1" smtClean="0">
                            <a:latin typeface="Cambria Math"/>
                          </a:rPr>
                          <m:t>8</m:t>
                        </m:r>
                      </m:den>
                    </m:f>
                    <m:r>
                      <a:rPr lang="en-US" sz="2000" b="0" i="1" smtClean="0">
                        <a:latin typeface="Cambria Math"/>
                      </a:rPr>
                      <m:t>=0.88 (</m:t>
                    </m:r>
                    <m:r>
                      <a:rPr lang="en-US" sz="2000" b="0" i="1" smtClean="0">
                        <a:latin typeface="Cambria Math"/>
                      </a:rPr>
                      <m:t>𝑖</m:t>
                    </m:r>
                    <m:r>
                      <a:rPr lang="en-US" sz="2000" b="0" i="1" smtClean="0">
                        <a:latin typeface="Cambria Math"/>
                      </a:rPr>
                      <m:t>.</m:t>
                    </m:r>
                    <m:r>
                      <a:rPr lang="en-US" sz="2000" b="0" i="1" smtClean="0">
                        <a:latin typeface="Cambria Math"/>
                      </a:rPr>
                      <m:t>𝑒</m:t>
                    </m:r>
                    <m:r>
                      <a:rPr lang="en-US" sz="2000" b="0" i="1" smtClean="0">
                        <a:latin typeface="Cambria Math"/>
                      </a:rPr>
                      <m:t>.  53 </m:t>
                    </m:r>
                    <m:r>
                      <a:rPr lang="en-US" sz="2000" b="0" i="1" smtClean="0">
                        <a:latin typeface="Cambria Math"/>
                      </a:rPr>
                      <m:t>𝑚𝑖𝑛𝑢𝑡𝑒𝑠</m:t>
                    </m:r>
                    <m:r>
                      <a:rPr lang="en-US" sz="2000" b="0" i="1" smtClean="0">
                        <a:latin typeface="Cambria Math"/>
                      </a:rPr>
                      <m:t>) </m:t>
                    </m:r>
                  </m:oMath>
                </a14:m>
                <a:r>
                  <a:rPr lang="en-US" sz="20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304800" y="25052"/>
                <a:ext cx="8077200" cy="6818662"/>
              </a:xfrm>
              <a:prstGeom prst="rect">
                <a:avLst/>
              </a:prstGeom>
              <a:blipFill rotWithShape="1">
                <a:blip r:embed="rId2"/>
                <a:stretch>
                  <a:fillRect l="-755" t="-447"/>
                </a:stretch>
              </a:blipFill>
            </p:spPr>
            <p:txBody>
              <a:bodyPr/>
              <a:lstStyle/>
              <a:p>
                <a:r>
                  <a:rPr lang="en-US">
                    <a:noFill/>
                  </a:rPr>
                  <a:t> </a:t>
                </a:r>
              </a:p>
            </p:txBody>
          </p:sp>
        </mc:Fallback>
      </mc:AlternateContent>
    </p:spTree>
    <p:extLst>
      <p:ext uri="{BB962C8B-B14F-4D97-AF65-F5344CB8AC3E}">
        <p14:creationId xmlns:p14="http://schemas.microsoft.com/office/powerpoint/2010/main" val="34407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85800" y="1447800"/>
            <a:ext cx="7772400" cy="4648200"/>
          </a:xfrm>
        </p:spPr>
        <p:txBody>
          <a:bodyPr/>
          <a:lstStyle/>
          <a:p>
            <a:pPr marL="515938" indent="-515938">
              <a:buFont typeface="Wingdings" pitchFamily="2" charset="2"/>
              <a:buChar char="v"/>
            </a:pPr>
            <a:r>
              <a:rPr lang="en-US" sz="2400"/>
              <a:t>Assume that </a:t>
            </a:r>
            <a:r>
              <a:rPr lang="en-US" sz="2400">
                <a:sym typeface="Symbol" pitchFamily="18" charset="2"/>
              </a:rPr>
              <a:t></a:t>
            </a:r>
            <a:r>
              <a:rPr lang="en-US" sz="2400" baseline="-14000">
                <a:sym typeface="Symbol" pitchFamily="18" charset="2"/>
              </a:rPr>
              <a:t>n</a:t>
            </a:r>
            <a:r>
              <a:rPr lang="en-US" sz="2400">
                <a:sym typeface="Symbol" pitchFamily="18" charset="2"/>
              </a:rPr>
              <a:t> =  and </a:t>
            </a:r>
            <a:r>
              <a:rPr lang="en-US" sz="2400" baseline="-14000">
                <a:sym typeface="Symbol" pitchFamily="18" charset="2"/>
              </a:rPr>
              <a:t>n </a:t>
            </a:r>
            <a:r>
              <a:rPr lang="en-US" sz="2400">
                <a:sym typeface="Symbol" pitchFamily="18" charset="2"/>
              </a:rPr>
              <a:t>=  for all n</a:t>
            </a:r>
          </a:p>
          <a:p>
            <a:pPr marL="515938" indent="-515938">
              <a:buFont typeface="Wingdings" pitchFamily="2" charset="2"/>
              <a:buChar char="v"/>
            </a:pPr>
            <a:endParaRPr lang="en-US" sz="2400">
              <a:sym typeface="Symbol" pitchFamily="18" charset="2"/>
            </a:endParaRPr>
          </a:p>
          <a:p>
            <a:pPr marL="515938" indent="-515938">
              <a:buFont typeface="Wingdings" pitchFamily="2" charset="2"/>
              <a:buChar char="v"/>
            </a:pPr>
            <a:endParaRPr lang="en-US" sz="2400">
              <a:sym typeface="Symbol" pitchFamily="18" charset="2"/>
            </a:endParaRPr>
          </a:p>
          <a:p>
            <a:pPr marL="515938" indent="-515938">
              <a:buFont typeface="Wingdings" pitchFamily="2" charset="2"/>
              <a:buChar char="v"/>
            </a:pPr>
            <a:endParaRPr lang="en-US" sz="2400">
              <a:sym typeface="Symbol" pitchFamily="18" charset="2"/>
            </a:endParaRPr>
          </a:p>
          <a:p>
            <a:pPr marL="515938" indent="-515938">
              <a:buFont typeface="Wingdings" pitchFamily="2" charset="2"/>
              <a:buChar char="v"/>
            </a:pPr>
            <a:endParaRPr lang="en-US" sz="2400">
              <a:sym typeface="Symbol" pitchFamily="18" charset="2"/>
            </a:endParaRPr>
          </a:p>
          <a:p>
            <a:pPr marL="515938" indent="-515938">
              <a:buFont typeface="Wingdings" pitchFamily="2" charset="2"/>
              <a:buChar char="v"/>
            </a:pPr>
            <a:r>
              <a:rPr lang="en-US" sz="2400">
                <a:sym typeface="Symbol" pitchFamily="18" charset="2"/>
              </a:rPr>
              <a:t>Assume that </a:t>
            </a:r>
            <a:r>
              <a:rPr lang="en-US" sz="2400" baseline="-14000">
                <a:sym typeface="Symbol" pitchFamily="18" charset="2"/>
              </a:rPr>
              <a:t>n</a:t>
            </a:r>
            <a:r>
              <a:rPr lang="en-US" sz="2400">
                <a:sym typeface="Symbol" pitchFamily="18" charset="2"/>
              </a:rPr>
              <a:t> is dependent on n</a:t>
            </a:r>
          </a:p>
          <a:p>
            <a:pPr marL="515938" indent="-515938">
              <a:buFont typeface="Wingdings" pitchFamily="2" charset="2"/>
              <a:buNone/>
            </a:pPr>
            <a:r>
              <a:rPr lang="en-US" sz="2400">
                <a:sym typeface="Symbol" pitchFamily="18" charset="2"/>
              </a:rPr>
              <a:t> </a:t>
            </a:r>
          </a:p>
        </p:txBody>
      </p:sp>
      <p:sp>
        <p:nvSpPr>
          <p:cNvPr id="24" name="Slide Number Placeholder 5"/>
          <p:cNvSpPr>
            <a:spLocks noGrp="1"/>
          </p:cNvSpPr>
          <p:nvPr>
            <p:ph type="sldNum" sz="quarter" idx="12"/>
          </p:nvPr>
        </p:nvSpPr>
        <p:spPr/>
        <p:txBody>
          <a:bodyPr/>
          <a:lstStyle/>
          <a:p>
            <a:fld id="{9FFC2E4C-F683-4964-99A2-D1669BE9E408}" type="slidenum">
              <a:rPr lang="en-US"/>
              <a:pPr/>
              <a:t>36</a:t>
            </a:fld>
            <a:endParaRPr lang="en-US"/>
          </a:p>
        </p:txBody>
      </p:sp>
      <p:sp>
        <p:nvSpPr>
          <p:cNvPr id="24585" name="Rectangle 9"/>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Little’s Formula Revisited</a:t>
            </a:r>
          </a:p>
        </p:txBody>
      </p:sp>
      <p:grpSp>
        <p:nvGrpSpPr>
          <p:cNvPr id="24601" name="Group 25"/>
          <p:cNvGrpSpPr>
            <a:grpSpLocks/>
          </p:cNvGrpSpPr>
          <p:nvPr/>
        </p:nvGrpSpPr>
        <p:grpSpPr bwMode="auto">
          <a:xfrm>
            <a:off x="1295400" y="2341563"/>
            <a:ext cx="5029200" cy="706437"/>
            <a:chOff x="816" y="1475"/>
            <a:chExt cx="3168" cy="445"/>
          </a:xfrm>
        </p:grpSpPr>
        <p:grpSp>
          <p:nvGrpSpPr>
            <p:cNvPr id="24588" name="Group 12"/>
            <p:cNvGrpSpPr>
              <a:grpSpLocks/>
            </p:cNvGrpSpPr>
            <p:nvPr/>
          </p:nvGrpSpPr>
          <p:grpSpPr bwMode="auto">
            <a:xfrm>
              <a:off x="1296" y="1488"/>
              <a:ext cx="960" cy="432"/>
              <a:chOff x="960" y="1488"/>
              <a:chExt cx="960" cy="384"/>
            </a:xfrm>
          </p:grpSpPr>
          <p:sp>
            <p:nvSpPr>
              <p:cNvPr id="24587" name="Rectangle 11"/>
              <p:cNvSpPr>
                <a:spLocks noChangeArrowheads="1"/>
              </p:cNvSpPr>
              <p:nvPr/>
            </p:nvSpPr>
            <p:spPr bwMode="auto">
              <a:xfrm>
                <a:off x="960" y="1488"/>
                <a:ext cx="960"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586" name="Object 10"/>
              <p:cNvGraphicFramePr>
                <a:graphicFrameLocks noChangeAspect="1"/>
              </p:cNvGraphicFramePr>
              <p:nvPr/>
            </p:nvGraphicFramePr>
            <p:xfrm>
              <a:off x="1132" y="1600"/>
              <a:ext cx="656" cy="176"/>
            </p:xfrm>
            <a:graphic>
              <a:graphicData uri="http://schemas.openxmlformats.org/presentationml/2006/ole">
                <mc:AlternateContent xmlns:mc="http://schemas.openxmlformats.org/markup-compatibility/2006">
                  <mc:Choice xmlns:v="urn:schemas-microsoft-com:vml" Requires="v">
                    <p:oleObj spid="_x0000_s92370" name="Equation" r:id="rId3" imgW="1041120" imgH="279360" progId="Equation.3">
                      <p:embed/>
                    </p:oleObj>
                  </mc:Choice>
                  <mc:Fallback>
                    <p:oleObj name="Equation" r:id="rId3" imgW="1041120" imgH="2793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 y="1600"/>
                            <a:ext cx="65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91" name="Group 15"/>
            <p:cNvGrpSpPr>
              <a:grpSpLocks/>
            </p:cNvGrpSpPr>
            <p:nvPr/>
          </p:nvGrpSpPr>
          <p:grpSpPr bwMode="auto">
            <a:xfrm>
              <a:off x="2832" y="1475"/>
              <a:ext cx="1152" cy="445"/>
              <a:chOff x="2736" y="1488"/>
              <a:chExt cx="1152" cy="384"/>
            </a:xfrm>
          </p:grpSpPr>
          <p:sp>
            <p:nvSpPr>
              <p:cNvPr id="24590" name="Rectangle 14"/>
              <p:cNvSpPr>
                <a:spLocks noChangeArrowheads="1"/>
              </p:cNvSpPr>
              <p:nvPr/>
            </p:nvSpPr>
            <p:spPr bwMode="auto">
              <a:xfrm>
                <a:off x="2736" y="1488"/>
                <a:ext cx="115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589" name="Object 13"/>
              <p:cNvGraphicFramePr>
                <a:graphicFrameLocks noChangeAspect="1"/>
              </p:cNvGraphicFramePr>
              <p:nvPr/>
            </p:nvGraphicFramePr>
            <p:xfrm>
              <a:off x="2920" y="1584"/>
              <a:ext cx="824" cy="264"/>
            </p:xfrm>
            <a:graphic>
              <a:graphicData uri="http://schemas.openxmlformats.org/presentationml/2006/ole">
                <mc:AlternateContent xmlns:mc="http://schemas.openxmlformats.org/markup-compatibility/2006">
                  <mc:Choice xmlns:v="urn:schemas-microsoft-com:vml" Requires="v">
                    <p:oleObj spid="_x0000_s92371" name="Equation" r:id="rId5" imgW="1307880" imgH="419040" progId="Equation.3">
                      <p:embed/>
                    </p:oleObj>
                  </mc:Choice>
                  <mc:Fallback>
                    <p:oleObj name="Equation" r:id="rId5" imgW="1307880" imgH="4190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0" y="1584"/>
                            <a:ext cx="82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92" name="AutoShape 16"/>
            <p:cNvSpPr>
              <a:spLocks noChangeArrowheads="1"/>
            </p:cNvSpPr>
            <p:nvPr/>
          </p:nvSpPr>
          <p:spPr bwMode="auto">
            <a:xfrm>
              <a:off x="816" y="1584"/>
              <a:ext cx="240" cy="24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02" name="Group 26"/>
          <p:cNvGrpSpPr>
            <a:grpSpLocks/>
          </p:cNvGrpSpPr>
          <p:nvPr/>
        </p:nvGrpSpPr>
        <p:grpSpPr bwMode="auto">
          <a:xfrm>
            <a:off x="1295400" y="5257800"/>
            <a:ext cx="5029200" cy="706438"/>
            <a:chOff x="816" y="3312"/>
            <a:chExt cx="3168" cy="445"/>
          </a:xfrm>
        </p:grpSpPr>
        <p:sp>
          <p:nvSpPr>
            <p:cNvPr id="24594" name="Rectangle 18"/>
            <p:cNvSpPr>
              <a:spLocks noChangeArrowheads="1"/>
            </p:cNvSpPr>
            <p:nvPr/>
          </p:nvSpPr>
          <p:spPr bwMode="auto">
            <a:xfrm>
              <a:off x="1296" y="3325"/>
              <a:ext cx="960" cy="4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595" name="Object 19"/>
            <p:cNvGraphicFramePr>
              <a:graphicFrameLocks noChangeAspect="1"/>
            </p:cNvGraphicFramePr>
            <p:nvPr/>
          </p:nvGraphicFramePr>
          <p:xfrm>
            <a:off x="1464" y="3442"/>
            <a:ext cx="664" cy="216"/>
          </p:xfrm>
          <a:graphic>
            <a:graphicData uri="http://schemas.openxmlformats.org/presentationml/2006/ole">
              <mc:AlternateContent xmlns:mc="http://schemas.openxmlformats.org/markup-compatibility/2006">
                <mc:Choice xmlns:v="urn:schemas-microsoft-com:vml" Requires="v">
                  <p:oleObj spid="_x0000_s92372" name="Equation" r:id="rId7" imgW="1054080" imgH="304560" progId="Equation.3">
                    <p:embed/>
                  </p:oleObj>
                </mc:Choice>
                <mc:Fallback>
                  <p:oleObj name="Equation" r:id="rId7" imgW="1054080" imgH="30456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 y="3442"/>
                          <a:ext cx="66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Rectangle 21"/>
            <p:cNvSpPr>
              <a:spLocks noChangeArrowheads="1"/>
            </p:cNvSpPr>
            <p:nvPr/>
          </p:nvSpPr>
          <p:spPr bwMode="auto">
            <a:xfrm>
              <a:off x="2832" y="3312"/>
              <a:ext cx="1152" cy="44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598" name="Object 22"/>
            <p:cNvGraphicFramePr>
              <a:graphicFrameLocks noChangeAspect="1"/>
            </p:cNvGraphicFramePr>
            <p:nvPr/>
          </p:nvGraphicFramePr>
          <p:xfrm>
            <a:off x="3012" y="3423"/>
            <a:ext cx="832" cy="306"/>
          </p:xfrm>
          <a:graphic>
            <a:graphicData uri="http://schemas.openxmlformats.org/presentationml/2006/ole">
              <mc:AlternateContent xmlns:mc="http://schemas.openxmlformats.org/markup-compatibility/2006">
                <mc:Choice xmlns:v="urn:schemas-microsoft-com:vml" Requires="v">
                  <p:oleObj spid="_x0000_s92373" name="Equation" r:id="rId9" imgW="1320480" imgH="419040" progId="Equation.3">
                    <p:embed/>
                  </p:oleObj>
                </mc:Choice>
                <mc:Fallback>
                  <p:oleObj name="Equation" r:id="rId9" imgW="1320480" imgH="41904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3423"/>
                          <a:ext cx="832"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9" name="AutoShape 23"/>
            <p:cNvSpPr>
              <a:spLocks noChangeArrowheads="1"/>
            </p:cNvSpPr>
            <p:nvPr/>
          </p:nvSpPr>
          <p:spPr bwMode="auto">
            <a:xfrm>
              <a:off x="816" y="3421"/>
              <a:ext cx="240" cy="24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4600" name="Object 24"/>
          <p:cNvGraphicFramePr>
            <a:graphicFrameLocks noChangeAspect="1"/>
          </p:cNvGraphicFramePr>
          <p:nvPr/>
        </p:nvGraphicFramePr>
        <p:xfrm>
          <a:off x="1295400" y="4114800"/>
          <a:ext cx="2209800" cy="812800"/>
        </p:xfrm>
        <a:graphic>
          <a:graphicData uri="http://schemas.openxmlformats.org/presentationml/2006/ole">
            <mc:AlternateContent xmlns:mc="http://schemas.openxmlformats.org/markup-compatibility/2006">
              <mc:Choice xmlns:v="urn:schemas-microsoft-com:vml" Requires="v">
                <p:oleObj spid="_x0000_s92374" name="Equation" r:id="rId11" imgW="2209680" imgH="812520" progId="Equation.3">
                  <p:embed/>
                </p:oleObj>
              </mc:Choice>
              <mc:Fallback>
                <p:oleObj name="Equation" r:id="rId11" imgW="2209680" imgH="81252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114800"/>
                        <a:ext cx="2209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685800" y="1371600"/>
            <a:ext cx="7772400" cy="5105400"/>
          </a:xfrm>
        </p:spPr>
        <p:txBody>
          <a:bodyPr/>
          <a:lstStyle/>
          <a:p>
            <a:pPr marL="396875" indent="-396875">
              <a:lnSpc>
                <a:spcPct val="90000"/>
              </a:lnSpc>
              <a:buFont typeface="Wingdings" pitchFamily="2" charset="2"/>
              <a:buChar char="v"/>
            </a:pPr>
            <a:r>
              <a:rPr lang="en-US" sz="2400" dirty="0"/>
              <a:t>The foundation of many of the most commonly used queuing models</a:t>
            </a:r>
          </a:p>
          <a:p>
            <a:pPr marL="912813" lvl="1" indent="-336550">
              <a:lnSpc>
                <a:spcPct val="90000"/>
              </a:lnSpc>
              <a:buFont typeface="Wingdings" pitchFamily="2" charset="2"/>
              <a:buChar char="ü"/>
            </a:pPr>
            <a:r>
              <a:rPr lang="en-US" sz="2000" dirty="0"/>
              <a:t>Birth – equivalent to the arrival of a customer or job</a:t>
            </a:r>
          </a:p>
          <a:p>
            <a:pPr marL="912813" lvl="1" indent="-336550">
              <a:lnSpc>
                <a:spcPct val="90000"/>
              </a:lnSpc>
              <a:buFont typeface="Wingdings" pitchFamily="2" charset="2"/>
              <a:buChar char="ü"/>
            </a:pPr>
            <a:r>
              <a:rPr lang="en-US" sz="2000" dirty="0"/>
              <a:t>Death – equivalent to the departure of a served customer or job</a:t>
            </a:r>
          </a:p>
          <a:p>
            <a:pPr marL="912813" lvl="1" indent="-336550">
              <a:lnSpc>
                <a:spcPct val="90000"/>
              </a:lnSpc>
              <a:buFont typeface="Wingdings" pitchFamily="2" charset="2"/>
              <a:buChar char="ü"/>
            </a:pPr>
            <a:endParaRPr lang="en-US" sz="1200" dirty="0"/>
          </a:p>
          <a:p>
            <a:pPr marL="396875" indent="-396875">
              <a:lnSpc>
                <a:spcPct val="90000"/>
              </a:lnSpc>
              <a:buFontTx/>
              <a:buNone/>
            </a:pPr>
            <a:r>
              <a:rPr lang="en-US" sz="2800" b="1" dirty="0"/>
              <a:t>Assumptions</a:t>
            </a:r>
          </a:p>
          <a:p>
            <a:pPr marL="396875" indent="-396875">
              <a:lnSpc>
                <a:spcPct val="90000"/>
              </a:lnSpc>
              <a:buFontTx/>
              <a:buAutoNum type="arabicPeriod"/>
            </a:pPr>
            <a:r>
              <a:rPr lang="en-US" sz="2400" dirty="0"/>
              <a:t>Given N(t)=n, </a:t>
            </a:r>
          </a:p>
          <a:p>
            <a:pPr marL="912813" lvl="1" indent="-336550">
              <a:lnSpc>
                <a:spcPct val="90000"/>
              </a:lnSpc>
              <a:buFont typeface="Wingdings" pitchFamily="2" charset="2"/>
              <a:buChar char="§"/>
            </a:pPr>
            <a:r>
              <a:rPr lang="en-US" sz="2000" dirty="0">
                <a:solidFill>
                  <a:srgbClr val="002060"/>
                </a:solidFill>
              </a:rPr>
              <a:t>The time until the next birth (T</a:t>
            </a:r>
            <a:r>
              <a:rPr lang="en-US" sz="2000" baseline="-25000" dirty="0">
                <a:solidFill>
                  <a:srgbClr val="002060"/>
                </a:solidFill>
              </a:rPr>
              <a:t>B</a:t>
            </a:r>
            <a:r>
              <a:rPr lang="en-US" sz="2000" dirty="0">
                <a:solidFill>
                  <a:srgbClr val="002060"/>
                </a:solidFill>
              </a:rPr>
              <a:t>) is exponentially distributed with parameter </a:t>
            </a:r>
            <a:r>
              <a:rPr lang="en-US" sz="2000" dirty="0">
                <a:solidFill>
                  <a:srgbClr val="002060"/>
                </a:solidFill>
                <a:sym typeface="Symbol" pitchFamily="18" charset="2"/>
              </a:rPr>
              <a:t></a:t>
            </a:r>
            <a:r>
              <a:rPr lang="en-US" sz="2000" baseline="-14000" dirty="0">
                <a:solidFill>
                  <a:srgbClr val="002060"/>
                </a:solidFill>
                <a:sym typeface="Symbol" pitchFamily="18" charset="2"/>
              </a:rPr>
              <a:t>n</a:t>
            </a:r>
            <a:r>
              <a:rPr lang="en-US" sz="2000" dirty="0">
                <a:solidFill>
                  <a:srgbClr val="002060"/>
                </a:solidFill>
              </a:rPr>
              <a:t>  (Customers arrive according to a Po-process)</a:t>
            </a:r>
          </a:p>
          <a:p>
            <a:pPr marL="912813" lvl="1" indent="-336550">
              <a:lnSpc>
                <a:spcPct val="90000"/>
              </a:lnSpc>
              <a:buFont typeface="Wingdings" pitchFamily="2" charset="2"/>
              <a:buChar char="§"/>
            </a:pPr>
            <a:r>
              <a:rPr lang="en-US" sz="2000" dirty="0">
                <a:solidFill>
                  <a:srgbClr val="002060"/>
                </a:solidFill>
              </a:rPr>
              <a:t>The remaining service time (T</a:t>
            </a:r>
            <a:r>
              <a:rPr lang="en-US" sz="2000" baseline="-25000" dirty="0">
                <a:solidFill>
                  <a:srgbClr val="002060"/>
                </a:solidFill>
              </a:rPr>
              <a:t>D</a:t>
            </a:r>
            <a:r>
              <a:rPr lang="en-US" sz="2000" dirty="0">
                <a:solidFill>
                  <a:srgbClr val="002060"/>
                </a:solidFill>
              </a:rPr>
              <a:t>) is exponentially distributed with parameter </a:t>
            </a:r>
            <a:r>
              <a:rPr lang="en-US" sz="2000" dirty="0">
                <a:solidFill>
                  <a:srgbClr val="002060"/>
                </a:solidFill>
                <a:sym typeface="Symbol" pitchFamily="18" charset="2"/>
              </a:rPr>
              <a:t></a:t>
            </a:r>
            <a:r>
              <a:rPr lang="en-US" sz="2000" baseline="-14000" dirty="0">
                <a:solidFill>
                  <a:srgbClr val="002060"/>
                </a:solidFill>
                <a:sym typeface="Symbol" pitchFamily="18" charset="2"/>
              </a:rPr>
              <a:t>n</a:t>
            </a:r>
            <a:r>
              <a:rPr lang="en-US" sz="2000" dirty="0">
                <a:solidFill>
                  <a:srgbClr val="002060"/>
                </a:solidFill>
              </a:rPr>
              <a:t> </a:t>
            </a:r>
          </a:p>
          <a:p>
            <a:pPr marL="396875" indent="-396875">
              <a:lnSpc>
                <a:spcPct val="90000"/>
              </a:lnSpc>
              <a:buFont typeface="Wingdings" pitchFamily="2" charset="2"/>
              <a:buAutoNum type="arabicPeriod"/>
            </a:pPr>
            <a:r>
              <a:rPr lang="en-US" sz="2400" dirty="0"/>
              <a:t>T</a:t>
            </a:r>
            <a:r>
              <a:rPr lang="en-US" sz="2400" baseline="-14000" dirty="0"/>
              <a:t>B</a:t>
            </a:r>
            <a:r>
              <a:rPr lang="en-US" sz="2400" dirty="0"/>
              <a:t> &amp; T</a:t>
            </a:r>
            <a:r>
              <a:rPr lang="en-US" sz="2400" baseline="-14000" dirty="0"/>
              <a:t>D</a:t>
            </a:r>
            <a:r>
              <a:rPr lang="en-US" sz="2400" dirty="0"/>
              <a:t> are mutually independent stochastic variables and state transitions occur through exactly one </a:t>
            </a:r>
            <a:r>
              <a:rPr lang="en-US" sz="2400" i="1" dirty="0"/>
              <a:t>Birth </a:t>
            </a:r>
            <a:r>
              <a:rPr lang="en-US" sz="2400" dirty="0"/>
              <a:t>(n </a:t>
            </a:r>
            <a:r>
              <a:rPr lang="en-US" sz="2400" dirty="0">
                <a:sym typeface="Symbol" pitchFamily="18" charset="2"/>
              </a:rPr>
              <a:t> n+1)</a:t>
            </a:r>
            <a:r>
              <a:rPr lang="en-US" sz="2400" dirty="0"/>
              <a:t> or one </a:t>
            </a:r>
            <a:r>
              <a:rPr lang="en-US" sz="2400" i="1" dirty="0"/>
              <a:t>Death </a:t>
            </a:r>
            <a:r>
              <a:rPr lang="en-US" sz="2400" dirty="0"/>
              <a:t>(n </a:t>
            </a:r>
            <a:r>
              <a:rPr lang="en-US" sz="2400" dirty="0">
                <a:sym typeface="Symbol" pitchFamily="18" charset="2"/>
              </a:rPr>
              <a:t> n</a:t>
            </a:r>
            <a:r>
              <a:rPr lang="en-US" sz="2400" dirty="0">
                <a:cs typeface="Times New Roman" pitchFamily="18" charset="0"/>
                <a:sym typeface="Symbol" pitchFamily="18" charset="2"/>
              </a:rPr>
              <a:t>–</a:t>
            </a:r>
            <a:r>
              <a:rPr lang="en-US" sz="2400" dirty="0">
                <a:sym typeface="Symbol" pitchFamily="18" charset="2"/>
              </a:rPr>
              <a:t>1)</a:t>
            </a:r>
          </a:p>
        </p:txBody>
      </p:sp>
      <p:sp>
        <p:nvSpPr>
          <p:cNvPr id="9" name="Slide Number Placeholder 5"/>
          <p:cNvSpPr>
            <a:spLocks noGrp="1"/>
          </p:cNvSpPr>
          <p:nvPr>
            <p:ph type="sldNum" sz="quarter" idx="12"/>
          </p:nvPr>
        </p:nvSpPr>
        <p:spPr/>
        <p:txBody>
          <a:bodyPr/>
          <a:lstStyle/>
          <a:p>
            <a:fld id="{C0EB5B4E-DED6-4937-9193-98A6C2227C73}" type="slidenum">
              <a:rPr lang="en-US"/>
              <a:pPr/>
              <a:t>37</a:t>
            </a:fld>
            <a:endParaRPr lang="en-US"/>
          </a:p>
        </p:txBody>
      </p:sp>
      <p:sp>
        <p:nvSpPr>
          <p:cNvPr id="35849" name="Rectangle 9"/>
          <p:cNvSpPr>
            <a:spLocks noChangeArrowheads="1"/>
          </p:cNvSpPr>
          <p:nvPr/>
        </p:nvSpPr>
        <p:spPr bwMode="auto">
          <a:xfrm>
            <a:off x="304800" y="1524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Birth-and-Death Processes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2"/>
          </p:nvPr>
        </p:nvSpPr>
        <p:spPr/>
        <p:txBody>
          <a:bodyPr/>
          <a:lstStyle/>
          <a:p>
            <a:fld id="{E868923A-60C6-4A1C-8A8C-B8B76EA5C759}" type="slidenum">
              <a:rPr lang="en-US"/>
              <a:pPr/>
              <a:t>38</a:t>
            </a:fld>
            <a:endParaRPr lang="en-US"/>
          </a:p>
        </p:txBody>
      </p:sp>
      <p:sp>
        <p:nvSpPr>
          <p:cNvPr id="36871" name="Rectangle 7"/>
          <p:cNvSpPr>
            <a:spLocks noChangeArrowheads="1"/>
          </p:cNvSpPr>
          <p:nvPr/>
        </p:nvSpPr>
        <p:spPr bwMode="auto">
          <a:xfrm>
            <a:off x="304800" y="228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A Birth-and-Death Process Rate Diagram</a:t>
            </a:r>
          </a:p>
        </p:txBody>
      </p:sp>
      <p:sp>
        <p:nvSpPr>
          <p:cNvPr id="36925" name="Text Box 61"/>
          <p:cNvSpPr txBox="1">
            <a:spLocks noChangeArrowheads="1"/>
          </p:cNvSpPr>
          <p:nvPr/>
        </p:nvSpPr>
        <p:spPr bwMode="auto">
          <a:xfrm>
            <a:off x="1295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0</a:t>
            </a:r>
            <a:endParaRPr lang="en-US" b="1" baseline="-14000"/>
          </a:p>
        </p:txBody>
      </p:sp>
      <p:sp>
        <p:nvSpPr>
          <p:cNvPr id="36926" name="Text Box 62"/>
          <p:cNvSpPr txBox="1">
            <a:spLocks noChangeArrowheads="1"/>
          </p:cNvSpPr>
          <p:nvPr/>
        </p:nvSpPr>
        <p:spPr bwMode="auto">
          <a:xfrm>
            <a:off x="25908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1</a:t>
            </a:r>
            <a:endParaRPr lang="en-US" b="1" baseline="-14000"/>
          </a:p>
        </p:txBody>
      </p:sp>
      <p:sp>
        <p:nvSpPr>
          <p:cNvPr id="36927" name="Text Box 63"/>
          <p:cNvSpPr txBox="1">
            <a:spLocks noChangeArrowheads="1"/>
          </p:cNvSpPr>
          <p:nvPr/>
        </p:nvSpPr>
        <p:spPr bwMode="auto">
          <a:xfrm>
            <a:off x="54864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n-1</a:t>
            </a:r>
            <a:endParaRPr lang="en-US" b="1" baseline="-14000"/>
          </a:p>
        </p:txBody>
      </p:sp>
      <p:sp>
        <p:nvSpPr>
          <p:cNvPr id="36928" name="Text Box 64"/>
          <p:cNvSpPr txBox="1">
            <a:spLocks noChangeArrowheads="1"/>
          </p:cNvSpPr>
          <p:nvPr/>
        </p:nvSpPr>
        <p:spPr bwMode="auto">
          <a:xfrm>
            <a:off x="6858000" y="2819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n</a:t>
            </a:r>
            <a:endParaRPr lang="en-US" b="1" baseline="-14000"/>
          </a:p>
        </p:txBody>
      </p:sp>
      <p:grpSp>
        <p:nvGrpSpPr>
          <p:cNvPr id="36940" name="Group 76"/>
          <p:cNvGrpSpPr>
            <a:grpSpLocks/>
          </p:cNvGrpSpPr>
          <p:nvPr/>
        </p:nvGrpSpPr>
        <p:grpSpPr bwMode="auto">
          <a:xfrm>
            <a:off x="626639" y="3276600"/>
            <a:ext cx="7831561" cy="1447800"/>
            <a:chOff x="384" y="2064"/>
            <a:chExt cx="4944" cy="912"/>
          </a:xfrm>
        </p:grpSpPr>
        <p:grpSp>
          <p:nvGrpSpPr>
            <p:cNvPr id="36874" name="Group 10"/>
            <p:cNvGrpSpPr>
              <a:grpSpLocks/>
            </p:cNvGrpSpPr>
            <p:nvPr/>
          </p:nvGrpSpPr>
          <p:grpSpPr bwMode="auto">
            <a:xfrm>
              <a:off x="384" y="2208"/>
              <a:ext cx="384" cy="384"/>
              <a:chOff x="624" y="2400"/>
              <a:chExt cx="384" cy="384"/>
            </a:xfrm>
          </p:grpSpPr>
          <p:sp>
            <p:nvSpPr>
              <p:cNvPr id="36873" name="Oval 9"/>
              <p:cNvSpPr>
                <a:spLocks noChangeArrowheads="1"/>
              </p:cNvSpPr>
              <p:nvPr/>
            </p:nvSpPr>
            <p:spPr bwMode="auto">
              <a:xfrm>
                <a:off x="624" y="2400"/>
                <a:ext cx="384"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Text Box 8"/>
              <p:cNvSpPr txBox="1">
                <a:spLocks noChangeArrowheads="1"/>
              </p:cNvSpPr>
              <p:nvPr/>
            </p:nvSpPr>
            <p:spPr bwMode="auto">
              <a:xfrm>
                <a:off x="733" y="248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0</a:t>
                </a:r>
              </a:p>
            </p:txBody>
          </p:sp>
        </p:grpSp>
        <p:grpSp>
          <p:nvGrpSpPr>
            <p:cNvPr id="36875" name="Group 11"/>
            <p:cNvGrpSpPr>
              <a:grpSpLocks/>
            </p:cNvGrpSpPr>
            <p:nvPr/>
          </p:nvGrpSpPr>
          <p:grpSpPr bwMode="auto">
            <a:xfrm>
              <a:off x="1178" y="2208"/>
              <a:ext cx="384" cy="384"/>
              <a:chOff x="624" y="2400"/>
              <a:chExt cx="384" cy="384"/>
            </a:xfrm>
          </p:grpSpPr>
          <p:sp>
            <p:nvSpPr>
              <p:cNvPr id="36876" name="Oval 12"/>
              <p:cNvSpPr>
                <a:spLocks noChangeArrowheads="1"/>
              </p:cNvSpPr>
              <p:nvPr/>
            </p:nvSpPr>
            <p:spPr bwMode="auto">
              <a:xfrm>
                <a:off x="624" y="2400"/>
                <a:ext cx="384"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Text Box 13"/>
              <p:cNvSpPr txBox="1">
                <a:spLocks noChangeArrowheads="1"/>
              </p:cNvSpPr>
              <p:nvPr/>
            </p:nvSpPr>
            <p:spPr bwMode="auto">
              <a:xfrm>
                <a:off x="733" y="248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a:t>
                </a:r>
              </a:p>
            </p:txBody>
          </p:sp>
        </p:grpSp>
        <p:grpSp>
          <p:nvGrpSpPr>
            <p:cNvPr id="36878" name="Group 14"/>
            <p:cNvGrpSpPr>
              <a:grpSpLocks/>
            </p:cNvGrpSpPr>
            <p:nvPr/>
          </p:nvGrpSpPr>
          <p:grpSpPr bwMode="auto">
            <a:xfrm>
              <a:off x="1968" y="2208"/>
              <a:ext cx="384" cy="384"/>
              <a:chOff x="624" y="2400"/>
              <a:chExt cx="384" cy="384"/>
            </a:xfrm>
          </p:grpSpPr>
          <p:sp>
            <p:nvSpPr>
              <p:cNvPr id="36879" name="Oval 15"/>
              <p:cNvSpPr>
                <a:spLocks noChangeArrowheads="1"/>
              </p:cNvSpPr>
              <p:nvPr/>
            </p:nvSpPr>
            <p:spPr bwMode="auto">
              <a:xfrm>
                <a:off x="624" y="2400"/>
                <a:ext cx="384"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0" name="Text Box 16"/>
              <p:cNvSpPr txBox="1">
                <a:spLocks noChangeArrowheads="1"/>
              </p:cNvSpPr>
              <p:nvPr/>
            </p:nvSpPr>
            <p:spPr bwMode="auto">
              <a:xfrm>
                <a:off x="733" y="248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a:t>
                </a:r>
              </a:p>
            </p:txBody>
          </p:sp>
        </p:grpSp>
        <p:sp>
          <p:nvSpPr>
            <p:cNvPr id="36889" name="Freeform 25"/>
            <p:cNvSpPr>
              <a:spLocks/>
            </p:cNvSpPr>
            <p:nvPr/>
          </p:nvSpPr>
          <p:spPr bwMode="auto">
            <a:xfrm>
              <a:off x="624" y="2077"/>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Freeform 26"/>
            <p:cNvSpPr>
              <a:spLocks/>
            </p:cNvSpPr>
            <p:nvPr/>
          </p:nvSpPr>
          <p:spPr bwMode="auto">
            <a:xfrm>
              <a:off x="1440" y="2077"/>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97" name="Group 33"/>
            <p:cNvGrpSpPr>
              <a:grpSpLocks/>
            </p:cNvGrpSpPr>
            <p:nvPr/>
          </p:nvGrpSpPr>
          <p:grpSpPr bwMode="auto">
            <a:xfrm>
              <a:off x="3024" y="2208"/>
              <a:ext cx="432" cy="384"/>
              <a:chOff x="3168" y="2304"/>
              <a:chExt cx="528" cy="384"/>
            </a:xfrm>
          </p:grpSpPr>
          <p:sp>
            <p:nvSpPr>
              <p:cNvPr id="36892" name="Oval 28"/>
              <p:cNvSpPr>
                <a:spLocks noChangeArrowheads="1"/>
              </p:cNvSpPr>
              <p:nvPr/>
            </p:nvSpPr>
            <p:spPr bwMode="auto">
              <a:xfrm>
                <a:off x="3168" y="2304"/>
                <a:ext cx="528"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3" name="Text Box 29"/>
              <p:cNvSpPr txBox="1">
                <a:spLocks noChangeArrowheads="1"/>
              </p:cNvSpPr>
              <p:nvPr/>
            </p:nvSpPr>
            <p:spPr bwMode="auto">
              <a:xfrm>
                <a:off x="3277" y="2391"/>
                <a:ext cx="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n-1</a:t>
                </a:r>
              </a:p>
            </p:txBody>
          </p:sp>
        </p:grpSp>
        <p:grpSp>
          <p:nvGrpSpPr>
            <p:cNvPr id="36898" name="Group 34"/>
            <p:cNvGrpSpPr>
              <a:grpSpLocks/>
            </p:cNvGrpSpPr>
            <p:nvPr/>
          </p:nvGrpSpPr>
          <p:grpSpPr bwMode="auto">
            <a:xfrm>
              <a:off x="3857" y="2208"/>
              <a:ext cx="432" cy="384"/>
              <a:chOff x="3168" y="2304"/>
              <a:chExt cx="528" cy="384"/>
            </a:xfrm>
          </p:grpSpPr>
          <p:sp>
            <p:nvSpPr>
              <p:cNvPr id="36899" name="Oval 35"/>
              <p:cNvSpPr>
                <a:spLocks noChangeArrowheads="1"/>
              </p:cNvSpPr>
              <p:nvPr/>
            </p:nvSpPr>
            <p:spPr bwMode="auto">
              <a:xfrm>
                <a:off x="3168" y="2304"/>
                <a:ext cx="528"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0" name="Text Box 36"/>
              <p:cNvSpPr txBox="1">
                <a:spLocks noChangeArrowheads="1"/>
              </p:cNvSpPr>
              <p:nvPr/>
            </p:nvSpPr>
            <p:spPr bwMode="auto">
              <a:xfrm>
                <a:off x="3277" y="2391"/>
                <a:ext cx="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 n</a:t>
                </a:r>
              </a:p>
            </p:txBody>
          </p:sp>
        </p:grpSp>
        <p:grpSp>
          <p:nvGrpSpPr>
            <p:cNvPr id="36907" name="Group 43"/>
            <p:cNvGrpSpPr>
              <a:grpSpLocks/>
            </p:cNvGrpSpPr>
            <p:nvPr/>
          </p:nvGrpSpPr>
          <p:grpSpPr bwMode="auto">
            <a:xfrm>
              <a:off x="4678" y="2208"/>
              <a:ext cx="480" cy="384"/>
              <a:chOff x="4752" y="2304"/>
              <a:chExt cx="480" cy="384"/>
            </a:xfrm>
          </p:grpSpPr>
          <p:sp>
            <p:nvSpPr>
              <p:cNvPr id="36902" name="Oval 38"/>
              <p:cNvSpPr>
                <a:spLocks noChangeArrowheads="1"/>
              </p:cNvSpPr>
              <p:nvPr/>
            </p:nvSpPr>
            <p:spPr bwMode="auto">
              <a:xfrm>
                <a:off x="4752" y="2304"/>
                <a:ext cx="480"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3" name="Text Box 39"/>
              <p:cNvSpPr txBox="1">
                <a:spLocks noChangeArrowheads="1"/>
              </p:cNvSpPr>
              <p:nvPr/>
            </p:nvSpPr>
            <p:spPr bwMode="auto">
              <a:xfrm>
                <a:off x="4825" y="2378"/>
                <a:ext cx="3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n+1</a:t>
                </a:r>
              </a:p>
            </p:txBody>
          </p:sp>
        </p:grpSp>
        <p:sp>
          <p:nvSpPr>
            <p:cNvPr id="36904" name="Freeform 40"/>
            <p:cNvSpPr>
              <a:spLocks/>
            </p:cNvSpPr>
            <p:nvPr/>
          </p:nvSpPr>
          <p:spPr bwMode="auto">
            <a:xfrm rot="10800000">
              <a:off x="1418" y="2566"/>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5" name="Freeform 41"/>
            <p:cNvSpPr>
              <a:spLocks/>
            </p:cNvSpPr>
            <p:nvPr/>
          </p:nvSpPr>
          <p:spPr bwMode="auto">
            <a:xfrm>
              <a:off x="4150" y="2077"/>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6" name="Freeform 42"/>
            <p:cNvSpPr>
              <a:spLocks/>
            </p:cNvSpPr>
            <p:nvPr/>
          </p:nvSpPr>
          <p:spPr bwMode="auto">
            <a:xfrm>
              <a:off x="3312" y="2090"/>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8" name="Freeform 44"/>
            <p:cNvSpPr>
              <a:spLocks/>
            </p:cNvSpPr>
            <p:nvPr/>
          </p:nvSpPr>
          <p:spPr bwMode="auto">
            <a:xfrm rot="10800000">
              <a:off x="3334" y="2579"/>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9" name="Freeform 45"/>
            <p:cNvSpPr>
              <a:spLocks/>
            </p:cNvSpPr>
            <p:nvPr/>
          </p:nvSpPr>
          <p:spPr bwMode="auto">
            <a:xfrm rot="10800000">
              <a:off x="4163" y="2566"/>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0" name="Freeform 46"/>
            <p:cNvSpPr>
              <a:spLocks/>
            </p:cNvSpPr>
            <p:nvPr/>
          </p:nvSpPr>
          <p:spPr bwMode="auto">
            <a:xfrm rot="10800000">
              <a:off x="637" y="2588"/>
              <a:ext cx="672" cy="144"/>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5" name="Freeform 51"/>
            <p:cNvSpPr>
              <a:spLocks/>
            </p:cNvSpPr>
            <p:nvPr/>
          </p:nvSpPr>
          <p:spPr bwMode="auto">
            <a:xfrm>
              <a:off x="2208" y="2064"/>
              <a:ext cx="336" cy="14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8" name="Freeform 54"/>
            <p:cNvSpPr>
              <a:spLocks/>
            </p:cNvSpPr>
            <p:nvPr/>
          </p:nvSpPr>
          <p:spPr bwMode="auto">
            <a:xfrm rot="2651716">
              <a:off x="2836" y="2091"/>
              <a:ext cx="332" cy="10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9" name="Freeform 55"/>
            <p:cNvSpPr>
              <a:spLocks/>
            </p:cNvSpPr>
            <p:nvPr/>
          </p:nvSpPr>
          <p:spPr bwMode="auto">
            <a:xfrm rot="10800000">
              <a:off x="2832" y="2592"/>
              <a:ext cx="336" cy="14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20" name="Freeform 56"/>
            <p:cNvSpPr>
              <a:spLocks/>
            </p:cNvSpPr>
            <p:nvPr/>
          </p:nvSpPr>
          <p:spPr bwMode="auto">
            <a:xfrm rot="13451716">
              <a:off x="2208" y="2584"/>
              <a:ext cx="332" cy="10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21" name="Freeform 57"/>
            <p:cNvSpPr>
              <a:spLocks/>
            </p:cNvSpPr>
            <p:nvPr/>
          </p:nvSpPr>
          <p:spPr bwMode="auto">
            <a:xfrm rot="13451716">
              <a:off x="4996" y="2584"/>
              <a:ext cx="332" cy="10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22" name="Freeform 58"/>
            <p:cNvSpPr>
              <a:spLocks/>
            </p:cNvSpPr>
            <p:nvPr/>
          </p:nvSpPr>
          <p:spPr bwMode="auto">
            <a:xfrm>
              <a:off x="4992" y="2077"/>
              <a:ext cx="336" cy="144"/>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924" name="Object 60"/>
            <p:cNvGraphicFramePr>
              <a:graphicFrameLocks noChangeAspect="1"/>
            </p:cNvGraphicFramePr>
            <p:nvPr/>
          </p:nvGraphicFramePr>
          <p:xfrm>
            <a:off x="2483" y="2330"/>
            <a:ext cx="476" cy="166"/>
          </p:xfrm>
          <a:graphic>
            <a:graphicData uri="http://schemas.openxmlformats.org/presentationml/2006/ole">
              <mc:AlternateContent xmlns:mc="http://schemas.openxmlformats.org/markup-compatibility/2006">
                <mc:Choice xmlns:v="urn:schemas-microsoft-com:vml" Requires="v">
                  <p:oleObj spid="_x0000_s36984" name="Equation" r:id="rId3" imgW="291960" imgH="101520" progId="Equation.3">
                    <p:embed/>
                  </p:oleObj>
                </mc:Choice>
                <mc:Fallback>
                  <p:oleObj name="Equation" r:id="rId3" imgW="291960" imgH="10152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 y="2330"/>
                          <a:ext cx="476"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29" name="Text Box 65"/>
            <p:cNvSpPr txBox="1">
              <a:spLocks noChangeArrowheads="1"/>
            </p:cNvSpPr>
            <p:nvPr/>
          </p:nvSpPr>
          <p:spPr bwMode="auto">
            <a:xfrm>
              <a:off x="864"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1</a:t>
              </a:r>
              <a:endParaRPr lang="en-US" b="1" baseline="-14000"/>
            </a:p>
          </p:txBody>
        </p:sp>
        <p:sp>
          <p:nvSpPr>
            <p:cNvPr id="36930" name="Text Box 66"/>
            <p:cNvSpPr txBox="1">
              <a:spLocks noChangeArrowheads="1"/>
            </p:cNvSpPr>
            <p:nvPr/>
          </p:nvSpPr>
          <p:spPr bwMode="auto">
            <a:xfrm>
              <a:off x="1632"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2</a:t>
              </a:r>
              <a:endParaRPr lang="en-US" b="1" baseline="-14000"/>
            </a:p>
          </p:txBody>
        </p:sp>
        <p:sp>
          <p:nvSpPr>
            <p:cNvPr id="36931" name="Text Box 67"/>
            <p:cNvSpPr txBox="1">
              <a:spLocks noChangeArrowheads="1"/>
            </p:cNvSpPr>
            <p:nvPr/>
          </p:nvSpPr>
          <p:spPr bwMode="auto">
            <a:xfrm>
              <a:off x="3552" y="26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n</a:t>
              </a:r>
              <a:endParaRPr lang="en-US" b="1" baseline="-14000"/>
            </a:p>
          </p:txBody>
        </p:sp>
        <p:sp>
          <p:nvSpPr>
            <p:cNvPr id="36932" name="Text Box 68"/>
            <p:cNvSpPr txBox="1">
              <a:spLocks noChangeArrowheads="1"/>
            </p:cNvSpPr>
            <p:nvPr/>
          </p:nvSpPr>
          <p:spPr bwMode="auto">
            <a:xfrm>
              <a:off x="4368" y="26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ym typeface="Symbol" pitchFamily="18" charset="2"/>
                </a:rPr>
                <a:t></a:t>
              </a:r>
              <a:r>
                <a:rPr lang="en-US" b="1" baseline="-14000">
                  <a:sym typeface="Symbol" pitchFamily="18" charset="2"/>
                </a:rPr>
                <a:t>n+1</a:t>
              </a:r>
              <a:endParaRPr lang="en-US" b="1" baseline="-14000"/>
            </a:p>
          </p:txBody>
        </p:sp>
      </p:grpSp>
      <p:grpSp>
        <p:nvGrpSpPr>
          <p:cNvPr id="36934" name="Group 70"/>
          <p:cNvGrpSpPr>
            <a:grpSpLocks/>
          </p:cNvGrpSpPr>
          <p:nvPr/>
        </p:nvGrpSpPr>
        <p:grpSpPr bwMode="auto">
          <a:xfrm>
            <a:off x="685800" y="5181600"/>
            <a:ext cx="685800" cy="609600"/>
            <a:chOff x="3168" y="2304"/>
            <a:chExt cx="528" cy="384"/>
          </a:xfrm>
        </p:grpSpPr>
        <p:sp>
          <p:nvSpPr>
            <p:cNvPr id="36935" name="Oval 71"/>
            <p:cNvSpPr>
              <a:spLocks noChangeArrowheads="1"/>
            </p:cNvSpPr>
            <p:nvPr/>
          </p:nvSpPr>
          <p:spPr bwMode="auto">
            <a:xfrm>
              <a:off x="3168" y="2304"/>
              <a:ext cx="528" cy="38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36" name="Text Box 72"/>
            <p:cNvSpPr txBox="1">
              <a:spLocks noChangeArrowheads="1"/>
            </p:cNvSpPr>
            <p:nvPr/>
          </p:nvSpPr>
          <p:spPr bwMode="auto">
            <a:xfrm>
              <a:off x="3277" y="2391"/>
              <a:ext cx="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 n</a:t>
              </a:r>
            </a:p>
          </p:txBody>
        </p:sp>
      </p:grpSp>
      <p:sp>
        <p:nvSpPr>
          <p:cNvPr id="36937" name="Text Box 73"/>
          <p:cNvSpPr txBox="1">
            <a:spLocks noChangeArrowheads="1"/>
          </p:cNvSpPr>
          <p:nvPr/>
        </p:nvSpPr>
        <p:spPr bwMode="auto">
          <a:xfrm>
            <a:off x="1447800" y="52578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t>= </a:t>
            </a:r>
            <a:r>
              <a:rPr lang="en-US" i="1"/>
              <a:t>State n, i.e., the case of n customers/jobs in the system</a:t>
            </a:r>
          </a:p>
        </p:txBody>
      </p:sp>
      <p:sp>
        <p:nvSpPr>
          <p:cNvPr id="36939" name="Text Box 75"/>
          <p:cNvSpPr txBox="1">
            <a:spLocks noChangeArrowheads="1"/>
          </p:cNvSpPr>
          <p:nvPr/>
        </p:nvSpPr>
        <p:spPr bwMode="auto">
          <a:xfrm>
            <a:off x="533400" y="1692275"/>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6905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Char char="v"/>
            </a:pPr>
            <a:r>
              <a:rPr lang="en-US"/>
              <a:t>Excellent tool for describing the mechanics of a Birth-and-Death process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8" name="Rectangle 6"/>
          <p:cNvSpPr>
            <a:spLocks noGrp="1" noChangeArrowheads="1"/>
          </p:cNvSpPr>
          <p:nvPr>
            <p:ph idx="1"/>
          </p:nvPr>
        </p:nvSpPr>
        <p:spPr>
          <a:xfrm>
            <a:off x="457200" y="1219200"/>
            <a:ext cx="8229600" cy="5029200"/>
          </a:xfrm>
        </p:spPr>
        <p:txBody>
          <a:bodyPr/>
          <a:lstStyle/>
          <a:p>
            <a:pPr marL="396875" indent="-396875">
              <a:buFont typeface="Wingdings" pitchFamily="2" charset="2"/>
              <a:buNone/>
            </a:pPr>
            <a:r>
              <a:rPr lang="en-US" b="1" dirty="0"/>
              <a:t>Assumptions - the Basic Queuing Process</a:t>
            </a:r>
          </a:p>
          <a:p>
            <a:pPr marL="396875" indent="-396875">
              <a:buFont typeface="Wingdings" pitchFamily="2" charset="2"/>
              <a:buChar char="ü"/>
            </a:pPr>
            <a:r>
              <a:rPr lang="en-US" sz="2400" dirty="0"/>
              <a:t>Infinite Calling Populations</a:t>
            </a:r>
          </a:p>
          <a:p>
            <a:pPr marL="796925" lvl="1"/>
            <a:r>
              <a:rPr lang="en-US" sz="2000" dirty="0">
                <a:solidFill>
                  <a:srgbClr val="002060"/>
                </a:solidFill>
              </a:rPr>
              <a:t>Independence between arrivals</a:t>
            </a:r>
          </a:p>
          <a:p>
            <a:pPr marL="396875" indent="-396875">
              <a:buFont typeface="Wingdings" pitchFamily="2" charset="2"/>
              <a:buChar char="ü"/>
            </a:pPr>
            <a:r>
              <a:rPr lang="en-US" sz="2400" dirty="0"/>
              <a:t>The arrival process is Poisson with an expected arrival rate </a:t>
            </a:r>
            <a:r>
              <a:rPr lang="en-US" sz="2400" dirty="0">
                <a:sym typeface="Symbol" pitchFamily="18" charset="2"/>
              </a:rPr>
              <a:t></a:t>
            </a:r>
          </a:p>
          <a:p>
            <a:pPr marL="796925" lvl="1"/>
            <a:r>
              <a:rPr lang="en-US" sz="2000" dirty="0">
                <a:solidFill>
                  <a:srgbClr val="002060"/>
                </a:solidFill>
                <a:sym typeface="Symbol" pitchFamily="18" charset="2"/>
              </a:rPr>
              <a:t>Independent of the number of customers currently in the system</a:t>
            </a:r>
          </a:p>
          <a:p>
            <a:pPr marL="396875" indent="-396875">
              <a:buFont typeface="Wingdings" pitchFamily="2" charset="2"/>
              <a:buChar char="ü"/>
            </a:pPr>
            <a:r>
              <a:rPr lang="en-US" sz="2400" dirty="0">
                <a:sym typeface="Symbol" pitchFamily="18" charset="2"/>
              </a:rPr>
              <a:t>The queue configuration is a single queue with possibly infinite length</a:t>
            </a:r>
          </a:p>
          <a:p>
            <a:pPr marL="796925" lvl="1"/>
            <a:r>
              <a:rPr lang="en-US" sz="2000" dirty="0">
                <a:solidFill>
                  <a:srgbClr val="002060"/>
                </a:solidFill>
                <a:sym typeface="Symbol" pitchFamily="18" charset="2"/>
              </a:rPr>
              <a:t>No reneging or balking</a:t>
            </a:r>
          </a:p>
          <a:p>
            <a:pPr marL="396875" indent="-396875">
              <a:buFont typeface="Wingdings" pitchFamily="2" charset="2"/>
              <a:buChar char="ü"/>
            </a:pPr>
            <a:r>
              <a:rPr lang="en-US" sz="2400" dirty="0">
                <a:sym typeface="Symbol" pitchFamily="18" charset="2"/>
              </a:rPr>
              <a:t>The queue discipline is FIFO</a:t>
            </a:r>
          </a:p>
          <a:p>
            <a:pPr marL="396875" indent="-396875">
              <a:buFont typeface="Wingdings" pitchFamily="2" charset="2"/>
              <a:buChar char="ü"/>
            </a:pPr>
            <a:r>
              <a:rPr lang="en-US" sz="2400" dirty="0">
                <a:sym typeface="Symbol" pitchFamily="18" charset="2"/>
              </a:rPr>
              <a:t>The service mechanism consists of a single server with exponentially distributed service times</a:t>
            </a:r>
          </a:p>
          <a:p>
            <a:pPr marL="796925" lvl="1"/>
            <a:r>
              <a:rPr lang="en-US" sz="2000" dirty="0">
                <a:solidFill>
                  <a:srgbClr val="002060"/>
                </a:solidFill>
                <a:sym typeface="Symbol" pitchFamily="18" charset="2"/>
              </a:rPr>
              <a:t> = expected service rate when the server is busy</a:t>
            </a:r>
          </a:p>
        </p:txBody>
      </p:sp>
      <p:sp>
        <p:nvSpPr>
          <p:cNvPr id="9" name="Slide Number Placeholder 5"/>
          <p:cNvSpPr>
            <a:spLocks noGrp="1"/>
          </p:cNvSpPr>
          <p:nvPr>
            <p:ph type="sldNum" sz="quarter" idx="12"/>
          </p:nvPr>
        </p:nvSpPr>
        <p:spPr/>
        <p:txBody>
          <a:bodyPr/>
          <a:lstStyle/>
          <a:p>
            <a:fld id="{91E245D2-805F-42C7-A245-AE95627893EB}" type="slidenum">
              <a:rPr lang="en-US"/>
              <a:pPr/>
              <a:t>39</a:t>
            </a:fld>
            <a:endParaRPr lang="en-US"/>
          </a:p>
        </p:txBody>
      </p:sp>
      <p:sp>
        <p:nvSpPr>
          <p:cNvPr id="69644" name="Rectangle 12"/>
          <p:cNvSpPr>
            <a:spLocks noChangeArrowheads="1"/>
          </p:cNvSpPr>
          <p:nvPr/>
        </p:nvSpPr>
        <p:spPr bwMode="auto">
          <a:xfrm>
            <a:off x="533400" y="152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M/M/1 - model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35D190B2-B154-4C1B-AD79-2E5E63961EAD}" type="slidenum">
              <a:rPr lang="en-US"/>
              <a:pPr/>
              <a:t>4</a:t>
            </a:fld>
            <a:endParaRPr lang="en-US"/>
          </a:p>
        </p:txBody>
      </p:sp>
      <p:sp>
        <p:nvSpPr>
          <p:cNvPr id="83970" name="Rectangle 2"/>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Overview (III)</a:t>
            </a:r>
          </a:p>
        </p:txBody>
      </p:sp>
      <p:sp>
        <p:nvSpPr>
          <p:cNvPr id="83971" name="Rectangle 3"/>
          <p:cNvSpPr>
            <a:spLocks noChangeArrowheads="1"/>
          </p:cNvSpPr>
          <p:nvPr/>
        </p:nvSpPr>
        <p:spPr bwMode="auto">
          <a:xfrm>
            <a:off x="533400" y="1676400"/>
            <a:ext cx="7010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a:t>Simulation – What is that?</a:t>
            </a:r>
          </a:p>
          <a:p>
            <a:pPr marL="742950" lvl="1" indent="-285750">
              <a:spcBef>
                <a:spcPct val="20000"/>
              </a:spcBef>
              <a:buFontTx/>
              <a:buChar char="–"/>
            </a:pPr>
            <a:r>
              <a:rPr lang="en-US" sz="2000">
                <a:solidFill>
                  <a:schemeClr val="accent2"/>
                </a:solidFill>
              </a:rPr>
              <a:t>Why is it an important tool?</a:t>
            </a:r>
          </a:p>
          <a:p>
            <a:pPr marL="342900" indent="-342900">
              <a:spcBef>
                <a:spcPct val="20000"/>
              </a:spcBef>
              <a:buFontTx/>
              <a:buChar char="•"/>
            </a:pPr>
            <a:r>
              <a:rPr lang="en-US"/>
              <a:t>Building a simulation model</a:t>
            </a:r>
          </a:p>
          <a:p>
            <a:pPr marL="742950" lvl="1" indent="-285750">
              <a:spcBef>
                <a:spcPct val="20000"/>
              </a:spcBef>
              <a:buFontTx/>
              <a:buChar char="–"/>
            </a:pPr>
            <a:r>
              <a:rPr lang="en-US" sz="2000">
                <a:solidFill>
                  <a:schemeClr val="accent2"/>
                </a:solidFill>
              </a:rPr>
              <a:t>Discrete event simulation</a:t>
            </a:r>
          </a:p>
          <a:p>
            <a:pPr marL="342900" indent="-342900">
              <a:spcBef>
                <a:spcPct val="20000"/>
              </a:spcBef>
              <a:buFontTx/>
              <a:buChar char="•"/>
            </a:pPr>
            <a:r>
              <a:rPr lang="en-US"/>
              <a:t>Structure of a BPD simulation project</a:t>
            </a:r>
          </a:p>
          <a:p>
            <a:pPr marL="342900" indent="-342900">
              <a:spcBef>
                <a:spcPct val="20000"/>
              </a:spcBef>
              <a:buFontTx/>
              <a:buChar char="•"/>
            </a:pPr>
            <a:r>
              <a:rPr lang="en-US"/>
              <a:t>Model verification and validation</a:t>
            </a:r>
          </a:p>
          <a:p>
            <a:pPr marL="342900" indent="-342900">
              <a:spcBef>
                <a:spcPct val="20000"/>
              </a:spcBef>
              <a:buFontTx/>
              <a:buChar char="•"/>
            </a:pPr>
            <a:r>
              <a:rPr lang="en-US"/>
              <a:t>Example – Simulation of a M/M/1 Queue</a:t>
            </a:r>
            <a:endParaRPr lang="en-US">
              <a:solidFill>
                <a:schemeClr val="accent2"/>
              </a:solidFill>
            </a:endParaRPr>
          </a:p>
        </p:txBody>
      </p:sp>
      <p:pic>
        <p:nvPicPr>
          <p:cNvPr id="83977" name="Picture 9" descr="PE0183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855788"/>
            <a:ext cx="2514600" cy="2411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249237" y="1219200"/>
            <a:ext cx="7772400" cy="2590800"/>
          </a:xfrm>
        </p:spPr>
        <p:txBody>
          <a:bodyPr/>
          <a:lstStyle/>
          <a:p>
            <a:pPr marL="396875" indent="-396875">
              <a:lnSpc>
                <a:spcPct val="90000"/>
              </a:lnSpc>
              <a:buFont typeface="Wingdings" pitchFamily="2" charset="2"/>
              <a:buChar char="Ø"/>
            </a:pPr>
            <a:r>
              <a:rPr lang="en-US" sz="2400" dirty="0"/>
              <a:t>Situation</a:t>
            </a:r>
          </a:p>
          <a:p>
            <a:pPr marL="908050" lvl="1" indent="-396875">
              <a:lnSpc>
                <a:spcPct val="90000"/>
              </a:lnSpc>
            </a:pPr>
            <a:r>
              <a:rPr lang="en-US" sz="2000" dirty="0">
                <a:solidFill>
                  <a:srgbClr val="002060"/>
                </a:solidFill>
              </a:rPr>
              <a:t>Patients arrive according to a Poisson process with intensity </a:t>
            </a:r>
            <a:r>
              <a:rPr lang="en-US" sz="2000" dirty="0">
                <a:solidFill>
                  <a:srgbClr val="002060"/>
                </a:solidFill>
                <a:sym typeface="Symbol" pitchFamily="18" charset="2"/>
              </a:rPr>
              <a:t> ( the time between arrivals is </a:t>
            </a:r>
            <a:r>
              <a:rPr lang="en-US" sz="2000" dirty="0" err="1">
                <a:solidFill>
                  <a:srgbClr val="002060"/>
                </a:solidFill>
                <a:sym typeface="Symbol" pitchFamily="18" charset="2"/>
              </a:rPr>
              <a:t>exp</a:t>
            </a:r>
            <a:r>
              <a:rPr lang="en-US" sz="2000" dirty="0">
                <a:solidFill>
                  <a:srgbClr val="002060"/>
                </a:solidFill>
                <a:sym typeface="Symbol" pitchFamily="18" charset="2"/>
              </a:rPr>
              <a:t>() distributed.</a:t>
            </a:r>
          </a:p>
          <a:p>
            <a:pPr marL="908050" lvl="1" indent="-396875">
              <a:lnSpc>
                <a:spcPct val="90000"/>
              </a:lnSpc>
            </a:pPr>
            <a:r>
              <a:rPr lang="en-US" sz="2000" dirty="0">
                <a:solidFill>
                  <a:srgbClr val="002060"/>
                </a:solidFill>
                <a:sym typeface="Symbol" pitchFamily="18" charset="2"/>
              </a:rPr>
              <a:t>The service time (the doctor’s examination and treatment time of a patient) follows an exponential distribution with mean 1/ (=</a:t>
            </a:r>
            <a:r>
              <a:rPr lang="en-US" sz="2000" dirty="0" err="1">
                <a:solidFill>
                  <a:srgbClr val="002060"/>
                </a:solidFill>
                <a:sym typeface="Symbol" pitchFamily="18" charset="2"/>
              </a:rPr>
              <a:t>exp</a:t>
            </a:r>
            <a:r>
              <a:rPr lang="en-US" sz="2000" dirty="0">
                <a:solidFill>
                  <a:srgbClr val="002060"/>
                </a:solidFill>
                <a:sym typeface="Symbol" pitchFamily="18" charset="2"/>
              </a:rPr>
              <a:t>() distributed)</a:t>
            </a:r>
          </a:p>
          <a:p>
            <a:pPr marL="908050" lvl="1" indent="-396875">
              <a:lnSpc>
                <a:spcPct val="90000"/>
              </a:lnSpc>
              <a:buFont typeface="Symbol" pitchFamily="18" charset="2"/>
              <a:buChar char="Þ"/>
            </a:pPr>
            <a:r>
              <a:rPr lang="en-US" sz="2000" i="1" dirty="0"/>
              <a:t>The ER can be modeled as an M/M/c system where c=the number of doctors</a:t>
            </a:r>
            <a:endParaRPr lang="en-US" sz="2000" dirty="0"/>
          </a:p>
        </p:txBody>
      </p:sp>
      <p:sp>
        <p:nvSpPr>
          <p:cNvPr id="11" name="Slide Number Placeholder 5"/>
          <p:cNvSpPr>
            <a:spLocks noGrp="1"/>
          </p:cNvSpPr>
          <p:nvPr>
            <p:ph type="sldNum" sz="quarter" idx="12"/>
          </p:nvPr>
        </p:nvSpPr>
        <p:spPr/>
        <p:txBody>
          <a:bodyPr/>
          <a:lstStyle/>
          <a:p>
            <a:fld id="{420D8522-8329-49D0-B828-01A3755F2B26}" type="slidenum">
              <a:rPr lang="en-US"/>
              <a:pPr/>
              <a:t>40</a:t>
            </a:fld>
            <a:endParaRPr lang="en-US"/>
          </a:p>
        </p:txBody>
      </p:sp>
      <p:sp>
        <p:nvSpPr>
          <p:cNvPr id="44041"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Example – ER at County Hospital</a:t>
            </a:r>
          </a:p>
        </p:txBody>
      </p:sp>
      <p:pic>
        <p:nvPicPr>
          <p:cNvPr id="44042" name="Picture 10" descr="PE0102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327" y="3549650"/>
            <a:ext cx="1330325" cy="208915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283684" y="3749458"/>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nSpc>
                <a:spcPct val="90000"/>
              </a:lnSpc>
              <a:spcBef>
                <a:spcPct val="20000"/>
              </a:spcBef>
              <a:buFont typeface="Wingdings" pitchFamily="2" charset="2"/>
              <a:buChar char="Ø"/>
            </a:pPr>
            <a:r>
              <a:rPr lang="en-US" dirty="0"/>
              <a:t>Data gathering</a:t>
            </a:r>
          </a:p>
          <a:p>
            <a:pPr marL="908050" lvl="1" indent="-396875">
              <a:lnSpc>
                <a:spcPct val="90000"/>
              </a:lnSpc>
              <a:spcBef>
                <a:spcPct val="20000"/>
              </a:spcBef>
              <a:buFont typeface="Symbol" pitchFamily="18" charset="2"/>
              <a:buChar char="Þ"/>
            </a:pPr>
            <a:r>
              <a:rPr lang="en-US" sz="2000" dirty="0">
                <a:solidFill>
                  <a:srgbClr val="002060"/>
                </a:solidFill>
                <a:sym typeface="Symbol" pitchFamily="18" charset="2"/>
              </a:rPr>
              <a:t> = 2 patients per hour</a:t>
            </a:r>
          </a:p>
          <a:p>
            <a:pPr marL="908050" lvl="1" indent="-396875">
              <a:lnSpc>
                <a:spcPct val="90000"/>
              </a:lnSpc>
              <a:spcBef>
                <a:spcPct val="20000"/>
              </a:spcBef>
              <a:buFont typeface="Symbol" pitchFamily="18" charset="2"/>
              <a:buChar char="Þ"/>
            </a:pPr>
            <a:r>
              <a:rPr lang="en-US" sz="2000" dirty="0">
                <a:solidFill>
                  <a:srgbClr val="002060"/>
                </a:solidFill>
                <a:sym typeface="Symbol" pitchFamily="18" charset="2"/>
              </a:rPr>
              <a:t> = 3 patients per hour</a:t>
            </a:r>
            <a:endParaRPr lang="en-US" sz="2000" dirty="0">
              <a:solidFill>
                <a:srgbClr val="002060"/>
              </a:solidFill>
            </a:endParaRPr>
          </a:p>
          <a:p>
            <a:pPr marL="396875" indent="-396875">
              <a:lnSpc>
                <a:spcPct val="90000"/>
              </a:lnSpc>
              <a:spcBef>
                <a:spcPct val="20000"/>
              </a:spcBef>
              <a:buFont typeface="Wingdings" pitchFamily="2" charset="2"/>
              <a:buChar char="v"/>
            </a:pPr>
            <a:r>
              <a:rPr lang="en-US" dirty="0"/>
              <a:t>Questions</a:t>
            </a:r>
          </a:p>
          <a:p>
            <a:pPr marL="908050" lvl="1" indent="-396875">
              <a:lnSpc>
                <a:spcPct val="90000"/>
              </a:lnSpc>
              <a:spcBef>
                <a:spcPct val="20000"/>
              </a:spcBef>
              <a:buFontTx/>
              <a:buChar char="–"/>
            </a:pPr>
            <a:r>
              <a:rPr lang="en-US" sz="2000" dirty="0">
                <a:solidFill>
                  <a:srgbClr val="002060"/>
                </a:solidFill>
              </a:rPr>
              <a:t>Should the capacity be increased from 1 to 2 doctors?</a:t>
            </a:r>
          </a:p>
          <a:p>
            <a:pPr marL="908050" lvl="1" indent="-396875">
              <a:lnSpc>
                <a:spcPct val="90000"/>
              </a:lnSpc>
              <a:spcBef>
                <a:spcPct val="20000"/>
              </a:spcBef>
              <a:buFontTx/>
              <a:buChar char="–"/>
            </a:pPr>
            <a:r>
              <a:rPr lang="en-US" sz="2000" dirty="0">
                <a:solidFill>
                  <a:srgbClr val="002060"/>
                </a:solidFill>
              </a:rPr>
              <a:t>How are the characteristics of the system (</a:t>
            </a:r>
            <a:r>
              <a:rPr lang="en-US" sz="2000" dirty="0">
                <a:solidFill>
                  <a:srgbClr val="002060"/>
                </a:solidFill>
                <a:sym typeface="Symbol" pitchFamily="18" charset="2"/>
              </a:rPr>
              <a:t>, </a:t>
            </a:r>
            <a:r>
              <a:rPr lang="en-US" sz="2000" dirty="0" err="1">
                <a:solidFill>
                  <a:srgbClr val="002060"/>
                </a:solidFill>
                <a:sym typeface="Symbol" pitchFamily="18" charset="2"/>
              </a:rPr>
              <a:t>W</a:t>
            </a:r>
            <a:r>
              <a:rPr lang="en-US" sz="2000" baseline="-2000" dirty="0" err="1">
                <a:solidFill>
                  <a:srgbClr val="002060"/>
                </a:solidFill>
                <a:sym typeface="Symbol" pitchFamily="18" charset="2"/>
              </a:rPr>
              <a:t>q</a:t>
            </a:r>
            <a:r>
              <a:rPr lang="en-US" sz="2000" dirty="0">
                <a:solidFill>
                  <a:srgbClr val="002060"/>
                </a:solidFill>
                <a:sym typeface="Symbol" pitchFamily="18" charset="2"/>
              </a:rPr>
              <a:t>, W, </a:t>
            </a:r>
            <a:r>
              <a:rPr lang="en-US" sz="2000" dirty="0" err="1">
                <a:solidFill>
                  <a:srgbClr val="002060"/>
                </a:solidFill>
                <a:sym typeface="Symbol" pitchFamily="18" charset="2"/>
              </a:rPr>
              <a:t>L</a:t>
            </a:r>
            <a:r>
              <a:rPr lang="en-US" sz="2000" baseline="-2000" dirty="0" err="1">
                <a:solidFill>
                  <a:srgbClr val="002060"/>
                </a:solidFill>
                <a:sym typeface="Symbol" pitchFamily="18" charset="2"/>
              </a:rPr>
              <a:t>q</a:t>
            </a:r>
            <a:r>
              <a:rPr lang="en-US" sz="2000" dirty="0">
                <a:solidFill>
                  <a:srgbClr val="002060"/>
                </a:solidFill>
                <a:sym typeface="Symbol" pitchFamily="18" charset="2"/>
              </a:rPr>
              <a:t> and L)</a:t>
            </a:r>
            <a:r>
              <a:rPr lang="en-US" sz="2000" dirty="0">
                <a:solidFill>
                  <a:srgbClr val="002060"/>
                </a:solidFill>
              </a:rPr>
              <a:t> affected by an increase in service capacity?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28600" y="958241"/>
            <a:ext cx="8077200" cy="5562600"/>
          </a:xfrm>
        </p:spPr>
        <p:txBody>
          <a:bodyPr>
            <a:normAutofit/>
          </a:bodyPr>
          <a:lstStyle/>
          <a:p>
            <a:pPr>
              <a:lnSpc>
                <a:spcPct val="90000"/>
              </a:lnSpc>
            </a:pPr>
            <a:r>
              <a:rPr lang="en-US" sz="2400" dirty="0" smtClean="0"/>
              <a:t>Interpretation </a:t>
            </a:r>
          </a:p>
          <a:p>
            <a:pPr lvl="1">
              <a:lnSpc>
                <a:spcPct val="90000"/>
              </a:lnSpc>
            </a:pPr>
            <a:r>
              <a:rPr lang="en-US" sz="1800" dirty="0" smtClean="0">
                <a:solidFill>
                  <a:srgbClr val="002060"/>
                </a:solidFill>
              </a:rPr>
              <a:t>To </a:t>
            </a:r>
            <a:r>
              <a:rPr lang="en-US" sz="1800" dirty="0">
                <a:solidFill>
                  <a:srgbClr val="002060"/>
                </a:solidFill>
              </a:rPr>
              <a:t>be in the queue = to be in the waiting room</a:t>
            </a:r>
          </a:p>
          <a:p>
            <a:pPr lvl="1">
              <a:lnSpc>
                <a:spcPct val="90000"/>
              </a:lnSpc>
            </a:pPr>
            <a:r>
              <a:rPr lang="en-US" sz="1800" dirty="0">
                <a:solidFill>
                  <a:srgbClr val="002060"/>
                </a:solidFill>
              </a:rPr>
              <a:t>To be in the system = to be in the ER (waiting or under treatment</a:t>
            </a:r>
            <a:r>
              <a:rPr lang="en-US" sz="1800" dirty="0" smtClean="0">
                <a:solidFill>
                  <a:srgbClr val="002060"/>
                </a:solidFill>
              </a:rPr>
              <a:t>)</a:t>
            </a:r>
          </a:p>
          <a:p>
            <a:pPr lvl="1">
              <a:lnSpc>
                <a:spcPct val="90000"/>
              </a:lnSpc>
            </a:pPr>
            <a:endParaRPr lang="en-US" sz="1800" dirty="0">
              <a:solidFill>
                <a:srgbClr val="002060"/>
              </a:solidFill>
            </a:endParaRP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1400" dirty="0"/>
          </a:p>
          <a:p>
            <a:pPr>
              <a:lnSpc>
                <a:spcPct val="90000"/>
              </a:lnSpc>
            </a:pPr>
            <a:endParaRPr lang="en-US" sz="1400" dirty="0"/>
          </a:p>
          <a:p>
            <a:pPr>
              <a:lnSpc>
                <a:spcPct val="90000"/>
              </a:lnSpc>
            </a:pPr>
            <a:r>
              <a:rPr lang="en-US" sz="2400" dirty="0" smtClean="0"/>
              <a:t>Is it warranted to hire a second doctor ?</a:t>
            </a:r>
            <a:endParaRPr lang="en-US" sz="2400" dirty="0"/>
          </a:p>
        </p:txBody>
      </p:sp>
      <p:sp>
        <p:nvSpPr>
          <p:cNvPr id="51" name="Slide Number Placeholder 5"/>
          <p:cNvSpPr>
            <a:spLocks noGrp="1"/>
          </p:cNvSpPr>
          <p:nvPr>
            <p:ph type="sldNum" sz="quarter" idx="12"/>
          </p:nvPr>
        </p:nvSpPr>
        <p:spPr/>
        <p:txBody>
          <a:bodyPr/>
          <a:lstStyle/>
          <a:p>
            <a:fld id="{D764ED8E-6A4D-469F-910F-832C1A8824C5}" type="slidenum">
              <a:rPr lang="en-US"/>
              <a:pPr/>
              <a:t>41</a:t>
            </a:fld>
            <a:endParaRPr lang="en-US"/>
          </a:p>
        </p:txBody>
      </p:sp>
      <p:sp>
        <p:nvSpPr>
          <p:cNvPr id="45065" name="Rectangle 9"/>
          <p:cNvSpPr>
            <a:spLocks noChangeArrowheads="1"/>
          </p:cNvSpPr>
          <p:nvPr/>
        </p:nvSpPr>
        <p:spPr bwMode="auto">
          <a:xfrm>
            <a:off x="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chemeClr val="tx2"/>
                </a:solidFill>
              </a:rPr>
              <a:t> Summary of Results – County Hospital</a:t>
            </a:r>
          </a:p>
        </p:txBody>
      </p:sp>
      <mc:AlternateContent xmlns:mc="http://schemas.openxmlformats.org/markup-compatibility/2006" xmlns:a14="http://schemas.microsoft.com/office/drawing/2010/main">
        <mc:Choice Requires="a14">
          <p:graphicFrame>
            <p:nvGraphicFramePr>
              <p:cNvPr id="45125" name="Group 69"/>
              <p:cNvGraphicFramePr>
                <a:graphicFrameLocks noGrp="1"/>
              </p:cNvGraphicFramePr>
              <p:nvPr>
                <p:extLst>
                  <p:ext uri="{D42A27DB-BD31-4B8C-83A1-F6EECF244321}">
                    <p14:modId xmlns:p14="http://schemas.microsoft.com/office/powerpoint/2010/main" val="1767993214"/>
                  </p:ext>
                </p:extLst>
              </p:nvPr>
            </p:nvGraphicFramePr>
            <p:xfrm>
              <a:off x="762000" y="2057400"/>
              <a:ext cx="6705600" cy="3805175"/>
            </p:xfrm>
            <a:graphic>
              <a:graphicData uri="http://schemas.openxmlformats.org/drawingml/2006/table">
                <a:tbl>
                  <a:tblPr/>
                  <a:tblGrid>
                    <a:gridCol w="2235200"/>
                    <a:gridCol w="2235200"/>
                    <a:gridCol w="2235200"/>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Characteristic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One doctor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Two Doctors (c=2)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sym typeface="Symbol" pitchFamily="18" charset="2"/>
                            </a:rPr>
                            <a:t> </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P</a:t>
                          </a:r>
                          <a:r>
                            <a:rPr kumimoji="0" lang="en-US" sz="1800" b="1" i="0" u="none" strike="noStrike" cap="none" normalizeH="0" baseline="-25000" dirty="0" smtClean="0">
                              <a:ln>
                                <a:noFill/>
                              </a:ln>
                              <a:solidFill>
                                <a:schemeClr val="tx1"/>
                              </a:solidFill>
                              <a:effectLst/>
                              <a:latin typeface="Times New Roman" pitchFamily="18" charset="0"/>
                            </a:rPr>
                            <a:t>0     </a:t>
                          </a:r>
                          <a:r>
                            <a:rPr kumimoji="0" lang="en-US" sz="1800" b="1" i="0" u="none" strike="noStrike" cap="none" normalizeH="0" baseline="0" dirty="0" smtClean="0">
                              <a:ln>
                                <a:noFill/>
                              </a:ln>
                              <a:solidFill>
                                <a:schemeClr val="tx1"/>
                              </a:solidFill>
                              <a:effectLst/>
                              <a:latin typeface="Times New Roman" pitchFamily="18" charset="0"/>
                            </a:rPr>
                            <a:t>=  (1 - </a:t>
                          </a:r>
                          <a14:m>
                            <m:oMath xmlns:m="http://schemas.openxmlformats.org/officeDocument/2006/math">
                              <m:r>
                                <a:rPr kumimoji="0" lang="en-US" sz="1800" b="1" i="1" u="none" strike="noStrike" cap="none" normalizeH="0" baseline="0" smtClean="0">
                                  <a:ln>
                                    <a:noFill/>
                                  </a:ln>
                                  <a:solidFill>
                                    <a:schemeClr val="tx1"/>
                                  </a:solidFill>
                                  <a:effectLst/>
                                  <a:latin typeface="Cambria Math"/>
                                  <a:ea typeface="Cambria Math"/>
                                </a:rPr>
                                <m:t>𝝆</m:t>
                              </m:r>
                              <m:r>
                                <a:rPr kumimoji="0" lang="en-US" sz="1800" b="1" i="1" u="none" strike="noStrike" cap="none" normalizeH="0" baseline="0" smtClean="0">
                                  <a:ln>
                                    <a:noFill/>
                                  </a:ln>
                                  <a:solidFill>
                                    <a:schemeClr val="tx1"/>
                                  </a:solidFill>
                                  <a:effectLst/>
                                  <a:latin typeface="Cambria Math"/>
                                  <a:ea typeface="Cambria Math"/>
                                </a:rPr>
                                <m:t>)</m:t>
                              </m:r>
                            </m:oMath>
                          </a14:m>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(1-P</a:t>
                          </a:r>
                          <a:r>
                            <a:rPr kumimoji="0" lang="en-US" sz="1800" b="1" i="0" u="none" strike="noStrike" cap="none" normalizeH="0" baseline="-25000" dirty="0" smtClean="0">
                              <a:ln>
                                <a:noFill/>
                              </a:ln>
                              <a:solidFill>
                                <a:schemeClr val="tx1"/>
                              </a:solidFill>
                              <a:effectLst/>
                              <a:latin typeface="Times New Roman" pitchFamily="18" charset="0"/>
                            </a:rPr>
                            <a:t>0</a:t>
                          </a:r>
                          <a:r>
                            <a:rPr kumimoji="0" lang="en-US" sz="1800" b="1" i="0" u="none" strike="noStrike" cap="none" normalizeH="0" baseline="0" dirty="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P</a:t>
                          </a:r>
                          <a:r>
                            <a:rPr kumimoji="0" lang="en-US" sz="1800" b="1" i="0" u="none" strike="noStrike" cap="none" normalizeH="0" baseline="-25000" dirty="0" smtClean="0">
                              <a:ln>
                                <a:noFill/>
                              </a:ln>
                              <a:solidFill>
                                <a:schemeClr val="tx1"/>
                              </a:solidFill>
                              <a:effectLst/>
                              <a:latin typeface="Times New Roman" pitchFamily="18" charset="0"/>
                            </a:rPr>
                            <a:t>1   </a:t>
                          </a:r>
                          <a:r>
                            <a:rPr kumimoji="0" lang="en-US" sz="1800" b="1" i="0" u="none" strike="noStrike" cap="none" normalizeH="0" baseline="0" dirty="0" smtClean="0">
                              <a:ln>
                                <a:noFill/>
                              </a:ln>
                              <a:solidFill>
                                <a:schemeClr val="tx1"/>
                              </a:solidFill>
                              <a:effectLst/>
                              <a:latin typeface="Times New Roman" pitchFamily="18" charset="0"/>
                            </a:rPr>
                            <a:t>= </a:t>
                          </a:r>
                          <a14:m>
                            <m:oMath xmlns:m="http://schemas.openxmlformats.org/officeDocument/2006/math">
                              <m:r>
                                <a:rPr kumimoji="0" lang="en-US" sz="1800" b="1" i="1" u="none" strike="noStrike" cap="none" normalizeH="0" baseline="0" smtClean="0">
                                  <a:ln>
                                    <a:noFill/>
                                  </a:ln>
                                  <a:solidFill>
                                    <a:schemeClr val="tx1"/>
                                  </a:solidFill>
                                  <a:effectLst/>
                                  <a:latin typeface="Cambria Math"/>
                                  <a:ea typeface="Cambria Math"/>
                                </a:rPr>
                                <m:t>𝝆</m:t>
                              </m:r>
                            </m:oMath>
                          </a14:m>
                          <a:r>
                            <a:rPr kumimoji="0" lang="en-US" sz="1800" b="1" i="0" u="none" strike="noStrike" cap="none" normalizeH="0" baseline="0" dirty="0" smtClean="0">
                              <a:ln>
                                <a:noFill/>
                              </a:ln>
                              <a:solidFill>
                                <a:schemeClr val="tx1"/>
                              </a:solidFill>
                              <a:effectLst/>
                              <a:latin typeface="Times New Roman" pitchFamily="18" charset="0"/>
                            </a:rPr>
                            <a:t>P</a:t>
                          </a:r>
                          <a:r>
                            <a:rPr kumimoji="0" lang="en-US" sz="1800" b="1" i="0" u="none" strike="noStrike" cap="none" normalizeH="0" baseline="-25000" dirty="0" smtClean="0">
                              <a:ln>
                                <a:noFill/>
                              </a:ln>
                              <a:solidFill>
                                <a:schemeClr val="tx1"/>
                              </a:solidFill>
                              <a:effectLst/>
                              <a:latin typeface="Times New Roman" pitchFamily="18" charset="0"/>
                            </a:rPr>
                            <a:t>0</a:t>
                          </a:r>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a:t>
                          </a:r>
                          <a:r>
                            <a:rPr kumimoji="0" lang="en-US" sz="1800" b="1" i="0" u="none" strike="noStrike" cap="none" normalizeH="0" baseline="-4000" dirty="0" err="1" smtClean="0">
                              <a:ln>
                                <a:noFill/>
                              </a:ln>
                              <a:solidFill>
                                <a:schemeClr val="tx1"/>
                              </a:solidFill>
                              <a:effectLst/>
                              <a:latin typeface="Times New Roman" pitchFamily="18" charset="0"/>
                            </a:rPr>
                            <a:t>q</a:t>
                          </a:r>
                          <a:r>
                            <a:rPr kumimoji="0" lang="en-US" sz="1800" b="1" i="0" u="none" strike="noStrike" cap="none" normalizeH="0" baseline="-4000" dirty="0" smtClean="0">
                              <a:ln>
                                <a:noFill/>
                              </a:ln>
                              <a:solidFill>
                                <a:schemeClr val="tx1"/>
                              </a:solidFill>
                              <a:effectLst/>
                              <a:latin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rPr>
                            <a:t>= </a:t>
                          </a:r>
                          <a14:m>
                            <m:oMath xmlns:m="http://schemas.openxmlformats.org/officeDocument/2006/math">
                              <m:f>
                                <m:fPr>
                                  <m:ctrlPr>
                                    <a:rPr kumimoji="0" lang="en-US" sz="1800" b="1" i="1" u="none" strike="noStrike" cap="none" normalizeH="0" baseline="0" smtClean="0">
                                      <a:ln>
                                        <a:noFill/>
                                      </a:ln>
                                      <a:solidFill>
                                        <a:schemeClr val="tx1"/>
                                      </a:solidFill>
                                      <a:effectLst/>
                                      <a:latin typeface="Cambria Math"/>
                                    </a:rPr>
                                  </m:ctrlPr>
                                </m:fPr>
                                <m:num>
                                  <m:r>
                                    <m:rPr>
                                      <m:sty m:val="p"/>
                                    </m:rPr>
                                    <a:rPr kumimoji="0" lang="el-GR" sz="1800" b="1" i="1" u="none" strike="noStrike" cap="none" normalizeH="0" baseline="0" smtClean="0">
                                      <a:ln>
                                        <a:noFill/>
                                      </a:ln>
                                      <a:solidFill>
                                        <a:schemeClr val="tx1"/>
                                      </a:solidFill>
                                      <a:effectLst/>
                                      <a:latin typeface="Cambria Math"/>
                                    </a:rPr>
                                    <m:t>λ</m:t>
                                  </m:r>
                                </m:num>
                                <m:den>
                                  <m:r>
                                    <m:rPr>
                                      <m:sty m:val="p"/>
                                    </m:rPr>
                                    <a:rPr kumimoji="0" lang="el-GR" sz="1800" b="1" i="1" u="none" strike="noStrike" cap="none" normalizeH="0" baseline="0" smtClean="0">
                                      <a:ln>
                                        <a:noFill/>
                                      </a:ln>
                                      <a:solidFill>
                                        <a:schemeClr val="tx1"/>
                                      </a:solidFill>
                                      <a:effectLst/>
                                      <a:latin typeface="Cambria Math"/>
                                    </a:rPr>
                                    <m:t>μ</m:t>
                                  </m:r>
                                </m:den>
                              </m:f>
                              <m:sSub>
                                <m:sSubPr>
                                  <m:ctrlPr>
                                    <a:rPr kumimoji="0" lang="en-US" sz="1800" b="1" i="1" u="none" strike="noStrike" cap="none" normalizeH="0" baseline="0" smtClean="0">
                                      <a:ln>
                                        <a:noFill/>
                                      </a:ln>
                                      <a:solidFill>
                                        <a:schemeClr val="tx1"/>
                                      </a:solidFill>
                                      <a:effectLst/>
                                      <a:latin typeface="Cambria Math"/>
                                    </a:rPr>
                                  </m:ctrlPr>
                                </m:sSubPr>
                                <m:e>
                                  <m:r>
                                    <a:rPr kumimoji="0" lang="en-US" sz="1800" b="1" i="1" u="none" strike="noStrike" cap="none" normalizeH="0" baseline="0" smtClean="0">
                                      <a:ln>
                                        <a:noFill/>
                                      </a:ln>
                                      <a:solidFill>
                                        <a:schemeClr val="tx1"/>
                                      </a:solidFill>
                                      <a:effectLst/>
                                      <a:latin typeface="Cambria Math"/>
                                    </a:rPr>
                                    <m:t>𝑳</m:t>
                                  </m:r>
                                </m:e>
                                <m:sub>
                                  <m:r>
                                    <a:rPr kumimoji="0" lang="en-US" sz="1800" b="1" i="1" u="none" strike="noStrike" cap="none" normalizeH="0" baseline="0" smtClean="0">
                                      <a:ln>
                                        <a:noFill/>
                                      </a:ln>
                                      <a:solidFill>
                                        <a:schemeClr val="tx1"/>
                                      </a:solidFill>
                                      <a:effectLst/>
                                      <a:latin typeface="Cambria Math"/>
                                    </a:rPr>
                                    <m:t>𝒔</m:t>
                                  </m:r>
                                </m:sub>
                              </m:sSub>
                            </m:oMath>
                          </a14:m>
                          <a:endParaRPr kumimoji="0" lang="en-US" sz="1800" b="1" i="0" u="none" strike="noStrike" cap="none" normalizeH="0" baseline="-400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4/3 patients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1/12 patients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 = 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 patients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3/4 patients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W</a:t>
                          </a:r>
                          <a:r>
                            <a:rPr kumimoji="0" lang="en-US" sz="1800" b="1" i="0" u="none" strike="noStrike" cap="none" normalizeH="0" baseline="-4000" dirty="0" err="1" smtClean="0">
                              <a:ln>
                                <a:noFill/>
                              </a:ln>
                              <a:solidFill>
                                <a:schemeClr val="tx1"/>
                              </a:solidFill>
                              <a:effectLst/>
                              <a:latin typeface="Times New Roman" pitchFamily="18" charset="0"/>
                            </a:rPr>
                            <a:t>q</a:t>
                          </a:r>
                          <a:r>
                            <a:rPr kumimoji="0" lang="en-US" sz="1800" b="1" i="0" u="none" strike="noStrike" cap="none" normalizeH="0" baseline="0" dirty="0" smtClean="0">
                              <a:ln>
                                <a:noFill/>
                              </a:ln>
                              <a:solidFill>
                                <a:schemeClr val="tx1"/>
                              </a:solidFill>
                              <a:effectLst/>
                              <a:latin typeface="Times New Roman" pitchFamily="18" charset="0"/>
                            </a:rPr>
                            <a:t> =</a:t>
                          </a:r>
                          <a14:m>
                            <m:oMath xmlns:m="http://schemas.openxmlformats.org/officeDocument/2006/math">
                              <m:f>
                                <m:fPr>
                                  <m:ctrlPr>
                                    <a:rPr kumimoji="0" lang="en-US" sz="1800" b="1" i="1" u="none" strike="noStrike" cap="none" normalizeH="0" baseline="0" smtClean="0">
                                      <a:ln>
                                        <a:noFill/>
                                      </a:ln>
                                      <a:solidFill>
                                        <a:schemeClr val="tx1"/>
                                      </a:solidFill>
                                      <a:effectLst/>
                                      <a:latin typeface="Cambria Math"/>
                                    </a:rPr>
                                  </m:ctrlPr>
                                </m:fPr>
                                <m:num>
                                  <m:r>
                                    <m:rPr>
                                      <m:sty m:val="p"/>
                                    </m:rPr>
                                    <a:rPr kumimoji="0" lang="el-GR" sz="1800" b="1" i="1" u="none" strike="noStrike" cap="none" normalizeH="0" baseline="0" smtClean="0">
                                      <a:ln>
                                        <a:noFill/>
                                      </a:ln>
                                      <a:solidFill>
                                        <a:schemeClr val="tx1"/>
                                      </a:solidFill>
                                      <a:effectLst/>
                                      <a:latin typeface="Cambria Math"/>
                                    </a:rPr>
                                    <m:t>λ</m:t>
                                  </m:r>
                                </m:num>
                                <m:den>
                                  <m:r>
                                    <m:rPr>
                                      <m:sty m:val="p"/>
                                    </m:rPr>
                                    <a:rPr kumimoji="0" lang="el-GR" sz="1800" b="1" i="1" u="none" strike="noStrike" cap="none" normalizeH="0" baseline="0" smtClean="0">
                                      <a:ln>
                                        <a:noFill/>
                                      </a:ln>
                                      <a:solidFill>
                                        <a:schemeClr val="tx1"/>
                                      </a:solidFill>
                                      <a:effectLst/>
                                      <a:latin typeface="Cambria Math"/>
                                    </a:rPr>
                                    <m:t>μ</m:t>
                                  </m:r>
                                  <m:r>
                                    <a:rPr kumimoji="0" lang="en-US" sz="1800" b="1" i="1" u="none" strike="noStrike" cap="none" normalizeH="0" baseline="0" smtClean="0">
                                      <a:ln>
                                        <a:noFill/>
                                      </a:ln>
                                      <a:solidFill>
                                        <a:schemeClr val="tx1"/>
                                      </a:solidFill>
                                      <a:effectLst/>
                                      <a:latin typeface="Cambria Math"/>
                                    </a:rPr>
                                    <m:t>(</m:t>
                                  </m:r>
                                  <m:r>
                                    <m:rPr>
                                      <m:sty m:val="p"/>
                                    </m:rPr>
                                    <a:rPr kumimoji="0" lang="el-GR" sz="1800" b="1" i="1" u="none" strike="noStrike" cap="none" normalizeH="0" baseline="0" smtClean="0">
                                      <a:ln>
                                        <a:noFill/>
                                      </a:ln>
                                      <a:solidFill>
                                        <a:schemeClr val="tx1"/>
                                      </a:solidFill>
                                      <a:effectLst/>
                                      <a:latin typeface="Cambria Math"/>
                                    </a:rPr>
                                    <m:t>μ</m:t>
                                  </m:r>
                                  <m:r>
                                    <a:rPr kumimoji="0" lang="en-US" sz="1800" b="1" i="1" u="none" strike="noStrike" cap="none" normalizeH="0" baseline="0" smtClean="0">
                                      <a:ln>
                                        <a:noFill/>
                                      </a:ln>
                                      <a:solidFill>
                                        <a:schemeClr val="tx1"/>
                                      </a:solidFill>
                                      <a:effectLst/>
                                      <a:latin typeface="Cambria Math"/>
                                    </a:rPr>
                                    <m:t>−</m:t>
                                  </m:r>
                                  <m:r>
                                    <m:rPr>
                                      <m:sty m:val="p"/>
                                    </m:rPr>
                                    <a:rPr kumimoji="0" lang="el-GR" sz="1800" b="1" i="1" u="none" strike="noStrike" cap="none" normalizeH="0" baseline="0" smtClean="0">
                                      <a:ln>
                                        <a:noFill/>
                                      </a:ln>
                                      <a:solidFill>
                                        <a:schemeClr val="tx1"/>
                                      </a:solidFill>
                                      <a:effectLst/>
                                      <a:latin typeface="Cambria Math"/>
                                    </a:rPr>
                                    <m:t>λ</m:t>
                                  </m:r>
                                  <m:r>
                                    <a:rPr kumimoji="0" lang="en-US" sz="1800" b="1" i="1" u="none" strike="noStrike" cap="none" normalizeH="0" baseline="0" smtClean="0">
                                      <a:ln>
                                        <a:noFill/>
                                      </a:ln>
                                      <a:solidFill>
                                        <a:schemeClr val="tx1"/>
                                      </a:solidFill>
                                      <a:effectLst/>
                                      <a:latin typeface="Cambria Math"/>
                                    </a:rPr>
                                    <m:t>)</m:t>
                                  </m:r>
                                </m:den>
                              </m:f>
                            </m:oMath>
                          </a14:m>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 h = 40 minutes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1/24 h = 2.5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W= </a:t>
                          </a:r>
                          <a14:m>
                            <m:oMath xmlns:m="http://schemas.openxmlformats.org/officeDocument/2006/math">
                              <m:f>
                                <m:fPr>
                                  <m:ctrlPr>
                                    <a:rPr kumimoji="0" lang="en-US" sz="1800" b="1" i="1" u="none" strike="noStrike" cap="none" normalizeH="0" baseline="0" smtClean="0">
                                      <a:ln>
                                        <a:noFill/>
                                      </a:ln>
                                      <a:solidFill>
                                        <a:schemeClr val="tx1"/>
                                      </a:solidFill>
                                      <a:effectLst/>
                                      <a:latin typeface="Cambria Math"/>
                                    </a:rPr>
                                  </m:ctrlPr>
                                </m:fPr>
                                <m:num>
                                  <m:r>
                                    <a:rPr kumimoji="0" lang="en-US" sz="1800" b="1" i="1" u="none" strike="noStrike" cap="none" normalizeH="0" baseline="0" smtClean="0">
                                      <a:ln>
                                        <a:noFill/>
                                      </a:ln>
                                      <a:solidFill>
                                        <a:schemeClr val="tx1"/>
                                      </a:solidFill>
                                      <a:effectLst/>
                                      <a:latin typeface="Cambria Math"/>
                                    </a:rPr>
                                    <m:t>𝟏</m:t>
                                  </m:r>
                                </m:num>
                                <m:den>
                                  <m:r>
                                    <a:rPr kumimoji="0" lang="en-US" sz="1800" b="1" i="1" u="none" strike="noStrike" cap="none" normalizeH="0" baseline="0" smtClean="0">
                                      <a:ln>
                                        <a:noFill/>
                                      </a:ln>
                                      <a:solidFill>
                                        <a:schemeClr val="tx1"/>
                                      </a:solidFill>
                                      <a:effectLst/>
                                      <a:latin typeface="Cambria Math"/>
                                    </a:rPr>
                                    <m:t>(</m:t>
                                  </m:r>
                                  <m:r>
                                    <m:rPr>
                                      <m:sty m:val="p"/>
                                    </m:rPr>
                                    <a:rPr kumimoji="0" lang="el-GR" sz="1800" b="1" i="1" u="none" strike="noStrike" cap="none" normalizeH="0" baseline="0" smtClean="0">
                                      <a:ln>
                                        <a:noFill/>
                                      </a:ln>
                                      <a:solidFill>
                                        <a:schemeClr val="tx1"/>
                                      </a:solidFill>
                                      <a:effectLst/>
                                      <a:latin typeface="Cambria Math"/>
                                    </a:rPr>
                                    <m:t>μ</m:t>
                                  </m:r>
                                  <m:r>
                                    <a:rPr kumimoji="0" lang="en-US" sz="1800" b="1" i="1" u="none" strike="noStrike" cap="none" normalizeH="0" baseline="0" smtClean="0">
                                      <a:ln>
                                        <a:noFill/>
                                      </a:ln>
                                      <a:solidFill>
                                        <a:schemeClr val="tx1"/>
                                      </a:solidFill>
                                      <a:effectLst/>
                                      <a:latin typeface="Cambria Math"/>
                                    </a:rPr>
                                    <m:t>−</m:t>
                                  </m:r>
                                  <m:r>
                                    <m:rPr>
                                      <m:sty m:val="p"/>
                                    </m:rPr>
                                    <a:rPr kumimoji="0" lang="el-GR" sz="1800" b="1" i="1" u="none" strike="noStrike" cap="none" normalizeH="0" baseline="0" smtClean="0">
                                      <a:ln>
                                        <a:noFill/>
                                      </a:ln>
                                      <a:solidFill>
                                        <a:schemeClr val="tx1"/>
                                      </a:solidFill>
                                      <a:effectLst/>
                                      <a:latin typeface="Cambria Math"/>
                                    </a:rPr>
                                    <m:t>λ</m:t>
                                  </m:r>
                                  <m:r>
                                    <a:rPr kumimoji="0" lang="en-US" sz="1800" b="1" i="1" u="none" strike="noStrike" cap="none" normalizeH="0" baseline="0" smtClean="0">
                                      <a:ln>
                                        <a:noFill/>
                                      </a:ln>
                                      <a:solidFill>
                                        <a:schemeClr val="tx1"/>
                                      </a:solidFill>
                                      <a:effectLst/>
                                      <a:latin typeface="Cambria Math"/>
                                    </a:rPr>
                                    <m:t>)</m:t>
                                  </m:r>
                                </m:den>
                              </m:f>
                            </m:oMath>
                          </a14:m>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 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3/8 h = 22.5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45125" name="Group 69"/>
              <p:cNvGraphicFramePr>
                <a:graphicFrameLocks noGrp="1"/>
              </p:cNvGraphicFramePr>
              <p:nvPr>
                <p:extLst>
                  <p:ext uri="{D42A27DB-BD31-4B8C-83A1-F6EECF244321}">
                    <p14:modId xmlns:p14="http://schemas.microsoft.com/office/powerpoint/2010/main" val="1767993214"/>
                  </p:ext>
                </p:extLst>
              </p:nvPr>
            </p:nvGraphicFramePr>
            <p:xfrm>
              <a:off x="762000" y="2057400"/>
              <a:ext cx="6705600" cy="3805175"/>
            </p:xfrm>
            <a:graphic>
              <a:graphicData uri="http://schemas.openxmlformats.org/drawingml/2006/table">
                <a:tbl>
                  <a:tblPr/>
                  <a:tblGrid>
                    <a:gridCol w="2235200"/>
                    <a:gridCol w="2235200"/>
                    <a:gridCol w="2235200"/>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Characteristic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One doctor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Two Doctors (c=2)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sym typeface="Symbol" pitchFamily="18" charset="2"/>
                            </a:rPr>
                            <a:t> </a:t>
                          </a:r>
                          <a:endParaRPr kumimoji="0" lang="en-US" sz="1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t="-216667" r="-201090" b="-74166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(1-P</a:t>
                          </a:r>
                          <a:r>
                            <a:rPr kumimoji="0" lang="en-US" sz="1800" b="1" i="0" u="none" strike="noStrike" cap="none" normalizeH="0" baseline="-25000" dirty="0" smtClean="0">
                              <a:ln>
                                <a:noFill/>
                              </a:ln>
                              <a:solidFill>
                                <a:schemeClr val="tx1"/>
                              </a:solidFill>
                              <a:effectLst/>
                              <a:latin typeface="Times New Roman" pitchFamily="18" charset="0"/>
                            </a:rPr>
                            <a:t>0</a:t>
                          </a:r>
                          <a:r>
                            <a:rPr kumimoji="0" lang="en-US" sz="1800" b="1" i="0" u="none" strike="noStrike" cap="none" normalizeH="0" baseline="0" dirty="0" smtClean="0">
                              <a:ln>
                                <a:noFill/>
                              </a:ln>
                              <a:solidFill>
                                <a:schemeClr val="tx1"/>
                              </a:solidFill>
                              <a:effectLst/>
                              <a:latin typeface="Times New Roman" pitchFamily="18" charset="0"/>
                            </a:rPr>
                            <a:t>) </a:t>
                          </a:r>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t="-416667" r="-201090" b="-54166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114">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t="-360465" r="-201090" b="-27790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4/3 patients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1/12 patients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 = 2 </a:t>
                          </a:r>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 patients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3/4 patients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9844">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1">
                          <a:blip r:embed="rId2"/>
                          <a:stretch>
                            <a:fillRect t="-524138" r="-201090" b="-10574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 h = 40 minutes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1/24 </a:t>
                          </a:r>
                          <a:r>
                            <a:rPr kumimoji="0" lang="en-US" sz="1800" b="0" i="0" u="none" strike="noStrike" cap="none" normalizeH="0" baseline="0" dirty="0" smtClean="0">
                              <a:ln>
                                <a:noFill/>
                              </a:ln>
                              <a:solidFill>
                                <a:schemeClr val="tx1"/>
                              </a:solidFill>
                              <a:effectLst/>
                              <a:latin typeface="Times New Roman" pitchFamily="18" charset="0"/>
                            </a:rPr>
                            <a:t>h </a:t>
                          </a:r>
                          <a:r>
                            <a:rPr kumimoji="0" lang="en-US" sz="1800" b="0" i="0" u="none" strike="noStrike" cap="none" normalizeH="0" baseline="0" dirty="0" smtClean="0">
                              <a:ln>
                                <a:noFill/>
                              </a:ln>
                              <a:solidFill>
                                <a:schemeClr val="tx1"/>
                              </a:solidFill>
                              <a:effectLst/>
                              <a:latin typeface="Times New Roman" pitchFamily="18" charset="0"/>
                            </a:rPr>
                            <a:t>= 2.5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177">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t="-631395" r="-201090" b="-6977"/>
                          </a:stretch>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 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3/8 h = 22.5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685800" y="1524000"/>
            <a:ext cx="7772400" cy="1143000"/>
          </a:xfrm>
        </p:spPr>
        <p:txBody>
          <a:bodyPr/>
          <a:lstStyle/>
          <a:p>
            <a:pPr>
              <a:lnSpc>
                <a:spcPct val="80000"/>
              </a:lnSpc>
            </a:pPr>
            <a:r>
              <a:rPr lang="en-US" sz="2400"/>
              <a:t>In steady state the following balance equation must hold for every state   n   (proved via differential equations)</a:t>
            </a:r>
          </a:p>
        </p:txBody>
      </p:sp>
      <p:sp>
        <p:nvSpPr>
          <p:cNvPr id="19" name="Slide Number Placeholder 5"/>
          <p:cNvSpPr>
            <a:spLocks noGrp="1"/>
          </p:cNvSpPr>
          <p:nvPr>
            <p:ph type="sldNum" sz="quarter" idx="12"/>
          </p:nvPr>
        </p:nvSpPr>
        <p:spPr/>
        <p:txBody>
          <a:bodyPr/>
          <a:lstStyle/>
          <a:p>
            <a:fld id="{4EBB5EB9-1FD0-4DCE-B575-8471D50CC953}" type="slidenum">
              <a:rPr lang="en-US"/>
              <a:pPr/>
              <a:t>42</a:t>
            </a:fld>
            <a:endParaRPr lang="en-US"/>
          </a:p>
        </p:txBody>
      </p:sp>
      <p:sp>
        <p:nvSpPr>
          <p:cNvPr id="37898" name="Oval 10"/>
          <p:cNvSpPr>
            <a:spLocks noChangeArrowheads="1"/>
          </p:cNvSpPr>
          <p:nvPr/>
        </p:nvSpPr>
        <p:spPr bwMode="auto">
          <a:xfrm>
            <a:off x="2962275" y="1838325"/>
            <a:ext cx="419100" cy="381000"/>
          </a:xfrm>
          <a:prstGeom prst="ellipse">
            <a:avLst/>
          </a:prstGeom>
          <a:solidFill>
            <a:srgbClr val="CDCD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Rectangle 9"/>
          <p:cNvSpPr>
            <a:spLocks noChangeArrowheads="1"/>
          </p:cNvSpPr>
          <p:nvPr/>
        </p:nvSpPr>
        <p:spPr bwMode="auto">
          <a:xfrm>
            <a:off x="304800" y="15240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chemeClr val="tx2"/>
                </a:solidFill>
              </a:rPr>
              <a:t> </a:t>
            </a:r>
            <a:r>
              <a:rPr lang="en-US" sz="3200" b="1" dirty="0">
                <a:solidFill>
                  <a:schemeClr val="tx2"/>
                </a:solidFill>
              </a:rPr>
              <a:t>Steady State Analysis of B-D Processes (I)</a:t>
            </a:r>
          </a:p>
        </p:txBody>
      </p:sp>
      <p:grpSp>
        <p:nvGrpSpPr>
          <p:cNvPr id="37903" name="Group 15"/>
          <p:cNvGrpSpPr>
            <a:grpSpLocks/>
          </p:cNvGrpSpPr>
          <p:nvPr/>
        </p:nvGrpSpPr>
        <p:grpSpPr bwMode="auto">
          <a:xfrm>
            <a:off x="1447800" y="2667000"/>
            <a:ext cx="6096000" cy="1143000"/>
            <a:chOff x="1200" y="1632"/>
            <a:chExt cx="3168" cy="672"/>
          </a:xfrm>
        </p:grpSpPr>
        <p:sp>
          <p:nvSpPr>
            <p:cNvPr id="37901" name="Rectangle 13"/>
            <p:cNvSpPr>
              <a:spLocks noChangeArrowheads="1"/>
            </p:cNvSpPr>
            <p:nvPr/>
          </p:nvSpPr>
          <p:spPr bwMode="auto">
            <a:xfrm>
              <a:off x="1200" y="1632"/>
              <a:ext cx="3168" cy="672"/>
            </a:xfrm>
            <a:prstGeom prst="rect">
              <a:avLst/>
            </a:prstGeom>
            <a:solidFill>
              <a:srgbClr val="FFFFC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Text Box 12"/>
            <p:cNvSpPr txBox="1">
              <a:spLocks noChangeArrowheads="1"/>
            </p:cNvSpPr>
            <p:nvPr/>
          </p:nvSpPr>
          <p:spPr bwMode="auto">
            <a:xfrm>
              <a:off x="1248" y="1680"/>
              <a:ext cx="3072"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i="1"/>
                <a:t>The Rate In = Rate Out Principle: </a:t>
              </a:r>
            </a:p>
            <a:p>
              <a:pPr algn="ctr">
                <a:spcBef>
                  <a:spcPct val="50000"/>
                </a:spcBef>
              </a:pPr>
              <a:r>
                <a:rPr lang="en-US"/>
                <a:t>Mean entrance rate = Mean departure rate</a:t>
              </a:r>
              <a:endParaRPr lang="en-US" b="1" i="1"/>
            </a:p>
          </p:txBody>
        </p:sp>
      </p:grpSp>
      <p:grpSp>
        <p:nvGrpSpPr>
          <p:cNvPr id="37930" name="Group 42"/>
          <p:cNvGrpSpPr>
            <a:grpSpLocks/>
          </p:cNvGrpSpPr>
          <p:nvPr/>
        </p:nvGrpSpPr>
        <p:grpSpPr bwMode="auto">
          <a:xfrm>
            <a:off x="1295400" y="5029200"/>
            <a:ext cx="3886200" cy="914400"/>
            <a:chOff x="816" y="3168"/>
            <a:chExt cx="2448" cy="576"/>
          </a:xfrm>
        </p:grpSpPr>
        <p:grpSp>
          <p:nvGrpSpPr>
            <p:cNvPr id="37925" name="Group 37"/>
            <p:cNvGrpSpPr>
              <a:grpSpLocks/>
            </p:cNvGrpSpPr>
            <p:nvPr/>
          </p:nvGrpSpPr>
          <p:grpSpPr bwMode="auto">
            <a:xfrm>
              <a:off x="2160" y="3168"/>
              <a:ext cx="1104" cy="576"/>
              <a:chOff x="2064" y="3168"/>
              <a:chExt cx="1104" cy="576"/>
            </a:xfrm>
          </p:grpSpPr>
          <p:sp>
            <p:nvSpPr>
              <p:cNvPr id="37924" name="Rectangle 36"/>
              <p:cNvSpPr>
                <a:spLocks noChangeArrowheads="1"/>
              </p:cNvSpPr>
              <p:nvPr/>
            </p:nvSpPr>
            <p:spPr bwMode="auto">
              <a:xfrm>
                <a:off x="2064" y="3168"/>
                <a:ext cx="1104"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7923" name="Object 35"/>
              <p:cNvGraphicFramePr>
                <a:graphicFrameLocks noChangeAspect="1"/>
              </p:cNvGraphicFramePr>
              <p:nvPr/>
            </p:nvGraphicFramePr>
            <p:xfrm>
              <a:off x="2304" y="3184"/>
              <a:ext cx="640" cy="512"/>
            </p:xfrm>
            <a:graphic>
              <a:graphicData uri="http://schemas.openxmlformats.org/presentationml/2006/ole">
                <mc:AlternateContent xmlns:mc="http://schemas.openxmlformats.org/markup-compatibility/2006">
                  <mc:Choice xmlns:v="urn:schemas-microsoft-com:vml" Requires="v">
                    <p:oleObj spid="_x0000_s37973" name="Equation" r:id="rId3" imgW="1015920" imgH="812520" progId="Equation.3">
                      <p:embed/>
                    </p:oleObj>
                  </mc:Choice>
                  <mc:Fallback>
                    <p:oleObj name="Equation" r:id="rId3" imgW="1015920" imgH="81252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184"/>
                            <a:ext cx="640"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27" name="AutoShape 39"/>
            <p:cNvSpPr>
              <a:spLocks noChangeArrowheads="1"/>
            </p:cNvSpPr>
            <p:nvPr/>
          </p:nvSpPr>
          <p:spPr bwMode="auto">
            <a:xfrm>
              <a:off x="816" y="3312"/>
              <a:ext cx="288" cy="240"/>
            </a:xfrm>
            <a:prstGeom prst="rightArrow">
              <a:avLst>
                <a:gd name="adj1" fmla="val 50000"/>
                <a:gd name="adj2" fmla="val 3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28" name="Rectangle 40"/>
          <p:cNvSpPr>
            <a:spLocks noChangeArrowheads="1"/>
          </p:cNvSpPr>
          <p:nvPr/>
        </p:nvSpPr>
        <p:spPr bwMode="auto">
          <a:xfrm>
            <a:off x="762000" y="4038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a:t>In addition the probability of being in one of the states must equal 1</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p:txBody>
          <a:bodyPr/>
          <a:lstStyle/>
          <a:p>
            <a:fld id="{A874818B-B237-4887-97AB-AAD8A9DDD213}" type="slidenum">
              <a:rPr lang="en-US"/>
              <a:pPr/>
              <a:t>43</a:t>
            </a:fld>
            <a:endParaRPr lang="en-US"/>
          </a:p>
        </p:txBody>
      </p:sp>
      <p:sp>
        <p:nvSpPr>
          <p:cNvPr id="84994" name="Rectangle 2"/>
          <p:cNvSpPr>
            <a:spLocks noChangeArrowheads="1"/>
          </p:cNvSpPr>
          <p:nvPr/>
        </p:nvSpPr>
        <p:spPr bwMode="auto">
          <a:xfrm>
            <a:off x="685800" y="4800600"/>
            <a:ext cx="7696200" cy="167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5" name="Rectangle 3"/>
          <p:cNvSpPr>
            <a:spLocks noChangeArrowheads="1"/>
          </p:cNvSpPr>
          <p:nvPr/>
        </p:nvSpPr>
        <p:spPr bwMode="auto">
          <a:xfrm>
            <a:off x="419100" y="1434230"/>
            <a:ext cx="8001000" cy="3124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996" name="Object 4"/>
          <p:cNvGraphicFramePr>
            <a:graphicFrameLocks noChangeAspect="1"/>
          </p:cNvGraphicFramePr>
          <p:nvPr/>
        </p:nvGraphicFramePr>
        <p:xfrm>
          <a:off x="2870200" y="2038350"/>
          <a:ext cx="1435100" cy="381000"/>
        </p:xfrm>
        <a:graphic>
          <a:graphicData uri="http://schemas.openxmlformats.org/presentationml/2006/ole">
            <mc:AlternateContent xmlns:mc="http://schemas.openxmlformats.org/markup-compatibility/2006">
              <mc:Choice xmlns:v="urn:schemas-microsoft-com:vml" Requires="v">
                <p:oleObj spid="_x0000_s85496" name="Equation" r:id="rId3" imgW="1434960" imgH="380880" progId="Equation.3">
                  <p:embed/>
                </p:oleObj>
              </mc:Choice>
              <mc:Fallback>
                <p:oleObj name="Equation" r:id="rId3" imgW="1434960" imgH="380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2038350"/>
                        <a:ext cx="1435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7" name="Text Box 5"/>
          <p:cNvSpPr txBox="1">
            <a:spLocks noChangeArrowheads="1"/>
          </p:cNvSpPr>
          <p:nvPr/>
        </p:nvSpPr>
        <p:spPr bwMode="auto">
          <a:xfrm>
            <a:off x="609600" y="1447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State</a:t>
            </a:r>
          </a:p>
        </p:txBody>
      </p:sp>
      <p:sp>
        <p:nvSpPr>
          <p:cNvPr id="84998" name="Text Box 6"/>
          <p:cNvSpPr txBox="1">
            <a:spLocks noChangeArrowheads="1"/>
          </p:cNvSpPr>
          <p:nvPr/>
        </p:nvSpPr>
        <p:spPr bwMode="auto">
          <a:xfrm>
            <a:off x="2514600" y="14478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Balance Equation</a:t>
            </a:r>
          </a:p>
        </p:txBody>
      </p:sp>
      <p:grpSp>
        <p:nvGrpSpPr>
          <p:cNvPr id="84999" name="Group 7"/>
          <p:cNvGrpSpPr>
            <a:grpSpLocks/>
          </p:cNvGrpSpPr>
          <p:nvPr/>
        </p:nvGrpSpPr>
        <p:grpSpPr bwMode="auto">
          <a:xfrm>
            <a:off x="762000" y="2038350"/>
            <a:ext cx="381000" cy="400050"/>
            <a:chOff x="792" y="2880"/>
            <a:chExt cx="240" cy="252"/>
          </a:xfrm>
        </p:grpSpPr>
        <p:sp>
          <p:nvSpPr>
            <p:cNvPr id="85000" name="Oval 8"/>
            <p:cNvSpPr>
              <a:spLocks noChangeArrowheads="1"/>
            </p:cNvSpPr>
            <p:nvPr/>
          </p:nvSpPr>
          <p:spPr bwMode="auto">
            <a:xfrm>
              <a:off x="792" y="2892"/>
              <a:ext cx="240" cy="240"/>
            </a:xfrm>
            <a:prstGeom prst="ellipse">
              <a:avLst/>
            </a:prstGeom>
            <a:solidFill>
              <a:srgbClr val="CDCD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1" name="Text Box 9"/>
            <p:cNvSpPr txBox="1">
              <a:spLocks noChangeArrowheads="1"/>
            </p:cNvSpPr>
            <p:nvPr/>
          </p:nvSpPr>
          <p:spPr bwMode="auto">
            <a:xfrm>
              <a:off x="816" y="288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0</a:t>
              </a:r>
            </a:p>
          </p:txBody>
        </p:sp>
      </p:grpSp>
      <p:grpSp>
        <p:nvGrpSpPr>
          <p:cNvPr id="85002" name="Group 10"/>
          <p:cNvGrpSpPr>
            <a:grpSpLocks/>
          </p:cNvGrpSpPr>
          <p:nvPr/>
        </p:nvGrpSpPr>
        <p:grpSpPr bwMode="auto">
          <a:xfrm>
            <a:off x="762000" y="2819400"/>
            <a:ext cx="381000" cy="400050"/>
            <a:chOff x="792" y="2880"/>
            <a:chExt cx="240" cy="252"/>
          </a:xfrm>
        </p:grpSpPr>
        <p:sp>
          <p:nvSpPr>
            <p:cNvPr id="85003" name="Oval 11"/>
            <p:cNvSpPr>
              <a:spLocks noChangeArrowheads="1"/>
            </p:cNvSpPr>
            <p:nvPr/>
          </p:nvSpPr>
          <p:spPr bwMode="auto">
            <a:xfrm>
              <a:off x="792" y="2892"/>
              <a:ext cx="240" cy="240"/>
            </a:xfrm>
            <a:prstGeom prst="ellipse">
              <a:avLst/>
            </a:prstGeom>
            <a:solidFill>
              <a:srgbClr val="CDCD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 name="Text Box 12"/>
            <p:cNvSpPr txBox="1">
              <a:spLocks noChangeArrowheads="1"/>
            </p:cNvSpPr>
            <p:nvPr/>
          </p:nvSpPr>
          <p:spPr bwMode="auto">
            <a:xfrm>
              <a:off x="816" y="288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1</a:t>
              </a:r>
            </a:p>
          </p:txBody>
        </p:sp>
      </p:grpSp>
      <p:grpSp>
        <p:nvGrpSpPr>
          <p:cNvPr id="85005" name="Group 13"/>
          <p:cNvGrpSpPr>
            <a:grpSpLocks/>
          </p:cNvGrpSpPr>
          <p:nvPr/>
        </p:nvGrpSpPr>
        <p:grpSpPr bwMode="auto">
          <a:xfrm>
            <a:off x="762000" y="3625850"/>
            <a:ext cx="381000" cy="400050"/>
            <a:chOff x="792" y="2880"/>
            <a:chExt cx="240" cy="252"/>
          </a:xfrm>
        </p:grpSpPr>
        <p:sp>
          <p:nvSpPr>
            <p:cNvPr id="85006" name="Oval 14"/>
            <p:cNvSpPr>
              <a:spLocks noChangeArrowheads="1"/>
            </p:cNvSpPr>
            <p:nvPr/>
          </p:nvSpPr>
          <p:spPr bwMode="auto">
            <a:xfrm>
              <a:off x="792" y="2892"/>
              <a:ext cx="240" cy="240"/>
            </a:xfrm>
            <a:prstGeom prst="ellipse">
              <a:avLst/>
            </a:prstGeom>
            <a:solidFill>
              <a:srgbClr val="CDCD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7" name="Text Box 15"/>
            <p:cNvSpPr txBox="1">
              <a:spLocks noChangeArrowheads="1"/>
            </p:cNvSpPr>
            <p:nvPr/>
          </p:nvSpPr>
          <p:spPr bwMode="auto">
            <a:xfrm>
              <a:off x="816" y="288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n</a:t>
              </a:r>
            </a:p>
          </p:txBody>
        </p:sp>
      </p:grpSp>
      <p:graphicFrame>
        <p:nvGraphicFramePr>
          <p:cNvPr id="85008" name="Object 16"/>
          <p:cNvGraphicFramePr>
            <a:graphicFrameLocks noChangeAspect="1"/>
          </p:cNvGraphicFramePr>
          <p:nvPr/>
        </p:nvGraphicFramePr>
        <p:xfrm>
          <a:off x="1917700" y="2838450"/>
          <a:ext cx="3111500" cy="381000"/>
        </p:xfrm>
        <a:graphic>
          <a:graphicData uri="http://schemas.openxmlformats.org/presentationml/2006/ole">
            <mc:AlternateContent xmlns:mc="http://schemas.openxmlformats.org/markup-compatibility/2006">
              <mc:Choice xmlns:v="urn:schemas-microsoft-com:vml" Requires="v">
                <p:oleObj spid="_x0000_s85497" name="Equation" r:id="rId5" imgW="3111480" imgH="380880" progId="Equation.3">
                  <p:embed/>
                </p:oleObj>
              </mc:Choice>
              <mc:Fallback>
                <p:oleObj name="Equation" r:id="rId5" imgW="3111480" imgH="38088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00" y="2838450"/>
                        <a:ext cx="3111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9" name="Object 17"/>
          <p:cNvGraphicFramePr>
            <a:graphicFrameLocks noChangeAspect="1"/>
          </p:cNvGraphicFramePr>
          <p:nvPr/>
        </p:nvGraphicFramePr>
        <p:xfrm>
          <a:off x="892175" y="3276600"/>
          <a:ext cx="111125" cy="381000"/>
        </p:xfrm>
        <a:graphic>
          <a:graphicData uri="http://schemas.openxmlformats.org/presentationml/2006/ole">
            <mc:AlternateContent xmlns:mc="http://schemas.openxmlformats.org/markup-compatibility/2006">
              <mc:Choice xmlns:v="urn:schemas-microsoft-com:vml" Requires="v">
                <p:oleObj spid="_x0000_s85498" name="Equation" r:id="rId7" imgW="88560" imgH="304560" progId="Equation.3">
                  <p:embed/>
                </p:oleObj>
              </mc:Choice>
              <mc:Fallback>
                <p:oleObj name="Equation" r:id="rId7" imgW="88560" imgH="30456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175" y="3276600"/>
                        <a:ext cx="111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0" name="Object 18"/>
          <p:cNvGraphicFramePr>
            <a:graphicFrameLocks noChangeAspect="1"/>
          </p:cNvGraphicFramePr>
          <p:nvPr/>
        </p:nvGraphicFramePr>
        <p:xfrm>
          <a:off x="1600200" y="3686175"/>
          <a:ext cx="4191000" cy="368300"/>
        </p:xfrm>
        <a:graphic>
          <a:graphicData uri="http://schemas.openxmlformats.org/presentationml/2006/ole">
            <mc:AlternateContent xmlns:mc="http://schemas.openxmlformats.org/markup-compatibility/2006">
              <mc:Choice xmlns:v="urn:schemas-microsoft-com:vml" Requires="v">
                <p:oleObj spid="_x0000_s85499" name="Equation" r:id="rId9" imgW="4190760" imgH="368280" progId="Equation.3">
                  <p:embed/>
                </p:oleObj>
              </mc:Choice>
              <mc:Fallback>
                <p:oleObj name="Equation" r:id="rId9" imgW="4190760" imgH="3682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686175"/>
                        <a:ext cx="419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6" name="Rectangle 24"/>
          <p:cNvSpPr>
            <a:spLocks noChangeArrowheads="1"/>
          </p:cNvSpPr>
          <p:nvPr/>
        </p:nvSpPr>
        <p:spPr bwMode="auto">
          <a:xfrm>
            <a:off x="0" y="1524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chemeClr val="tx2"/>
                </a:solidFill>
              </a:rPr>
              <a:t> </a:t>
            </a:r>
            <a:r>
              <a:rPr lang="en-US" sz="3200" b="1" dirty="0">
                <a:solidFill>
                  <a:schemeClr val="tx2"/>
                </a:solidFill>
              </a:rPr>
              <a:t>Steady State Analysis of B-D Processes (II)</a:t>
            </a:r>
          </a:p>
        </p:txBody>
      </p:sp>
      <p:graphicFrame>
        <p:nvGraphicFramePr>
          <p:cNvPr id="85017" name="Object 25"/>
          <p:cNvGraphicFramePr>
            <a:graphicFrameLocks noChangeAspect="1"/>
          </p:cNvGraphicFramePr>
          <p:nvPr/>
        </p:nvGraphicFramePr>
        <p:xfrm>
          <a:off x="6889750" y="1828800"/>
          <a:ext cx="1244600" cy="800100"/>
        </p:xfrm>
        <a:graphic>
          <a:graphicData uri="http://schemas.openxmlformats.org/presentationml/2006/ole">
            <mc:AlternateContent xmlns:mc="http://schemas.openxmlformats.org/markup-compatibility/2006">
              <mc:Choice xmlns:v="urn:schemas-microsoft-com:vml" Requires="v">
                <p:oleObj spid="_x0000_s85500" name="Equation" r:id="rId11" imgW="1244520" imgH="799920" progId="Equation.3">
                  <p:embed/>
                </p:oleObj>
              </mc:Choice>
              <mc:Fallback>
                <p:oleObj name="Equation" r:id="rId11" imgW="1244520" imgH="79992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9750" y="1828800"/>
                        <a:ext cx="1244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8" name="AutoShape 26"/>
          <p:cNvSpPr>
            <a:spLocks noChangeArrowheads="1"/>
          </p:cNvSpPr>
          <p:nvPr/>
        </p:nvSpPr>
        <p:spPr bwMode="auto">
          <a:xfrm>
            <a:off x="5981700" y="2114550"/>
            <a:ext cx="304800" cy="3048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9" name="AutoShape 27"/>
          <p:cNvSpPr>
            <a:spLocks noChangeArrowheads="1"/>
          </p:cNvSpPr>
          <p:nvPr/>
        </p:nvSpPr>
        <p:spPr bwMode="auto">
          <a:xfrm>
            <a:off x="5991225" y="2914650"/>
            <a:ext cx="304800" cy="3048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0" name="AutoShape 28"/>
          <p:cNvSpPr>
            <a:spLocks noChangeArrowheads="1"/>
          </p:cNvSpPr>
          <p:nvPr/>
        </p:nvSpPr>
        <p:spPr bwMode="auto">
          <a:xfrm>
            <a:off x="6019800" y="3759200"/>
            <a:ext cx="304800" cy="3048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1" name="Line 29"/>
          <p:cNvSpPr>
            <a:spLocks noChangeShapeType="1"/>
          </p:cNvSpPr>
          <p:nvPr/>
        </p:nvSpPr>
        <p:spPr bwMode="auto">
          <a:xfrm>
            <a:off x="4572000" y="2362200"/>
            <a:ext cx="1524000" cy="5334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5022" name="Object 30"/>
          <p:cNvGraphicFramePr>
            <a:graphicFrameLocks noChangeAspect="1"/>
          </p:cNvGraphicFramePr>
          <p:nvPr/>
        </p:nvGraphicFramePr>
        <p:xfrm>
          <a:off x="3470275" y="3276600"/>
          <a:ext cx="111125" cy="381000"/>
        </p:xfrm>
        <a:graphic>
          <a:graphicData uri="http://schemas.openxmlformats.org/presentationml/2006/ole">
            <mc:AlternateContent xmlns:mc="http://schemas.openxmlformats.org/markup-compatibility/2006">
              <mc:Choice xmlns:v="urn:schemas-microsoft-com:vml" Requires="v">
                <p:oleObj spid="_x0000_s85501" name="Equation" r:id="rId13" imgW="88560" imgH="304560" progId="Equation.3">
                  <p:embed/>
                </p:oleObj>
              </mc:Choice>
              <mc:Fallback>
                <p:oleObj name="Equation" r:id="rId13" imgW="88560" imgH="30456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275" y="3276600"/>
                        <a:ext cx="111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3" name="Object 31"/>
          <p:cNvGraphicFramePr>
            <a:graphicFrameLocks noChangeAspect="1"/>
          </p:cNvGraphicFramePr>
          <p:nvPr/>
        </p:nvGraphicFramePr>
        <p:xfrm>
          <a:off x="6902450" y="2711450"/>
          <a:ext cx="1257300" cy="787400"/>
        </p:xfrm>
        <a:graphic>
          <a:graphicData uri="http://schemas.openxmlformats.org/presentationml/2006/ole">
            <mc:AlternateContent xmlns:mc="http://schemas.openxmlformats.org/markup-compatibility/2006">
              <mc:Choice xmlns:v="urn:schemas-microsoft-com:vml" Requires="v">
                <p:oleObj spid="_x0000_s85502" name="Equation" r:id="rId14" imgW="1257120" imgH="787320" progId="Equation.3">
                  <p:embed/>
                </p:oleObj>
              </mc:Choice>
              <mc:Fallback>
                <p:oleObj name="Equation" r:id="rId14" imgW="1257120" imgH="78732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02450" y="2711450"/>
                        <a:ext cx="12573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4" name="Object 32"/>
          <p:cNvGraphicFramePr>
            <a:graphicFrameLocks noChangeAspect="1"/>
          </p:cNvGraphicFramePr>
          <p:nvPr>
            <p:extLst>
              <p:ext uri="{D42A27DB-BD31-4B8C-83A1-F6EECF244321}">
                <p14:modId xmlns:p14="http://schemas.microsoft.com/office/powerpoint/2010/main" val="1598216310"/>
              </p:ext>
            </p:extLst>
          </p:nvPr>
        </p:nvGraphicFramePr>
        <p:xfrm>
          <a:off x="6622093" y="3517900"/>
          <a:ext cx="1752600" cy="787400"/>
        </p:xfrm>
        <a:graphic>
          <a:graphicData uri="http://schemas.openxmlformats.org/presentationml/2006/ole">
            <mc:AlternateContent xmlns:mc="http://schemas.openxmlformats.org/markup-compatibility/2006">
              <mc:Choice xmlns:v="urn:schemas-microsoft-com:vml" Requires="v">
                <p:oleObj spid="_x0000_s85503" name="Equation" r:id="rId16" imgW="1752480" imgH="787320" progId="Equation.3">
                  <p:embed/>
                </p:oleObj>
              </mc:Choice>
              <mc:Fallback>
                <p:oleObj name="Equation" r:id="rId16" imgW="1752480" imgH="787320"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2093" y="3517900"/>
                        <a:ext cx="1752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5" name="Object 33"/>
          <p:cNvGraphicFramePr>
            <a:graphicFrameLocks noChangeAspect="1"/>
          </p:cNvGraphicFramePr>
          <p:nvPr/>
        </p:nvGraphicFramePr>
        <p:xfrm>
          <a:off x="879475" y="4038600"/>
          <a:ext cx="111125" cy="381000"/>
        </p:xfrm>
        <a:graphic>
          <a:graphicData uri="http://schemas.openxmlformats.org/presentationml/2006/ole">
            <mc:AlternateContent xmlns:mc="http://schemas.openxmlformats.org/markup-compatibility/2006">
              <mc:Choice xmlns:v="urn:schemas-microsoft-com:vml" Requires="v">
                <p:oleObj spid="_x0000_s85504" name="Equation" r:id="rId18" imgW="88560" imgH="304560" progId="Equation.3">
                  <p:embed/>
                </p:oleObj>
              </mc:Choice>
              <mc:Fallback>
                <p:oleObj name="Equation" r:id="rId18" imgW="88560" imgH="30456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9475" y="4038600"/>
                        <a:ext cx="111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6" name="Object 34"/>
          <p:cNvGraphicFramePr>
            <a:graphicFrameLocks noChangeAspect="1"/>
          </p:cNvGraphicFramePr>
          <p:nvPr/>
        </p:nvGraphicFramePr>
        <p:xfrm>
          <a:off x="3470275" y="4086225"/>
          <a:ext cx="111125" cy="381000"/>
        </p:xfrm>
        <a:graphic>
          <a:graphicData uri="http://schemas.openxmlformats.org/presentationml/2006/ole">
            <mc:AlternateContent xmlns:mc="http://schemas.openxmlformats.org/markup-compatibility/2006">
              <mc:Choice xmlns:v="urn:schemas-microsoft-com:vml" Requires="v">
                <p:oleObj spid="_x0000_s85505" name="Equation" r:id="rId19" imgW="88560" imgH="304560" progId="Equation.3">
                  <p:embed/>
                </p:oleObj>
              </mc:Choice>
              <mc:Fallback>
                <p:oleObj name="Equation" r:id="rId19" imgW="88560" imgH="30456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275" y="4086225"/>
                        <a:ext cx="111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7" name="Object 35"/>
          <p:cNvGraphicFramePr>
            <a:graphicFrameLocks noChangeAspect="1"/>
          </p:cNvGraphicFramePr>
          <p:nvPr/>
        </p:nvGraphicFramePr>
        <p:xfrm>
          <a:off x="762000" y="4953000"/>
          <a:ext cx="7429500" cy="863600"/>
        </p:xfrm>
        <a:graphic>
          <a:graphicData uri="http://schemas.openxmlformats.org/presentationml/2006/ole">
            <mc:AlternateContent xmlns:mc="http://schemas.openxmlformats.org/markup-compatibility/2006">
              <mc:Choice xmlns:v="urn:schemas-microsoft-com:vml" Requires="v">
                <p:oleObj spid="_x0000_s85506" name="Equation" r:id="rId20" imgW="7429320" imgH="863280" progId="Equation.3">
                  <p:embed/>
                </p:oleObj>
              </mc:Choice>
              <mc:Fallback>
                <p:oleObj name="Equation" r:id="rId20" imgW="7429320" imgH="86328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 y="4953000"/>
                        <a:ext cx="74295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28" name="Text Box 36"/>
          <p:cNvSpPr txBox="1">
            <a:spLocks noChangeArrowheads="1"/>
          </p:cNvSpPr>
          <p:nvPr/>
        </p:nvSpPr>
        <p:spPr bwMode="auto">
          <a:xfrm>
            <a:off x="4267200" y="5943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r>
              <a:rPr lang="en-US" baseline="-25000"/>
              <a:t>0</a:t>
            </a:r>
            <a:endParaRPr lang="en-US"/>
          </a:p>
        </p:txBody>
      </p:sp>
      <p:sp>
        <p:nvSpPr>
          <p:cNvPr id="85029" name="Text Box 37"/>
          <p:cNvSpPr txBox="1">
            <a:spLocks noChangeArrowheads="1"/>
          </p:cNvSpPr>
          <p:nvPr/>
        </p:nvSpPr>
        <p:spPr bwMode="auto">
          <a:xfrm>
            <a:off x="4800600" y="5943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r>
              <a:rPr lang="en-US" baseline="-25000"/>
              <a:t>2</a:t>
            </a:r>
            <a:endParaRPr lang="en-US"/>
          </a:p>
        </p:txBody>
      </p:sp>
      <p:sp>
        <p:nvSpPr>
          <p:cNvPr id="85030" name="Line 38"/>
          <p:cNvSpPr>
            <a:spLocks noChangeShapeType="1"/>
          </p:cNvSpPr>
          <p:nvPr/>
        </p:nvSpPr>
        <p:spPr bwMode="auto">
          <a:xfrm flipV="1">
            <a:off x="5181600" y="58674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1" name="Oval 39"/>
          <p:cNvSpPr>
            <a:spLocks noChangeArrowheads="1"/>
          </p:cNvSpPr>
          <p:nvPr/>
        </p:nvSpPr>
        <p:spPr bwMode="auto">
          <a:xfrm>
            <a:off x="5181600" y="4876800"/>
            <a:ext cx="762000" cy="1143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2" name="Oval 40"/>
          <p:cNvSpPr>
            <a:spLocks noChangeArrowheads="1"/>
          </p:cNvSpPr>
          <p:nvPr/>
        </p:nvSpPr>
        <p:spPr bwMode="auto">
          <a:xfrm>
            <a:off x="4191000" y="5105400"/>
            <a:ext cx="2286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3" name="Line 41"/>
          <p:cNvSpPr>
            <a:spLocks noChangeShapeType="1"/>
          </p:cNvSpPr>
          <p:nvPr/>
        </p:nvSpPr>
        <p:spPr bwMode="auto">
          <a:xfrm flipH="1" flipV="1">
            <a:off x="4343400" y="56388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09600" y="1371600"/>
            <a:ext cx="7924800" cy="3276600"/>
          </a:xfrm>
        </p:spPr>
        <p:txBody>
          <a:bodyPr/>
          <a:lstStyle/>
          <a:p>
            <a:pPr marL="396875" indent="-396875">
              <a:buFont typeface="Wingdings" pitchFamily="2" charset="2"/>
              <a:buChar char="v"/>
            </a:pPr>
            <a:r>
              <a:rPr lang="en-US" sz="2400" dirty="0"/>
              <a:t>Steady State Probabilities</a:t>
            </a:r>
          </a:p>
          <a:p>
            <a:pPr marL="396875" indent="-396875">
              <a:buFont typeface="Wingdings" pitchFamily="2" charset="2"/>
              <a:buChar char="v"/>
            </a:pPr>
            <a:endParaRPr lang="en-US" sz="2400" dirty="0"/>
          </a:p>
          <a:p>
            <a:pPr marL="396875" indent="-396875">
              <a:buFont typeface="Wingdings" pitchFamily="2" charset="2"/>
              <a:buChar char="v"/>
            </a:pPr>
            <a:endParaRPr lang="en-US" sz="2400" dirty="0"/>
          </a:p>
          <a:p>
            <a:pPr marL="396875" indent="-396875">
              <a:buFont typeface="Wingdings" pitchFamily="2" charset="2"/>
              <a:buChar char="v"/>
            </a:pPr>
            <a:endParaRPr lang="en-US" sz="2400" dirty="0"/>
          </a:p>
          <a:p>
            <a:pPr marL="396875" indent="-396875">
              <a:buFont typeface="Wingdings" pitchFamily="2" charset="2"/>
              <a:buChar char="v"/>
            </a:pPr>
            <a:endParaRPr lang="en-US" sz="2400" dirty="0"/>
          </a:p>
          <a:p>
            <a:pPr marL="396875" indent="-396875">
              <a:buFont typeface="Wingdings" pitchFamily="2" charset="2"/>
              <a:buChar char="v"/>
            </a:pPr>
            <a:r>
              <a:rPr lang="en-US" sz="2400" dirty="0"/>
              <a:t>Expected Number of Jobs in the System and in the Queue</a:t>
            </a:r>
          </a:p>
          <a:p>
            <a:pPr marL="796925" lvl="1"/>
            <a:r>
              <a:rPr lang="en-US" sz="2000" dirty="0">
                <a:solidFill>
                  <a:srgbClr val="002060"/>
                </a:solidFill>
              </a:rPr>
              <a:t>Assuming c parallel servers</a:t>
            </a:r>
          </a:p>
        </p:txBody>
      </p:sp>
      <p:sp>
        <p:nvSpPr>
          <p:cNvPr id="19" name="Slide Number Placeholder 5"/>
          <p:cNvSpPr>
            <a:spLocks noGrp="1"/>
          </p:cNvSpPr>
          <p:nvPr>
            <p:ph type="sldNum" sz="quarter" idx="12"/>
          </p:nvPr>
        </p:nvSpPr>
        <p:spPr/>
        <p:txBody>
          <a:bodyPr/>
          <a:lstStyle/>
          <a:p>
            <a:fld id="{63BF1950-DCF8-42A6-B83A-1BCB3C6A4878}" type="slidenum">
              <a:rPr lang="en-US"/>
              <a:pPr/>
              <a:t>44</a:t>
            </a:fld>
            <a:endParaRPr lang="en-US"/>
          </a:p>
        </p:txBody>
      </p:sp>
      <p:sp>
        <p:nvSpPr>
          <p:cNvPr id="39954" name="Rectangle 18"/>
          <p:cNvSpPr>
            <a:spLocks noChangeArrowheads="1"/>
          </p:cNvSpPr>
          <p:nvPr/>
        </p:nvSpPr>
        <p:spPr bwMode="auto">
          <a:xfrm>
            <a:off x="4572000" y="4724400"/>
            <a:ext cx="2590800" cy="1066800"/>
          </a:xfrm>
          <a:prstGeom prst="rect">
            <a:avLst/>
          </a:prstGeom>
          <a:solidFill>
            <a:srgbClr val="D7D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7"/>
          <p:cNvSpPr>
            <a:spLocks noChangeArrowheads="1"/>
          </p:cNvSpPr>
          <p:nvPr/>
        </p:nvSpPr>
        <p:spPr bwMode="auto">
          <a:xfrm>
            <a:off x="1905000" y="4724400"/>
            <a:ext cx="1981200" cy="1066800"/>
          </a:xfrm>
          <a:prstGeom prst="rect">
            <a:avLst/>
          </a:prstGeom>
          <a:solidFill>
            <a:srgbClr val="D7D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Rectangle 13"/>
          <p:cNvSpPr>
            <a:spLocks noChangeArrowheads="1"/>
          </p:cNvSpPr>
          <p:nvPr/>
        </p:nvSpPr>
        <p:spPr bwMode="auto">
          <a:xfrm>
            <a:off x="4572000" y="2057400"/>
            <a:ext cx="1981200" cy="1066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Rectangle 12"/>
          <p:cNvSpPr>
            <a:spLocks noChangeArrowheads="1"/>
          </p:cNvSpPr>
          <p:nvPr/>
        </p:nvSpPr>
        <p:spPr bwMode="auto">
          <a:xfrm>
            <a:off x="1905000" y="2057400"/>
            <a:ext cx="1981200" cy="1066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p:cNvSpPr>
            <a:spLocks noChangeArrowheads="1"/>
          </p:cNvSpPr>
          <p:nvPr/>
        </p:nvSpPr>
        <p:spPr bwMode="auto">
          <a:xfrm>
            <a:off x="0" y="1524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chemeClr val="tx2"/>
                </a:solidFill>
              </a:rPr>
              <a:t> </a:t>
            </a:r>
            <a:r>
              <a:rPr lang="en-US" sz="3200" b="1" dirty="0">
                <a:solidFill>
                  <a:schemeClr val="tx2"/>
                </a:solidFill>
              </a:rPr>
              <a:t>Steady State Analysis of B-D Processes (III)</a:t>
            </a:r>
          </a:p>
        </p:txBody>
      </p:sp>
      <p:graphicFrame>
        <p:nvGraphicFramePr>
          <p:cNvPr id="39946" name="Object 10"/>
          <p:cNvGraphicFramePr>
            <a:graphicFrameLocks noChangeAspect="1"/>
          </p:cNvGraphicFramePr>
          <p:nvPr/>
        </p:nvGraphicFramePr>
        <p:xfrm>
          <a:off x="2133600" y="2133600"/>
          <a:ext cx="1536700" cy="812800"/>
        </p:xfrm>
        <a:graphic>
          <a:graphicData uri="http://schemas.openxmlformats.org/presentationml/2006/ole">
            <mc:AlternateContent xmlns:mc="http://schemas.openxmlformats.org/markup-compatibility/2006">
              <mc:Choice xmlns:v="urn:schemas-microsoft-com:vml" Requires="v">
                <p:oleObj spid="_x0000_s40124" name="Equation" r:id="rId3" imgW="1536480" imgH="812520" progId="Equation.3">
                  <p:embed/>
                </p:oleObj>
              </mc:Choice>
              <mc:Fallback>
                <p:oleObj name="Equation" r:id="rId3" imgW="1536480" imgH="81252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33600"/>
                        <a:ext cx="15367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1"/>
          <p:cNvGraphicFramePr>
            <a:graphicFrameLocks noChangeAspect="1"/>
          </p:cNvGraphicFramePr>
          <p:nvPr/>
        </p:nvGraphicFramePr>
        <p:xfrm>
          <a:off x="4838700" y="2362200"/>
          <a:ext cx="1257300" cy="381000"/>
        </p:xfrm>
        <a:graphic>
          <a:graphicData uri="http://schemas.openxmlformats.org/presentationml/2006/ole">
            <mc:AlternateContent xmlns:mc="http://schemas.openxmlformats.org/markup-compatibility/2006">
              <mc:Choice xmlns:v="urn:schemas-microsoft-com:vml" Requires="v">
                <p:oleObj spid="_x0000_s40125" name="Equation" r:id="rId5" imgW="1257120" imgH="380880" progId="Equation.3">
                  <p:embed/>
                </p:oleObj>
              </mc:Choice>
              <mc:Fallback>
                <p:oleObj name="Equation" r:id="rId5" imgW="1257120" imgH="3808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2362200"/>
                        <a:ext cx="1257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AutoShape 14"/>
          <p:cNvSpPr>
            <a:spLocks noChangeArrowheads="1"/>
          </p:cNvSpPr>
          <p:nvPr/>
        </p:nvSpPr>
        <p:spPr bwMode="auto">
          <a:xfrm>
            <a:off x="1295400" y="23622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9951" name="Object 15"/>
          <p:cNvGraphicFramePr>
            <a:graphicFrameLocks noChangeAspect="1"/>
          </p:cNvGraphicFramePr>
          <p:nvPr/>
        </p:nvGraphicFramePr>
        <p:xfrm>
          <a:off x="2171700" y="4826000"/>
          <a:ext cx="1333500" cy="812800"/>
        </p:xfrm>
        <a:graphic>
          <a:graphicData uri="http://schemas.openxmlformats.org/presentationml/2006/ole">
            <mc:AlternateContent xmlns:mc="http://schemas.openxmlformats.org/markup-compatibility/2006">
              <mc:Choice xmlns:v="urn:schemas-microsoft-com:vml" Requires="v">
                <p:oleObj spid="_x0000_s40126" name="Equation" r:id="rId7" imgW="1333440" imgH="812520" progId="Equation.3">
                  <p:embed/>
                </p:oleObj>
              </mc:Choice>
              <mc:Fallback>
                <p:oleObj name="Equation" r:id="rId7" imgW="1333440" imgH="81252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1700" y="4826000"/>
                        <a:ext cx="13335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2" name="Object 16"/>
          <p:cNvGraphicFramePr>
            <a:graphicFrameLocks noChangeAspect="1"/>
          </p:cNvGraphicFramePr>
          <p:nvPr/>
        </p:nvGraphicFramePr>
        <p:xfrm>
          <a:off x="4832350" y="4826000"/>
          <a:ext cx="2108200" cy="812800"/>
        </p:xfrm>
        <a:graphic>
          <a:graphicData uri="http://schemas.openxmlformats.org/presentationml/2006/ole">
            <mc:AlternateContent xmlns:mc="http://schemas.openxmlformats.org/markup-compatibility/2006">
              <mc:Choice xmlns:v="urn:schemas-microsoft-com:vml" Requires="v">
                <p:oleObj spid="_x0000_s40127" name="Equation" r:id="rId9" imgW="2108160" imgH="812520" progId="Equation.3">
                  <p:embed/>
                </p:oleObj>
              </mc:Choice>
              <mc:Fallback>
                <p:oleObj name="Equation" r:id="rId9" imgW="2108160" imgH="81252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350" y="4826000"/>
                        <a:ext cx="21082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5" name="AutoShape 19"/>
          <p:cNvSpPr>
            <a:spLocks noChangeArrowheads="1"/>
          </p:cNvSpPr>
          <p:nvPr/>
        </p:nvSpPr>
        <p:spPr bwMode="auto">
          <a:xfrm>
            <a:off x="1323975" y="50292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304925"/>
            <a:ext cx="8305800" cy="609600"/>
          </a:xfrm>
        </p:spPr>
        <p:txBody>
          <a:bodyPr/>
          <a:lstStyle/>
          <a:p>
            <a:r>
              <a:rPr lang="en-US" sz="2400">
                <a:sym typeface="Symbol" pitchFamily="18" charset="2"/>
              </a:rPr>
              <a:t></a:t>
            </a:r>
            <a:r>
              <a:rPr lang="en-US" sz="2400" baseline="-14000">
                <a:sym typeface="Symbol" pitchFamily="18" charset="2"/>
              </a:rPr>
              <a:t>n</a:t>
            </a:r>
            <a:r>
              <a:rPr lang="en-US" sz="2400">
                <a:sym typeface="Symbol" pitchFamily="18" charset="2"/>
              </a:rPr>
              <a:t>=  and </a:t>
            </a:r>
            <a:r>
              <a:rPr lang="en-US" sz="2400" baseline="-14000">
                <a:sym typeface="Symbol" pitchFamily="18" charset="2"/>
              </a:rPr>
              <a:t>n</a:t>
            </a:r>
            <a:r>
              <a:rPr lang="en-US" sz="2400">
                <a:sym typeface="Symbol" pitchFamily="18" charset="2"/>
              </a:rPr>
              <a:t> =  for all values of n=0, 1, 2, …</a:t>
            </a:r>
          </a:p>
        </p:txBody>
      </p:sp>
      <p:sp>
        <p:nvSpPr>
          <p:cNvPr id="68" name="Slide Number Placeholder 5"/>
          <p:cNvSpPr>
            <a:spLocks noGrp="1"/>
          </p:cNvSpPr>
          <p:nvPr>
            <p:ph type="sldNum" sz="quarter" idx="12"/>
          </p:nvPr>
        </p:nvSpPr>
        <p:spPr/>
        <p:txBody>
          <a:bodyPr/>
          <a:lstStyle/>
          <a:p>
            <a:fld id="{19688D20-6BFC-48CE-AB8B-9A5A63CA9A32}" type="slidenum">
              <a:rPr lang="en-US"/>
              <a:pPr/>
              <a:t>45</a:t>
            </a:fld>
            <a:endParaRPr lang="en-US"/>
          </a:p>
        </p:txBody>
      </p:sp>
      <p:sp>
        <p:nvSpPr>
          <p:cNvPr id="41033" name="Rectangle 73"/>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M/M/1 Model</a:t>
            </a:r>
          </a:p>
        </p:txBody>
      </p:sp>
      <p:grpSp>
        <p:nvGrpSpPr>
          <p:cNvPr id="41061" name="Group 101"/>
          <p:cNvGrpSpPr>
            <a:grpSpLocks/>
          </p:cNvGrpSpPr>
          <p:nvPr/>
        </p:nvGrpSpPr>
        <p:grpSpPr bwMode="auto">
          <a:xfrm>
            <a:off x="914400" y="1762125"/>
            <a:ext cx="6858000" cy="1362075"/>
            <a:chOff x="576" y="1110"/>
            <a:chExt cx="4320" cy="858"/>
          </a:xfrm>
        </p:grpSpPr>
        <p:grpSp>
          <p:nvGrpSpPr>
            <p:cNvPr id="41027" name="Group 67"/>
            <p:cNvGrpSpPr>
              <a:grpSpLocks/>
            </p:cNvGrpSpPr>
            <p:nvPr/>
          </p:nvGrpSpPr>
          <p:grpSpPr bwMode="auto">
            <a:xfrm>
              <a:off x="912" y="1110"/>
              <a:ext cx="3984" cy="858"/>
              <a:chOff x="864" y="1152"/>
              <a:chExt cx="3984" cy="858"/>
            </a:xfrm>
          </p:grpSpPr>
          <p:grpSp>
            <p:nvGrpSpPr>
              <p:cNvPr id="41006" name="Group 46"/>
              <p:cNvGrpSpPr>
                <a:grpSpLocks/>
              </p:cNvGrpSpPr>
              <p:nvPr/>
            </p:nvGrpSpPr>
            <p:grpSpPr bwMode="auto">
              <a:xfrm>
                <a:off x="864" y="1449"/>
                <a:ext cx="309" cy="264"/>
                <a:chOff x="864" y="1449"/>
                <a:chExt cx="309" cy="264"/>
              </a:xfrm>
            </p:grpSpPr>
            <p:sp>
              <p:nvSpPr>
                <p:cNvPr id="40966" name="Oval 6"/>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Text Box 7"/>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0</a:t>
                  </a:r>
                </a:p>
              </p:txBody>
            </p:sp>
          </p:grpSp>
          <p:sp>
            <p:nvSpPr>
              <p:cNvPr id="40974" name="Freeform 14"/>
              <p:cNvSpPr>
                <a:spLocks/>
              </p:cNvSpPr>
              <p:nvPr/>
            </p:nvSpPr>
            <p:spPr bwMode="auto">
              <a:xfrm>
                <a:off x="1057" y="1359"/>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Freeform 15"/>
              <p:cNvSpPr>
                <a:spLocks/>
              </p:cNvSpPr>
              <p:nvPr/>
            </p:nvSpPr>
            <p:spPr bwMode="auto">
              <a:xfrm>
                <a:off x="1715" y="1359"/>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5" name="Freeform 25"/>
              <p:cNvSpPr>
                <a:spLocks/>
              </p:cNvSpPr>
              <p:nvPr/>
            </p:nvSpPr>
            <p:spPr bwMode="auto">
              <a:xfrm rot="10800000">
                <a:off x="1697" y="1694"/>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6" name="Freeform 26"/>
              <p:cNvSpPr>
                <a:spLocks/>
              </p:cNvSpPr>
              <p:nvPr/>
            </p:nvSpPr>
            <p:spPr bwMode="auto">
              <a:xfrm>
                <a:off x="3899" y="1359"/>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7" name="Freeform 27"/>
              <p:cNvSpPr>
                <a:spLocks/>
              </p:cNvSpPr>
              <p:nvPr/>
            </p:nvSpPr>
            <p:spPr bwMode="auto">
              <a:xfrm>
                <a:off x="3223" y="1368"/>
                <a:ext cx="542"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8" name="Freeform 28"/>
              <p:cNvSpPr>
                <a:spLocks/>
              </p:cNvSpPr>
              <p:nvPr/>
            </p:nvSpPr>
            <p:spPr bwMode="auto">
              <a:xfrm rot="10800000">
                <a:off x="3241" y="1703"/>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9" name="Freeform 29"/>
              <p:cNvSpPr>
                <a:spLocks/>
              </p:cNvSpPr>
              <p:nvPr/>
            </p:nvSpPr>
            <p:spPr bwMode="auto">
              <a:xfrm rot="10800000">
                <a:off x="3909" y="1694"/>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0" name="Freeform 30"/>
              <p:cNvSpPr>
                <a:spLocks/>
              </p:cNvSpPr>
              <p:nvPr/>
            </p:nvSpPr>
            <p:spPr bwMode="auto">
              <a:xfrm rot="10800000">
                <a:off x="1068" y="1710"/>
                <a:ext cx="541"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1" name="Freeform 31"/>
              <p:cNvSpPr>
                <a:spLocks/>
              </p:cNvSpPr>
              <p:nvPr/>
            </p:nvSpPr>
            <p:spPr bwMode="auto">
              <a:xfrm>
                <a:off x="2334" y="1350"/>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2" name="Freeform 32"/>
              <p:cNvSpPr>
                <a:spLocks/>
              </p:cNvSpPr>
              <p:nvPr/>
            </p:nvSpPr>
            <p:spPr bwMode="auto">
              <a:xfrm rot="2651716">
                <a:off x="2840" y="1368"/>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3" name="Freeform 33"/>
              <p:cNvSpPr>
                <a:spLocks/>
              </p:cNvSpPr>
              <p:nvPr/>
            </p:nvSpPr>
            <p:spPr bwMode="auto">
              <a:xfrm rot="10800000">
                <a:off x="2837" y="1712"/>
                <a:ext cx="270"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Freeform 34"/>
              <p:cNvSpPr>
                <a:spLocks/>
              </p:cNvSpPr>
              <p:nvPr/>
            </p:nvSpPr>
            <p:spPr bwMode="auto">
              <a:xfrm rot="13451716">
                <a:off x="2334" y="1707"/>
                <a:ext cx="267"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5" name="Freeform 35"/>
              <p:cNvSpPr>
                <a:spLocks/>
              </p:cNvSpPr>
              <p:nvPr/>
            </p:nvSpPr>
            <p:spPr bwMode="auto">
              <a:xfrm rot="13451716">
                <a:off x="4580" y="1707"/>
                <a:ext cx="268"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6" name="Freeform 36"/>
              <p:cNvSpPr>
                <a:spLocks/>
              </p:cNvSpPr>
              <p:nvPr/>
            </p:nvSpPr>
            <p:spPr bwMode="auto">
              <a:xfrm>
                <a:off x="4577" y="1359"/>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0997" name="Object 37"/>
              <p:cNvGraphicFramePr>
                <a:graphicFrameLocks noChangeAspect="1"/>
              </p:cNvGraphicFramePr>
              <p:nvPr/>
            </p:nvGraphicFramePr>
            <p:xfrm>
              <a:off x="2555" y="1532"/>
              <a:ext cx="384" cy="114"/>
            </p:xfrm>
            <a:graphic>
              <a:graphicData uri="http://schemas.openxmlformats.org/presentationml/2006/ole">
                <mc:AlternateContent xmlns:mc="http://schemas.openxmlformats.org/markup-compatibility/2006">
                  <mc:Choice xmlns:v="urn:schemas-microsoft-com:vml" Requires="v">
                    <p:oleObj spid="_x0000_s41107" name="Equation" r:id="rId3" imgW="291960" imgH="101520" progId="Equation.3">
                      <p:embed/>
                    </p:oleObj>
                  </mc:Choice>
                  <mc:Fallback>
                    <p:oleObj name="Equation" r:id="rId3" imgW="291960" imgH="10152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 y="1532"/>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8" name="Text Box 38"/>
              <p:cNvSpPr txBox="1">
                <a:spLocks noChangeArrowheads="1"/>
              </p:cNvSpPr>
              <p:nvPr/>
            </p:nvSpPr>
            <p:spPr bwMode="auto">
              <a:xfrm>
                <a:off x="1212" y="1152"/>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0999" name="Text Box 39"/>
              <p:cNvSpPr txBox="1">
                <a:spLocks noChangeArrowheads="1"/>
              </p:cNvSpPr>
              <p:nvPr/>
            </p:nvSpPr>
            <p:spPr bwMode="auto">
              <a:xfrm>
                <a:off x="1870" y="1152"/>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0" name="Text Box 40"/>
              <p:cNvSpPr txBox="1">
                <a:spLocks noChangeArrowheads="1"/>
              </p:cNvSpPr>
              <p:nvPr/>
            </p:nvSpPr>
            <p:spPr bwMode="auto">
              <a:xfrm>
                <a:off x="3396" y="1152"/>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1" name="Text Box 41"/>
              <p:cNvSpPr txBox="1">
                <a:spLocks noChangeArrowheads="1"/>
              </p:cNvSpPr>
              <p:nvPr/>
            </p:nvSpPr>
            <p:spPr bwMode="auto">
              <a:xfrm>
                <a:off x="4036" y="1152"/>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2" name="Text Box 42"/>
              <p:cNvSpPr txBox="1">
                <a:spLocks noChangeArrowheads="1"/>
              </p:cNvSpPr>
              <p:nvPr/>
            </p:nvSpPr>
            <p:spPr bwMode="auto">
              <a:xfrm>
                <a:off x="1251" y="1778"/>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3" name="Text Box 43"/>
              <p:cNvSpPr txBox="1">
                <a:spLocks noChangeArrowheads="1"/>
              </p:cNvSpPr>
              <p:nvPr/>
            </p:nvSpPr>
            <p:spPr bwMode="auto">
              <a:xfrm>
                <a:off x="1870" y="1778"/>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4" name="Text Box 44"/>
              <p:cNvSpPr txBox="1">
                <a:spLocks noChangeArrowheads="1"/>
              </p:cNvSpPr>
              <p:nvPr/>
            </p:nvSpPr>
            <p:spPr bwMode="auto">
              <a:xfrm>
                <a:off x="3417" y="1778"/>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1005" name="Text Box 45"/>
              <p:cNvSpPr txBox="1">
                <a:spLocks noChangeArrowheads="1"/>
              </p:cNvSpPr>
              <p:nvPr/>
            </p:nvSpPr>
            <p:spPr bwMode="auto">
              <a:xfrm>
                <a:off x="4074" y="1779"/>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grpSp>
            <p:nvGrpSpPr>
              <p:cNvPr id="41007" name="Group 47"/>
              <p:cNvGrpSpPr>
                <a:grpSpLocks/>
              </p:cNvGrpSpPr>
              <p:nvPr/>
            </p:nvGrpSpPr>
            <p:grpSpPr bwMode="auto">
              <a:xfrm>
                <a:off x="1515" y="1452"/>
                <a:ext cx="309" cy="264"/>
                <a:chOff x="864" y="1449"/>
                <a:chExt cx="309" cy="264"/>
              </a:xfrm>
            </p:grpSpPr>
            <p:sp>
              <p:nvSpPr>
                <p:cNvPr id="41008" name="Oval 48"/>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49"/>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1</a:t>
                  </a:r>
                </a:p>
              </p:txBody>
            </p:sp>
          </p:grpSp>
          <p:grpSp>
            <p:nvGrpSpPr>
              <p:cNvPr id="41013" name="Group 53"/>
              <p:cNvGrpSpPr>
                <a:grpSpLocks/>
              </p:cNvGrpSpPr>
              <p:nvPr/>
            </p:nvGrpSpPr>
            <p:grpSpPr bwMode="auto">
              <a:xfrm>
                <a:off x="3678" y="1452"/>
                <a:ext cx="309" cy="264"/>
                <a:chOff x="864" y="1449"/>
                <a:chExt cx="309" cy="264"/>
              </a:xfrm>
            </p:grpSpPr>
            <p:sp>
              <p:nvSpPr>
                <p:cNvPr id="41014" name="Oval 54"/>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5" name="Text Box 55"/>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n</a:t>
                  </a:r>
                </a:p>
              </p:txBody>
            </p:sp>
          </p:grpSp>
          <p:grpSp>
            <p:nvGrpSpPr>
              <p:cNvPr id="41022" name="Group 62"/>
              <p:cNvGrpSpPr>
                <a:grpSpLocks/>
              </p:cNvGrpSpPr>
              <p:nvPr/>
            </p:nvGrpSpPr>
            <p:grpSpPr bwMode="auto">
              <a:xfrm>
                <a:off x="3003" y="1458"/>
                <a:ext cx="350" cy="264"/>
                <a:chOff x="3003" y="1458"/>
                <a:chExt cx="350" cy="264"/>
              </a:xfrm>
            </p:grpSpPr>
            <p:sp>
              <p:nvSpPr>
                <p:cNvPr id="41017" name="Oval 57"/>
                <p:cNvSpPr>
                  <a:spLocks noChangeArrowheads="1"/>
                </p:cNvSpPr>
                <p:nvPr/>
              </p:nvSpPr>
              <p:spPr bwMode="auto">
                <a:xfrm>
                  <a:off x="3003" y="1458"/>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8" name="Text Box 58"/>
                <p:cNvSpPr txBox="1">
                  <a:spLocks noChangeArrowheads="1"/>
                </p:cNvSpPr>
                <p:nvPr/>
              </p:nvSpPr>
              <p:spPr bwMode="auto">
                <a:xfrm>
                  <a:off x="3012" y="1476"/>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n-1</a:t>
                  </a:r>
                </a:p>
              </p:txBody>
            </p:sp>
          </p:grpSp>
          <p:grpSp>
            <p:nvGrpSpPr>
              <p:cNvPr id="41019" name="Group 59"/>
              <p:cNvGrpSpPr>
                <a:grpSpLocks/>
              </p:cNvGrpSpPr>
              <p:nvPr/>
            </p:nvGrpSpPr>
            <p:grpSpPr bwMode="auto">
              <a:xfrm>
                <a:off x="2139" y="1440"/>
                <a:ext cx="309" cy="264"/>
                <a:chOff x="864" y="1449"/>
                <a:chExt cx="309" cy="264"/>
              </a:xfrm>
            </p:grpSpPr>
            <p:sp>
              <p:nvSpPr>
                <p:cNvPr id="41020" name="Oval 60"/>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1" name="Text Box 61"/>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2</a:t>
                  </a:r>
                </a:p>
              </p:txBody>
            </p:sp>
          </p:grpSp>
          <p:grpSp>
            <p:nvGrpSpPr>
              <p:cNvPr id="41026" name="Group 66"/>
              <p:cNvGrpSpPr>
                <a:grpSpLocks/>
              </p:cNvGrpSpPr>
              <p:nvPr/>
            </p:nvGrpSpPr>
            <p:grpSpPr bwMode="auto">
              <a:xfrm>
                <a:off x="4339" y="1446"/>
                <a:ext cx="389" cy="264"/>
                <a:chOff x="4339" y="1446"/>
                <a:chExt cx="389" cy="264"/>
              </a:xfrm>
            </p:grpSpPr>
            <p:sp>
              <p:nvSpPr>
                <p:cNvPr id="41024" name="Oval 64"/>
                <p:cNvSpPr>
                  <a:spLocks noChangeArrowheads="1"/>
                </p:cNvSpPr>
                <p:nvPr/>
              </p:nvSpPr>
              <p:spPr bwMode="auto">
                <a:xfrm>
                  <a:off x="4354" y="1446"/>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5" name="Text Box 65"/>
                <p:cNvSpPr txBox="1">
                  <a:spLocks noChangeArrowheads="1"/>
                </p:cNvSpPr>
                <p:nvPr/>
              </p:nvSpPr>
              <p:spPr bwMode="auto">
                <a:xfrm>
                  <a:off x="4339" y="1458"/>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n+1</a:t>
                  </a:r>
                </a:p>
              </p:txBody>
            </p:sp>
          </p:grpSp>
        </p:grpSp>
        <p:sp>
          <p:nvSpPr>
            <p:cNvPr id="41034" name="AutoShape 74"/>
            <p:cNvSpPr>
              <a:spLocks noChangeArrowheads="1"/>
            </p:cNvSpPr>
            <p:nvPr/>
          </p:nvSpPr>
          <p:spPr bwMode="auto">
            <a:xfrm>
              <a:off x="576" y="1428"/>
              <a:ext cx="192" cy="24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063" name="Group 103"/>
          <p:cNvGrpSpPr>
            <a:grpSpLocks/>
          </p:cNvGrpSpPr>
          <p:nvPr/>
        </p:nvGrpSpPr>
        <p:grpSpPr bwMode="auto">
          <a:xfrm>
            <a:off x="914400" y="5334000"/>
            <a:ext cx="6477000" cy="914400"/>
            <a:chOff x="576" y="3360"/>
            <a:chExt cx="4080" cy="576"/>
          </a:xfrm>
        </p:grpSpPr>
        <p:sp>
          <p:nvSpPr>
            <p:cNvPr id="41055" name="Rectangle 95"/>
            <p:cNvSpPr>
              <a:spLocks noChangeArrowheads="1"/>
            </p:cNvSpPr>
            <p:nvPr/>
          </p:nvSpPr>
          <p:spPr bwMode="auto">
            <a:xfrm>
              <a:off x="2640" y="3360"/>
              <a:ext cx="1728" cy="576"/>
            </a:xfrm>
            <a:prstGeom prst="rect">
              <a:avLst/>
            </a:prstGeom>
            <a:solidFill>
              <a:srgbClr val="D7D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4" name="Rectangle 94"/>
            <p:cNvSpPr>
              <a:spLocks noChangeArrowheads="1"/>
            </p:cNvSpPr>
            <p:nvPr/>
          </p:nvSpPr>
          <p:spPr bwMode="auto">
            <a:xfrm>
              <a:off x="864" y="3360"/>
              <a:ext cx="1584" cy="576"/>
            </a:xfrm>
            <a:prstGeom prst="rect">
              <a:avLst/>
            </a:prstGeom>
            <a:solidFill>
              <a:srgbClr val="D7D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7" name="AutoShape 87"/>
            <p:cNvSpPr>
              <a:spLocks noChangeArrowheads="1"/>
            </p:cNvSpPr>
            <p:nvPr/>
          </p:nvSpPr>
          <p:spPr bwMode="auto">
            <a:xfrm>
              <a:off x="576" y="3552"/>
              <a:ext cx="192" cy="24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8" name="Text Box 88"/>
            <p:cNvSpPr txBox="1">
              <a:spLocks noChangeArrowheads="1"/>
            </p:cNvSpPr>
            <p:nvPr/>
          </p:nvSpPr>
          <p:spPr bwMode="auto">
            <a:xfrm>
              <a:off x="960" y="33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a:t>
              </a:r>
              <a:r>
                <a:rPr lang="en-US" sz="2000">
                  <a:sym typeface="Symbol" pitchFamily="18" charset="2"/>
                </a:rPr>
                <a:t>/(1- )</a:t>
              </a:r>
            </a:p>
          </p:txBody>
        </p:sp>
        <p:sp>
          <p:nvSpPr>
            <p:cNvPr id="41049" name="Text Box 89"/>
            <p:cNvSpPr txBox="1">
              <a:spLocks noChangeArrowheads="1"/>
            </p:cNvSpPr>
            <p:nvPr/>
          </p:nvSpPr>
          <p:spPr bwMode="auto">
            <a:xfrm>
              <a:off x="2736" y="3360"/>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a:t>
              </a:r>
              <a:r>
                <a:rPr lang="en-US" sz="2000" baseline="-10000"/>
                <a:t>q</a:t>
              </a:r>
              <a:r>
                <a:rPr lang="en-US" sz="2000"/>
                <a:t>= </a:t>
              </a:r>
              <a:r>
                <a:rPr lang="en-US" sz="2000">
                  <a:sym typeface="Symbol" pitchFamily="18" charset="2"/>
                </a:rPr>
                <a:t></a:t>
              </a:r>
              <a:r>
                <a:rPr lang="en-US" sz="2000" baseline="30000">
                  <a:sym typeface="Symbol" pitchFamily="18" charset="2"/>
                </a:rPr>
                <a:t>2</a:t>
              </a:r>
              <a:r>
                <a:rPr lang="en-US" sz="2000">
                  <a:sym typeface="Symbol" pitchFamily="18" charset="2"/>
                </a:rPr>
                <a:t>/(1- ) = L-</a:t>
              </a:r>
            </a:p>
          </p:txBody>
        </p:sp>
        <p:sp>
          <p:nvSpPr>
            <p:cNvPr id="41051" name="Text Box 91"/>
            <p:cNvSpPr txBox="1">
              <a:spLocks noChangeArrowheads="1"/>
            </p:cNvSpPr>
            <p:nvPr/>
          </p:nvSpPr>
          <p:spPr bwMode="auto">
            <a:xfrm>
              <a:off x="924" y="3630"/>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W=L/</a:t>
              </a:r>
              <a:r>
                <a:rPr lang="en-US" sz="2000">
                  <a:sym typeface="Symbol" pitchFamily="18" charset="2"/>
                </a:rPr>
                <a:t>=1/(- )</a:t>
              </a:r>
            </a:p>
          </p:txBody>
        </p:sp>
        <p:sp>
          <p:nvSpPr>
            <p:cNvPr id="41052" name="Text Box 92"/>
            <p:cNvSpPr txBox="1">
              <a:spLocks noChangeArrowheads="1"/>
            </p:cNvSpPr>
            <p:nvPr/>
          </p:nvSpPr>
          <p:spPr bwMode="auto">
            <a:xfrm>
              <a:off x="2736" y="3638"/>
              <a:ext cx="1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W</a:t>
              </a:r>
              <a:r>
                <a:rPr lang="en-US" sz="2000" baseline="-4000"/>
                <a:t>q</a:t>
              </a:r>
              <a:r>
                <a:rPr lang="en-US" sz="2000"/>
                <a:t>=L</a:t>
              </a:r>
              <a:r>
                <a:rPr lang="en-US" sz="2000" baseline="-4000"/>
                <a:t>q</a:t>
              </a:r>
              <a:r>
                <a:rPr lang="en-US" sz="2000"/>
                <a:t>/</a:t>
              </a:r>
              <a:r>
                <a:rPr lang="en-US" sz="2000">
                  <a:sym typeface="Symbol" pitchFamily="18" charset="2"/>
                </a:rPr>
                <a:t>=  /( (- ))</a:t>
              </a:r>
            </a:p>
          </p:txBody>
        </p:sp>
      </p:grpSp>
      <p:sp>
        <p:nvSpPr>
          <p:cNvPr id="41056" name="Text Box 96"/>
          <p:cNvSpPr txBox="1">
            <a:spLocks noChangeArrowheads="1"/>
          </p:cNvSpPr>
          <p:nvPr/>
        </p:nvSpPr>
        <p:spPr bwMode="auto">
          <a:xfrm>
            <a:off x="381000" y="3429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itchFamily="18" charset="0"/>
              </a:defRPr>
            </a:lvl1pPr>
            <a:lvl2pPr marL="4603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Char char="v"/>
            </a:pPr>
            <a:r>
              <a:rPr lang="en-US"/>
              <a:t>Steady State condition: </a:t>
            </a:r>
            <a:r>
              <a:rPr lang="en-US">
                <a:sym typeface="Symbol" pitchFamily="18" charset="2"/>
              </a:rPr>
              <a:t> = (/) &lt; 1</a:t>
            </a:r>
            <a:endParaRPr lang="en-US"/>
          </a:p>
        </p:txBody>
      </p:sp>
      <p:grpSp>
        <p:nvGrpSpPr>
          <p:cNvPr id="41062" name="Group 102"/>
          <p:cNvGrpSpPr>
            <a:grpSpLocks/>
          </p:cNvGrpSpPr>
          <p:nvPr/>
        </p:nvGrpSpPr>
        <p:grpSpPr bwMode="auto">
          <a:xfrm>
            <a:off x="914400" y="4191000"/>
            <a:ext cx="5257800" cy="838200"/>
            <a:chOff x="576" y="2640"/>
            <a:chExt cx="3312" cy="528"/>
          </a:xfrm>
        </p:grpSpPr>
        <p:sp>
          <p:nvSpPr>
            <p:cNvPr id="41046" name="Rectangle 86"/>
            <p:cNvSpPr>
              <a:spLocks noChangeArrowheads="1"/>
            </p:cNvSpPr>
            <p:nvPr/>
          </p:nvSpPr>
          <p:spPr bwMode="auto">
            <a:xfrm>
              <a:off x="1824" y="2640"/>
              <a:ext cx="960" cy="5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t>P</a:t>
              </a:r>
              <a:r>
                <a:rPr lang="en-US" sz="2000" baseline="-25000"/>
                <a:t>n </a:t>
              </a:r>
              <a:r>
                <a:rPr lang="en-US" sz="2000"/>
                <a:t>= </a:t>
              </a:r>
              <a:r>
                <a:rPr lang="en-US" sz="2000">
                  <a:sym typeface="Symbol" pitchFamily="18" charset="2"/>
                </a:rPr>
                <a:t></a:t>
              </a:r>
              <a:r>
                <a:rPr lang="en-US" sz="2000" baseline="30000">
                  <a:sym typeface="Symbol" pitchFamily="18" charset="2"/>
                </a:rPr>
                <a:t>n</a:t>
              </a:r>
              <a:r>
                <a:rPr lang="en-US" sz="2000">
                  <a:sym typeface="Symbol" pitchFamily="18" charset="2"/>
                </a:rPr>
                <a:t>(1- )</a:t>
              </a:r>
            </a:p>
          </p:txBody>
        </p:sp>
        <p:sp>
          <p:nvSpPr>
            <p:cNvPr id="41045" name="Rectangle 85"/>
            <p:cNvSpPr>
              <a:spLocks noChangeArrowheads="1"/>
            </p:cNvSpPr>
            <p:nvPr/>
          </p:nvSpPr>
          <p:spPr bwMode="auto">
            <a:xfrm>
              <a:off x="864" y="2640"/>
              <a:ext cx="816" cy="5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2" name="AutoShape 82"/>
            <p:cNvSpPr>
              <a:spLocks noChangeArrowheads="1"/>
            </p:cNvSpPr>
            <p:nvPr/>
          </p:nvSpPr>
          <p:spPr bwMode="auto">
            <a:xfrm>
              <a:off x="576" y="2790"/>
              <a:ext cx="192" cy="24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8" name="Text Box 98"/>
            <p:cNvSpPr txBox="1">
              <a:spLocks noChangeArrowheads="1"/>
            </p:cNvSpPr>
            <p:nvPr/>
          </p:nvSpPr>
          <p:spPr bwMode="auto">
            <a:xfrm>
              <a:off x="960" y="2774"/>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a:t>
              </a:r>
              <a:r>
                <a:rPr lang="en-US" sz="2000" baseline="-25000"/>
                <a:t>0 </a:t>
              </a:r>
              <a:r>
                <a:rPr lang="en-US" sz="2000"/>
                <a:t>= 1-</a:t>
              </a:r>
              <a:r>
                <a:rPr lang="en-US" sz="2000">
                  <a:sym typeface="Symbol" pitchFamily="18" charset="2"/>
                </a:rPr>
                <a:t></a:t>
              </a:r>
            </a:p>
          </p:txBody>
        </p:sp>
        <p:sp>
          <p:nvSpPr>
            <p:cNvPr id="41060" name="Rectangle 100"/>
            <p:cNvSpPr>
              <a:spLocks noChangeArrowheads="1"/>
            </p:cNvSpPr>
            <p:nvPr/>
          </p:nvSpPr>
          <p:spPr bwMode="auto">
            <a:xfrm>
              <a:off x="2976" y="2640"/>
              <a:ext cx="912" cy="5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smtClean="0"/>
                <a:t>P(n </a:t>
              </a:r>
              <a:r>
                <a:rPr lang="en-US" sz="2000" dirty="0" smtClean="0">
                  <a:sym typeface="Symbol" pitchFamily="18" charset="2"/>
                </a:rPr>
                <a:t> k</a:t>
              </a:r>
              <a:r>
                <a:rPr lang="en-US" sz="2000" dirty="0">
                  <a:sym typeface="Symbol" pitchFamily="18" charset="2"/>
                </a:rPr>
                <a:t>) </a:t>
              </a:r>
              <a:r>
                <a:rPr lang="en-US" sz="2000" dirty="0"/>
                <a:t>= </a:t>
              </a:r>
              <a:r>
                <a:rPr lang="en-US" sz="2000" dirty="0">
                  <a:sym typeface="Symbol" pitchFamily="18" charset="2"/>
                </a:rPr>
                <a:t></a:t>
              </a:r>
              <a:r>
                <a:rPr lang="en-US" sz="2000" baseline="30000" dirty="0">
                  <a:sym typeface="Symbol" pitchFamily="18" charset="2"/>
                </a:rPr>
                <a:t>k</a:t>
              </a:r>
              <a:endParaRPr lang="en-US" sz="2000" dirty="0">
                <a:sym typeface="Symbol" pitchFamily="18" charset="2"/>
              </a:endParaRPr>
            </a:p>
          </p:txBody>
        </p:sp>
      </p:gr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Slide Number Placeholder 3"/>
          <p:cNvSpPr>
            <a:spLocks noGrp="1"/>
          </p:cNvSpPr>
          <p:nvPr>
            <p:ph type="sldNum" sz="quarter" idx="12"/>
          </p:nvPr>
        </p:nvSpPr>
        <p:spPr/>
        <p:txBody>
          <a:bodyPr/>
          <a:lstStyle/>
          <a:p>
            <a:fld id="{DBE5FEFF-6AA0-44A4-A060-E74E5C11B25F}" type="slidenum">
              <a:rPr lang="en-US"/>
              <a:pPr/>
              <a:t>46</a:t>
            </a:fld>
            <a:endParaRPr lang="en-US"/>
          </a:p>
        </p:txBody>
      </p:sp>
      <p:sp>
        <p:nvSpPr>
          <p:cNvPr id="42039" name="Rectangle 55"/>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 Model (I)</a:t>
            </a:r>
          </a:p>
        </p:txBody>
      </p:sp>
      <p:sp>
        <p:nvSpPr>
          <p:cNvPr id="42046" name="AutoShape 62"/>
          <p:cNvSpPr>
            <a:spLocks noChangeArrowheads="1"/>
          </p:cNvSpPr>
          <p:nvPr/>
        </p:nvSpPr>
        <p:spPr bwMode="auto">
          <a:xfrm>
            <a:off x="1143000" y="40386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Rectangle 5"/>
          <p:cNvSpPr>
            <a:spLocks noChangeArrowheads="1"/>
          </p:cNvSpPr>
          <p:nvPr/>
        </p:nvSpPr>
        <p:spPr bwMode="auto">
          <a:xfrm>
            <a:off x="1600200" y="3581400"/>
            <a:ext cx="4800600" cy="1066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2047" name="Object 63"/>
          <p:cNvGraphicFramePr>
            <a:graphicFrameLocks noChangeAspect="1"/>
          </p:cNvGraphicFramePr>
          <p:nvPr/>
        </p:nvGraphicFramePr>
        <p:xfrm>
          <a:off x="1828800" y="3683000"/>
          <a:ext cx="4343400" cy="889000"/>
        </p:xfrm>
        <a:graphic>
          <a:graphicData uri="http://schemas.openxmlformats.org/presentationml/2006/ole">
            <mc:AlternateContent xmlns:mc="http://schemas.openxmlformats.org/markup-compatibility/2006">
              <mc:Choice xmlns:v="urn:schemas-microsoft-com:vml" Requires="v">
                <p:oleObj spid="_x0000_s42200" name="Equation" r:id="rId3" imgW="4343400" imgH="888840" progId="Equation.3">
                  <p:embed/>
                </p:oleObj>
              </mc:Choice>
              <mc:Fallback>
                <p:oleObj name="Equation" r:id="rId3" imgW="4343400" imgH="888840" progId="Equation.3">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683000"/>
                        <a:ext cx="4343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8" name="Rectangle 4"/>
          <p:cNvSpPr>
            <a:spLocks noChangeArrowheads="1"/>
          </p:cNvSpPr>
          <p:nvPr/>
        </p:nvSpPr>
        <p:spPr bwMode="auto">
          <a:xfrm>
            <a:off x="1600200" y="4876800"/>
            <a:ext cx="4800600" cy="16859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2065" name="Object 81"/>
          <p:cNvGraphicFramePr>
            <a:graphicFrameLocks noChangeAspect="1"/>
          </p:cNvGraphicFramePr>
          <p:nvPr/>
        </p:nvGraphicFramePr>
        <p:xfrm>
          <a:off x="1708150" y="4953000"/>
          <a:ext cx="4445000" cy="1498600"/>
        </p:xfrm>
        <a:graphic>
          <a:graphicData uri="http://schemas.openxmlformats.org/presentationml/2006/ole">
            <mc:AlternateContent xmlns:mc="http://schemas.openxmlformats.org/markup-compatibility/2006">
              <mc:Choice xmlns:v="urn:schemas-microsoft-com:vml" Requires="v">
                <p:oleObj spid="_x0000_s42201" name="Equation" r:id="rId5" imgW="4444920" imgH="1498320" progId="Equation.3">
                  <p:embed/>
                </p:oleObj>
              </mc:Choice>
              <mc:Fallback>
                <p:oleObj name="Equation" r:id="rId5" imgW="4444920" imgH="1498320" progId="Equation.3">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8150" y="4953000"/>
                        <a:ext cx="44450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70" name="AutoShape 86"/>
          <p:cNvSpPr>
            <a:spLocks noChangeArrowheads="1"/>
          </p:cNvSpPr>
          <p:nvPr/>
        </p:nvSpPr>
        <p:spPr bwMode="auto">
          <a:xfrm>
            <a:off x="1143000" y="57150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073" name="Group 89"/>
          <p:cNvGrpSpPr>
            <a:grpSpLocks/>
          </p:cNvGrpSpPr>
          <p:nvPr/>
        </p:nvGrpSpPr>
        <p:grpSpPr bwMode="auto">
          <a:xfrm>
            <a:off x="457200" y="1143000"/>
            <a:ext cx="8305800" cy="2217738"/>
            <a:chOff x="288" y="720"/>
            <a:chExt cx="5232" cy="1397"/>
          </a:xfrm>
        </p:grpSpPr>
        <p:grpSp>
          <p:nvGrpSpPr>
            <p:cNvPr id="42066" name="Group 82"/>
            <p:cNvGrpSpPr>
              <a:grpSpLocks/>
            </p:cNvGrpSpPr>
            <p:nvPr/>
          </p:nvGrpSpPr>
          <p:grpSpPr bwMode="auto">
            <a:xfrm>
              <a:off x="510" y="1248"/>
              <a:ext cx="4674" cy="869"/>
              <a:chOff x="510" y="1008"/>
              <a:chExt cx="4674" cy="869"/>
            </a:xfrm>
          </p:grpSpPr>
          <p:grpSp>
            <p:nvGrpSpPr>
              <p:cNvPr id="41993" name="Group 9"/>
              <p:cNvGrpSpPr>
                <a:grpSpLocks/>
              </p:cNvGrpSpPr>
              <p:nvPr/>
            </p:nvGrpSpPr>
            <p:grpSpPr bwMode="auto">
              <a:xfrm>
                <a:off x="510" y="1317"/>
                <a:ext cx="309" cy="264"/>
                <a:chOff x="864" y="1449"/>
                <a:chExt cx="309" cy="264"/>
              </a:xfrm>
            </p:grpSpPr>
            <p:sp>
              <p:nvSpPr>
                <p:cNvPr id="41994" name="Oval 10"/>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Text Box 11"/>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0</a:t>
                  </a:r>
                </a:p>
              </p:txBody>
            </p:sp>
          </p:grpSp>
          <p:sp>
            <p:nvSpPr>
              <p:cNvPr id="41996" name="Freeform 12"/>
              <p:cNvSpPr>
                <a:spLocks/>
              </p:cNvSpPr>
              <p:nvPr/>
            </p:nvSpPr>
            <p:spPr bwMode="auto">
              <a:xfrm>
                <a:off x="703" y="1227"/>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7" name="Freeform 13"/>
              <p:cNvSpPr>
                <a:spLocks/>
              </p:cNvSpPr>
              <p:nvPr/>
            </p:nvSpPr>
            <p:spPr bwMode="auto">
              <a:xfrm>
                <a:off x="1361" y="1227"/>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8" name="Freeform 14"/>
              <p:cNvSpPr>
                <a:spLocks/>
              </p:cNvSpPr>
              <p:nvPr/>
            </p:nvSpPr>
            <p:spPr bwMode="auto">
              <a:xfrm rot="10800000">
                <a:off x="1343" y="1562"/>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Freeform 15"/>
              <p:cNvSpPr>
                <a:spLocks/>
              </p:cNvSpPr>
              <p:nvPr/>
            </p:nvSpPr>
            <p:spPr bwMode="auto">
              <a:xfrm>
                <a:off x="4235" y="1215"/>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Freeform 16"/>
              <p:cNvSpPr>
                <a:spLocks/>
              </p:cNvSpPr>
              <p:nvPr/>
            </p:nvSpPr>
            <p:spPr bwMode="auto">
              <a:xfrm>
                <a:off x="2869" y="1236"/>
                <a:ext cx="542"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Freeform 17"/>
              <p:cNvSpPr>
                <a:spLocks/>
              </p:cNvSpPr>
              <p:nvPr/>
            </p:nvSpPr>
            <p:spPr bwMode="auto">
              <a:xfrm rot="10800000">
                <a:off x="2887" y="1571"/>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Freeform 18"/>
              <p:cNvSpPr>
                <a:spLocks/>
              </p:cNvSpPr>
              <p:nvPr/>
            </p:nvSpPr>
            <p:spPr bwMode="auto">
              <a:xfrm rot="10800000">
                <a:off x="4245" y="1550"/>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Freeform 19"/>
              <p:cNvSpPr>
                <a:spLocks/>
              </p:cNvSpPr>
              <p:nvPr/>
            </p:nvSpPr>
            <p:spPr bwMode="auto">
              <a:xfrm rot="10800000">
                <a:off x="714" y="1578"/>
                <a:ext cx="541"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Freeform 20"/>
              <p:cNvSpPr>
                <a:spLocks/>
              </p:cNvSpPr>
              <p:nvPr/>
            </p:nvSpPr>
            <p:spPr bwMode="auto">
              <a:xfrm>
                <a:off x="1980" y="1218"/>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Freeform 21"/>
              <p:cNvSpPr>
                <a:spLocks/>
              </p:cNvSpPr>
              <p:nvPr/>
            </p:nvSpPr>
            <p:spPr bwMode="auto">
              <a:xfrm rot="2651716">
                <a:off x="2486" y="1236"/>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Freeform 22"/>
              <p:cNvSpPr>
                <a:spLocks/>
              </p:cNvSpPr>
              <p:nvPr/>
            </p:nvSpPr>
            <p:spPr bwMode="auto">
              <a:xfrm rot="10800000">
                <a:off x="2483" y="1580"/>
                <a:ext cx="270"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Freeform 23"/>
              <p:cNvSpPr>
                <a:spLocks/>
              </p:cNvSpPr>
              <p:nvPr/>
            </p:nvSpPr>
            <p:spPr bwMode="auto">
              <a:xfrm rot="13451716">
                <a:off x="1980" y="1575"/>
                <a:ext cx="267"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8" name="Freeform 24"/>
              <p:cNvSpPr>
                <a:spLocks/>
              </p:cNvSpPr>
              <p:nvPr/>
            </p:nvSpPr>
            <p:spPr bwMode="auto">
              <a:xfrm rot="13451716">
                <a:off x="4916" y="1563"/>
                <a:ext cx="268"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9" name="Freeform 25"/>
              <p:cNvSpPr>
                <a:spLocks/>
              </p:cNvSpPr>
              <p:nvPr/>
            </p:nvSpPr>
            <p:spPr bwMode="auto">
              <a:xfrm>
                <a:off x="4913" y="1215"/>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2010" name="Object 26"/>
              <p:cNvGraphicFramePr>
                <a:graphicFrameLocks noChangeAspect="1"/>
              </p:cNvGraphicFramePr>
              <p:nvPr/>
            </p:nvGraphicFramePr>
            <p:xfrm>
              <a:off x="2201" y="1400"/>
              <a:ext cx="384" cy="114"/>
            </p:xfrm>
            <a:graphic>
              <a:graphicData uri="http://schemas.openxmlformats.org/presentationml/2006/ole">
                <mc:AlternateContent xmlns:mc="http://schemas.openxmlformats.org/markup-compatibility/2006">
                  <mc:Choice xmlns:v="urn:schemas-microsoft-com:vml" Requires="v">
                    <p:oleObj spid="_x0000_s42202" name="Equation" r:id="rId7" imgW="291960" imgH="101520" progId="Equation.3">
                      <p:embed/>
                    </p:oleObj>
                  </mc:Choice>
                  <mc:Fallback>
                    <p:oleObj name="Equation" r:id="rId7" imgW="291960" imgH="10152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1" y="1400"/>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1" name="Text Box 27"/>
              <p:cNvSpPr txBox="1">
                <a:spLocks noChangeArrowheads="1"/>
              </p:cNvSpPr>
              <p:nvPr/>
            </p:nvSpPr>
            <p:spPr bwMode="auto">
              <a:xfrm>
                <a:off x="858" y="1020"/>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12" name="Text Box 28"/>
              <p:cNvSpPr txBox="1">
                <a:spLocks noChangeArrowheads="1"/>
              </p:cNvSpPr>
              <p:nvPr/>
            </p:nvSpPr>
            <p:spPr bwMode="auto">
              <a:xfrm>
                <a:off x="1516" y="1020"/>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13" name="Text Box 29"/>
              <p:cNvSpPr txBox="1">
                <a:spLocks noChangeArrowheads="1"/>
              </p:cNvSpPr>
              <p:nvPr/>
            </p:nvSpPr>
            <p:spPr bwMode="auto">
              <a:xfrm>
                <a:off x="3042" y="1020"/>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14" name="Text Box 30"/>
              <p:cNvSpPr txBox="1">
                <a:spLocks noChangeArrowheads="1"/>
              </p:cNvSpPr>
              <p:nvPr/>
            </p:nvSpPr>
            <p:spPr bwMode="auto">
              <a:xfrm>
                <a:off x="4372" y="1008"/>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15" name="Text Box 31"/>
              <p:cNvSpPr txBox="1">
                <a:spLocks noChangeArrowheads="1"/>
              </p:cNvSpPr>
              <p:nvPr/>
            </p:nvSpPr>
            <p:spPr bwMode="auto">
              <a:xfrm>
                <a:off x="897" y="1646"/>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16" name="Text Box 32"/>
              <p:cNvSpPr txBox="1">
                <a:spLocks noChangeArrowheads="1"/>
              </p:cNvSpPr>
              <p:nvPr/>
            </p:nvSpPr>
            <p:spPr bwMode="auto">
              <a:xfrm>
                <a:off x="1516" y="1646"/>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2</a:t>
                </a:r>
                <a:endParaRPr lang="en-US" sz="1800" b="1" baseline="-14000"/>
              </a:p>
            </p:txBody>
          </p:sp>
          <p:sp>
            <p:nvSpPr>
              <p:cNvPr id="42017" name="Text Box 33"/>
              <p:cNvSpPr txBox="1">
                <a:spLocks noChangeArrowheads="1"/>
              </p:cNvSpPr>
              <p:nvPr/>
            </p:nvSpPr>
            <p:spPr bwMode="auto">
              <a:xfrm>
                <a:off x="2928" y="164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(c-1)</a:t>
                </a:r>
                <a:endParaRPr lang="en-US" sz="1800" b="1" baseline="-14000"/>
              </a:p>
            </p:txBody>
          </p:sp>
          <p:sp>
            <p:nvSpPr>
              <p:cNvPr id="42018" name="Text Box 34"/>
              <p:cNvSpPr txBox="1">
                <a:spLocks noChangeArrowheads="1"/>
              </p:cNvSpPr>
              <p:nvPr/>
            </p:nvSpPr>
            <p:spPr bwMode="auto">
              <a:xfrm>
                <a:off x="4410" y="1635"/>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grpSp>
            <p:nvGrpSpPr>
              <p:cNvPr id="42019" name="Group 35"/>
              <p:cNvGrpSpPr>
                <a:grpSpLocks/>
              </p:cNvGrpSpPr>
              <p:nvPr/>
            </p:nvGrpSpPr>
            <p:grpSpPr bwMode="auto">
              <a:xfrm>
                <a:off x="1161" y="1320"/>
                <a:ext cx="309" cy="264"/>
                <a:chOff x="864" y="1449"/>
                <a:chExt cx="309" cy="264"/>
              </a:xfrm>
            </p:grpSpPr>
            <p:sp>
              <p:nvSpPr>
                <p:cNvPr id="42020" name="Oval 36"/>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Text Box 37"/>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1</a:t>
                  </a:r>
                </a:p>
              </p:txBody>
            </p:sp>
          </p:grpSp>
          <p:grpSp>
            <p:nvGrpSpPr>
              <p:cNvPr id="42022" name="Group 38"/>
              <p:cNvGrpSpPr>
                <a:grpSpLocks/>
              </p:cNvGrpSpPr>
              <p:nvPr/>
            </p:nvGrpSpPr>
            <p:grpSpPr bwMode="auto">
              <a:xfrm>
                <a:off x="4014" y="1308"/>
                <a:ext cx="309" cy="264"/>
                <a:chOff x="864" y="1449"/>
                <a:chExt cx="309" cy="264"/>
              </a:xfrm>
            </p:grpSpPr>
            <p:sp>
              <p:nvSpPr>
                <p:cNvPr id="42023" name="Oval 39"/>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4" name="Text Box 40"/>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a:t>
                  </a:r>
                </a:p>
              </p:txBody>
            </p:sp>
          </p:grpSp>
          <p:grpSp>
            <p:nvGrpSpPr>
              <p:cNvPr id="42025" name="Group 41"/>
              <p:cNvGrpSpPr>
                <a:grpSpLocks/>
              </p:cNvGrpSpPr>
              <p:nvPr/>
            </p:nvGrpSpPr>
            <p:grpSpPr bwMode="auto">
              <a:xfrm>
                <a:off x="2649" y="1326"/>
                <a:ext cx="350" cy="264"/>
                <a:chOff x="3003" y="1458"/>
                <a:chExt cx="350" cy="264"/>
              </a:xfrm>
            </p:grpSpPr>
            <p:sp>
              <p:nvSpPr>
                <p:cNvPr id="42026" name="Oval 42"/>
                <p:cNvSpPr>
                  <a:spLocks noChangeArrowheads="1"/>
                </p:cNvSpPr>
                <p:nvPr/>
              </p:nvSpPr>
              <p:spPr bwMode="auto">
                <a:xfrm>
                  <a:off x="3003" y="1458"/>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7" name="Text Box 43"/>
                <p:cNvSpPr txBox="1">
                  <a:spLocks noChangeArrowheads="1"/>
                </p:cNvSpPr>
                <p:nvPr/>
              </p:nvSpPr>
              <p:spPr bwMode="auto">
                <a:xfrm>
                  <a:off x="3012" y="1476"/>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c-2</a:t>
                  </a:r>
                </a:p>
              </p:txBody>
            </p:sp>
          </p:grpSp>
          <p:grpSp>
            <p:nvGrpSpPr>
              <p:cNvPr id="42028" name="Group 44"/>
              <p:cNvGrpSpPr>
                <a:grpSpLocks/>
              </p:cNvGrpSpPr>
              <p:nvPr/>
            </p:nvGrpSpPr>
            <p:grpSpPr bwMode="auto">
              <a:xfrm>
                <a:off x="1785" y="1308"/>
                <a:ext cx="309" cy="264"/>
                <a:chOff x="864" y="1449"/>
                <a:chExt cx="309" cy="264"/>
              </a:xfrm>
            </p:grpSpPr>
            <p:sp>
              <p:nvSpPr>
                <p:cNvPr id="42029" name="Oval 45"/>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0" name="Text Box 46"/>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2</a:t>
                  </a:r>
                </a:p>
              </p:txBody>
            </p:sp>
          </p:grpSp>
          <p:grpSp>
            <p:nvGrpSpPr>
              <p:cNvPr id="42031" name="Group 47"/>
              <p:cNvGrpSpPr>
                <a:grpSpLocks/>
              </p:cNvGrpSpPr>
              <p:nvPr/>
            </p:nvGrpSpPr>
            <p:grpSpPr bwMode="auto">
              <a:xfrm>
                <a:off x="4675" y="1302"/>
                <a:ext cx="389" cy="264"/>
                <a:chOff x="4339" y="1446"/>
                <a:chExt cx="389" cy="264"/>
              </a:xfrm>
            </p:grpSpPr>
            <p:sp>
              <p:nvSpPr>
                <p:cNvPr id="42032" name="Oval 48"/>
                <p:cNvSpPr>
                  <a:spLocks noChangeArrowheads="1"/>
                </p:cNvSpPr>
                <p:nvPr/>
              </p:nvSpPr>
              <p:spPr bwMode="auto">
                <a:xfrm>
                  <a:off x="4354" y="1446"/>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3" name="Text Box 49"/>
                <p:cNvSpPr txBox="1">
                  <a:spLocks noChangeArrowheads="1"/>
                </p:cNvSpPr>
                <p:nvPr/>
              </p:nvSpPr>
              <p:spPr bwMode="auto">
                <a:xfrm>
                  <a:off x="4339" y="1458"/>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c+1</a:t>
                  </a:r>
                </a:p>
              </p:txBody>
            </p:sp>
          </p:grpSp>
          <p:sp>
            <p:nvSpPr>
              <p:cNvPr id="42056" name="Freeform 72"/>
              <p:cNvSpPr>
                <a:spLocks/>
              </p:cNvSpPr>
              <p:nvPr/>
            </p:nvSpPr>
            <p:spPr bwMode="auto">
              <a:xfrm>
                <a:off x="3550" y="1224"/>
                <a:ext cx="542"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7" name="Freeform 73"/>
              <p:cNvSpPr>
                <a:spLocks/>
              </p:cNvSpPr>
              <p:nvPr/>
            </p:nvSpPr>
            <p:spPr bwMode="auto">
              <a:xfrm rot="10800000">
                <a:off x="3568" y="1559"/>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8" name="Text Box 74"/>
              <p:cNvSpPr txBox="1">
                <a:spLocks noChangeArrowheads="1"/>
              </p:cNvSpPr>
              <p:nvPr/>
            </p:nvSpPr>
            <p:spPr bwMode="auto">
              <a:xfrm>
                <a:off x="3723" y="1008"/>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2059" name="Text Box 75"/>
              <p:cNvSpPr txBox="1">
                <a:spLocks noChangeArrowheads="1"/>
              </p:cNvSpPr>
              <p:nvPr/>
            </p:nvSpPr>
            <p:spPr bwMode="auto">
              <a:xfrm>
                <a:off x="3744" y="1634"/>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grpSp>
            <p:nvGrpSpPr>
              <p:cNvPr id="42060" name="Group 76"/>
              <p:cNvGrpSpPr>
                <a:grpSpLocks/>
              </p:cNvGrpSpPr>
              <p:nvPr/>
            </p:nvGrpSpPr>
            <p:grpSpPr bwMode="auto">
              <a:xfrm>
                <a:off x="3330" y="1314"/>
                <a:ext cx="350" cy="264"/>
                <a:chOff x="3003" y="1458"/>
                <a:chExt cx="350" cy="264"/>
              </a:xfrm>
            </p:grpSpPr>
            <p:sp>
              <p:nvSpPr>
                <p:cNvPr id="42061" name="Oval 77"/>
                <p:cNvSpPr>
                  <a:spLocks noChangeArrowheads="1"/>
                </p:cNvSpPr>
                <p:nvPr/>
              </p:nvSpPr>
              <p:spPr bwMode="auto">
                <a:xfrm>
                  <a:off x="3003" y="1458"/>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2" name="Text Box 78"/>
                <p:cNvSpPr txBox="1">
                  <a:spLocks noChangeArrowheads="1"/>
                </p:cNvSpPr>
                <p:nvPr/>
              </p:nvSpPr>
              <p:spPr bwMode="auto">
                <a:xfrm>
                  <a:off x="3012" y="1476"/>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c-1</a:t>
                  </a:r>
                </a:p>
              </p:txBody>
            </p:sp>
          </p:grpSp>
          <p:sp>
            <p:nvSpPr>
              <p:cNvPr id="42064" name="Text Box 80"/>
              <p:cNvSpPr txBox="1">
                <a:spLocks noChangeArrowheads="1"/>
              </p:cNvSpPr>
              <p:nvPr/>
            </p:nvSpPr>
            <p:spPr bwMode="auto">
              <a:xfrm>
                <a:off x="2352" y="164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(c-2)</a:t>
                </a:r>
                <a:endParaRPr lang="en-US" sz="1800" b="1" baseline="-14000"/>
              </a:p>
            </p:txBody>
          </p:sp>
        </p:grpSp>
        <p:sp>
          <p:nvSpPr>
            <p:cNvPr id="42071" name="Rectangle 87"/>
            <p:cNvSpPr>
              <a:spLocks noChangeArrowheads="1"/>
            </p:cNvSpPr>
            <p:nvPr/>
          </p:nvSpPr>
          <p:spPr bwMode="auto">
            <a:xfrm>
              <a:off x="288" y="720"/>
              <a:ext cx="5232"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a:sym typeface="Symbol" pitchFamily="18" charset="2"/>
                </a:rPr>
                <a:t>Generalization of the M/M/1 model</a:t>
              </a:r>
            </a:p>
            <a:p>
              <a:pPr marL="742950" lvl="1" indent="-285750">
                <a:spcBef>
                  <a:spcPct val="20000"/>
                </a:spcBef>
                <a:buFontTx/>
                <a:buChar char="–"/>
              </a:pPr>
              <a:r>
                <a:rPr lang="en-US" sz="2000">
                  <a:solidFill>
                    <a:schemeClr val="accent2"/>
                  </a:solidFill>
                  <a:sym typeface="Symbol" pitchFamily="18" charset="2"/>
                </a:rPr>
                <a:t>Allows for c identical servers working independently from each other</a:t>
              </a:r>
            </a:p>
          </p:txBody>
        </p:sp>
      </p:grpSp>
      <p:sp>
        <p:nvSpPr>
          <p:cNvPr id="42072" name="Text Box 88"/>
          <p:cNvSpPr txBox="1">
            <a:spLocks noChangeArrowheads="1"/>
          </p:cNvSpPr>
          <p:nvPr/>
        </p:nvSpPr>
        <p:spPr bwMode="auto">
          <a:xfrm>
            <a:off x="6629400" y="4343400"/>
            <a:ext cx="1782763" cy="1501775"/>
          </a:xfrm>
          <a:prstGeom prst="rect">
            <a:avLst/>
          </a:prstGeom>
          <a:solidFill>
            <a:srgbClr val="E2EBF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Steady State </a:t>
            </a:r>
          </a:p>
          <a:p>
            <a:r>
              <a:rPr lang="en-US"/>
              <a:t>Condition:</a:t>
            </a:r>
          </a:p>
          <a:p>
            <a:endParaRPr lang="en-US" sz="1200"/>
          </a:p>
          <a:p>
            <a:r>
              <a:rPr lang="en-US">
                <a:sym typeface="Symbol" pitchFamily="18" charset="2"/>
              </a:rPr>
              <a:t>=(/c)&lt;1</a:t>
            </a:r>
          </a:p>
          <a:p>
            <a:endParaRPr lang="en-US" sz="800">
              <a:sym typeface="Symbol" pitchFamily="18" charset="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87D3E28C-4C6A-4093-AB18-920002339CAE}" type="slidenum">
              <a:rPr lang="en-US"/>
              <a:pPr/>
              <a:t>47</a:t>
            </a:fld>
            <a:endParaRPr lang="en-US"/>
          </a:p>
        </p:txBody>
      </p:sp>
      <p:sp>
        <p:nvSpPr>
          <p:cNvPr id="43026" name="Rectangle 18"/>
          <p:cNvSpPr>
            <a:spLocks noChangeArrowheads="1"/>
          </p:cNvSpPr>
          <p:nvPr/>
        </p:nvSpPr>
        <p:spPr bwMode="auto">
          <a:xfrm>
            <a:off x="1981200" y="2514600"/>
            <a:ext cx="4572000" cy="1905000"/>
          </a:xfrm>
          <a:prstGeom prst="rect">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1981200" y="4724400"/>
            <a:ext cx="6553200" cy="1143000"/>
          </a:xfrm>
          <a:prstGeom prst="rect">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AutoShape 4"/>
          <p:cNvSpPr>
            <a:spLocks noChangeArrowheads="1"/>
          </p:cNvSpPr>
          <p:nvPr/>
        </p:nvSpPr>
        <p:spPr bwMode="auto">
          <a:xfrm>
            <a:off x="1371600" y="51054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Text Box 7"/>
          <p:cNvSpPr txBox="1">
            <a:spLocks noChangeArrowheads="1"/>
          </p:cNvSpPr>
          <p:nvPr/>
        </p:nvSpPr>
        <p:spPr bwMode="auto">
          <a:xfrm>
            <a:off x="2133600" y="48006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W=W</a:t>
            </a:r>
            <a:r>
              <a:rPr lang="en-US" sz="2000" baseline="-4000"/>
              <a:t>q</a:t>
            </a:r>
            <a:r>
              <a:rPr lang="en-US" sz="2000"/>
              <a:t>+(1/</a:t>
            </a:r>
            <a:r>
              <a:rPr lang="en-US" sz="2000">
                <a:sym typeface="Symbol" pitchFamily="18" charset="2"/>
              </a:rPr>
              <a:t>)</a:t>
            </a:r>
          </a:p>
        </p:txBody>
      </p:sp>
      <p:sp>
        <p:nvSpPr>
          <p:cNvPr id="43016" name="Text Box 8"/>
          <p:cNvSpPr txBox="1">
            <a:spLocks noChangeArrowheads="1"/>
          </p:cNvSpPr>
          <p:nvPr/>
        </p:nvSpPr>
        <p:spPr bwMode="auto">
          <a:xfrm>
            <a:off x="2209800" y="37338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828800" algn="l"/>
                <a:tab pos="2346325" algn="l"/>
              </a:tabLst>
              <a:defRPr sz="2400">
                <a:solidFill>
                  <a:schemeClr val="tx1"/>
                </a:solidFill>
                <a:latin typeface="Times New Roman" pitchFamily="18" charset="0"/>
              </a:defRPr>
            </a:lvl1pPr>
            <a:lvl2pPr>
              <a:tabLst>
                <a:tab pos="1828800" algn="l"/>
                <a:tab pos="2346325" algn="l"/>
              </a:tabLst>
              <a:defRPr sz="2400">
                <a:solidFill>
                  <a:schemeClr val="tx1"/>
                </a:solidFill>
                <a:latin typeface="Times New Roman" pitchFamily="18" charset="0"/>
              </a:defRPr>
            </a:lvl2pPr>
            <a:lvl3pPr>
              <a:tabLst>
                <a:tab pos="1828800" algn="l"/>
                <a:tab pos="2346325" algn="l"/>
              </a:tabLst>
              <a:defRPr sz="2400">
                <a:solidFill>
                  <a:schemeClr val="tx1"/>
                </a:solidFill>
                <a:latin typeface="Times New Roman" pitchFamily="18" charset="0"/>
              </a:defRPr>
            </a:lvl3pPr>
            <a:lvl4pPr>
              <a:tabLst>
                <a:tab pos="1828800" algn="l"/>
                <a:tab pos="2346325" algn="l"/>
              </a:tabLst>
              <a:defRPr sz="2400">
                <a:solidFill>
                  <a:schemeClr val="tx1"/>
                </a:solidFill>
                <a:latin typeface="Times New Roman" pitchFamily="18" charset="0"/>
              </a:defRPr>
            </a:lvl4pPr>
            <a:lvl5pPr>
              <a:tabLst>
                <a:tab pos="1828800" algn="l"/>
                <a:tab pos="2346325" algn="l"/>
              </a:tabLst>
              <a:defRPr sz="2400">
                <a:solidFill>
                  <a:schemeClr val="tx1"/>
                </a:solidFill>
                <a:latin typeface="Times New Roman" pitchFamily="18" charset="0"/>
              </a:defRPr>
            </a:lvl5pPr>
            <a:lvl6pPr fontAlgn="base">
              <a:spcBef>
                <a:spcPct val="0"/>
              </a:spcBef>
              <a:spcAft>
                <a:spcPct val="0"/>
              </a:spcAft>
              <a:tabLst>
                <a:tab pos="1828800" algn="l"/>
                <a:tab pos="2346325" algn="l"/>
              </a:tabLst>
              <a:defRPr sz="2400">
                <a:solidFill>
                  <a:schemeClr val="tx1"/>
                </a:solidFill>
                <a:latin typeface="Times New Roman" pitchFamily="18" charset="0"/>
              </a:defRPr>
            </a:lvl6pPr>
            <a:lvl7pPr fontAlgn="base">
              <a:spcBef>
                <a:spcPct val="0"/>
              </a:spcBef>
              <a:spcAft>
                <a:spcPct val="0"/>
              </a:spcAft>
              <a:tabLst>
                <a:tab pos="1828800" algn="l"/>
                <a:tab pos="2346325" algn="l"/>
              </a:tabLst>
              <a:defRPr sz="2400">
                <a:solidFill>
                  <a:schemeClr val="tx1"/>
                </a:solidFill>
                <a:latin typeface="Times New Roman" pitchFamily="18" charset="0"/>
              </a:defRPr>
            </a:lvl7pPr>
            <a:lvl8pPr fontAlgn="base">
              <a:spcBef>
                <a:spcPct val="0"/>
              </a:spcBef>
              <a:spcAft>
                <a:spcPct val="0"/>
              </a:spcAft>
              <a:tabLst>
                <a:tab pos="1828800" algn="l"/>
                <a:tab pos="2346325" algn="l"/>
              </a:tabLst>
              <a:defRPr sz="2400">
                <a:solidFill>
                  <a:schemeClr val="tx1"/>
                </a:solidFill>
                <a:latin typeface="Times New Roman" pitchFamily="18" charset="0"/>
              </a:defRPr>
            </a:lvl8pPr>
            <a:lvl9pPr fontAlgn="base">
              <a:spcBef>
                <a:spcPct val="0"/>
              </a:spcBef>
              <a:spcAft>
                <a:spcPct val="0"/>
              </a:spcAft>
              <a:tabLst>
                <a:tab pos="1828800" algn="l"/>
                <a:tab pos="2346325" algn="l"/>
              </a:tabLst>
              <a:defRPr sz="2400">
                <a:solidFill>
                  <a:schemeClr val="tx1"/>
                </a:solidFill>
                <a:latin typeface="Times New Roman" pitchFamily="18" charset="0"/>
              </a:defRPr>
            </a:lvl9pPr>
          </a:lstStyle>
          <a:p>
            <a:pPr>
              <a:spcBef>
                <a:spcPct val="50000"/>
              </a:spcBef>
            </a:pPr>
            <a:r>
              <a:rPr lang="en-US" sz="2000" b="1" i="1"/>
              <a:t>Little’s Formula</a:t>
            </a:r>
            <a:r>
              <a:rPr lang="en-US" sz="2000"/>
              <a:t>	</a:t>
            </a:r>
            <a:r>
              <a:rPr lang="en-US" sz="2000">
                <a:sym typeface="Symbol" pitchFamily="18" charset="2"/>
              </a:rPr>
              <a:t>	</a:t>
            </a:r>
            <a:r>
              <a:rPr lang="en-US" sz="2000"/>
              <a:t>W</a:t>
            </a:r>
            <a:r>
              <a:rPr lang="en-US" sz="2000" baseline="-4000"/>
              <a:t>q</a:t>
            </a:r>
            <a:r>
              <a:rPr lang="en-US" sz="2000"/>
              <a:t>=L</a:t>
            </a:r>
            <a:r>
              <a:rPr lang="en-US" sz="2000" baseline="-8000"/>
              <a:t>q</a:t>
            </a:r>
            <a:r>
              <a:rPr lang="en-US" sz="2000"/>
              <a:t>/</a:t>
            </a:r>
            <a:r>
              <a:rPr lang="en-US" sz="2000">
                <a:sym typeface="Symbol" pitchFamily="18" charset="2"/>
              </a:rPr>
              <a:t></a:t>
            </a:r>
          </a:p>
        </p:txBody>
      </p:sp>
      <p:sp>
        <p:nvSpPr>
          <p:cNvPr id="43022" name="Rectangle 14"/>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 Model (II)</a:t>
            </a:r>
          </a:p>
        </p:txBody>
      </p:sp>
      <p:graphicFrame>
        <p:nvGraphicFramePr>
          <p:cNvPr id="43023" name="Object 15"/>
          <p:cNvGraphicFramePr>
            <a:graphicFrameLocks noChangeAspect="1"/>
          </p:cNvGraphicFramePr>
          <p:nvPr/>
        </p:nvGraphicFramePr>
        <p:xfrm>
          <a:off x="2209800" y="2590800"/>
          <a:ext cx="3733800" cy="774700"/>
        </p:xfrm>
        <a:graphic>
          <a:graphicData uri="http://schemas.openxmlformats.org/presentationml/2006/ole">
            <mc:AlternateContent xmlns:mc="http://schemas.openxmlformats.org/markup-compatibility/2006">
              <mc:Choice xmlns:v="urn:schemas-microsoft-com:vml" Requires="v">
                <p:oleObj spid="_x0000_s43071" name="Equation" r:id="rId3" imgW="3733560" imgH="774360" progId="Equation.3">
                  <p:embed/>
                </p:oleObj>
              </mc:Choice>
              <mc:Fallback>
                <p:oleObj name="Equation" r:id="rId3" imgW="3733560" imgH="77436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37338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5" name="Text Box 17"/>
          <p:cNvSpPr txBox="1">
            <a:spLocks noChangeArrowheads="1"/>
          </p:cNvSpPr>
          <p:nvPr/>
        </p:nvSpPr>
        <p:spPr bwMode="auto">
          <a:xfrm>
            <a:off x="685800" y="1447800"/>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6875" indent="-396875">
              <a:defRPr sz="2400">
                <a:solidFill>
                  <a:schemeClr val="tx1"/>
                </a:solidFill>
                <a:latin typeface="Times New Roman" pitchFamily="18" charset="0"/>
              </a:defRPr>
            </a:lvl1pPr>
            <a:lvl2pPr marL="5111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t>A Condition for existence of a steady state solution </a:t>
            </a:r>
            <a:r>
              <a:rPr lang="en-US" baseline="-14000"/>
              <a:t> </a:t>
            </a:r>
            <a:r>
              <a:rPr lang="en-US"/>
              <a:t>is that</a:t>
            </a:r>
            <a:r>
              <a:rPr lang="en-US" baseline="-14000"/>
              <a:t> </a:t>
            </a:r>
            <a:r>
              <a:rPr lang="en-US">
                <a:sym typeface="Symbol" pitchFamily="18" charset="2"/>
              </a:rPr>
              <a:t> = /(c) &lt;1</a:t>
            </a:r>
            <a:endParaRPr lang="en-US"/>
          </a:p>
        </p:txBody>
      </p:sp>
      <p:sp>
        <p:nvSpPr>
          <p:cNvPr id="43027" name="Text Box 19"/>
          <p:cNvSpPr txBox="1">
            <a:spLocks noChangeArrowheads="1"/>
          </p:cNvSpPr>
          <p:nvPr/>
        </p:nvSpPr>
        <p:spPr bwMode="auto">
          <a:xfrm>
            <a:off x="2133600" y="5318125"/>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828800" algn="l"/>
                <a:tab pos="2346325" algn="l"/>
              </a:tabLst>
              <a:defRPr sz="2400">
                <a:solidFill>
                  <a:schemeClr val="tx1"/>
                </a:solidFill>
                <a:latin typeface="Times New Roman" pitchFamily="18" charset="0"/>
              </a:defRPr>
            </a:lvl1pPr>
            <a:lvl2pPr>
              <a:tabLst>
                <a:tab pos="1828800" algn="l"/>
                <a:tab pos="2346325" algn="l"/>
              </a:tabLst>
              <a:defRPr sz="2400">
                <a:solidFill>
                  <a:schemeClr val="tx1"/>
                </a:solidFill>
                <a:latin typeface="Times New Roman" pitchFamily="18" charset="0"/>
              </a:defRPr>
            </a:lvl2pPr>
            <a:lvl3pPr>
              <a:tabLst>
                <a:tab pos="1828800" algn="l"/>
                <a:tab pos="2346325" algn="l"/>
              </a:tabLst>
              <a:defRPr sz="2400">
                <a:solidFill>
                  <a:schemeClr val="tx1"/>
                </a:solidFill>
                <a:latin typeface="Times New Roman" pitchFamily="18" charset="0"/>
              </a:defRPr>
            </a:lvl3pPr>
            <a:lvl4pPr>
              <a:tabLst>
                <a:tab pos="1828800" algn="l"/>
                <a:tab pos="2346325" algn="l"/>
              </a:tabLst>
              <a:defRPr sz="2400">
                <a:solidFill>
                  <a:schemeClr val="tx1"/>
                </a:solidFill>
                <a:latin typeface="Times New Roman" pitchFamily="18" charset="0"/>
              </a:defRPr>
            </a:lvl4pPr>
            <a:lvl5pPr>
              <a:tabLst>
                <a:tab pos="1828800" algn="l"/>
                <a:tab pos="2346325" algn="l"/>
              </a:tabLst>
              <a:defRPr sz="2400">
                <a:solidFill>
                  <a:schemeClr val="tx1"/>
                </a:solidFill>
                <a:latin typeface="Times New Roman" pitchFamily="18" charset="0"/>
              </a:defRPr>
            </a:lvl5pPr>
            <a:lvl6pPr fontAlgn="base">
              <a:spcBef>
                <a:spcPct val="0"/>
              </a:spcBef>
              <a:spcAft>
                <a:spcPct val="0"/>
              </a:spcAft>
              <a:tabLst>
                <a:tab pos="1828800" algn="l"/>
                <a:tab pos="2346325" algn="l"/>
              </a:tabLst>
              <a:defRPr sz="2400">
                <a:solidFill>
                  <a:schemeClr val="tx1"/>
                </a:solidFill>
                <a:latin typeface="Times New Roman" pitchFamily="18" charset="0"/>
              </a:defRPr>
            </a:lvl6pPr>
            <a:lvl7pPr fontAlgn="base">
              <a:spcBef>
                <a:spcPct val="0"/>
              </a:spcBef>
              <a:spcAft>
                <a:spcPct val="0"/>
              </a:spcAft>
              <a:tabLst>
                <a:tab pos="1828800" algn="l"/>
                <a:tab pos="2346325" algn="l"/>
              </a:tabLst>
              <a:defRPr sz="2400">
                <a:solidFill>
                  <a:schemeClr val="tx1"/>
                </a:solidFill>
                <a:latin typeface="Times New Roman" pitchFamily="18" charset="0"/>
              </a:defRPr>
            </a:lvl7pPr>
            <a:lvl8pPr fontAlgn="base">
              <a:spcBef>
                <a:spcPct val="0"/>
              </a:spcBef>
              <a:spcAft>
                <a:spcPct val="0"/>
              </a:spcAft>
              <a:tabLst>
                <a:tab pos="1828800" algn="l"/>
                <a:tab pos="2346325" algn="l"/>
              </a:tabLst>
              <a:defRPr sz="2400">
                <a:solidFill>
                  <a:schemeClr val="tx1"/>
                </a:solidFill>
                <a:latin typeface="Times New Roman" pitchFamily="18" charset="0"/>
              </a:defRPr>
            </a:lvl8pPr>
            <a:lvl9pPr fontAlgn="base">
              <a:spcBef>
                <a:spcPct val="0"/>
              </a:spcBef>
              <a:spcAft>
                <a:spcPct val="0"/>
              </a:spcAft>
              <a:tabLst>
                <a:tab pos="1828800" algn="l"/>
                <a:tab pos="2346325" algn="l"/>
              </a:tabLst>
              <a:defRPr sz="2400">
                <a:solidFill>
                  <a:schemeClr val="tx1"/>
                </a:solidFill>
                <a:latin typeface="Times New Roman" pitchFamily="18" charset="0"/>
              </a:defRPr>
            </a:lvl9pPr>
          </a:lstStyle>
          <a:p>
            <a:pPr>
              <a:spcBef>
                <a:spcPct val="50000"/>
              </a:spcBef>
            </a:pPr>
            <a:r>
              <a:rPr lang="en-US" sz="2000" b="1" i="1"/>
              <a:t>Little’s Formula</a:t>
            </a:r>
            <a:r>
              <a:rPr lang="en-US" sz="2000"/>
              <a:t>	</a:t>
            </a:r>
            <a:r>
              <a:rPr lang="en-US" sz="2000">
                <a:sym typeface="Symbol" pitchFamily="18" charset="2"/>
              </a:rPr>
              <a:t>	L</a:t>
            </a:r>
            <a:r>
              <a:rPr lang="en-US" sz="2000"/>
              <a:t>=</a:t>
            </a:r>
            <a:r>
              <a:rPr lang="en-US" sz="2000">
                <a:sym typeface="Symbol" pitchFamily="18" charset="2"/>
              </a:rPr>
              <a:t>W= (</a:t>
            </a:r>
            <a:r>
              <a:rPr lang="en-US" sz="2000"/>
              <a:t>W</a:t>
            </a:r>
            <a:r>
              <a:rPr lang="en-US" sz="2000" baseline="-4000"/>
              <a:t>q</a:t>
            </a:r>
            <a:r>
              <a:rPr lang="en-US" sz="2000"/>
              <a:t>+1/ </a:t>
            </a:r>
            <a:r>
              <a:rPr lang="en-US" sz="2000">
                <a:sym typeface="Symbol" pitchFamily="18" charset="2"/>
              </a:rPr>
              <a:t>) = </a:t>
            </a:r>
            <a:r>
              <a:rPr lang="en-US" sz="2000"/>
              <a:t>L</a:t>
            </a:r>
            <a:r>
              <a:rPr lang="en-US" sz="2000" baseline="-4000"/>
              <a:t>q</a:t>
            </a:r>
            <a:r>
              <a:rPr lang="en-US" sz="2000"/>
              <a:t>+ </a:t>
            </a:r>
            <a:r>
              <a:rPr lang="en-US" sz="2000">
                <a:sym typeface="Symbol" pitchFamily="18" charset="2"/>
              </a:rPr>
              <a:t>/ </a:t>
            </a:r>
          </a:p>
        </p:txBody>
      </p:sp>
      <p:sp>
        <p:nvSpPr>
          <p:cNvPr id="43028" name="AutoShape 20"/>
          <p:cNvSpPr>
            <a:spLocks noChangeArrowheads="1"/>
          </p:cNvSpPr>
          <p:nvPr/>
        </p:nvSpPr>
        <p:spPr bwMode="auto">
          <a:xfrm>
            <a:off x="1371600" y="32004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533400" y="1295400"/>
            <a:ext cx="8077200" cy="3810000"/>
          </a:xfrm>
        </p:spPr>
        <p:txBody>
          <a:bodyPr/>
          <a:lstStyle/>
          <a:p>
            <a:r>
              <a:rPr lang="en-US" sz="2400" dirty="0"/>
              <a:t>An M/M/c model with a maximum of K customers/jobs allowed in the system</a:t>
            </a:r>
          </a:p>
          <a:p>
            <a:pPr lvl="1"/>
            <a:r>
              <a:rPr lang="en-US" sz="2000" dirty="0">
                <a:solidFill>
                  <a:srgbClr val="002060"/>
                </a:solidFill>
              </a:rPr>
              <a:t>If the system is full when a job arrives it is denied entrance to the system and the queue.</a:t>
            </a:r>
          </a:p>
          <a:p>
            <a:r>
              <a:rPr lang="en-US" sz="2400" dirty="0"/>
              <a:t>Interpretations</a:t>
            </a:r>
          </a:p>
          <a:p>
            <a:pPr lvl="1"/>
            <a:r>
              <a:rPr lang="en-US" sz="2000" dirty="0">
                <a:solidFill>
                  <a:srgbClr val="002060"/>
                </a:solidFill>
              </a:rPr>
              <a:t>A waiting room with limited capacity (for example, the ER at County Hospital), a telephone queue or switchboard of restricted size</a:t>
            </a:r>
          </a:p>
          <a:p>
            <a:pPr lvl="1"/>
            <a:r>
              <a:rPr lang="en-US" sz="2000" dirty="0">
                <a:solidFill>
                  <a:srgbClr val="002060"/>
                </a:solidFill>
              </a:rPr>
              <a:t>Customers that arrive when there is more than K clients/jobs in the system choose another alternative because the queue is too long (Balking) </a:t>
            </a:r>
          </a:p>
          <a:p>
            <a:endParaRPr lang="en-US" sz="2400" dirty="0">
              <a:solidFill>
                <a:srgbClr val="002060"/>
              </a:solidFill>
            </a:endParaRPr>
          </a:p>
        </p:txBody>
      </p:sp>
      <p:sp>
        <p:nvSpPr>
          <p:cNvPr id="11" name="Slide Number Placeholder 5"/>
          <p:cNvSpPr>
            <a:spLocks noGrp="1"/>
          </p:cNvSpPr>
          <p:nvPr>
            <p:ph type="sldNum" sz="quarter" idx="12"/>
          </p:nvPr>
        </p:nvSpPr>
        <p:spPr/>
        <p:txBody>
          <a:bodyPr/>
          <a:lstStyle/>
          <a:p>
            <a:fld id="{DACB5AE9-DA99-48D2-828D-59663CF248C2}" type="slidenum">
              <a:rPr lang="en-US"/>
              <a:pPr/>
              <a:t>48</a:t>
            </a:fld>
            <a:endParaRPr lang="en-US"/>
          </a:p>
        </p:txBody>
      </p:sp>
      <p:sp>
        <p:nvSpPr>
          <p:cNvPr id="47113"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M/M/c/K – Model (I)</a:t>
            </a:r>
          </a:p>
        </p:txBody>
      </p:sp>
      <p:pic>
        <p:nvPicPr>
          <p:cNvPr id="47114" name="Picture 10" descr="BD0730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4875213"/>
            <a:ext cx="1593850" cy="1585912"/>
          </a:xfrm>
          <a:prstGeom prst="rect">
            <a:avLst/>
          </a:prstGeom>
          <a:noFill/>
          <a:extLst>
            <a:ext uri="{909E8E84-426E-40DD-AFC4-6F175D3DCCD1}">
              <a14:hiddenFill xmlns:a14="http://schemas.microsoft.com/office/drawing/2010/main">
                <a:solidFill>
                  <a:srgbClr val="FFFFFF"/>
                </a:solidFill>
              </a14:hiddenFill>
            </a:ext>
          </a:extLst>
        </p:spPr>
      </p:pic>
      <p:pic>
        <p:nvPicPr>
          <p:cNvPr id="47115" name="Picture 11" descr="TN0068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125" y="5029200"/>
            <a:ext cx="1293813" cy="1504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685800" y="1371600"/>
            <a:ext cx="7772400" cy="838200"/>
          </a:xfrm>
        </p:spPr>
        <p:txBody>
          <a:bodyPr/>
          <a:lstStyle/>
          <a:p>
            <a:r>
              <a:rPr lang="en-US" sz="2400"/>
              <a:t>Still a Birth-and-Death process but with a state dependent arrival intensity</a:t>
            </a:r>
          </a:p>
        </p:txBody>
      </p:sp>
      <p:sp>
        <p:nvSpPr>
          <p:cNvPr id="14" name="Slide Number Placeholder 5"/>
          <p:cNvSpPr>
            <a:spLocks noGrp="1"/>
          </p:cNvSpPr>
          <p:nvPr>
            <p:ph type="sldNum" sz="quarter" idx="12"/>
          </p:nvPr>
        </p:nvSpPr>
        <p:spPr/>
        <p:txBody>
          <a:bodyPr/>
          <a:lstStyle/>
          <a:p>
            <a:fld id="{FC799266-BCE5-4AC6-8960-A8E46172B826}" type="slidenum">
              <a:rPr lang="en-US"/>
              <a:pPr/>
              <a:t>49</a:t>
            </a:fld>
            <a:endParaRPr lang="en-US"/>
          </a:p>
        </p:txBody>
      </p:sp>
      <p:sp>
        <p:nvSpPr>
          <p:cNvPr id="48139" name="Rectangle 11"/>
          <p:cNvSpPr>
            <a:spLocks noChangeArrowheads="1"/>
          </p:cNvSpPr>
          <p:nvPr/>
        </p:nvSpPr>
        <p:spPr bwMode="auto">
          <a:xfrm>
            <a:off x="2286000" y="2362200"/>
            <a:ext cx="4495800" cy="1371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M/M/c/K – Model (II)</a:t>
            </a:r>
          </a:p>
        </p:txBody>
      </p:sp>
      <p:graphicFrame>
        <p:nvGraphicFramePr>
          <p:cNvPr id="48138" name="Object 10"/>
          <p:cNvGraphicFramePr>
            <a:graphicFrameLocks noChangeAspect="1"/>
          </p:cNvGraphicFramePr>
          <p:nvPr/>
        </p:nvGraphicFramePr>
        <p:xfrm>
          <a:off x="2590800" y="2590800"/>
          <a:ext cx="3835400" cy="863600"/>
        </p:xfrm>
        <a:graphic>
          <a:graphicData uri="http://schemas.openxmlformats.org/presentationml/2006/ole">
            <mc:AlternateContent xmlns:mc="http://schemas.openxmlformats.org/markup-compatibility/2006">
              <mc:Choice xmlns:v="urn:schemas-microsoft-com:vml" Requires="v">
                <p:oleObj spid="_x0000_s48185" name="Equation" r:id="rId3" imgW="3835080" imgH="863280" progId="Equation.3">
                  <p:embed/>
                </p:oleObj>
              </mc:Choice>
              <mc:Fallback>
                <p:oleObj name="Equation" r:id="rId3" imgW="3835080" imgH="8632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90800"/>
                        <a:ext cx="3835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42" name="Group 14"/>
          <p:cNvGrpSpPr>
            <a:grpSpLocks/>
          </p:cNvGrpSpPr>
          <p:nvPr/>
        </p:nvGrpSpPr>
        <p:grpSpPr bwMode="auto">
          <a:xfrm>
            <a:off x="1219200" y="4191000"/>
            <a:ext cx="6705600" cy="1752600"/>
            <a:chOff x="816" y="2736"/>
            <a:chExt cx="4224" cy="1104"/>
          </a:xfrm>
        </p:grpSpPr>
        <p:sp>
          <p:nvSpPr>
            <p:cNvPr id="48141" name="Rectangle 13"/>
            <p:cNvSpPr>
              <a:spLocks noChangeArrowheads="1"/>
            </p:cNvSpPr>
            <p:nvPr/>
          </p:nvSpPr>
          <p:spPr bwMode="auto">
            <a:xfrm>
              <a:off x="816" y="2736"/>
              <a:ext cx="4224" cy="1104"/>
            </a:xfrm>
            <a:prstGeom prst="rect">
              <a:avLst/>
            </a:prstGeom>
            <a:solidFill>
              <a:srgbClr val="F8C2D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Text Box 12"/>
            <p:cNvSpPr txBox="1">
              <a:spLocks noChangeArrowheads="1"/>
            </p:cNvSpPr>
            <p:nvPr/>
          </p:nvSpPr>
          <p:spPr bwMode="auto">
            <a:xfrm>
              <a:off x="816" y="2832"/>
              <a:ext cx="4224"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i="1" u="sng"/>
                <a:t>Observation</a:t>
              </a:r>
              <a:r>
                <a:rPr lang="en-US"/>
                <a:t> </a:t>
              </a:r>
            </a:p>
            <a:p>
              <a:pPr algn="ctr">
                <a:spcBef>
                  <a:spcPct val="50000"/>
                </a:spcBef>
              </a:pPr>
              <a:r>
                <a:rPr lang="en-US" i="1"/>
                <a:t>The M/M/c/K model always has a steady state solution since the queue can never “explode”</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85800" y="76200"/>
            <a:ext cx="7772400" cy="914400"/>
          </a:xfrm>
          <a:noFill/>
          <a:ln/>
        </p:spPr>
        <p:txBody>
          <a:bodyPr/>
          <a:lstStyle/>
          <a:p>
            <a:r>
              <a:rPr lang="en-US" sz="3600" b="1" dirty="0"/>
              <a:t>What is Queuing Theory?</a:t>
            </a:r>
          </a:p>
        </p:txBody>
      </p:sp>
      <p:sp>
        <p:nvSpPr>
          <p:cNvPr id="2051" name="Rectangle 3"/>
          <p:cNvSpPr>
            <a:spLocks noGrp="1" noChangeArrowheads="1"/>
          </p:cNvSpPr>
          <p:nvPr>
            <p:ph idx="1"/>
          </p:nvPr>
        </p:nvSpPr>
        <p:spPr>
          <a:xfrm>
            <a:off x="685800" y="1447800"/>
            <a:ext cx="7772400" cy="4953000"/>
          </a:xfrm>
        </p:spPr>
        <p:txBody>
          <a:bodyPr/>
          <a:lstStyle/>
          <a:p>
            <a:r>
              <a:rPr lang="en-US" sz="2400" dirty="0"/>
              <a:t>Mathematical analysis of queues and waiting times in stochastic systems.</a:t>
            </a:r>
          </a:p>
          <a:p>
            <a:pPr lvl="1"/>
            <a:r>
              <a:rPr lang="en-US" sz="2000" dirty="0">
                <a:solidFill>
                  <a:srgbClr val="002060"/>
                </a:solidFill>
              </a:rPr>
              <a:t>Used extensively to analyze production and service processes exhibiting random variability in market demand (arrival times) and service times.</a:t>
            </a:r>
          </a:p>
          <a:p>
            <a:r>
              <a:rPr lang="en-US" sz="2400" dirty="0"/>
              <a:t>Queues arise when the short term demand for service exceeds the capacity</a:t>
            </a:r>
          </a:p>
          <a:p>
            <a:pPr lvl="1"/>
            <a:r>
              <a:rPr lang="en-US" sz="2000" dirty="0">
                <a:solidFill>
                  <a:srgbClr val="002060"/>
                </a:solidFill>
              </a:rPr>
              <a:t>Most often caused by random variation in service times and the times between customer arrivals.</a:t>
            </a:r>
          </a:p>
          <a:p>
            <a:pPr lvl="1"/>
            <a:r>
              <a:rPr lang="en-US" sz="2000" dirty="0">
                <a:solidFill>
                  <a:srgbClr val="002060"/>
                </a:solidFill>
              </a:rPr>
              <a:t>If long term demand for service &gt; capacity the queue will explode!</a:t>
            </a:r>
          </a:p>
          <a:p>
            <a:endParaRPr lang="en-US" sz="2400" dirty="0">
              <a:solidFill>
                <a:srgbClr val="002060"/>
              </a:solidFill>
            </a:endParaRPr>
          </a:p>
        </p:txBody>
      </p:sp>
      <p:sp>
        <p:nvSpPr>
          <p:cNvPr id="9" name="Slide Number Placeholder 5"/>
          <p:cNvSpPr>
            <a:spLocks noGrp="1"/>
          </p:cNvSpPr>
          <p:nvPr>
            <p:ph type="sldNum" sz="quarter" idx="12"/>
          </p:nvPr>
        </p:nvSpPr>
        <p:spPr/>
        <p:txBody>
          <a:bodyPr/>
          <a:lstStyle/>
          <a:p>
            <a:fld id="{0B62DAAC-854E-45D4-9D2A-099950C0E7B0}"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685800" y="1371600"/>
            <a:ext cx="7772400" cy="4724400"/>
          </a:xfrm>
        </p:spPr>
        <p:txBody>
          <a:bodyPr/>
          <a:lstStyle/>
          <a:p>
            <a:r>
              <a:rPr lang="en-US" sz="2400"/>
              <a:t>The state diagram has exactly K states provided that c&lt;K</a:t>
            </a:r>
          </a:p>
          <a:p>
            <a:endParaRPr lang="en-US" sz="2400"/>
          </a:p>
          <a:p>
            <a:endParaRPr lang="en-US" sz="2400"/>
          </a:p>
          <a:p>
            <a:endParaRPr lang="en-US" sz="2400"/>
          </a:p>
          <a:p>
            <a:endParaRPr lang="en-US" sz="2400"/>
          </a:p>
          <a:p>
            <a:endParaRPr lang="en-US" sz="2400"/>
          </a:p>
          <a:p>
            <a:endParaRPr lang="en-US" sz="2400"/>
          </a:p>
          <a:p>
            <a:r>
              <a:rPr lang="en-US" sz="2400"/>
              <a:t>The general expressions for the steady state probabilities, waiting times, queue lengths etc. are obtained through the balance equations as before (Rate In = Rate Out; for every state) </a:t>
            </a:r>
          </a:p>
        </p:txBody>
      </p:sp>
      <p:sp>
        <p:nvSpPr>
          <p:cNvPr id="61" name="Slide Number Placeholder 5"/>
          <p:cNvSpPr>
            <a:spLocks noGrp="1"/>
          </p:cNvSpPr>
          <p:nvPr>
            <p:ph type="sldNum" sz="quarter" idx="12"/>
          </p:nvPr>
        </p:nvSpPr>
        <p:spPr/>
        <p:txBody>
          <a:bodyPr/>
          <a:lstStyle/>
          <a:p>
            <a:fld id="{D786C536-A901-4DB1-9684-9B31814EE1E6}" type="slidenum">
              <a:rPr lang="en-US"/>
              <a:pPr/>
              <a:t>50</a:t>
            </a:fld>
            <a:endParaRPr lang="en-US"/>
          </a:p>
        </p:txBody>
      </p:sp>
      <p:sp>
        <p:nvSpPr>
          <p:cNvPr id="49161"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M/M/c/K – Model (III)</a:t>
            </a:r>
          </a:p>
        </p:txBody>
      </p:sp>
      <p:grpSp>
        <p:nvGrpSpPr>
          <p:cNvPr id="49225" name="Group 73"/>
          <p:cNvGrpSpPr>
            <a:grpSpLocks/>
          </p:cNvGrpSpPr>
          <p:nvPr/>
        </p:nvGrpSpPr>
        <p:grpSpPr bwMode="auto">
          <a:xfrm>
            <a:off x="914400" y="2339975"/>
            <a:ext cx="7494588" cy="1393825"/>
            <a:chOff x="432" y="1291"/>
            <a:chExt cx="4721" cy="878"/>
          </a:xfrm>
        </p:grpSpPr>
        <p:grpSp>
          <p:nvGrpSpPr>
            <p:cNvPr id="49163" name="Group 11"/>
            <p:cNvGrpSpPr>
              <a:grpSpLocks/>
            </p:cNvGrpSpPr>
            <p:nvPr/>
          </p:nvGrpSpPr>
          <p:grpSpPr bwMode="auto">
            <a:xfrm>
              <a:off x="432" y="1600"/>
              <a:ext cx="309" cy="264"/>
              <a:chOff x="864" y="1449"/>
              <a:chExt cx="309" cy="264"/>
            </a:xfrm>
          </p:grpSpPr>
          <p:sp>
            <p:nvSpPr>
              <p:cNvPr id="49164" name="Oval 12"/>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Text Box 13"/>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0</a:t>
                </a:r>
              </a:p>
            </p:txBody>
          </p:sp>
        </p:grpSp>
        <p:sp>
          <p:nvSpPr>
            <p:cNvPr id="49166" name="Freeform 14"/>
            <p:cNvSpPr>
              <a:spLocks/>
            </p:cNvSpPr>
            <p:nvPr/>
          </p:nvSpPr>
          <p:spPr bwMode="auto">
            <a:xfrm>
              <a:off x="625" y="1510"/>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Freeform 15"/>
            <p:cNvSpPr>
              <a:spLocks/>
            </p:cNvSpPr>
            <p:nvPr/>
          </p:nvSpPr>
          <p:spPr bwMode="auto">
            <a:xfrm>
              <a:off x="1283" y="1510"/>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Freeform 16"/>
            <p:cNvSpPr>
              <a:spLocks/>
            </p:cNvSpPr>
            <p:nvPr/>
          </p:nvSpPr>
          <p:spPr bwMode="auto">
            <a:xfrm rot="10800000">
              <a:off x="1265" y="1845"/>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Freeform 17"/>
            <p:cNvSpPr>
              <a:spLocks/>
            </p:cNvSpPr>
            <p:nvPr/>
          </p:nvSpPr>
          <p:spPr bwMode="auto">
            <a:xfrm>
              <a:off x="4379" y="1498"/>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Freeform 18"/>
            <p:cNvSpPr>
              <a:spLocks/>
            </p:cNvSpPr>
            <p:nvPr/>
          </p:nvSpPr>
          <p:spPr bwMode="auto">
            <a:xfrm>
              <a:off x="2791" y="1519"/>
              <a:ext cx="542"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Freeform 19"/>
            <p:cNvSpPr>
              <a:spLocks/>
            </p:cNvSpPr>
            <p:nvPr/>
          </p:nvSpPr>
          <p:spPr bwMode="auto">
            <a:xfrm rot="10800000">
              <a:off x="2809" y="1854"/>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2" name="Freeform 20"/>
            <p:cNvSpPr>
              <a:spLocks/>
            </p:cNvSpPr>
            <p:nvPr/>
          </p:nvSpPr>
          <p:spPr bwMode="auto">
            <a:xfrm rot="10800000">
              <a:off x="4389" y="1833"/>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3" name="Freeform 21"/>
            <p:cNvSpPr>
              <a:spLocks/>
            </p:cNvSpPr>
            <p:nvPr/>
          </p:nvSpPr>
          <p:spPr bwMode="auto">
            <a:xfrm rot="10800000">
              <a:off x="636" y="1861"/>
              <a:ext cx="541"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Freeform 22"/>
            <p:cNvSpPr>
              <a:spLocks/>
            </p:cNvSpPr>
            <p:nvPr/>
          </p:nvSpPr>
          <p:spPr bwMode="auto">
            <a:xfrm>
              <a:off x="1902" y="1501"/>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Freeform 23"/>
            <p:cNvSpPr>
              <a:spLocks/>
            </p:cNvSpPr>
            <p:nvPr/>
          </p:nvSpPr>
          <p:spPr bwMode="auto">
            <a:xfrm rot="2651716">
              <a:off x="2408" y="1519"/>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6" name="Freeform 24"/>
            <p:cNvSpPr>
              <a:spLocks/>
            </p:cNvSpPr>
            <p:nvPr/>
          </p:nvSpPr>
          <p:spPr bwMode="auto">
            <a:xfrm rot="10800000">
              <a:off x="2405" y="1863"/>
              <a:ext cx="270"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Freeform 25"/>
            <p:cNvSpPr>
              <a:spLocks/>
            </p:cNvSpPr>
            <p:nvPr/>
          </p:nvSpPr>
          <p:spPr bwMode="auto">
            <a:xfrm rot="13451716">
              <a:off x="1902" y="1858"/>
              <a:ext cx="267"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9180" name="Object 28"/>
            <p:cNvGraphicFramePr>
              <a:graphicFrameLocks noChangeAspect="1"/>
            </p:cNvGraphicFramePr>
            <p:nvPr/>
          </p:nvGraphicFramePr>
          <p:xfrm>
            <a:off x="2123" y="1683"/>
            <a:ext cx="384" cy="114"/>
          </p:xfrm>
          <a:graphic>
            <a:graphicData uri="http://schemas.openxmlformats.org/presentationml/2006/ole">
              <mc:AlternateContent xmlns:mc="http://schemas.openxmlformats.org/markup-compatibility/2006">
                <mc:Choice xmlns:v="urn:schemas-microsoft-com:vml" Requires="v">
                  <p:oleObj spid="_x0000_s49310" name="Equation" r:id="rId3" imgW="291960" imgH="101520" progId="Equation.3">
                    <p:embed/>
                  </p:oleObj>
                </mc:Choice>
                <mc:Fallback>
                  <p:oleObj name="Equation" r:id="rId3" imgW="291960" imgH="10152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 y="1683"/>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1" name="Text Box 29"/>
            <p:cNvSpPr txBox="1">
              <a:spLocks noChangeArrowheads="1"/>
            </p:cNvSpPr>
            <p:nvPr/>
          </p:nvSpPr>
          <p:spPr bwMode="auto">
            <a:xfrm>
              <a:off x="780" y="1303"/>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182" name="Text Box 30"/>
            <p:cNvSpPr txBox="1">
              <a:spLocks noChangeArrowheads="1"/>
            </p:cNvSpPr>
            <p:nvPr/>
          </p:nvSpPr>
          <p:spPr bwMode="auto">
            <a:xfrm>
              <a:off x="1438" y="1303"/>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183" name="Text Box 31"/>
            <p:cNvSpPr txBox="1">
              <a:spLocks noChangeArrowheads="1"/>
            </p:cNvSpPr>
            <p:nvPr/>
          </p:nvSpPr>
          <p:spPr bwMode="auto">
            <a:xfrm>
              <a:off x="2964" y="1303"/>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184" name="Text Box 32"/>
            <p:cNvSpPr txBox="1">
              <a:spLocks noChangeArrowheads="1"/>
            </p:cNvSpPr>
            <p:nvPr/>
          </p:nvSpPr>
          <p:spPr bwMode="auto">
            <a:xfrm>
              <a:off x="4516" y="1291"/>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185" name="Text Box 33"/>
            <p:cNvSpPr txBox="1">
              <a:spLocks noChangeArrowheads="1"/>
            </p:cNvSpPr>
            <p:nvPr/>
          </p:nvSpPr>
          <p:spPr bwMode="auto">
            <a:xfrm>
              <a:off x="819" y="1929"/>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186" name="Text Box 34"/>
            <p:cNvSpPr txBox="1">
              <a:spLocks noChangeArrowheads="1"/>
            </p:cNvSpPr>
            <p:nvPr/>
          </p:nvSpPr>
          <p:spPr bwMode="auto">
            <a:xfrm>
              <a:off x="1438" y="1929"/>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2</a:t>
              </a:r>
              <a:endParaRPr lang="en-US" sz="1800" b="1" baseline="-14000"/>
            </a:p>
          </p:txBody>
        </p:sp>
        <p:sp>
          <p:nvSpPr>
            <p:cNvPr id="49187" name="Text Box 35"/>
            <p:cNvSpPr txBox="1">
              <a:spLocks noChangeArrowheads="1"/>
            </p:cNvSpPr>
            <p:nvPr/>
          </p:nvSpPr>
          <p:spPr bwMode="auto">
            <a:xfrm>
              <a:off x="2256" y="1929"/>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(c-1)</a:t>
              </a:r>
              <a:endParaRPr lang="en-US" sz="1800" b="1" baseline="-14000"/>
            </a:p>
          </p:txBody>
        </p:sp>
        <p:sp>
          <p:nvSpPr>
            <p:cNvPr id="49188" name="Text Box 36"/>
            <p:cNvSpPr txBox="1">
              <a:spLocks noChangeArrowheads="1"/>
            </p:cNvSpPr>
            <p:nvPr/>
          </p:nvSpPr>
          <p:spPr bwMode="auto">
            <a:xfrm>
              <a:off x="4554" y="1918"/>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grpSp>
          <p:nvGrpSpPr>
            <p:cNvPr id="49189" name="Group 37"/>
            <p:cNvGrpSpPr>
              <a:grpSpLocks/>
            </p:cNvGrpSpPr>
            <p:nvPr/>
          </p:nvGrpSpPr>
          <p:grpSpPr bwMode="auto">
            <a:xfrm>
              <a:off x="1083" y="1603"/>
              <a:ext cx="309" cy="264"/>
              <a:chOff x="864" y="1449"/>
              <a:chExt cx="309" cy="264"/>
            </a:xfrm>
          </p:grpSpPr>
          <p:sp>
            <p:nvSpPr>
              <p:cNvPr id="49190" name="Oval 38"/>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1" name="Text Box 39"/>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1</a:t>
                </a:r>
              </a:p>
            </p:txBody>
          </p:sp>
        </p:grpSp>
        <p:sp>
          <p:nvSpPr>
            <p:cNvPr id="49193" name="Oval 41"/>
            <p:cNvSpPr>
              <a:spLocks noChangeArrowheads="1"/>
            </p:cNvSpPr>
            <p:nvPr/>
          </p:nvSpPr>
          <p:spPr bwMode="auto">
            <a:xfrm>
              <a:off x="4158" y="1591"/>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4" name="Text Box 42"/>
            <p:cNvSpPr txBox="1">
              <a:spLocks noChangeArrowheads="1"/>
            </p:cNvSpPr>
            <p:nvPr/>
          </p:nvSpPr>
          <p:spPr bwMode="auto">
            <a:xfrm>
              <a:off x="4146" y="1609"/>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K-1</a:t>
              </a:r>
            </a:p>
          </p:txBody>
        </p:sp>
        <p:grpSp>
          <p:nvGrpSpPr>
            <p:cNvPr id="49195" name="Group 43"/>
            <p:cNvGrpSpPr>
              <a:grpSpLocks/>
            </p:cNvGrpSpPr>
            <p:nvPr/>
          </p:nvGrpSpPr>
          <p:grpSpPr bwMode="auto">
            <a:xfrm>
              <a:off x="2571" y="1609"/>
              <a:ext cx="350" cy="264"/>
              <a:chOff x="3003" y="1458"/>
              <a:chExt cx="350" cy="264"/>
            </a:xfrm>
          </p:grpSpPr>
          <p:sp>
            <p:nvSpPr>
              <p:cNvPr id="49196" name="Oval 44"/>
              <p:cNvSpPr>
                <a:spLocks noChangeArrowheads="1"/>
              </p:cNvSpPr>
              <p:nvPr/>
            </p:nvSpPr>
            <p:spPr bwMode="auto">
              <a:xfrm>
                <a:off x="3003" y="1458"/>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7" name="Text Box 45"/>
              <p:cNvSpPr txBox="1">
                <a:spLocks noChangeArrowheads="1"/>
              </p:cNvSpPr>
              <p:nvPr/>
            </p:nvSpPr>
            <p:spPr bwMode="auto">
              <a:xfrm>
                <a:off x="3012" y="1476"/>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c-1</a:t>
                </a:r>
              </a:p>
            </p:txBody>
          </p:sp>
        </p:grpSp>
        <p:grpSp>
          <p:nvGrpSpPr>
            <p:cNvPr id="49198" name="Group 46"/>
            <p:cNvGrpSpPr>
              <a:grpSpLocks/>
            </p:cNvGrpSpPr>
            <p:nvPr/>
          </p:nvGrpSpPr>
          <p:grpSpPr bwMode="auto">
            <a:xfrm>
              <a:off x="1707" y="1591"/>
              <a:ext cx="309" cy="264"/>
              <a:chOff x="864" y="1449"/>
              <a:chExt cx="309" cy="264"/>
            </a:xfrm>
          </p:grpSpPr>
          <p:sp>
            <p:nvSpPr>
              <p:cNvPr id="49199" name="Oval 47"/>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0" name="Text Box 48"/>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2</a:t>
                </a:r>
              </a:p>
            </p:txBody>
          </p:sp>
        </p:grpSp>
        <p:sp>
          <p:nvSpPr>
            <p:cNvPr id="49202" name="Oval 50"/>
            <p:cNvSpPr>
              <a:spLocks noChangeArrowheads="1"/>
            </p:cNvSpPr>
            <p:nvPr/>
          </p:nvSpPr>
          <p:spPr bwMode="auto">
            <a:xfrm>
              <a:off x="4834" y="1585"/>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3" name="Text Box 51"/>
            <p:cNvSpPr txBox="1">
              <a:spLocks noChangeArrowheads="1"/>
            </p:cNvSpPr>
            <p:nvPr/>
          </p:nvSpPr>
          <p:spPr bwMode="auto">
            <a:xfrm>
              <a:off x="4884" y="1597"/>
              <a:ext cx="2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K</a:t>
              </a:r>
            </a:p>
          </p:txBody>
        </p:sp>
        <p:sp>
          <p:nvSpPr>
            <p:cNvPr id="49209" name="Oval 57"/>
            <p:cNvSpPr>
              <a:spLocks noChangeArrowheads="1"/>
            </p:cNvSpPr>
            <p:nvPr/>
          </p:nvSpPr>
          <p:spPr bwMode="auto">
            <a:xfrm>
              <a:off x="3252" y="1597"/>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Text Box 58"/>
            <p:cNvSpPr txBox="1">
              <a:spLocks noChangeArrowheads="1"/>
            </p:cNvSpPr>
            <p:nvPr/>
          </p:nvSpPr>
          <p:spPr bwMode="auto">
            <a:xfrm>
              <a:off x="3309" y="1608"/>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a:t>
              </a:r>
            </a:p>
          </p:txBody>
        </p:sp>
        <p:sp>
          <p:nvSpPr>
            <p:cNvPr id="49213" name="Freeform 61"/>
            <p:cNvSpPr>
              <a:spLocks/>
            </p:cNvSpPr>
            <p:nvPr/>
          </p:nvSpPr>
          <p:spPr bwMode="auto">
            <a:xfrm>
              <a:off x="3474" y="1512"/>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4" name="Freeform 62"/>
            <p:cNvSpPr>
              <a:spLocks/>
            </p:cNvSpPr>
            <p:nvPr/>
          </p:nvSpPr>
          <p:spPr bwMode="auto">
            <a:xfrm rot="13451716">
              <a:off x="3468" y="1842"/>
              <a:ext cx="303" cy="113"/>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5" name="Freeform 63"/>
            <p:cNvSpPr>
              <a:spLocks/>
            </p:cNvSpPr>
            <p:nvPr/>
          </p:nvSpPr>
          <p:spPr bwMode="auto">
            <a:xfrm rot="2651716">
              <a:off x="3951" y="1536"/>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6" name="Freeform 64"/>
            <p:cNvSpPr>
              <a:spLocks/>
            </p:cNvSpPr>
            <p:nvPr/>
          </p:nvSpPr>
          <p:spPr bwMode="auto">
            <a:xfrm rot="10800000">
              <a:off x="3984" y="1821"/>
              <a:ext cx="240" cy="147"/>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9217" name="Object 65"/>
            <p:cNvGraphicFramePr>
              <a:graphicFrameLocks noChangeAspect="1"/>
            </p:cNvGraphicFramePr>
            <p:nvPr/>
          </p:nvGraphicFramePr>
          <p:xfrm>
            <a:off x="3744" y="1680"/>
            <a:ext cx="384" cy="114"/>
          </p:xfrm>
          <a:graphic>
            <a:graphicData uri="http://schemas.openxmlformats.org/presentationml/2006/ole">
              <mc:AlternateContent xmlns:mc="http://schemas.openxmlformats.org/markup-compatibility/2006">
                <mc:Choice xmlns:v="urn:schemas-microsoft-com:vml" Requires="v">
                  <p:oleObj spid="_x0000_s49311" name="Equation" r:id="rId5" imgW="291960" imgH="101520" progId="Equation.3">
                    <p:embed/>
                  </p:oleObj>
                </mc:Choice>
                <mc:Fallback>
                  <p:oleObj name="Equation" r:id="rId5" imgW="291960" imgH="10152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 y="1680"/>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18" name="Text Box 66"/>
            <p:cNvSpPr txBox="1">
              <a:spLocks noChangeArrowheads="1"/>
            </p:cNvSpPr>
            <p:nvPr/>
          </p:nvSpPr>
          <p:spPr bwMode="auto">
            <a:xfrm>
              <a:off x="3936" y="1914"/>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sp>
          <p:nvSpPr>
            <p:cNvPr id="49219" name="Text Box 67"/>
            <p:cNvSpPr txBox="1">
              <a:spLocks noChangeArrowheads="1"/>
            </p:cNvSpPr>
            <p:nvPr/>
          </p:nvSpPr>
          <p:spPr bwMode="auto">
            <a:xfrm>
              <a:off x="2928" y="1938"/>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sp>
          <p:nvSpPr>
            <p:cNvPr id="49220" name="Text Box 68"/>
            <p:cNvSpPr txBox="1">
              <a:spLocks noChangeArrowheads="1"/>
            </p:cNvSpPr>
            <p:nvPr/>
          </p:nvSpPr>
          <p:spPr bwMode="auto">
            <a:xfrm>
              <a:off x="3539" y="1296"/>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221" name="Text Box 69"/>
            <p:cNvSpPr txBox="1">
              <a:spLocks noChangeArrowheads="1"/>
            </p:cNvSpPr>
            <p:nvPr/>
          </p:nvSpPr>
          <p:spPr bwMode="auto">
            <a:xfrm>
              <a:off x="3923" y="1296"/>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222" name="Text Box 70"/>
            <p:cNvSpPr txBox="1">
              <a:spLocks noChangeArrowheads="1"/>
            </p:cNvSpPr>
            <p:nvPr/>
          </p:nvSpPr>
          <p:spPr bwMode="auto">
            <a:xfrm>
              <a:off x="1968" y="1296"/>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223" name="Text Box 71"/>
            <p:cNvSpPr txBox="1">
              <a:spLocks noChangeArrowheads="1"/>
            </p:cNvSpPr>
            <p:nvPr/>
          </p:nvSpPr>
          <p:spPr bwMode="auto">
            <a:xfrm>
              <a:off x="2400" y="1302"/>
              <a:ext cx="3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49224" name="Text Box 72"/>
            <p:cNvSpPr txBox="1">
              <a:spLocks noChangeArrowheads="1"/>
            </p:cNvSpPr>
            <p:nvPr/>
          </p:nvSpPr>
          <p:spPr bwMode="auto">
            <a:xfrm>
              <a:off x="1956" y="1920"/>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3</a:t>
              </a:r>
              <a:endParaRPr lang="en-US" sz="1800" b="1" baseline="-14000"/>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533400" y="1295400"/>
            <a:ext cx="7772400" cy="457200"/>
          </a:xfrm>
        </p:spPr>
        <p:txBody>
          <a:bodyPr/>
          <a:lstStyle/>
          <a:p>
            <a:r>
              <a:rPr lang="en-US" sz="2400"/>
              <a:t>For </a:t>
            </a:r>
            <a:r>
              <a:rPr lang="en-US" sz="2400">
                <a:sym typeface="Symbol" pitchFamily="18" charset="2"/>
              </a:rPr>
              <a:t> = (/)  1</a:t>
            </a:r>
            <a:endParaRPr lang="en-US" sz="2400"/>
          </a:p>
        </p:txBody>
      </p:sp>
      <p:sp>
        <p:nvSpPr>
          <p:cNvPr id="28" name="Slide Number Placeholder 5"/>
          <p:cNvSpPr>
            <a:spLocks noGrp="1"/>
          </p:cNvSpPr>
          <p:nvPr>
            <p:ph type="sldNum" sz="quarter" idx="12"/>
          </p:nvPr>
        </p:nvSpPr>
        <p:spPr/>
        <p:txBody>
          <a:bodyPr/>
          <a:lstStyle/>
          <a:p>
            <a:fld id="{3867E71D-04F4-4B71-9FC6-1F78A4B02390}" type="slidenum">
              <a:rPr lang="en-US"/>
              <a:pPr/>
              <a:t>51</a:t>
            </a:fld>
            <a:endParaRPr lang="en-US"/>
          </a:p>
        </p:txBody>
      </p:sp>
      <p:sp>
        <p:nvSpPr>
          <p:cNvPr id="50204" name="Rectangle 28"/>
          <p:cNvSpPr>
            <a:spLocks noChangeArrowheads="1"/>
          </p:cNvSpPr>
          <p:nvPr/>
        </p:nvSpPr>
        <p:spPr bwMode="auto">
          <a:xfrm>
            <a:off x="1524000" y="4876800"/>
            <a:ext cx="1752600" cy="685800"/>
          </a:xfrm>
          <a:prstGeom prst="rect">
            <a:avLst/>
          </a:prstGeom>
          <a:solidFill>
            <a:srgbClr val="FCCA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Rectangle 21"/>
          <p:cNvSpPr>
            <a:spLocks noChangeArrowheads="1"/>
          </p:cNvSpPr>
          <p:nvPr/>
        </p:nvSpPr>
        <p:spPr bwMode="auto">
          <a:xfrm>
            <a:off x="4953000" y="3505200"/>
            <a:ext cx="2362200" cy="914400"/>
          </a:xfrm>
          <a:prstGeom prst="rect">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6" name="Rectangle 20"/>
          <p:cNvSpPr>
            <a:spLocks noChangeArrowheads="1"/>
          </p:cNvSpPr>
          <p:nvPr/>
        </p:nvSpPr>
        <p:spPr bwMode="auto">
          <a:xfrm>
            <a:off x="1524000" y="3505200"/>
            <a:ext cx="3124200" cy="914400"/>
          </a:xfrm>
          <a:prstGeom prst="rect">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3" name="Rectangle 17"/>
          <p:cNvSpPr>
            <a:spLocks noChangeArrowheads="1"/>
          </p:cNvSpPr>
          <p:nvPr/>
        </p:nvSpPr>
        <p:spPr bwMode="auto">
          <a:xfrm>
            <a:off x="3733800" y="2133600"/>
            <a:ext cx="33528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2" name="Rectangle 16"/>
          <p:cNvSpPr>
            <a:spLocks noChangeArrowheads="1"/>
          </p:cNvSpPr>
          <p:nvPr/>
        </p:nvSpPr>
        <p:spPr bwMode="auto">
          <a:xfrm>
            <a:off x="1524000" y="2133600"/>
            <a:ext cx="19812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Results for the M/M/1/K – Model</a:t>
            </a:r>
          </a:p>
        </p:txBody>
      </p:sp>
      <p:graphicFrame>
        <p:nvGraphicFramePr>
          <p:cNvPr id="50190" name="Object 14"/>
          <p:cNvGraphicFramePr>
            <a:graphicFrameLocks noChangeAspect="1"/>
          </p:cNvGraphicFramePr>
          <p:nvPr/>
        </p:nvGraphicFramePr>
        <p:xfrm>
          <a:off x="1651000" y="2209800"/>
          <a:ext cx="1625600" cy="812800"/>
        </p:xfrm>
        <a:graphic>
          <a:graphicData uri="http://schemas.openxmlformats.org/presentationml/2006/ole">
            <mc:AlternateContent xmlns:mc="http://schemas.openxmlformats.org/markup-compatibility/2006">
              <mc:Choice xmlns:v="urn:schemas-microsoft-com:vml" Requires="v">
                <p:oleObj spid="_x0000_s50509" name="Equation" r:id="rId3" imgW="1625400" imgH="812520" progId="Equation.3">
                  <p:embed/>
                </p:oleObj>
              </mc:Choice>
              <mc:Fallback>
                <p:oleObj name="Equation" r:id="rId3" imgW="1625400" imgH="81252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2209800"/>
                        <a:ext cx="16256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p:cNvGraphicFramePr>
            <a:graphicFrameLocks noChangeAspect="1"/>
          </p:cNvGraphicFramePr>
          <p:nvPr/>
        </p:nvGraphicFramePr>
        <p:xfrm>
          <a:off x="3949700" y="2159000"/>
          <a:ext cx="2984500" cy="812800"/>
        </p:xfrm>
        <a:graphic>
          <a:graphicData uri="http://schemas.openxmlformats.org/presentationml/2006/ole">
            <mc:AlternateContent xmlns:mc="http://schemas.openxmlformats.org/markup-compatibility/2006">
              <mc:Choice xmlns:v="urn:schemas-microsoft-com:vml" Requires="v">
                <p:oleObj spid="_x0000_s50510" name="Equation" r:id="rId5" imgW="2984400" imgH="812520" progId="Equation.3">
                  <p:embed/>
                </p:oleObj>
              </mc:Choice>
              <mc:Fallback>
                <p:oleObj name="Equation" r:id="rId5" imgW="2984400" imgH="81252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700" y="2159000"/>
                        <a:ext cx="29845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18"/>
          <p:cNvGraphicFramePr>
            <a:graphicFrameLocks noChangeAspect="1"/>
          </p:cNvGraphicFramePr>
          <p:nvPr/>
        </p:nvGraphicFramePr>
        <p:xfrm>
          <a:off x="1676400" y="3517900"/>
          <a:ext cx="2819400" cy="901700"/>
        </p:xfrm>
        <a:graphic>
          <a:graphicData uri="http://schemas.openxmlformats.org/presentationml/2006/ole">
            <mc:AlternateContent xmlns:mc="http://schemas.openxmlformats.org/markup-compatibility/2006">
              <mc:Choice xmlns:v="urn:schemas-microsoft-com:vml" Requires="v">
                <p:oleObj spid="_x0000_s50511" name="Equation" r:id="rId7" imgW="2819160" imgH="901440" progId="Equation.3">
                  <p:embed/>
                </p:oleObj>
              </mc:Choice>
              <mc:Fallback>
                <p:oleObj name="Equation" r:id="rId7" imgW="2819160" imgH="9014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517900"/>
                        <a:ext cx="2819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19"/>
          <p:cNvGraphicFramePr>
            <a:graphicFrameLocks noChangeAspect="1"/>
          </p:cNvGraphicFramePr>
          <p:nvPr/>
        </p:nvGraphicFramePr>
        <p:xfrm>
          <a:off x="5181600" y="3771900"/>
          <a:ext cx="2044700" cy="419100"/>
        </p:xfrm>
        <a:graphic>
          <a:graphicData uri="http://schemas.openxmlformats.org/presentationml/2006/ole">
            <mc:AlternateContent xmlns:mc="http://schemas.openxmlformats.org/markup-compatibility/2006">
              <mc:Choice xmlns:v="urn:schemas-microsoft-com:vml" Requires="v">
                <p:oleObj spid="_x0000_s50512" name="Equation" r:id="rId9" imgW="2044440" imgH="419040" progId="Equation.3">
                  <p:embed/>
                </p:oleObj>
              </mc:Choice>
              <mc:Fallback>
                <p:oleObj name="Equation" r:id="rId9" imgW="2044440" imgH="4190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771900"/>
                        <a:ext cx="2044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8" name="AutoShape 22"/>
          <p:cNvSpPr>
            <a:spLocks noChangeArrowheads="1"/>
          </p:cNvSpPr>
          <p:nvPr/>
        </p:nvSpPr>
        <p:spPr bwMode="auto">
          <a:xfrm>
            <a:off x="1066800" y="24384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AutoShape 23"/>
          <p:cNvSpPr>
            <a:spLocks noChangeArrowheads="1"/>
          </p:cNvSpPr>
          <p:nvPr/>
        </p:nvSpPr>
        <p:spPr bwMode="auto">
          <a:xfrm>
            <a:off x="1066800" y="3733800"/>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0201" name="Object 25"/>
          <p:cNvGraphicFramePr>
            <a:graphicFrameLocks noChangeAspect="1"/>
          </p:cNvGraphicFramePr>
          <p:nvPr/>
        </p:nvGraphicFramePr>
        <p:xfrm>
          <a:off x="1676400" y="5029200"/>
          <a:ext cx="1193800" cy="304800"/>
        </p:xfrm>
        <a:graphic>
          <a:graphicData uri="http://schemas.openxmlformats.org/presentationml/2006/ole">
            <mc:AlternateContent xmlns:mc="http://schemas.openxmlformats.org/markup-compatibility/2006">
              <mc:Choice xmlns:v="urn:schemas-microsoft-com:vml" Requires="v">
                <p:oleObj spid="_x0000_s50513" name="Equation" r:id="rId11" imgW="1193760" imgH="304560" progId="Equation.3">
                  <p:embed/>
                </p:oleObj>
              </mc:Choice>
              <mc:Fallback>
                <p:oleObj name="Equation" r:id="rId11" imgW="1193760" imgH="30456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029200"/>
                        <a:ext cx="1193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5" name="Rectangle 29"/>
          <p:cNvSpPr>
            <a:spLocks noChangeArrowheads="1"/>
          </p:cNvSpPr>
          <p:nvPr/>
        </p:nvSpPr>
        <p:spPr bwMode="auto">
          <a:xfrm>
            <a:off x="1524000" y="5715000"/>
            <a:ext cx="1752600" cy="685800"/>
          </a:xfrm>
          <a:prstGeom prst="rect">
            <a:avLst/>
          </a:prstGeom>
          <a:solidFill>
            <a:srgbClr val="FCCA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0202" name="Object 26"/>
          <p:cNvGraphicFramePr>
            <a:graphicFrameLocks noChangeAspect="1"/>
          </p:cNvGraphicFramePr>
          <p:nvPr/>
        </p:nvGraphicFramePr>
        <p:xfrm>
          <a:off x="1651000" y="5867400"/>
          <a:ext cx="1473200" cy="419100"/>
        </p:xfrm>
        <a:graphic>
          <a:graphicData uri="http://schemas.openxmlformats.org/presentationml/2006/ole">
            <mc:AlternateContent xmlns:mc="http://schemas.openxmlformats.org/markup-compatibility/2006">
              <mc:Choice xmlns:v="urn:schemas-microsoft-com:vml" Requires="v">
                <p:oleObj spid="_x0000_s50514" name="Equation" r:id="rId13" imgW="1473120" imgH="419040" progId="Equation.3">
                  <p:embed/>
                </p:oleObj>
              </mc:Choice>
              <mc:Fallback>
                <p:oleObj name="Equation" r:id="rId13" imgW="1473120" imgH="41904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1000" y="5867400"/>
                        <a:ext cx="1473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13" name="Group 37"/>
          <p:cNvGrpSpPr>
            <a:grpSpLocks/>
          </p:cNvGrpSpPr>
          <p:nvPr/>
        </p:nvGrpSpPr>
        <p:grpSpPr bwMode="auto">
          <a:xfrm>
            <a:off x="3581400" y="5181600"/>
            <a:ext cx="2971800" cy="914400"/>
            <a:chOff x="960" y="3408"/>
            <a:chExt cx="1872" cy="576"/>
          </a:xfrm>
        </p:grpSpPr>
        <p:sp>
          <p:nvSpPr>
            <p:cNvPr id="50212" name="Rectangle 36"/>
            <p:cNvSpPr>
              <a:spLocks noChangeArrowheads="1"/>
            </p:cNvSpPr>
            <p:nvPr/>
          </p:nvSpPr>
          <p:spPr bwMode="auto">
            <a:xfrm>
              <a:off x="960" y="3408"/>
              <a:ext cx="1872" cy="576"/>
            </a:xfrm>
            <a:prstGeom prst="rect">
              <a:avLst/>
            </a:prstGeom>
            <a:solidFill>
              <a:srgbClr val="F8C8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0203" name="Object 27"/>
            <p:cNvGraphicFramePr>
              <a:graphicFrameLocks noChangeAspect="1"/>
            </p:cNvGraphicFramePr>
            <p:nvPr/>
          </p:nvGraphicFramePr>
          <p:xfrm>
            <a:off x="1744" y="3408"/>
            <a:ext cx="944" cy="512"/>
          </p:xfrm>
          <a:graphic>
            <a:graphicData uri="http://schemas.openxmlformats.org/presentationml/2006/ole">
              <mc:AlternateContent xmlns:mc="http://schemas.openxmlformats.org/markup-compatibility/2006">
                <mc:Choice xmlns:v="urn:schemas-microsoft-com:vml" Requires="v">
                  <p:oleObj spid="_x0000_s50515" name="Equation" r:id="rId15" imgW="1498320" imgH="812520" progId="Equation.3">
                    <p:embed/>
                  </p:oleObj>
                </mc:Choice>
                <mc:Fallback>
                  <p:oleObj name="Equation" r:id="rId15" imgW="1498320" imgH="81252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4" y="3408"/>
                          <a:ext cx="944"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6" name="Text Box 30"/>
            <p:cNvSpPr txBox="1">
              <a:spLocks noChangeArrowheads="1"/>
            </p:cNvSpPr>
            <p:nvPr/>
          </p:nvSpPr>
          <p:spPr bwMode="auto">
            <a:xfrm>
              <a:off x="1008" y="350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Where</a:t>
              </a:r>
            </a:p>
          </p:txBody>
        </p:sp>
      </p:grpSp>
      <p:sp>
        <p:nvSpPr>
          <p:cNvPr id="50207" name="AutoShape 31"/>
          <p:cNvSpPr>
            <a:spLocks noChangeArrowheads="1"/>
          </p:cNvSpPr>
          <p:nvPr/>
        </p:nvSpPr>
        <p:spPr bwMode="auto">
          <a:xfrm>
            <a:off x="1066800" y="5457825"/>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228600" y="1219200"/>
            <a:ext cx="8001000" cy="4800600"/>
          </a:xfrm>
        </p:spPr>
        <p:txBody>
          <a:bodyPr/>
          <a:lstStyle/>
          <a:p>
            <a:r>
              <a:rPr lang="en-US" sz="2400" dirty="0"/>
              <a:t>An M/M/c model with limited calling population, i.e., N clients</a:t>
            </a:r>
          </a:p>
          <a:p>
            <a:r>
              <a:rPr lang="en-US" sz="2400" dirty="0"/>
              <a:t>A common application: Machine maintenance</a:t>
            </a:r>
          </a:p>
          <a:p>
            <a:pPr marL="914400" lvl="1" indent="-396875"/>
            <a:r>
              <a:rPr lang="en-US" sz="2000" dirty="0">
                <a:solidFill>
                  <a:srgbClr val="002060"/>
                </a:solidFill>
              </a:rPr>
              <a:t>c service technicians is responsible for keeping N service stations (machines) running, that is, to repair them as soon as they break</a:t>
            </a:r>
          </a:p>
          <a:p>
            <a:pPr marL="914400" lvl="1" indent="-396875"/>
            <a:r>
              <a:rPr lang="en-US" sz="2000" dirty="0">
                <a:solidFill>
                  <a:srgbClr val="002060"/>
                </a:solidFill>
              </a:rPr>
              <a:t>Customer/job arrivals = machine breakdowns</a:t>
            </a:r>
          </a:p>
          <a:p>
            <a:pPr marL="914400" lvl="1" indent="-396875"/>
            <a:r>
              <a:rPr lang="en-US" sz="2000" dirty="0">
                <a:solidFill>
                  <a:srgbClr val="002060"/>
                </a:solidFill>
              </a:rPr>
              <a:t>Note, the maximum number of clients in the system = N</a:t>
            </a:r>
          </a:p>
          <a:p>
            <a:r>
              <a:rPr lang="en-US" sz="2400" dirty="0"/>
              <a:t>Assume that (N-n) machines are operating and the time until breakdown for each machine </a:t>
            </a:r>
            <a:r>
              <a:rPr lang="en-US" sz="2400" dirty="0" err="1"/>
              <a:t>i</a:t>
            </a:r>
            <a:r>
              <a:rPr lang="en-US" sz="2400" dirty="0"/>
              <a:t>, T</a:t>
            </a:r>
            <a:r>
              <a:rPr lang="en-US" sz="2400" baseline="-10000" dirty="0"/>
              <a:t>i</a:t>
            </a:r>
            <a:r>
              <a:rPr lang="en-US" sz="2400" dirty="0"/>
              <a:t>, is exponentially distributed (</a:t>
            </a:r>
            <a:r>
              <a:rPr lang="en-US" sz="2400" dirty="0" err="1"/>
              <a:t>T</a:t>
            </a:r>
            <a:r>
              <a:rPr lang="en-US" sz="2400" baseline="-10000" dirty="0" err="1"/>
              <a:t>i</a:t>
            </a:r>
            <a:r>
              <a:rPr lang="en-US" sz="2400" dirty="0" err="1">
                <a:sym typeface="Symbol" pitchFamily="18" charset="2"/>
              </a:rPr>
              <a:t>exp</a:t>
            </a:r>
            <a:r>
              <a:rPr lang="en-US" sz="2400" dirty="0">
                <a:sym typeface="Symbol" pitchFamily="18" charset="2"/>
              </a:rPr>
              <a:t>()). If U = the time until the next breakdown</a:t>
            </a:r>
          </a:p>
          <a:p>
            <a:pPr marL="914400" lvl="1" indent="-396875">
              <a:buFont typeface="Symbol" pitchFamily="18" charset="2"/>
              <a:buChar char="Þ"/>
            </a:pPr>
            <a:r>
              <a:rPr lang="en-US" sz="2400" dirty="0"/>
              <a:t>U = Min{</a:t>
            </a:r>
            <a:r>
              <a:rPr lang="en-US" sz="2000" dirty="0"/>
              <a:t>T</a:t>
            </a:r>
            <a:r>
              <a:rPr lang="en-US" sz="2000" baseline="-10000" dirty="0"/>
              <a:t>1</a:t>
            </a:r>
            <a:r>
              <a:rPr lang="en-US" sz="2000" dirty="0"/>
              <a:t>, T</a:t>
            </a:r>
            <a:r>
              <a:rPr lang="en-US" sz="2000" baseline="-10000" dirty="0"/>
              <a:t>2</a:t>
            </a:r>
            <a:r>
              <a:rPr lang="en-US" sz="2000" dirty="0"/>
              <a:t>, …, T</a:t>
            </a:r>
            <a:r>
              <a:rPr lang="en-US" sz="2000" baseline="-10000" dirty="0"/>
              <a:t>N-n</a:t>
            </a:r>
            <a:r>
              <a:rPr lang="en-US" sz="2000" dirty="0"/>
              <a:t>} </a:t>
            </a:r>
            <a:r>
              <a:rPr lang="en-US" sz="2400" dirty="0">
                <a:sym typeface="Symbol" pitchFamily="18" charset="2"/>
              </a:rPr>
              <a:t> </a:t>
            </a:r>
            <a:r>
              <a:rPr lang="en-US" sz="2400" dirty="0" err="1">
                <a:sym typeface="Symbol" pitchFamily="18" charset="2"/>
              </a:rPr>
              <a:t>Uexp</a:t>
            </a:r>
            <a:r>
              <a:rPr lang="en-US" sz="2400" dirty="0">
                <a:sym typeface="Symbol" pitchFamily="18" charset="2"/>
              </a:rPr>
              <a:t>((N-n))).</a:t>
            </a:r>
            <a:r>
              <a:rPr lang="en-US" sz="2000" dirty="0">
                <a:sym typeface="Symbol" pitchFamily="18" charset="2"/>
              </a:rPr>
              <a:t> </a:t>
            </a:r>
          </a:p>
        </p:txBody>
      </p:sp>
      <p:sp>
        <p:nvSpPr>
          <p:cNvPr id="9" name="Slide Number Placeholder 5"/>
          <p:cNvSpPr>
            <a:spLocks noGrp="1"/>
          </p:cNvSpPr>
          <p:nvPr>
            <p:ph type="sldNum" sz="quarter" idx="12"/>
          </p:nvPr>
        </p:nvSpPr>
        <p:spPr/>
        <p:txBody>
          <a:bodyPr/>
          <a:lstStyle/>
          <a:p>
            <a:fld id="{23024E6A-5E62-4B19-A27D-F7231A35B972}" type="slidenum">
              <a:rPr lang="en-US"/>
              <a:pPr/>
              <a:t>52</a:t>
            </a:fld>
            <a:endParaRPr lang="en-US"/>
          </a:p>
        </p:txBody>
      </p:sp>
      <p:sp>
        <p:nvSpPr>
          <p:cNvPr id="52233"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a:t>
            </a:r>
            <a:r>
              <a:rPr lang="en-US" sz="3600" b="1">
                <a:solidFill>
                  <a:schemeClr val="tx2"/>
                </a:solidFill>
                <a:sym typeface="Symbol" pitchFamily="18" charset="2"/>
              </a:rPr>
              <a:t></a:t>
            </a:r>
            <a:r>
              <a:rPr lang="en-US" sz="3600" b="1">
                <a:solidFill>
                  <a:schemeClr val="tx2"/>
                </a:solidFill>
              </a:rPr>
              <a:t>/N – Model (I)</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Slide Number Placeholder 3"/>
          <p:cNvSpPr>
            <a:spLocks noGrp="1"/>
          </p:cNvSpPr>
          <p:nvPr>
            <p:ph type="sldNum" sz="quarter" idx="12"/>
          </p:nvPr>
        </p:nvSpPr>
        <p:spPr/>
        <p:txBody>
          <a:bodyPr/>
          <a:lstStyle/>
          <a:p>
            <a:fld id="{E533305D-DF04-476E-8B5F-401E84C98F4A}" type="slidenum">
              <a:rPr lang="en-US"/>
              <a:pPr/>
              <a:t>53</a:t>
            </a:fld>
            <a:endParaRPr lang="en-US"/>
          </a:p>
        </p:txBody>
      </p:sp>
      <p:sp>
        <p:nvSpPr>
          <p:cNvPr id="53250" name="Rectangle 2"/>
          <p:cNvSpPr>
            <a:spLocks noChangeArrowheads="1"/>
          </p:cNvSpPr>
          <p:nvPr/>
        </p:nvSpPr>
        <p:spPr bwMode="auto">
          <a:xfrm>
            <a:off x="457200" y="12954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dirty="0">
                <a:sym typeface="Symbol" pitchFamily="18" charset="2"/>
              </a:rPr>
              <a:t>The State Diagram (c service technicians and N machines)</a:t>
            </a:r>
          </a:p>
          <a:p>
            <a:pPr marL="741363" lvl="1" indent="-284163">
              <a:spcBef>
                <a:spcPct val="20000"/>
              </a:spcBef>
              <a:buFontTx/>
              <a:buChar char="–"/>
            </a:pPr>
            <a:r>
              <a:rPr lang="en-US" sz="2000" dirty="0">
                <a:solidFill>
                  <a:srgbClr val="002060"/>
                </a:solidFill>
                <a:sym typeface="Symbol" pitchFamily="18" charset="2"/>
              </a:rPr>
              <a:t> = Arrival intensity per operating machine</a:t>
            </a:r>
          </a:p>
          <a:p>
            <a:pPr marL="741363" lvl="1" indent="-284163">
              <a:spcBef>
                <a:spcPct val="20000"/>
              </a:spcBef>
              <a:buFontTx/>
              <a:buChar char="–"/>
            </a:pPr>
            <a:r>
              <a:rPr lang="en-US" sz="2000" dirty="0">
                <a:solidFill>
                  <a:srgbClr val="002060"/>
                </a:solidFill>
                <a:sym typeface="Symbol" pitchFamily="18" charset="2"/>
              </a:rPr>
              <a:t> = The service intensity for a service technician</a:t>
            </a:r>
          </a:p>
          <a:p>
            <a:pPr marL="342900" indent="-342900">
              <a:spcBef>
                <a:spcPct val="20000"/>
              </a:spcBef>
              <a:buFontTx/>
              <a:buChar char="•"/>
            </a:pPr>
            <a:endParaRPr lang="en-US" dirty="0">
              <a:solidFill>
                <a:schemeClr val="accent2"/>
              </a:solidFill>
              <a:sym typeface="Symbol" pitchFamily="18" charset="2"/>
            </a:endParaRPr>
          </a:p>
          <a:p>
            <a:pPr marL="342900" indent="-342900">
              <a:spcBef>
                <a:spcPct val="20000"/>
              </a:spcBef>
              <a:buFontTx/>
              <a:buChar char="•"/>
            </a:pPr>
            <a:endParaRPr lang="en-US" dirty="0">
              <a:solidFill>
                <a:schemeClr val="accent2"/>
              </a:solidFill>
              <a:sym typeface="Symbol" pitchFamily="18" charset="2"/>
            </a:endParaRPr>
          </a:p>
          <a:p>
            <a:pPr marL="342900" indent="-342900">
              <a:spcBef>
                <a:spcPct val="20000"/>
              </a:spcBef>
              <a:buFontTx/>
              <a:buChar char="•"/>
            </a:pPr>
            <a:endParaRPr lang="en-US" dirty="0">
              <a:solidFill>
                <a:schemeClr val="accent2"/>
              </a:solidFill>
              <a:sym typeface="Symbol" pitchFamily="18" charset="2"/>
            </a:endParaRPr>
          </a:p>
          <a:p>
            <a:pPr marL="342900" indent="-342900">
              <a:spcBef>
                <a:spcPct val="20000"/>
              </a:spcBef>
              <a:buFontTx/>
              <a:buChar char="•"/>
            </a:pPr>
            <a:endParaRPr lang="en-US" dirty="0">
              <a:solidFill>
                <a:schemeClr val="accent2"/>
              </a:solidFill>
              <a:sym typeface="Symbol" pitchFamily="18" charset="2"/>
            </a:endParaRPr>
          </a:p>
          <a:p>
            <a:pPr marL="342900" indent="-342900">
              <a:spcBef>
                <a:spcPct val="20000"/>
              </a:spcBef>
              <a:buFontTx/>
              <a:buChar char="•"/>
            </a:pPr>
            <a:endParaRPr lang="en-US" sz="3200" dirty="0">
              <a:solidFill>
                <a:schemeClr val="accent2"/>
              </a:solidFill>
              <a:sym typeface="Symbol" pitchFamily="18" charset="2"/>
            </a:endParaRPr>
          </a:p>
          <a:p>
            <a:pPr marL="342900" indent="-342900">
              <a:spcBef>
                <a:spcPct val="20000"/>
              </a:spcBef>
              <a:buFontTx/>
              <a:buChar char="•"/>
            </a:pPr>
            <a:r>
              <a:rPr lang="en-US" dirty="0">
                <a:sym typeface="Symbol" pitchFamily="18" charset="2"/>
              </a:rPr>
              <a:t>General expressions for this queuing model can be obtained from the balance equations as before</a:t>
            </a:r>
          </a:p>
        </p:txBody>
      </p:sp>
      <p:sp>
        <p:nvSpPr>
          <p:cNvPr id="53256" name="Rectangle 8"/>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The M/M/c/</a:t>
            </a:r>
            <a:r>
              <a:rPr lang="en-US" sz="3600" b="1">
                <a:solidFill>
                  <a:schemeClr val="tx2"/>
                </a:solidFill>
                <a:sym typeface="Symbol" pitchFamily="18" charset="2"/>
              </a:rPr>
              <a:t></a:t>
            </a:r>
            <a:r>
              <a:rPr lang="en-US" sz="3600" b="1">
                <a:solidFill>
                  <a:schemeClr val="tx2"/>
                </a:solidFill>
              </a:rPr>
              <a:t>/N – Model (II)</a:t>
            </a:r>
          </a:p>
        </p:txBody>
      </p:sp>
      <p:grpSp>
        <p:nvGrpSpPr>
          <p:cNvPr id="53309" name="Group 61"/>
          <p:cNvGrpSpPr>
            <a:grpSpLocks/>
          </p:cNvGrpSpPr>
          <p:nvPr/>
        </p:nvGrpSpPr>
        <p:grpSpPr bwMode="auto">
          <a:xfrm>
            <a:off x="728663" y="2819400"/>
            <a:ext cx="7500937" cy="1452563"/>
            <a:chOff x="384" y="1824"/>
            <a:chExt cx="4725" cy="915"/>
          </a:xfrm>
        </p:grpSpPr>
        <p:grpSp>
          <p:nvGrpSpPr>
            <p:cNvPr id="53258" name="Group 10"/>
            <p:cNvGrpSpPr>
              <a:grpSpLocks/>
            </p:cNvGrpSpPr>
            <p:nvPr/>
          </p:nvGrpSpPr>
          <p:grpSpPr bwMode="auto">
            <a:xfrm>
              <a:off x="384" y="2170"/>
              <a:ext cx="309" cy="264"/>
              <a:chOff x="864" y="1449"/>
              <a:chExt cx="309" cy="264"/>
            </a:xfrm>
          </p:grpSpPr>
          <p:sp>
            <p:nvSpPr>
              <p:cNvPr id="53259" name="Oval 11"/>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Text Box 12"/>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0</a:t>
                </a:r>
              </a:p>
            </p:txBody>
          </p:sp>
        </p:grpSp>
        <p:sp>
          <p:nvSpPr>
            <p:cNvPr id="53261" name="Freeform 13"/>
            <p:cNvSpPr>
              <a:spLocks/>
            </p:cNvSpPr>
            <p:nvPr/>
          </p:nvSpPr>
          <p:spPr bwMode="auto">
            <a:xfrm>
              <a:off x="577" y="2080"/>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Freeform 14"/>
            <p:cNvSpPr>
              <a:spLocks/>
            </p:cNvSpPr>
            <p:nvPr/>
          </p:nvSpPr>
          <p:spPr bwMode="auto">
            <a:xfrm>
              <a:off x="1235" y="2080"/>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3" name="Freeform 15"/>
            <p:cNvSpPr>
              <a:spLocks/>
            </p:cNvSpPr>
            <p:nvPr/>
          </p:nvSpPr>
          <p:spPr bwMode="auto">
            <a:xfrm rot="10800000">
              <a:off x="1217" y="2415"/>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4" name="Freeform 16"/>
            <p:cNvSpPr>
              <a:spLocks/>
            </p:cNvSpPr>
            <p:nvPr/>
          </p:nvSpPr>
          <p:spPr bwMode="auto">
            <a:xfrm>
              <a:off x="4331" y="2068"/>
              <a:ext cx="541"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5" name="Freeform 17"/>
            <p:cNvSpPr>
              <a:spLocks/>
            </p:cNvSpPr>
            <p:nvPr/>
          </p:nvSpPr>
          <p:spPr bwMode="auto">
            <a:xfrm>
              <a:off x="2743" y="2089"/>
              <a:ext cx="542"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6" name="Freeform 18"/>
            <p:cNvSpPr>
              <a:spLocks/>
            </p:cNvSpPr>
            <p:nvPr/>
          </p:nvSpPr>
          <p:spPr bwMode="auto">
            <a:xfrm rot="10800000">
              <a:off x="2761" y="2424"/>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7" name="Freeform 19"/>
            <p:cNvSpPr>
              <a:spLocks/>
            </p:cNvSpPr>
            <p:nvPr/>
          </p:nvSpPr>
          <p:spPr bwMode="auto">
            <a:xfrm rot="10800000">
              <a:off x="4341" y="2403"/>
              <a:ext cx="542" cy="99"/>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8" name="Freeform 20"/>
            <p:cNvSpPr>
              <a:spLocks/>
            </p:cNvSpPr>
            <p:nvPr/>
          </p:nvSpPr>
          <p:spPr bwMode="auto">
            <a:xfrm rot="10800000">
              <a:off x="588" y="2431"/>
              <a:ext cx="541" cy="98"/>
            </a:xfrm>
            <a:custGeom>
              <a:avLst/>
              <a:gdLst>
                <a:gd name="T0" fmla="*/ 0 w 672"/>
                <a:gd name="T1" fmla="*/ 144 h 144"/>
                <a:gd name="T2" fmla="*/ 336 w 672"/>
                <a:gd name="T3" fmla="*/ 0 h 144"/>
                <a:gd name="T4" fmla="*/ 672 w 672"/>
                <a:gd name="T5" fmla="*/ 144 h 144"/>
              </a:gdLst>
              <a:ahLst/>
              <a:cxnLst>
                <a:cxn ang="0">
                  <a:pos x="T0" y="T1"/>
                </a:cxn>
                <a:cxn ang="0">
                  <a:pos x="T2" y="T3"/>
                </a:cxn>
                <a:cxn ang="0">
                  <a:pos x="T4" y="T5"/>
                </a:cxn>
              </a:cxnLst>
              <a:rect l="0" t="0" r="r" b="b"/>
              <a:pathLst>
                <a:path w="672" h="144">
                  <a:moveTo>
                    <a:pt x="0" y="144"/>
                  </a:moveTo>
                  <a:cubicBezTo>
                    <a:pt x="112" y="72"/>
                    <a:pt x="224" y="0"/>
                    <a:pt x="336" y="0"/>
                  </a:cubicBezTo>
                  <a:cubicBezTo>
                    <a:pt x="448" y="0"/>
                    <a:pt x="616" y="120"/>
                    <a:pt x="672" y="144"/>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9" name="Freeform 21"/>
            <p:cNvSpPr>
              <a:spLocks/>
            </p:cNvSpPr>
            <p:nvPr/>
          </p:nvSpPr>
          <p:spPr bwMode="auto">
            <a:xfrm>
              <a:off x="1854" y="2071"/>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0" name="Freeform 22"/>
            <p:cNvSpPr>
              <a:spLocks/>
            </p:cNvSpPr>
            <p:nvPr/>
          </p:nvSpPr>
          <p:spPr bwMode="auto">
            <a:xfrm rot="2651716">
              <a:off x="2360" y="2089"/>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1" name="Freeform 23"/>
            <p:cNvSpPr>
              <a:spLocks/>
            </p:cNvSpPr>
            <p:nvPr/>
          </p:nvSpPr>
          <p:spPr bwMode="auto">
            <a:xfrm rot="10800000">
              <a:off x="2357" y="2433"/>
              <a:ext cx="270"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2" name="Freeform 24"/>
            <p:cNvSpPr>
              <a:spLocks/>
            </p:cNvSpPr>
            <p:nvPr/>
          </p:nvSpPr>
          <p:spPr bwMode="auto">
            <a:xfrm rot="13451716">
              <a:off x="1854" y="2428"/>
              <a:ext cx="267" cy="71"/>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3273" name="Object 25"/>
            <p:cNvGraphicFramePr>
              <a:graphicFrameLocks noChangeAspect="1"/>
            </p:cNvGraphicFramePr>
            <p:nvPr/>
          </p:nvGraphicFramePr>
          <p:xfrm>
            <a:off x="2075" y="2253"/>
            <a:ext cx="384" cy="114"/>
          </p:xfrm>
          <a:graphic>
            <a:graphicData uri="http://schemas.openxmlformats.org/presentationml/2006/ole">
              <mc:AlternateContent xmlns:mc="http://schemas.openxmlformats.org/markup-compatibility/2006">
                <mc:Choice xmlns:v="urn:schemas-microsoft-com:vml" Requires="v">
                  <p:oleObj spid="_x0000_s53394" name="Equation" r:id="rId3" imgW="291960" imgH="101520" progId="Equation.3">
                    <p:embed/>
                  </p:oleObj>
                </mc:Choice>
                <mc:Fallback>
                  <p:oleObj name="Equation" r:id="rId3" imgW="291960" imgH="10152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5" y="2253"/>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4" name="Text Box 26"/>
            <p:cNvSpPr txBox="1">
              <a:spLocks noChangeArrowheads="1"/>
            </p:cNvSpPr>
            <p:nvPr/>
          </p:nvSpPr>
          <p:spPr bwMode="auto">
            <a:xfrm>
              <a:off x="720" y="1827"/>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N</a:t>
              </a:r>
              <a:endParaRPr lang="en-US" sz="1800" b="1" baseline="-14000"/>
            </a:p>
          </p:txBody>
        </p:sp>
        <p:sp>
          <p:nvSpPr>
            <p:cNvPr id="53275" name="Text Box 27"/>
            <p:cNvSpPr txBox="1">
              <a:spLocks noChangeArrowheads="1"/>
            </p:cNvSpPr>
            <p:nvPr/>
          </p:nvSpPr>
          <p:spPr bwMode="auto">
            <a:xfrm>
              <a:off x="1248" y="182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(N-1)</a:t>
              </a:r>
              <a:endParaRPr lang="en-US" sz="1800" b="1" baseline="-14000"/>
            </a:p>
          </p:txBody>
        </p:sp>
        <p:sp>
          <p:nvSpPr>
            <p:cNvPr id="53276" name="Text Box 28"/>
            <p:cNvSpPr txBox="1">
              <a:spLocks noChangeArrowheads="1"/>
            </p:cNvSpPr>
            <p:nvPr/>
          </p:nvSpPr>
          <p:spPr bwMode="auto">
            <a:xfrm>
              <a:off x="2640" y="1827"/>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(N-(c-1))</a:t>
              </a:r>
              <a:endParaRPr lang="en-US" sz="1800" b="1" baseline="-14000"/>
            </a:p>
          </p:txBody>
        </p:sp>
        <p:sp>
          <p:nvSpPr>
            <p:cNvPr id="53277" name="Text Box 29"/>
            <p:cNvSpPr txBox="1">
              <a:spLocks noChangeArrowheads="1"/>
            </p:cNvSpPr>
            <p:nvPr/>
          </p:nvSpPr>
          <p:spPr bwMode="auto">
            <a:xfrm>
              <a:off x="4468" y="1824"/>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53278" name="Text Box 30"/>
            <p:cNvSpPr txBox="1">
              <a:spLocks noChangeArrowheads="1"/>
            </p:cNvSpPr>
            <p:nvPr/>
          </p:nvSpPr>
          <p:spPr bwMode="auto">
            <a:xfrm>
              <a:off x="771" y="2499"/>
              <a:ext cx="3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a:t>
              </a:r>
              <a:endParaRPr lang="en-US" sz="1800" b="1" baseline="-14000"/>
            </a:p>
          </p:txBody>
        </p:sp>
        <p:sp>
          <p:nvSpPr>
            <p:cNvPr id="53279" name="Text Box 31"/>
            <p:cNvSpPr txBox="1">
              <a:spLocks noChangeArrowheads="1"/>
            </p:cNvSpPr>
            <p:nvPr/>
          </p:nvSpPr>
          <p:spPr bwMode="auto">
            <a:xfrm>
              <a:off x="1390" y="2499"/>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2</a:t>
              </a:r>
              <a:endParaRPr lang="en-US" sz="1800" b="1" baseline="-14000"/>
            </a:p>
          </p:txBody>
        </p:sp>
        <p:sp>
          <p:nvSpPr>
            <p:cNvPr id="53280" name="Text Box 32"/>
            <p:cNvSpPr txBox="1">
              <a:spLocks noChangeArrowheads="1"/>
            </p:cNvSpPr>
            <p:nvPr/>
          </p:nvSpPr>
          <p:spPr bwMode="auto">
            <a:xfrm>
              <a:off x="2208" y="2499"/>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(c-1)</a:t>
              </a:r>
              <a:endParaRPr lang="en-US" sz="1800" b="1" baseline="-14000"/>
            </a:p>
          </p:txBody>
        </p:sp>
        <p:sp>
          <p:nvSpPr>
            <p:cNvPr id="53281" name="Text Box 33"/>
            <p:cNvSpPr txBox="1">
              <a:spLocks noChangeArrowheads="1"/>
            </p:cNvSpPr>
            <p:nvPr/>
          </p:nvSpPr>
          <p:spPr bwMode="auto">
            <a:xfrm>
              <a:off x="4506" y="2488"/>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grpSp>
          <p:nvGrpSpPr>
            <p:cNvPr id="53282" name="Group 34"/>
            <p:cNvGrpSpPr>
              <a:grpSpLocks/>
            </p:cNvGrpSpPr>
            <p:nvPr/>
          </p:nvGrpSpPr>
          <p:grpSpPr bwMode="auto">
            <a:xfrm>
              <a:off x="1035" y="2173"/>
              <a:ext cx="309" cy="264"/>
              <a:chOff x="864" y="1449"/>
              <a:chExt cx="309" cy="264"/>
            </a:xfrm>
          </p:grpSpPr>
          <p:sp>
            <p:nvSpPr>
              <p:cNvPr id="53283" name="Oval 35"/>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Text Box 36"/>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1</a:t>
                </a:r>
              </a:p>
            </p:txBody>
          </p:sp>
        </p:grpSp>
        <p:sp>
          <p:nvSpPr>
            <p:cNvPr id="53285" name="Oval 37"/>
            <p:cNvSpPr>
              <a:spLocks noChangeArrowheads="1"/>
            </p:cNvSpPr>
            <p:nvPr/>
          </p:nvSpPr>
          <p:spPr bwMode="auto">
            <a:xfrm>
              <a:off x="4110" y="2161"/>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Text Box 38"/>
            <p:cNvSpPr txBox="1">
              <a:spLocks noChangeArrowheads="1"/>
            </p:cNvSpPr>
            <p:nvPr/>
          </p:nvSpPr>
          <p:spPr bwMode="auto">
            <a:xfrm>
              <a:off x="4098" y="2179"/>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N-1</a:t>
              </a:r>
            </a:p>
          </p:txBody>
        </p:sp>
        <p:grpSp>
          <p:nvGrpSpPr>
            <p:cNvPr id="53287" name="Group 39"/>
            <p:cNvGrpSpPr>
              <a:grpSpLocks/>
            </p:cNvGrpSpPr>
            <p:nvPr/>
          </p:nvGrpSpPr>
          <p:grpSpPr bwMode="auto">
            <a:xfrm>
              <a:off x="2523" y="2179"/>
              <a:ext cx="350" cy="264"/>
              <a:chOff x="3003" y="1458"/>
              <a:chExt cx="350" cy="264"/>
            </a:xfrm>
          </p:grpSpPr>
          <p:sp>
            <p:nvSpPr>
              <p:cNvPr id="53288" name="Oval 40"/>
              <p:cNvSpPr>
                <a:spLocks noChangeArrowheads="1"/>
              </p:cNvSpPr>
              <p:nvPr/>
            </p:nvSpPr>
            <p:spPr bwMode="auto">
              <a:xfrm>
                <a:off x="3003" y="1458"/>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9" name="Text Box 41"/>
              <p:cNvSpPr txBox="1">
                <a:spLocks noChangeArrowheads="1"/>
              </p:cNvSpPr>
              <p:nvPr/>
            </p:nvSpPr>
            <p:spPr bwMode="auto">
              <a:xfrm>
                <a:off x="3012" y="1476"/>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c-1</a:t>
                </a:r>
              </a:p>
            </p:txBody>
          </p:sp>
        </p:grpSp>
        <p:grpSp>
          <p:nvGrpSpPr>
            <p:cNvPr id="53290" name="Group 42"/>
            <p:cNvGrpSpPr>
              <a:grpSpLocks/>
            </p:cNvGrpSpPr>
            <p:nvPr/>
          </p:nvGrpSpPr>
          <p:grpSpPr bwMode="auto">
            <a:xfrm>
              <a:off x="1659" y="2161"/>
              <a:ext cx="309" cy="264"/>
              <a:chOff x="864" y="1449"/>
              <a:chExt cx="309" cy="264"/>
            </a:xfrm>
          </p:grpSpPr>
          <p:sp>
            <p:nvSpPr>
              <p:cNvPr id="53291" name="Oval 43"/>
              <p:cNvSpPr>
                <a:spLocks noChangeArrowheads="1"/>
              </p:cNvSpPr>
              <p:nvPr/>
            </p:nvSpPr>
            <p:spPr bwMode="auto">
              <a:xfrm>
                <a:off x="864" y="1449"/>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2" name="Text Box 44"/>
              <p:cNvSpPr txBox="1">
                <a:spLocks noChangeArrowheads="1"/>
              </p:cNvSpPr>
              <p:nvPr/>
            </p:nvSpPr>
            <p:spPr bwMode="auto">
              <a:xfrm>
                <a:off x="928" y="1467"/>
                <a:ext cx="1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2</a:t>
                </a:r>
              </a:p>
            </p:txBody>
          </p:sp>
        </p:grpSp>
        <p:sp>
          <p:nvSpPr>
            <p:cNvPr id="53293" name="Oval 45"/>
            <p:cNvSpPr>
              <a:spLocks noChangeArrowheads="1"/>
            </p:cNvSpPr>
            <p:nvPr/>
          </p:nvSpPr>
          <p:spPr bwMode="auto">
            <a:xfrm>
              <a:off x="4800" y="2155"/>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4" name="Text Box 46"/>
            <p:cNvSpPr txBox="1">
              <a:spLocks noChangeArrowheads="1"/>
            </p:cNvSpPr>
            <p:nvPr/>
          </p:nvSpPr>
          <p:spPr bwMode="auto">
            <a:xfrm>
              <a:off x="4836" y="2167"/>
              <a:ext cx="2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N</a:t>
              </a:r>
            </a:p>
          </p:txBody>
        </p:sp>
        <p:sp>
          <p:nvSpPr>
            <p:cNvPr id="53295" name="Oval 47"/>
            <p:cNvSpPr>
              <a:spLocks noChangeArrowheads="1"/>
            </p:cNvSpPr>
            <p:nvPr/>
          </p:nvSpPr>
          <p:spPr bwMode="auto">
            <a:xfrm>
              <a:off x="3204" y="2167"/>
              <a:ext cx="309" cy="26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Text Box 48"/>
            <p:cNvSpPr txBox="1">
              <a:spLocks noChangeArrowheads="1"/>
            </p:cNvSpPr>
            <p:nvPr/>
          </p:nvSpPr>
          <p:spPr bwMode="auto">
            <a:xfrm>
              <a:off x="3261" y="2178"/>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a:t>
              </a:r>
            </a:p>
          </p:txBody>
        </p:sp>
        <p:sp>
          <p:nvSpPr>
            <p:cNvPr id="53297" name="Freeform 49"/>
            <p:cNvSpPr>
              <a:spLocks/>
            </p:cNvSpPr>
            <p:nvPr/>
          </p:nvSpPr>
          <p:spPr bwMode="auto">
            <a:xfrm>
              <a:off x="3426" y="2082"/>
              <a:ext cx="271" cy="99"/>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8" name="Freeform 50"/>
            <p:cNvSpPr>
              <a:spLocks/>
            </p:cNvSpPr>
            <p:nvPr/>
          </p:nvSpPr>
          <p:spPr bwMode="auto">
            <a:xfrm rot="13451716">
              <a:off x="3420" y="2412"/>
              <a:ext cx="303" cy="113"/>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9" name="Freeform 51"/>
            <p:cNvSpPr>
              <a:spLocks/>
            </p:cNvSpPr>
            <p:nvPr/>
          </p:nvSpPr>
          <p:spPr bwMode="auto">
            <a:xfrm rot="2651716">
              <a:off x="3903" y="2106"/>
              <a:ext cx="267" cy="72"/>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Freeform 52"/>
            <p:cNvSpPr>
              <a:spLocks/>
            </p:cNvSpPr>
            <p:nvPr/>
          </p:nvSpPr>
          <p:spPr bwMode="auto">
            <a:xfrm rot="10800000">
              <a:off x="3936" y="2391"/>
              <a:ext cx="240" cy="147"/>
            </a:xfrm>
            <a:custGeom>
              <a:avLst/>
              <a:gdLst>
                <a:gd name="T0" fmla="*/ 0 w 432"/>
                <a:gd name="T1" fmla="*/ 192 h 192"/>
                <a:gd name="T2" fmla="*/ 240 w 432"/>
                <a:gd name="T3" fmla="*/ 48 h 192"/>
                <a:gd name="T4" fmla="*/ 432 w 432"/>
                <a:gd name="T5" fmla="*/ 0 h 192"/>
              </a:gdLst>
              <a:ahLst/>
              <a:cxnLst>
                <a:cxn ang="0">
                  <a:pos x="T0" y="T1"/>
                </a:cxn>
                <a:cxn ang="0">
                  <a:pos x="T2" y="T3"/>
                </a:cxn>
                <a:cxn ang="0">
                  <a:pos x="T4" y="T5"/>
                </a:cxn>
              </a:cxnLst>
              <a:rect l="0" t="0" r="r" b="b"/>
              <a:pathLst>
                <a:path w="432" h="192">
                  <a:moveTo>
                    <a:pt x="0" y="192"/>
                  </a:moveTo>
                  <a:cubicBezTo>
                    <a:pt x="84" y="136"/>
                    <a:pt x="168" y="80"/>
                    <a:pt x="240" y="48"/>
                  </a:cubicBezTo>
                  <a:cubicBezTo>
                    <a:pt x="312" y="16"/>
                    <a:pt x="372" y="8"/>
                    <a:pt x="43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3301" name="Object 53"/>
            <p:cNvGraphicFramePr>
              <a:graphicFrameLocks noChangeAspect="1"/>
            </p:cNvGraphicFramePr>
            <p:nvPr/>
          </p:nvGraphicFramePr>
          <p:xfrm>
            <a:off x="3696" y="2250"/>
            <a:ext cx="384" cy="114"/>
          </p:xfrm>
          <a:graphic>
            <a:graphicData uri="http://schemas.openxmlformats.org/presentationml/2006/ole">
              <mc:AlternateContent xmlns:mc="http://schemas.openxmlformats.org/markup-compatibility/2006">
                <mc:Choice xmlns:v="urn:schemas-microsoft-com:vml" Requires="v">
                  <p:oleObj spid="_x0000_s53395" name="Equation" r:id="rId5" imgW="291960" imgH="101520" progId="Equation.3">
                    <p:embed/>
                  </p:oleObj>
                </mc:Choice>
                <mc:Fallback>
                  <p:oleObj name="Equation" r:id="rId5" imgW="291960" imgH="10152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250"/>
                          <a:ext cx="384"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03" name="Text Box 55"/>
            <p:cNvSpPr txBox="1">
              <a:spLocks noChangeArrowheads="1"/>
            </p:cNvSpPr>
            <p:nvPr/>
          </p:nvSpPr>
          <p:spPr bwMode="auto">
            <a:xfrm>
              <a:off x="2880" y="2508"/>
              <a:ext cx="4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c</a:t>
              </a:r>
              <a:endParaRPr lang="en-US" sz="1800" b="1" baseline="-14000"/>
            </a:p>
          </p:txBody>
        </p:sp>
        <p:sp>
          <p:nvSpPr>
            <p:cNvPr id="53308" name="Text Box 60"/>
            <p:cNvSpPr txBox="1">
              <a:spLocks noChangeArrowheads="1"/>
            </p:cNvSpPr>
            <p:nvPr/>
          </p:nvSpPr>
          <p:spPr bwMode="auto">
            <a:xfrm>
              <a:off x="1908" y="2490"/>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sym typeface="Symbol" pitchFamily="18" charset="2"/>
                </a:rPr>
                <a:t>3</a:t>
              </a:r>
              <a:endParaRPr lang="en-US" sz="1800" b="1" baseline="-14000"/>
            </a:p>
          </p:txBody>
        </p: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1143000"/>
            <a:ext cx="8001000" cy="5410200"/>
          </a:xfrm>
        </p:spPr>
        <p:txBody>
          <a:bodyPr>
            <a:normAutofit fontScale="92500"/>
          </a:bodyPr>
          <a:lstStyle/>
          <a:p>
            <a:pPr marL="396875" indent="-396875"/>
            <a:r>
              <a:rPr lang="en-US" sz="2400" dirty="0"/>
              <a:t>For situations where different customers have different priorities</a:t>
            </a:r>
          </a:p>
          <a:p>
            <a:pPr marL="1050925" lvl="1" indent="-327025"/>
            <a:r>
              <a:rPr lang="en-US" sz="2000" dirty="0">
                <a:solidFill>
                  <a:srgbClr val="002060"/>
                </a:solidFill>
              </a:rPr>
              <a:t>For example, ER operations, VIP customers at nightclubs…</a:t>
            </a:r>
          </a:p>
          <a:p>
            <a:pPr marL="396875" indent="-396875"/>
            <a:r>
              <a:rPr lang="en-US" sz="2400" dirty="0"/>
              <a:t>Assuming a situation with N priority classes (where class 1 has the highest priority) there are two fundamental priority principles to consider.</a:t>
            </a:r>
          </a:p>
          <a:p>
            <a:pPr marL="1050925" lvl="1" indent="-327025">
              <a:buFontTx/>
              <a:buAutoNum type="arabicPeriod"/>
            </a:pPr>
            <a:r>
              <a:rPr lang="en-US" sz="2000" b="1" dirty="0"/>
              <a:t>Non-Preemptive priorities</a:t>
            </a:r>
          </a:p>
          <a:p>
            <a:pPr marL="1431925" lvl="2" indent="-266700">
              <a:buFont typeface="Wingdings" pitchFamily="2" charset="2"/>
              <a:buChar char="§"/>
            </a:pPr>
            <a:r>
              <a:rPr lang="en-US" sz="2000" dirty="0">
                <a:solidFill>
                  <a:srgbClr val="002060"/>
                </a:solidFill>
              </a:rPr>
              <a:t>A customer being served cannot be ejected back into the queue to leave place for a customer with higher priority</a:t>
            </a:r>
          </a:p>
          <a:p>
            <a:pPr marL="1050925" lvl="1" indent="-327025">
              <a:buFont typeface="Wingdings" pitchFamily="2" charset="2"/>
              <a:buAutoNum type="arabicPeriod"/>
            </a:pPr>
            <a:r>
              <a:rPr lang="en-US" sz="2000" b="1" dirty="0"/>
              <a:t>Preemptive priorities</a:t>
            </a:r>
            <a:r>
              <a:rPr lang="en-US" sz="2400" dirty="0"/>
              <a:t> </a:t>
            </a:r>
          </a:p>
          <a:p>
            <a:pPr marL="1431925" lvl="2" indent="-266700">
              <a:buFont typeface="Wingdings" pitchFamily="2" charset="2"/>
              <a:buChar char="§"/>
            </a:pPr>
            <a:r>
              <a:rPr lang="en-US" sz="2000" dirty="0">
                <a:solidFill>
                  <a:srgbClr val="002060"/>
                </a:solidFill>
              </a:rPr>
              <a:t>A customer of lower priority that is being served will be thrown back into the queue to leave room for a higher priority customer</a:t>
            </a:r>
          </a:p>
          <a:p>
            <a:pPr marL="396875" indent="-396875"/>
            <a:r>
              <a:rPr lang="en-US" sz="2400" dirty="0"/>
              <a:t>Assuming that all customers experience independent </a:t>
            </a:r>
            <a:r>
              <a:rPr lang="en-US" sz="2400" dirty="0" err="1"/>
              <a:t>exp</a:t>
            </a:r>
            <a:r>
              <a:rPr lang="en-US" sz="2400" dirty="0"/>
              <a:t>(</a:t>
            </a:r>
            <a:r>
              <a:rPr lang="en-US" sz="2400" dirty="0">
                <a:sym typeface="Symbol" pitchFamily="18" charset="2"/>
              </a:rPr>
              <a:t>) service times and arrive according to Poisson processes  both models can be analyzed as special case M/M/c models</a:t>
            </a:r>
            <a:endParaRPr lang="en-US" sz="2400" dirty="0"/>
          </a:p>
        </p:txBody>
      </p:sp>
      <p:sp>
        <p:nvSpPr>
          <p:cNvPr id="9" name="Slide Number Placeholder 5"/>
          <p:cNvSpPr>
            <a:spLocks noGrp="1"/>
          </p:cNvSpPr>
          <p:nvPr>
            <p:ph type="sldNum" sz="quarter" idx="12"/>
          </p:nvPr>
        </p:nvSpPr>
        <p:spPr/>
        <p:txBody>
          <a:bodyPr/>
          <a:lstStyle/>
          <a:p>
            <a:fld id="{CCB3D2C9-0C56-4FF8-BEBC-F981142644E8}" type="slidenum">
              <a:rPr lang="en-US"/>
              <a:pPr/>
              <a:t>54</a:t>
            </a:fld>
            <a:endParaRPr lang="en-US"/>
          </a:p>
        </p:txBody>
      </p:sp>
      <p:sp>
        <p:nvSpPr>
          <p:cNvPr id="54281"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Priority-Discipline Queuing Models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685800" y="1371600"/>
            <a:ext cx="7772400" cy="4724400"/>
          </a:xfrm>
        </p:spPr>
        <p:txBody>
          <a:bodyPr/>
          <a:lstStyle/>
          <a:p>
            <a:r>
              <a:rPr lang="en-US" sz="2400" dirty="0"/>
              <a:t>Design of queuing systems usually involve some kind of capacity decision</a:t>
            </a:r>
          </a:p>
          <a:p>
            <a:pPr lvl="1"/>
            <a:r>
              <a:rPr lang="en-US" sz="2000" dirty="0">
                <a:solidFill>
                  <a:srgbClr val="002060"/>
                </a:solidFill>
              </a:rPr>
              <a:t>The number of service stations</a:t>
            </a:r>
          </a:p>
          <a:p>
            <a:pPr lvl="1"/>
            <a:r>
              <a:rPr lang="en-US" sz="2000" dirty="0">
                <a:solidFill>
                  <a:srgbClr val="002060"/>
                </a:solidFill>
              </a:rPr>
              <a:t>The number of servers per station</a:t>
            </a:r>
          </a:p>
          <a:p>
            <a:pPr lvl="1"/>
            <a:r>
              <a:rPr lang="en-US" sz="2000" dirty="0">
                <a:solidFill>
                  <a:srgbClr val="002060"/>
                </a:solidFill>
              </a:rPr>
              <a:t>The service time for individual servers</a:t>
            </a:r>
          </a:p>
          <a:p>
            <a:pPr lvl="1">
              <a:buFont typeface="Symbol" pitchFamily="18" charset="2"/>
              <a:buChar char="Þ"/>
            </a:pPr>
            <a:r>
              <a:rPr lang="en-US" sz="2000" b="1" i="1" dirty="0"/>
              <a:t>The corresponding decision variables are </a:t>
            </a:r>
            <a:r>
              <a:rPr lang="en-US" sz="2000" b="1" i="1" dirty="0">
                <a:sym typeface="Symbol" pitchFamily="18" charset="2"/>
              </a:rPr>
              <a:t>, c and </a:t>
            </a:r>
          </a:p>
          <a:p>
            <a:pPr lvl="1">
              <a:buFont typeface="Symbol" pitchFamily="18" charset="2"/>
              <a:buChar char="Þ"/>
            </a:pPr>
            <a:endParaRPr lang="en-US" sz="1000" b="1" i="1" dirty="0"/>
          </a:p>
          <a:p>
            <a:r>
              <a:rPr lang="en-US" sz="2400" dirty="0"/>
              <a:t>Examples:</a:t>
            </a:r>
            <a:r>
              <a:rPr lang="en-US" sz="2400" dirty="0">
                <a:solidFill>
                  <a:schemeClr val="accent2"/>
                </a:solidFill>
              </a:rPr>
              <a:t> </a:t>
            </a:r>
          </a:p>
          <a:p>
            <a:pPr lvl="1"/>
            <a:r>
              <a:rPr lang="en-US" sz="2000" dirty="0">
                <a:solidFill>
                  <a:srgbClr val="002060"/>
                </a:solidFill>
              </a:rPr>
              <a:t>The number of doctors in a hospital, </a:t>
            </a:r>
          </a:p>
          <a:p>
            <a:pPr lvl="1"/>
            <a:r>
              <a:rPr lang="en-US" sz="2000" dirty="0">
                <a:solidFill>
                  <a:srgbClr val="002060"/>
                </a:solidFill>
              </a:rPr>
              <a:t>The number of exits and cashiers in a supermarket, </a:t>
            </a:r>
          </a:p>
          <a:p>
            <a:pPr lvl="1"/>
            <a:r>
              <a:rPr lang="en-US" sz="2000" dirty="0">
                <a:solidFill>
                  <a:srgbClr val="002060"/>
                </a:solidFill>
              </a:rPr>
              <a:t>The choice of machine type at a new investment decision, </a:t>
            </a:r>
          </a:p>
          <a:p>
            <a:pPr lvl="1"/>
            <a:r>
              <a:rPr lang="en-US" sz="2000" dirty="0">
                <a:solidFill>
                  <a:srgbClr val="002060"/>
                </a:solidFill>
              </a:rPr>
              <a:t>The localization of toilets in a new building, etc…</a:t>
            </a:r>
          </a:p>
          <a:p>
            <a:pPr>
              <a:buFontTx/>
              <a:buNone/>
            </a:pPr>
            <a:endParaRPr lang="en-US" sz="2400" b="1" i="1" dirty="0">
              <a:solidFill>
                <a:schemeClr val="tx2"/>
              </a:solidFill>
            </a:endParaRPr>
          </a:p>
          <a:p>
            <a:pPr lvl="1">
              <a:buFontTx/>
              <a:buNone/>
            </a:pPr>
            <a:endParaRPr lang="en-US" sz="2000" dirty="0"/>
          </a:p>
        </p:txBody>
      </p:sp>
      <p:sp>
        <p:nvSpPr>
          <p:cNvPr id="9" name="Slide Number Placeholder 5"/>
          <p:cNvSpPr>
            <a:spLocks noGrp="1"/>
          </p:cNvSpPr>
          <p:nvPr>
            <p:ph type="sldNum" sz="quarter" idx="12"/>
          </p:nvPr>
        </p:nvSpPr>
        <p:spPr/>
        <p:txBody>
          <a:bodyPr/>
          <a:lstStyle/>
          <a:p>
            <a:fld id="{0B8C6ACC-F195-4EAF-8B9F-905351C92B8D}" type="slidenum">
              <a:rPr lang="en-US"/>
              <a:pPr/>
              <a:t>55</a:t>
            </a:fld>
            <a:endParaRPr lang="en-US"/>
          </a:p>
        </p:txBody>
      </p:sp>
      <p:sp>
        <p:nvSpPr>
          <p:cNvPr id="55305" name="Rectangle 9"/>
          <p:cNvSpPr>
            <a:spLocks noChangeArrowheads="1"/>
          </p:cNvSpPr>
          <p:nvPr/>
        </p:nvSpPr>
        <p:spPr bwMode="auto">
          <a:xfrm>
            <a:off x="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chemeClr val="tx2"/>
                </a:solidFill>
              </a:rPr>
              <a:t> Queuing Modeling and System Design (I)</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609600" y="1219200"/>
            <a:ext cx="7848600" cy="5181600"/>
          </a:xfrm>
        </p:spPr>
        <p:txBody>
          <a:bodyPr/>
          <a:lstStyle/>
          <a:p>
            <a:pPr marL="396875" indent="-396875"/>
            <a:r>
              <a:rPr lang="en-US" sz="2400" dirty="0">
                <a:solidFill>
                  <a:schemeClr val="tx2"/>
                </a:solidFill>
              </a:rPr>
              <a:t>Two fundamental questions when designing (queuing) systems </a:t>
            </a:r>
          </a:p>
          <a:p>
            <a:pPr marL="974725" lvl="1" indent="-406400"/>
            <a:r>
              <a:rPr lang="en-US" sz="2000" dirty="0">
                <a:solidFill>
                  <a:srgbClr val="002060"/>
                </a:solidFill>
              </a:rPr>
              <a:t>Which service level should we aim for?</a:t>
            </a:r>
          </a:p>
          <a:p>
            <a:pPr marL="974725" lvl="1" indent="-406400"/>
            <a:r>
              <a:rPr lang="en-US" sz="2000" dirty="0">
                <a:solidFill>
                  <a:srgbClr val="002060"/>
                </a:solidFill>
              </a:rPr>
              <a:t>How much capacity should we acquire?</a:t>
            </a:r>
          </a:p>
          <a:p>
            <a:pPr marL="396875" indent="-396875"/>
            <a:r>
              <a:rPr lang="en-US" sz="2400" dirty="0">
                <a:solidFill>
                  <a:schemeClr val="tx2"/>
                </a:solidFill>
              </a:rPr>
              <a:t>The cost of increased capacity must be balanced against the cost reduction due to shorter waiting time</a:t>
            </a:r>
          </a:p>
          <a:p>
            <a:pPr marL="974725" lvl="1" indent="-406400">
              <a:buFont typeface="Symbol" pitchFamily="18" charset="2"/>
              <a:buChar char="Þ"/>
            </a:pPr>
            <a:r>
              <a:rPr lang="en-US" sz="2000" dirty="0">
                <a:solidFill>
                  <a:srgbClr val="002060"/>
                </a:solidFill>
              </a:rPr>
              <a:t>Specify a waiting cost or a shortage cost accruing when customers have to wait for service or…</a:t>
            </a:r>
          </a:p>
          <a:p>
            <a:pPr marL="974725" lvl="1" indent="-406400">
              <a:buFont typeface="Symbol" pitchFamily="18" charset="2"/>
              <a:buChar char="Þ"/>
            </a:pPr>
            <a:r>
              <a:rPr lang="en-US" sz="2000" dirty="0">
                <a:solidFill>
                  <a:srgbClr val="002060"/>
                </a:solidFill>
              </a:rPr>
              <a:t>… Specify an acceptable service level and minimize the capacity under this condition</a:t>
            </a:r>
          </a:p>
          <a:p>
            <a:pPr marL="396875" indent="-396875"/>
            <a:r>
              <a:rPr lang="en-US" sz="2400" dirty="0">
                <a:solidFill>
                  <a:schemeClr val="tx2"/>
                </a:solidFill>
              </a:rPr>
              <a:t>The shortage or waiting cost rate is situation dependent and often difficult to quantify</a:t>
            </a:r>
          </a:p>
          <a:p>
            <a:pPr marL="974725" lvl="1" indent="-406400"/>
            <a:r>
              <a:rPr lang="en-US" sz="2000" dirty="0">
                <a:solidFill>
                  <a:srgbClr val="002060"/>
                </a:solidFill>
              </a:rPr>
              <a:t>Should reflect the monetary impact a delay has on the organization where the queuing system resides </a:t>
            </a:r>
          </a:p>
        </p:txBody>
      </p:sp>
      <p:sp>
        <p:nvSpPr>
          <p:cNvPr id="9" name="Slide Number Placeholder 5"/>
          <p:cNvSpPr>
            <a:spLocks noGrp="1"/>
          </p:cNvSpPr>
          <p:nvPr>
            <p:ph type="sldNum" sz="quarter" idx="12"/>
          </p:nvPr>
        </p:nvSpPr>
        <p:spPr/>
        <p:txBody>
          <a:bodyPr/>
          <a:lstStyle/>
          <a:p>
            <a:fld id="{0B7F6E55-2591-4DDF-8BD5-94CCED5BABBF}" type="slidenum">
              <a:rPr lang="en-US"/>
              <a:pPr/>
              <a:t>56</a:t>
            </a:fld>
            <a:endParaRPr lang="en-US"/>
          </a:p>
        </p:txBody>
      </p:sp>
      <p:sp>
        <p:nvSpPr>
          <p:cNvPr id="56329" name="Rectangle 9"/>
          <p:cNvSpPr>
            <a:spLocks noChangeArrowheads="1"/>
          </p:cNvSpPr>
          <p:nvPr/>
        </p:nvSpPr>
        <p:spPr bwMode="auto">
          <a:xfrm>
            <a:off x="0" y="762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Queuing Modeling and System Design (II)</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533400" y="1447800"/>
            <a:ext cx="7696200" cy="4572000"/>
          </a:xfrm>
        </p:spPr>
        <p:txBody>
          <a:bodyPr/>
          <a:lstStyle/>
          <a:p>
            <a:pPr marL="533400" indent="-533400">
              <a:buFontTx/>
              <a:buAutoNum type="arabicPeriod"/>
            </a:pPr>
            <a:r>
              <a:rPr lang="en-US" sz="2400" dirty="0"/>
              <a:t>External customers arrive to the system</a:t>
            </a:r>
          </a:p>
          <a:p>
            <a:pPr marL="917575" lvl="1" indent="-457200">
              <a:buFontTx/>
              <a:buChar char="•"/>
            </a:pPr>
            <a:r>
              <a:rPr lang="en-US" sz="2000" b="1" dirty="0"/>
              <a:t>Profit organizations</a:t>
            </a:r>
          </a:p>
          <a:p>
            <a:pPr marL="1298575" lvl="2" indent="-381000">
              <a:buFont typeface="Symbol" pitchFamily="18" charset="2"/>
              <a:buChar char="Þ"/>
            </a:pPr>
            <a:r>
              <a:rPr lang="en-US" sz="2000" dirty="0">
                <a:solidFill>
                  <a:srgbClr val="002060"/>
                </a:solidFill>
              </a:rPr>
              <a:t>The shortage cost is primarily related to lost revenues – “Bad Will”</a:t>
            </a:r>
          </a:p>
          <a:p>
            <a:pPr marL="917575" lvl="1" indent="-457200">
              <a:buFont typeface="Symbol" pitchFamily="18" charset="2"/>
              <a:buNone/>
            </a:pPr>
            <a:r>
              <a:rPr lang="en-US" sz="2000" b="1" dirty="0">
                <a:cs typeface="Times New Roman" pitchFamily="18" charset="0"/>
              </a:rPr>
              <a:t>•	</a:t>
            </a:r>
            <a:r>
              <a:rPr lang="en-US" sz="2000" b="1" dirty="0"/>
              <a:t>Non-profit organizations</a:t>
            </a:r>
          </a:p>
          <a:p>
            <a:pPr marL="1298575" lvl="2" indent="-381000">
              <a:buFont typeface="Symbol" pitchFamily="18" charset="2"/>
              <a:buChar char="Þ"/>
            </a:pPr>
            <a:r>
              <a:rPr lang="en-US" sz="2000" dirty="0">
                <a:solidFill>
                  <a:srgbClr val="002060"/>
                </a:solidFill>
              </a:rPr>
              <a:t>The shortage cost is related to a societal cost</a:t>
            </a:r>
          </a:p>
          <a:p>
            <a:pPr marL="533400" indent="-533400">
              <a:buFontTx/>
              <a:buAutoNum type="arabicPeriod"/>
            </a:pPr>
            <a:r>
              <a:rPr lang="en-US" sz="2400" dirty="0"/>
              <a:t>Internal customers arrive to the system</a:t>
            </a:r>
          </a:p>
          <a:p>
            <a:pPr marL="917575" lvl="1" indent="-457200">
              <a:buFont typeface="Symbol" pitchFamily="18" charset="2"/>
              <a:buChar char="Þ"/>
            </a:pPr>
            <a:r>
              <a:rPr lang="en-US" sz="2000" dirty="0">
                <a:solidFill>
                  <a:srgbClr val="002060"/>
                </a:solidFill>
              </a:rPr>
              <a:t>The shortage cost is related to productivity loss and associated profit loss</a:t>
            </a:r>
          </a:p>
          <a:p>
            <a:pPr marL="917575" lvl="1" indent="-457200">
              <a:buFont typeface="Symbol" pitchFamily="18" charset="2"/>
              <a:buChar char="Þ"/>
            </a:pPr>
            <a:endParaRPr lang="en-US" sz="1000" dirty="0"/>
          </a:p>
          <a:p>
            <a:pPr marL="533400" indent="-533400"/>
            <a:r>
              <a:rPr lang="en-US" sz="2400" dirty="0"/>
              <a:t>Usually it is easier to estimate the shortage costs in situation 2. than in situation 1.</a:t>
            </a:r>
          </a:p>
        </p:txBody>
      </p:sp>
      <p:sp>
        <p:nvSpPr>
          <p:cNvPr id="9" name="Slide Number Placeholder 5"/>
          <p:cNvSpPr>
            <a:spLocks noGrp="1"/>
          </p:cNvSpPr>
          <p:nvPr>
            <p:ph type="sldNum" sz="quarter" idx="12"/>
          </p:nvPr>
        </p:nvSpPr>
        <p:spPr/>
        <p:txBody>
          <a:bodyPr/>
          <a:lstStyle/>
          <a:p>
            <a:fld id="{CA65829B-51A2-4A6D-8F2D-44ACA52E1B94}" type="slidenum">
              <a:rPr lang="en-US"/>
              <a:pPr/>
              <a:t>57</a:t>
            </a:fld>
            <a:endParaRPr lang="en-US"/>
          </a:p>
        </p:txBody>
      </p:sp>
      <p:sp>
        <p:nvSpPr>
          <p:cNvPr id="57353"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Different Shortage Cost Situations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457200" y="1219200"/>
            <a:ext cx="8305800" cy="2743200"/>
          </a:xfrm>
        </p:spPr>
        <p:txBody>
          <a:bodyPr/>
          <a:lstStyle/>
          <a:p>
            <a:pPr>
              <a:lnSpc>
                <a:spcPct val="90000"/>
              </a:lnSpc>
            </a:pPr>
            <a:r>
              <a:rPr lang="en-US" sz="2400" dirty="0"/>
              <a:t>Given a specified shortage or waiting cost function the analysis is straightforward </a:t>
            </a:r>
          </a:p>
          <a:p>
            <a:pPr>
              <a:lnSpc>
                <a:spcPct val="90000"/>
              </a:lnSpc>
            </a:pPr>
            <a:r>
              <a:rPr lang="en-US" sz="2400" dirty="0"/>
              <a:t>Define</a:t>
            </a:r>
          </a:p>
          <a:p>
            <a:pPr lvl="1">
              <a:lnSpc>
                <a:spcPct val="90000"/>
              </a:lnSpc>
            </a:pPr>
            <a:r>
              <a:rPr lang="en-US" sz="2000" dirty="0">
                <a:solidFill>
                  <a:srgbClr val="002060"/>
                </a:solidFill>
              </a:rPr>
              <a:t>WC = Expected Waiting Cost (shortage cost) per time unit</a:t>
            </a:r>
          </a:p>
          <a:p>
            <a:pPr lvl="1">
              <a:lnSpc>
                <a:spcPct val="90000"/>
              </a:lnSpc>
            </a:pPr>
            <a:r>
              <a:rPr lang="en-US" sz="2000" dirty="0">
                <a:solidFill>
                  <a:srgbClr val="002060"/>
                </a:solidFill>
              </a:rPr>
              <a:t>SC = Expected Service Cost (capacity cost) per time unit</a:t>
            </a:r>
          </a:p>
          <a:p>
            <a:pPr lvl="1">
              <a:lnSpc>
                <a:spcPct val="90000"/>
              </a:lnSpc>
            </a:pPr>
            <a:r>
              <a:rPr lang="en-US" sz="2000" dirty="0">
                <a:solidFill>
                  <a:srgbClr val="002060"/>
                </a:solidFill>
              </a:rPr>
              <a:t>TC = Expected Total system cost per time unit</a:t>
            </a:r>
          </a:p>
          <a:p>
            <a:pPr>
              <a:lnSpc>
                <a:spcPct val="90000"/>
              </a:lnSpc>
            </a:pPr>
            <a:r>
              <a:rPr lang="en-US" sz="2400" dirty="0"/>
              <a:t>The objective is to minimize the total expected system cost</a:t>
            </a:r>
          </a:p>
        </p:txBody>
      </p:sp>
      <p:sp>
        <p:nvSpPr>
          <p:cNvPr id="221" name="Slide Number Placeholder 5"/>
          <p:cNvSpPr>
            <a:spLocks noGrp="1"/>
          </p:cNvSpPr>
          <p:nvPr>
            <p:ph type="sldNum" sz="quarter" idx="12"/>
          </p:nvPr>
        </p:nvSpPr>
        <p:spPr/>
        <p:txBody>
          <a:bodyPr/>
          <a:lstStyle/>
          <a:p>
            <a:fld id="{8E0C3B17-6E9E-435F-A4F8-BE4987D27F9A}" type="slidenum">
              <a:rPr lang="en-US"/>
              <a:pPr/>
              <a:t>58</a:t>
            </a:fld>
            <a:endParaRPr lang="en-US"/>
          </a:p>
        </p:txBody>
      </p:sp>
      <p:sp>
        <p:nvSpPr>
          <p:cNvPr id="58595" name="Rectangle 227"/>
          <p:cNvSpPr>
            <a:spLocks noChangeArrowheads="1"/>
          </p:cNvSpPr>
          <p:nvPr/>
        </p:nvSpPr>
        <p:spPr bwMode="auto">
          <a:xfrm>
            <a:off x="4648200" y="4419600"/>
            <a:ext cx="2514600" cy="609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 Analyzing Design-Cost Tradeoffs </a:t>
            </a:r>
          </a:p>
        </p:txBody>
      </p:sp>
      <p:sp>
        <p:nvSpPr>
          <p:cNvPr id="58379" name="Text Box 11"/>
          <p:cNvSpPr txBox="1">
            <a:spLocks noChangeArrowheads="1"/>
          </p:cNvSpPr>
          <p:nvPr/>
        </p:nvSpPr>
        <p:spPr bwMode="auto">
          <a:xfrm>
            <a:off x="4724400" y="452437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Min TC = WC + SC</a:t>
            </a:r>
            <a:r>
              <a:rPr lang="en-US" sz="2000"/>
              <a:t> </a:t>
            </a:r>
          </a:p>
        </p:txBody>
      </p:sp>
      <p:grpSp>
        <p:nvGrpSpPr>
          <p:cNvPr id="58381" name="Group 13"/>
          <p:cNvGrpSpPr>
            <a:grpSpLocks/>
          </p:cNvGrpSpPr>
          <p:nvPr/>
        </p:nvGrpSpPr>
        <p:grpSpPr bwMode="auto">
          <a:xfrm>
            <a:off x="1552575" y="3962400"/>
            <a:ext cx="85725" cy="2035175"/>
            <a:chOff x="1331" y="1306"/>
            <a:chExt cx="106" cy="2023"/>
          </a:xfrm>
        </p:grpSpPr>
        <p:sp>
          <p:nvSpPr>
            <p:cNvPr id="58382" name="Line 14"/>
            <p:cNvSpPr>
              <a:spLocks noChangeShapeType="1"/>
            </p:cNvSpPr>
            <p:nvPr/>
          </p:nvSpPr>
          <p:spPr bwMode="auto">
            <a:xfrm flipV="1">
              <a:off x="1383" y="1407"/>
              <a:ext cx="1" cy="192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Freeform 15"/>
            <p:cNvSpPr>
              <a:spLocks/>
            </p:cNvSpPr>
            <p:nvPr/>
          </p:nvSpPr>
          <p:spPr bwMode="auto">
            <a:xfrm>
              <a:off x="1331" y="1306"/>
              <a:ext cx="106" cy="105"/>
            </a:xfrm>
            <a:custGeom>
              <a:avLst/>
              <a:gdLst>
                <a:gd name="T0" fmla="*/ 106 w 106"/>
                <a:gd name="T1" fmla="*/ 105 h 105"/>
                <a:gd name="T2" fmla="*/ 52 w 106"/>
                <a:gd name="T3" fmla="*/ 0 h 105"/>
                <a:gd name="T4" fmla="*/ 0 w 106"/>
                <a:gd name="T5" fmla="*/ 105 h 105"/>
                <a:gd name="T6" fmla="*/ 106 w 106"/>
                <a:gd name="T7" fmla="*/ 105 h 105"/>
              </a:gdLst>
              <a:ahLst/>
              <a:cxnLst>
                <a:cxn ang="0">
                  <a:pos x="T0" y="T1"/>
                </a:cxn>
                <a:cxn ang="0">
                  <a:pos x="T2" y="T3"/>
                </a:cxn>
                <a:cxn ang="0">
                  <a:pos x="T4" y="T5"/>
                </a:cxn>
                <a:cxn ang="0">
                  <a:pos x="T6" y="T7"/>
                </a:cxn>
              </a:cxnLst>
              <a:rect l="0" t="0" r="r" b="b"/>
              <a:pathLst>
                <a:path w="106" h="105">
                  <a:moveTo>
                    <a:pt x="106" y="105"/>
                  </a:moveTo>
                  <a:lnTo>
                    <a:pt x="52" y="0"/>
                  </a:lnTo>
                  <a:lnTo>
                    <a:pt x="0" y="105"/>
                  </a:lnTo>
                  <a:lnTo>
                    <a:pt x="106"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8384" name="Group 16"/>
          <p:cNvGrpSpPr>
            <a:grpSpLocks/>
          </p:cNvGrpSpPr>
          <p:nvPr/>
        </p:nvGrpSpPr>
        <p:grpSpPr bwMode="auto">
          <a:xfrm>
            <a:off x="1593850" y="5945188"/>
            <a:ext cx="2660650" cy="106362"/>
            <a:chOff x="1383" y="3277"/>
            <a:chExt cx="3319" cy="106"/>
          </a:xfrm>
        </p:grpSpPr>
        <p:sp>
          <p:nvSpPr>
            <p:cNvPr id="58385" name="Line 17"/>
            <p:cNvSpPr>
              <a:spLocks noChangeShapeType="1"/>
            </p:cNvSpPr>
            <p:nvPr/>
          </p:nvSpPr>
          <p:spPr bwMode="auto">
            <a:xfrm>
              <a:off x="1383" y="3329"/>
              <a:ext cx="32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Freeform 18"/>
            <p:cNvSpPr>
              <a:spLocks/>
            </p:cNvSpPr>
            <p:nvPr/>
          </p:nvSpPr>
          <p:spPr bwMode="auto">
            <a:xfrm>
              <a:off x="4598" y="3277"/>
              <a:ext cx="104" cy="106"/>
            </a:xfrm>
            <a:custGeom>
              <a:avLst/>
              <a:gdLst>
                <a:gd name="T0" fmla="*/ 0 w 104"/>
                <a:gd name="T1" fmla="*/ 106 h 106"/>
                <a:gd name="T2" fmla="*/ 104 w 104"/>
                <a:gd name="T3" fmla="*/ 52 h 106"/>
                <a:gd name="T4" fmla="*/ 0 w 104"/>
                <a:gd name="T5" fmla="*/ 0 h 106"/>
                <a:gd name="T6" fmla="*/ 0 w 104"/>
                <a:gd name="T7" fmla="*/ 106 h 106"/>
              </a:gdLst>
              <a:ahLst/>
              <a:cxnLst>
                <a:cxn ang="0">
                  <a:pos x="T0" y="T1"/>
                </a:cxn>
                <a:cxn ang="0">
                  <a:pos x="T2" y="T3"/>
                </a:cxn>
                <a:cxn ang="0">
                  <a:pos x="T4" y="T5"/>
                </a:cxn>
                <a:cxn ang="0">
                  <a:pos x="T6" y="T7"/>
                </a:cxn>
              </a:cxnLst>
              <a:rect l="0" t="0" r="r" b="b"/>
              <a:pathLst>
                <a:path w="104" h="106">
                  <a:moveTo>
                    <a:pt x="0" y="106"/>
                  </a:moveTo>
                  <a:lnTo>
                    <a:pt x="104" y="52"/>
                  </a:lnTo>
                  <a:lnTo>
                    <a:pt x="0" y="0"/>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8387" name="Rectangle 19"/>
          <p:cNvSpPr>
            <a:spLocks noChangeArrowheads="1"/>
          </p:cNvSpPr>
          <p:nvPr/>
        </p:nvSpPr>
        <p:spPr bwMode="auto">
          <a:xfrm>
            <a:off x="3086100" y="6078538"/>
            <a:ext cx="941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88" name="Rectangle 20"/>
          <p:cNvSpPr>
            <a:spLocks noChangeArrowheads="1"/>
          </p:cNvSpPr>
          <p:nvPr/>
        </p:nvSpPr>
        <p:spPr bwMode="auto">
          <a:xfrm>
            <a:off x="3165475" y="6130925"/>
            <a:ext cx="15319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Process capacity</a:t>
            </a:r>
            <a:endParaRPr lang="en-US" sz="1800">
              <a:latin typeface="Verdana" pitchFamily="34" charset="0"/>
            </a:endParaRPr>
          </a:p>
        </p:txBody>
      </p:sp>
      <p:sp>
        <p:nvSpPr>
          <p:cNvPr id="58389" name="Rectangle 21"/>
          <p:cNvSpPr>
            <a:spLocks noChangeArrowheads="1"/>
          </p:cNvSpPr>
          <p:nvPr/>
        </p:nvSpPr>
        <p:spPr bwMode="auto">
          <a:xfrm rot="16200000">
            <a:off x="1276350" y="4398963"/>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Cost</a:t>
            </a:r>
            <a:endParaRPr lang="en-US" sz="1800">
              <a:latin typeface="Verdana" pitchFamily="34" charset="0"/>
            </a:endParaRPr>
          </a:p>
        </p:txBody>
      </p:sp>
      <p:sp>
        <p:nvSpPr>
          <p:cNvPr id="58390" name="Rectangle 22"/>
          <p:cNvSpPr>
            <a:spLocks noChangeArrowheads="1"/>
          </p:cNvSpPr>
          <p:nvPr/>
        </p:nvSpPr>
        <p:spPr bwMode="auto">
          <a:xfrm>
            <a:off x="3346450" y="5589588"/>
            <a:ext cx="863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8392" name="Group 24"/>
          <p:cNvGrpSpPr>
            <a:grpSpLocks/>
          </p:cNvGrpSpPr>
          <p:nvPr/>
        </p:nvGrpSpPr>
        <p:grpSpPr bwMode="auto">
          <a:xfrm>
            <a:off x="1784350" y="4446588"/>
            <a:ext cx="2146300" cy="1474787"/>
            <a:chOff x="1621" y="1787"/>
            <a:chExt cx="2678" cy="1466"/>
          </a:xfrm>
        </p:grpSpPr>
        <p:sp>
          <p:nvSpPr>
            <p:cNvPr id="58393" name="Freeform 25"/>
            <p:cNvSpPr>
              <a:spLocks/>
            </p:cNvSpPr>
            <p:nvPr/>
          </p:nvSpPr>
          <p:spPr bwMode="auto">
            <a:xfrm>
              <a:off x="1621" y="1787"/>
              <a:ext cx="35" cy="42"/>
            </a:xfrm>
            <a:custGeom>
              <a:avLst/>
              <a:gdLst>
                <a:gd name="T0" fmla="*/ 10 w 35"/>
                <a:gd name="T1" fmla="*/ 3 h 42"/>
                <a:gd name="T2" fmla="*/ 7 w 35"/>
                <a:gd name="T3" fmla="*/ 1 h 42"/>
                <a:gd name="T4" fmla="*/ 5 w 35"/>
                <a:gd name="T5" fmla="*/ 0 h 42"/>
                <a:gd name="T6" fmla="*/ 5 w 35"/>
                <a:gd name="T7" fmla="*/ 0 h 42"/>
                <a:gd name="T8" fmla="*/ 3 w 35"/>
                <a:gd name="T9" fmla="*/ 1 h 42"/>
                <a:gd name="T10" fmla="*/ 2 w 35"/>
                <a:gd name="T11" fmla="*/ 3 h 42"/>
                <a:gd name="T12" fmla="*/ 0 w 35"/>
                <a:gd name="T13" fmla="*/ 5 h 42"/>
                <a:gd name="T14" fmla="*/ 0 w 35"/>
                <a:gd name="T15" fmla="*/ 5 h 42"/>
                <a:gd name="T16" fmla="*/ 2 w 35"/>
                <a:gd name="T17" fmla="*/ 8 h 42"/>
                <a:gd name="T18" fmla="*/ 27 w 35"/>
                <a:gd name="T19" fmla="*/ 38 h 42"/>
                <a:gd name="T20" fmla="*/ 29 w 35"/>
                <a:gd name="T21" fmla="*/ 40 h 42"/>
                <a:gd name="T22" fmla="*/ 30 w 35"/>
                <a:gd name="T23" fmla="*/ 42 h 42"/>
                <a:gd name="T24" fmla="*/ 32 w 35"/>
                <a:gd name="T25" fmla="*/ 42 h 42"/>
                <a:gd name="T26" fmla="*/ 34 w 35"/>
                <a:gd name="T27" fmla="*/ 40 h 42"/>
                <a:gd name="T28" fmla="*/ 35 w 35"/>
                <a:gd name="T29" fmla="*/ 38 h 42"/>
                <a:gd name="T30" fmla="*/ 35 w 35"/>
                <a:gd name="T31" fmla="*/ 37 h 42"/>
                <a:gd name="T32" fmla="*/ 35 w 35"/>
                <a:gd name="T33" fmla="*/ 35 h 42"/>
                <a:gd name="T34" fmla="*/ 35 w 35"/>
                <a:gd name="T35" fmla="*/ 33 h 42"/>
                <a:gd name="T36" fmla="*/ 10 w 35"/>
                <a:gd name="T3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2">
                  <a:moveTo>
                    <a:pt x="10" y="3"/>
                  </a:moveTo>
                  <a:lnTo>
                    <a:pt x="7" y="1"/>
                  </a:lnTo>
                  <a:lnTo>
                    <a:pt x="5" y="0"/>
                  </a:lnTo>
                  <a:lnTo>
                    <a:pt x="5" y="0"/>
                  </a:lnTo>
                  <a:lnTo>
                    <a:pt x="3" y="1"/>
                  </a:lnTo>
                  <a:lnTo>
                    <a:pt x="2" y="3"/>
                  </a:lnTo>
                  <a:lnTo>
                    <a:pt x="0" y="5"/>
                  </a:lnTo>
                  <a:lnTo>
                    <a:pt x="0" y="5"/>
                  </a:lnTo>
                  <a:lnTo>
                    <a:pt x="2" y="8"/>
                  </a:lnTo>
                  <a:lnTo>
                    <a:pt x="27" y="38"/>
                  </a:lnTo>
                  <a:lnTo>
                    <a:pt x="29" y="40"/>
                  </a:lnTo>
                  <a:lnTo>
                    <a:pt x="30" y="42"/>
                  </a:lnTo>
                  <a:lnTo>
                    <a:pt x="32" y="42"/>
                  </a:lnTo>
                  <a:lnTo>
                    <a:pt x="34" y="40"/>
                  </a:lnTo>
                  <a:lnTo>
                    <a:pt x="35" y="38"/>
                  </a:lnTo>
                  <a:lnTo>
                    <a:pt x="35" y="37"/>
                  </a:lnTo>
                  <a:lnTo>
                    <a:pt x="35" y="35"/>
                  </a:lnTo>
                  <a:lnTo>
                    <a:pt x="35" y="33"/>
                  </a:lnTo>
                  <a:lnTo>
                    <a:pt x="10" y="3"/>
                  </a:lnTo>
                  <a:close/>
                </a:path>
              </a:pathLst>
            </a:custGeom>
            <a:solidFill>
              <a:srgbClr val="000000"/>
            </a:solidFill>
            <a:ln w="9525">
              <a:solidFill>
                <a:schemeClr val="tx2"/>
              </a:solidFill>
              <a:round/>
              <a:headEnd/>
              <a:tailEnd/>
            </a:ln>
          </p:spPr>
          <p:txBody>
            <a:bodyPr/>
            <a:lstStyle/>
            <a:p>
              <a:endParaRPr lang="en-US"/>
            </a:p>
          </p:txBody>
        </p:sp>
        <p:sp>
          <p:nvSpPr>
            <p:cNvPr id="58394" name="Freeform 26"/>
            <p:cNvSpPr>
              <a:spLocks/>
            </p:cNvSpPr>
            <p:nvPr/>
          </p:nvSpPr>
          <p:spPr bwMode="auto">
            <a:xfrm>
              <a:off x="1665" y="1842"/>
              <a:ext cx="35" cy="41"/>
            </a:xfrm>
            <a:custGeom>
              <a:avLst/>
              <a:gdLst>
                <a:gd name="T0" fmla="*/ 10 w 35"/>
                <a:gd name="T1" fmla="*/ 2 h 41"/>
                <a:gd name="T2" fmla="*/ 8 w 35"/>
                <a:gd name="T3" fmla="*/ 0 h 41"/>
                <a:gd name="T4" fmla="*/ 7 w 35"/>
                <a:gd name="T5" fmla="*/ 0 h 41"/>
                <a:gd name="T6" fmla="*/ 5 w 35"/>
                <a:gd name="T7" fmla="*/ 0 h 41"/>
                <a:gd name="T8" fmla="*/ 3 w 35"/>
                <a:gd name="T9" fmla="*/ 0 h 41"/>
                <a:gd name="T10" fmla="*/ 2 w 35"/>
                <a:gd name="T11" fmla="*/ 2 h 41"/>
                <a:gd name="T12" fmla="*/ 0 w 35"/>
                <a:gd name="T13" fmla="*/ 4 h 41"/>
                <a:gd name="T14" fmla="*/ 0 w 35"/>
                <a:gd name="T15" fmla="*/ 5 h 41"/>
                <a:gd name="T16" fmla="*/ 2 w 35"/>
                <a:gd name="T17" fmla="*/ 7 h 41"/>
                <a:gd name="T18" fmla="*/ 27 w 35"/>
                <a:gd name="T19" fmla="*/ 39 h 41"/>
                <a:gd name="T20" fmla="*/ 28 w 35"/>
                <a:gd name="T21" fmla="*/ 41 h 41"/>
                <a:gd name="T22" fmla="*/ 30 w 35"/>
                <a:gd name="T23" fmla="*/ 41 h 41"/>
                <a:gd name="T24" fmla="*/ 32 w 35"/>
                <a:gd name="T25" fmla="*/ 41 h 41"/>
                <a:gd name="T26" fmla="*/ 34 w 35"/>
                <a:gd name="T27" fmla="*/ 41 h 41"/>
                <a:gd name="T28" fmla="*/ 35 w 35"/>
                <a:gd name="T29" fmla="*/ 39 h 41"/>
                <a:gd name="T30" fmla="*/ 35 w 35"/>
                <a:gd name="T31" fmla="*/ 37 h 41"/>
                <a:gd name="T32" fmla="*/ 35 w 35"/>
                <a:gd name="T33" fmla="*/ 36 h 41"/>
                <a:gd name="T34" fmla="*/ 35 w 35"/>
                <a:gd name="T35" fmla="*/ 34 h 41"/>
                <a:gd name="T36" fmla="*/ 10 w 35"/>
                <a:gd name="T3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1">
                  <a:moveTo>
                    <a:pt x="10" y="2"/>
                  </a:moveTo>
                  <a:lnTo>
                    <a:pt x="8" y="0"/>
                  </a:lnTo>
                  <a:lnTo>
                    <a:pt x="7" y="0"/>
                  </a:lnTo>
                  <a:lnTo>
                    <a:pt x="5" y="0"/>
                  </a:lnTo>
                  <a:lnTo>
                    <a:pt x="3" y="0"/>
                  </a:lnTo>
                  <a:lnTo>
                    <a:pt x="2" y="2"/>
                  </a:lnTo>
                  <a:lnTo>
                    <a:pt x="0" y="4"/>
                  </a:lnTo>
                  <a:lnTo>
                    <a:pt x="0" y="5"/>
                  </a:lnTo>
                  <a:lnTo>
                    <a:pt x="2" y="7"/>
                  </a:lnTo>
                  <a:lnTo>
                    <a:pt x="27" y="39"/>
                  </a:lnTo>
                  <a:lnTo>
                    <a:pt x="28" y="41"/>
                  </a:lnTo>
                  <a:lnTo>
                    <a:pt x="30" y="41"/>
                  </a:lnTo>
                  <a:lnTo>
                    <a:pt x="32" y="41"/>
                  </a:lnTo>
                  <a:lnTo>
                    <a:pt x="34" y="41"/>
                  </a:lnTo>
                  <a:lnTo>
                    <a:pt x="35" y="39"/>
                  </a:lnTo>
                  <a:lnTo>
                    <a:pt x="35" y="37"/>
                  </a:lnTo>
                  <a:lnTo>
                    <a:pt x="35" y="36"/>
                  </a:lnTo>
                  <a:lnTo>
                    <a:pt x="35" y="34"/>
                  </a:lnTo>
                  <a:lnTo>
                    <a:pt x="10" y="2"/>
                  </a:lnTo>
                  <a:close/>
                </a:path>
              </a:pathLst>
            </a:custGeom>
            <a:solidFill>
              <a:srgbClr val="000000"/>
            </a:solidFill>
            <a:ln w="9525">
              <a:solidFill>
                <a:schemeClr val="tx2"/>
              </a:solidFill>
              <a:round/>
              <a:headEnd/>
              <a:tailEnd/>
            </a:ln>
          </p:spPr>
          <p:txBody>
            <a:bodyPr/>
            <a:lstStyle/>
            <a:p>
              <a:endParaRPr lang="en-US"/>
            </a:p>
          </p:txBody>
        </p:sp>
        <p:sp>
          <p:nvSpPr>
            <p:cNvPr id="58395" name="Freeform 27"/>
            <p:cNvSpPr>
              <a:spLocks/>
            </p:cNvSpPr>
            <p:nvPr/>
          </p:nvSpPr>
          <p:spPr bwMode="auto">
            <a:xfrm>
              <a:off x="1710" y="1896"/>
              <a:ext cx="36" cy="42"/>
            </a:xfrm>
            <a:custGeom>
              <a:avLst/>
              <a:gdLst>
                <a:gd name="T0" fmla="*/ 9 w 36"/>
                <a:gd name="T1" fmla="*/ 3 h 42"/>
                <a:gd name="T2" fmla="*/ 7 w 36"/>
                <a:gd name="T3" fmla="*/ 2 h 42"/>
                <a:gd name="T4" fmla="*/ 5 w 36"/>
                <a:gd name="T5" fmla="*/ 0 h 42"/>
                <a:gd name="T6" fmla="*/ 4 w 36"/>
                <a:gd name="T7" fmla="*/ 0 h 42"/>
                <a:gd name="T8" fmla="*/ 2 w 36"/>
                <a:gd name="T9" fmla="*/ 2 h 42"/>
                <a:gd name="T10" fmla="*/ 0 w 36"/>
                <a:gd name="T11" fmla="*/ 3 h 42"/>
                <a:gd name="T12" fmla="*/ 0 w 36"/>
                <a:gd name="T13" fmla="*/ 5 h 42"/>
                <a:gd name="T14" fmla="*/ 0 w 36"/>
                <a:gd name="T15" fmla="*/ 7 h 42"/>
                <a:gd name="T16" fmla="*/ 0 w 36"/>
                <a:gd name="T17" fmla="*/ 9 h 42"/>
                <a:gd name="T18" fmla="*/ 26 w 36"/>
                <a:gd name="T19" fmla="*/ 41 h 42"/>
                <a:gd name="T20" fmla="*/ 27 w 36"/>
                <a:gd name="T21" fmla="*/ 42 h 42"/>
                <a:gd name="T22" fmla="*/ 29 w 36"/>
                <a:gd name="T23" fmla="*/ 42 h 42"/>
                <a:gd name="T24" fmla="*/ 31 w 36"/>
                <a:gd name="T25" fmla="*/ 42 h 42"/>
                <a:gd name="T26" fmla="*/ 32 w 36"/>
                <a:gd name="T27" fmla="*/ 42 h 42"/>
                <a:gd name="T28" fmla="*/ 34 w 36"/>
                <a:gd name="T29" fmla="*/ 41 h 42"/>
                <a:gd name="T30" fmla="*/ 36 w 36"/>
                <a:gd name="T31" fmla="*/ 39 h 42"/>
                <a:gd name="T32" fmla="*/ 36 w 36"/>
                <a:gd name="T33" fmla="*/ 37 h 42"/>
                <a:gd name="T34" fmla="*/ 34 w 36"/>
                <a:gd name="T35" fmla="*/ 36 h 42"/>
                <a:gd name="T36" fmla="*/ 9 w 36"/>
                <a:gd name="T3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2">
                  <a:moveTo>
                    <a:pt x="9" y="3"/>
                  </a:moveTo>
                  <a:lnTo>
                    <a:pt x="7" y="2"/>
                  </a:lnTo>
                  <a:lnTo>
                    <a:pt x="5" y="0"/>
                  </a:lnTo>
                  <a:lnTo>
                    <a:pt x="4" y="0"/>
                  </a:lnTo>
                  <a:lnTo>
                    <a:pt x="2" y="2"/>
                  </a:lnTo>
                  <a:lnTo>
                    <a:pt x="0" y="3"/>
                  </a:lnTo>
                  <a:lnTo>
                    <a:pt x="0" y="5"/>
                  </a:lnTo>
                  <a:lnTo>
                    <a:pt x="0" y="7"/>
                  </a:lnTo>
                  <a:lnTo>
                    <a:pt x="0" y="9"/>
                  </a:lnTo>
                  <a:lnTo>
                    <a:pt x="26" y="41"/>
                  </a:lnTo>
                  <a:lnTo>
                    <a:pt x="27" y="42"/>
                  </a:lnTo>
                  <a:lnTo>
                    <a:pt x="29" y="42"/>
                  </a:lnTo>
                  <a:lnTo>
                    <a:pt x="31" y="42"/>
                  </a:lnTo>
                  <a:lnTo>
                    <a:pt x="32" y="42"/>
                  </a:lnTo>
                  <a:lnTo>
                    <a:pt x="34" y="41"/>
                  </a:lnTo>
                  <a:lnTo>
                    <a:pt x="36" y="39"/>
                  </a:lnTo>
                  <a:lnTo>
                    <a:pt x="36" y="37"/>
                  </a:lnTo>
                  <a:lnTo>
                    <a:pt x="34" y="36"/>
                  </a:lnTo>
                  <a:lnTo>
                    <a:pt x="9" y="3"/>
                  </a:lnTo>
                  <a:close/>
                </a:path>
              </a:pathLst>
            </a:custGeom>
            <a:solidFill>
              <a:srgbClr val="000000"/>
            </a:solidFill>
            <a:ln w="9525">
              <a:solidFill>
                <a:schemeClr val="tx2"/>
              </a:solidFill>
              <a:round/>
              <a:headEnd/>
              <a:tailEnd/>
            </a:ln>
          </p:spPr>
          <p:txBody>
            <a:bodyPr/>
            <a:lstStyle/>
            <a:p>
              <a:endParaRPr lang="en-US"/>
            </a:p>
          </p:txBody>
        </p:sp>
        <p:sp>
          <p:nvSpPr>
            <p:cNvPr id="58396" name="Freeform 28"/>
            <p:cNvSpPr>
              <a:spLocks/>
            </p:cNvSpPr>
            <p:nvPr/>
          </p:nvSpPr>
          <p:spPr bwMode="auto">
            <a:xfrm>
              <a:off x="1754" y="1952"/>
              <a:ext cx="36" cy="42"/>
            </a:xfrm>
            <a:custGeom>
              <a:avLst/>
              <a:gdLst>
                <a:gd name="T0" fmla="*/ 9 w 36"/>
                <a:gd name="T1" fmla="*/ 3 h 42"/>
                <a:gd name="T2" fmla="*/ 7 w 36"/>
                <a:gd name="T3" fmla="*/ 1 h 42"/>
                <a:gd name="T4" fmla="*/ 5 w 36"/>
                <a:gd name="T5" fmla="*/ 0 h 42"/>
                <a:gd name="T6" fmla="*/ 4 w 36"/>
                <a:gd name="T7" fmla="*/ 0 h 42"/>
                <a:gd name="T8" fmla="*/ 2 w 36"/>
                <a:gd name="T9" fmla="*/ 1 h 42"/>
                <a:gd name="T10" fmla="*/ 0 w 36"/>
                <a:gd name="T11" fmla="*/ 3 h 42"/>
                <a:gd name="T12" fmla="*/ 0 w 36"/>
                <a:gd name="T13" fmla="*/ 5 h 42"/>
                <a:gd name="T14" fmla="*/ 0 w 36"/>
                <a:gd name="T15" fmla="*/ 6 h 42"/>
                <a:gd name="T16" fmla="*/ 0 w 36"/>
                <a:gd name="T17" fmla="*/ 8 h 42"/>
                <a:gd name="T18" fmla="*/ 10 w 36"/>
                <a:gd name="T19" fmla="*/ 18 h 42"/>
                <a:gd name="T20" fmla="*/ 27 w 36"/>
                <a:gd name="T21" fmla="*/ 39 h 42"/>
                <a:gd name="T22" fmla="*/ 29 w 36"/>
                <a:gd name="T23" fmla="*/ 40 h 42"/>
                <a:gd name="T24" fmla="*/ 31 w 36"/>
                <a:gd name="T25" fmla="*/ 42 h 42"/>
                <a:gd name="T26" fmla="*/ 32 w 36"/>
                <a:gd name="T27" fmla="*/ 42 h 42"/>
                <a:gd name="T28" fmla="*/ 34 w 36"/>
                <a:gd name="T29" fmla="*/ 40 h 42"/>
                <a:gd name="T30" fmla="*/ 36 w 36"/>
                <a:gd name="T31" fmla="*/ 39 h 42"/>
                <a:gd name="T32" fmla="*/ 36 w 36"/>
                <a:gd name="T33" fmla="*/ 37 h 42"/>
                <a:gd name="T34" fmla="*/ 36 w 36"/>
                <a:gd name="T35" fmla="*/ 35 h 42"/>
                <a:gd name="T36" fmla="*/ 36 w 36"/>
                <a:gd name="T37" fmla="*/ 33 h 42"/>
                <a:gd name="T38" fmla="*/ 19 w 36"/>
                <a:gd name="T39" fmla="*/ 13 h 42"/>
                <a:gd name="T40" fmla="*/ 9 w 36"/>
                <a:gd name="T41"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2">
                  <a:moveTo>
                    <a:pt x="9" y="3"/>
                  </a:moveTo>
                  <a:lnTo>
                    <a:pt x="7" y="1"/>
                  </a:lnTo>
                  <a:lnTo>
                    <a:pt x="5" y="0"/>
                  </a:lnTo>
                  <a:lnTo>
                    <a:pt x="4" y="0"/>
                  </a:lnTo>
                  <a:lnTo>
                    <a:pt x="2" y="1"/>
                  </a:lnTo>
                  <a:lnTo>
                    <a:pt x="0" y="3"/>
                  </a:lnTo>
                  <a:lnTo>
                    <a:pt x="0" y="5"/>
                  </a:lnTo>
                  <a:lnTo>
                    <a:pt x="0" y="6"/>
                  </a:lnTo>
                  <a:lnTo>
                    <a:pt x="0" y="8"/>
                  </a:lnTo>
                  <a:lnTo>
                    <a:pt x="10" y="18"/>
                  </a:lnTo>
                  <a:lnTo>
                    <a:pt x="27" y="39"/>
                  </a:lnTo>
                  <a:lnTo>
                    <a:pt x="29" y="40"/>
                  </a:lnTo>
                  <a:lnTo>
                    <a:pt x="31" y="42"/>
                  </a:lnTo>
                  <a:lnTo>
                    <a:pt x="32" y="42"/>
                  </a:lnTo>
                  <a:lnTo>
                    <a:pt x="34" y="40"/>
                  </a:lnTo>
                  <a:lnTo>
                    <a:pt x="36" y="39"/>
                  </a:lnTo>
                  <a:lnTo>
                    <a:pt x="36" y="37"/>
                  </a:lnTo>
                  <a:lnTo>
                    <a:pt x="36" y="35"/>
                  </a:lnTo>
                  <a:lnTo>
                    <a:pt x="36" y="33"/>
                  </a:lnTo>
                  <a:lnTo>
                    <a:pt x="19" y="13"/>
                  </a:lnTo>
                  <a:lnTo>
                    <a:pt x="9" y="3"/>
                  </a:lnTo>
                  <a:close/>
                </a:path>
              </a:pathLst>
            </a:custGeom>
            <a:solidFill>
              <a:srgbClr val="000000"/>
            </a:solidFill>
            <a:ln w="9525">
              <a:solidFill>
                <a:schemeClr val="tx2"/>
              </a:solidFill>
              <a:round/>
              <a:headEnd/>
              <a:tailEnd/>
            </a:ln>
          </p:spPr>
          <p:txBody>
            <a:bodyPr/>
            <a:lstStyle/>
            <a:p>
              <a:endParaRPr lang="en-US"/>
            </a:p>
          </p:txBody>
        </p:sp>
        <p:sp>
          <p:nvSpPr>
            <p:cNvPr id="58397" name="Freeform 29"/>
            <p:cNvSpPr>
              <a:spLocks/>
            </p:cNvSpPr>
            <p:nvPr/>
          </p:nvSpPr>
          <p:spPr bwMode="auto">
            <a:xfrm>
              <a:off x="1800" y="2007"/>
              <a:ext cx="35" cy="41"/>
            </a:xfrm>
            <a:custGeom>
              <a:avLst/>
              <a:gdLst>
                <a:gd name="T0" fmla="*/ 8 w 35"/>
                <a:gd name="T1" fmla="*/ 2 h 41"/>
                <a:gd name="T2" fmla="*/ 6 w 35"/>
                <a:gd name="T3" fmla="*/ 0 h 41"/>
                <a:gd name="T4" fmla="*/ 5 w 35"/>
                <a:gd name="T5" fmla="*/ 0 h 41"/>
                <a:gd name="T6" fmla="*/ 3 w 35"/>
                <a:gd name="T7" fmla="*/ 0 h 41"/>
                <a:gd name="T8" fmla="*/ 1 w 35"/>
                <a:gd name="T9" fmla="*/ 0 h 41"/>
                <a:gd name="T10" fmla="*/ 0 w 35"/>
                <a:gd name="T11" fmla="*/ 2 h 41"/>
                <a:gd name="T12" fmla="*/ 0 w 35"/>
                <a:gd name="T13" fmla="*/ 4 h 41"/>
                <a:gd name="T14" fmla="*/ 0 w 35"/>
                <a:gd name="T15" fmla="*/ 5 h 41"/>
                <a:gd name="T16" fmla="*/ 0 w 35"/>
                <a:gd name="T17" fmla="*/ 7 h 41"/>
                <a:gd name="T18" fmla="*/ 25 w 35"/>
                <a:gd name="T19" fmla="*/ 39 h 41"/>
                <a:gd name="T20" fmla="*/ 27 w 35"/>
                <a:gd name="T21" fmla="*/ 41 h 41"/>
                <a:gd name="T22" fmla="*/ 28 w 35"/>
                <a:gd name="T23" fmla="*/ 41 h 41"/>
                <a:gd name="T24" fmla="*/ 30 w 35"/>
                <a:gd name="T25" fmla="*/ 41 h 41"/>
                <a:gd name="T26" fmla="*/ 32 w 35"/>
                <a:gd name="T27" fmla="*/ 41 h 41"/>
                <a:gd name="T28" fmla="*/ 33 w 35"/>
                <a:gd name="T29" fmla="*/ 39 h 41"/>
                <a:gd name="T30" fmla="*/ 35 w 35"/>
                <a:gd name="T31" fmla="*/ 37 h 41"/>
                <a:gd name="T32" fmla="*/ 35 w 35"/>
                <a:gd name="T33" fmla="*/ 36 h 41"/>
                <a:gd name="T34" fmla="*/ 33 w 35"/>
                <a:gd name="T35" fmla="*/ 34 h 41"/>
                <a:gd name="T36" fmla="*/ 8 w 35"/>
                <a:gd name="T3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1">
                  <a:moveTo>
                    <a:pt x="8" y="2"/>
                  </a:moveTo>
                  <a:lnTo>
                    <a:pt x="6" y="0"/>
                  </a:lnTo>
                  <a:lnTo>
                    <a:pt x="5" y="0"/>
                  </a:lnTo>
                  <a:lnTo>
                    <a:pt x="3" y="0"/>
                  </a:lnTo>
                  <a:lnTo>
                    <a:pt x="1" y="0"/>
                  </a:lnTo>
                  <a:lnTo>
                    <a:pt x="0" y="2"/>
                  </a:lnTo>
                  <a:lnTo>
                    <a:pt x="0" y="4"/>
                  </a:lnTo>
                  <a:lnTo>
                    <a:pt x="0" y="5"/>
                  </a:lnTo>
                  <a:lnTo>
                    <a:pt x="0" y="7"/>
                  </a:lnTo>
                  <a:lnTo>
                    <a:pt x="25" y="39"/>
                  </a:lnTo>
                  <a:lnTo>
                    <a:pt x="27" y="41"/>
                  </a:lnTo>
                  <a:lnTo>
                    <a:pt x="28" y="41"/>
                  </a:lnTo>
                  <a:lnTo>
                    <a:pt x="30" y="41"/>
                  </a:lnTo>
                  <a:lnTo>
                    <a:pt x="32" y="41"/>
                  </a:lnTo>
                  <a:lnTo>
                    <a:pt x="33" y="39"/>
                  </a:lnTo>
                  <a:lnTo>
                    <a:pt x="35" y="37"/>
                  </a:lnTo>
                  <a:lnTo>
                    <a:pt x="35" y="36"/>
                  </a:lnTo>
                  <a:lnTo>
                    <a:pt x="33" y="34"/>
                  </a:lnTo>
                  <a:lnTo>
                    <a:pt x="8" y="2"/>
                  </a:lnTo>
                  <a:close/>
                </a:path>
              </a:pathLst>
            </a:custGeom>
            <a:solidFill>
              <a:srgbClr val="000000"/>
            </a:solidFill>
            <a:ln w="9525">
              <a:solidFill>
                <a:schemeClr val="tx2"/>
              </a:solidFill>
              <a:round/>
              <a:headEnd/>
              <a:tailEnd/>
            </a:ln>
          </p:spPr>
          <p:txBody>
            <a:bodyPr/>
            <a:lstStyle/>
            <a:p>
              <a:endParaRPr lang="en-US"/>
            </a:p>
          </p:txBody>
        </p:sp>
        <p:sp>
          <p:nvSpPr>
            <p:cNvPr id="58398" name="Freeform 30"/>
            <p:cNvSpPr>
              <a:spLocks/>
            </p:cNvSpPr>
            <p:nvPr/>
          </p:nvSpPr>
          <p:spPr bwMode="auto">
            <a:xfrm>
              <a:off x="1844" y="2061"/>
              <a:ext cx="37" cy="41"/>
            </a:xfrm>
            <a:custGeom>
              <a:avLst/>
              <a:gdLst>
                <a:gd name="T0" fmla="*/ 10 w 37"/>
                <a:gd name="T1" fmla="*/ 4 h 41"/>
                <a:gd name="T2" fmla="*/ 8 w 37"/>
                <a:gd name="T3" fmla="*/ 2 h 41"/>
                <a:gd name="T4" fmla="*/ 6 w 37"/>
                <a:gd name="T5" fmla="*/ 0 h 41"/>
                <a:gd name="T6" fmla="*/ 5 w 37"/>
                <a:gd name="T7" fmla="*/ 0 h 41"/>
                <a:gd name="T8" fmla="*/ 3 w 37"/>
                <a:gd name="T9" fmla="*/ 2 h 41"/>
                <a:gd name="T10" fmla="*/ 1 w 37"/>
                <a:gd name="T11" fmla="*/ 4 h 41"/>
                <a:gd name="T12" fmla="*/ 0 w 37"/>
                <a:gd name="T13" fmla="*/ 5 h 41"/>
                <a:gd name="T14" fmla="*/ 0 w 37"/>
                <a:gd name="T15" fmla="*/ 7 h 41"/>
                <a:gd name="T16" fmla="*/ 1 w 37"/>
                <a:gd name="T17" fmla="*/ 9 h 41"/>
                <a:gd name="T18" fmla="*/ 27 w 37"/>
                <a:gd name="T19" fmla="*/ 39 h 41"/>
                <a:gd name="T20" fmla="*/ 28 w 37"/>
                <a:gd name="T21" fmla="*/ 41 h 41"/>
                <a:gd name="T22" fmla="*/ 30 w 37"/>
                <a:gd name="T23" fmla="*/ 41 h 41"/>
                <a:gd name="T24" fmla="*/ 32 w 37"/>
                <a:gd name="T25" fmla="*/ 41 h 41"/>
                <a:gd name="T26" fmla="*/ 33 w 37"/>
                <a:gd name="T27" fmla="*/ 41 h 41"/>
                <a:gd name="T28" fmla="*/ 35 w 37"/>
                <a:gd name="T29" fmla="*/ 39 h 41"/>
                <a:gd name="T30" fmla="*/ 37 w 37"/>
                <a:gd name="T31" fmla="*/ 37 h 41"/>
                <a:gd name="T32" fmla="*/ 37 w 37"/>
                <a:gd name="T33" fmla="*/ 36 h 41"/>
                <a:gd name="T34" fmla="*/ 35 w 37"/>
                <a:gd name="T35" fmla="*/ 34 h 41"/>
                <a:gd name="T36" fmla="*/ 10 w 37"/>
                <a:gd name="T3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1">
                  <a:moveTo>
                    <a:pt x="10" y="4"/>
                  </a:moveTo>
                  <a:lnTo>
                    <a:pt x="8" y="2"/>
                  </a:lnTo>
                  <a:lnTo>
                    <a:pt x="6" y="0"/>
                  </a:lnTo>
                  <a:lnTo>
                    <a:pt x="5" y="0"/>
                  </a:lnTo>
                  <a:lnTo>
                    <a:pt x="3" y="2"/>
                  </a:lnTo>
                  <a:lnTo>
                    <a:pt x="1" y="4"/>
                  </a:lnTo>
                  <a:lnTo>
                    <a:pt x="0" y="5"/>
                  </a:lnTo>
                  <a:lnTo>
                    <a:pt x="0" y="7"/>
                  </a:lnTo>
                  <a:lnTo>
                    <a:pt x="1" y="9"/>
                  </a:lnTo>
                  <a:lnTo>
                    <a:pt x="27" y="39"/>
                  </a:lnTo>
                  <a:lnTo>
                    <a:pt x="28" y="41"/>
                  </a:lnTo>
                  <a:lnTo>
                    <a:pt x="30" y="41"/>
                  </a:lnTo>
                  <a:lnTo>
                    <a:pt x="32" y="41"/>
                  </a:lnTo>
                  <a:lnTo>
                    <a:pt x="33" y="41"/>
                  </a:lnTo>
                  <a:lnTo>
                    <a:pt x="35" y="39"/>
                  </a:lnTo>
                  <a:lnTo>
                    <a:pt x="37" y="37"/>
                  </a:lnTo>
                  <a:lnTo>
                    <a:pt x="37" y="36"/>
                  </a:lnTo>
                  <a:lnTo>
                    <a:pt x="35" y="34"/>
                  </a:lnTo>
                  <a:lnTo>
                    <a:pt x="10" y="4"/>
                  </a:lnTo>
                  <a:close/>
                </a:path>
              </a:pathLst>
            </a:custGeom>
            <a:solidFill>
              <a:srgbClr val="000000"/>
            </a:solidFill>
            <a:ln w="9525">
              <a:solidFill>
                <a:schemeClr val="tx2"/>
              </a:solidFill>
              <a:round/>
              <a:headEnd/>
              <a:tailEnd/>
            </a:ln>
          </p:spPr>
          <p:txBody>
            <a:bodyPr/>
            <a:lstStyle/>
            <a:p>
              <a:endParaRPr lang="en-US"/>
            </a:p>
          </p:txBody>
        </p:sp>
        <p:sp>
          <p:nvSpPr>
            <p:cNvPr id="58399" name="Freeform 31"/>
            <p:cNvSpPr>
              <a:spLocks/>
            </p:cNvSpPr>
            <p:nvPr/>
          </p:nvSpPr>
          <p:spPr bwMode="auto">
            <a:xfrm>
              <a:off x="1889" y="2115"/>
              <a:ext cx="37" cy="41"/>
            </a:xfrm>
            <a:custGeom>
              <a:avLst/>
              <a:gdLst>
                <a:gd name="T0" fmla="*/ 10 w 37"/>
                <a:gd name="T1" fmla="*/ 4 h 41"/>
                <a:gd name="T2" fmla="*/ 9 w 37"/>
                <a:gd name="T3" fmla="*/ 2 h 41"/>
                <a:gd name="T4" fmla="*/ 7 w 37"/>
                <a:gd name="T5" fmla="*/ 0 h 41"/>
                <a:gd name="T6" fmla="*/ 5 w 37"/>
                <a:gd name="T7" fmla="*/ 0 h 41"/>
                <a:gd name="T8" fmla="*/ 3 w 37"/>
                <a:gd name="T9" fmla="*/ 2 h 41"/>
                <a:gd name="T10" fmla="*/ 2 w 37"/>
                <a:gd name="T11" fmla="*/ 4 h 41"/>
                <a:gd name="T12" fmla="*/ 0 w 37"/>
                <a:gd name="T13" fmla="*/ 5 h 41"/>
                <a:gd name="T14" fmla="*/ 0 w 37"/>
                <a:gd name="T15" fmla="*/ 7 h 41"/>
                <a:gd name="T16" fmla="*/ 2 w 37"/>
                <a:gd name="T17" fmla="*/ 9 h 41"/>
                <a:gd name="T18" fmla="*/ 17 w 37"/>
                <a:gd name="T19" fmla="*/ 26 h 41"/>
                <a:gd name="T20" fmla="*/ 27 w 37"/>
                <a:gd name="T21" fmla="*/ 39 h 41"/>
                <a:gd name="T22" fmla="*/ 29 w 37"/>
                <a:gd name="T23" fmla="*/ 41 h 41"/>
                <a:gd name="T24" fmla="*/ 30 w 37"/>
                <a:gd name="T25" fmla="*/ 41 h 41"/>
                <a:gd name="T26" fmla="*/ 32 w 37"/>
                <a:gd name="T27" fmla="*/ 41 h 41"/>
                <a:gd name="T28" fmla="*/ 34 w 37"/>
                <a:gd name="T29" fmla="*/ 41 h 41"/>
                <a:gd name="T30" fmla="*/ 36 w 37"/>
                <a:gd name="T31" fmla="*/ 39 h 41"/>
                <a:gd name="T32" fmla="*/ 37 w 37"/>
                <a:gd name="T33" fmla="*/ 37 h 41"/>
                <a:gd name="T34" fmla="*/ 37 w 37"/>
                <a:gd name="T35" fmla="*/ 36 h 41"/>
                <a:gd name="T36" fmla="*/ 36 w 37"/>
                <a:gd name="T37" fmla="*/ 34 h 41"/>
                <a:gd name="T38" fmla="*/ 25 w 37"/>
                <a:gd name="T39" fmla="*/ 20 h 41"/>
                <a:gd name="T40" fmla="*/ 10 w 37"/>
                <a:gd name="T4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1">
                  <a:moveTo>
                    <a:pt x="10" y="4"/>
                  </a:moveTo>
                  <a:lnTo>
                    <a:pt x="9" y="2"/>
                  </a:lnTo>
                  <a:lnTo>
                    <a:pt x="7" y="0"/>
                  </a:lnTo>
                  <a:lnTo>
                    <a:pt x="5" y="0"/>
                  </a:lnTo>
                  <a:lnTo>
                    <a:pt x="3" y="2"/>
                  </a:lnTo>
                  <a:lnTo>
                    <a:pt x="2" y="4"/>
                  </a:lnTo>
                  <a:lnTo>
                    <a:pt x="0" y="5"/>
                  </a:lnTo>
                  <a:lnTo>
                    <a:pt x="0" y="7"/>
                  </a:lnTo>
                  <a:lnTo>
                    <a:pt x="2" y="9"/>
                  </a:lnTo>
                  <a:lnTo>
                    <a:pt x="17" y="26"/>
                  </a:lnTo>
                  <a:lnTo>
                    <a:pt x="27" y="39"/>
                  </a:lnTo>
                  <a:lnTo>
                    <a:pt x="29" y="41"/>
                  </a:lnTo>
                  <a:lnTo>
                    <a:pt x="30" y="41"/>
                  </a:lnTo>
                  <a:lnTo>
                    <a:pt x="32" y="41"/>
                  </a:lnTo>
                  <a:lnTo>
                    <a:pt x="34" y="41"/>
                  </a:lnTo>
                  <a:lnTo>
                    <a:pt x="36" y="39"/>
                  </a:lnTo>
                  <a:lnTo>
                    <a:pt x="37" y="37"/>
                  </a:lnTo>
                  <a:lnTo>
                    <a:pt x="37" y="36"/>
                  </a:lnTo>
                  <a:lnTo>
                    <a:pt x="36" y="34"/>
                  </a:lnTo>
                  <a:lnTo>
                    <a:pt x="25" y="20"/>
                  </a:lnTo>
                  <a:lnTo>
                    <a:pt x="10" y="4"/>
                  </a:lnTo>
                  <a:close/>
                </a:path>
              </a:pathLst>
            </a:custGeom>
            <a:solidFill>
              <a:srgbClr val="000000"/>
            </a:solidFill>
            <a:ln w="9525">
              <a:solidFill>
                <a:schemeClr val="tx2"/>
              </a:solidFill>
              <a:round/>
              <a:headEnd/>
              <a:tailEnd/>
            </a:ln>
          </p:spPr>
          <p:txBody>
            <a:bodyPr/>
            <a:lstStyle/>
            <a:p>
              <a:endParaRPr lang="en-US"/>
            </a:p>
          </p:txBody>
        </p:sp>
        <p:sp>
          <p:nvSpPr>
            <p:cNvPr id="58400" name="Freeform 32"/>
            <p:cNvSpPr>
              <a:spLocks/>
            </p:cNvSpPr>
            <p:nvPr/>
          </p:nvSpPr>
          <p:spPr bwMode="auto">
            <a:xfrm>
              <a:off x="1936" y="2169"/>
              <a:ext cx="37" cy="41"/>
            </a:xfrm>
            <a:custGeom>
              <a:avLst/>
              <a:gdLst>
                <a:gd name="T0" fmla="*/ 9 w 37"/>
                <a:gd name="T1" fmla="*/ 4 h 41"/>
                <a:gd name="T2" fmla="*/ 7 w 37"/>
                <a:gd name="T3" fmla="*/ 2 h 41"/>
                <a:gd name="T4" fmla="*/ 5 w 37"/>
                <a:gd name="T5" fmla="*/ 0 h 41"/>
                <a:gd name="T6" fmla="*/ 4 w 37"/>
                <a:gd name="T7" fmla="*/ 0 h 41"/>
                <a:gd name="T8" fmla="*/ 2 w 37"/>
                <a:gd name="T9" fmla="*/ 2 h 41"/>
                <a:gd name="T10" fmla="*/ 0 w 37"/>
                <a:gd name="T11" fmla="*/ 4 h 41"/>
                <a:gd name="T12" fmla="*/ 0 w 37"/>
                <a:gd name="T13" fmla="*/ 5 h 41"/>
                <a:gd name="T14" fmla="*/ 0 w 37"/>
                <a:gd name="T15" fmla="*/ 7 h 41"/>
                <a:gd name="T16" fmla="*/ 0 w 37"/>
                <a:gd name="T17" fmla="*/ 9 h 41"/>
                <a:gd name="T18" fmla="*/ 27 w 37"/>
                <a:gd name="T19" fmla="*/ 39 h 41"/>
                <a:gd name="T20" fmla="*/ 29 w 37"/>
                <a:gd name="T21" fmla="*/ 41 h 41"/>
                <a:gd name="T22" fmla="*/ 31 w 37"/>
                <a:gd name="T23" fmla="*/ 41 h 41"/>
                <a:gd name="T24" fmla="*/ 32 w 37"/>
                <a:gd name="T25" fmla="*/ 41 h 41"/>
                <a:gd name="T26" fmla="*/ 34 w 37"/>
                <a:gd name="T27" fmla="*/ 41 h 41"/>
                <a:gd name="T28" fmla="*/ 36 w 37"/>
                <a:gd name="T29" fmla="*/ 39 h 41"/>
                <a:gd name="T30" fmla="*/ 37 w 37"/>
                <a:gd name="T31" fmla="*/ 37 h 41"/>
                <a:gd name="T32" fmla="*/ 37 w 37"/>
                <a:gd name="T33" fmla="*/ 36 h 41"/>
                <a:gd name="T34" fmla="*/ 36 w 37"/>
                <a:gd name="T35" fmla="*/ 34 h 41"/>
                <a:gd name="T36" fmla="*/ 9 w 37"/>
                <a:gd name="T3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1">
                  <a:moveTo>
                    <a:pt x="9" y="4"/>
                  </a:moveTo>
                  <a:lnTo>
                    <a:pt x="7" y="2"/>
                  </a:lnTo>
                  <a:lnTo>
                    <a:pt x="5" y="0"/>
                  </a:lnTo>
                  <a:lnTo>
                    <a:pt x="4" y="0"/>
                  </a:lnTo>
                  <a:lnTo>
                    <a:pt x="2" y="2"/>
                  </a:lnTo>
                  <a:lnTo>
                    <a:pt x="0" y="4"/>
                  </a:lnTo>
                  <a:lnTo>
                    <a:pt x="0" y="5"/>
                  </a:lnTo>
                  <a:lnTo>
                    <a:pt x="0" y="7"/>
                  </a:lnTo>
                  <a:lnTo>
                    <a:pt x="0" y="9"/>
                  </a:lnTo>
                  <a:lnTo>
                    <a:pt x="27" y="39"/>
                  </a:lnTo>
                  <a:lnTo>
                    <a:pt x="29" y="41"/>
                  </a:lnTo>
                  <a:lnTo>
                    <a:pt x="31" y="41"/>
                  </a:lnTo>
                  <a:lnTo>
                    <a:pt x="32" y="41"/>
                  </a:lnTo>
                  <a:lnTo>
                    <a:pt x="34" y="41"/>
                  </a:lnTo>
                  <a:lnTo>
                    <a:pt x="36" y="39"/>
                  </a:lnTo>
                  <a:lnTo>
                    <a:pt x="37" y="37"/>
                  </a:lnTo>
                  <a:lnTo>
                    <a:pt x="37" y="36"/>
                  </a:lnTo>
                  <a:lnTo>
                    <a:pt x="36" y="34"/>
                  </a:lnTo>
                  <a:lnTo>
                    <a:pt x="9" y="4"/>
                  </a:lnTo>
                  <a:close/>
                </a:path>
              </a:pathLst>
            </a:custGeom>
            <a:solidFill>
              <a:srgbClr val="000000"/>
            </a:solidFill>
            <a:ln w="9525">
              <a:solidFill>
                <a:schemeClr val="tx2"/>
              </a:solidFill>
              <a:round/>
              <a:headEnd/>
              <a:tailEnd/>
            </a:ln>
          </p:spPr>
          <p:txBody>
            <a:bodyPr/>
            <a:lstStyle/>
            <a:p>
              <a:endParaRPr lang="en-US"/>
            </a:p>
          </p:txBody>
        </p:sp>
        <p:sp>
          <p:nvSpPr>
            <p:cNvPr id="58401" name="Freeform 33"/>
            <p:cNvSpPr>
              <a:spLocks/>
            </p:cNvSpPr>
            <p:nvPr/>
          </p:nvSpPr>
          <p:spPr bwMode="auto">
            <a:xfrm>
              <a:off x="1982" y="2223"/>
              <a:ext cx="39" cy="39"/>
            </a:xfrm>
            <a:custGeom>
              <a:avLst/>
              <a:gdLst>
                <a:gd name="T0" fmla="*/ 10 w 39"/>
                <a:gd name="T1" fmla="*/ 2 h 39"/>
                <a:gd name="T2" fmla="*/ 8 w 39"/>
                <a:gd name="T3" fmla="*/ 0 h 39"/>
                <a:gd name="T4" fmla="*/ 7 w 39"/>
                <a:gd name="T5" fmla="*/ 0 h 39"/>
                <a:gd name="T6" fmla="*/ 5 w 39"/>
                <a:gd name="T7" fmla="*/ 0 h 39"/>
                <a:gd name="T8" fmla="*/ 3 w 39"/>
                <a:gd name="T9" fmla="*/ 0 h 39"/>
                <a:gd name="T10" fmla="*/ 2 w 39"/>
                <a:gd name="T11" fmla="*/ 2 h 39"/>
                <a:gd name="T12" fmla="*/ 0 w 39"/>
                <a:gd name="T13" fmla="*/ 4 h 39"/>
                <a:gd name="T14" fmla="*/ 0 w 39"/>
                <a:gd name="T15" fmla="*/ 5 h 39"/>
                <a:gd name="T16" fmla="*/ 2 w 39"/>
                <a:gd name="T17" fmla="*/ 7 h 39"/>
                <a:gd name="T18" fmla="*/ 29 w 39"/>
                <a:gd name="T19" fmla="*/ 37 h 39"/>
                <a:gd name="T20" fmla="*/ 30 w 39"/>
                <a:gd name="T21" fmla="*/ 39 h 39"/>
                <a:gd name="T22" fmla="*/ 32 w 39"/>
                <a:gd name="T23" fmla="*/ 39 h 39"/>
                <a:gd name="T24" fmla="*/ 34 w 39"/>
                <a:gd name="T25" fmla="*/ 39 h 39"/>
                <a:gd name="T26" fmla="*/ 35 w 39"/>
                <a:gd name="T27" fmla="*/ 39 h 39"/>
                <a:gd name="T28" fmla="*/ 37 w 39"/>
                <a:gd name="T29" fmla="*/ 37 h 39"/>
                <a:gd name="T30" fmla="*/ 39 w 39"/>
                <a:gd name="T31" fmla="*/ 36 h 39"/>
                <a:gd name="T32" fmla="*/ 39 w 39"/>
                <a:gd name="T33" fmla="*/ 34 h 39"/>
                <a:gd name="T34" fmla="*/ 37 w 39"/>
                <a:gd name="T35" fmla="*/ 32 h 39"/>
                <a:gd name="T36" fmla="*/ 10 w 39"/>
                <a:gd name="T3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9">
                  <a:moveTo>
                    <a:pt x="10" y="2"/>
                  </a:moveTo>
                  <a:lnTo>
                    <a:pt x="8" y="0"/>
                  </a:lnTo>
                  <a:lnTo>
                    <a:pt x="7" y="0"/>
                  </a:lnTo>
                  <a:lnTo>
                    <a:pt x="5" y="0"/>
                  </a:lnTo>
                  <a:lnTo>
                    <a:pt x="3" y="0"/>
                  </a:lnTo>
                  <a:lnTo>
                    <a:pt x="2" y="2"/>
                  </a:lnTo>
                  <a:lnTo>
                    <a:pt x="0" y="4"/>
                  </a:lnTo>
                  <a:lnTo>
                    <a:pt x="0" y="5"/>
                  </a:lnTo>
                  <a:lnTo>
                    <a:pt x="2" y="7"/>
                  </a:lnTo>
                  <a:lnTo>
                    <a:pt x="29" y="37"/>
                  </a:lnTo>
                  <a:lnTo>
                    <a:pt x="30" y="39"/>
                  </a:lnTo>
                  <a:lnTo>
                    <a:pt x="32" y="39"/>
                  </a:lnTo>
                  <a:lnTo>
                    <a:pt x="34" y="39"/>
                  </a:lnTo>
                  <a:lnTo>
                    <a:pt x="35" y="39"/>
                  </a:lnTo>
                  <a:lnTo>
                    <a:pt x="37" y="37"/>
                  </a:lnTo>
                  <a:lnTo>
                    <a:pt x="39" y="36"/>
                  </a:lnTo>
                  <a:lnTo>
                    <a:pt x="39" y="34"/>
                  </a:lnTo>
                  <a:lnTo>
                    <a:pt x="37" y="32"/>
                  </a:lnTo>
                  <a:lnTo>
                    <a:pt x="10" y="2"/>
                  </a:lnTo>
                  <a:close/>
                </a:path>
              </a:pathLst>
            </a:custGeom>
            <a:solidFill>
              <a:srgbClr val="000000"/>
            </a:solidFill>
            <a:ln w="9525">
              <a:solidFill>
                <a:schemeClr val="tx2"/>
              </a:solidFill>
              <a:round/>
              <a:headEnd/>
              <a:tailEnd/>
            </a:ln>
          </p:spPr>
          <p:txBody>
            <a:bodyPr/>
            <a:lstStyle/>
            <a:p>
              <a:endParaRPr lang="en-US"/>
            </a:p>
          </p:txBody>
        </p:sp>
        <p:sp>
          <p:nvSpPr>
            <p:cNvPr id="58402" name="Freeform 34"/>
            <p:cNvSpPr>
              <a:spLocks/>
            </p:cNvSpPr>
            <p:nvPr/>
          </p:nvSpPr>
          <p:spPr bwMode="auto">
            <a:xfrm>
              <a:off x="2031" y="2275"/>
              <a:ext cx="37" cy="39"/>
            </a:xfrm>
            <a:custGeom>
              <a:avLst/>
              <a:gdLst>
                <a:gd name="T0" fmla="*/ 8 w 37"/>
                <a:gd name="T1" fmla="*/ 2 h 39"/>
                <a:gd name="T2" fmla="*/ 7 w 37"/>
                <a:gd name="T3" fmla="*/ 0 h 39"/>
                <a:gd name="T4" fmla="*/ 5 w 37"/>
                <a:gd name="T5" fmla="*/ 0 h 39"/>
                <a:gd name="T6" fmla="*/ 3 w 37"/>
                <a:gd name="T7" fmla="*/ 0 h 39"/>
                <a:gd name="T8" fmla="*/ 1 w 37"/>
                <a:gd name="T9" fmla="*/ 0 h 39"/>
                <a:gd name="T10" fmla="*/ 0 w 37"/>
                <a:gd name="T11" fmla="*/ 2 h 39"/>
                <a:gd name="T12" fmla="*/ 0 w 37"/>
                <a:gd name="T13" fmla="*/ 4 h 39"/>
                <a:gd name="T14" fmla="*/ 0 w 37"/>
                <a:gd name="T15" fmla="*/ 5 h 39"/>
                <a:gd name="T16" fmla="*/ 0 w 37"/>
                <a:gd name="T17" fmla="*/ 7 h 39"/>
                <a:gd name="T18" fmla="*/ 17 w 37"/>
                <a:gd name="T19" fmla="*/ 24 h 39"/>
                <a:gd name="T20" fmla="*/ 28 w 37"/>
                <a:gd name="T21" fmla="*/ 37 h 39"/>
                <a:gd name="T22" fmla="*/ 30 w 37"/>
                <a:gd name="T23" fmla="*/ 39 h 39"/>
                <a:gd name="T24" fmla="*/ 32 w 37"/>
                <a:gd name="T25" fmla="*/ 39 h 39"/>
                <a:gd name="T26" fmla="*/ 34 w 37"/>
                <a:gd name="T27" fmla="*/ 39 h 39"/>
                <a:gd name="T28" fmla="*/ 35 w 37"/>
                <a:gd name="T29" fmla="*/ 39 h 39"/>
                <a:gd name="T30" fmla="*/ 37 w 37"/>
                <a:gd name="T31" fmla="*/ 37 h 39"/>
                <a:gd name="T32" fmla="*/ 37 w 37"/>
                <a:gd name="T33" fmla="*/ 36 h 39"/>
                <a:gd name="T34" fmla="*/ 37 w 37"/>
                <a:gd name="T35" fmla="*/ 34 h 39"/>
                <a:gd name="T36" fmla="*/ 37 w 37"/>
                <a:gd name="T37" fmla="*/ 32 h 39"/>
                <a:gd name="T38" fmla="*/ 25 w 37"/>
                <a:gd name="T39" fmla="*/ 19 h 39"/>
                <a:gd name="T40" fmla="*/ 8 w 37"/>
                <a:gd name="T41"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9">
                  <a:moveTo>
                    <a:pt x="8" y="2"/>
                  </a:moveTo>
                  <a:lnTo>
                    <a:pt x="7" y="0"/>
                  </a:lnTo>
                  <a:lnTo>
                    <a:pt x="5" y="0"/>
                  </a:lnTo>
                  <a:lnTo>
                    <a:pt x="3" y="0"/>
                  </a:lnTo>
                  <a:lnTo>
                    <a:pt x="1" y="0"/>
                  </a:lnTo>
                  <a:lnTo>
                    <a:pt x="0" y="2"/>
                  </a:lnTo>
                  <a:lnTo>
                    <a:pt x="0" y="4"/>
                  </a:lnTo>
                  <a:lnTo>
                    <a:pt x="0" y="5"/>
                  </a:lnTo>
                  <a:lnTo>
                    <a:pt x="0" y="7"/>
                  </a:lnTo>
                  <a:lnTo>
                    <a:pt x="17" y="24"/>
                  </a:lnTo>
                  <a:lnTo>
                    <a:pt x="28" y="37"/>
                  </a:lnTo>
                  <a:lnTo>
                    <a:pt x="30" y="39"/>
                  </a:lnTo>
                  <a:lnTo>
                    <a:pt x="32" y="39"/>
                  </a:lnTo>
                  <a:lnTo>
                    <a:pt x="34" y="39"/>
                  </a:lnTo>
                  <a:lnTo>
                    <a:pt x="35" y="39"/>
                  </a:lnTo>
                  <a:lnTo>
                    <a:pt x="37" y="37"/>
                  </a:lnTo>
                  <a:lnTo>
                    <a:pt x="37" y="36"/>
                  </a:lnTo>
                  <a:lnTo>
                    <a:pt x="37" y="34"/>
                  </a:lnTo>
                  <a:lnTo>
                    <a:pt x="37" y="32"/>
                  </a:lnTo>
                  <a:lnTo>
                    <a:pt x="25" y="19"/>
                  </a:lnTo>
                  <a:lnTo>
                    <a:pt x="8" y="2"/>
                  </a:lnTo>
                  <a:close/>
                </a:path>
              </a:pathLst>
            </a:custGeom>
            <a:solidFill>
              <a:srgbClr val="000000"/>
            </a:solidFill>
            <a:ln w="9525">
              <a:solidFill>
                <a:schemeClr val="tx2"/>
              </a:solidFill>
              <a:round/>
              <a:headEnd/>
              <a:tailEnd/>
            </a:ln>
          </p:spPr>
          <p:txBody>
            <a:bodyPr/>
            <a:lstStyle/>
            <a:p>
              <a:endParaRPr lang="en-US"/>
            </a:p>
          </p:txBody>
        </p:sp>
        <p:sp>
          <p:nvSpPr>
            <p:cNvPr id="58403" name="Freeform 35"/>
            <p:cNvSpPr>
              <a:spLocks/>
            </p:cNvSpPr>
            <p:nvPr/>
          </p:nvSpPr>
          <p:spPr bwMode="auto">
            <a:xfrm>
              <a:off x="2080" y="2326"/>
              <a:ext cx="37" cy="39"/>
            </a:xfrm>
            <a:custGeom>
              <a:avLst/>
              <a:gdLst>
                <a:gd name="T0" fmla="*/ 8 w 37"/>
                <a:gd name="T1" fmla="*/ 3 h 39"/>
                <a:gd name="T2" fmla="*/ 6 w 37"/>
                <a:gd name="T3" fmla="*/ 2 h 39"/>
                <a:gd name="T4" fmla="*/ 5 w 37"/>
                <a:gd name="T5" fmla="*/ 0 h 39"/>
                <a:gd name="T6" fmla="*/ 3 w 37"/>
                <a:gd name="T7" fmla="*/ 0 h 39"/>
                <a:gd name="T8" fmla="*/ 1 w 37"/>
                <a:gd name="T9" fmla="*/ 2 h 39"/>
                <a:gd name="T10" fmla="*/ 0 w 37"/>
                <a:gd name="T11" fmla="*/ 3 h 39"/>
                <a:gd name="T12" fmla="*/ 0 w 37"/>
                <a:gd name="T13" fmla="*/ 5 h 39"/>
                <a:gd name="T14" fmla="*/ 0 w 37"/>
                <a:gd name="T15" fmla="*/ 7 h 39"/>
                <a:gd name="T16" fmla="*/ 0 w 37"/>
                <a:gd name="T17" fmla="*/ 8 h 39"/>
                <a:gd name="T18" fmla="*/ 28 w 37"/>
                <a:gd name="T19" fmla="*/ 37 h 39"/>
                <a:gd name="T20" fmla="*/ 30 w 37"/>
                <a:gd name="T21" fmla="*/ 39 h 39"/>
                <a:gd name="T22" fmla="*/ 32 w 37"/>
                <a:gd name="T23" fmla="*/ 39 h 39"/>
                <a:gd name="T24" fmla="*/ 33 w 37"/>
                <a:gd name="T25" fmla="*/ 39 h 39"/>
                <a:gd name="T26" fmla="*/ 35 w 37"/>
                <a:gd name="T27" fmla="*/ 39 h 39"/>
                <a:gd name="T28" fmla="*/ 37 w 37"/>
                <a:gd name="T29" fmla="*/ 37 h 39"/>
                <a:gd name="T30" fmla="*/ 37 w 37"/>
                <a:gd name="T31" fmla="*/ 35 h 39"/>
                <a:gd name="T32" fmla="*/ 37 w 37"/>
                <a:gd name="T33" fmla="*/ 34 h 39"/>
                <a:gd name="T34" fmla="*/ 37 w 37"/>
                <a:gd name="T35" fmla="*/ 32 h 39"/>
                <a:gd name="T36" fmla="*/ 8 w 37"/>
                <a:gd name="T3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9">
                  <a:moveTo>
                    <a:pt x="8" y="3"/>
                  </a:moveTo>
                  <a:lnTo>
                    <a:pt x="6" y="2"/>
                  </a:lnTo>
                  <a:lnTo>
                    <a:pt x="5" y="0"/>
                  </a:lnTo>
                  <a:lnTo>
                    <a:pt x="3" y="0"/>
                  </a:lnTo>
                  <a:lnTo>
                    <a:pt x="1" y="2"/>
                  </a:lnTo>
                  <a:lnTo>
                    <a:pt x="0" y="3"/>
                  </a:lnTo>
                  <a:lnTo>
                    <a:pt x="0" y="5"/>
                  </a:lnTo>
                  <a:lnTo>
                    <a:pt x="0" y="7"/>
                  </a:lnTo>
                  <a:lnTo>
                    <a:pt x="0" y="8"/>
                  </a:lnTo>
                  <a:lnTo>
                    <a:pt x="28" y="37"/>
                  </a:lnTo>
                  <a:lnTo>
                    <a:pt x="30" y="39"/>
                  </a:lnTo>
                  <a:lnTo>
                    <a:pt x="32" y="39"/>
                  </a:lnTo>
                  <a:lnTo>
                    <a:pt x="33" y="39"/>
                  </a:lnTo>
                  <a:lnTo>
                    <a:pt x="35" y="39"/>
                  </a:lnTo>
                  <a:lnTo>
                    <a:pt x="37" y="37"/>
                  </a:lnTo>
                  <a:lnTo>
                    <a:pt x="37" y="35"/>
                  </a:lnTo>
                  <a:lnTo>
                    <a:pt x="37" y="34"/>
                  </a:lnTo>
                  <a:lnTo>
                    <a:pt x="37" y="32"/>
                  </a:lnTo>
                  <a:lnTo>
                    <a:pt x="8" y="3"/>
                  </a:lnTo>
                  <a:close/>
                </a:path>
              </a:pathLst>
            </a:custGeom>
            <a:solidFill>
              <a:srgbClr val="000000"/>
            </a:solidFill>
            <a:ln w="9525">
              <a:solidFill>
                <a:schemeClr val="tx2"/>
              </a:solidFill>
              <a:round/>
              <a:headEnd/>
              <a:tailEnd/>
            </a:ln>
          </p:spPr>
          <p:txBody>
            <a:bodyPr/>
            <a:lstStyle/>
            <a:p>
              <a:endParaRPr lang="en-US"/>
            </a:p>
          </p:txBody>
        </p:sp>
        <p:sp>
          <p:nvSpPr>
            <p:cNvPr id="58404" name="Freeform 36"/>
            <p:cNvSpPr>
              <a:spLocks/>
            </p:cNvSpPr>
            <p:nvPr/>
          </p:nvSpPr>
          <p:spPr bwMode="auto">
            <a:xfrm>
              <a:off x="2129" y="2377"/>
              <a:ext cx="38" cy="38"/>
            </a:xfrm>
            <a:custGeom>
              <a:avLst/>
              <a:gdLst>
                <a:gd name="T0" fmla="*/ 8 w 38"/>
                <a:gd name="T1" fmla="*/ 1 h 38"/>
                <a:gd name="T2" fmla="*/ 6 w 38"/>
                <a:gd name="T3" fmla="*/ 0 h 38"/>
                <a:gd name="T4" fmla="*/ 5 w 38"/>
                <a:gd name="T5" fmla="*/ 0 h 38"/>
                <a:gd name="T6" fmla="*/ 3 w 38"/>
                <a:gd name="T7" fmla="*/ 1 h 38"/>
                <a:gd name="T8" fmla="*/ 1 w 38"/>
                <a:gd name="T9" fmla="*/ 3 h 38"/>
                <a:gd name="T10" fmla="*/ 0 w 38"/>
                <a:gd name="T11" fmla="*/ 5 h 38"/>
                <a:gd name="T12" fmla="*/ 0 w 38"/>
                <a:gd name="T13" fmla="*/ 6 h 38"/>
                <a:gd name="T14" fmla="*/ 1 w 38"/>
                <a:gd name="T15" fmla="*/ 8 h 38"/>
                <a:gd name="T16" fmla="*/ 3 w 38"/>
                <a:gd name="T17" fmla="*/ 10 h 38"/>
                <a:gd name="T18" fmla="*/ 32 w 38"/>
                <a:gd name="T19" fmla="*/ 37 h 38"/>
                <a:gd name="T20" fmla="*/ 33 w 38"/>
                <a:gd name="T21" fmla="*/ 38 h 38"/>
                <a:gd name="T22" fmla="*/ 35 w 38"/>
                <a:gd name="T23" fmla="*/ 38 h 38"/>
                <a:gd name="T24" fmla="*/ 37 w 38"/>
                <a:gd name="T25" fmla="*/ 37 h 38"/>
                <a:gd name="T26" fmla="*/ 38 w 38"/>
                <a:gd name="T27" fmla="*/ 35 h 38"/>
                <a:gd name="T28" fmla="*/ 38 w 38"/>
                <a:gd name="T29" fmla="*/ 33 h 38"/>
                <a:gd name="T30" fmla="*/ 38 w 38"/>
                <a:gd name="T31" fmla="*/ 32 h 38"/>
                <a:gd name="T32" fmla="*/ 38 w 38"/>
                <a:gd name="T33" fmla="*/ 30 h 38"/>
                <a:gd name="T34" fmla="*/ 37 w 38"/>
                <a:gd name="T35" fmla="*/ 28 h 38"/>
                <a:gd name="T36" fmla="*/ 8 w 38"/>
                <a:gd name="T3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38">
                  <a:moveTo>
                    <a:pt x="8" y="1"/>
                  </a:moveTo>
                  <a:lnTo>
                    <a:pt x="6" y="0"/>
                  </a:lnTo>
                  <a:lnTo>
                    <a:pt x="5" y="0"/>
                  </a:lnTo>
                  <a:lnTo>
                    <a:pt x="3" y="1"/>
                  </a:lnTo>
                  <a:lnTo>
                    <a:pt x="1" y="3"/>
                  </a:lnTo>
                  <a:lnTo>
                    <a:pt x="0" y="5"/>
                  </a:lnTo>
                  <a:lnTo>
                    <a:pt x="0" y="6"/>
                  </a:lnTo>
                  <a:lnTo>
                    <a:pt x="1" y="8"/>
                  </a:lnTo>
                  <a:lnTo>
                    <a:pt x="3" y="10"/>
                  </a:lnTo>
                  <a:lnTo>
                    <a:pt x="32" y="37"/>
                  </a:lnTo>
                  <a:lnTo>
                    <a:pt x="33" y="38"/>
                  </a:lnTo>
                  <a:lnTo>
                    <a:pt x="35" y="38"/>
                  </a:lnTo>
                  <a:lnTo>
                    <a:pt x="37" y="37"/>
                  </a:lnTo>
                  <a:lnTo>
                    <a:pt x="38" y="35"/>
                  </a:lnTo>
                  <a:lnTo>
                    <a:pt x="38" y="33"/>
                  </a:lnTo>
                  <a:lnTo>
                    <a:pt x="38" y="32"/>
                  </a:lnTo>
                  <a:lnTo>
                    <a:pt x="38" y="30"/>
                  </a:lnTo>
                  <a:lnTo>
                    <a:pt x="37" y="28"/>
                  </a:lnTo>
                  <a:lnTo>
                    <a:pt x="8" y="1"/>
                  </a:lnTo>
                  <a:close/>
                </a:path>
              </a:pathLst>
            </a:custGeom>
            <a:solidFill>
              <a:srgbClr val="000000"/>
            </a:solidFill>
            <a:ln w="9525">
              <a:solidFill>
                <a:schemeClr val="tx2"/>
              </a:solidFill>
              <a:round/>
              <a:headEnd/>
              <a:tailEnd/>
            </a:ln>
          </p:spPr>
          <p:txBody>
            <a:bodyPr/>
            <a:lstStyle/>
            <a:p>
              <a:endParaRPr lang="en-US"/>
            </a:p>
          </p:txBody>
        </p:sp>
        <p:sp>
          <p:nvSpPr>
            <p:cNvPr id="58405" name="Freeform 37"/>
            <p:cNvSpPr>
              <a:spLocks/>
            </p:cNvSpPr>
            <p:nvPr/>
          </p:nvSpPr>
          <p:spPr bwMode="auto">
            <a:xfrm>
              <a:off x="2179" y="2425"/>
              <a:ext cx="41" cy="39"/>
            </a:xfrm>
            <a:custGeom>
              <a:avLst/>
              <a:gdLst>
                <a:gd name="T0" fmla="*/ 9 w 41"/>
                <a:gd name="T1" fmla="*/ 2 h 39"/>
                <a:gd name="T2" fmla="*/ 7 w 41"/>
                <a:gd name="T3" fmla="*/ 0 h 39"/>
                <a:gd name="T4" fmla="*/ 5 w 41"/>
                <a:gd name="T5" fmla="*/ 0 h 39"/>
                <a:gd name="T6" fmla="*/ 4 w 41"/>
                <a:gd name="T7" fmla="*/ 2 h 39"/>
                <a:gd name="T8" fmla="*/ 2 w 41"/>
                <a:gd name="T9" fmla="*/ 4 h 39"/>
                <a:gd name="T10" fmla="*/ 0 w 41"/>
                <a:gd name="T11" fmla="*/ 5 h 39"/>
                <a:gd name="T12" fmla="*/ 0 w 41"/>
                <a:gd name="T13" fmla="*/ 7 h 39"/>
                <a:gd name="T14" fmla="*/ 2 w 41"/>
                <a:gd name="T15" fmla="*/ 9 h 39"/>
                <a:gd name="T16" fmla="*/ 4 w 41"/>
                <a:gd name="T17" fmla="*/ 11 h 39"/>
                <a:gd name="T18" fmla="*/ 12 w 41"/>
                <a:gd name="T19" fmla="*/ 19 h 39"/>
                <a:gd name="T20" fmla="*/ 32 w 41"/>
                <a:gd name="T21" fmla="*/ 38 h 39"/>
                <a:gd name="T22" fmla="*/ 34 w 41"/>
                <a:gd name="T23" fmla="*/ 39 h 39"/>
                <a:gd name="T24" fmla="*/ 36 w 41"/>
                <a:gd name="T25" fmla="*/ 39 h 39"/>
                <a:gd name="T26" fmla="*/ 37 w 41"/>
                <a:gd name="T27" fmla="*/ 38 h 39"/>
                <a:gd name="T28" fmla="*/ 39 w 41"/>
                <a:gd name="T29" fmla="*/ 36 h 39"/>
                <a:gd name="T30" fmla="*/ 41 w 41"/>
                <a:gd name="T31" fmla="*/ 34 h 39"/>
                <a:gd name="T32" fmla="*/ 41 w 41"/>
                <a:gd name="T33" fmla="*/ 32 h 39"/>
                <a:gd name="T34" fmla="*/ 39 w 41"/>
                <a:gd name="T35" fmla="*/ 31 h 39"/>
                <a:gd name="T36" fmla="*/ 37 w 41"/>
                <a:gd name="T37" fmla="*/ 29 h 39"/>
                <a:gd name="T38" fmla="*/ 17 w 41"/>
                <a:gd name="T39" fmla="*/ 11 h 39"/>
                <a:gd name="T40" fmla="*/ 9 w 41"/>
                <a:gd name="T41"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9" y="2"/>
                  </a:moveTo>
                  <a:lnTo>
                    <a:pt x="7" y="0"/>
                  </a:lnTo>
                  <a:lnTo>
                    <a:pt x="5" y="0"/>
                  </a:lnTo>
                  <a:lnTo>
                    <a:pt x="4" y="2"/>
                  </a:lnTo>
                  <a:lnTo>
                    <a:pt x="2" y="4"/>
                  </a:lnTo>
                  <a:lnTo>
                    <a:pt x="0" y="5"/>
                  </a:lnTo>
                  <a:lnTo>
                    <a:pt x="0" y="7"/>
                  </a:lnTo>
                  <a:lnTo>
                    <a:pt x="2" y="9"/>
                  </a:lnTo>
                  <a:lnTo>
                    <a:pt x="4" y="11"/>
                  </a:lnTo>
                  <a:lnTo>
                    <a:pt x="12" y="19"/>
                  </a:lnTo>
                  <a:lnTo>
                    <a:pt x="32" y="38"/>
                  </a:lnTo>
                  <a:lnTo>
                    <a:pt x="34" y="39"/>
                  </a:lnTo>
                  <a:lnTo>
                    <a:pt x="36" y="39"/>
                  </a:lnTo>
                  <a:lnTo>
                    <a:pt x="37" y="38"/>
                  </a:lnTo>
                  <a:lnTo>
                    <a:pt x="39" y="36"/>
                  </a:lnTo>
                  <a:lnTo>
                    <a:pt x="41" y="34"/>
                  </a:lnTo>
                  <a:lnTo>
                    <a:pt x="41" y="32"/>
                  </a:lnTo>
                  <a:lnTo>
                    <a:pt x="39" y="31"/>
                  </a:lnTo>
                  <a:lnTo>
                    <a:pt x="37" y="29"/>
                  </a:lnTo>
                  <a:lnTo>
                    <a:pt x="17" y="11"/>
                  </a:lnTo>
                  <a:lnTo>
                    <a:pt x="9" y="2"/>
                  </a:lnTo>
                  <a:close/>
                </a:path>
              </a:pathLst>
            </a:custGeom>
            <a:solidFill>
              <a:srgbClr val="000000"/>
            </a:solidFill>
            <a:ln w="9525">
              <a:solidFill>
                <a:schemeClr val="tx2"/>
              </a:solidFill>
              <a:round/>
              <a:headEnd/>
              <a:tailEnd/>
            </a:ln>
          </p:spPr>
          <p:txBody>
            <a:bodyPr/>
            <a:lstStyle/>
            <a:p>
              <a:endParaRPr lang="en-US"/>
            </a:p>
          </p:txBody>
        </p:sp>
        <p:sp>
          <p:nvSpPr>
            <p:cNvPr id="58406" name="Freeform 38"/>
            <p:cNvSpPr>
              <a:spLocks/>
            </p:cNvSpPr>
            <p:nvPr/>
          </p:nvSpPr>
          <p:spPr bwMode="auto">
            <a:xfrm>
              <a:off x="2231" y="2474"/>
              <a:ext cx="41" cy="37"/>
            </a:xfrm>
            <a:custGeom>
              <a:avLst/>
              <a:gdLst>
                <a:gd name="T0" fmla="*/ 7 w 41"/>
                <a:gd name="T1" fmla="*/ 0 h 37"/>
                <a:gd name="T2" fmla="*/ 6 w 41"/>
                <a:gd name="T3" fmla="*/ 0 h 37"/>
                <a:gd name="T4" fmla="*/ 4 w 41"/>
                <a:gd name="T5" fmla="*/ 0 h 37"/>
                <a:gd name="T6" fmla="*/ 2 w 41"/>
                <a:gd name="T7" fmla="*/ 0 h 37"/>
                <a:gd name="T8" fmla="*/ 0 w 41"/>
                <a:gd name="T9" fmla="*/ 2 h 37"/>
                <a:gd name="T10" fmla="*/ 0 w 41"/>
                <a:gd name="T11" fmla="*/ 4 h 37"/>
                <a:gd name="T12" fmla="*/ 0 w 41"/>
                <a:gd name="T13" fmla="*/ 5 h 37"/>
                <a:gd name="T14" fmla="*/ 0 w 41"/>
                <a:gd name="T15" fmla="*/ 7 h 37"/>
                <a:gd name="T16" fmla="*/ 2 w 41"/>
                <a:gd name="T17" fmla="*/ 9 h 37"/>
                <a:gd name="T18" fmla="*/ 27 w 41"/>
                <a:gd name="T19" fmla="*/ 32 h 37"/>
                <a:gd name="T20" fmla="*/ 33 w 41"/>
                <a:gd name="T21" fmla="*/ 37 h 37"/>
                <a:gd name="T22" fmla="*/ 34 w 41"/>
                <a:gd name="T23" fmla="*/ 37 h 37"/>
                <a:gd name="T24" fmla="*/ 36 w 41"/>
                <a:gd name="T25" fmla="*/ 37 h 37"/>
                <a:gd name="T26" fmla="*/ 38 w 41"/>
                <a:gd name="T27" fmla="*/ 37 h 37"/>
                <a:gd name="T28" fmla="*/ 39 w 41"/>
                <a:gd name="T29" fmla="*/ 36 h 37"/>
                <a:gd name="T30" fmla="*/ 41 w 41"/>
                <a:gd name="T31" fmla="*/ 34 h 37"/>
                <a:gd name="T32" fmla="*/ 41 w 41"/>
                <a:gd name="T33" fmla="*/ 32 h 37"/>
                <a:gd name="T34" fmla="*/ 39 w 41"/>
                <a:gd name="T35" fmla="*/ 31 h 37"/>
                <a:gd name="T36" fmla="*/ 38 w 41"/>
                <a:gd name="T37" fmla="*/ 29 h 37"/>
                <a:gd name="T38" fmla="*/ 33 w 41"/>
                <a:gd name="T39" fmla="*/ 24 h 37"/>
                <a:gd name="T40" fmla="*/ 7 w 41"/>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7">
                  <a:moveTo>
                    <a:pt x="7" y="0"/>
                  </a:moveTo>
                  <a:lnTo>
                    <a:pt x="6" y="0"/>
                  </a:lnTo>
                  <a:lnTo>
                    <a:pt x="4" y="0"/>
                  </a:lnTo>
                  <a:lnTo>
                    <a:pt x="2" y="0"/>
                  </a:lnTo>
                  <a:lnTo>
                    <a:pt x="0" y="2"/>
                  </a:lnTo>
                  <a:lnTo>
                    <a:pt x="0" y="4"/>
                  </a:lnTo>
                  <a:lnTo>
                    <a:pt x="0" y="5"/>
                  </a:lnTo>
                  <a:lnTo>
                    <a:pt x="0" y="7"/>
                  </a:lnTo>
                  <a:lnTo>
                    <a:pt x="2" y="9"/>
                  </a:lnTo>
                  <a:lnTo>
                    <a:pt x="27" y="32"/>
                  </a:lnTo>
                  <a:lnTo>
                    <a:pt x="33" y="37"/>
                  </a:lnTo>
                  <a:lnTo>
                    <a:pt x="34" y="37"/>
                  </a:lnTo>
                  <a:lnTo>
                    <a:pt x="36" y="37"/>
                  </a:lnTo>
                  <a:lnTo>
                    <a:pt x="38" y="37"/>
                  </a:lnTo>
                  <a:lnTo>
                    <a:pt x="39" y="36"/>
                  </a:lnTo>
                  <a:lnTo>
                    <a:pt x="41" y="34"/>
                  </a:lnTo>
                  <a:lnTo>
                    <a:pt x="41" y="32"/>
                  </a:lnTo>
                  <a:lnTo>
                    <a:pt x="39" y="31"/>
                  </a:lnTo>
                  <a:lnTo>
                    <a:pt x="38" y="29"/>
                  </a:lnTo>
                  <a:lnTo>
                    <a:pt x="33" y="24"/>
                  </a:lnTo>
                  <a:lnTo>
                    <a:pt x="7" y="0"/>
                  </a:lnTo>
                  <a:close/>
                </a:path>
              </a:pathLst>
            </a:custGeom>
            <a:solidFill>
              <a:srgbClr val="000000"/>
            </a:solidFill>
            <a:ln w="9525">
              <a:solidFill>
                <a:schemeClr val="tx2"/>
              </a:solidFill>
              <a:round/>
              <a:headEnd/>
              <a:tailEnd/>
            </a:ln>
          </p:spPr>
          <p:txBody>
            <a:bodyPr/>
            <a:lstStyle/>
            <a:p>
              <a:endParaRPr lang="en-US"/>
            </a:p>
          </p:txBody>
        </p:sp>
        <p:sp>
          <p:nvSpPr>
            <p:cNvPr id="58407" name="Freeform 39"/>
            <p:cNvSpPr>
              <a:spLocks/>
            </p:cNvSpPr>
            <p:nvPr/>
          </p:nvSpPr>
          <p:spPr bwMode="auto">
            <a:xfrm>
              <a:off x="2284" y="2522"/>
              <a:ext cx="40" cy="37"/>
            </a:xfrm>
            <a:custGeom>
              <a:avLst/>
              <a:gdLst>
                <a:gd name="T0" fmla="*/ 8 w 40"/>
                <a:gd name="T1" fmla="*/ 1 h 37"/>
                <a:gd name="T2" fmla="*/ 7 w 40"/>
                <a:gd name="T3" fmla="*/ 0 h 37"/>
                <a:gd name="T4" fmla="*/ 5 w 40"/>
                <a:gd name="T5" fmla="*/ 0 h 37"/>
                <a:gd name="T6" fmla="*/ 3 w 40"/>
                <a:gd name="T7" fmla="*/ 1 h 37"/>
                <a:gd name="T8" fmla="*/ 1 w 40"/>
                <a:gd name="T9" fmla="*/ 3 h 37"/>
                <a:gd name="T10" fmla="*/ 0 w 40"/>
                <a:gd name="T11" fmla="*/ 5 h 37"/>
                <a:gd name="T12" fmla="*/ 0 w 40"/>
                <a:gd name="T13" fmla="*/ 6 h 37"/>
                <a:gd name="T14" fmla="*/ 1 w 40"/>
                <a:gd name="T15" fmla="*/ 8 h 37"/>
                <a:gd name="T16" fmla="*/ 3 w 40"/>
                <a:gd name="T17" fmla="*/ 10 h 37"/>
                <a:gd name="T18" fmla="*/ 32 w 40"/>
                <a:gd name="T19" fmla="*/ 37 h 37"/>
                <a:gd name="T20" fmla="*/ 33 w 40"/>
                <a:gd name="T21" fmla="*/ 37 h 37"/>
                <a:gd name="T22" fmla="*/ 35 w 40"/>
                <a:gd name="T23" fmla="*/ 37 h 37"/>
                <a:gd name="T24" fmla="*/ 37 w 40"/>
                <a:gd name="T25" fmla="*/ 37 h 37"/>
                <a:gd name="T26" fmla="*/ 39 w 40"/>
                <a:gd name="T27" fmla="*/ 35 h 37"/>
                <a:gd name="T28" fmla="*/ 40 w 40"/>
                <a:gd name="T29" fmla="*/ 33 h 37"/>
                <a:gd name="T30" fmla="*/ 40 w 40"/>
                <a:gd name="T31" fmla="*/ 32 h 37"/>
                <a:gd name="T32" fmla="*/ 39 w 40"/>
                <a:gd name="T33" fmla="*/ 30 h 37"/>
                <a:gd name="T34" fmla="*/ 37 w 40"/>
                <a:gd name="T35" fmla="*/ 28 h 37"/>
                <a:gd name="T36" fmla="*/ 8 w 40"/>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7">
                  <a:moveTo>
                    <a:pt x="8" y="1"/>
                  </a:moveTo>
                  <a:lnTo>
                    <a:pt x="7" y="0"/>
                  </a:lnTo>
                  <a:lnTo>
                    <a:pt x="5" y="0"/>
                  </a:lnTo>
                  <a:lnTo>
                    <a:pt x="3" y="1"/>
                  </a:lnTo>
                  <a:lnTo>
                    <a:pt x="1" y="3"/>
                  </a:lnTo>
                  <a:lnTo>
                    <a:pt x="0" y="5"/>
                  </a:lnTo>
                  <a:lnTo>
                    <a:pt x="0" y="6"/>
                  </a:lnTo>
                  <a:lnTo>
                    <a:pt x="1" y="8"/>
                  </a:lnTo>
                  <a:lnTo>
                    <a:pt x="3" y="10"/>
                  </a:lnTo>
                  <a:lnTo>
                    <a:pt x="32" y="37"/>
                  </a:lnTo>
                  <a:lnTo>
                    <a:pt x="33" y="37"/>
                  </a:lnTo>
                  <a:lnTo>
                    <a:pt x="35" y="37"/>
                  </a:lnTo>
                  <a:lnTo>
                    <a:pt x="37" y="37"/>
                  </a:lnTo>
                  <a:lnTo>
                    <a:pt x="39" y="35"/>
                  </a:lnTo>
                  <a:lnTo>
                    <a:pt x="40" y="33"/>
                  </a:lnTo>
                  <a:lnTo>
                    <a:pt x="40" y="32"/>
                  </a:lnTo>
                  <a:lnTo>
                    <a:pt x="39" y="30"/>
                  </a:lnTo>
                  <a:lnTo>
                    <a:pt x="37" y="28"/>
                  </a:lnTo>
                  <a:lnTo>
                    <a:pt x="8" y="1"/>
                  </a:lnTo>
                  <a:close/>
                </a:path>
              </a:pathLst>
            </a:custGeom>
            <a:solidFill>
              <a:srgbClr val="000000"/>
            </a:solidFill>
            <a:ln w="9525">
              <a:solidFill>
                <a:schemeClr val="tx2"/>
              </a:solidFill>
              <a:round/>
              <a:headEnd/>
              <a:tailEnd/>
            </a:ln>
          </p:spPr>
          <p:txBody>
            <a:bodyPr/>
            <a:lstStyle/>
            <a:p>
              <a:endParaRPr lang="en-US"/>
            </a:p>
          </p:txBody>
        </p:sp>
        <p:sp>
          <p:nvSpPr>
            <p:cNvPr id="58408" name="Freeform 40"/>
            <p:cNvSpPr>
              <a:spLocks/>
            </p:cNvSpPr>
            <p:nvPr/>
          </p:nvSpPr>
          <p:spPr bwMode="auto">
            <a:xfrm>
              <a:off x="2338" y="2569"/>
              <a:ext cx="40" cy="35"/>
            </a:xfrm>
            <a:custGeom>
              <a:avLst/>
              <a:gdLst>
                <a:gd name="T0" fmla="*/ 6 w 40"/>
                <a:gd name="T1" fmla="*/ 0 h 35"/>
                <a:gd name="T2" fmla="*/ 5 w 40"/>
                <a:gd name="T3" fmla="*/ 0 h 35"/>
                <a:gd name="T4" fmla="*/ 3 w 40"/>
                <a:gd name="T5" fmla="*/ 0 h 35"/>
                <a:gd name="T6" fmla="*/ 1 w 40"/>
                <a:gd name="T7" fmla="*/ 0 h 35"/>
                <a:gd name="T8" fmla="*/ 0 w 40"/>
                <a:gd name="T9" fmla="*/ 1 h 35"/>
                <a:gd name="T10" fmla="*/ 0 w 40"/>
                <a:gd name="T11" fmla="*/ 3 h 35"/>
                <a:gd name="T12" fmla="*/ 0 w 40"/>
                <a:gd name="T13" fmla="*/ 5 h 35"/>
                <a:gd name="T14" fmla="*/ 0 w 40"/>
                <a:gd name="T15" fmla="*/ 6 h 35"/>
                <a:gd name="T16" fmla="*/ 1 w 40"/>
                <a:gd name="T17" fmla="*/ 8 h 35"/>
                <a:gd name="T18" fmla="*/ 32 w 40"/>
                <a:gd name="T19" fmla="*/ 35 h 35"/>
                <a:gd name="T20" fmla="*/ 33 w 40"/>
                <a:gd name="T21" fmla="*/ 35 h 35"/>
                <a:gd name="T22" fmla="*/ 35 w 40"/>
                <a:gd name="T23" fmla="*/ 35 h 35"/>
                <a:gd name="T24" fmla="*/ 37 w 40"/>
                <a:gd name="T25" fmla="*/ 35 h 35"/>
                <a:gd name="T26" fmla="*/ 39 w 40"/>
                <a:gd name="T27" fmla="*/ 33 h 35"/>
                <a:gd name="T28" fmla="*/ 40 w 40"/>
                <a:gd name="T29" fmla="*/ 32 h 35"/>
                <a:gd name="T30" fmla="*/ 40 w 40"/>
                <a:gd name="T31" fmla="*/ 30 h 35"/>
                <a:gd name="T32" fmla="*/ 39 w 40"/>
                <a:gd name="T33" fmla="*/ 28 h 35"/>
                <a:gd name="T34" fmla="*/ 37 w 40"/>
                <a:gd name="T35" fmla="*/ 27 h 35"/>
                <a:gd name="T36" fmla="*/ 6 w 40"/>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5">
                  <a:moveTo>
                    <a:pt x="6" y="0"/>
                  </a:moveTo>
                  <a:lnTo>
                    <a:pt x="5" y="0"/>
                  </a:lnTo>
                  <a:lnTo>
                    <a:pt x="3" y="0"/>
                  </a:lnTo>
                  <a:lnTo>
                    <a:pt x="1" y="0"/>
                  </a:lnTo>
                  <a:lnTo>
                    <a:pt x="0" y="1"/>
                  </a:lnTo>
                  <a:lnTo>
                    <a:pt x="0" y="3"/>
                  </a:lnTo>
                  <a:lnTo>
                    <a:pt x="0" y="5"/>
                  </a:lnTo>
                  <a:lnTo>
                    <a:pt x="0" y="6"/>
                  </a:lnTo>
                  <a:lnTo>
                    <a:pt x="1" y="8"/>
                  </a:lnTo>
                  <a:lnTo>
                    <a:pt x="32" y="35"/>
                  </a:lnTo>
                  <a:lnTo>
                    <a:pt x="33" y="35"/>
                  </a:lnTo>
                  <a:lnTo>
                    <a:pt x="35" y="35"/>
                  </a:lnTo>
                  <a:lnTo>
                    <a:pt x="37" y="35"/>
                  </a:lnTo>
                  <a:lnTo>
                    <a:pt x="39" y="33"/>
                  </a:lnTo>
                  <a:lnTo>
                    <a:pt x="40" y="32"/>
                  </a:lnTo>
                  <a:lnTo>
                    <a:pt x="40" y="30"/>
                  </a:lnTo>
                  <a:lnTo>
                    <a:pt x="39" y="28"/>
                  </a:lnTo>
                  <a:lnTo>
                    <a:pt x="37" y="27"/>
                  </a:lnTo>
                  <a:lnTo>
                    <a:pt x="6" y="0"/>
                  </a:lnTo>
                  <a:close/>
                </a:path>
              </a:pathLst>
            </a:custGeom>
            <a:solidFill>
              <a:srgbClr val="000000"/>
            </a:solidFill>
            <a:ln w="9525">
              <a:solidFill>
                <a:schemeClr val="tx2"/>
              </a:solidFill>
              <a:round/>
              <a:headEnd/>
              <a:tailEnd/>
            </a:ln>
          </p:spPr>
          <p:txBody>
            <a:bodyPr/>
            <a:lstStyle/>
            <a:p>
              <a:endParaRPr lang="en-US"/>
            </a:p>
          </p:txBody>
        </p:sp>
        <p:sp>
          <p:nvSpPr>
            <p:cNvPr id="58409" name="Freeform 41"/>
            <p:cNvSpPr>
              <a:spLocks/>
            </p:cNvSpPr>
            <p:nvPr/>
          </p:nvSpPr>
          <p:spPr bwMode="auto">
            <a:xfrm>
              <a:off x="2392" y="2614"/>
              <a:ext cx="42" cy="36"/>
            </a:xfrm>
            <a:custGeom>
              <a:avLst/>
              <a:gdLst>
                <a:gd name="T0" fmla="*/ 6 w 42"/>
                <a:gd name="T1" fmla="*/ 0 h 36"/>
                <a:gd name="T2" fmla="*/ 5 w 42"/>
                <a:gd name="T3" fmla="*/ 0 h 36"/>
                <a:gd name="T4" fmla="*/ 3 w 42"/>
                <a:gd name="T5" fmla="*/ 0 h 36"/>
                <a:gd name="T6" fmla="*/ 1 w 42"/>
                <a:gd name="T7" fmla="*/ 0 h 36"/>
                <a:gd name="T8" fmla="*/ 0 w 42"/>
                <a:gd name="T9" fmla="*/ 2 h 36"/>
                <a:gd name="T10" fmla="*/ 0 w 42"/>
                <a:gd name="T11" fmla="*/ 4 h 36"/>
                <a:gd name="T12" fmla="*/ 0 w 42"/>
                <a:gd name="T13" fmla="*/ 5 h 36"/>
                <a:gd name="T14" fmla="*/ 0 w 42"/>
                <a:gd name="T15" fmla="*/ 7 h 36"/>
                <a:gd name="T16" fmla="*/ 1 w 42"/>
                <a:gd name="T17" fmla="*/ 9 h 36"/>
                <a:gd name="T18" fmla="*/ 33 w 42"/>
                <a:gd name="T19" fmla="*/ 34 h 36"/>
                <a:gd name="T20" fmla="*/ 35 w 42"/>
                <a:gd name="T21" fmla="*/ 36 h 36"/>
                <a:gd name="T22" fmla="*/ 37 w 42"/>
                <a:gd name="T23" fmla="*/ 36 h 36"/>
                <a:gd name="T24" fmla="*/ 38 w 42"/>
                <a:gd name="T25" fmla="*/ 34 h 36"/>
                <a:gd name="T26" fmla="*/ 40 w 42"/>
                <a:gd name="T27" fmla="*/ 32 h 36"/>
                <a:gd name="T28" fmla="*/ 42 w 42"/>
                <a:gd name="T29" fmla="*/ 31 h 36"/>
                <a:gd name="T30" fmla="*/ 42 w 42"/>
                <a:gd name="T31" fmla="*/ 29 h 36"/>
                <a:gd name="T32" fmla="*/ 40 w 42"/>
                <a:gd name="T33" fmla="*/ 27 h 36"/>
                <a:gd name="T34" fmla="*/ 38 w 42"/>
                <a:gd name="T35" fmla="*/ 26 h 36"/>
                <a:gd name="T36" fmla="*/ 6 w 42"/>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36">
                  <a:moveTo>
                    <a:pt x="6" y="0"/>
                  </a:moveTo>
                  <a:lnTo>
                    <a:pt x="5" y="0"/>
                  </a:lnTo>
                  <a:lnTo>
                    <a:pt x="3" y="0"/>
                  </a:lnTo>
                  <a:lnTo>
                    <a:pt x="1" y="0"/>
                  </a:lnTo>
                  <a:lnTo>
                    <a:pt x="0" y="2"/>
                  </a:lnTo>
                  <a:lnTo>
                    <a:pt x="0" y="4"/>
                  </a:lnTo>
                  <a:lnTo>
                    <a:pt x="0" y="5"/>
                  </a:lnTo>
                  <a:lnTo>
                    <a:pt x="0" y="7"/>
                  </a:lnTo>
                  <a:lnTo>
                    <a:pt x="1" y="9"/>
                  </a:lnTo>
                  <a:lnTo>
                    <a:pt x="33" y="34"/>
                  </a:lnTo>
                  <a:lnTo>
                    <a:pt x="35" y="36"/>
                  </a:lnTo>
                  <a:lnTo>
                    <a:pt x="37" y="36"/>
                  </a:lnTo>
                  <a:lnTo>
                    <a:pt x="38" y="34"/>
                  </a:lnTo>
                  <a:lnTo>
                    <a:pt x="40" y="32"/>
                  </a:lnTo>
                  <a:lnTo>
                    <a:pt x="42" y="31"/>
                  </a:lnTo>
                  <a:lnTo>
                    <a:pt x="42" y="29"/>
                  </a:lnTo>
                  <a:lnTo>
                    <a:pt x="40" y="27"/>
                  </a:lnTo>
                  <a:lnTo>
                    <a:pt x="38" y="26"/>
                  </a:lnTo>
                  <a:lnTo>
                    <a:pt x="6" y="0"/>
                  </a:lnTo>
                  <a:close/>
                </a:path>
              </a:pathLst>
            </a:custGeom>
            <a:solidFill>
              <a:srgbClr val="000000"/>
            </a:solidFill>
            <a:ln w="9525">
              <a:solidFill>
                <a:schemeClr val="tx2"/>
              </a:solidFill>
              <a:round/>
              <a:headEnd/>
              <a:tailEnd/>
            </a:ln>
          </p:spPr>
          <p:txBody>
            <a:bodyPr/>
            <a:lstStyle/>
            <a:p>
              <a:endParaRPr lang="en-US"/>
            </a:p>
          </p:txBody>
        </p:sp>
        <p:sp>
          <p:nvSpPr>
            <p:cNvPr id="58410" name="Freeform 42"/>
            <p:cNvSpPr>
              <a:spLocks/>
            </p:cNvSpPr>
            <p:nvPr/>
          </p:nvSpPr>
          <p:spPr bwMode="auto">
            <a:xfrm>
              <a:off x="2447" y="2658"/>
              <a:ext cx="44" cy="34"/>
            </a:xfrm>
            <a:custGeom>
              <a:avLst/>
              <a:gdLst>
                <a:gd name="T0" fmla="*/ 7 w 44"/>
                <a:gd name="T1" fmla="*/ 0 h 34"/>
                <a:gd name="T2" fmla="*/ 5 w 44"/>
                <a:gd name="T3" fmla="*/ 0 h 34"/>
                <a:gd name="T4" fmla="*/ 4 w 44"/>
                <a:gd name="T5" fmla="*/ 0 h 34"/>
                <a:gd name="T6" fmla="*/ 2 w 44"/>
                <a:gd name="T7" fmla="*/ 0 h 34"/>
                <a:gd name="T8" fmla="*/ 0 w 44"/>
                <a:gd name="T9" fmla="*/ 2 h 34"/>
                <a:gd name="T10" fmla="*/ 0 w 44"/>
                <a:gd name="T11" fmla="*/ 3 h 34"/>
                <a:gd name="T12" fmla="*/ 0 w 44"/>
                <a:gd name="T13" fmla="*/ 5 h 34"/>
                <a:gd name="T14" fmla="*/ 0 w 44"/>
                <a:gd name="T15" fmla="*/ 7 h 34"/>
                <a:gd name="T16" fmla="*/ 2 w 44"/>
                <a:gd name="T17" fmla="*/ 8 h 34"/>
                <a:gd name="T18" fmla="*/ 36 w 44"/>
                <a:gd name="T19" fmla="*/ 32 h 34"/>
                <a:gd name="T20" fmla="*/ 37 w 44"/>
                <a:gd name="T21" fmla="*/ 34 h 34"/>
                <a:gd name="T22" fmla="*/ 39 w 44"/>
                <a:gd name="T23" fmla="*/ 34 h 34"/>
                <a:gd name="T24" fmla="*/ 41 w 44"/>
                <a:gd name="T25" fmla="*/ 32 h 34"/>
                <a:gd name="T26" fmla="*/ 43 w 44"/>
                <a:gd name="T27" fmla="*/ 30 h 34"/>
                <a:gd name="T28" fmla="*/ 44 w 44"/>
                <a:gd name="T29" fmla="*/ 29 h 34"/>
                <a:gd name="T30" fmla="*/ 44 w 44"/>
                <a:gd name="T31" fmla="*/ 27 h 34"/>
                <a:gd name="T32" fmla="*/ 43 w 44"/>
                <a:gd name="T33" fmla="*/ 25 h 34"/>
                <a:gd name="T34" fmla="*/ 41 w 44"/>
                <a:gd name="T35" fmla="*/ 24 h 34"/>
                <a:gd name="T36" fmla="*/ 7 w 44"/>
                <a:gd name="T3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34">
                  <a:moveTo>
                    <a:pt x="7" y="0"/>
                  </a:moveTo>
                  <a:lnTo>
                    <a:pt x="5" y="0"/>
                  </a:lnTo>
                  <a:lnTo>
                    <a:pt x="4" y="0"/>
                  </a:lnTo>
                  <a:lnTo>
                    <a:pt x="2" y="0"/>
                  </a:lnTo>
                  <a:lnTo>
                    <a:pt x="0" y="2"/>
                  </a:lnTo>
                  <a:lnTo>
                    <a:pt x="0" y="3"/>
                  </a:lnTo>
                  <a:lnTo>
                    <a:pt x="0" y="5"/>
                  </a:lnTo>
                  <a:lnTo>
                    <a:pt x="0" y="7"/>
                  </a:lnTo>
                  <a:lnTo>
                    <a:pt x="2" y="8"/>
                  </a:lnTo>
                  <a:lnTo>
                    <a:pt x="36" y="32"/>
                  </a:lnTo>
                  <a:lnTo>
                    <a:pt x="37" y="34"/>
                  </a:lnTo>
                  <a:lnTo>
                    <a:pt x="39" y="34"/>
                  </a:lnTo>
                  <a:lnTo>
                    <a:pt x="41" y="32"/>
                  </a:lnTo>
                  <a:lnTo>
                    <a:pt x="43" y="30"/>
                  </a:lnTo>
                  <a:lnTo>
                    <a:pt x="44" y="29"/>
                  </a:lnTo>
                  <a:lnTo>
                    <a:pt x="44" y="27"/>
                  </a:lnTo>
                  <a:lnTo>
                    <a:pt x="43" y="25"/>
                  </a:lnTo>
                  <a:lnTo>
                    <a:pt x="41" y="24"/>
                  </a:lnTo>
                  <a:lnTo>
                    <a:pt x="7" y="0"/>
                  </a:lnTo>
                  <a:close/>
                </a:path>
              </a:pathLst>
            </a:custGeom>
            <a:solidFill>
              <a:srgbClr val="000000"/>
            </a:solidFill>
            <a:ln w="9525">
              <a:solidFill>
                <a:schemeClr val="tx2"/>
              </a:solidFill>
              <a:round/>
              <a:headEnd/>
              <a:tailEnd/>
            </a:ln>
          </p:spPr>
          <p:txBody>
            <a:bodyPr/>
            <a:lstStyle/>
            <a:p>
              <a:endParaRPr lang="en-US"/>
            </a:p>
          </p:txBody>
        </p:sp>
        <p:sp>
          <p:nvSpPr>
            <p:cNvPr id="58411" name="Freeform 43"/>
            <p:cNvSpPr>
              <a:spLocks/>
            </p:cNvSpPr>
            <p:nvPr/>
          </p:nvSpPr>
          <p:spPr bwMode="auto">
            <a:xfrm>
              <a:off x="2505" y="2699"/>
              <a:ext cx="44" cy="32"/>
            </a:xfrm>
            <a:custGeom>
              <a:avLst/>
              <a:gdLst>
                <a:gd name="T0" fmla="*/ 8 w 44"/>
                <a:gd name="T1" fmla="*/ 0 h 32"/>
                <a:gd name="T2" fmla="*/ 6 w 44"/>
                <a:gd name="T3" fmla="*/ 0 h 32"/>
                <a:gd name="T4" fmla="*/ 5 w 44"/>
                <a:gd name="T5" fmla="*/ 0 h 32"/>
                <a:gd name="T6" fmla="*/ 3 w 44"/>
                <a:gd name="T7" fmla="*/ 0 h 32"/>
                <a:gd name="T8" fmla="*/ 1 w 44"/>
                <a:gd name="T9" fmla="*/ 1 h 32"/>
                <a:gd name="T10" fmla="*/ 0 w 44"/>
                <a:gd name="T11" fmla="*/ 3 h 32"/>
                <a:gd name="T12" fmla="*/ 0 w 44"/>
                <a:gd name="T13" fmla="*/ 5 h 32"/>
                <a:gd name="T14" fmla="*/ 1 w 44"/>
                <a:gd name="T15" fmla="*/ 6 h 32"/>
                <a:gd name="T16" fmla="*/ 3 w 44"/>
                <a:gd name="T17" fmla="*/ 8 h 32"/>
                <a:gd name="T18" fmla="*/ 10 w 44"/>
                <a:gd name="T19" fmla="*/ 13 h 32"/>
                <a:gd name="T20" fmla="*/ 37 w 44"/>
                <a:gd name="T21" fmla="*/ 32 h 32"/>
                <a:gd name="T22" fmla="*/ 38 w 44"/>
                <a:gd name="T23" fmla="*/ 32 h 32"/>
                <a:gd name="T24" fmla="*/ 40 w 44"/>
                <a:gd name="T25" fmla="*/ 32 h 32"/>
                <a:gd name="T26" fmla="*/ 42 w 44"/>
                <a:gd name="T27" fmla="*/ 32 h 32"/>
                <a:gd name="T28" fmla="*/ 44 w 44"/>
                <a:gd name="T29" fmla="*/ 30 h 32"/>
                <a:gd name="T30" fmla="*/ 44 w 44"/>
                <a:gd name="T31" fmla="*/ 28 h 32"/>
                <a:gd name="T32" fmla="*/ 44 w 44"/>
                <a:gd name="T33" fmla="*/ 26 h 32"/>
                <a:gd name="T34" fmla="*/ 44 w 44"/>
                <a:gd name="T35" fmla="*/ 25 h 32"/>
                <a:gd name="T36" fmla="*/ 42 w 44"/>
                <a:gd name="T37" fmla="*/ 23 h 32"/>
                <a:gd name="T38" fmla="*/ 15 w 44"/>
                <a:gd name="T39" fmla="*/ 5 h 32"/>
                <a:gd name="T40" fmla="*/ 8 w 44"/>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2">
                  <a:moveTo>
                    <a:pt x="8" y="0"/>
                  </a:moveTo>
                  <a:lnTo>
                    <a:pt x="6" y="0"/>
                  </a:lnTo>
                  <a:lnTo>
                    <a:pt x="5" y="0"/>
                  </a:lnTo>
                  <a:lnTo>
                    <a:pt x="3" y="0"/>
                  </a:lnTo>
                  <a:lnTo>
                    <a:pt x="1" y="1"/>
                  </a:lnTo>
                  <a:lnTo>
                    <a:pt x="0" y="3"/>
                  </a:lnTo>
                  <a:lnTo>
                    <a:pt x="0" y="5"/>
                  </a:lnTo>
                  <a:lnTo>
                    <a:pt x="1" y="6"/>
                  </a:lnTo>
                  <a:lnTo>
                    <a:pt x="3" y="8"/>
                  </a:lnTo>
                  <a:lnTo>
                    <a:pt x="10" y="13"/>
                  </a:lnTo>
                  <a:lnTo>
                    <a:pt x="37" y="32"/>
                  </a:lnTo>
                  <a:lnTo>
                    <a:pt x="38" y="32"/>
                  </a:lnTo>
                  <a:lnTo>
                    <a:pt x="40" y="32"/>
                  </a:lnTo>
                  <a:lnTo>
                    <a:pt x="42" y="32"/>
                  </a:lnTo>
                  <a:lnTo>
                    <a:pt x="44" y="30"/>
                  </a:lnTo>
                  <a:lnTo>
                    <a:pt x="44" y="28"/>
                  </a:lnTo>
                  <a:lnTo>
                    <a:pt x="44" y="26"/>
                  </a:lnTo>
                  <a:lnTo>
                    <a:pt x="44" y="25"/>
                  </a:lnTo>
                  <a:lnTo>
                    <a:pt x="42" y="23"/>
                  </a:lnTo>
                  <a:lnTo>
                    <a:pt x="15" y="5"/>
                  </a:lnTo>
                  <a:lnTo>
                    <a:pt x="8" y="0"/>
                  </a:lnTo>
                  <a:close/>
                </a:path>
              </a:pathLst>
            </a:custGeom>
            <a:solidFill>
              <a:srgbClr val="000000"/>
            </a:solidFill>
            <a:ln w="9525">
              <a:solidFill>
                <a:schemeClr val="tx2"/>
              </a:solidFill>
              <a:round/>
              <a:headEnd/>
              <a:tailEnd/>
            </a:ln>
          </p:spPr>
          <p:txBody>
            <a:bodyPr/>
            <a:lstStyle/>
            <a:p>
              <a:endParaRPr lang="en-US"/>
            </a:p>
          </p:txBody>
        </p:sp>
        <p:sp>
          <p:nvSpPr>
            <p:cNvPr id="58412" name="Freeform 44"/>
            <p:cNvSpPr>
              <a:spLocks/>
            </p:cNvSpPr>
            <p:nvPr/>
          </p:nvSpPr>
          <p:spPr bwMode="auto">
            <a:xfrm>
              <a:off x="2565" y="2737"/>
              <a:ext cx="44" cy="31"/>
            </a:xfrm>
            <a:custGeom>
              <a:avLst/>
              <a:gdLst>
                <a:gd name="T0" fmla="*/ 7 w 44"/>
                <a:gd name="T1" fmla="*/ 0 h 31"/>
                <a:gd name="T2" fmla="*/ 5 w 44"/>
                <a:gd name="T3" fmla="*/ 0 h 31"/>
                <a:gd name="T4" fmla="*/ 4 w 44"/>
                <a:gd name="T5" fmla="*/ 0 h 31"/>
                <a:gd name="T6" fmla="*/ 2 w 44"/>
                <a:gd name="T7" fmla="*/ 0 h 31"/>
                <a:gd name="T8" fmla="*/ 0 w 44"/>
                <a:gd name="T9" fmla="*/ 2 h 31"/>
                <a:gd name="T10" fmla="*/ 0 w 44"/>
                <a:gd name="T11" fmla="*/ 4 h 31"/>
                <a:gd name="T12" fmla="*/ 0 w 44"/>
                <a:gd name="T13" fmla="*/ 5 h 31"/>
                <a:gd name="T14" fmla="*/ 0 w 44"/>
                <a:gd name="T15" fmla="*/ 7 h 31"/>
                <a:gd name="T16" fmla="*/ 2 w 44"/>
                <a:gd name="T17" fmla="*/ 9 h 31"/>
                <a:gd name="T18" fmla="*/ 22 w 44"/>
                <a:gd name="T19" fmla="*/ 21 h 31"/>
                <a:gd name="T20" fmla="*/ 38 w 44"/>
                <a:gd name="T21" fmla="*/ 29 h 31"/>
                <a:gd name="T22" fmla="*/ 39 w 44"/>
                <a:gd name="T23" fmla="*/ 31 h 31"/>
                <a:gd name="T24" fmla="*/ 41 w 44"/>
                <a:gd name="T25" fmla="*/ 31 h 31"/>
                <a:gd name="T26" fmla="*/ 43 w 44"/>
                <a:gd name="T27" fmla="*/ 29 h 31"/>
                <a:gd name="T28" fmla="*/ 44 w 44"/>
                <a:gd name="T29" fmla="*/ 27 h 31"/>
                <a:gd name="T30" fmla="*/ 44 w 44"/>
                <a:gd name="T31" fmla="*/ 26 h 31"/>
                <a:gd name="T32" fmla="*/ 44 w 44"/>
                <a:gd name="T33" fmla="*/ 24 h 31"/>
                <a:gd name="T34" fmla="*/ 44 w 44"/>
                <a:gd name="T35" fmla="*/ 22 h 31"/>
                <a:gd name="T36" fmla="*/ 43 w 44"/>
                <a:gd name="T37" fmla="*/ 21 h 31"/>
                <a:gd name="T38" fmla="*/ 27 w 44"/>
                <a:gd name="T39" fmla="*/ 12 h 31"/>
                <a:gd name="T40" fmla="*/ 7 w 44"/>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1">
                  <a:moveTo>
                    <a:pt x="7" y="0"/>
                  </a:moveTo>
                  <a:lnTo>
                    <a:pt x="5" y="0"/>
                  </a:lnTo>
                  <a:lnTo>
                    <a:pt x="4" y="0"/>
                  </a:lnTo>
                  <a:lnTo>
                    <a:pt x="2" y="0"/>
                  </a:lnTo>
                  <a:lnTo>
                    <a:pt x="0" y="2"/>
                  </a:lnTo>
                  <a:lnTo>
                    <a:pt x="0" y="4"/>
                  </a:lnTo>
                  <a:lnTo>
                    <a:pt x="0" y="5"/>
                  </a:lnTo>
                  <a:lnTo>
                    <a:pt x="0" y="7"/>
                  </a:lnTo>
                  <a:lnTo>
                    <a:pt x="2" y="9"/>
                  </a:lnTo>
                  <a:lnTo>
                    <a:pt x="22" y="21"/>
                  </a:lnTo>
                  <a:lnTo>
                    <a:pt x="38" y="29"/>
                  </a:lnTo>
                  <a:lnTo>
                    <a:pt x="39" y="31"/>
                  </a:lnTo>
                  <a:lnTo>
                    <a:pt x="41" y="31"/>
                  </a:lnTo>
                  <a:lnTo>
                    <a:pt x="43" y="29"/>
                  </a:lnTo>
                  <a:lnTo>
                    <a:pt x="44" y="27"/>
                  </a:lnTo>
                  <a:lnTo>
                    <a:pt x="44" y="26"/>
                  </a:lnTo>
                  <a:lnTo>
                    <a:pt x="44" y="24"/>
                  </a:lnTo>
                  <a:lnTo>
                    <a:pt x="44" y="22"/>
                  </a:lnTo>
                  <a:lnTo>
                    <a:pt x="43" y="21"/>
                  </a:lnTo>
                  <a:lnTo>
                    <a:pt x="27" y="12"/>
                  </a:lnTo>
                  <a:lnTo>
                    <a:pt x="7" y="0"/>
                  </a:lnTo>
                  <a:close/>
                </a:path>
              </a:pathLst>
            </a:custGeom>
            <a:solidFill>
              <a:srgbClr val="000000"/>
            </a:solidFill>
            <a:ln w="9525">
              <a:solidFill>
                <a:schemeClr val="tx2"/>
              </a:solidFill>
              <a:round/>
              <a:headEnd/>
              <a:tailEnd/>
            </a:ln>
          </p:spPr>
          <p:txBody>
            <a:bodyPr/>
            <a:lstStyle/>
            <a:p>
              <a:endParaRPr lang="en-US"/>
            </a:p>
          </p:txBody>
        </p:sp>
        <p:sp>
          <p:nvSpPr>
            <p:cNvPr id="58413" name="Freeform 45"/>
            <p:cNvSpPr>
              <a:spLocks/>
            </p:cNvSpPr>
            <p:nvPr/>
          </p:nvSpPr>
          <p:spPr bwMode="auto">
            <a:xfrm>
              <a:off x="2626" y="2773"/>
              <a:ext cx="46" cy="28"/>
            </a:xfrm>
            <a:custGeom>
              <a:avLst/>
              <a:gdLst>
                <a:gd name="T0" fmla="*/ 7 w 46"/>
                <a:gd name="T1" fmla="*/ 0 h 28"/>
                <a:gd name="T2" fmla="*/ 5 w 46"/>
                <a:gd name="T3" fmla="*/ 0 h 28"/>
                <a:gd name="T4" fmla="*/ 3 w 46"/>
                <a:gd name="T5" fmla="*/ 0 h 28"/>
                <a:gd name="T6" fmla="*/ 2 w 46"/>
                <a:gd name="T7" fmla="*/ 0 h 28"/>
                <a:gd name="T8" fmla="*/ 0 w 46"/>
                <a:gd name="T9" fmla="*/ 1 h 28"/>
                <a:gd name="T10" fmla="*/ 0 w 46"/>
                <a:gd name="T11" fmla="*/ 3 h 28"/>
                <a:gd name="T12" fmla="*/ 0 w 46"/>
                <a:gd name="T13" fmla="*/ 5 h 28"/>
                <a:gd name="T14" fmla="*/ 0 w 46"/>
                <a:gd name="T15" fmla="*/ 6 h 28"/>
                <a:gd name="T16" fmla="*/ 2 w 46"/>
                <a:gd name="T17" fmla="*/ 8 h 28"/>
                <a:gd name="T18" fmla="*/ 37 w 46"/>
                <a:gd name="T19" fmla="*/ 28 h 28"/>
                <a:gd name="T20" fmla="*/ 39 w 46"/>
                <a:gd name="T21" fmla="*/ 28 h 28"/>
                <a:gd name="T22" fmla="*/ 41 w 46"/>
                <a:gd name="T23" fmla="*/ 28 h 28"/>
                <a:gd name="T24" fmla="*/ 42 w 46"/>
                <a:gd name="T25" fmla="*/ 28 h 28"/>
                <a:gd name="T26" fmla="*/ 44 w 46"/>
                <a:gd name="T27" fmla="*/ 27 h 28"/>
                <a:gd name="T28" fmla="*/ 46 w 46"/>
                <a:gd name="T29" fmla="*/ 25 h 28"/>
                <a:gd name="T30" fmla="*/ 46 w 46"/>
                <a:gd name="T31" fmla="*/ 23 h 28"/>
                <a:gd name="T32" fmla="*/ 44 w 46"/>
                <a:gd name="T33" fmla="*/ 22 h 28"/>
                <a:gd name="T34" fmla="*/ 42 w 46"/>
                <a:gd name="T35" fmla="*/ 20 h 28"/>
                <a:gd name="T36" fmla="*/ 7 w 4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28">
                  <a:moveTo>
                    <a:pt x="7" y="0"/>
                  </a:moveTo>
                  <a:lnTo>
                    <a:pt x="5" y="0"/>
                  </a:lnTo>
                  <a:lnTo>
                    <a:pt x="3" y="0"/>
                  </a:lnTo>
                  <a:lnTo>
                    <a:pt x="2" y="0"/>
                  </a:lnTo>
                  <a:lnTo>
                    <a:pt x="0" y="1"/>
                  </a:lnTo>
                  <a:lnTo>
                    <a:pt x="0" y="3"/>
                  </a:lnTo>
                  <a:lnTo>
                    <a:pt x="0" y="5"/>
                  </a:lnTo>
                  <a:lnTo>
                    <a:pt x="0" y="6"/>
                  </a:lnTo>
                  <a:lnTo>
                    <a:pt x="2" y="8"/>
                  </a:lnTo>
                  <a:lnTo>
                    <a:pt x="37" y="28"/>
                  </a:lnTo>
                  <a:lnTo>
                    <a:pt x="39" y="28"/>
                  </a:lnTo>
                  <a:lnTo>
                    <a:pt x="41" y="28"/>
                  </a:lnTo>
                  <a:lnTo>
                    <a:pt x="42" y="28"/>
                  </a:lnTo>
                  <a:lnTo>
                    <a:pt x="44" y="27"/>
                  </a:lnTo>
                  <a:lnTo>
                    <a:pt x="46" y="25"/>
                  </a:lnTo>
                  <a:lnTo>
                    <a:pt x="46" y="23"/>
                  </a:lnTo>
                  <a:lnTo>
                    <a:pt x="44" y="22"/>
                  </a:lnTo>
                  <a:lnTo>
                    <a:pt x="42" y="20"/>
                  </a:lnTo>
                  <a:lnTo>
                    <a:pt x="7" y="0"/>
                  </a:lnTo>
                  <a:close/>
                </a:path>
              </a:pathLst>
            </a:custGeom>
            <a:solidFill>
              <a:srgbClr val="000000"/>
            </a:solidFill>
            <a:ln w="9525">
              <a:solidFill>
                <a:schemeClr val="tx2"/>
              </a:solidFill>
              <a:round/>
              <a:headEnd/>
              <a:tailEnd/>
            </a:ln>
          </p:spPr>
          <p:txBody>
            <a:bodyPr/>
            <a:lstStyle/>
            <a:p>
              <a:endParaRPr lang="en-US"/>
            </a:p>
          </p:txBody>
        </p:sp>
        <p:sp>
          <p:nvSpPr>
            <p:cNvPr id="58414" name="Freeform 46"/>
            <p:cNvSpPr>
              <a:spLocks/>
            </p:cNvSpPr>
            <p:nvPr/>
          </p:nvSpPr>
          <p:spPr bwMode="auto">
            <a:xfrm>
              <a:off x="2689" y="2806"/>
              <a:ext cx="45" cy="27"/>
            </a:xfrm>
            <a:custGeom>
              <a:avLst/>
              <a:gdLst>
                <a:gd name="T0" fmla="*/ 6 w 45"/>
                <a:gd name="T1" fmla="*/ 0 h 27"/>
                <a:gd name="T2" fmla="*/ 5 w 45"/>
                <a:gd name="T3" fmla="*/ 0 h 27"/>
                <a:gd name="T4" fmla="*/ 3 w 45"/>
                <a:gd name="T5" fmla="*/ 0 h 27"/>
                <a:gd name="T6" fmla="*/ 1 w 45"/>
                <a:gd name="T7" fmla="*/ 0 h 27"/>
                <a:gd name="T8" fmla="*/ 0 w 45"/>
                <a:gd name="T9" fmla="*/ 2 h 27"/>
                <a:gd name="T10" fmla="*/ 0 w 45"/>
                <a:gd name="T11" fmla="*/ 4 h 27"/>
                <a:gd name="T12" fmla="*/ 0 w 45"/>
                <a:gd name="T13" fmla="*/ 5 h 27"/>
                <a:gd name="T14" fmla="*/ 0 w 45"/>
                <a:gd name="T15" fmla="*/ 7 h 27"/>
                <a:gd name="T16" fmla="*/ 1 w 45"/>
                <a:gd name="T17" fmla="*/ 9 h 27"/>
                <a:gd name="T18" fmla="*/ 21 w 45"/>
                <a:gd name="T19" fmla="*/ 19 h 27"/>
                <a:gd name="T20" fmla="*/ 23 w 45"/>
                <a:gd name="T21" fmla="*/ 21 h 27"/>
                <a:gd name="T22" fmla="*/ 40 w 45"/>
                <a:gd name="T23" fmla="*/ 27 h 27"/>
                <a:gd name="T24" fmla="*/ 42 w 45"/>
                <a:gd name="T25" fmla="*/ 27 h 27"/>
                <a:gd name="T26" fmla="*/ 43 w 45"/>
                <a:gd name="T27" fmla="*/ 27 h 27"/>
                <a:gd name="T28" fmla="*/ 45 w 45"/>
                <a:gd name="T29" fmla="*/ 26 h 27"/>
                <a:gd name="T30" fmla="*/ 45 w 45"/>
                <a:gd name="T31" fmla="*/ 24 h 27"/>
                <a:gd name="T32" fmla="*/ 45 w 45"/>
                <a:gd name="T33" fmla="*/ 22 h 27"/>
                <a:gd name="T34" fmla="*/ 45 w 45"/>
                <a:gd name="T35" fmla="*/ 21 h 27"/>
                <a:gd name="T36" fmla="*/ 43 w 45"/>
                <a:gd name="T37" fmla="*/ 19 h 27"/>
                <a:gd name="T38" fmla="*/ 42 w 45"/>
                <a:gd name="T39" fmla="*/ 17 h 27"/>
                <a:gd name="T40" fmla="*/ 25 w 45"/>
                <a:gd name="T41" fmla="*/ 11 h 27"/>
                <a:gd name="T42" fmla="*/ 23 w 45"/>
                <a:gd name="T43" fmla="*/ 16 h 27"/>
                <a:gd name="T44" fmla="*/ 27 w 45"/>
                <a:gd name="T45" fmla="*/ 11 h 27"/>
                <a:gd name="T46" fmla="*/ 6 w 45"/>
                <a:gd name="T4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27">
                  <a:moveTo>
                    <a:pt x="6" y="0"/>
                  </a:moveTo>
                  <a:lnTo>
                    <a:pt x="5" y="0"/>
                  </a:lnTo>
                  <a:lnTo>
                    <a:pt x="3" y="0"/>
                  </a:lnTo>
                  <a:lnTo>
                    <a:pt x="1" y="0"/>
                  </a:lnTo>
                  <a:lnTo>
                    <a:pt x="0" y="2"/>
                  </a:lnTo>
                  <a:lnTo>
                    <a:pt x="0" y="4"/>
                  </a:lnTo>
                  <a:lnTo>
                    <a:pt x="0" y="5"/>
                  </a:lnTo>
                  <a:lnTo>
                    <a:pt x="0" y="7"/>
                  </a:lnTo>
                  <a:lnTo>
                    <a:pt x="1" y="9"/>
                  </a:lnTo>
                  <a:lnTo>
                    <a:pt x="21" y="19"/>
                  </a:lnTo>
                  <a:lnTo>
                    <a:pt x="23" y="21"/>
                  </a:lnTo>
                  <a:lnTo>
                    <a:pt x="40" y="27"/>
                  </a:lnTo>
                  <a:lnTo>
                    <a:pt x="42" y="27"/>
                  </a:lnTo>
                  <a:lnTo>
                    <a:pt x="43" y="27"/>
                  </a:lnTo>
                  <a:lnTo>
                    <a:pt x="45" y="26"/>
                  </a:lnTo>
                  <a:lnTo>
                    <a:pt x="45" y="24"/>
                  </a:lnTo>
                  <a:lnTo>
                    <a:pt x="45" y="22"/>
                  </a:lnTo>
                  <a:lnTo>
                    <a:pt x="45" y="21"/>
                  </a:lnTo>
                  <a:lnTo>
                    <a:pt x="43" y="19"/>
                  </a:lnTo>
                  <a:lnTo>
                    <a:pt x="42" y="17"/>
                  </a:lnTo>
                  <a:lnTo>
                    <a:pt x="25" y="11"/>
                  </a:lnTo>
                  <a:lnTo>
                    <a:pt x="23" y="16"/>
                  </a:lnTo>
                  <a:lnTo>
                    <a:pt x="27" y="11"/>
                  </a:lnTo>
                  <a:lnTo>
                    <a:pt x="6" y="0"/>
                  </a:lnTo>
                  <a:close/>
                </a:path>
              </a:pathLst>
            </a:custGeom>
            <a:solidFill>
              <a:srgbClr val="000000"/>
            </a:solidFill>
            <a:ln w="9525">
              <a:solidFill>
                <a:schemeClr val="tx2"/>
              </a:solidFill>
              <a:round/>
              <a:headEnd/>
              <a:tailEnd/>
            </a:ln>
          </p:spPr>
          <p:txBody>
            <a:bodyPr/>
            <a:lstStyle/>
            <a:p>
              <a:endParaRPr lang="en-US"/>
            </a:p>
          </p:txBody>
        </p:sp>
        <p:sp>
          <p:nvSpPr>
            <p:cNvPr id="58415" name="Freeform 47"/>
            <p:cNvSpPr>
              <a:spLocks/>
            </p:cNvSpPr>
            <p:nvPr/>
          </p:nvSpPr>
          <p:spPr bwMode="auto">
            <a:xfrm>
              <a:off x="2751" y="2837"/>
              <a:ext cx="47" cy="27"/>
            </a:xfrm>
            <a:custGeom>
              <a:avLst/>
              <a:gdLst>
                <a:gd name="T0" fmla="*/ 7 w 47"/>
                <a:gd name="T1" fmla="*/ 0 h 27"/>
                <a:gd name="T2" fmla="*/ 5 w 47"/>
                <a:gd name="T3" fmla="*/ 0 h 27"/>
                <a:gd name="T4" fmla="*/ 3 w 47"/>
                <a:gd name="T5" fmla="*/ 1 h 27"/>
                <a:gd name="T6" fmla="*/ 2 w 47"/>
                <a:gd name="T7" fmla="*/ 3 h 27"/>
                <a:gd name="T8" fmla="*/ 0 w 47"/>
                <a:gd name="T9" fmla="*/ 5 h 27"/>
                <a:gd name="T10" fmla="*/ 0 w 47"/>
                <a:gd name="T11" fmla="*/ 6 h 27"/>
                <a:gd name="T12" fmla="*/ 2 w 47"/>
                <a:gd name="T13" fmla="*/ 8 h 27"/>
                <a:gd name="T14" fmla="*/ 3 w 47"/>
                <a:gd name="T15" fmla="*/ 10 h 27"/>
                <a:gd name="T16" fmla="*/ 5 w 47"/>
                <a:gd name="T17" fmla="*/ 10 h 27"/>
                <a:gd name="T18" fmla="*/ 8 w 47"/>
                <a:gd name="T19" fmla="*/ 12 h 27"/>
                <a:gd name="T20" fmla="*/ 42 w 47"/>
                <a:gd name="T21" fmla="*/ 27 h 27"/>
                <a:gd name="T22" fmla="*/ 44 w 47"/>
                <a:gd name="T23" fmla="*/ 27 h 27"/>
                <a:gd name="T24" fmla="*/ 45 w 47"/>
                <a:gd name="T25" fmla="*/ 27 h 27"/>
                <a:gd name="T26" fmla="*/ 47 w 47"/>
                <a:gd name="T27" fmla="*/ 25 h 27"/>
                <a:gd name="T28" fmla="*/ 47 w 47"/>
                <a:gd name="T29" fmla="*/ 23 h 27"/>
                <a:gd name="T30" fmla="*/ 47 w 47"/>
                <a:gd name="T31" fmla="*/ 22 h 27"/>
                <a:gd name="T32" fmla="*/ 47 w 47"/>
                <a:gd name="T33" fmla="*/ 20 h 27"/>
                <a:gd name="T34" fmla="*/ 45 w 47"/>
                <a:gd name="T35" fmla="*/ 18 h 27"/>
                <a:gd name="T36" fmla="*/ 44 w 47"/>
                <a:gd name="T37" fmla="*/ 17 h 27"/>
                <a:gd name="T38" fmla="*/ 10 w 47"/>
                <a:gd name="T39" fmla="*/ 1 h 27"/>
                <a:gd name="T40" fmla="*/ 7 w 47"/>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7">
                  <a:moveTo>
                    <a:pt x="7" y="0"/>
                  </a:moveTo>
                  <a:lnTo>
                    <a:pt x="5" y="0"/>
                  </a:lnTo>
                  <a:lnTo>
                    <a:pt x="3" y="1"/>
                  </a:lnTo>
                  <a:lnTo>
                    <a:pt x="2" y="3"/>
                  </a:lnTo>
                  <a:lnTo>
                    <a:pt x="0" y="5"/>
                  </a:lnTo>
                  <a:lnTo>
                    <a:pt x="0" y="6"/>
                  </a:lnTo>
                  <a:lnTo>
                    <a:pt x="2" y="8"/>
                  </a:lnTo>
                  <a:lnTo>
                    <a:pt x="3" y="10"/>
                  </a:lnTo>
                  <a:lnTo>
                    <a:pt x="5" y="10"/>
                  </a:lnTo>
                  <a:lnTo>
                    <a:pt x="8" y="12"/>
                  </a:lnTo>
                  <a:lnTo>
                    <a:pt x="42" y="27"/>
                  </a:lnTo>
                  <a:lnTo>
                    <a:pt x="44" y="27"/>
                  </a:lnTo>
                  <a:lnTo>
                    <a:pt x="45" y="27"/>
                  </a:lnTo>
                  <a:lnTo>
                    <a:pt x="47" y="25"/>
                  </a:lnTo>
                  <a:lnTo>
                    <a:pt x="47" y="23"/>
                  </a:lnTo>
                  <a:lnTo>
                    <a:pt x="47" y="22"/>
                  </a:lnTo>
                  <a:lnTo>
                    <a:pt x="47" y="20"/>
                  </a:lnTo>
                  <a:lnTo>
                    <a:pt x="45" y="18"/>
                  </a:lnTo>
                  <a:lnTo>
                    <a:pt x="44" y="17"/>
                  </a:lnTo>
                  <a:lnTo>
                    <a:pt x="10" y="1"/>
                  </a:lnTo>
                  <a:lnTo>
                    <a:pt x="7" y="0"/>
                  </a:lnTo>
                  <a:close/>
                </a:path>
              </a:pathLst>
            </a:custGeom>
            <a:solidFill>
              <a:srgbClr val="000000"/>
            </a:solidFill>
            <a:ln w="9525">
              <a:solidFill>
                <a:schemeClr val="tx2"/>
              </a:solidFill>
              <a:round/>
              <a:headEnd/>
              <a:tailEnd/>
            </a:ln>
          </p:spPr>
          <p:txBody>
            <a:bodyPr/>
            <a:lstStyle/>
            <a:p>
              <a:endParaRPr lang="en-US"/>
            </a:p>
          </p:txBody>
        </p:sp>
        <p:sp>
          <p:nvSpPr>
            <p:cNvPr id="58416" name="Freeform 48"/>
            <p:cNvSpPr>
              <a:spLocks/>
            </p:cNvSpPr>
            <p:nvPr/>
          </p:nvSpPr>
          <p:spPr bwMode="auto">
            <a:xfrm>
              <a:off x="2817" y="2865"/>
              <a:ext cx="47" cy="27"/>
            </a:xfrm>
            <a:custGeom>
              <a:avLst/>
              <a:gdLst>
                <a:gd name="T0" fmla="*/ 5 w 47"/>
                <a:gd name="T1" fmla="*/ 0 h 27"/>
                <a:gd name="T2" fmla="*/ 3 w 47"/>
                <a:gd name="T3" fmla="*/ 0 h 27"/>
                <a:gd name="T4" fmla="*/ 1 w 47"/>
                <a:gd name="T5" fmla="*/ 2 h 27"/>
                <a:gd name="T6" fmla="*/ 0 w 47"/>
                <a:gd name="T7" fmla="*/ 4 h 27"/>
                <a:gd name="T8" fmla="*/ 0 w 47"/>
                <a:gd name="T9" fmla="*/ 5 h 27"/>
                <a:gd name="T10" fmla="*/ 0 w 47"/>
                <a:gd name="T11" fmla="*/ 7 h 27"/>
                <a:gd name="T12" fmla="*/ 0 w 47"/>
                <a:gd name="T13" fmla="*/ 9 h 27"/>
                <a:gd name="T14" fmla="*/ 1 w 47"/>
                <a:gd name="T15" fmla="*/ 11 h 27"/>
                <a:gd name="T16" fmla="*/ 3 w 47"/>
                <a:gd name="T17" fmla="*/ 11 h 27"/>
                <a:gd name="T18" fmla="*/ 40 w 47"/>
                <a:gd name="T19" fmla="*/ 27 h 27"/>
                <a:gd name="T20" fmla="*/ 42 w 47"/>
                <a:gd name="T21" fmla="*/ 27 h 27"/>
                <a:gd name="T22" fmla="*/ 44 w 47"/>
                <a:gd name="T23" fmla="*/ 26 h 27"/>
                <a:gd name="T24" fmla="*/ 45 w 47"/>
                <a:gd name="T25" fmla="*/ 24 h 27"/>
                <a:gd name="T26" fmla="*/ 47 w 47"/>
                <a:gd name="T27" fmla="*/ 22 h 27"/>
                <a:gd name="T28" fmla="*/ 47 w 47"/>
                <a:gd name="T29" fmla="*/ 21 h 27"/>
                <a:gd name="T30" fmla="*/ 45 w 47"/>
                <a:gd name="T31" fmla="*/ 19 h 27"/>
                <a:gd name="T32" fmla="*/ 44 w 47"/>
                <a:gd name="T33" fmla="*/ 17 h 27"/>
                <a:gd name="T34" fmla="*/ 42 w 47"/>
                <a:gd name="T35" fmla="*/ 17 h 27"/>
                <a:gd name="T36" fmla="*/ 5 w 4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27">
                  <a:moveTo>
                    <a:pt x="5" y="0"/>
                  </a:moveTo>
                  <a:lnTo>
                    <a:pt x="3" y="0"/>
                  </a:lnTo>
                  <a:lnTo>
                    <a:pt x="1" y="2"/>
                  </a:lnTo>
                  <a:lnTo>
                    <a:pt x="0" y="4"/>
                  </a:lnTo>
                  <a:lnTo>
                    <a:pt x="0" y="5"/>
                  </a:lnTo>
                  <a:lnTo>
                    <a:pt x="0" y="7"/>
                  </a:lnTo>
                  <a:lnTo>
                    <a:pt x="0" y="9"/>
                  </a:lnTo>
                  <a:lnTo>
                    <a:pt x="1" y="11"/>
                  </a:lnTo>
                  <a:lnTo>
                    <a:pt x="3" y="11"/>
                  </a:lnTo>
                  <a:lnTo>
                    <a:pt x="40" y="27"/>
                  </a:lnTo>
                  <a:lnTo>
                    <a:pt x="42" y="27"/>
                  </a:lnTo>
                  <a:lnTo>
                    <a:pt x="44" y="26"/>
                  </a:lnTo>
                  <a:lnTo>
                    <a:pt x="45" y="24"/>
                  </a:lnTo>
                  <a:lnTo>
                    <a:pt x="47" y="22"/>
                  </a:lnTo>
                  <a:lnTo>
                    <a:pt x="47" y="21"/>
                  </a:lnTo>
                  <a:lnTo>
                    <a:pt x="45" y="19"/>
                  </a:lnTo>
                  <a:lnTo>
                    <a:pt x="44" y="17"/>
                  </a:lnTo>
                  <a:lnTo>
                    <a:pt x="42" y="17"/>
                  </a:lnTo>
                  <a:lnTo>
                    <a:pt x="5" y="0"/>
                  </a:lnTo>
                  <a:close/>
                </a:path>
              </a:pathLst>
            </a:custGeom>
            <a:solidFill>
              <a:srgbClr val="000000"/>
            </a:solidFill>
            <a:ln w="9525">
              <a:solidFill>
                <a:schemeClr val="tx2"/>
              </a:solidFill>
              <a:round/>
              <a:headEnd/>
              <a:tailEnd/>
            </a:ln>
          </p:spPr>
          <p:txBody>
            <a:bodyPr/>
            <a:lstStyle/>
            <a:p>
              <a:endParaRPr lang="en-US"/>
            </a:p>
          </p:txBody>
        </p:sp>
        <p:sp>
          <p:nvSpPr>
            <p:cNvPr id="58417" name="Freeform 49"/>
            <p:cNvSpPr>
              <a:spLocks/>
            </p:cNvSpPr>
            <p:nvPr/>
          </p:nvSpPr>
          <p:spPr bwMode="auto">
            <a:xfrm>
              <a:off x="2882" y="2894"/>
              <a:ext cx="48" cy="24"/>
            </a:xfrm>
            <a:custGeom>
              <a:avLst/>
              <a:gdLst>
                <a:gd name="T0" fmla="*/ 6 w 48"/>
                <a:gd name="T1" fmla="*/ 0 h 24"/>
                <a:gd name="T2" fmla="*/ 4 w 48"/>
                <a:gd name="T3" fmla="*/ 0 h 24"/>
                <a:gd name="T4" fmla="*/ 2 w 48"/>
                <a:gd name="T5" fmla="*/ 0 h 24"/>
                <a:gd name="T6" fmla="*/ 0 w 48"/>
                <a:gd name="T7" fmla="*/ 2 h 24"/>
                <a:gd name="T8" fmla="*/ 0 w 48"/>
                <a:gd name="T9" fmla="*/ 3 h 24"/>
                <a:gd name="T10" fmla="*/ 0 w 48"/>
                <a:gd name="T11" fmla="*/ 5 h 24"/>
                <a:gd name="T12" fmla="*/ 0 w 48"/>
                <a:gd name="T13" fmla="*/ 7 h 24"/>
                <a:gd name="T14" fmla="*/ 2 w 48"/>
                <a:gd name="T15" fmla="*/ 8 h 24"/>
                <a:gd name="T16" fmla="*/ 4 w 48"/>
                <a:gd name="T17" fmla="*/ 10 h 24"/>
                <a:gd name="T18" fmla="*/ 39 w 48"/>
                <a:gd name="T19" fmla="*/ 24 h 24"/>
                <a:gd name="T20" fmla="*/ 41 w 48"/>
                <a:gd name="T21" fmla="*/ 24 h 24"/>
                <a:gd name="T22" fmla="*/ 43 w 48"/>
                <a:gd name="T23" fmla="*/ 24 h 24"/>
                <a:gd name="T24" fmla="*/ 44 w 48"/>
                <a:gd name="T25" fmla="*/ 24 h 24"/>
                <a:gd name="T26" fmla="*/ 46 w 48"/>
                <a:gd name="T27" fmla="*/ 22 h 24"/>
                <a:gd name="T28" fmla="*/ 48 w 48"/>
                <a:gd name="T29" fmla="*/ 20 h 24"/>
                <a:gd name="T30" fmla="*/ 48 w 48"/>
                <a:gd name="T31" fmla="*/ 19 h 24"/>
                <a:gd name="T32" fmla="*/ 46 w 48"/>
                <a:gd name="T33" fmla="*/ 17 h 24"/>
                <a:gd name="T34" fmla="*/ 44 w 48"/>
                <a:gd name="T35" fmla="*/ 15 h 24"/>
                <a:gd name="T36" fmla="*/ 43 w 48"/>
                <a:gd name="T37" fmla="*/ 14 h 24"/>
                <a:gd name="T38" fmla="*/ 41 w 48"/>
                <a:gd name="T39" fmla="*/ 14 h 24"/>
                <a:gd name="T40" fmla="*/ 6 w 48"/>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4">
                  <a:moveTo>
                    <a:pt x="6" y="0"/>
                  </a:moveTo>
                  <a:lnTo>
                    <a:pt x="4" y="0"/>
                  </a:lnTo>
                  <a:lnTo>
                    <a:pt x="2" y="0"/>
                  </a:lnTo>
                  <a:lnTo>
                    <a:pt x="0" y="2"/>
                  </a:lnTo>
                  <a:lnTo>
                    <a:pt x="0" y="3"/>
                  </a:lnTo>
                  <a:lnTo>
                    <a:pt x="0" y="5"/>
                  </a:lnTo>
                  <a:lnTo>
                    <a:pt x="0" y="7"/>
                  </a:lnTo>
                  <a:lnTo>
                    <a:pt x="2" y="8"/>
                  </a:lnTo>
                  <a:lnTo>
                    <a:pt x="4" y="10"/>
                  </a:lnTo>
                  <a:lnTo>
                    <a:pt x="39" y="24"/>
                  </a:lnTo>
                  <a:lnTo>
                    <a:pt x="41" y="24"/>
                  </a:lnTo>
                  <a:lnTo>
                    <a:pt x="43" y="24"/>
                  </a:lnTo>
                  <a:lnTo>
                    <a:pt x="44" y="24"/>
                  </a:lnTo>
                  <a:lnTo>
                    <a:pt x="46" y="22"/>
                  </a:lnTo>
                  <a:lnTo>
                    <a:pt x="48" y="20"/>
                  </a:lnTo>
                  <a:lnTo>
                    <a:pt x="48" y="19"/>
                  </a:lnTo>
                  <a:lnTo>
                    <a:pt x="46" y="17"/>
                  </a:lnTo>
                  <a:lnTo>
                    <a:pt x="44" y="15"/>
                  </a:lnTo>
                  <a:lnTo>
                    <a:pt x="43" y="14"/>
                  </a:lnTo>
                  <a:lnTo>
                    <a:pt x="41" y="14"/>
                  </a:lnTo>
                  <a:lnTo>
                    <a:pt x="6" y="0"/>
                  </a:lnTo>
                  <a:close/>
                </a:path>
              </a:pathLst>
            </a:custGeom>
            <a:solidFill>
              <a:srgbClr val="000000"/>
            </a:solidFill>
            <a:ln w="9525">
              <a:solidFill>
                <a:schemeClr val="tx2"/>
              </a:solidFill>
              <a:round/>
              <a:headEnd/>
              <a:tailEnd/>
            </a:ln>
          </p:spPr>
          <p:txBody>
            <a:bodyPr/>
            <a:lstStyle/>
            <a:p>
              <a:endParaRPr lang="en-US"/>
            </a:p>
          </p:txBody>
        </p:sp>
        <p:sp>
          <p:nvSpPr>
            <p:cNvPr id="58418" name="Freeform 50"/>
            <p:cNvSpPr>
              <a:spLocks/>
            </p:cNvSpPr>
            <p:nvPr/>
          </p:nvSpPr>
          <p:spPr bwMode="auto">
            <a:xfrm>
              <a:off x="2948" y="2919"/>
              <a:ext cx="47" cy="24"/>
            </a:xfrm>
            <a:custGeom>
              <a:avLst/>
              <a:gdLst>
                <a:gd name="T0" fmla="*/ 5 w 47"/>
                <a:gd name="T1" fmla="*/ 0 h 24"/>
                <a:gd name="T2" fmla="*/ 4 w 47"/>
                <a:gd name="T3" fmla="*/ 0 h 24"/>
                <a:gd name="T4" fmla="*/ 2 w 47"/>
                <a:gd name="T5" fmla="*/ 0 h 24"/>
                <a:gd name="T6" fmla="*/ 0 w 47"/>
                <a:gd name="T7" fmla="*/ 2 h 24"/>
                <a:gd name="T8" fmla="*/ 0 w 47"/>
                <a:gd name="T9" fmla="*/ 4 h 24"/>
                <a:gd name="T10" fmla="*/ 0 w 47"/>
                <a:gd name="T11" fmla="*/ 5 h 24"/>
                <a:gd name="T12" fmla="*/ 0 w 47"/>
                <a:gd name="T13" fmla="*/ 7 h 24"/>
                <a:gd name="T14" fmla="*/ 2 w 47"/>
                <a:gd name="T15" fmla="*/ 9 h 24"/>
                <a:gd name="T16" fmla="*/ 4 w 47"/>
                <a:gd name="T17" fmla="*/ 10 h 24"/>
                <a:gd name="T18" fmla="*/ 34 w 47"/>
                <a:gd name="T19" fmla="*/ 22 h 24"/>
                <a:gd name="T20" fmla="*/ 42 w 47"/>
                <a:gd name="T21" fmla="*/ 24 h 24"/>
                <a:gd name="T22" fmla="*/ 44 w 47"/>
                <a:gd name="T23" fmla="*/ 24 h 24"/>
                <a:gd name="T24" fmla="*/ 46 w 47"/>
                <a:gd name="T25" fmla="*/ 24 h 24"/>
                <a:gd name="T26" fmla="*/ 47 w 47"/>
                <a:gd name="T27" fmla="*/ 22 h 24"/>
                <a:gd name="T28" fmla="*/ 47 w 47"/>
                <a:gd name="T29" fmla="*/ 21 h 24"/>
                <a:gd name="T30" fmla="*/ 47 w 47"/>
                <a:gd name="T31" fmla="*/ 19 h 24"/>
                <a:gd name="T32" fmla="*/ 47 w 47"/>
                <a:gd name="T33" fmla="*/ 17 h 24"/>
                <a:gd name="T34" fmla="*/ 46 w 47"/>
                <a:gd name="T35" fmla="*/ 16 h 24"/>
                <a:gd name="T36" fmla="*/ 44 w 47"/>
                <a:gd name="T37" fmla="*/ 14 h 24"/>
                <a:gd name="T38" fmla="*/ 36 w 47"/>
                <a:gd name="T39" fmla="*/ 12 h 24"/>
                <a:gd name="T40" fmla="*/ 5 w 47"/>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4">
                  <a:moveTo>
                    <a:pt x="5" y="0"/>
                  </a:moveTo>
                  <a:lnTo>
                    <a:pt x="4" y="0"/>
                  </a:lnTo>
                  <a:lnTo>
                    <a:pt x="2" y="0"/>
                  </a:lnTo>
                  <a:lnTo>
                    <a:pt x="0" y="2"/>
                  </a:lnTo>
                  <a:lnTo>
                    <a:pt x="0" y="4"/>
                  </a:lnTo>
                  <a:lnTo>
                    <a:pt x="0" y="5"/>
                  </a:lnTo>
                  <a:lnTo>
                    <a:pt x="0" y="7"/>
                  </a:lnTo>
                  <a:lnTo>
                    <a:pt x="2" y="9"/>
                  </a:lnTo>
                  <a:lnTo>
                    <a:pt x="4" y="10"/>
                  </a:lnTo>
                  <a:lnTo>
                    <a:pt x="34" y="22"/>
                  </a:lnTo>
                  <a:lnTo>
                    <a:pt x="42" y="24"/>
                  </a:lnTo>
                  <a:lnTo>
                    <a:pt x="44" y="24"/>
                  </a:lnTo>
                  <a:lnTo>
                    <a:pt x="46" y="24"/>
                  </a:lnTo>
                  <a:lnTo>
                    <a:pt x="47" y="22"/>
                  </a:lnTo>
                  <a:lnTo>
                    <a:pt x="47" y="21"/>
                  </a:lnTo>
                  <a:lnTo>
                    <a:pt x="47" y="19"/>
                  </a:lnTo>
                  <a:lnTo>
                    <a:pt x="47" y="17"/>
                  </a:lnTo>
                  <a:lnTo>
                    <a:pt x="46" y="16"/>
                  </a:lnTo>
                  <a:lnTo>
                    <a:pt x="44" y="14"/>
                  </a:lnTo>
                  <a:lnTo>
                    <a:pt x="36" y="12"/>
                  </a:lnTo>
                  <a:lnTo>
                    <a:pt x="5" y="0"/>
                  </a:lnTo>
                  <a:close/>
                </a:path>
              </a:pathLst>
            </a:custGeom>
            <a:solidFill>
              <a:srgbClr val="000000"/>
            </a:solidFill>
            <a:ln w="9525">
              <a:solidFill>
                <a:schemeClr val="tx2"/>
              </a:solidFill>
              <a:round/>
              <a:headEnd/>
              <a:tailEnd/>
            </a:ln>
          </p:spPr>
          <p:txBody>
            <a:bodyPr/>
            <a:lstStyle/>
            <a:p>
              <a:endParaRPr lang="en-US"/>
            </a:p>
          </p:txBody>
        </p:sp>
        <p:sp>
          <p:nvSpPr>
            <p:cNvPr id="58419" name="Freeform 51"/>
            <p:cNvSpPr>
              <a:spLocks/>
            </p:cNvSpPr>
            <p:nvPr/>
          </p:nvSpPr>
          <p:spPr bwMode="auto">
            <a:xfrm>
              <a:off x="3014" y="2943"/>
              <a:ext cx="49" cy="25"/>
            </a:xfrm>
            <a:custGeom>
              <a:avLst/>
              <a:gdLst>
                <a:gd name="T0" fmla="*/ 7 w 49"/>
                <a:gd name="T1" fmla="*/ 0 h 25"/>
                <a:gd name="T2" fmla="*/ 5 w 49"/>
                <a:gd name="T3" fmla="*/ 0 h 25"/>
                <a:gd name="T4" fmla="*/ 3 w 49"/>
                <a:gd name="T5" fmla="*/ 2 h 25"/>
                <a:gd name="T6" fmla="*/ 2 w 49"/>
                <a:gd name="T7" fmla="*/ 3 h 25"/>
                <a:gd name="T8" fmla="*/ 0 w 49"/>
                <a:gd name="T9" fmla="*/ 5 h 25"/>
                <a:gd name="T10" fmla="*/ 0 w 49"/>
                <a:gd name="T11" fmla="*/ 7 h 25"/>
                <a:gd name="T12" fmla="*/ 2 w 49"/>
                <a:gd name="T13" fmla="*/ 8 h 25"/>
                <a:gd name="T14" fmla="*/ 3 w 49"/>
                <a:gd name="T15" fmla="*/ 10 h 25"/>
                <a:gd name="T16" fmla="*/ 5 w 49"/>
                <a:gd name="T17" fmla="*/ 10 h 25"/>
                <a:gd name="T18" fmla="*/ 32 w 49"/>
                <a:gd name="T19" fmla="*/ 20 h 25"/>
                <a:gd name="T20" fmla="*/ 42 w 49"/>
                <a:gd name="T21" fmla="*/ 25 h 25"/>
                <a:gd name="T22" fmla="*/ 44 w 49"/>
                <a:gd name="T23" fmla="*/ 25 h 25"/>
                <a:gd name="T24" fmla="*/ 46 w 49"/>
                <a:gd name="T25" fmla="*/ 24 h 25"/>
                <a:gd name="T26" fmla="*/ 47 w 49"/>
                <a:gd name="T27" fmla="*/ 22 h 25"/>
                <a:gd name="T28" fmla="*/ 49 w 49"/>
                <a:gd name="T29" fmla="*/ 20 h 25"/>
                <a:gd name="T30" fmla="*/ 49 w 49"/>
                <a:gd name="T31" fmla="*/ 18 h 25"/>
                <a:gd name="T32" fmla="*/ 47 w 49"/>
                <a:gd name="T33" fmla="*/ 17 h 25"/>
                <a:gd name="T34" fmla="*/ 46 w 49"/>
                <a:gd name="T35" fmla="*/ 15 h 25"/>
                <a:gd name="T36" fmla="*/ 44 w 49"/>
                <a:gd name="T37" fmla="*/ 15 h 25"/>
                <a:gd name="T38" fmla="*/ 34 w 49"/>
                <a:gd name="T39" fmla="*/ 10 h 25"/>
                <a:gd name="T40" fmla="*/ 7 w 49"/>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5">
                  <a:moveTo>
                    <a:pt x="7" y="0"/>
                  </a:moveTo>
                  <a:lnTo>
                    <a:pt x="5" y="0"/>
                  </a:lnTo>
                  <a:lnTo>
                    <a:pt x="3" y="2"/>
                  </a:lnTo>
                  <a:lnTo>
                    <a:pt x="2" y="3"/>
                  </a:lnTo>
                  <a:lnTo>
                    <a:pt x="0" y="5"/>
                  </a:lnTo>
                  <a:lnTo>
                    <a:pt x="0" y="7"/>
                  </a:lnTo>
                  <a:lnTo>
                    <a:pt x="2" y="8"/>
                  </a:lnTo>
                  <a:lnTo>
                    <a:pt x="3" y="10"/>
                  </a:lnTo>
                  <a:lnTo>
                    <a:pt x="5" y="10"/>
                  </a:lnTo>
                  <a:lnTo>
                    <a:pt x="32" y="20"/>
                  </a:lnTo>
                  <a:lnTo>
                    <a:pt x="42" y="25"/>
                  </a:lnTo>
                  <a:lnTo>
                    <a:pt x="44" y="25"/>
                  </a:lnTo>
                  <a:lnTo>
                    <a:pt x="46" y="24"/>
                  </a:lnTo>
                  <a:lnTo>
                    <a:pt x="47" y="22"/>
                  </a:lnTo>
                  <a:lnTo>
                    <a:pt x="49" y="20"/>
                  </a:lnTo>
                  <a:lnTo>
                    <a:pt x="49" y="18"/>
                  </a:lnTo>
                  <a:lnTo>
                    <a:pt x="47" y="17"/>
                  </a:lnTo>
                  <a:lnTo>
                    <a:pt x="46" y="15"/>
                  </a:lnTo>
                  <a:lnTo>
                    <a:pt x="44" y="15"/>
                  </a:lnTo>
                  <a:lnTo>
                    <a:pt x="34" y="10"/>
                  </a:lnTo>
                  <a:lnTo>
                    <a:pt x="7" y="0"/>
                  </a:lnTo>
                  <a:close/>
                </a:path>
              </a:pathLst>
            </a:custGeom>
            <a:solidFill>
              <a:srgbClr val="000000"/>
            </a:solidFill>
            <a:ln w="9525">
              <a:solidFill>
                <a:schemeClr val="tx2"/>
              </a:solidFill>
              <a:round/>
              <a:headEnd/>
              <a:tailEnd/>
            </a:ln>
          </p:spPr>
          <p:txBody>
            <a:bodyPr/>
            <a:lstStyle/>
            <a:p>
              <a:endParaRPr lang="en-US"/>
            </a:p>
          </p:txBody>
        </p:sp>
        <p:sp>
          <p:nvSpPr>
            <p:cNvPr id="58420" name="Freeform 52"/>
            <p:cNvSpPr>
              <a:spLocks/>
            </p:cNvSpPr>
            <p:nvPr/>
          </p:nvSpPr>
          <p:spPr bwMode="auto">
            <a:xfrm>
              <a:off x="3081" y="2968"/>
              <a:ext cx="48" cy="22"/>
            </a:xfrm>
            <a:custGeom>
              <a:avLst/>
              <a:gdLst>
                <a:gd name="T0" fmla="*/ 6 w 48"/>
                <a:gd name="T1" fmla="*/ 0 h 22"/>
                <a:gd name="T2" fmla="*/ 4 w 48"/>
                <a:gd name="T3" fmla="*/ 0 h 22"/>
                <a:gd name="T4" fmla="*/ 2 w 48"/>
                <a:gd name="T5" fmla="*/ 0 h 22"/>
                <a:gd name="T6" fmla="*/ 0 w 48"/>
                <a:gd name="T7" fmla="*/ 2 h 22"/>
                <a:gd name="T8" fmla="*/ 0 w 48"/>
                <a:gd name="T9" fmla="*/ 4 h 22"/>
                <a:gd name="T10" fmla="*/ 0 w 48"/>
                <a:gd name="T11" fmla="*/ 5 h 22"/>
                <a:gd name="T12" fmla="*/ 0 w 48"/>
                <a:gd name="T13" fmla="*/ 7 h 22"/>
                <a:gd name="T14" fmla="*/ 2 w 48"/>
                <a:gd name="T15" fmla="*/ 9 h 22"/>
                <a:gd name="T16" fmla="*/ 4 w 48"/>
                <a:gd name="T17" fmla="*/ 10 h 22"/>
                <a:gd name="T18" fmla="*/ 31 w 48"/>
                <a:gd name="T19" fmla="*/ 19 h 22"/>
                <a:gd name="T20" fmla="*/ 43 w 48"/>
                <a:gd name="T21" fmla="*/ 22 h 22"/>
                <a:gd name="T22" fmla="*/ 44 w 48"/>
                <a:gd name="T23" fmla="*/ 22 h 22"/>
                <a:gd name="T24" fmla="*/ 46 w 48"/>
                <a:gd name="T25" fmla="*/ 22 h 22"/>
                <a:gd name="T26" fmla="*/ 48 w 48"/>
                <a:gd name="T27" fmla="*/ 20 h 22"/>
                <a:gd name="T28" fmla="*/ 48 w 48"/>
                <a:gd name="T29" fmla="*/ 19 h 22"/>
                <a:gd name="T30" fmla="*/ 48 w 48"/>
                <a:gd name="T31" fmla="*/ 17 h 22"/>
                <a:gd name="T32" fmla="*/ 48 w 48"/>
                <a:gd name="T33" fmla="*/ 15 h 22"/>
                <a:gd name="T34" fmla="*/ 46 w 48"/>
                <a:gd name="T35" fmla="*/ 14 h 22"/>
                <a:gd name="T36" fmla="*/ 44 w 48"/>
                <a:gd name="T37" fmla="*/ 12 h 22"/>
                <a:gd name="T38" fmla="*/ 33 w 48"/>
                <a:gd name="T39" fmla="*/ 9 h 22"/>
                <a:gd name="T40" fmla="*/ 6 w 48"/>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2">
                  <a:moveTo>
                    <a:pt x="6" y="0"/>
                  </a:moveTo>
                  <a:lnTo>
                    <a:pt x="4" y="0"/>
                  </a:lnTo>
                  <a:lnTo>
                    <a:pt x="2" y="0"/>
                  </a:lnTo>
                  <a:lnTo>
                    <a:pt x="0" y="2"/>
                  </a:lnTo>
                  <a:lnTo>
                    <a:pt x="0" y="4"/>
                  </a:lnTo>
                  <a:lnTo>
                    <a:pt x="0" y="5"/>
                  </a:lnTo>
                  <a:lnTo>
                    <a:pt x="0" y="7"/>
                  </a:lnTo>
                  <a:lnTo>
                    <a:pt x="2" y="9"/>
                  </a:lnTo>
                  <a:lnTo>
                    <a:pt x="4" y="10"/>
                  </a:lnTo>
                  <a:lnTo>
                    <a:pt x="31" y="19"/>
                  </a:lnTo>
                  <a:lnTo>
                    <a:pt x="43" y="22"/>
                  </a:lnTo>
                  <a:lnTo>
                    <a:pt x="44" y="22"/>
                  </a:lnTo>
                  <a:lnTo>
                    <a:pt x="46" y="22"/>
                  </a:lnTo>
                  <a:lnTo>
                    <a:pt x="48" y="20"/>
                  </a:lnTo>
                  <a:lnTo>
                    <a:pt x="48" y="19"/>
                  </a:lnTo>
                  <a:lnTo>
                    <a:pt x="48" y="17"/>
                  </a:lnTo>
                  <a:lnTo>
                    <a:pt x="48" y="15"/>
                  </a:lnTo>
                  <a:lnTo>
                    <a:pt x="46" y="14"/>
                  </a:lnTo>
                  <a:lnTo>
                    <a:pt x="44" y="12"/>
                  </a:lnTo>
                  <a:lnTo>
                    <a:pt x="33" y="9"/>
                  </a:lnTo>
                  <a:lnTo>
                    <a:pt x="6" y="0"/>
                  </a:lnTo>
                  <a:close/>
                </a:path>
              </a:pathLst>
            </a:custGeom>
            <a:solidFill>
              <a:srgbClr val="000000"/>
            </a:solidFill>
            <a:ln w="9525">
              <a:solidFill>
                <a:schemeClr val="tx2"/>
              </a:solidFill>
              <a:round/>
              <a:headEnd/>
              <a:tailEnd/>
            </a:ln>
          </p:spPr>
          <p:txBody>
            <a:bodyPr/>
            <a:lstStyle/>
            <a:p>
              <a:endParaRPr lang="en-US"/>
            </a:p>
          </p:txBody>
        </p:sp>
        <p:sp>
          <p:nvSpPr>
            <p:cNvPr id="58421" name="Freeform 53"/>
            <p:cNvSpPr>
              <a:spLocks/>
            </p:cNvSpPr>
            <p:nvPr/>
          </p:nvSpPr>
          <p:spPr bwMode="auto">
            <a:xfrm>
              <a:off x="3147" y="2990"/>
              <a:ext cx="49" cy="22"/>
            </a:xfrm>
            <a:custGeom>
              <a:avLst/>
              <a:gdLst>
                <a:gd name="T0" fmla="*/ 7 w 49"/>
                <a:gd name="T1" fmla="*/ 0 h 22"/>
                <a:gd name="T2" fmla="*/ 5 w 49"/>
                <a:gd name="T3" fmla="*/ 0 h 22"/>
                <a:gd name="T4" fmla="*/ 4 w 49"/>
                <a:gd name="T5" fmla="*/ 0 h 22"/>
                <a:gd name="T6" fmla="*/ 2 w 49"/>
                <a:gd name="T7" fmla="*/ 2 h 22"/>
                <a:gd name="T8" fmla="*/ 0 w 49"/>
                <a:gd name="T9" fmla="*/ 4 h 22"/>
                <a:gd name="T10" fmla="*/ 0 w 49"/>
                <a:gd name="T11" fmla="*/ 5 h 22"/>
                <a:gd name="T12" fmla="*/ 2 w 49"/>
                <a:gd name="T13" fmla="*/ 7 h 22"/>
                <a:gd name="T14" fmla="*/ 4 w 49"/>
                <a:gd name="T15" fmla="*/ 9 h 22"/>
                <a:gd name="T16" fmla="*/ 5 w 49"/>
                <a:gd name="T17" fmla="*/ 10 h 22"/>
                <a:gd name="T18" fmla="*/ 44 w 49"/>
                <a:gd name="T19" fmla="*/ 22 h 22"/>
                <a:gd name="T20" fmla="*/ 46 w 49"/>
                <a:gd name="T21" fmla="*/ 22 h 22"/>
                <a:gd name="T22" fmla="*/ 47 w 49"/>
                <a:gd name="T23" fmla="*/ 22 h 22"/>
                <a:gd name="T24" fmla="*/ 49 w 49"/>
                <a:gd name="T25" fmla="*/ 20 h 22"/>
                <a:gd name="T26" fmla="*/ 49 w 49"/>
                <a:gd name="T27" fmla="*/ 19 h 22"/>
                <a:gd name="T28" fmla="*/ 49 w 49"/>
                <a:gd name="T29" fmla="*/ 17 h 22"/>
                <a:gd name="T30" fmla="*/ 49 w 49"/>
                <a:gd name="T31" fmla="*/ 15 h 22"/>
                <a:gd name="T32" fmla="*/ 47 w 49"/>
                <a:gd name="T33" fmla="*/ 14 h 22"/>
                <a:gd name="T34" fmla="*/ 46 w 49"/>
                <a:gd name="T35" fmla="*/ 12 h 22"/>
                <a:gd name="T36" fmla="*/ 7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7" y="0"/>
                  </a:moveTo>
                  <a:lnTo>
                    <a:pt x="5" y="0"/>
                  </a:lnTo>
                  <a:lnTo>
                    <a:pt x="4" y="0"/>
                  </a:lnTo>
                  <a:lnTo>
                    <a:pt x="2" y="2"/>
                  </a:lnTo>
                  <a:lnTo>
                    <a:pt x="0" y="4"/>
                  </a:lnTo>
                  <a:lnTo>
                    <a:pt x="0" y="5"/>
                  </a:lnTo>
                  <a:lnTo>
                    <a:pt x="2" y="7"/>
                  </a:lnTo>
                  <a:lnTo>
                    <a:pt x="4" y="9"/>
                  </a:lnTo>
                  <a:lnTo>
                    <a:pt x="5" y="10"/>
                  </a:lnTo>
                  <a:lnTo>
                    <a:pt x="44" y="22"/>
                  </a:lnTo>
                  <a:lnTo>
                    <a:pt x="46" y="22"/>
                  </a:lnTo>
                  <a:lnTo>
                    <a:pt x="47" y="22"/>
                  </a:lnTo>
                  <a:lnTo>
                    <a:pt x="49" y="20"/>
                  </a:lnTo>
                  <a:lnTo>
                    <a:pt x="49" y="19"/>
                  </a:lnTo>
                  <a:lnTo>
                    <a:pt x="49" y="17"/>
                  </a:lnTo>
                  <a:lnTo>
                    <a:pt x="49" y="15"/>
                  </a:lnTo>
                  <a:lnTo>
                    <a:pt x="47" y="14"/>
                  </a:lnTo>
                  <a:lnTo>
                    <a:pt x="46" y="12"/>
                  </a:lnTo>
                  <a:lnTo>
                    <a:pt x="7" y="0"/>
                  </a:lnTo>
                  <a:close/>
                </a:path>
              </a:pathLst>
            </a:custGeom>
            <a:solidFill>
              <a:srgbClr val="000000"/>
            </a:solidFill>
            <a:ln w="9525">
              <a:solidFill>
                <a:schemeClr val="tx2"/>
              </a:solidFill>
              <a:round/>
              <a:headEnd/>
              <a:tailEnd/>
            </a:ln>
          </p:spPr>
          <p:txBody>
            <a:bodyPr/>
            <a:lstStyle/>
            <a:p>
              <a:endParaRPr lang="en-US"/>
            </a:p>
          </p:txBody>
        </p:sp>
        <p:sp>
          <p:nvSpPr>
            <p:cNvPr id="58422" name="Freeform 54"/>
            <p:cNvSpPr>
              <a:spLocks/>
            </p:cNvSpPr>
            <p:nvPr/>
          </p:nvSpPr>
          <p:spPr bwMode="auto">
            <a:xfrm>
              <a:off x="3215" y="3012"/>
              <a:ext cx="49" cy="24"/>
            </a:xfrm>
            <a:custGeom>
              <a:avLst/>
              <a:gdLst>
                <a:gd name="T0" fmla="*/ 6 w 49"/>
                <a:gd name="T1" fmla="*/ 0 h 24"/>
                <a:gd name="T2" fmla="*/ 5 w 49"/>
                <a:gd name="T3" fmla="*/ 0 h 24"/>
                <a:gd name="T4" fmla="*/ 3 w 49"/>
                <a:gd name="T5" fmla="*/ 2 h 24"/>
                <a:gd name="T6" fmla="*/ 1 w 49"/>
                <a:gd name="T7" fmla="*/ 3 h 24"/>
                <a:gd name="T8" fmla="*/ 0 w 49"/>
                <a:gd name="T9" fmla="*/ 5 h 24"/>
                <a:gd name="T10" fmla="*/ 0 w 49"/>
                <a:gd name="T11" fmla="*/ 7 h 24"/>
                <a:gd name="T12" fmla="*/ 1 w 49"/>
                <a:gd name="T13" fmla="*/ 8 h 24"/>
                <a:gd name="T14" fmla="*/ 3 w 49"/>
                <a:gd name="T15" fmla="*/ 10 h 24"/>
                <a:gd name="T16" fmla="*/ 5 w 49"/>
                <a:gd name="T17" fmla="*/ 10 h 24"/>
                <a:gd name="T18" fmla="*/ 30 w 49"/>
                <a:gd name="T19" fmla="*/ 19 h 24"/>
                <a:gd name="T20" fmla="*/ 44 w 49"/>
                <a:gd name="T21" fmla="*/ 24 h 24"/>
                <a:gd name="T22" fmla="*/ 45 w 49"/>
                <a:gd name="T23" fmla="*/ 24 h 24"/>
                <a:gd name="T24" fmla="*/ 47 w 49"/>
                <a:gd name="T25" fmla="*/ 22 h 24"/>
                <a:gd name="T26" fmla="*/ 49 w 49"/>
                <a:gd name="T27" fmla="*/ 20 h 24"/>
                <a:gd name="T28" fmla="*/ 49 w 49"/>
                <a:gd name="T29" fmla="*/ 19 h 24"/>
                <a:gd name="T30" fmla="*/ 49 w 49"/>
                <a:gd name="T31" fmla="*/ 17 h 24"/>
                <a:gd name="T32" fmla="*/ 49 w 49"/>
                <a:gd name="T33" fmla="*/ 15 h 24"/>
                <a:gd name="T34" fmla="*/ 47 w 49"/>
                <a:gd name="T35" fmla="*/ 14 h 24"/>
                <a:gd name="T36" fmla="*/ 45 w 49"/>
                <a:gd name="T37" fmla="*/ 14 h 24"/>
                <a:gd name="T38" fmla="*/ 32 w 49"/>
                <a:gd name="T39" fmla="*/ 8 h 24"/>
                <a:gd name="T40" fmla="*/ 6 w 49"/>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4">
                  <a:moveTo>
                    <a:pt x="6" y="0"/>
                  </a:moveTo>
                  <a:lnTo>
                    <a:pt x="5" y="0"/>
                  </a:lnTo>
                  <a:lnTo>
                    <a:pt x="3" y="2"/>
                  </a:lnTo>
                  <a:lnTo>
                    <a:pt x="1" y="3"/>
                  </a:lnTo>
                  <a:lnTo>
                    <a:pt x="0" y="5"/>
                  </a:lnTo>
                  <a:lnTo>
                    <a:pt x="0" y="7"/>
                  </a:lnTo>
                  <a:lnTo>
                    <a:pt x="1" y="8"/>
                  </a:lnTo>
                  <a:lnTo>
                    <a:pt x="3" y="10"/>
                  </a:lnTo>
                  <a:lnTo>
                    <a:pt x="5" y="10"/>
                  </a:lnTo>
                  <a:lnTo>
                    <a:pt x="30" y="19"/>
                  </a:lnTo>
                  <a:lnTo>
                    <a:pt x="44" y="24"/>
                  </a:lnTo>
                  <a:lnTo>
                    <a:pt x="45" y="24"/>
                  </a:lnTo>
                  <a:lnTo>
                    <a:pt x="47" y="22"/>
                  </a:lnTo>
                  <a:lnTo>
                    <a:pt x="49" y="20"/>
                  </a:lnTo>
                  <a:lnTo>
                    <a:pt x="49" y="19"/>
                  </a:lnTo>
                  <a:lnTo>
                    <a:pt x="49" y="17"/>
                  </a:lnTo>
                  <a:lnTo>
                    <a:pt x="49" y="15"/>
                  </a:lnTo>
                  <a:lnTo>
                    <a:pt x="47" y="14"/>
                  </a:lnTo>
                  <a:lnTo>
                    <a:pt x="45" y="14"/>
                  </a:lnTo>
                  <a:lnTo>
                    <a:pt x="32" y="8"/>
                  </a:lnTo>
                  <a:lnTo>
                    <a:pt x="6" y="0"/>
                  </a:lnTo>
                  <a:close/>
                </a:path>
              </a:pathLst>
            </a:custGeom>
            <a:solidFill>
              <a:srgbClr val="000000"/>
            </a:solidFill>
            <a:ln w="9525">
              <a:solidFill>
                <a:schemeClr val="tx2"/>
              </a:solidFill>
              <a:round/>
              <a:headEnd/>
              <a:tailEnd/>
            </a:ln>
          </p:spPr>
          <p:txBody>
            <a:bodyPr/>
            <a:lstStyle/>
            <a:p>
              <a:endParaRPr lang="en-US"/>
            </a:p>
          </p:txBody>
        </p:sp>
        <p:sp>
          <p:nvSpPr>
            <p:cNvPr id="58423" name="Freeform 55"/>
            <p:cNvSpPr>
              <a:spLocks/>
            </p:cNvSpPr>
            <p:nvPr/>
          </p:nvSpPr>
          <p:spPr bwMode="auto">
            <a:xfrm>
              <a:off x="3282" y="3034"/>
              <a:ext cx="49" cy="22"/>
            </a:xfrm>
            <a:custGeom>
              <a:avLst/>
              <a:gdLst>
                <a:gd name="T0" fmla="*/ 7 w 49"/>
                <a:gd name="T1" fmla="*/ 0 h 22"/>
                <a:gd name="T2" fmla="*/ 5 w 49"/>
                <a:gd name="T3" fmla="*/ 0 h 22"/>
                <a:gd name="T4" fmla="*/ 4 w 49"/>
                <a:gd name="T5" fmla="*/ 0 h 22"/>
                <a:gd name="T6" fmla="*/ 2 w 49"/>
                <a:gd name="T7" fmla="*/ 2 h 22"/>
                <a:gd name="T8" fmla="*/ 0 w 49"/>
                <a:gd name="T9" fmla="*/ 3 h 22"/>
                <a:gd name="T10" fmla="*/ 0 w 49"/>
                <a:gd name="T11" fmla="*/ 5 h 22"/>
                <a:gd name="T12" fmla="*/ 2 w 49"/>
                <a:gd name="T13" fmla="*/ 7 h 22"/>
                <a:gd name="T14" fmla="*/ 4 w 49"/>
                <a:gd name="T15" fmla="*/ 8 h 22"/>
                <a:gd name="T16" fmla="*/ 5 w 49"/>
                <a:gd name="T17" fmla="*/ 10 h 22"/>
                <a:gd name="T18" fmla="*/ 44 w 49"/>
                <a:gd name="T19" fmla="*/ 22 h 22"/>
                <a:gd name="T20" fmla="*/ 46 w 49"/>
                <a:gd name="T21" fmla="*/ 22 h 22"/>
                <a:gd name="T22" fmla="*/ 47 w 49"/>
                <a:gd name="T23" fmla="*/ 22 h 22"/>
                <a:gd name="T24" fmla="*/ 49 w 49"/>
                <a:gd name="T25" fmla="*/ 20 h 22"/>
                <a:gd name="T26" fmla="*/ 49 w 49"/>
                <a:gd name="T27" fmla="*/ 19 h 22"/>
                <a:gd name="T28" fmla="*/ 49 w 49"/>
                <a:gd name="T29" fmla="*/ 17 h 22"/>
                <a:gd name="T30" fmla="*/ 49 w 49"/>
                <a:gd name="T31" fmla="*/ 15 h 22"/>
                <a:gd name="T32" fmla="*/ 47 w 49"/>
                <a:gd name="T33" fmla="*/ 13 h 22"/>
                <a:gd name="T34" fmla="*/ 46 w 49"/>
                <a:gd name="T35" fmla="*/ 12 h 22"/>
                <a:gd name="T36" fmla="*/ 7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7" y="0"/>
                  </a:moveTo>
                  <a:lnTo>
                    <a:pt x="5" y="0"/>
                  </a:lnTo>
                  <a:lnTo>
                    <a:pt x="4" y="0"/>
                  </a:lnTo>
                  <a:lnTo>
                    <a:pt x="2" y="2"/>
                  </a:lnTo>
                  <a:lnTo>
                    <a:pt x="0" y="3"/>
                  </a:lnTo>
                  <a:lnTo>
                    <a:pt x="0" y="5"/>
                  </a:lnTo>
                  <a:lnTo>
                    <a:pt x="2" y="7"/>
                  </a:lnTo>
                  <a:lnTo>
                    <a:pt x="4" y="8"/>
                  </a:lnTo>
                  <a:lnTo>
                    <a:pt x="5" y="10"/>
                  </a:lnTo>
                  <a:lnTo>
                    <a:pt x="44" y="22"/>
                  </a:lnTo>
                  <a:lnTo>
                    <a:pt x="46" y="22"/>
                  </a:lnTo>
                  <a:lnTo>
                    <a:pt x="47" y="22"/>
                  </a:lnTo>
                  <a:lnTo>
                    <a:pt x="49" y="20"/>
                  </a:lnTo>
                  <a:lnTo>
                    <a:pt x="49" y="19"/>
                  </a:lnTo>
                  <a:lnTo>
                    <a:pt x="49" y="17"/>
                  </a:lnTo>
                  <a:lnTo>
                    <a:pt x="49" y="15"/>
                  </a:lnTo>
                  <a:lnTo>
                    <a:pt x="47" y="13"/>
                  </a:lnTo>
                  <a:lnTo>
                    <a:pt x="46" y="12"/>
                  </a:lnTo>
                  <a:lnTo>
                    <a:pt x="7" y="0"/>
                  </a:lnTo>
                  <a:close/>
                </a:path>
              </a:pathLst>
            </a:custGeom>
            <a:solidFill>
              <a:srgbClr val="000000"/>
            </a:solidFill>
            <a:ln w="9525">
              <a:solidFill>
                <a:schemeClr val="tx2"/>
              </a:solidFill>
              <a:round/>
              <a:headEnd/>
              <a:tailEnd/>
            </a:ln>
          </p:spPr>
          <p:txBody>
            <a:bodyPr/>
            <a:lstStyle/>
            <a:p>
              <a:endParaRPr lang="en-US"/>
            </a:p>
          </p:txBody>
        </p:sp>
        <p:sp>
          <p:nvSpPr>
            <p:cNvPr id="58424" name="Freeform 56"/>
            <p:cNvSpPr>
              <a:spLocks/>
            </p:cNvSpPr>
            <p:nvPr/>
          </p:nvSpPr>
          <p:spPr bwMode="auto">
            <a:xfrm>
              <a:off x="3350" y="3054"/>
              <a:ext cx="49" cy="22"/>
            </a:xfrm>
            <a:custGeom>
              <a:avLst/>
              <a:gdLst>
                <a:gd name="T0" fmla="*/ 6 w 49"/>
                <a:gd name="T1" fmla="*/ 0 h 22"/>
                <a:gd name="T2" fmla="*/ 5 w 49"/>
                <a:gd name="T3" fmla="*/ 0 h 22"/>
                <a:gd name="T4" fmla="*/ 3 w 49"/>
                <a:gd name="T5" fmla="*/ 2 h 22"/>
                <a:gd name="T6" fmla="*/ 1 w 49"/>
                <a:gd name="T7" fmla="*/ 4 h 22"/>
                <a:gd name="T8" fmla="*/ 0 w 49"/>
                <a:gd name="T9" fmla="*/ 5 h 22"/>
                <a:gd name="T10" fmla="*/ 0 w 49"/>
                <a:gd name="T11" fmla="*/ 7 h 22"/>
                <a:gd name="T12" fmla="*/ 1 w 49"/>
                <a:gd name="T13" fmla="*/ 9 h 22"/>
                <a:gd name="T14" fmla="*/ 3 w 49"/>
                <a:gd name="T15" fmla="*/ 10 h 22"/>
                <a:gd name="T16" fmla="*/ 5 w 49"/>
                <a:gd name="T17" fmla="*/ 10 h 22"/>
                <a:gd name="T18" fmla="*/ 28 w 49"/>
                <a:gd name="T19" fmla="*/ 19 h 22"/>
                <a:gd name="T20" fmla="*/ 43 w 49"/>
                <a:gd name="T21" fmla="*/ 22 h 22"/>
                <a:gd name="T22" fmla="*/ 45 w 49"/>
                <a:gd name="T23" fmla="*/ 22 h 22"/>
                <a:gd name="T24" fmla="*/ 47 w 49"/>
                <a:gd name="T25" fmla="*/ 22 h 22"/>
                <a:gd name="T26" fmla="*/ 49 w 49"/>
                <a:gd name="T27" fmla="*/ 20 h 22"/>
                <a:gd name="T28" fmla="*/ 49 w 49"/>
                <a:gd name="T29" fmla="*/ 19 h 22"/>
                <a:gd name="T30" fmla="*/ 49 w 49"/>
                <a:gd name="T31" fmla="*/ 17 h 22"/>
                <a:gd name="T32" fmla="*/ 49 w 49"/>
                <a:gd name="T33" fmla="*/ 15 h 22"/>
                <a:gd name="T34" fmla="*/ 47 w 49"/>
                <a:gd name="T35" fmla="*/ 14 h 22"/>
                <a:gd name="T36" fmla="*/ 45 w 49"/>
                <a:gd name="T37" fmla="*/ 12 h 22"/>
                <a:gd name="T38" fmla="*/ 30 w 49"/>
                <a:gd name="T39" fmla="*/ 9 h 22"/>
                <a:gd name="T40" fmla="*/ 6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6" y="0"/>
                  </a:moveTo>
                  <a:lnTo>
                    <a:pt x="5" y="0"/>
                  </a:lnTo>
                  <a:lnTo>
                    <a:pt x="3" y="2"/>
                  </a:lnTo>
                  <a:lnTo>
                    <a:pt x="1" y="4"/>
                  </a:lnTo>
                  <a:lnTo>
                    <a:pt x="0" y="5"/>
                  </a:lnTo>
                  <a:lnTo>
                    <a:pt x="0" y="7"/>
                  </a:lnTo>
                  <a:lnTo>
                    <a:pt x="1" y="9"/>
                  </a:lnTo>
                  <a:lnTo>
                    <a:pt x="3" y="10"/>
                  </a:lnTo>
                  <a:lnTo>
                    <a:pt x="5" y="10"/>
                  </a:lnTo>
                  <a:lnTo>
                    <a:pt x="28" y="19"/>
                  </a:lnTo>
                  <a:lnTo>
                    <a:pt x="43" y="22"/>
                  </a:lnTo>
                  <a:lnTo>
                    <a:pt x="45" y="22"/>
                  </a:lnTo>
                  <a:lnTo>
                    <a:pt x="47" y="22"/>
                  </a:lnTo>
                  <a:lnTo>
                    <a:pt x="49" y="20"/>
                  </a:lnTo>
                  <a:lnTo>
                    <a:pt x="49" y="19"/>
                  </a:lnTo>
                  <a:lnTo>
                    <a:pt x="49" y="17"/>
                  </a:lnTo>
                  <a:lnTo>
                    <a:pt x="49" y="15"/>
                  </a:lnTo>
                  <a:lnTo>
                    <a:pt x="47" y="14"/>
                  </a:lnTo>
                  <a:lnTo>
                    <a:pt x="45" y="12"/>
                  </a:lnTo>
                  <a:lnTo>
                    <a:pt x="30" y="9"/>
                  </a:lnTo>
                  <a:lnTo>
                    <a:pt x="6" y="0"/>
                  </a:lnTo>
                  <a:close/>
                </a:path>
              </a:pathLst>
            </a:custGeom>
            <a:solidFill>
              <a:srgbClr val="000000"/>
            </a:solidFill>
            <a:ln w="9525">
              <a:solidFill>
                <a:schemeClr val="tx2"/>
              </a:solidFill>
              <a:round/>
              <a:headEnd/>
              <a:tailEnd/>
            </a:ln>
          </p:spPr>
          <p:txBody>
            <a:bodyPr/>
            <a:lstStyle/>
            <a:p>
              <a:endParaRPr lang="en-US"/>
            </a:p>
          </p:txBody>
        </p:sp>
        <p:sp>
          <p:nvSpPr>
            <p:cNvPr id="58425" name="Freeform 57"/>
            <p:cNvSpPr>
              <a:spLocks/>
            </p:cNvSpPr>
            <p:nvPr/>
          </p:nvSpPr>
          <p:spPr bwMode="auto">
            <a:xfrm>
              <a:off x="3419" y="3076"/>
              <a:ext cx="49" cy="20"/>
            </a:xfrm>
            <a:custGeom>
              <a:avLst/>
              <a:gdLst>
                <a:gd name="T0" fmla="*/ 5 w 49"/>
                <a:gd name="T1" fmla="*/ 0 h 20"/>
                <a:gd name="T2" fmla="*/ 3 w 49"/>
                <a:gd name="T3" fmla="*/ 0 h 20"/>
                <a:gd name="T4" fmla="*/ 1 w 49"/>
                <a:gd name="T5" fmla="*/ 0 h 20"/>
                <a:gd name="T6" fmla="*/ 0 w 49"/>
                <a:gd name="T7" fmla="*/ 2 h 20"/>
                <a:gd name="T8" fmla="*/ 0 w 49"/>
                <a:gd name="T9" fmla="*/ 3 h 20"/>
                <a:gd name="T10" fmla="*/ 0 w 49"/>
                <a:gd name="T11" fmla="*/ 5 h 20"/>
                <a:gd name="T12" fmla="*/ 0 w 49"/>
                <a:gd name="T13" fmla="*/ 7 h 20"/>
                <a:gd name="T14" fmla="*/ 1 w 49"/>
                <a:gd name="T15" fmla="*/ 9 h 20"/>
                <a:gd name="T16" fmla="*/ 3 w 49"/>
                <a:gd name="T17" fmla="*/ 10 h 20"/>
                <a:gd name="T18" fmla="*/ 23 w 49"/>
                <a:gd name="T19" fmla="*/ 15 h 20"/>
                <a:gd name="T20" fmla="*/ 42 w 49"/>
                <a:gd name="T21" fmla="*/ 20 h 20"/>
                <a:gd name="T22" fmla="*/ 44 w 49"/>
                <a:gd name="T23" fmla="*/ 20 h 20"/>
                <a:gd name="T24" fmla="*/ 45 w 49"/>
                <a:gd name="T25" fmla="*/ 20 h 20"/>
                <a:gd name="T26" fmla="*/ 47 w 49"/>
                <a:gd name="T27" fmla="*/ 19 h 20"/>
                <a:gd name="T28" fmla="*/ 49 w 49"/>
                <a:gd name="T29" fmla="*/ 17 h 20"/>
                <a:gd name="T30" fmla="*/ 49 w 49"/>
                <a:gd name="T31" fmla="*/ 15 h 20"/>
                <a:gd name="T32" fmla="*/ 47 w 49"/>
                <a:gd name="T33" fmla="*/ 14 h 20"/>
                <a:gd name="T34" fmla="*/ 45 w 49"/>
                <a:gd name="T35" fmla="*/ 12 h 20"/>
                <a:gd name="T36" fmla="*/ 44 w 49"/>
                <a:gd name="T37" fmla="*/ 10 h 20"/>
                <a:gd name="T38" fmla="*/ 25 w 49"/>
                <a:gd name="T39" fmla="*/ 5 h 20"/>
                <a:gd name="T40" fmla="*/ 5 w 4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0">
                  <a:moveTo>
                    <a:pt x="5" y="0"/>
                  </a:moveTo>
                  <a:lnTo>
                    <a:pt x="3" y="0"/>
                  </a:lnTo>
                  <a:lnTo>
                    <a:pt x="1" y="0"/>
                  </a:lnTo>
                  <a:lnTo>
                    <a:pt x="0" y="2"/>
                  </a:lnTo>
                  <a:lnTo>
                    <a:pt x="0" y="3"/>
                  </a:lnTo>
                  <a:lnTo>
                    <a:pt x="0" y="5"/>
                  </a:lnTo>
                  <a:lnTo>
                    <a:pt x="0" y="7"/>
                  </a:lnTo>
                  <a:lnTo>
                    <a:pt x="1" y="9"/>
                  </a:lnTo>
                  <a:lnTo>
                    <a:pt x="3" y="10"/>
                  </a:lnTo>
                  <a:lnTo>
                    <a:pt x="23" y="15"/>
                  </a:lnTo>
                  <a:lnTo>
                    <a:pt x="42" y="20"/>
                  </a:lnTo>
                  <a:lnTo>
                    <a:pt x="44" y="20"/>
                  </a:lnTo>
                  <a:lnTo>
                    <a:pt x="45" y="20"/>
                  </a:lnTo>
                  <a:lnTo>
                    <a:pt x="47" y="19"/>
                  </a:lnTo>
                  <a:lnTo>
                    <a:pt x="49" y="17"/>
                  </a:lnTo>
                  <a:lnTo>
                    <a:pt x="49" y="15"/>
                  </a:lnTo>
                  <a:lnTo>
                    <a:pt x="47" y="14"/>
                  </a:lnTo>
                  <a:lnTo>
                    <a:pt x="45" y="12"/>
                  </a:lnTo>
                  <a:lnTo>
                    <a:pt x="44" y="10"/>
                  </a:lnTo>
                  <a:lnTo>
                    <a:pt x="25" y="5"/>
                  </a:lnTo>
                  <a:lnTo>
                    <a:pt x="5" y="0"/>
                  </a:lnTo>
                  <a:close/>
                </a:path>
              </a:pathLst>
            </a:custGeom>
            <a:solidFill>
              <a:srgbClr val="000000"/>
            </a:solidFill>
            <a:ln w="9525">
              <a:solidFill>
                <a:schemeClr val="tx2"/>
              </a:solidFill>
              <a:round/>
              <a:headEnd/>
              <a:tailEnd/>
            </a:ln>
          </p:spPr>
          <p:txBody>
            <a:bodyPr/>
            <a:lstStyle/>
            <a:p>
              <a:endParaRPr lang="en-US"/>
            </a:p>
          </p:txBody>
        </p:sp>
        <p:sp>
          <p:nvSpPr>
            <p:cNvPr id="58426" name="Freeform 58"/>
            <p:cNvSpPr>
              <a:spLocks/>
            </p:cNvSpPr>
            <p:nvPr/>
          </p:nvSpPr>
          <p:spPr bwMode="auto">
            <a:xfrm>
              <a:off x="3486" y="3096"/>
              <a:ext cx="49" cy="21"/>
            </a:xfrm>
            <a:custGeom>
              <a:avLst/>
              <a:gdLst>
                <a:gd name="T0" fmla="*/ 5 w 49"/>
                <a:gd name="T1" fmla="*/ 0 h 21"/>
                <a:gd name="T2" fmla="*/ 4 w 49"/>
                <a:gd name="T3" fmla="*/ 0 h 21"/>
                <a:gd name="T4" fmla="*/ 2 w 49"/>
                <a:gd name="T5" fmla="*/ 0 h 21"/>
                <a:gd name="T6" fmla="*/ 0 w 49"/>
                <a:gd name="T7" fmla="*/ 2 h 21"/>
                <a:gd name="T8" fmla="*/ 0 w 49"/>
                <a:gd name="T9" fmla="*/ 4 h 21"/>
                <a:gd name="T10" fmla="*/ 0 w 49"/>
                <a:gd name="T11" fmla="*/ 5 h 21"/>
                <a:gd name="T12" fmla="*/ 0 w 49"/>
                <a:gd name="T13" fmla="*/ 7 h 21"/>
                <a:gd name="T14" fmla="*/ 2 w 49"/>
                <a:gd name="T15" fmla="*/ 9 h 21"/>
                <a:gd name="T16" fmla="*/ 4 w 49"/>
                <a:gd name="T17" fmla="*/ 10 h 21"/>
                <a:gd name="T18" fmla="*/ 20 w 49"/>
                <a:gd name="T19" fmla="*/ 14 h 21"/>
                <a:gd name="T20" fmla="*/ 42 w 49"/>
                <a:gd name="T21" fmla="*/ 21 h 21"/>
                <a:gd name="T22" fmla="*/ 44 w 49"/>
                <a:gd name="T23" fmla="*/ 21 h 21"/>
                <a:gd name="T24" fmla="*/ 46 w 49"/>
                <a:gd name="T25" fmla="*/ 21 h 21"/>
                <a:gd name="T26" fmla="*/ 47 w 49"/>
                <a:gd name="T27" fmla="*/ 19 h 21"/>
                <a:gd name="T28" fmla="*/ 49 w 49"/>
                <a:gd name="T29" fmla="*/ 17 h 21"/>
                <a:gd name="T30" fmla="*/ 49 w 49"/>
                <a:gd name="T31" fmla="*/ 16 h 21"/>
                <a:gd name="T32" fmla="*/ 47 w 49"/>
                <a:gd name="T33" fmla="*/ 14 h 21"/>
                <a:gd name="T34" fmla="*/ 46 w 49"/>
                <a:gd name="T35" fmla="*/ 12 h 21"/>
                <a:gd name="T36" fmla="*/ 44 w 49"/>
                <a:gd name="T37" fmla="*/ 10 h 21"/>
                <a:gd name="T38" fmla="*/ 22 w 49"/>
                <a:gd name="T39" fmla="*/ 4 h 21"/>
                <a:gd name="T40" fmla="*/ 5 w 4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1">
                  <a:moveTo>
                    <a:pt x="5" y="0"/>
                  </a:moveTo>
                  <a:lnTo>
                    <a:pt x="4" y="0"/>
                  </a:lnTo>
                  <a:lnTo>
                    <a:pt x="2" y="0"/>
                  </a:lnTo>
                  <a:lnTo>
                    <a:pt x="0" y="2"/>
                  </a:lnTo>
                  <a:lnTo>
                    <a:pt x="0" y="4"/>
                  </a:lnTo>
                  <a:lnTo>
                    <a:pt x="0" y="5"/>
                  </a:lnTo>
                  <a:lnTo>
                    <a:pt x="0" y="7"/>
                  </a:lnTo>
                  <a:lnTo>
                    <a:pt x="2" y="9"/>
                  </a:lnTo>
                  <a:lnTo>
                    <a:pt x="4" y="10"/>
                  </a:lnTo>
                  <a:lnTo>
                    <a:pt x="20" y="14"/>
                  </a:lnTo>
                  <a:lnTo>
                    <a:pt x="42" y="21"/>
                  </a:lnTo>
                  <a:lnTo>
                    <a:pt x="44" y="21"/>
                  </a:lnTo>
                  <a:lnTo>
                    <a:pt x="46" y="21"/>
                  </a:lnTo>
                  <a:lnTo>
                    <a:pt x="47" y="19"/>
                  </a:lnTo>
                  <a:lnTo>
                    <a:pt x="49" y="17"/>
                  </a:lnTo>
                  <a:lnTo>
                    <a:pt x="49" y="16"/>
                  </a:lnTo>
                  <a:lnTo>
                    <a:pt x="47" y="14"/>
                  </a:lnTo>
                  <a:lnTo>
                    <a:pt x="46" y="12"/>
                  </a:lnTo>
                  <a:lnTo>
                    <a:pt x="44" y="10"/>
                  </a:lnTo>
                  <a:lnTo>
                    <a:pt x="22" y="4"/>
                  </a:lnTo>
                  <a:lnTo>
                    <a:pt x="5" y="0"/>
                  </a:lnTo>
                  <a:close/>
                </a:path>
              </a:pathLst>
            </a:custGeom>
            <a:solidFill>
              <a:srgbClr val="000000"/>
            </a:solidFill>
            <a:ln w="9525">
              <a:solidFill>
                <a:schemeClr val="tx2"/>
              </a:solidFill>
              <a:round/>
              <a:headEnd/>
              <a:tailEnd/>
            </a:ln>
          </p:spPr>
          <p:txBody>
            <a:bodyPr/>
            <a:lstStyle/>
            <a:p>
              <a:endParaRPr lang="en-US"/>
            </a:p>
          </p:txBody>
        </p:sp>
        <p:sp>
          <p:nvSpPr>
            <p:cNvPr id="58427" name="Freeform 59"/>
            <p:cNvSpPr>
              <a:spLocks/>
            </p:cNvSpPr>
            <p:nvPr/>
          </p:nvSpPr>
          <p:spPr bwMode="auto">
            <a:xfrm>
              <a:off x="3554" y="3115"/>
              <a:ext cx="49" cy="22"/>
            </a:xfrm>
            <a:custGeom>
              <a:avLst/>
              <a:gdLst>
                <a:gd name="T0" fmla="*/ 6 w 49"/>
                <a:gd name="T1" fmla="*/ 0 h 22"/>
                <a:gd name="T2" fmla="*/ 5 w 49"/>
                <a:gd name="T3" fmla="*/ 0 h 22"/>
                <a:gd name="T4" fmla="*/ 3 w 49"/>
                <a:gd name="T5" fmla="*/ 2 h 22"/>
                <a:gd name="T6" fmla="*/ 1 w 49"/>
                <a:gd name="T7" fmla="*/ 3 h 22"/>
                <a:gd name="T8" fmla="*/ 0 w 49"/>
                <a:gd name="T9" fmla="*/ 5 h 22"/>
                <a:gd name="T10" fmla="*/ 0 w 49"/>
                <a:gd name="T11" fmla="*/ 7 h 22"/>
                <a:gd name="T12" fmla="*/ 1 w 49"/>
                <a:gd name="T13" fmla="*/ 8 h 22"/>
                <a:gd name="T14" fmla="*/ 3 w 49"/>
                <a:gd name="T15" fmla="*/ 10 h 22"/>
                <a:gd name="T16" fmla="*/ 5 w 49"/>
                <a:gd name="T17" fmla="*/ 10 h 22"/>
                <a:gd name="T18" fmla="*/ 13 w 49"/>
                <a:gd name="T19" fmla="*/ 13 h 22"/>
                <a:gd name="T20" fmla="*/ 44 w 49"/>
                <a:gd name="T21" fmla="*/ 22 h 22"/>
                <a:gd name="T22" fmla="*/ 45 w 49"/>
                <a:gd name="T23" fmla="*/ 22 h 22"/>
                <a:gd name="T24" fmla="*/ 47 w 49"/>
                <a:gd name="T25" fmla="*/ 20 h 22"/>
                <a:gd name="T26" fmla="*/ 49 w 49"/>
                <a:gd name="T27" fmla="*/ 18 h 22"/>
                <a:gd name="T28" fmla="*/ 49 w 49"/>
                <a:gd name="T29" fmla="*/ 17 h 22"/>
                <a:gd name="T30" fmla="*/ 49 w 49"/>
                <a:gd name="T31" fmla="*/ 15 h 22"/>
                <a:gd name="T32" fmla="*/ 49 w 49"/>
                <a:gd name="T33" fmla="*/ 13 h 22"/>
                <a:gd name="T34" fmla="*/ 47 w 49"/>
                <a:gd name="T35" fmla="*/ 12 h 22"/>
                <a:gd name="T36" fmla="*/ 45 w 49"/>
                <a:gd name="T37" fmla="*/ 12 h 22"/>
                <a:gd name="T38" fmla="*/ 15 w 49"/>
                <a:gd name="T39" fmla="*/ 3 h 22"/>
                <a:gd name="T40" fmla="*/ 6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6" y="0"/>
                  </a:moveTo>
                  <a:lnTo>
                    <a:pt x="5" y="0"/>
                  </a:lnTo>
                  <a:lnTo>
                    <a:pt x="3" y="2"/>
                  </a:lnTo>
                  <a:lnTo>
                    <a:pt x="1" y="3"/>
                  </a:lnTo>
                  <a:lnTo>
                    <a:pt x="0" y="5"/>
                  </a:lnTo>
                  <a:lnTo>
                    <a:pt x="0" y="7"/>
                  </a:lnTo>
                  <a:lnTo>
                    <a:pt x="1" y="8"/>
                  </a:lnTo>
                  <a:lnTo>
                    <a:pt x="3" y="10"/>
                  </a:lnTo>
                  <a:lnTo>
                    <a:pt x="5" y="10"/>
                  </a:lnTo>
                  <a:lnTo>
                    <a:pt x="13" y="13"/>
                  </a:lnTo>
                  <a:lnTo>
                    <a:pt x="44" y="22"/>
                  </a:lnTo>
                  <a:lnTo>
                    <a:pt x="45" y="22"/>
                  </a:lnTo>
                  <a:lnTo>
                    <a:pt x="47" y="20"/>
                  </a:lnTo>
                  <a:lnTo>
                    <a:pt x="49" y="18"/>
                  </a:lnTo>
                  <a:lnTo>
                    <a:pt x="49" y="17"/>
                  </a:lnTo>
                  <a:lnTo>
                    <a:pt x="49" y="15"/>
                  </a:lnTo>
                  <a:lnTo>
                    <a:pt x="49" y="13"/>
                  </a:lnTo>
                  <a:lnTo>
                    <a:pt x="47" y="12"/>
                  </a:lnTo>
                  <a:lnTo>
                    <a:pt x="45" y="12"/>
                  </a:lnTo>
                  <a:lnTo>
                    <a:pt x="15" y="3"/>
                  </a:lnTo>
                  <a:lnTo>
                    <a:pt x="6" y="0"/>
                  </a:lnTo>
                  <a:close/>
                </a:path>
              </a:pathLst>
            </a:custGeom>
            <a:solidFill>
              <a:srgbClr val="000000"/>
            </a:solidFill>
            <a:ln w="9525">
              <a:solidFill>
                <a:schemeClr val="tx2"/>
              </a:solidFill>
              <a:round/>
              <a:headEnd/>
              <a:tailEnd/>
            </a:ln>
          </p:spPr>
          <p:txBody>
            <a:bodyPr/>
            <a:lstStyle/>
            <a:p>
              <a:endParaRPr lang="en-US"/>
            </a:p>
          </p:txBody>
        </p:sp>
        <p:sp>
          <p:nvSpPr>
            <p:cNvPr id="58428" name="Freeform 60"/>
            <p:cNvSpPr>
              <a:spLocks/>
            </p:cNvSpPr>
            <p:nvPr/>
          </p:nvSpPr>
          <p:spPr bwMode="auto">
            <a:xfrm>
              <a:off x="3623" y="3133"/>
              <a:ext cx="49" cy="22"/>
            </a:xfrm>
            <a:custGeom>
              <a:avLst/>
              <a:gdLst>
                <a:gd name="T0" fmla="*/ 5 w 49"/>
                <a:gd name="T1" fmla="*/ 0 h 22"/>
                <a:gd name="T2" fmla="*/ 3 w 49"/>
                <a:gd name="T3" fmla="*/ 0 h 22"/>
                <a:gd name="T4" fmla="*/ 2 w 49"/>
                <a:gd name="T5" fmla="*/ 2 h 22"/>
                <a:gd name="T6" fmla="*/ 0 w 49"/>
                <a:gd name="T7" fmla="*/ 4 h 22"/>
                <a:gd name="T8" fmla="*/ 0 w 49"/>
                <a:gd name="T9" fmla="*/ 5 h 22"/>
                <a:gd name="T10" fmla="*/ 0 w 49"/>
                <a:gd name="T11" fmla="*/ 7 h 22"/>
                <a:gd name="T12" fmla="*/ 0 w 49"/>
                <a:gd name="T13" fmla="*/ 9 h 22"/>
                <a:gd name="T14" fmla="*/ 2 w 49"/>
                <a:gd name="T15" fmla="*/ 11 h 22"/>
                <a:gd name="T16" fmla="*/ 3 w 49"/>
                <a:gd name="T17" fmla="*/ 11 h 22"/>
                <a:gd name="T18" fmla="*/ 42 w 49"/>
                <a:gd name="T19" fmla="*/ 22 h 22"/>
                <a:gd name="T20" fmla="*/ 44 w 49"/>
                <a:gd name="T21" fmla="*/ 22 h 22"/>
                <a:gd name="T22" fmla="*/ 45 w 49"/>
                <a:gd name="T23" fmla="*/ 21 h 22"/>
                <a:gd name="T24" fmla="*/ 47 w 49"/>
                <a:gd name="T25" fmla="*/ 19 h 22"/>
                <a:gd name="T26" fmla="*/ 49 w 49"/>
                <a:gd name="T27" fmla="*/ 17 h 22"/>
                <a:gd name="T28" fmla="*/ 49 w 49"/>
                <a:gd name="T29" fmla="*/ 16 h 22"/>
                <a:gd name="T30" fmla="*/ 47 w 49"/>
                <a:gd name="T31" fmla="*/ 14 h 22"/>
                <a:gd name="T32" fmla="*/ 45 w 49"/>
                <a:gd name="T33" fmla="*/ 12 h 22"/>
                <a:gd name="T34" fmla="*/ 44 w 49"/>
                <a:gd name="T35" fmla="*/ 12 h 22"/>
                <a:gd name="T36" fmla="*/ 5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5" y="0"/>
                  </a:moveTo>
                  <a:lnTo>
                    <a:pt x="3" y="0"/>
                  </a:lnTo>
                  <a:lnTo>
                    <a:pt x="2" y="2"/>
                  </a:lnTo>
                  <a:lnTo>
                    <a:pt x="0" y="4"/>
                  </a:lnTo>
                  <a:lnTo>
                    <a:pt x="0" y="5"/>
                  </a:lnTo>
                  <a:lnTo>
                    <a:pt x="0" y="7"/>
                  </a:lnTo>
                  <a:lnTo>
                    <a:pt x="0" y="9"/>
                  </a:lnTo>
                  <a:lnTo>
                    <a:pt x="2" y="11"/>
                  </a:lnTo>
                  <a:lnTo>
                    <a:pt x="3" y="11"/>
                  </a:lnTo>
                  <a:lnTo>
                    <a:pt x="42" y="22"/>
                  </a:lnTo>
                  <a:lnTo>
                    <a:pt x="44" y="22"/>
                  </a:lnTo>
                  <a:lnTo>
                    <a:pt x="45" y="21"/>
                  </a:lnTo>
                  <a:lnTo>
                    <a:pt x="47" y="19"/>
                  </a:lnTo>
                  <a:lnTo>
                    <a:pt x="49" y="17"/>
                  </a:lnTo>
                  <a:lnTo>
                    <a:pt x="49" y="16"/>
                  </a:lnTo>
                  <a:lnTo>
                    <a:pt x="47" y="14"/>
                  </a:lnTo>
                  <a:lnTo>
                    <a:pt x="45" y="12"/>
                  </a:lnTo>
                  <a:lnTo>
                    <a:pt x="44" y="12"/>
                  </a:lnTo>
                  <a:lnTo>
                    <a:pt x="5" y="0"/>
                  </a:lnTo>
                  <a:close/>
                </a:path>
              </a:pathLst>
            </a:custGeom>
            <a:solidFill>
              <a:srgbClr val="000000"/>
            </a:solidFill>
            <a:ln w="9525">
              <a:solidFill>
                <a:schemeClr val="tx2"/>
              </a:solidFill>
              <a:round/>
              <a:headEnd/>
              <a:tailEnd/>
            </a:ln>
          </p:spPr>
          <p:txBody>
            <a:bodyPr/>
            <a:lstStyle/>
            <a:p>
              <a:endParaRPr lang="en-US"/>
            </a:p>
          </p:txBody>
        </p:sp>
        <p:sp>
          <p:nvSpPr>
            <p:cNvPr id="58429" name="Freeform 61"/>
            <p:cNvSpPr>
              <a:spLocks/>
            </p:cNvSpPr>
            <p:nvPr/>
          </p:nvSpPr>
          <p:spPr bwMode="auto">
            <a:xfrm>
              <a:off x="3690" y="3152"/>
              <a:ext cx="49" cy="22"/>
            </a:xfrm>
            <a:custGeom>
              <a:avLst/>
              <a:gdLst>
                <a:gd name="T0" fmla="*/ 7 w 49"/>
                <a:gd name="T1" fmla="*/ 0 h 22"/>
                <a:gd name="T2" fmla="*/ 5 w 49"/>
                <a:gd name="T3" fmla="*/ 0 h 22"/>
                <a:gd name="T4" fmla="*/ 4 w 49"/>
                <a:gd name="T5" fmla="*/ 2 h 22"/>
                <a:gd name="T6" fmla="*/ 2 w 49"/>
                <a:gd name="T7" fmla="*/ 3 h 22"/>
                <a:gd name="T8" fmla="*/ 0 w 49"/>
                <a:gd name="T9" fmla="*/ 5 h 22"/>
                <a:gd name="T10" fmla="*/ 0 w 49"/>
                <a:gd name="T11" fmla="*/ 7 h 22"/>
                <a:gd name="T12" fmla="*/ 2 w 49"/>
                <a:gd name="T13" fmla="*/ 8 h 22"/>
                <a:gd name="T14" fmla="*/ 4 w 49"/>
                <a:gd name="T15" fmla="*/ 10 h 22"/>
                <a:gd name="T16" fmla="*/ 5 w 49"/>
                <a:gd name="T17" fmla="*/ 10 h 22"/>
                <a:gd name="T18" fmla="*/ 41 w 49"/>
                <a:gd name="T19" fmla="*/ 20 h 22"/>
                <a:gd name="T20" fmla="*/ 44 w 49"/>
                <a:gd name="T21" fmla="*/ 22 h 22"/>
                <a:gd name="T22" fmla="*/ 46 w 49"/>
                <a:gd name="T23" fmla="*/ 22 h 22"/>
                <a:gd name="T24" fmla="*/ 48 w 49"/>
                <a:gd name="T25" fmla="*/ 20 h 22"/>
                <a:gd name="T26" fmla="*/ 49 w 49"/>
                <a:gd name="T27" fmla="*/ 19 h 22"/>
                <a:gd name="T28" fmla="*/ 49 w 49"/>
                <a:gd name="T29" fmla="*/ 17 h 22"/>
                <a:gd name="T30" fmla="*/ 49 w 49"/>
                <a:gd name="T31" fmla="*/ 15 h 22"/>
                <a:gd name="T32" fmla="*/ 49 w 49"/>
                <a:gd name="T33" fmla="*/ 13 h 22"/>
                <a:gd name="T34" fmla="*/ 48 w 49"/>
                <a:gd name="T35" fmla="*/ 12 h 22"/>
                <a:gd name="T36" fmla="*/ 46 w 49"/>
                <a:gd name="T37" fmla="*/ 12 h 22"/>
                <a:gd name="T38" fmla="*/ 42 w 49"/>
                <a:gd name="T39" fmla="*/ 10 h 22"/>
                <a:gd name="T40" fmla="*/ 7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7" y="0"/>
                  </a:moveTo>
                  <a:lnTo>
                    <a:pt x="5" y="0"/>
                  </a:lnTo>
                  <a:lnTo>
                    <a:pt x="4" y="2"/>
                  </a:lnTo>
                  <a:lnTo>
                    <a:pt x="2" y="3"/>
                  </a:lnTo>
                  <a:lnTo>
                    <a:pt x="0" y="5"/>
                  </a:lnTo>
                  <a:lnTo>
                    <a:pt x="0" y="7"/>
                  </a:lnTo>
                  <a:lnTo>
                    <a:pt x="2" y="8"/>
                  </a:lnTo>
                  <a:lnTo>
                    <a:pt x="4" y="10"/>
                  </a:lnTo>
                  <a:lnTo>
                    <a:pt x="5" y="10"/>
                  </a:lnTo>
                  <a:lnTo>
                    <a:pt x="41" y="20"/>
                  </a:lnTo>
                  <a:lnTo>
                    <a:pt x="44" y="22"/>
                  </a:lnTo>
                  <a:lnTo>
                    <a:pt x="46" y="22"/>
                  </a:lnTo>
                  <a:lnTo>
                    <a:pt x="48" y="20"/>
                  </a:lnTo>
                  <a:lnTo>
                    <a:pt x="49" y="19"/>
                  </a:lnTo>
                  <a:lnTo>
                    <a:pt x="49" y="17"/>
                  </a:lnTo>
                  <a:lnTo>
                    <a:pt x="49" y="15"/>
                  </a:lnTo>
                  <a:lnTo>
                    <a:pt x="49" y="13"/>
                  </a:lnTo>
                  <a:lnTo>
                    <a:pt x="48" y="12"/>
                  </a:lnTo>
                  <a:lnTo>
                    <a:pt x="46" y="12"/>
                  </a:lnTo>
                  <a:lnTo>
                    <a:pt x="42" y="10"/>
                  </a:lnTo>
                  <a:lnTo>
                    <a:pt x="7" y="0"/>
                  </a:lnTo>
                  <a:close/>
                </a:path>
              </a:pathLst>
            </a:custGeom>
            <a:solidFill>
              <a:srgbClr val="000000"/>
            </a:solidFill>
            <a:ln w="9525">
              <a:solidFill>
                <a:schemeClr val="tx2"/>
              </a:solidFill>
              <a:round/>
              <a:headEnd/>
              <a:tailEnd/>
            </a:ln>
          </p:spPr>
          <p:txBody>
            <a:bodyPr/>
            <a:lstStyle/>
            <a:p>
              <a:endParaRPr lang="en-US"/>
            </a:p>
          </p:txBody>
        </p:sp>
        <p:sp>
          <p:nvSpPr>
            <p:cNvPr id="58430" name="Freeform 62"/>
            <p:cNvSpPr>
              <a:spLocks/>
            </p:cNvSpPr>
            <p:nvPr/>
          </p:nvSpPr>
          <p:spPr bwMode="auto">
            <a:xfrm>
              <a:off x="3759" y="3171"/>
              <a:ext cx="49" cy="20"/>
            </a:xfrm>
            <a:custGeom>
              <a:avLst/>
              <a:gdLst>
                <a:gd name="T0" fmla="*/ 6 w 49"/>
                <a:gd name="T1" fmla="*/ 0 h 20"/>
                <a:gd name="T2" fmla="*/ 4 w 49"/>
                <a:gd name="T3" fmla="*/ 0 h 20"/>
                <a:gd name="T4" fmla="*/ 2 w 49"/>
                <a:gd name="T5" fmla="*/ 1 h 20"/>
                <a:gd name="T6" fmla="*/ 0 w 49"/>
                <a:gd name="T7" fmla="*/ 3 h 20"/>
                <a:gd name="T8" fmla="*/ 0 w 49"/>
                <a:gd name="T9" fmla="*/ 5 h 20"/>
                <a:gd name="T10" fmla="*/ 0 w 49"/>
                <a:gd name="T11" fmla="*/ 6 h 20"/>
                <a:gd name="T12" fmla="*/ 0 w 49"/>
                <a:gd name="T13" fmla="*/ 8 h 20"/>
                <a:gd name="T14" fmla="*/ 2 w 49"/>
                <a:gd name="T15" fmla="*/ 10 h 20"/>
                <a:gd name="T16" fmla="*/ 4 w 49"/>
                <a:gd name="T17" fmla="*/ 10 h 20"/>
                <a:gd name="T18" fmla="*/ 17 w 49"/>
                <a:gd name="T19" fmla="*/ 13 h 20"/>
                <a:gd name="T20" fmla="*/ 44 w 49"/>
                <a:gd name="T21" fmla="*/ 20 h 20"/>
                <a:gd name="T22" fmla="*/ 46 w 49"/>
                <a:gd name="T23" fmla="*/ 20 h 20"/>
                <a:gd name="T24" fmla="*/ 48 w 49"/>
                <a:gd name="T25" fmla="*/ 18 h 20"/>
                <a:gd name="T26" fmla="*/ 49 w 49"/>
                <a:gd name="T27" fmla="*/ 16 h 20"/>
                <a:gd name="T28" fmla="*/ 49 w 49"/>
                <a:gd name="T29" fmla="*/ 15 h 20"/>
                <a:gd name="T30" fmla="*/ 49 w 49"/>
                <a:gd name="T31" fmla="*/ 13 h 20"/>
                <a:gd name="T32" fmla="*/ 49 w 49"/>
                <a:gd name="T33" fmla="*/ 11 h 20"/>
                <a:gd name="T34" fmla="*/ 48 w 49"/>
                <a:gd name="T35" fmla="*/ 10 h 20"/>
                <a:gd name="T36" fmla="*/ 46 w 49"/>
                <a:gd name="T37" fmla="*/ 10 h 20"/>
                <a:gd name="T38" fmla="*/ 19 w 49"/>
                <a:gd name="T39" fmla="*/ 3 h 20"/>
                <a:gd name="T40" fmla="*/ 6 w 4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0">
                  <a:moveTo>
                    <a:pt x="6" y="0"/>
                  </a:moveTo>
                  <a:lnTo>
                    <a:pt x="4" y="0"/>
                  </a:lnTo>
                  <a:lnTo>
                    <a:pt x="2" y="1"/>
                  </a:lnTo>
                  <a:lnTo>
                    <a:pt x="0" y="3"/>
                  </a:lnTo>
                  <a:lnTo>
                    <a:pt x="0" y="5"/>
                  </a:lnTo>
                  <a:lnTo>
                    <a:pt x="0" y="6"/>
                  </a:lnTo>
                  <a:lnTo>
                    <a:pt x="0" y="8"/>
                  </a:lnTo>
                  <a:lnTo>
                    <a:pt x="2" y="10"/>
                  </a:lnTo>
                  <a:lnTo>
                    <a:pt x="4" y="10"/>
                  </a:lnTo>
                  <a:lnTo>
                    <a:pt x="17" y="13"/>
                  </a:lnTo>
                  <a:lnTo>
                    <a:pt x="44" y="20"/>
                  </a:lnTo>
                  <a:lnTo>
                    <a:pt x="46" y="20"/>
                  </a:lnTo>
                  <a:lnTo>
                    <a:pt x="48" y="18"/>
                  </a:lnTo>
                  <a:lnTo>
                    <a:pt x="49" y="16"/>
                  </a:lnTo>
                  <a:lnTo>
                    <a:pt x="49" y="15"/>
                  </a:lnTo>
                  <a:lnTo>
                    <a:pt x="49" y="13"/>
                  </a:lnTo>
                  <a:lnTo>
                    <a:pt x="49" y="11"/>
                  </a:lnTo>
                  <a:lnTo>
                    <a:pt x="48" y="10"/>
                  </a:lnTo>
                  <a:lnTo>
                    <a:pt x="46" y="10"/>
                  </a:lnTo>
                  <a:lnTo>
                    <a:pt x="19" y="3"/>
                  </a:lnTo>
                  <a:lnTo>
                    <a:pt x="6" y="0"/>
                  </a:lnTo>
                  <a:close/>
                </a:path>
              </a:pathLst>
            </a:custGeom>
            <a:solidFill>
              <a:srgbClr val="000000"/>
            </a:solidFill>
            <a:ln w="9525">
              <a:solidFill>
                <a:schemeClr val="tx2"/>
              </a:solidFill>
              <a:round/>
              <a:headEnd/>
              <a:tailEnd/>
            </a:ln>
          </p:spPr>
          <p:txBody>
            <a:bodyPr/>
            <a:lstStyle/>
            <a:p>
              <a:endParaRPr lang="en-US"/>
            </a:p>
          </p:txBody>
        </p:sp>
        <p:sp>
          <p:nvSpPr>
            <p:cNvPr id="58431" name="Freeform 63"/>
            <p:cNvSpPr>
              <a:spLocks/>
            </p:cNvSpPr>
            <p:nvPr/>
          </p:nvSpPr>
          <p:spPr bwMode="auto">
            <a:xfrm>
              <a:off x="3829" y="3187"/>
              <a:ext cx="49" cy="19"/>
            </a:xfrm>
            <a:custGeom>
              <a:avLst/>
              <a:gdLst>
                <a:gd name="T0" fmla="*/ 5 w 49"/>
                <a:gd name="T1" fmla="*/ 0 h 19"/>
                <a:gd name="T2" fmla="*/ 3 w 49"/>
                <a:gd name="T3" fmla="*/ 0 h 19"/>
                <a:gd name="T4" fmla="*/ 1 w 49"/>
                <a:gd name="T5" fmla="*/ 0 h 19"/>
                <a:gd name="T6" fmla="*/ 0 w 49"/>
                <a:gd name="T7" fmla="*/ 2 h 19"/>
                <a:gd name="T8" fmla="*/ 0 w 49"/>
                <a:gd name="T9" fmla="*/ 4 h 19"/>
                <a:gd name="T10" fmla="*/ 0 w 49"/>
                <a:gd name="T11" fmla="*/ 5 h 19"/>
                <a:gd name="T12" fmla="*/ 0 w 49"/>
                <a:gd name="T13" fmla="*/ 7 h 19"/>
                <a:gd name="T14" fmla="*/ 1 w 49"/>
                <a:gd name="T15" fmla="*/ 9 h 19"/>
                <a:gd name="T16" fmla="*/ 3 w 49"/>
                <a:gd name="T17" fmla="*/ 10 h 19"/>
                <a:gd name="T18" fmla="*/ 35 w 49"/>
                <a:gd name="T19" fmla="*/ 17 h 19"/>
                <a:gd name="T20" fmla="*/ 43 w 49"/>
                <a:gd name="T21" fmla="*/ 19 h 19"/>
                <a:gd name="T22" fmla="*/ 45 w 49"/>
                <a:gd name="T23" fmla="*/ 19 h 19"/>
                <a:gd name="T24" fmla="*/ 47 w 49"/>
                <a:gd name="T25" fmla="*/ 17 h 19"/>
                <a:gd name="T26" fmla="*/ 49 w 49"/>
                <a:gd name="T27" fmla="*/ 16 h 19"/>
                <a:gd name="T28" fmla="*/ 49 w 49"/>
                <a:gd name="T29" fmla="*/ 14 h 19"/>
                <a:gd name="T30" fmla="*/ 49 w 49"/>
                <a:gd name="T31" fmla="*/ 12 h 19"/>
                <a:gd name="T32" fmla="*/ 49 w 49"/>
                <a:gd name="T33" fmla="*/ 10 h 19"/>
                <a:gd name="T34" fmla="*/ 47 w 49"/>
                <a:gd name="T35" fmla="*/ 9 h 19"/>
                <a:gd name="T36" fmla="*/ 45 w 49"/>
                <a:gd name="T37" fmla="*/ 9 h 19"/>
                <a:gd name="T38" fmla="*/ 37 w 49"/>
                <a:gd name="T39" fmla="*/ 7 h 19"/>
                <a:gd name="T40" fmla="*/ 5 w 49"/>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9">
                  <a:moveTo>
                    <a:pt x="5" y="0"/>
                  </a:moveTo>
                  <a:lnTo>
                    <a:pt x="3" y="0"/>
                  </a:lnTo>
                  <a:lnTo>
                    <a:pt x="1" y="0"/>
                  </a:lnTo>
                  <a:lnTo>
                    <a:pt x="0" y="2"/>
                  </a:lnTo>
                  <a:lnTo>
                    <a:pt x="0" y="4"/>
                  </a:lnTo>
                  <a:lnTo>
                    <a:pt x="0" y="5"/>
                  </a:lnTo>
                  <a:lnTo>
                    <a:pt x="0" y="7"/>
                  </a:lnTo>
                  <a:lnTo>
                    <a:pt x="1" y="9"/>
                  </a:lnTo>
                  <a:lnTo>
                    <a:pt x="3" y="10"/>
                  </a:lnTo>
                  <a:lnTo>
                    <a:pt x="35" y="17"/>
                  </a:lnTo>
                  <a:lnTo>
                    <a:pt x="43" y="19"/>
                  </a:lnTo>
                  <a:lnTo>
                    <a:pt x="45" y="19"/>
                  </a:lnTo>
                  <a:lnTo>
                    <a:pt x="47" y="17"/>
                  </a:lnTo>
                  <a:lnTo>
                    <a:pt x="49" y="16"/>
                  </a:lnTo>
                  <a:lnTo>
                    <a:pt x="49" y="14"/>
                  </a:lnTo>
                  <a:lnTo>
                    <a:pt x="49" y="12"/>
                  </a:lnTo>
                  <a:lnTo>
                    <a:pt x="49" y="10"/>
                  </a:lnTo>
                  <a:lnTo>
                    <a:pt x="47" y="9"/>
                  </a:lnTo>
                  <a:lnTo>
                    <a:pt x="45" y="9"/>
                  </a:lnTo>
                  <a:lnTo>
                    <a:pt x="37" y="7"/>
                  </a:lnTo>
                  <a:lnTo>
                    <a:pt x="5" y="0"/>
                  </a:lnTo>
                  <a:close/>
                </a:path>
              </a:pathLst>
            </a:custGeom>
            <a:solidFill>
              <a:srgbClr val="000000"/>
            </a:solidFill>
            <a:ln w="9525">
              <a:solidFill>
                <a:schemeClr val="tx2"/>
              </a:solidFill>
              <a:round/>
              <a:headEnd/>
              <a:tailEnd/>
            </a:ln>
          </p:spPr>
          <p:txBody>
            <a:bodyPr/>
            <a:lstStyle/>
            <a:p>
              <a:endParaRPr lang="en-US"/>
            </a:p>
          </p:txBody>
        </p:sp>
        <p:sp>
          <p:nvSpPr>
            <p:cNvPr id="58432" name="Freeform 64"/>
            <p:cNvSpPr>
              <a:spLocks/>
            </p:cNvSpPr>
            <p:nvPr/>
          </p:nvSpPr>
          <p:spPr bwMode="auto">
            <a:xfrm>
              <a:off x="3898" y="3201"/>
              <a:ext cx="49" cy="18"/>
            </a:xfrm>
            <a:custGeom>
              <a:avLst/>
              <a:gdLst>
                <a:gd name="T0" fmla="*/ 5 w 49"/>
                <a:gd name="T1" fmla="*/ 0 h 18"/>
                <a:gd name="T2" fmla="*/ 3 w 49"/>
                <a:gd name="T3" fmla="*/ 0 h 18"/>
                <a:gd name="T4" fmla="*/ 1 w 49"/>
                <a:gd name="T5" fmla="*/ 2 h 18"/>
                <a:gd name="T6" fmla="*/ 0 w 49"/>
                <a:gd name="T7" fmla="*/ 3 h 18"/>
                <a:gd name="T8" fmla="*/ 0 w 49"/>
                <a:gd name="T9" fmla="*/ 5 h 18"/>
                <a:gd name="T10" fmla="*/ 0 w 49"/>
                <a:gd name="T11" fmla="*/ 7 h 18"/>
                <a:gd name="T12" fmla="*/ 0 w 49"/>
                <a:gd name="T13" fmla="*/ 8 h 18"/>
                <a:gd name="T14" fmla="*/ 1 w 49"/>
                <a:gd name="T15" fmla="*/ 10 h 18"/>
                <a:gd name="T16" fmla="*/ 3 w 49"/>
                <a:gd name="T17" fmla="*/ 10 h 18"/>
                <a:gd name="T18" fmla="*/ 6 w 49"/>
                <a:gd name="T19" fmla="*/ 12 h 18"/>
                <a:gd name="T20" fmla="*/ 44 w 49"/>
                <a:gd name="T21" fmla="*/ 18 h 18"/>
                <a:gd name="T22" fmla="*/ 45 w 49"/>
                <a:gd name="T23" fmla="*/ 18 h 18"/>
                <a:gd name="T24" fmla="*/ 47 w 49"/>
                <a:gd name="T25" fmla="*/ 17 h 18"/>
                <a:gd name="T26" fmla="*/ 49 w 49"/>
                <a:gd name="T27" fmla="*/ 15 h 18"/>
                <a:gd name="T28" fmla="*/ 49 w 49"/>
                <a:gd name="T29" fmla="*/ 13 h 18"/>
                <a:gd name="T30" fmla="*/ 49 w 49"/>
                <a:gd name="T31" fmla="*/ 12 h 18"/>
                <a:gd name="T32" fmla="*/ 49 w 49"/>
                <a:gd name="T33" fmla="*/ 10 h 18"/>
                <a:gd name="T34" fmla="*/ 47 w 49"/>
                <a:gd name="T35" fmla="*/ 8 h 18"/>
                <a:gd name="T36" fmla="*/ 45 w 49"/>
                <a:gd name="T37" fmla="*/ 8 h 18"/>
                <a:gd name="T38" fmla="*/ 8 w 49"/>
                <a:gd name="T39" fmla="*/ 2 h 18"/>
                <a:gd name="T40" fmla="*/ 5 w 4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8">
                  <a:moveTo>
                    <a:pt x="5" y="0"/>
                  </a:moveTo>
                  <a:lnTo>
                    <a:pt x="3" y="0"/>
                  </a:lnTo>
                  <a:lnTo>
                    <a:pt x="1" y="2"/>
                  </a:lnTo>
                  <a:lnTo>
                    <a:pt x="0" y="3"/>
                  </a:lnTo>
                  <a:lnTo>
                    <a:pt x="0" y="5"/>
                  </a:lnTo>
                  <a:lnTo>
                    <a:pt x="0" y="7"/>
                  </a:lnTo>
                  <a:lnTo>
                    <a:pt x="0" y="8"/>
                  </a:lnTo>
                  <a:lnTo>
                    <a:pt x="1" y="10"/>
                  </a:lnTo>
                  <a:lnTo>
                    <a:pt x="3" y="10"/>
                  </a:lnTo>
                  <a:lnTo>
                    <a:pt x="6" y="12"/>
                  </a:lnTo>
                  <a:lnTo>
                    <a:pt x="44" y="18"/>
                  </a:lnTo>
                  <a:lnTo>
                    <a:pt x="45" y="18"/>
                  </a:lnTo>
                  <a:lnTo>
                    <a:pt x="47" y="17"/>
                  </a:lnTo>
                  <a:lnTo>
                    <a:pt x="49" y="15"/>
                  </a:lnTo>
                  <a:lnTo>
                    <a:pt x="49" y="13"/>
                  </a:lnTo>
                  <a:lnTo>
                    <a:pt x="49" y="12"/>
                  </a:lnTo>
                  <a:lnTo>
                    <a:pt x="49" y="10"/>
                  </a:lnTo>
                  <a:lnTo>
                    <a:pt x="47" y="8"/>
                  </a:lnTo>
                  <a:lnTo>
                    <a:pt x="45" y="8"/>
                  </a:lnTo>
                  <a:lnTo>
                    <a:pt x="8" y="2"/>
                  </a:lnTo>
                  <a:lnTo>
                    <a:pt x="5" y="0"/>
                  </a:lnTo>
                  <a:close/>
                </a:path>
              </a:pathLst>
            </a:custGeom>
            <a:solidFill>
              <a:srgbClr val="000000"/>
            </a:solidFill>
            <a:ln w="9525">
              <a:solidFill>
                <a:schemeClr val="tx2"/>
              </a:solidFill>
              <a:round/>
              <a:headEnd/>
              <a:tailEnd/>
            </a:ln>
          </p:spPr>
          <p:txBody>
            <a:bodyPr/>
            <a:lstStyle/>
            <a:p>
              <a:endParaRPr lang="en-US"/>
            </a:p>
          </p:txBody>
        </p:sp>
        <p:sp>
          <p:nvSpPr>
            <p:cNvPr id="58433" name="Freeform 65"/>
            <p:cNvSpPr>
              <a:spLocks/>
            </p:cNvSpPr>
            <p:nvPr/>
          </p:nvSpPr>
          <p:spPr bwMode="auto">
            <a:xfrm>
              <a:off x="3967" y="3214"/>
              <a:ext cx="50" cy="16"/>
            </a:xfrm>
            <a:custGeom>
              <a:avLst/>
              <a:gdLst>
                <a:gd name="T0" fmla="*/ 7 w 50"/>
                <a:gd name="T1" fmla="*/ 0 h 16"/>
                <a:gd name="T2" fmla="*/ 5 w 50"/>
                <a:gd name="T3" fmla="*/ 0 h 16"/>
                <a:gd name="T4" fmla="*/ 3 w 50"/>
                <a:gd name="T5" fmla="*/ 0 h 16"/>
                <a:gd name="T6" fmla="*/ 2 w 50"/>
                <a:gd name="T7" fmla="*/ 2 h 16"/>
                <a:gd name="T8" fmla="*/ 0 w 50"/>
                <a:gd name="T9" fmla="*/ 4 h 16"/>
                <a:gd name="T10" fmla="*/ 0 w 50"/>
                <a:gd name="T11" fmla="*/ 5 h 16"/>
                <a:gd name="T12" fmla="*/ 2 w 50"/>
                <a:gd name="T13" fmla="*/ 7 h 16"/>
                <a:gd name="T14" fmla="*/ 3 w 50"/>
                <a:gd name="T15" fmla="*/ 9 h 16"/>
                <a:gd name="T16" fmla="*/ 5 w 50"/>
                <a:gd name="T17" fmla="*/ 10 h 16"/>
                <a:gd name="T18" fmla="*/ 13 w 50"/>
                <a:gd name="T19" fmla="*/ 12 h 16"/>
                <a:gd name="T20" fmla="*/ 44 w 50"/>
                <a:gd name="T21" fmla="*/ 16 h 16"/>
                <a:gd name="T22" fmla="*/ 45 w 50"/>
                <a:gd name="T23" fmla="*/ 16 h 16"/>
                <a:gd name="T24" fmla="*/ 47 w 50"/>
                <a:gd name="T25" fmla="*/ 16 h 16"/>
                <a:gd name="T26" fmla="*/ 49 w 50"/>
                <a:gd name="T27" fmla="*/ 14 h 16"/>
                <a:gd name="T28" fmla="*/ 50 w 50"/>
                <a:gd name="T29" fmla="*/ 12 h 16"/>
                <a:gd name="T30" fmla="*/ 50 w 50"/>
                <a:gd name="T31" fmla="*/ 10 h 16"/>
                <a:gd name="T32" fmla="*/ 49 w 50"/>
                <a:gd name="T33" fmla="*/ 9 h 16"/>
                <a:gd name="T34" fmla="*/ 47 w 50"/>
                <a:gd name="T35" fmla="*/ 7 h 16"/>
                <a:gd name="T36" fmla="*/ 45 w 50"/>
                <a:gd name="T37" fmla="*/ 5 h 16"/>
                <a:gd name="T38" fmla="*/ 15 w 50"/>
                <a:gd name="T39" fmla="*/ 2 h 16"/>
                <a:gd name="T40" fmla="*/ 7 w 50"/>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6">
                  <a:moveTo>
                    <a:pt x="7" y="0"/>
                  </a:moveTo>
                  <a:lnTo>
                    <a:pt x="5" y="0"/>
                  </a:lnTo>
                  <a:lnTo>
                    <a:pt x="3" y="0"/>
                  </a:lnTo>
                  <a:lnTo>
                    <a:pt x="2" y="2"/>
                  </a:lnTo>
                  <a:lnTo>
                    <a:pt x="0" y="4"/>
                  </a:lnTo>
                  <a:lnTo>
                    <a:pt x="0" y="5"/>
                  </a:lnTo>
                  <a:lnTo>
                    <a:pt x="2" y="7"/>
                  </a:lnTo>
                  <a:lnTo>
                    <a:pt x="3" y="9"/>
                  </a:lnTo>
                  <a:lnTo>
                    <a:pt x="5" y="10"/>
                  </a:lnTo>
                  <a:lnTo>
                    <a:pt x="13" y="12"/>
                  </a:lnTo>
                  <a:lnTo>
                    <a:pt x="44" y="16"/>
                  </a:lnTo>
                  <a:lnTo>
                    <a:pt x="45" y="16"/>
                  </a:lnTo>
                  <a:lnTo>
                    <a:pt x="47" y="16"/>
                  </a:lnTo>
                  <a:lnTo>
                    <a:pt x="49" y="14"/>
                  </a:lnTo>
                  <a:lnTo>
                    <a:pt x="50" y="12"/>
                  </a:lnTo>
                  <a:lnTo>
                    <a:pt x="50" y="10"/>
                  </a:lnTo>
                  <a:lnTo>
                    <a:pt x="49" y="9"/>
                  </a:lnTo>
                  <a:lnTo>
                    <a:pt x="47" y="7"/>
                  </a:lnTo>
                  <a:lnTo>
                    <a:pt x="45" y="5"/>
                  </a:lnTo>
                  <a:lnTo>
                    <a:pt x="15" y="2"/>
                  </a:lnTo>
                  <a:lnTo>
                    <a:pt x="7" y="0"/>
                  </a:lnTo>
                  <a:close/>
                </a:path>
              </a:pathLst>
            </a:custGeom>
            <a:solidFill>
              <a:srgbClr val="000000"/>
            </a:solidFill>
            <a:ln w="9525">
              <a:solidFill>
                <a:schemeClr val="tx2"/>
              </a:solidFill>
              <a:round/>
              <a:headEnd/>
              <a:tailEnd/>
            </a:ln>
          </p:spPr>
          <p:txBody>
            <a:bodyPr/>
            <a:lstStyle/>
            <a:p>
              <a:endParaRPr lang="en-US"/>
            </a:p>
          </p:txBody>
        </p:sp>
        <p:sp>
          <p:nvSpPr>
            <p:cNvPr id="58434" name="Freeform 66"/>
            <p:cNvSpPr>
              <a:spLocks/>
            </p:cNvSpPr>
            <p:nvPr/>
          </p:nvSpPr>
          <p:spPr bwMode="auto">
            <a:xfrm>
              <a:off x="4038" y="3224"/>
              <a:ext cx="50" cy="14"/>
            </a:xfrm>
            <a:custGeom>
              <a:avLst/>
              <a:gdLst>
                <a:gd name="T0" fmla="*/ 5 w 50"/>
                <a:gd name="T1" fmla="*/ 0 h 14"/>
                <a:gd name="T2" fmla="*/ 3 w 50"/>
                <a:gd name="T3" fmla="*/ 0 h 14"/>
                <a:gd name="T4" fmla="*/ 1 w 50"/>
                <a:gd name="T5" fmla="*/ 0 h 14"/>
                <a:gd name="T6" fmla="*/ 0 w 50"/>
                <a:gd name="T7" fmla="*/ 2 h 14"/>
                <a:gd name="T8" fmla="*/ 0 w 50"/>
                <a:gd name="T9" fmla="*/ 4 h 14"/>
                <a:gd name="T10" fmla="*/ 0 w 50"/>
                <a:gd name="T11" fmla="*/ 6 h 14"/>
                <a:gd name="T12" fmla="*/ 0 w 50"/>
                <a:gd name="T13" fmla="*/ 7 h 14"/>
                <a:gd name="T14" fmla="*/ 1 w 50"/>
                <a:gd name="T15" fmla="*/ 9 h 14"/>
                <a:gd name="T16" fmla="*/ 3 w 50"/>
                <a:gd name="T17" fmla="*/ 11 h 14"/>
                <a:gd name="T18" fmla="*/ 13 w 50"/>
                <a:gd name="T19" fmla="*/ 12 h 14"/>
                <a:gd name="T20" fmla="*/ 44 w 50"/>
                <a:gd name="T21" fmla="*/ 14 h 14"/>
                <a:gd name="T22" fmla="*/ 45 w 50"/>
                <a:gd name="T23" fmla="*/ 14 h 14"/>
                <a:gd name="T24" fmla="*/ 47 w 50"/>
                <a:gd name="T25" fmla="*/ 14 h 14"/>
                <a:gd name="T26" fmla="*/ 49 w 50"/>
                <a:gd name="T27" fmla="*/ 12 h 14"/>
                <a:gd name="T28" fmla="*/ 50 w 50"/>
                <a:gd name="T29" fmla="*/ 11 h 14"/>
                <a:gd name="T30" fmla="*/ 50 w 50"/>
                <a:gd name="T31" fmla="*/ 9 h 14"/>
                <a:gd name="T32" fmla="*/ 49 w 50"/>
                <a:gd name="T33" fmla="*/ 7 h 14"/>
                <a:gd name="T34" fmla="*/ 47 w 50"/>
                <a:gd name="T35" fmla="*/ 6 h 14"/>
                <a:gd name="T36" fmla="*/ 45 w 50"/>
                <a:gd name="T37" fmla="*/ 4 h 14"/>
                <a:gd name="T38" fmla="*/ 15 w 50"/>
                <a:gd name="T39" fmla="*/ 2 h 14"/>
                <a:gd name="T40" fmla="*/ 5 w 50"/>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4">
                  <a:moveTo>
                    <a:pt x="5" y="0"/>
                  </a:moveTo>
                  <a:lnTo>
                    <a:pt x="3" y="0"/>
                  </a:lnTo>
                  <a:lnTo>
                    <a:pt x="1" y="0"/>
                  </a:lnTo>
                  <a:lnTo>
                    <a:pt x="0" y="2"/>
                  </a:lnTo>
                  <a:lnTo>
                    <a:pt x="0" y="4"/>
                  </a:lnTo>
                  <a:lnTo>
                    <a:pt x="0" y="6"/>
                  </a:lnTo>
                  <a:lnTo>
                    <a:pt x="0" y="7"/>
                  </a:lnTo>
                  <a:lnTo>
                    <a:pt x="1" y="9"/>
                  </a:lnTo>
                  <a:lnTo>
                    <a:pt x="3" y="11"/>
                  </a:lnTo>
                  <a:lnTo>
                    <a:pt x="13" y="12"/>
                  </a:lnTo>
                  <a:lnTo>
                    <a:pt x="44" y="14"/>
                  </a:lnTo>
                  <a:lnTo>
                    <a:pt x="45" y="14"/>
                  </a:lnTo>
                  <a:lnTo>
                    <a:pt x="47" y="14"/>
                  </a:lnTo>
                  <a:lnTo>
                    <a:pt x="49" y="12"/>
                  </a:lnTo>
                  <a:lnTo>
                    <a:pt x="50" y="11"/>
                  </a:lnTo>
                  <a:lnTo>
                    <a:pt x="50" y="9"/>
                  </a:lnTo>
                  <a:lnTo>
                    <a:pt x="49" y="7"/>
                  </a:lnTo>
                  <a:lnTo>
                    <a:pt x="47" y="6"/>
                  </a:lnTo>
                  <a:lnTo>
                    <a:pt x="45" y="4"/>
                  </a:lnTo>
                  <a:lnTo>
                    <a:pt x="15" y="2"/>
                  </a:lnTo>
                  <a:lnTo>
                    <a:pt x="5" y="0"/>
                  </a:lnTo>
                  <a:close/>
                </a:path>
              </a:pathLst>
            </a:custGeom>
            <a:solidFill>
              <a:srgbClr val="000000"/>
            </a:solidFill>
            <a:ln w="9525">
              <a:solidFill>
                <a:schemeClr val="tx2"/>
              </a:solidFill>
              <a:round/>
              <a:headEnd/>
              <a:tailEnd/>
            </a:ln>
          </p:spPr>
          <p:txBody>
            <a:bodyPr/>
            <a:lstStyle/>
            <a:p>
              <a:endParaRPr lang="en-US"/>
            </a:p>
          </p:txBody>
        </p:sp>
        <p:sp>
          <p:nvSpPr>
            <p:cNvPr id="58435" name="Freeform 67"/>
            <p:cNvSpPr>
              <a:spLocks/>
            </p:cNvSpPr>
            <p:nvPr/>
          </p:nvSpPr>
          <p:spPr bwMode="auto">
            <a:xfrm>
              <a:off x="4107" y="3231"/>
              <a:ext cx="50" cy="14"/>
            </a:xfrm>
            <a:custGeom>
              <a:avLst/>
              <a:gdLst>
                <a:gd name="T0" fmla="*/ 7 w 50"/>
                <a:gd name="T1" fmla="*/ 0 h 14"/>
                <a:gd name="T2" fmla="*/ 5 w 50"/>
                <a:gd name="T3" fmla="*/ 0 h 14"/>
                <a:gd name="T4" fmla="*/ 3 w 50"/>
                <a:gd name="T5" fmla="*/ 2 h 14"/>
                <a:gd name="T6" fmla="*/ 2 w 50"/>
                <a:gd name="T7" fmla="*/ 4 h 14"/>
                <a:gd name="T8" fmla="*/ 0 w 50"/>
                <a:gd name="T9" fmla="*/ 5 h 14"/>
                <a:gd name="T10" fmla="*/ 0 w 50"/>
                <a:gd name="T11" fmla="*/ 7 h 14"/>
                <a:gd name="T12" fmla="*/ 2 w 50"/>
                <a:gd name="T13" fmla="*/ 9 h 14"/>
                <a:gd name="T14" fmla="*/ 3 w 50"/>
                <a:gd name="T15" fmla="*/ 10 h 14"/>
                <a:gd name="T16" fmla="*/ 5 w 50"/>
                <a:gd name="T17" fmla="*/ 10 h 14"/>
                <a:gd name="T18" fmla="*/ 10 w 50"/>
                <a:gd name="T19" fmla="*/ 12 h 14"/>
                <a:gd name="T20" fmla="*/ 45 w 50"/>
                <a:gd name="T21" fmla="*/ 14 h 14"/>
                <a:gd name="T22" fmla="*/ 47 w 50"/>
                <a:gd name="T23" fmla="*/ 14 h 14"/>
                <a:gd name="T24" fmla="*/ 49 w 50"/>
                <a:gd name="T25" fmla="*/ 14 h 14"/>
                <a:gd name="T26" fmla="*/ 50 w 50"/>
                <a:gd name="T27" fmla="*/ 12 h 14"/>
                <a:gd name="T28" fmla="*/ 50 w 50"/>
                <a:gd name="T29" fmla="*/ 10 h 14"/>
                <a:gd name="T30" fmla="*/ 50 w 50"/>
                <a:gd name="T31" fmla="*/ 9 h 14"/>
                <a:gd name="T32" fmla="*/ 50 w 50"/>
                <a:gd name="T33" fmla="*/ 7 h 14"/>
                <a:gd name="T34" fmla="*/ 49 w 50"/>
                <a:gd name="T35" fmla="*/ 5 h 14"/>
                <a:gd name="T36" fmla="*/ 47 w 50"/>
                <a:gd name="T37" fmla="*/ 4 h 14"/>
                <a:gd name="T38" fmla="*/ 12 w 50"/>
                <a:gd name="T39" fmla="*/ 2 h 14"/>
                <a:gd name="T40" fmla="*/ 7 w 50"/>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4">
                  <a:moveTo>
                    <a:pt x="7" y="0"/>
                  </a:moveTo>
                  <a:lnTo>
                    <a:pt x="5" y="0"/>
                  </a:lnTo>
                  <a:lnTo>
                    <a:pt x="3" y="2"/>
                  </a:lnTo>
                  <a:lnTo>
                    <a:pt x="2" y="4"/>
                  </a:lnTo>
                  <a:lnTo>
                    <a:pt x="0" y="5"/>
                  </a:lnTo>
                  <a:lnTo>
                    <a:pt x="0" y="7"/>
                  </a:lnTo>
                  <a:lnTo>
                    <a:pt x="2" y="9"/>
                  </a:lnTo>
                  <a:lnTo>
                    <a:pt x="3" y="10"/>
                  </a:lnTo>
                  <a:lnTo>
                    <a:pt x="5" y="10"/>
                  </a:lnTo>
                  <a:lnTo>
                    <a:pt x="10" y="12"/>
                  </a:lnTo>
                  <a:lnTo>
                    <a:pt x="45" y="14"/>
                  </a:lnTo>
                  <a:lnTo>
                    <a:pt x="47" y="14"/>
                  </a:lnTo>
                  <a:lnTo>
                    <a:pt x="49" y="14"/>
                  </a:lnTo>
                  <a:lnTo>
                    <a:pt x="50" y="12"/>
                  </a:lnTo>
                  <a:lnTo>
                    <a:pt x="50" y="10"/>
                  </a:lnTo>
                  <a:lnTo>
                    <a:pt x="50" y="9"/>
                  </a:lnTo>
                  <a:lnTo>
                    <a:pt x="50" y="7"/>
                  </a:lnTo>
                  <a:lnTo>
                    <a:pt x="49" y="5"/>
                  </a:lnTo>
                  <a:lnTo>
                    <a:pt x="47" y="4"/>
                  </a:lnTo>
                  <a:lnTo>
                    <a:pt x="12" y="2"/>
                  </a:lnTo>
                  <a:lnTo>
                    <a:pt x="7" y="0"/>
                  </a:lnTo>
                  <a:close/>
                </a:path>
              </a:pathLst>
            </a:custGeom>
            <a:solidFill>
              <a:srgbClr val="000000"/>
            </a:solidFill>
            <a:ln w="9525">
              <a:solidFill>
                <a:schemeClr val="tx2"/>
              </a:solidFill>
              <a:round/>
              <a:headEnd/>
              <a:tailEnd/>
            </a:ln>
          </p:spPr>
          <p:txBody>
            <a:bodyPr/>
            <a:lstStyle/>
            <a:p>
              <a:endParaRPr lang="en-US"/>
            </a:p>
          </p:txBody>
        </p:sp>
        <p:sp>
          <p:nvSpPr>
            <p:cNvPr id="58436" name="Freeform 68"/>
            <p:cNvSpPr>
              <a:spLocks/>
            </p:cNvSpPr>
            <p:nvPr/>
          </p:nvSpPr>
          <p:spPr bwMode="auto">
            <a:xfrm>
              <a:off x="4178" y="3238"/>
              <a:ext cx="50" cy="12"/>
            </a:xfrm>
            <a:custGeom>
              <a:avLst/>
              <a:gdLst>
                <a:gd name="T0" fmla="*/ 6 w 50"/>
                <a:gd name="T1" fmla="*/ 0 h 12"/>
                <a:gd name="T2" fmla="*/ 5 w 50"/>
                <a:gd name="T3" fmla="*/ 0 h 12"/>
                <a:gd name="T4" fmla="*/ 3 w 50"/>
                <a:gd name="T5" fmla="*/ 0 h 12"/>
                <a:gd name="T6" fmla="*/ 1 w 50"/>
                <a:gd name="T7" fmla="*/ 2 h 12"/>
                <a:gd name="T8" fmla="*/ 0 w 50"/>
                <a:gd name="T9" fmla="*/ 3 h 12"/>
                <a:gd name="T10" fmla="*/ 0 w 50"/>
                <a:gd name="T11" fmla="*/ 5 h 12"/>
                <a:gd name="T12" fmla="*/ 1 w 50"/>
                <a:gd name="T13" fmla="*/ 7 h 12"/>
                <a:gd name="T14" fmla="*/ 3 w 50"/>
                <a:gd name="T15" fmla="*/ 8 h 12"/>
                <a:gd name="T16" fmla="*/ 5 w 50"/>
                <a:gd name="T17" fmla="*/ 10 h 12"/>
                <a:gd name="T18" fmla="*/ 45 w 50"/>
                <a:gd name="T19" fmla="*/ 12 h 12"/>
                <a:gd name="T20" fmla="*/ 47 w 50"/>
                <a:gd name="T21" fmla="*/ 12 h 12"/>
                <a:gd name="T22" fmla="*/ 49 w 50"/>
                <a:gd name="T23" fmla="*/ 10 h 12"/>
                <a:gd name="T24" fmla="*/ 50 w 50"/>
                <a:gd name="T25" fmla="*/ 8 h 12"/>
                <a:gd name="T26" fmla="*/ 50 w 50"/>
                <a:gd name="T27" fmla="*/ 7 h 12"/>
                <a:gd name="T28" fmla="*/ 50 w 50"/>
                <a:gd name="T29" fmla="*/ 5 h 12"/>
                <a:gd name="T30" fmla="*/ 50 w 50"/>
                <a:gd name="T31" fmla="*/ 3 h 12"/>
                <a:gd name="T32" fmla="*/ 49 w 50"/>
                <a:gd name="T33" fmla="*/ 2 h 12"/>
                <a:gd name="T34" fmla="*/ 47 w 50"/>
                <a:gd name="T35" fmla="*/ 2 h 12"/>
                <a:gd name="T36" fmla="*/ 6 w 50"/>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12">
                  <a:moveTo>
                    <a:pt x="6" y="0"/>
                  </a:moveTo>
                  <a:lnTo>
                    <a:pt x="5" y="0"/>
                  </a:lnTo>
                  <a:lnTo>
                    <a:pt x="3" y="0"/>
                  </a:lnTo>
                  <a:lnTo>
                    <a:pt x="1" y="2"/>
                  </a:lnTo>
                  <a:lnTo>
                    <a:pt x="0" y="3"/>
                  </a:lnTo>
                  <a:lnTo>
                    <a:pt x="0" y="5"/>
                  </a:lnTo>
                  <a:lnTo>
                    <a:pt x="1" y="7"/>
                  </a:lnTo>
                  <a:lnTo>
                    <a:pt x="3" y="8"/>
                  </a:lnTo>
                  <a:lnTo>
                    <a:pt x="5" y="10"/>
                  </a:lnTo>
                  <a:lnTo>
                    <a:pt x="45" y="12"/>
                  </a:lnTo>
                  <a:lnTo>
                    <a:pt x="47" y="12"/>
                  </a:lnTo>
                  <a:lnTo>
                    <a:pt x="49" y="10"/>
                  </a:lnTo>
                  <a:lnTo>
                    <a:pt x="50" y="8"/>
                  </a:lnTo>
                  <a:lnTo>
                    <a:pt x="50" y="7"/>
                  </a:lnTo>
                  <a:lnTo>
                    <a:pt x="50" y="5"/>
                  </a:lnTo>
                  <a:lnTo>
                    <a:pt x="50" y="3"/>
                  </a:lnTo>
                  <a:lnTo>
                    <a:pt x="49" y="2"/>
                  </a:lnTo>
                  <a:lnTo>
                    <a:pt x="47" y="2"/>
                  </a:lnTo>
                  <a:lnTo>
                    <a:pt x="6" y="0"/>
                  </a:lnTo>
                  <a:close/>
                </a:path>
              </a:pathLst>
            </a:custGeom>
            <a:solidFill>
              <a:srgbClr val="000000"/>
            </a:solidFill>
            <a:ln w="9525">
              <a:solidFill>
                <a:schemeClr val="tx2"/>
              </a:solidFill>
              <a:round/>
              <a:headEnd/>
              <a:tailEnd/>
            </a:ln>
          </p:spPr>
          <p:txBody>
            <a:bodyPr/>
            <a:lstStyle/>
            <a:p>
              <a:endParaRPr lang="en-US"/>
            </a:p>
          </p:txBody>
        </p:sp>
        <p:sp>
          <p:nvSpPr>
            <p:cNvPr id="58437" name="Freeform 69"/>
            <p:cNvSpPr>
              <a:spLocks/>
            </p:cNvSpPr>
            <p:nvPr/>
          </p:nvSpPr>
          <p:spPr bwMode="auto">
            <a:xfrm>
              <a:off x="4249" y="3241"/>
              <a:ext cx="50" cy="12"/>
            </a:xfrm>
            <a:custGeom>
              <a:avLst/>
              <a:gdLst>
                <a:gd name="T0" fmla="*/ 6 w 50"/>
                <a:gd name="T1" fmla="*/ 0 h 12"/>
                <a:gd name="T2" fmla="*/ 5 w 50"/>
                <a:gd name="T3" fmla="*/ 0 h 12"/>
                <a:gd name="T4" fmla="*/ 3 w 50"/>
                <a:gd name="T5" fmla="*/ 0 h 12"/>
                <a:gd name="T6" fmla="*/ 1 w 50"/>
                <a:gd name="T7" fmla="*/ 2 h 12"/>
                <a:gd name="T8" fmla="*/ 0 w 50"/>
                <a:gd name="T9" fmla="*/ 4 h 12"/>
                <a:gd name="T10" fmla="*/ 0 w 50"/>
                <a:gd name="T11" fmla="*/ 5 h 12"/>
                <a:gd name="T12" fmla="*/ 1 w 50"/>
                <a:gd name="T13" fmla="*/ 7 h 12"/>
                <a:gd name="T14" fmla="*/ 3 w 50"/>
                <a:gd name="T15" fmla="*/ 9 h 12"/>
                <a:gd name="T16" fmla="*/ 5 w 50"/>
                <a:gd name="T17" fmla="*/ 10 h 12"/>
                <a:gd name="T18" fmla="*/ 45 w 50"/>
                <a:gd name="T19" fmla="*/ 12 h 12"/>
                <a:gd name="T20" fmla="*/ 47 w 50"/>
                <a:gd name="T21" fmla="*/ 12 h 12"/>
                <a:gd name="T22" fmla="*/ 48 w 50"/>
                <a:gd name="T23" fmla="*/ 10 h 12"/>
                <a:gd name="T24" fmla="*/ 50 w 50"/>
                <a:gd name="T25" fmla="*/ 9 h 12"/>
                <a:gd name="T26" fmla="*/ 50 w 50"/>
                <a:gd name="T27" fmla="*/ 7 h 12"/>
                <a:gd name="T28" fmla="*/ 50 w 50"/>
                <a:gd name="T29" fmla="*/ 5 h 12"/>
                <a:gd name="T30" fmla="*/ 50 w 50"/>
                <a:gd name="T31" fmla="*/ 4 h 12"/>
                <a:gd name="T32" fmla="*/ 48 w 50"/>
                <a:gd name="T33" fmla="*/ 2 h 12"/>
                <a:gd name="T34" fmla="*/ 47 w 50"/>
                <a:gd name="T35" fmla="*/ 2 h 12"/>
                <a:gd name="T36" fmla="*/ 6 w 50"/>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12">
                  <a:moveTo>
                    <a:pt x="6" y="0"/>
                  </a:moveTo>
                  <a:lnTo>
                    <a:pt x="5" y="0"/>
                  </a:lnTo>
                  <a:lnTo>
                    <a:pt x="3" y="0"/>
                  </a:lnTo>
                  <a:lnTo>
                    <a:pt x="1" y="2"/>
                  </a:lnTo>
                  <a:lnTo>
                    <a:pt x="0" y="4"/>
                  </a:lnTo>
                  <a:lnTo>
                    <a:pt x="0" y="5"/>
                  </a:lnTo>
                  <a:lnTo>
                    <a:pt x="1" y="7"/>
                  </a:lnTo>
                  <a:lnTo>
                    <a:pt x="3" y="9"/>
                  </a:lnTo>
                  <a:lnTo>
                    <a:pt x="5" y="10"/>
                  </a:lnTo>
                  <a:lnTo>
                    <a:pt x="45" y="12"/>
                  </a:lnTo>
                  <a:lnTo>
                    <a:pt x="47" y="12"/>
                  </a:lnTo>
                  <a:lnTo>
                    <a:pt x="48" y="10"/>
                  </a:lnTo>
                  <a:lnTo>
                    <a:pt x="50" y="9"/>
                  </a:lnTo>
                  <a:lnTo>
                    <a:pt x="50" y="7"/>
                  </a:lnTo>
                  <a:lnTo>
                    <a:pt x="50" y="5"/>
                  </a:lnTo>
                  <a:lnTo>
                    <a:pt x="50" y="4"/>
                  </a:lnTo>
                  <a:lnTo>
                    <a:pt x="48" y="2"/>
                  </a:lnTo>
                  <a:lnTo>
                    <a:pt x="47" y="2"/>
                  </a:lnTo>
                  <a:lnTo>
                    <a:pt x="6" y="0"/>
                  </a:lnTo>
                  <a:close/>
                </a:path>
              </a:pathLst>
            </a:custGeom>
            <a:solidFill>
              <a:srgbClr val="000000"/>
            </a:solidFill>
            <a:ln w="9525">
              <a:solidFill>
                <a:schemeClr val="tx2"/>
              </a:solidFill>
              <a:round/>
              <a:headEnd/>
              <a:tailEnd/>
            </a:ln>
          </p:spPr>
          <p:txBody>
            <a:bodyPr/>
            <a:lstStyle/>
            <a:p>
              <a:endParaRPr lang="en-US"/>
            </a:p>
          </p:txBody>
        </p:sp>
      </p:grpSp>
      <p:sp>
        <p:nvSpPr>
          <p:cNvPr id="58438" name="Rectangle 70"/>
          <p:cNvSpPr>
            <a:spLocks noChangeArrowheads="1"/>
          </p:cNvSpPr>
          <p:nvPr/>
        </p:nvSpPr>
        <p:spPr bwMode="auto">
          <a:xfrm>
            <a:off x="3670300" y="559752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rPr>
              <a:t>WC</a:t>
            </a:r>
          </a:p>
        </p:txBody>
      </p:sp>
      <p:sp>
        <p:nvSpPr>
          <p:cNvPr id="58439" name="Rectangle 71"/>
          <p:cNvSpPr>
            <a:spLocks noChangeArrowheads="1"/>
          </p:cNvSpPr>
          <p:nvPr/>
        </p:nvSpPr>
        <p:spPr bwMode="auto">
          <a:xfrm>
            <a:off x="3540125" y="4694238"/>
            <a:ext cx="519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8441" name="Group 73"/>
          <p:cNvGrpSpPr>
            <a:grpSpLocks/>
          </p:cNvGrpSpPr>
          <p:nvPr/>
        </p:nvGrpSpPr>
        <p:grpSpPr bwMode="auto">
          <a:xfrm>
            <a:off x="1784350" y="4446588"/>
            <a:ext cx="2019300" cy="1311275"/>
            <a:chOff x="1621" y="1787"/>
            <a:chExt cx="2520" cy="1304"/>
          </a:xfrm>
        </p:grpSpPr>
        <p:sp>
          <p:nvSpPr>
            <p:cNvPr id="58442" name="Freeform 74"/>
            <p:cNvSpPr>
              <a:spLocks/>
            </p:cNvSpPr>
            <p:nvPr/>
          </p:nvSpPr>
          <p:spPr bwMode="auto">
            <a:xfrm>
              <a:off x="1621" y="3081"/>
              <a:ext cx="10" cy="10"/>
            </a:xfrm>
            <a:custGeom>
              <a:avLst/>
              <a:gdLst>
                <a:gd name="T0" fmla="*/ 5 w 10"/>
                <a:gd name="T1" fmla="*/ 0 h 10"/>
                <a:gd name="T2" fmla="*/ 3 w 10"/>
                <a:gd name="T3" fmla="*/ 2 h 10"/>
                <a:gd name="T4" fmla="*/ 2 w 10"/>
                <a:gd name="T5" fmla="*/ 4 h 10"/>
                <a:gd name="T6" fmla="*/ 0 w 10"/>
                <a:gd name="T7" fmla="*/ 5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5"/>
                  </a:lnTo>
                  <a:lnTo>
                    <a:pt x="2"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43" name="Freeform 75"/>
            <p:cNvSpPr>
              <a:spLocks/>
            </p:cNvSpPr>
            <p:nvPr/>
          </p:nvSpPr>
          <p:spPr bwMode="auto">
            <a:xfrm>
              <a:off x="1641" y="3079"/>
              <a:ext cx="10" cy="11"/>
            </a:xfrm>
            <a:custGeom>
              <a:avLst/>
              <a:gdLst>
                <a:gd name="T0" fmla="*/ 4 w 10"/>
                <a:gd name="T1" fmla="*/ 0 h 11"/>
                <a:gd name="T2" fmla="*/ 2 w 10"/>
                <a:gd name="T3" fmla="*/ 0 h 11"/>
                <a:gd name="T4" fmla="*/ 0 w 10"/>
                <a:gd name="T5" fmla="*/ 2 h 11"/>
                <a:gd name="T6" fmla="*/ 0 w 10"/>
                <a:gd name="T7" fmla="*/ 4 h 11"/>
                <a:gd name="T8" fmla="*/ 0 w 10"/>
                <a:gd name="T9" fmla="*/ 6 h 11"/>
                <a:gd name="T10" fmla="*/ 0 w 10"/>
                <a:gd name="T11" fmla="*/ 7 h 11"/>
                <a:gd name="T12" fmla="*/ 2 w 10"/>
                <a:gd name="T13" fmla="*/ 9 h 11"/>
                <a:gd name="T14" fmla="*/ 4 w 10"/>
                <a:gd name="T15" fmla="*/ 11 h 11"/>
                <a:gd name="T16" fmla="*/ 5 w 10"/>
                <a:gd name="T17" fmla="*/ 11 h 11"/>
                <a:gd name="T18" fmla="*/ 5 w 10"/>
                <a:gd name="T19" fmla="*/ 11 h 11"/>
                <a:gd name="T20" fmla="*/ 7 w 10"/>
                <a:gd name="T21" fmla="*/ 9 h 11"/>
                <a:gd name="T22" fmla="*/ 9 w 10"/>
                <a:gd name="T23" fmla="*/ 7 h 11"/>
                <a:gd name="T24" fmla="*/ 10 w 10"/>
                <a:gd name="T25" fmla="*/ 6 h 11"/>
                <a:gd name="T26" fmla="*/ 10 w 10"/>
                <a:gd name="T27" fmla="*/ 4 h 11"/>
                <a:gd name="T28" fmla="*/ 9 w 10"/>
                <a:gd name="T29" fmla="*/ 2 h 11"/>
                <a:gd name="T30" fmla="*/ 7 w 10"/>
                <a:gd name="T31" fmla="*/ 0 h 11"/>
                <a:gd name="T32" fmla="*/ 5 w 10"/>
                <a:gd name="T33" fmla="*/ 0 h 11"/>
                <a:gd name="T34" fmla="*/ 4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0"/>
                  </a:moveTo>
                  <a:lnTo>
                    <a:pt x="2" y="0"/>
                  </a:lnTo>
                  <a:lnTo>
                    <a:pt x="0" y="2"/>
                  </a:lnTo>
                  <a:lnTo>
                    <a:pt x="0" y="4"/>
                  </a:lnTo>
                  <a:lnTo>
                    <a:pt x="0" y="6"/>
                  </a:lnTo>
                  <a:lnTo>
                    <a:pt x="0" y="7"/>
                  </a:lnTo>
                  <a:lnTo>
                    <a:pt x="2" y="9"/>
                  </a:lnTo>
                  <a:lnTo>
                    <a:pt x="4" y="11"/>
                  </a:lnTo>
                  <a:lnTo>
                    <a:pt x="5" y="11"/>
                  </a:lnTo>
                  <a:lnTo>
                    <a:pt x="5" y="11"/>
                  </a:lnTo>
                  <a:lnTo>
                    <a:pt x="7" y="9"/>
                  </a:lnTo>
                  <a:lnTo>
                    <a:pt x="9" y="7"/>
                  </a:lnTo>
                  <a:lnTo>
                    <a:pt x="10" y="6"/>
                  </a:lnTo>
                  <a:lnTo>
                    <a:pt x="10" y="4"/>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44" name="Freeform 76"/>
            <p:cNvSpPr>
              <a:spLocks/>
            </p:cNvSpPr>
            <p:nvPr/>
          </p:nvSpPr>
          <p:spPr bwMode="auto">
            <a:xfrm>
              <a:off x="1661" y="3076"/>
              <a:ext cx="11" cy="10"/>
            </a:xfrm>
            <a:custGeom>
              <a:avLst/>
              <a:gdLst>
                <a:gd name="T0" fmla="*/ 4 w 11"/>
                <a:gd name="T1" fmla="*/ 0 h 10"/>
                <a:gd name="T2" fmla="*/ 2 w 11"/>
                <a:gd name="T3" fmla="*/ 2 h 10"/>
                <a:gd name="T4" fmla="*/ 0 w 11"/>
                <a:gd name="T5" fmla="*/ 3 h 10"/>
                <a:gd name="T6" fmla="*/ 0 w 11"/>
                <a:gd name="T7" fmla="*/ 5 h 10"/>
                <a:gd name="T8" fmla="*/ 0 w 11"/>
                <a:gd name="T9" fmla="*/ 7 h 10"/>
                <a:gd name="T10" fmla="*/ 0 w 11"/>
                <a:gd name="T11" fmla="*/ 9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9 h 10"/>
                <a:gd name="T24" fmla="*/ 11 w 11"/>
                <a:gd name="T25" fmla="*/ 7 h 10"/>
                <a:gd name="T26" fmla="*/ 11 w 11"/>
                <a:gd name="T27" fmla="*/ 5 h 10"/>
                <a:gd name="T28" fmla="*/ 9 w 11"/>
                <a:gd name="T29" fmla="*/ 3 h 10"/>
                <a:gd name="T30" fmla="*/ 7 w 11"/>
                <a:gd name="T31" fmla="*/ 2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2"/>
                  </a:lnTo>
                  <a:lnTo>
                    <a:pt x="0" y="3"/>
                  </a:lnTo>
                  <a:lnTo>
                    <a:pt x="0" y="5"/>
                  </a:lnTo>
                  <a:lnTo>
                    <a:pt x="0" y="7"/>
                  </a:lnTo>
                  <a:lnTo>
                    <a:pt x="0" y="9"/>
                  </a:lnTo>
                  <a:lnTo>
                    <a:pt x="2" y="10"/>
                  </a:lnTo>
                  <a:lnTo>
                    <a:pt x="4" y="10"/>
                  </a:lnTo>
                  <a:lnTo>
                    <a:pt x="6" y="10"/>
                  </a:lnTo>
                  <a:lnTo>
                    <a:pt x="6" y="10"/>
                  </a:lnTo>
                  <a:lnTo>
                    <a:pt x="7" y="10"/>
                  </a:lnTo>
                  <a:lnTo>
                    <a:pt x="9" y="9"/>
                  </a:lnTo>
                  <a:lnTo>
                    <a:pt x="11" y="7"/>
                  </a:lnTo>
                  <a:lnTo>
                    <a:pt x="11" y="5"/>
                  </a:lnTo>
                  <a:lnTo>
                    <a:pt x="9" y="3"/>
                  </a:lnTo>
                  <a:lnTo>
                    <a:pt x="7" y="2"/>
                  </a:lnTo>
                  <a:lnTo>
                    <a:pt x="6"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45" name="Freeform 77"/>
            <p:cNvSpPr>
              <a:spLocks/>
            </p:cNvSpPr>
            <p:nvPr/>
          </p:nvSpPr>
          <p:spPr bwMode="auto">
            <a:xfrm>
              <a:off x="1682" y="3074"/>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6 w 10"/>
                <a:gd name="T21" fmla="*/ 9 h 11"/>
                <a:gd name="T22" fmla="*/ 8 w 10"/>
                <a:gd name="T23" fmla="*/ 7 h 11"/>
                <a:gd name="T24" fmla="*/ 10 w 10"/>
                <a:gd name="T25" fmla="*/ 5 h 11"/>
                <a:gd name="T26" fmla="*/ 10 w 10"/>
                <a:gd name="T27" fmla="*/ 4 h 11"/>
                <a:gd name="T28" fmla="*/ 8 w 10"/>
                <a:gd name="T29" fmla="*/ 2 h 11"/>
                <a:gd name="T30" fmla="*/ 6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6" y="9"/>
                  </a:lnTo>
                  <a:lnTo>
                    <a:pt x="8" y="7"/>
                  </a:lnTo>
                  <a:lnTo>
                    <a:pt x="10" y="5"/>
                  </a:lnTo>
                  <a:lnTo>
                    <a:pt x="10" y="4"/>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46" name="Freeform 78"/>
            <p:cNvSpPr>
              <a:spLocks/>
            </p:cNvSpPr>
            <p:nvPr/>
          </p:nvSpPr>
          <p:spPr bwMode="auto">
            <a:xfrm>
              <a:off x="1702" y="3071"/>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47" name="Freeform 79"/>
            <p:cNvSpPr>
              <a:spLocks/>
            </p:cNvSpPr>
            <p:nvPr/>
          </p:nvSpPr>
          <p:spPr bwMode="auto">
            <a:xfrm>
              <a:off x="1722" y="3069"/>
              <a:ext cx="10" cy="10"/>
            </a:xfrm>
            <a:custGeom>
              <a:avLst/>
              <a:gdLst>
                <a:gd name="T0" fmla="*/ 4 w 10"/>
                <a:gd name="T1" fmla="*/ 0 h 10"/>
                <a:gd name="T2" fmla="*/ 2 w 10"/>
                <a:gd name="T3" fmla="*/ 0 h 10"/>
                <a:gd name="T4" fmla="*/ 0 w 10"/>
                <a:gd name="T5" fmla="*/ 2 h 10"/>
                <a:gd name="T6" fmla="*/ 0 w 10"/>
                <a:gd name="T7" fmla="*/ 4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4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4"/>
                  </a:lnTo>
                  <a:lnTo>
                    <a:pt x="0" y="5"/>
                  </a:lnTo>
                  <a:lnTo>
                    <a:pt x="0" y="7"/>
                  </a:lnTo>
                  <a:lnTo>
                    <a:pt x="2" y="9"/>
                  </a:lnTo>
                  <a:lnTo>
                    <a:pt x="4" y="10"/>
                  </a:lnTo>
                  <a:lnTo>
                    <a:pt x="5" y="10"/>
                  </a:lnTo>
                  <a:lnTo>
                    <a:pt x="5" y="10"/>
                  </a:lnTo>
                  <a:lnTo>
                    <a:pt x="7" y="9"/>
                  </a:lnTo>
                  <a:lnTo>
                    <a:pt x="9" y="7"/>
                  </a:lnTo>
                  <a:lnTo>
                    <a:pt x="10" y="5"/>
                  </a:lnTo>
                  <a:lnTo>
                    <a:pt x="10" y="4"/>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48" name="Freeform 80"/>
            <p:cNvSpPr>
              <a:spLocks/>
            </p:cNvSpPr>
            <p:nvPr/>
          </p:nvSpPr>
          <p:spPr bwMode="auto">
            <a:xfrm>
              <a:off x="1741" y="3066"/>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49" name="Freeform 81"/>
            <p:cNvSpPr>
              <a:spLocks/>
            </p:cNvSpPr>
            <p:nvPr/>
          </p:nvSpPr>
          <p:spPr bwMode="auto">
            <a:xfrm>
              <a:off x="1761" y="3064"/>
              <a:ext cx="10" cy="10"/>
            </a:xfrm>
            <a:custGeom>
              <a:avLst/>
              <a:gdLst>
                <a:gd name="T0" fmla="*/ 5 w 10"/>
                <a:gd name="T1" fmla="*/ 0 h 10"/>
                <a:gd name="T2" fmla="*/ 3 w 10"/>
                <a:gd name="T3" fmla="*/ 0 h 10"/>
                <a:gd name="T4" fmla="*/ 2 w 10"/>
                <a:gd name="T5" fmla="*/ 2 h 10"/>
                <a:gd name="T6" fmla="*/ 0 w 10"/>
                <a:gd name="T7" fmla="*/ 4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4"/>
                  </a:lnTo>
                  <a:lnTo>
                    <a:pt x="0" y="5"/>
                  </a:lnTo>
                  <a:lnTo>
                    <a:pt x="2"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50" name="Freeform 82"/>
            <p:cNvSpPr>
              <a:spLocks/>
            </p:cNvSpPr>
            <p:nvPr/>
          </p:nvSpPr>
          <p:spPr bwMode="auto">
            <a:xfrm>
              <a:off x="1781" y="3063"/>
              <a:ext cx="10" cy="10"/>
            </a:xfrm>
            <a:custGeom>
              <a:avLst/>
              <a:gdLst>
                <a:gd name="T0" fmla="*/ 5 w 10"/>
                <a:gd name="T1" fmla="*/ 0 h 10"/>
                <a:gd name="T2" fmla="*/ 4 w 10"/>
                <a:gd name="T3" fmla="*/ 0 h 10"/>
                <a:gd name="T4" fmla="*/ 2 w 10"/>
                <a:gd name="T5" fmla="*/ 1 h 10"/>
                <a:gd name="T6" fmla="*/ 0 w 10"/>
                <a:gd name="T7" fmla="*/ 3 h 10"/>
                <a:gd name="T8" fmla="*/ 0 w 10"/>
                <a:gd name="T9" fmla="*/ 5 h 10"/>
                <a:gd name="T10" fmla="*/ 2 w 10"/>
                <a:gd name="T11" fmla="*/ 6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1"/>
                  </a:lnTo>
                  <a:lnTo>
                    <a:pt x="0" y="3"/>
                  </a:lnTo>
                  <a:lnTo>
                    <a:pt x="0" y="5"/>
                  </a:lnTo>
                  <a:lnTo>
                    <a:pt x="2" y="6"/>
                  </a:lnTo>
                  <a:lnTo>
                    <a:pt x="4"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51" name="Freeform 83"/>
            <p:cNvSpPr>
              <a:spLocks/>
            </p:cNvSpPr>
            <p:nvPr/>
          </p:nvSpPr>
          <p:spPr bwMode="auto">
            <a:xfrm>
              <a:off x="1801" y="3059"/>
              <a:ext cx="11" cy="10"/>
            </a:xfrm>
            <a:custGeom>
              <a:avLst/>
              <a:gdLst>
                <a:gd name="T0" fmla="*/ 5 w 11"/>
                <a:gd name="T1" fmla="*/ 0 h 10"/>
                <a:gd name="T2" fmla="*/ 4 w 11"/>
                <a:gd name="T3" fmla="*/ 2 h 10"/>
                <a:gd name="T4" fmla="*/ 2 w 11"/>
                <a:gd name="T5" fmla="*/ 4 h 10"/>
                <a:gd name="T6" fmla="*/ 0 w 11"/>
                <a:gd name="T7" fmla="*/ 5 h 10"/>
                <a:gd name="T8" fmla="*/ 0 w 11"/>
                <a:gd name="T9" fmla="*/ 7 h 10"/>
                <a:gd name="T10" fmla="*/ 2 w 11"/>
                <a:gd name="T11" fmla="*/ 9 h 10"/>
                <a:gd name="T12" fmla="*/ 4 w 11"/>
                <a:gd name="T13" fmla="*/ 10 h 10"/>
                <a:gd name="T14" fmla="*/ 5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4 h 10"/>
                <a:gd name="T30" fmla="*/ 9 w 11"/>
                <a:gd name="T31" fmla="*/ 2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2"/>
                  </a:lnTo>
                  <a:lnTo>
                    <a:pt x="2" y="4"/>
                  </a:lnTo>
                  <a:lnTo>
                    <a:pt x="0" y="5"/>
                  </a:lnTo>
                  <a:lnTo>
                    <a:pt x="0" y="7"/>
                  </a:lnTo>
                  <a:lnTo>
                    <a:pt x="2" y="9"/>
                  </a:lnTo>
                  <a:lnTo>
                    <a:pt x="4" y="10"/>
                  </a:lnTo>
                  <a:lnTo>
                    <a:pt x="5" y="10"/>
                  </a:lnTo>
                  <a:lnTo>
                    <a:pt x="7" y="10"/>
                  </a:lnTo>
                  <a:lnTo>
                    <a:pt x="7" y="10"/>
                  </a:lnTo>
                  <a:lnTo>
                    <a:pt x="9" y="10"/>
                  </a:lnTo>
                  <a:lnTo>
                    <a:pt x="11" y="9"/>
                  </a:lnTo>
                  <a:lnTo>
                    <a:pt x="11" y="7"/>
                  </a:lnTo>
                  <a:lnTo>
                    <a:pt x="11" y="5"/>
                  </a:lnTo>
                  <a:lnTo>
                    <a:pt x="11"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52" name="Freeform 84"/>
            <p:cNvSpPr>
              <a:spLocks/>
            </p:cNvSpPr>
            <p:nvPr/>
          </p:nvSpPr>
          <p:spPr bwMode="auto">
            <a:xfrm>
              <a:off x="1822" y="3058"/>
              <a:ext cx="10" cy="10"/>
            </a:xfrm>
            <a:custGeom>
              <a:avLst/>
              <a:gdLst>
                <a:gd name="T0" fmla="*/ 5 w 10"/>
                <a:gd name="T1" fmla="*/ 0 h 10"/>
                <a:gd name="T2" fmla="*/ 3 w 10"/>
                <a:gd name="T3" fmla="*/ 0 h 10"/>
                <a:gd name="T4" fmla="*/ 1 w 10"/>
                <a:gd name="T5" fmla="*/ 1 h 10"/>
                <a:gd name="T6" fmla="*/ 0 w 10"/>
                <a:gd name="T7" fmla="*/ 3 h 10"/>
                <a:gd name="T8" fmla="*/ 0 w 10"/>
                <a:gd name="T9" fmla="*/ 5 h 10"/>
                <a:gd name="T10" fmla="*/ 1 w 10"/>
                <a:gd name="T11" fmla="*/ 6 h 10"/>
                <a:gd name="T12" fmla="*/ 3 w 10"/>
                <a:gd name="T13" fmla="*/ 8 h 10"/>
                <a:gd name="T14" fmla="*/ 5 w 10"/>
                <a:gd name="T15" fmla="*/ 10 h 10"/>
                <a:gd name="T16" fmla="*/ 6 w 10"/>
                <a:gd name="T17" fmla="*/ 10 h 10"/>
                <a:gd name="T18" fmla="*/ 6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1"/>
                  </a:lnTo>
                  <a:lnTo>
                    <a:pt x="0" y="3"/>
                  </a:lnTo>
                  <a:lnTo>
                    <a:pt x="0" y="5"/>
                  </a:lnTo>
                  <a:lnTo>
                    <a:pt x="1" y="6"/>
                  </a:lnTo>
                  <a:lnTo>
                    <a:pt x="3" y="8"/>
                  </a:lnTo>
                  <a:lnTo>
                    <a:pt x="5" y="10"/>
                  </a:lnTo>
                  <a:lnTo>
                    <a:pt x="6" y="10"/>
                  </a:lnTo>
                  <a:lnTo>
                    <a:pt x="6" y="10"/>
                  </a:lnTo>
                  <a:lnTo>
                    <a:pt x="8" y="8"/>
                  </a:lnTo>
                  <a:lnTo>
                    <a:pt x="10" y="6"/>
                  </a:lnTo>
                  <a:lnTo>
                    <a:pt x="10" y="5"/>
                  </a:lnTo>
                  <a:lnTo>
                    <a:pt x="10" y="3"/>
                  </a:lnTo>
                  <a:lnTo>
                    <a:pt x="10" y="1"/>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53" name="Freeform 85"/>
            <p:cNvSpPr>
              <a:spLocks/>
            </p:cNvSpPr>
            <p:nvPr/>
          </p:nvSpPr>
          <p:spPr bwMode="auto">
            <a:xfrm>
              <a:off x="1842" y="3054"/>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8" y="10"/>
                  </a:lnTo>
                  <a:lnTo>
                    <a:pt x="10" y="9"/>
                  </a:lnTo>
                  <a:lnTo>
                    <a:pt x="10" y="7"/>
                  </a:lnTo>
                  <a:lnTo>
                    <a:pt x="10" y="5"/>
                  </a:lnTo>
                  <a:lnTo>
                    <a:pt x="10" y="4"/>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54" name="Freeform 86"/>
            <p:cNvSpPr>
              <a:spLocks/>
            </p:cNvSpPr>
            <p:nvPr/>
          </p:nvSpPr>
          <p:spPr bwMode="auto">
            <a:xfrm>
              <a:off x="1862" y="3053"/>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6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6"/>
                  </a:lnTo>
                  <a:lnTo>
                    <a:pt x="2" y="8"/>
                  </a:lnTo>
                  <a:lnTo>
                    <a:pt x="4" y="10"/>
                  </a:lnTo>
                  <a:lnTo>
                    <a:pt x="5" y="10"/>
                  </a:lnTo>
                  <a:lnTo>
                    <a:pt x="5" y="10"/>
                  </a:lnTo>
                  <a:lnTo>
                    <a:pt x="7" y="8"/>
                  </a:lnTo>
                  <a:lnTo>
                    <a:pt x="9" y="6"/>
                  </a:lnTo>
                  <a:lnTo>
                    <a:pt x="10" y="5"/>
                  </a:lnTo>
                  <a:lnTo>
                    <a:pt x="10" y="3"/>
                  </a:lnTo>
                  <a:lnTo>
                    <a:pt x="9" y="1"/>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55" name="Freeform 87"/>
            <p:cNvSpPr>
              <a:spLocks/>
            </p:cNvSpPr>
            <p:nvPr/>
          </p:nvSpPr>
          <p:spPr bwMode="auto">
            <a:xfrm>
              <a:off x="1882" y="3049"/>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56" name="Freeform 88"/>
            <p:cNvSpPr>
              <a:spLocks/>
            </p:cNvSpPr>
            <p:nvPr/>
          </p:nvSpPr>
          <p:spPr bwMode="auto">
            <a:xfrm>
              <a:off x="1903" y="3047"/>
              <a:ext cx="10" cy="11"/>
            </a:xfrm>
            <a:custGeom>
              <a:avLst/>
              <a:gdLst>
                <a:gd name="T0" fmla="*/ 3 w 10"/>
                <a:gd name="T1" fmla="*/ 0 h 11"/>
                <a:gd name="T2" fmla="*/ 1 w 10"/>
                <a:gd name="T3" fmla="*/ 0 h 11"/>
                <a:gd name="T4" fmla="*/ 0 w 10"/>
                <a:gd name="T5" fmla="*/ 2 h 11"/>
                <a:gd name="T6" fmla="*/ 0 w 10"/>
                <a:gd name="T7" fmla="*/ 4 h 11"/>
                <a:gd name="T8" fmla="*/ 0 w 10"/>
                <a:gd name="T9" fmla="*/ 6 h 11"/>
                <a:gd name="T10" fmla="*/ 0 w 10"/>
                <a:gd name="T11" fmla="*/ 7 h 11"/>
                <a:gd name="T12" fmla="*/ 1 w 10"/>
                <a:gd name="T13" fmla="*/ 9 h 11"/>
                <a:gd name="T14" fmla="*/ 3 w 10"/>
                <a:gd name="T15" fmla="*/ 11 h 11"/>
                <a:gd name="T16" fmla="*/ 5 w 10"/>
                <a:gd name="T17" fmla="*/ 11 h 11"/>
                <a:gd name="T18" fmla="*/ 5 w 10"/>
                <a:gd name="T19" fmla="*/ 11 h 11"/>
                <a:gd name="T20" fmla="*/ 6 w 10"/>
                <a:gd name="T21" fmla="*/ 9 h 11"/>
                <a:gd name="T22" fmla="*/ 8 w 10"/>
                <a:gd name="T23" fmla="*/ 7 h 11"/>
                <a:gd name="T24" fmla="*/ 10 w 10"/>
                <a:gd name="T25" fmla="*/ 6 h 11"/>
                <a:gd name="T26" fmla="*/ 10 w 10"/>
                <a:gd name="T27" fmla="*/ 4 h 11"/>
                <a:gd name="T28" fmla="*/ 8 w 10"/>
                <a:gd name="T29" fmla="*/ 2 h 11"/>
                <a:gd name="T30" fmla="*/ 6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6"/>
                  </a:lnTo>
                  <a:lnTo>
                    <a:pt x="0" y="7"/>
                  </a:lnTo>
                  <a:lnTo>
                    <a:pt x="1" y="9"/>
                  </a:lnTo>
                  <a:lnTo>
                    <a:pt x="3" y="11"/>
                  </a:lnTo>
                  <a:lnTo>
                    <a:pt x="5" y="11"/>
                  </a:lnTo>
                  <a:lnTo>
                    <a:pt x="5" y="11"/>
                  </a:lnTo>
                  <a:lnTo>
                    <a:pt x="6" y="9"/>
                  </a:lnTo>
                  <a:lnTo>
                    <a:pt x="8" y="7"/>
                  </a:lnTo>
                  <a:lnTo>
                    <a:pt x="10" y="6"/>
                  </a:lnTo>
                  <a:lnTo>
                    <a:pt x="10" y="4"/>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57" name="Freeform 89"/>
            <p:cNvSpPr>
              <a:spLocks/>
            </p:cNvSpPr>
            <p:nvPr/>
          </p:nvSpPr>
          <p:spPr bwMode="auto">
            <a:xfrm>
              <a:off x="1923" y="3044"/>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9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9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9"/>
                  </a:lnTo>
                  <a:lnTo>
                    <a:pt x="2" y="10"/>
                  </a:lnTo>
                  <a:lnTo>
                    <a:pt x="3" y="10"/>
                  </a:lnTo>
                  <a:lnTo>
                    <a:pt x="5" y="10"/>
                  </a:lnTo>
                  <a:lnTo>
                    <a:pt x="5" y="10"/>
                  </a:lnTo>
                  <a:lnTo>
                    <a:pt x="7" y="10"/>
                  </a:lnTo>
                  <a:lnTo>
                    <a:pt x="8" y="9"/>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58" name="Freeform 90"/>
            <p:cNvSpPr>
              <a:spLocks/>
            </p:cNvSpPr>
            <p:nvPr/>
          </p:nvSpPr>
          <p:spPr bwMode="auto">
            <a:xfrm>
              <a:off x="1943" y="3042"/>
              <a:ext cx="10" cy="11"/>
            </a:xfrm>
            <a:custGeom>
              <a:avLst/>
              <a:gdLst>
                <a:gd name="T0" fmla="*/ 3 w 10"/>
                <a:gd name="T1" fmla="*/ 0 h 11"/>
                <a:gd name="T2" fmla="*/ 2 w 10"/>
                <a:gd name="T3" fmla="*/ 0 h 11"/>
                <a:gd name="T4" fmla="*/ 0 w 10"/>
                <a:gd name="T5" fmla="*/ 2 h 11"/>
                <a:gd name="T6" fmla="*/ 0 w 10"/>
                <a:gd name="T7" fmla="*/ 4 h 11"/>
                <a:gd name="T8" fmla="*/ 0 w 10"/>
                <a:gd name="T9" fmla="*/ 5 h 11"/>
                <a:gd name="T10" fmla="*/ 0 w 10"/>
                <a:gd name="T11" fmla="*/ 7 h 11"/>
                <a:gd name="T12" fmla="*/ 2 w 10"/>
                <a:gd name="T13" fmla="*/ 9 h 11"/>
                <a:gd name="T14" fmla="*/ 3 w 10"/>
                <a:gd name="T15" fmla="*/ 11 h 11"/>
                <a:gd name="T16" fmla="*/ 5 w 10"/>
                <a:gd name="T17" fmla="*/ 11 h 11"/>
                <a:gd name="T18" fmla="*/ 5 w 10"/>
                <a:gd name="T19" fmla="*/ 11 h 11"/>
                <a:gd name="T20" fmla="*/ 7 w 10"/>
                <a:gd name="T21" fmla="*/ 9 h 11"/>
                <a:gd name="T22" fmla="*/ 9 w 10"/>
                <a:gd name="T23" fmla="*/ 7 h 11"/>
                <a:gd name="T24" fmla="*/ 10 w 10"/>
                <a:gd name="T25" fmla="*/ 5 h 11"/>
                <a:gd name="T26" fmla="*/ 10 w 10"/>
                <a:gd name="T27" fmla="*/ 4 h 11"/>
                <a:gd name="T28" fmla="*/ 9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0"/>
                  </a:lnTo>
                  <a:lnTo>
                    <a:pt x="0" y="2"/>
                  </a:lnTo>
                  <a:lnTo>
                    <a:pt x="0" y="4"/>
                  </a:lnTo>
                  <a:lnTo>
                    <a:pt x="0" y="5"/>
                  </a:lnTo>
                  <a:lnTo>
                    <a:pt x="0" y="7"/>
                  </a:lnTo>
                  <a:lnTo>
                    <a:pt x="2" y="9"/>
                  </a:lnTo>
                  <a:lnTo>
                    <a:pt x="3" y="11"/>
                  </a:lnTo>
                  <a:lnTo>
                    <a:pt x="5" y="11"/>
                  </a:lnTo>
                  <a:lnTo>
                    <a:pt x="5" y="11"/>
                  </a:lnTo>
                  <a:lnTo>
                    <a:pt x="7" y="9"/>
                  </a:lnTo>
                  <a:lnTo>
                    <a:pt x="9" y="7"/>
                  </a:lnTo>
                  <a:lnTo>
                    <a:pt x="10" y="5"/>
                  </a:lnTo>
                  <a:lnTo>
                    <a:pt x="10" y="4"/>
                  </a:lnTo>
                  <a:lnTo>
                    <a:pt x="9"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59" name="Freeform 91"/>
            <p:cNvSpPr>
              <a:spLocks/>
            </p:cNvSpPr>
            <p:nvPr/>
          </p:nvSpPr>
          <p:spPr bwMode="auto">
            <a:xfrm>
              <a:off x="1962" y="3039"/>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0" name="Freeform 92"/>
            <p:cNvSpPr>
              <a:spLocks/>
            </p:cNvSpPr>
            <p:nvPr/>
          </p:nvSpPr>
          <p:spPr bwMode="auto">
            <a:xfrm>
              <a:off x="1982" y="3036"/>
              <a:ext cx="10" cy="10"/>
            </a:xfrm>
            <a:custGeom>
              <a:avLst/>
              <a:gdLst>
                <a:gd name="T0" fmla="*/ 5 w 10"/>
                <a:gd name="T1" fmla="*/ 0 h 10"/>
                <a:gd name="T2" fmla="*/ 3 w 10"/>
                <a:gd name="T3" fmla="*/ 1 h 10"/>
                <a:gd name="T4" fmla="*/ 2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6 h 10"/>
                <a:gd name="T26" fmla="*/ 10 w 10"/>
                <a:gd name="T27" fmla="*/ 5 h 10"/>
                <a:gd name="T28" fmla="*/ 10 w 10"/>
                <a:gd name="T29" fmla="*/ 3 h 10"/>
                <a:gd name="T30" fmla="*/ 8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2" y="3"/>
                  </a:lnTo>
                  <a:lnTo>
                    <a:pt x="0" y="5"/>
                  </a:lnTo>
                  <a:lnTo>
                    <a:pt x="0" y="6"/>
                  </a:lnTo>
                  <a:lnTo>
                    <a:pt x="2" y="8"/>
                  </a:lnTo>
                  <a:lnTo>
                    <a:pt x="3" y="10"/>
                  </a:lnTo>
                  <a:lnTo>
                    <a:pt x="5" y="10"/>
                  </a:lnTo>
                  <a:lnTo>
                    <a:pt x="7" y="10"/>
                  </a:lnTo>
                  <a:lnTo>
                    <a:pt x="7" y="10"/>
                  </a:lnTo>
                  <a:lnTo>
                    <a:pt x="8" y="10"/>
                  </a:lnTo>
                  <a:lnTo>
                    <a:pt x="10" y="8"/>
                  </a:lnTo>
                  <a:lnTo>
                    <a:pt x="10" y="6"/>
                  </a:lnTo>
                  <a:lnTo>
                    <a:pt x="10" y="5"/>
                  </a:lnTo>
                  <a:lnTo>
                    <a:pt x="10" y="3"/>
                  </a:lnTo>
                  <a:lnTo>
                    <a:pt x="8" y="1"/>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1" name="Freeform 93"/>
            <p:cNvSpPr>
              <a:spLocks/>
            </p:cNvSpPr>
            <p:nvPr/>
          </p:nvSpPr>
          <p:spPr bwMode="auto">
            <a:xfrm>
              <a:off x="2002" y="3034"/>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2 w 10"/>
                <a:gd name="T11" fmla="*/ 7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2" y="7"/>
                  </a:lnTo>
                  <a:lnTo>
                    <a:pt x="3" y="8"/>
                  </a:lnTo>
                  <a:lnTo>
                    <a:pt x="5" y="10"/>
                  </a:lnTo>
                  <a:lnTo>
                    <a:pt x="7" y="10"/>
                  </a:lnTo>
                  <a:lnTo>
                    <a:pt x="7" y="10"/>
                  </a:lnTo>
                  <a:lnTo>
                    <a:pt x="9" y="8"/>
                  </a:lnTo>
                  <a:lnTo>
                    <a:pt x="10" y="7"/>
                  </a:lnTo>
                  <a:lnTo>
                    <a:pt x="10" y="5"/>
                  </a:lnTo>
                  <a:lnTo>
                    <a:pt x="10" y="3"/>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2" name="Freeform 94"/>
            <p:cNvSpPr>
              <a:spLocks/>
            </p:cNvSpPr>
            <p:nvPr/>
          </p:nvSpPr>
          <p:spPr bwMode="auto">
            <a:xfrm>
              <a:off x="2022" y="3031"/>
              <a:ext cx="10" cy="10"/>
            </a:xfrm>
            <a:custGeom>
              <a:avLst/>
              <a:gdLst>
                <a:gd name="T0" fmla="*/ 5 w 10"/>
                <a:gd name="T1" fmla="*/ 0 h 10"/>
                <a:gd name="T2" fmla="*/ 4 w 10"/>
                <a:gd name="T3" fmla="*/ 1 h 10"/>
                <a:gd name="T4" fmla="*/ 2 w 10"/>
                <a:gd name="T5" fmla="*/ 3 h 10"/>
                <a:gd name="T6" fmla="*/ 0 w 10"/>
                <a:gd name="T7" fmla="*/ 5 h 10"/>
                <a:gd name="T8" fmla="*/ 0 w 10"/>
                <a:gd name="T9" fmla="*/ 6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6 h 10"/>
                <a:gd name="T26" fmla="*/ 10 w 10"/>
                <a:gd name="T27" fmla="*/ 5 h 10"/>
                <a:gd name="T28" fmla="*/ 10 w 10"/>
                <a:gd name="T29" fmla="*/ 3 h 10"/>
                <a:gd name="T30" fmla="*/ 9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1"/>
                  </a:lnTo>
                  <a:lnTo>
                    <a:pt x="2" y="3"/>
                  </a:lnTo>
                  <a:lnTo>
                    <a:pt x="0" y="5"/>
                  </a:lnTo>
                  <a:lnTo>
                    <a:pt x="0" y="6"/>
                  </a:lnTo>
                  <a:lnTo>
                    <a:pt x="2" y="8"/>
                  </a:lnTo>
                  <a:lnTo>
                    <a:pt x="4" y="10"/>
                  </a:lnTo>
                  <a:lnTo>
                    <a:pt x="5" y="10"/>
                  </a:lnTo>
                  <a:lnTo>
                    <a:pt x="7" y="10"/>
                  </a:lnTo>
                  <a:lnTo>
                    <a:pt x="7" y="10"/>
                  </a:lnTo>
                  <a:lnTo>
                    <a:pt x="9" y="10"/>
                  </a:lnTo>
                  <a:lnTo>
                    <a:pt x="10" y="8"/>
                  </a:lnTo>
                  <a:lnTo>
                    <a:pt x="10" y="6"/>
                  </a:lnTo>
                  <a:lnTo>
                    <a:pt x="10" y="5"/>
                  </a:lnTo>
                  <a:lnTo>
                    <a:pt x="10" y="3"/>
                  </a:lnTo>
                  <a:lnTo>
                    <a:pt x="9" y="1"/>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3" name="Freeform 95"/>
            <p:cNvSpPr>
              <a:spLocks/>
            </p:cNvSpPr>
            <p:nvPr/>
          </p:nvSpPr>
          <p:spPr bwMode="auto">
            <a:xfrm>
              <a:off x="2043" y="3027"/>
              <a:ext cx="10" cy="10"/>
            </a:xfrm>
            <a:custGeom>
              <a:avLst/>
              <a:gdLst>
                <a:gd name="T0" fmla="*/ 5 w 10"/>
                <a:gd name="T1" fmla="*/ 0 h 10"/>
                <a:gd name="T2" fmla="*/ 3 w 10"/>
                <a:gd name="T3" fmla="*/ 2 h 10"/>
                <a:gd name="T4" fmla="*/ 1 w 10"/>
                <a:gd name="T5" fmla="*/ 4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7"/>
                  </a:lnTo>
                  <a:lnTo>
                    <a:pt x="1" y="9"/>
                  </a:lnTo>
                  <a:lnTo>
                    <a:pt x="3" y="10"/>
                  </a:lnTo>
                  <a:lnTo>
                    <a:pt x="5" y="10"/>
                  </a:lnTo>
                  <a:lnTo>
                    <a:pt x="6" y="10"/>
                  </a:lnTo>
                  <a:lnTo>
                    <a:pt x="6" y="10"/>
                  </a:lnTo>
                  <a:lnTo>
                    <a:pt x="8" y="10"/>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4" name="Freeform 96"/>
            <p:cNvSpPr>
              <a:spLocks/>
            </p:cNvSpPr>
            <p:nvPr/>
          </p:nvSpPr>
          <p:spPr bwMode="auto">
            <a:xfrm>
              <a:off x="2063" y="3026"/>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65" name="Freeform 97"/>
            <p:cNvSpPr>
              <a:spLocks/>
            </p:cNvSpPr>
            <p:nvPr/>
          </p:nvSpPr>
          <p:spPr bwMode="auto">
            <a:xfrm>
              <a:off x="2083" y="3022"/>
              <a:ext cx="10" cy="10"/>
            </a:xfrm>
            <a:custGeom>
              <a:avLst/>
              <a:gdLst>
                <a:gd name="T0" fmla="*/ 3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4"/>
                  </a:lnTo>
                  <a:lnTo>
                    <a:pt x="0" y="5"/>
                  </a:lnTo>
                  <a:lnTo>
                    <a:pt x="0" y="7"/>
                  </a:lnTo>
                  <a:lnTo>
                    <a:pt x="0" y="9"/>
                  </a:lnTo>
                  <a:lnTo>
                    <a:pt x="2" y="10"/>
                  </a:lnTo>
                  <a:lnTo>
                    <a:pt x="3" y="10"/>
                  </a:lnTo>
                  <a:lnTo>
                    <a:pt x="5" y="10"/>
                  </a:lnTo>
                  <a:lnTo>
                    <a:pt x="5" y="10"/>
                  </a:lnTo>
                  <a:lnTo>
                    <a:pt x="7" y="10"/>
                  </a:lnTo>
                  <a:lnTo>
                    <a:pt x="9" y="9"/>
                  </a:lnTo>
                  <a:lnTo>
                    <a:pt x="10" y="7"/>
                  </a:lnTo>
                  <a:lnTo>
                    <a:pt x="10" y="5"/>
                  </a:lnTo>
                  <a:lnTo>
                    <a:pt x="9"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66" name="Freeform 98"/>
            <p:cNvSpPr>
              <a:spLocks/>
            </p:cNvSpPr>
            <p:nvPr/>
          </p:nvSpPr>
          <p:spPr bwMode="auto">
            <a:xfrm>
              <a:off x="2103" y="3019"/>
              <a:ext cx="10" cy="10"/>
            </a:xfrm>
            <a:custGeom>
              <a:avLst/>
              <a:gdLst>
                <a:gd name="T0" fmla="*/ 4 w 10"/>
                <a:gd name="T1" fmla="*/ 0 h 10"/>
                <a:gd name="T2" fmla="*/ 2 w 10"/>
                <a:gd name="T3" fmla="*/ 1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1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1"/>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1"/>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67" name="Freeform 99"/>
            <p:cNvSpPr>
              <a:spLocks/>
            </p:cNvSpPr>
            <p:nvPr/>
          </p:nvSpPr>
          <p:spPr bwMode="auto">
            <a:xfrm>
              <a:off x="2124" y="3017"/>
              <a:ext cx="10" cy="10"/>
            </a:xfrm>
            <a:custGeom>
              <a:avLst/>
              <a:gdLst>
                <a:gd name="T0" fmla="*/ 3 w 10"/>
                <a:gd name="T1" fmla="*/ 0 h 10"/>
                <a:gd name="T2" fmla="*/ 1 w 10"/>
                <a:gd name="T3" fmla="*/ 0 h 10"/>
                <a:gd name="T4" fmla="*/ 0 w 10"/>
                <a:gd name="T5" fmla="*/ 2 h 10"/>
                <a:gd name="T6" fmla="*/ 0 w 10"/>
                <a:gd name="T7" fmla="*/ 3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6 w 10"/>
                <a:gd name="T21" fmla="*/ 9 h 10"/>
                <a:gd name="T22" fmla="*/ 8 w 10"/>
                <a:gd name="T23" fmla="*/ 7 h 10"/>
                <a:gd name="T24" fmla="*/ 10 w 10"/>
                <a:gd name="T25" fmla="*/ 5 h 10"/>
                <a:gd name="T26" fmla="*/ 10 w 10"/>
                <a:gd name="T27" fmla="*/ 3 h 10"/>
                <a:gd name="T28" fmla="*/ 8 w 10"/>
                <a:gd name="T29" fmla="*/ 2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3"/>
                  </a:lnTo>
                  <a:lnTo>
                    <a:pt x="0" y="5"/>
                  </a:lnTo>
                  <a:lnTo>
                    <a:pt x="0" y="7"/>
                  </a:lnTo>
                  <a:lnTo>
                    <a:pt x="1" y="9"/>
                  </a:lnTo>
                  <a:lnTo>
                    <a:pt x="3" y="10"/>
                  </a:lnTo>
                  <a:lnTo>
                    <a:pt x="5" y="10"/>
                  </a:lnTo>
                  <a:lnTo>
                    <a:pt x="5" y="10"/>
                  </a:lnTo>
                  <a:lnTo>
                    <a:pt x="6" y="9"/>
                  </a:lnTo>
                  <a:lnTo>
                    <a:pt x="8" y="7"/>
                  </a:lnTo>
                  <a:lnTo>
                    <a:pt x="10" y="5"/>
                  </a:lnTo>
                  <a:lnTo>
                    <a:pt x="10" y="3"/>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68" name="Freeform 100"/>
            <p:cNvSpPr>
              <a:spLocks/>
            </p:cNvSpPr>
            <p:nvPr/>
          </p:nvSpPr>
          <p:spPr bwMode="auto">
            <a:xfrm>
              <a:off x="2142" y="3014"/>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69" name="Freeform 101"/>
            <p:cNvSpPr>
              <a:spLocks/>
            </p:cNvSpPr>
            <p:nvPr/>
          </p:nvSpPr>
          <p:spPr bwMode="auto">
            <a:xfrm>
              <a:off x="2162" y="3010"/>
              <a:ext cx="10" cy="10"/>
            </a:xfrm>
            <a:custGeom>
              <a:avLst/>
              <a:gdLst>
                <a:gd name="T0" fmla="*/ 5 w 10"/>
                <a:gd name="T1" fmla="*/ 0 h 10"/>
                <a:gd name="T2" fmla="*/ 4 w 10"/>
                <a:gd name="T3" fmla="*/ 0 h 10"/>
                <a:gd name="T4" fmla="*/ 2 w 10"/>
                <a:gd name="T5" fmla="*/ 2 h 10"/>
                <a:gd name="T6" fmla="*/ 0 w 10"/>
                <a:gd name="T7" fmla="*/ 4 h 10"/>
                <a:gd name="T8" fmla="*/ 0 w 10"/>
                <a:gd name="T9" fmla="*/ 5 h 10"/>
                <a:gd name="T10" fmla="*/ 2 w 10"/>
                <a:gd name="T11" fmla="*/ 7 h 10"/>
                <a:gd name="T12" fmla="*/ 4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4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4"/>
                  </a:lnTo>
                  <a:lnTo>
                    <a:pt x="0" y="5"/>
                  </a:lnTo>
                  <a:lnTo>
                    <a:pt x="2" y="7"/>
                  </a:lnTo>
                  <a:lnTo>
                    <a:pt x="4" y="9"/>
                  </a:lnTo>
                  <a:lnTo>
                    <a:pt x="5" y="10"/>
                  </a:lnTo>
                  <a:lnTo>
                    <a:pt x="7" y="10"/>
                  </a:lnTo>
                  <a:lnTo>
                    <a:pt x="7" y="10"/>
                  </a:lnTo>
                  <a:lnTo>
                    <a:pt x="9" y="9"/>
                  </a:lnTo>
                  <a:lnTo>
                    <a:pt x="10" y="7"/>
                  </a:lnTo>
                  <a:lnTo>
                    <a:pt x="10" y="5"/>
                  </a:lnTo>
                  <a:lnTo>
                    <a:pt x="10" y="4"/>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70" name="Freeform 102"/>
            <p:cNvSpPr>
              <a:spLocks/>
            </p:cNvSpPr>
            <p:nvPr/>
          </p:nvSpPr>
          <p:spPr bwMode="auto">
            <a:xfrm>
              <a:off x="2183" y="3007"/>
              <a:ext cx="10" cy="10"/>
            </a:xfrm>
            <a:custGeom>
              <a:avLst/>
              <a:gdLst>
                <a:gd name="T0" fmla="*/ 5 w 10"/>
                <a:gd name="T1" fmla="*/ 0 h 10"/>
                <a:gd name="T2" fmla="*/ 3 w 10"/>
                <a:gd name="T3" fmla="*/ 0 h 10"/>
                <a:gd name="T4" fmla="*/ 1 w 10"/>
                <a:gd name="T5" fmla="*/ 2 h 10"/>
                <a:gd name="T6" fmla="*/ 0 w 10"/>
                <a:gd name="T7" fmla="*/ 3 h 10"/>
                <a:gd name="T8" fmla="*/ 0 w 10"/>
                <a:gd name="T9" fmla="*/ 5 h 10"/>
                <a:gd name="T10" fmla="*/ 1 w 10"/>
                <a:gd name="T11" fmla="*/ 7 h 10"/>
                <a:gd name="T12" fmla="*/ 3 w 10"/>
                <a:gd name="T13" fmla="*/ 8 h 10"/>
                <a:gd name="T14" fmla="*/ 5 w 10"/>
                <a:gd name="T15" fmla="*/ 10 h 10"/>
                <a:gd name="T16" fmla="*/ 6 w 10"/>
                <a:gd name="T17" fmla="*/ 10 h 10"/>
                <a:gd name="T18" fmla="*/ 6 w 10"/>
                <a:gd name="T19" fmla="*/ 10 h 10"/>
                <a:gd name="T20" fmla="*/ 8 w 10"/>
                <a:gd name="T21" fmla="*/ 8 h 10"/>
                <a:gd name="T22" fmla="*/ 10 w 10"/>
                <a:gd name="T23" fmla="*/ 7 h 10"/>
                <a:gd name="T24" fmla="*/ 10 w 10"/>
                <a:gd name="T25" fmla="*/ 5 h 10"/>
                <a:gd name="T26" fmla="*/ 10 w 10"/>
                <a:gd name="T27" fmla="*/ 3 h 10"/>
                <a:gd name="T28" fmla="*/ 10 w 10"/>
                <a:gd name="T29" fmla="*/ 2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2"/>
                  </a:lnTo>
                  <a:lnTo>
                    <a:pt x="0" y="3"/>
                  </a:lnTo>
                  <a:lnTo>
                    <a:pt x="0" y="5"/>
                  </a:lnTo>
                  <a:lnTo>
                    <a:pt x="1" y="7"/>
                  </a:lnTo>
                  <a:lnTo>
                    <a:pt x="3" y="8"/>
                  </a:lnTo>
                  <a:lnTo>
                    <a:pt x="5" y="10"/>
                  </a:lnTo>
                  <a:lnTo>
                    <a:pt x="6" y="10"/>
                  </a:lnTo>
                  <a:lnTo>
                    <a:pt x="6" y="10"/>
                  </a:lnTo>
                  <a:lnTo>
                    <a:pt x="8" y="8"/>
                  </a:lnTo>
                  <a:lnTo>
                    <a:pt x="10" y="7"/>
                  </a:lnTo>
                  <a:lnTo>
                    <a:pt x="10" y="5"/>
                  </a:lnTo>
                  <a:lnTo>
                    <a:pt x="10" y="3"/>
                  </a:lnTo>
                  <a:lnTo>
                    <a:pt x="10" y="2"/>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71" name="Freeform 103"/>
            <p:cNvSpPr>
              <a:spLocks/>
            </p:cNvSpPr>
            <p:nvPr/>
          </p:nvSpPr>
          <p:spPr bwMode="auto">
            <a:xfrm>
              <a:off x="2203" y="3004"/>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72" name="Freeform 104"/>
            <p:cNvSpPr>
              <a:spLocks/>
            </p:cNvSpPr>
            <p:nvPr/>
          </p:nvSpPr>
          <p:spPr bwMode="auto">
            <a:xfrm>
              <a:off x="2223" y="3000"/>
              <a:ext cx="10" cy="10"/>
            </a:xfrm>
            <a:custGeom>
              <a:avLst/>
              <a:gdLst>
                <a:gd name="T0" fmla="*/ 3 w 10"/>
                <a:gd name="T1" fmla="*/ 0 h 10"/>
                <a:gd name="T2" fmla="*/ 2 w 10"/>
                <a:gd name="T3" fmla="*/ 0 h 10"/>
                <a:gd name="T4" fmla="*/ 0 w 10"/>
                <a:gd name="T5" fmla="*/ 2 h 10"/>
                <a:gd name="T6" fmla="*/ 0 w 10"/>
                <a:gd name="T7" fmla="*/ 4 h 10"/>
                <a:gd name="T8" fmla="*/ 0 w 10"/>
                <a:gd name="T9" fmla="*/ 5 h 10"/>
                <a:gd name="T10" fmla="*/ 0 w 10"/>
                <a:gd name="T11" fmla="*/ 7 h 10"/>
                <a:gd name="T12" fmla="*/ 2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4"/>
                  </a:lnTo>
                  <a:lnTo>
                    <a:pt x="0" y="5"/>
                  </a:lnTo>
                  <a:lnTo>
                    <a:pt x="0" y="7"/>
                  </a:lnTo>
                  <a:lnTo>
                    <a:pt x="2"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73" name="Freeform 105"/>
            <p:cNvSpPr>
              <a:spLocks/>
            </p:cNvSpPr>
            <p:nvPr/>
          </p:nvSpPr>
          <p:spPr bwMode="auto">
            <a:xfrm>
              <a:off x="2243" y="2997"/>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8"/>
                  </a:lnTo>
                  <a:lnTo>
                    <a:pt x="4" y="10"/>
                  </a:lnTo>
                  <a:lnTo>
                    <a:pt x="5" y="10"/>
                  </a:lnTo>
                  <a:lnTo>
                    <a:pt x="5" y="10"/>
                  </a:lnTo>
                  <a:lnTo>
                    <a:pt x="7" y="8"/>
                  </a:lnTo>
                  <a:lnTo>
                    <a:pt x="9" y="7"/>
                  </a:lnTo>
                  <a:lnTo>
                    <a:pt x="10" y="5"/>
                  </a:lnTo>
                  <a:lnTo>
                    <a:pt x="10" y="3"/>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74" name="Freeform 106"/>
            <p:cNvSpPr>
              <a:spLocks/>
            </p:cNvSpPr>
            <p:nvPr/>
          </p:nvSpPr>
          <p:spPr bwMode="auto">
            <a:xfrm>
              <a:off x="2262" y="2994"/>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8" y="8"/>
                  </a:lnTo>
                  <a:lnTo>
                    <a:pt x="10" y="6"/>
                  </a:lnTo>
                  <a:lnTo>
                    <a:pt x="10" y="5"/>
                  </a:lnTo>
                  <a:lnTo>
                    <a:pt x="10" y="3"/>
                  </a:lnTo>
                  <a:lnTo>
                    <a:pt x="10" y="1"/>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75" name="Freeform 107"/>
            <p:cNvSpPr>
              <a:spLocks/>
            </p:cNvSpPr>
            <p:nvPr/>
          </p:nvSpPr>
          <p:spPr bwMode="auto">
            <a:xfrm>
              <a:off x="2282" y="2990"/>
              <a:ext cx="10" cy="10"/>
            </a:xfrm>
            <a:custGeom>
              <a:avLst/>
              <a:gdLst>
                <a:gd name="T0" fmla="*/ 5 w 10"/>
                <a:gd name="T1" fmla="*/ 0 h 10"/>
                <a:gd name="T2" fmla="*/ 3 w 10"/>
                <a:gd name="T3" fmla="*/ 0 h 10"/>
                <a:gd name="T4" fmla="*/ 2 w 10"/>
                <a:gd name="T5" fmla="*/ 2 h 10"/>
                <a:gd name="T6" fmla="*/ 0 w 10"/>
                <a:gd name="T7" fmla="*/ 4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4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4"/>
                  </a:lnTo>
                  <a:lnTo>
                    <a:pt x="0" y="5"/>
                  </a:lnTo>
                  <a:lnTo>
                    <a:pt x="2" y="7"/>
                  </a:lnTo>
                  <a:lnTo>
                    <a:pt x="3" y="9"/>
                  </a:lnTo>
                  <a:lnTo>
                    <a:pt x="5" y="10"/>
                  </a:lnTo>
                  <a:lnTo>
                    <a:pt x="7" y="10"/>
                  </a:lnTo>
                  <a:lnTo>
                    <a:pt x="7" y="10"/>
                  </a:lnTo>
                  <a:lnTo>
                    <a:pt x="9" y="9"/>
                  </a:lnTo>
                  <a:lnTo>
                    <a:pt x="10" y="7"/>
                  </a:lnTo>
                  <a:lnTo>
                    <a:pt x="10" y="5"/>
                  </a:lnTo>
                  <a:lnTo>
                    <a:pt x="10" y="4"/>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76" name="Freeform 108"/>
            <p:cNvSpPr>
              <a:spLocks/>
            </p:cNvSpPr>
            <p:nvPr/>
          </p:nvSpPr>
          <p:spPr bwMode="auto">
            <a:xfrm>
              <a:off x="2302" y="2985"/>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9"/>
                  </a:lnTo>
                  <a:lnTo>
                    <a:pt x="2" y="10"/>
                  </a:lnTo>
                  <a:lnTo>
                    <a:pt x="4" y="10"/>
                  </a:lnTo>
                  <a:lnTo>
                    <a:pt x="5" y="10"/>
                  </a:lnTo>
                  <a:lnTo>
                    <a:pt x="5" y="10"/>
                  </a:lnTo>
                  <a:lnTo>
                    <a:pt x="7" y="10"/>
                  </a:lnTo>
                  <a:lnTo>
                    <a:pt x="9" y="9"/>
                  </a:lnTo>
                  <a:lnTo>
                    <a:pt x="10" y="7"/>
                  </a:lnTo>
                  <a:lnTo>
                    <a:pt x="10" y="5"/>
                  </a:lnTo>
                  <a:lnTo>
                    <a:pt x="9" y="3"/>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77" name="Freeform 109"/>
            <p:cNvSpPr>
              <a:spLocks/>
            </p:cNvSpPr>
            <p:nvPr/>
          </p:nvSpPr>
          <p:spPr bwMode="auto">
            <a:xfrm>
              <a:off x="2323" y="2982"/>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6 w 10"/>
                <a:gd name="T21" fmla="*/ 10 h 10"/>
                <a:gd name="T22" fmla="*/ 8 w 10"/>
                <a:gd name="T23" fmla="*/ 8 h 10"/>
                <a:gd name="T24" fmla="*/ 10 w 10"/>
                <a:gd name="T25" fmla="*/ 6 h 10"/>
                <a:gd name="T26" fmla="*/ 10 w 10"/>
                <a:gd name="T27" fmla="*/ 5 h 10"/>
                <a:gd name="T28" fmla="*/ 8 w 10"/>
                <a:gd name="T29" fmla="*/ 3 h 10"/>
                <a:gd name="T30" fmla="*/ 6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6" y="10"/>
                  </a:lnTo>
                  <a:lnTo>
                    <a:pt x="8" y="8"/>
                  </a:lnTo>
                  <a:lnTo>
                    <a:pt x="10" y="6"/>
                  </a:lnTo>
                  <a:lnTo>
                    <a:pt x="10" y="5"/>
                  </a:lnTo>
                  <a:lnTo>
                    <a:pt x="8" y="3"/>
                  </a:lnTo>
                  <a:lnTo>
                    <a:pt x="6"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78" name="Freeform 110"/>
            <p:cNvSpPr>
              <a:spLocks/>
            </p:cNvSpPr>
            <p:nvPr/>
          </p:nvSpPr>
          <p:spPr bwMode="auto">
            <a:xfrm>
              <a:off x="2343" y="2978"/>
              <a:ext cx="10" cy="10"/>
            </a:xfrm>
            <a:custGeom>
              <a:avLst/>
              <a:gdLst>
                <a:gd name="T0" fmla="*/ 3 w 10"/>
                <a:gd name="T1" fmla="*/ 0 h 10"/>
                <a:gd name="T2" fmla="*/ 1 w 10"/>
                <a:gd name="T3" fmla="*/ 0 h 10"/>
                <a:gd name="T4" fmla="*/ 0 w 10"/>
                <a:gd name="T5" fmla="*/ 2 h 10"/>
                <a:gd name="T6" fmla="*/ 0 w 10"/>
                <a:gd name="T7" fmla="*/ 4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4"/>
                  </a:lnTo>
                  <a:lnTo>
                    <a:pt x="0" y="5"/>
                  </a:lnTo>
                  <a:lnTo>
                    <a:pt x="0" y="7"/>
                  </a:lnTo>
                  <a:lnTo>
                    <a:pt x="1"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79" name="Freeform 111"/>
            <p:cNvSpPr>
              <a:spLocks/>
            </p:cNvSpPr>
            <p:nvPr/>
          </p:nvSpPr>
          <p:spPr bwMode="auto">
            <a:xfrm>
              <a:off x="2361" y="2975"/>
              <a:ext cx="10" cy="10"/>
            </a:xfrm>
            <a:custGeom>
              <a:avLst/>
              <a:gdLst>
                <a:gd name="T0" fmla="*/ 5 w 10"/>
                <a:gd name="T1" fmla="*/ 0 h 10"/>
                <a:gd name="T2" fmla="*/ 4 w 10"/>
                <a:gd name="T3" fmla="*/ 0 h 10"/>
                <a:gd name="T4" fmla="*/ 2 w 10"/>
                <a:gd name="T5" fmla="*/ 2 h 10"/>
                <a:gd name="T6" fmla="*/ 0 w 10"/>
                <a:gd name="T7" fmla="*/ 3 h 10"/>
                <a:gd name="T8" fmla="*/ 0 w 10"/>
                <a:gd name="T9" fmla="*/ 5 h 10"/>
                <a:gd name="T10" fmla="*/ 2 w 10"/>
                <a:gd name="T11" fmla="*/ 7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3"/>
                  </a:lnTo>
                  <a:lnTo>
                    <a:pt x="0" y="5"/>
                  </a:lnTo>
                  <a:lnTo>
                    <a:pt x="2" y="7"/>
                  </a:lnTo>
                  <a:lnTo>
                    <a:pt x="4" y="8"/>
                  </a:lnTo>
                  <a:lnTo>
                    <a:pt x="5" y="10"/>
                  </a:lnTo>
                  <a:lnTo>
                    <a:pt x="7" y="10"/>
                  </a:lnTo>
                  <a:lnTo>
                    <a:pt x="7" y="10"/>
                  </a:lnTo>
                  <a:lnTo>
                    <a:pt x="9" y="8"/>
                  </a:lnTo>
                  <a:lnTo>
                    <a:pt x="10" y="7"/>
                  </a:lnTo>
                  <a:lnTo>
                    <a:pt x="10" y="5"/>
                  </a:lnTo>
                  <a:lnTo>
                    <a:pt x="10" y="3"/>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80" name="Freeform 112"/>
            <p:cNvSpPr>
              <a:spLocks/>
            </p:cNvSpPr>
            <p:nvPr/>
          </p:nvSpPr>
          <p:spPr bwMode="auto">
            <a:xfrm>
              <a:off x="2382" y="2970"/>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81" name="Freeform 113"/>
            <p:cNvSpPr>
              <a:spLocks/>
            </p:cNvSpPr>
            <p:nvPr/>
          </p:nvSpPr>
          <p:spPr bwMode="auto">
            <a:xfrm>
              <a:off x="2402" y="2967"/>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2" name="Freeform 114"/>
            <p:cNvSpPr>
              <a:spLocks/>
            </p:cNvSpPr>
            <p:nvPr/>
          </p:nvSpPr>
          <p:spPr bwMode="auto">
            <a:xfrm>
              <a:off x="2422" y="2961"/>
              <a:ext cx="10" cy="11"/>
            </a:xfrm>
            <a:custGeom>
              <a:avLst/>
              <a:gdLst>
                <a:gd name="T0" fmla="*/ 3 w 10"/>
                <a:gd name="T1" fmla="*/ 0 h 11"/>
                <a:gd name="T2" fmla="*/ 2 w 10"/>
                <a:gd name="T3" fmla="*/ 2 h 11"/>
                <a:gd name="T4" fmla="*/ 0 w 10"/>
                <a:gd name="T5" fmla="*/ 4 h 11"/>
                <a:gd name="T6" fmla="*/ 0 w 10"/>
                <a:gd name="T7" fmla="*/ 6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6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6"/>
                  </a:lnTo>
                  <a:lnTo>
                    <a:pt x="0" y="7"/>
                  </a:lnTo>
                  <a:lnTo>
                    <a:pt x="0" y="9"/>
                  </a:lnTo>
                  <a:lnTo>
                    <a:pt x="2" y="11"/>
                  </a:lnTo>
                  <a:lnTo>
                    <a:pt x="3" y="11"/>
                  </a:lnTo>
                  <a:lnTo>
                    <a:pt x="5" y="11"/>
                  </a:lnTo>
                  <a:lnTo>
                    <a:pt x="5" y="11"/>
                  </a:lnTo>
                  <a:lnTo>
                    <a:pt x="7" y="11"/>
                  </a:lnTo>
                  <a:lnTo>
                    <a:pt x="8" y="9"/>
                  </a:lnTo>
                  <a:lnTo>
                    <a:pt x="10" y="7"/>
                  </a:lnTo>
                  <a:lnTo>
                    <a:pt x="10" y="6"/>
                  </a:lnTo>
                  <a:lnTo>
                    <a:pt x="8"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3" name="Freeform 115"/>
            <p:cNvSpPr>
              <a:spLocks/>
            </p:cNvSpPr>
            <p:nvPr/>
          </p:nvSpPr>
          <p:spPr bwMode="auto">
            <a:xfrm>
              <a:off x="2441" y="2956"/>
              <a:ext cx="10" cy="11"/>
            </a:xfrm>
            <a:custGeom>
              <a:avLst/>
              <a:gdLst>
                <a:gd name="T0" fmla="*/ 5 w 10"/>
                <a:gd name="T1" fmla="*/ 0 h 11"/>
                <a:gd name="T2" fmla="*/ 3 w 10"/>
                <a:gd name="T3" fmla="*/ 2 h 11"/>
                <a:gd name="T4" fmla="*/ 1 w 10"/>
                <a:gd name="T5" fmla="*/ 4 h 11"/>
                <a:gd name="T6" fmla="*/ 0 w 10"/>
                <a:gd name="T7" fmla="*/ 5 h 11"/>
                <a:gd name="T8" fmla="*/ 0 w 10"/>
                <a:gd name="T9" fmla="*/ 7 h 11"/>
                <a:gd name="T10" fmla="*/ 1 w 10"/>
                <a:gd name="T11" fmla="*/ 9 h 11"/>
                <a:gd name="T12" fmla="*/ 3 w 10"/>
                <a:gd name="T13" fmla="*/ 11 h 11"/>
                <a:gd name="T14" fmla="*/ 5 w 10"/>
                <a:gd name="T15" fmla="*/ 11 h 11"/>
                <a:gd name="T16" fmla="*/ 6 w 10"/>
                <a:gd name="T17" fmla="*/ 11 h 11"/>
                <a:gd name="T18" fmla="*/ 6 w 10"/>
                <a:gd name="T19" fmla="*/ 11 h 11"/>
                <a:gd name="T20" fmla="*/ 8 w 10"/>
                <a:gd name="T21" fmla="*/ 11 h 11"/>
                <a:gd name="T22" fmla="*/ 10 w 10"/>
                <a:gd name="T23" fmla="*/ 9 h 11"/>
                <a:gd name="T24" fmla="*/ 10 w 10"/>
                <a:gd name="T25" fmla="*/ 7 h 11"/>
                <a:gd name="T26" fmla="*/ 10 w 10"/>
                <a:gd name="T27" fmla="*/ 5 h 11"/>
                <a:gd name="T28" fmla="*/ 10 w 10"/>
                <a:gd name="T29" fmla="*/ 4 h 11"/>
                <a:gd name="T30" fmla="*/ 8 w 10"/>
                <a:gd name="T31" fmla="*/ 2 h 11"/>
                <a:gd name="T32" fmla="*/ 6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5"/>
                  </a:lnTo>
                  <a:lnTo>
                    <a:pt x="0" y="7"/>
                  </a:lnTo>
                  <a:lnTo>
                    <a:pt x="1" y="9"/>
                  </a:lnTo>
                  <a:lnTo>
                    <a:pt x="3" y="11"/>
                  </a:lnTo>
                  <a:lnTo>
                    <a:pt x="5" y="11"/>
                  </a:lnTo>
                  <a:lnTo>
                    <a:pt x="6" y="11"/>
                  </a:lnTo>
                  <a:lnTo>
                    <a:pt x="6" y="11"/>
                  </a:lnTo>
                  <a:lnTo>
                    <a:pt x="8" y="11"/>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84" name="Freeform 116"/>
            <p:cNvSpPr>
              <a:spLocks/>
            </p:cNvSpPr>
            <p:nvPr/>
          </p:nvSpPr>
          <p:spPr bwMode="auto">
            <a:xfrm>
              <a:off x="2461" y="2953"/>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5" name="Freeform 117"/>
            <p:cNvSpPr>
              <a:spLocks/>
            </p:cNvSpPr>
            <p:nvPr/>
          </p:nvSpPr>
          <p:spPr bwMode="auto">
            <a:xfrm>
              <a:off x="2481" y="2948"/>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6" name="Freeform 118"/>
            <p:cNvSpPr>
              <a:spLocks/>
            </p:cNvSpPr>
            <p:nvPr/>
          </p:nvSpPr>
          <p:spPr bwMode="auto">
            <a:xfrm>
              <a:off x="2500" y="2943"/>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87" name="Freeform 119"/>
            <p:cNvSpPr>
              <a:spLocks/>
            </p:cNvSpPr>
            <p:nvPr/>
          </p:nvSpPr>
          <p:spPr bwMode="auto">
            <a:xfrm>
              <a:off x="2520" y="2938"/>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8" name="Freeform 120"/>
            <p:cNvSpPr>
              <a:spLocks/>
            </p:cNvSpPr>
            <p:nvPr/>
          </p:nvSpPr>
          <p:spPr bwMode="auto">
            <a:xfrm>
              <a:off x="2540" y="2933"/>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89" name="Freeform 121"/>
            <p:cNvSpPr>
              <a:spLocks/>
            </p:cNvSpPr>
            <p:nvPr/>
          </p:nvSpPr>
          <p:spPr bwMode="auto">
            <a:xfrm>
              <a:off x="2559" y="2928"/>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1"/>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90" name="Freeform 122"/>
            <p:cNvSpPr>
              <a:spLocks/>
            </p:cNvSpPr>
            <p:nvPr/>
          </p:nvSpPr>
          <p:spPr bwMode="auto">
            <a:xfrm>
              <a:off x="2579" y="2923"/>
              <a:ext cx="10" cy="10"/>
            </a:xfrm>
            <a:custGeom>
              <a:avLst/>
              <a:gdLst>
                <a:gd name="T0" fmla="*/ 3 w 10"/>
                <a:gd name="T1" fmla="*/ 0 h 10"/>
                <a:gd name="T2" fmla="*/ 2 w 10"/>
                <a:gd name="T3" fmla="*/ 1 h 10"/>
                <a:gd name="T4" fmla="*/ 0 w 10"/>
                <a:gd name="T5" fmla="*/ 3 h 10"/>
                <a:gd name="T6" fmla="*/ 0 w 10"/>
                <a:gd name="T7" fmla="*/ 5 h 10"/>
                <a:gd name="T8" fmla="*/ 0 w 10"/>
                <a:gd name="T9" fmla="*/ 6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6 h 10"/>
                <a:gd name="T26" fmla="*/ 10 w 10"/>
                <a:gd name="T27" fmla="*/ 5 h 10"/>
                <a:gd name="T28" fmla="*/ 8 w 10"/>
                <a:gd name="T29" fmla="*/ 3 h 10"/>
                <a:gd name="T30" fmla="*/ 7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1"/>
                  </a:lnTo>
                  <a:lnTo>
                    <a:pt x="0" y="3"/>
                  </a:lnTo>
                  <a:lnTo>
                    <a:pt x="0" y="5"/>
                  </a:lnTo>
                  <a:lnTo>
                    <a:pt x="0" y="6"/>
                  </a:lnTo>
                  <a:lnTo>
                    <a:pt x="0" y="8"/>
                  </a:lnTo>
                  <a:lnTo>
                    <a:pt x="2" y="10"/>
                  </a:lnTo>
                  <a:lnTo>
                    <a:pt x="3" y="10"/>
                  </a:lnTo>
                  <a:lnTo>
                    <a:pt x="5" y="10"/>
                  </a:lnTo>
                  <a:lnTo>
                    <a:pt x="5" y="10"/>
                  </a:lnTo>
                  <a:lnTo>
                    <a:pt x="7" y="10"/>
                  </a:lnTo>
                  <a:lnTo>
                    <a:pt x="8" y="8"/>
                  </a:lnTo>
                  <a:lnTo>
                    <a:pt x="10" y="6"/>
                  </a:lnTo>
                  <a:lnTo>
                    <a:pt x="10" y="5"/>
                  </a:lnTo>
                  <a:lnTo>
                    <a:pt x="8" y="3"/>
                  </a:lnTo>
                  <a:lnTo>
                    <a:pt x="7"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91" name="Freeform 123"/>
            <p:cNvSpPr>
              <a:spLocks/>
            </p:cNvSpPr>
            <p:nvPr/>
          </p:nvSpPr>
          <p:spPr bwMode="auto">
            <a:xfrm>
              <a:off x="2597" y="2918"/>
              <a:ext cx="11" cy="10"/>
            </a:xfrm>
            <a:custGeom>
              <a:avLst/>
              <a:gdLst>
                <a:gd name="T0" fmla="*/ 6 w 11"/>
                <a:gd name="T1" fmla="*/ 0 h 10"/>
                <a:gd name="T2" fmla="*/ 4 w 11"/>
                <a:gd name="T3" fmla="*/ 1 h 10"/>
                <a:gd name="T4" fmla="*/ 2 w 11"/>
                <a:gd name="T5" fmla="*/ 3 h 10"/>
                <a:gd name="T6" fmla="*/ 0 w 11"/>
                <a:gd name="T7" fmla="*/ 5 h 10"/>
                <a:gd name="T8" fmla="*/ 0 w 11"/>
                <a:gd name="T9" fmla="*/ 6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6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6"/>
                  </a:lnTo>
                  <a:lnTo>
                    <a:pt x="2" y="8"/>
                  </a:lnTo>
                  <a:lnTo>
                    <a:pt x="4" y="10"/>
                  </a:lnTo>
                  <a:lnTo>
                    <a:pt x="6" y="10"/>
                  </a:lnTo>
                  <a:lnTo>
                    <a:pt x="7" y="10"/>
                  </a:lnTo>
                  <a:lnTo>
                    <a:pt x="7" y="10"/>
                  </a:lnTo>
                  <a:lnTo>
                    <a:pt x="9" y="10"/>
                  </a:lnTo>
                  <a:lnTo>
                    <a:pt x="11" y="8"/>
                  </a:lnTo>
                  <a:lnTo>
                    <a:pt x="11" y="6"/>
                  </a:lnTo>
                  <a:lnTo>
                    <a:pt x="11" y="5"/>
                  </a:lnTo>
                  <a:lnTo>
                    <a:pt x="11" y="3"/>
                  </a:lnTo>
                  <a:lnTo>
                    <a:pt x="9" y="1"/>
                  </a:lnTo>
                  <a:lnTo>
                    <a:pt x="7" y="0"/>
                  </a:lnTo>
                  <a:lnTo>
                    <a:pt x="6" y="0"/>
                  </a:lnTo>
                  <a:close/>
                </a:path>
              </a:pathLst>
            </a:custGeom>
            <a:solidFill>
              <a:srgbClr val="000000"/>
            </a:solidFill>
            <a:ln w="9525">
              <a:solidFill>
                <a:srgbClr val="009999"/>
              </a:solidFill>
              <a:round/>
              <a:headEnd/>
              <a:tailEnd/>
            </a:ln>
          </p:spPr>
          <p:txBody>
            <a:bodyPr/>
            <a:lstStyle/>
            <a:p>
              <a:endParaRPr lang="en-US"/>
            </a:p>
          </p:txBody>
        </p:sp>
        <p:sp>
          <p:nvSpPr>
            <p:cNvPr id="58492" name="Freeform 124"/>
            <p:cNvSpPr>
              <a:spLocks/>
            </p:cNvSpPr>
            <p:nvPr/>
          </p:nvSpPr>
          <p:spPr bwMode="auto">
            <a:xfrm>
              <a:off x="2618" y="2913"/>
              <a:ext cx="10" cy="10"/>
            </a:xfrm>
            <a:custGeom>
              <a:avLst/>
              <a:gdLst>
                <a:gd name="T0" fmla="*/ 3 w 10"/>
                <a:gd name="T1" fmla="*/ 0 h 10"/>
                <a:gd name="T2" fmla="*/ 1 w 10"/>
                <a:gd name="T3" fmla="*/ 0 h 10"/>
                <a:gd name="T4" fmla="*/ 0 w 10"/>
                <a:gd name="T5" fmla="*/ 1 h 10"/>
                <a:gd name="T6" fmla="*/ 0 w 10"/>
                <a:gd name="T7" fmla="*/ 3 h 10"/>
                <a:gd name="T8" fmla="*/ 0 w 10"/>
                <a:gd name="T9" fmla="*/ 5 h 10"/>
                <a:gd name="T10" fmla="*/ 0 w 10"/>
                <a:gd name="T11" fmla="*/ 6 h 10"/>
                <a:gd name="T12" fmla="*/ 1 w 10"/>
                <a:gd name="T13" fmla="*/ 8 h 10"/>
                <a:gd name="T14" fmla="*/ 3 w 10"/>
                <a:gd name="T15" fmla="*/ 10 h 10"/>
                <a:gd name="T16" fmla="*/ 5 w 10"/>
                <a:gd name="T17" fmla="*/ 10 h 10"/>
                <a:gd name="T18" fmla="*/ 5 w 10"/>
                <a:gd name="T19" fmla="*/ 10 h 10"/>
                <a:gd name="T20" fmla="*/ 6 w 10"/>
                <a:gd name="T21" fmla="*/ 8 h 10"/>
                <a:gd name="T22" fmla="*/ 8 w 10"/>
                <a:gd name="T23" fmla="*/ 6 h 10"/>
                <a:gd name="T24" fmla="*/ 10 w 10"/>
                <a:gd name="T25" fmla="*/ 5 h 10"/>
                <a:gd name="T26" fmla="*/ 10 w 10"/>
                <a:gd name="T27" fmla="*/ 3 h 10"/>
                <a:gd name="T28" fmla="*/ 8 w 10"/>
                <a:gd name="T29" fmla="*/ 1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1"/>
                  </a:lnTo>
                  <a:lnTo>
                    <a:pt x="0" y="3"/>
                  </a:lnTo>
                  <a:lnTo>
                    <a:pt x="0" y="5"/>
                  </a:lnTo>
                  <a:lnTo>
                    <a:pt x="0" y="6"/>
                  </a:lnTo>
                  <a:lnTo>
                    <a:pt x="1" y="8"/>
                  </a:lnTo>
                  <a:lnTo>
                    <a:pt x="3" y="10"/>
                  </a:lnTo>
                  <a:lnTo>
                    <a:pt x="5" y="10"/>
                  </a:lnTo>
                  <a:lnTo>
                    <a:pt x="5" y="10"/>
                  </a:lnTo>
                  <a:lnTo>
                    <a:pt x="6" y="8"/>
                  </a:lnTo>
                  <a:lnTo>
                    <a:pt x="8" y="6"/>
                  </a:lnTo>
                  <a:lnTo>
                    <a:pt x="10" y="5"/>
                  </a:lnTo>
                  <a:lnTo>
                    <a:pt x="10" y="3"/>
                  </a:lnTo>
                  <a:lnTo>
                    <a:pt x="8" y="1"/>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93" name="Freeform 125"/>
            <p:cNvSpPr>
              <a:spLocks/>
            </p:cNvSpPr>
            <p:nvPr/>
          </p:nvSpPr>
          <p:spPr bwMode="auto">
            <a:xfrm>
              <a:off x="2636" y="2906"/>
              <a:ext cx="10" cy="10"/>
            </a:xfrm>
            <a:custGeom>
              <a:avLst/>
              <a:gdLst>
                <a:gd name="T0" fmla="*/ 5 w 10"/>
                <a:gd name="T1" fmla="*/ 0 h 10"/>
                <a:gd name="T2" fmla="*/ 4 w 10"/>
                <a:gd name="T3" fmla="*/ 2 h 10"/>
                <a:gd name="T4" fmla="*/ 2 w 10"/>
                <a:gd name="T5" fmla="*/ 3 h 10"/>
                <a:gd name="T6" fmla="*/ 0 w 10"/>
                <a:gd name="T7" fmla="*/ 5 h 10"/>
                <a:gd name="T8" fmla="*/ 0 w 10"/>
                <a:gd name="T9" fmla="*/ 7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2"/>
                  </a:lnTo>
                  <a:lnTo>
                    <a:pt x="2" y="3"/>
                  </a:lnTo>
                  <a:lnTo>
                    <a:pt x="0" y="5"/>
                  </a:lnTo>
                  <a:lnTo>
                    <a:pt x="0" y="7"/>
                  </a:lnTo>
                  <a:lnTo>
                    <a:pt x="2" y="8"/>
                  </a:lnTo>
                  <a:lnTo>
                    <a:pt x="4" y="10"/>
                  </a:lnTo>
                  <a:lnTo>
                    <a:pt x="5" y="10"/>
                  </a:lnTo>
                  <a:lnTo>
                    <a:pt x="7" y="10"/>
                  </a:lnTo>
                  <a:lnTo>
                    <a:pt x="7" y="10"/>
                  </a:lnTo>
                  <a:lnTo>
                    <a:pt x="9" y="10"/>
                  </a:lnTo>
                  <a:lnTo>
                    <a:pt x="10" y="8"/>
                  </a:lnTo>
                  <a:lnTo>
                    <a:pt x="10" y="7"/>
                  </a:lnTo>
                  <a:lnTo>
                    <a:pt x="10" y="5"/>
                  </a:lnTo>
                  <a:lnTo>
                    <a:pt x="10" y="3"/>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94" name="Freeform 126"/>
            <p:cNvSpPr>
              <a:spLocks/>
            </p:cNvSpPr>
            <p:nvPr/>
          </p:nvSpPr>
          <p:spPr bwMode="auto">
            <a:xfrm>
              <a:off x="2656" y="2901"/>
              <a:ext cx="11" cy="10"/>
            </a:xfrm>
            <a:custGeom>
              <a:avLst/>
              <a:gdLst>
                <a:gd name="T0" fmla="*/ 4 w 11"/>
                <a:gd name="T1" fmla="*/ 0 h 10"/>
                <a:gd name="T2" fmla="*/ 2 w 11"/>
                <a:gd name="T3" fmla="*/ 1 h 10"/>
                <a:gd name="T4" fmla="*/ 0 w 11"/>
                <a:gd name="T5" fmla="*/ 3 h 10"/>
                <a:gd name="T6" fmla="*/ 0 w 11"/>
                <a:gd name="T7" fmla="*/ 5 h 10"/>
                <a:gd name="T8" fmla="*/ 0 w 11"/>
                <a:gd name="T9" fmla="*/ 7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7 h 10"/>
                <a:gd name="T26" fmla="*/ 11 w 11"/>
                <a:gd name="T27" fmla="*/ 5 h 10"/>
                <a:gd name="T28" fmla="*/ 9 w 11"/>
                <a:gd name="T29" fmla="*/ 3 h 10"/>
                <a:gd name="T30" fmla="*/ 7 w 11"/>
                <a:gd name="T31" fmla="*/ 1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1"/>
                  </a:lnTo>
                  <a:lnTo>
                    <a:pt x="0" y="3"/>
                  </a:lnTo>
                  <a:lnTo>
                    <a:pt x="0" y="5"/>
                  </a:lnTo>
                  <a:lnTo>
                    <a:pt x="0" y="7"/>
                  </a:lnTo>
                  <a:lnTo>
                    <a:pt x="0" y="8"/>
                  </a:lnTo>
                  <a:lnTo>
                    <a:pt x="2" y="10"/>
                  </a:lnTo>
                  <a:lnTo>
                    <a:pt x="4" y="10"/>
                  </a:lnTo>
                  <a:lnTo>
                    <a:pt x="6" y="10"/>
                  </a:lnTo>
                  <a:lnTo>
                    <a:pt x="6" y="10"/>
                  </a:lnTo>
                  <a:lnTo>
                    <a:pt x="7" y="10"/>
                  </a:lnTo>
                  <a:lnTo>
                    <a:pt x="9" y="8"/>
                  </a:lnTo>
                  <a:lnTo>
                    <a:pt x="11" y="7"/>
                  </a:lnTo>
                  <a:lnTo>
                    <a:pt x="11" y="5"/>
                  </a:lnTo>
                  <a:lnTo>
                    <a:pt x="9" y="3"/>
                  </a:lnTo>
                  <a:lnTo>
                    <a:pt x="7" y="1"/>
                  </a:lnTo>
                  <a:lnTo>
                    <a:pt x="6"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95" name="Freeform 127"/>
            <p:cNvSpPr>
              <a:spLocks/>
            </p:cNvSpPr>
            <p:nvPr/>
          </p:nvSpPr>
          <p:spPr bwMode="auto">
            <a:xfrm>
              <a:off x="2675" y="2896"/>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8" y="8"/>
                  </a:lnTo>
                  <a:lnTo>
                    <a:pt x="10" y="6"/>
                  </a:lnTo>
                  <a:lnTo>
                    <a:pt x="10" y="5"/>
                  </a:lnTo>
                  <a:lnTo>
                    <a:pt x="10" y="3"/>
                  </a:lnTo>
                  <a:lnTo>
                    <a:pt x="10" y="1"/>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96" name="Freeform 128"/>
            <p:cNvSpPr>
              <a:spLocks/>
            </p:cNvSpPr>
            <p:nvPr/>
          </p:nvSpPr>
          <p:spPr bwMode="auto">
            <a:xfrm>
              <a:off x="2695" y="2889"/>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497" name="Freeform 129"/>
            <p:cNvSpPr>
              <a:spLocks/>
            </p:cNvSpPr>
            <p:nvPr/>
          </p:nvSpPr>
          <p:spPr bwMode="auto">
            <a:xfrm>
              <a:off x="2714" y="2884"/>
              <a:ext cx="10" cy="10"/>
            </a:xfrm>
            <a:custGeom>
              <a:avLst/>
              <a:gdLst>
                <a:gd name="T0" fmla="*/ 5 w 10"/>
                <a:gd name="T1" fmla="*/ 0 h 10"/>
                <a:gd name="T2" fmla="*/ 3 w 10"/>
                <a:gd name="T3" fmla="*/ 2 h 10"/>
                <a:gd name="T4" fmla="*/ 2 w 10"/>
                <a:gd name="T5" fmla="*/ 3 h 10"/>
                <a:gd name="T6" fmla="*/ 0 w 10"/>
                <a:gd name="T7" fmla="*/ 5 h 10"/>
                <a:gd name="T8" fmla="*/ 0 w 10"/>
                <a:gd name="T9" fmla="*/ 7 h 10"/>
                <a:gd name="T10" fmla="*/ 2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3"/>
                  </a:lnTo>
                  <a:lnTo>
                    <a:pt x="0" y="5"/>
                  </a:lnTo>
                  <a:lnTo>
                    <a:pt x="0" y="7"/>
                  </a:lnTo>
                  <a:lnTo>
                    <a:pt x="2" y="8"/>
                  </a:lnTo>
                  <a:lnTo>
                    <a:pt x="3" y="10"/>
                  </a:lnTo>
                  <a:lnTo>
                    <a:pt x="5" y="10"/>
                  </a:lnTo>
                  <a:lnTo>
                    <a:pt x="7" y="10"/>
                  </a:lnTo>
                  <a:lnTo>
                    <a:pt x="7" y="10"/>
                  </a:lnTo>
                  <a:lnTo>
                    <a:pt x="8" y="10"/>
                  </a:lnTo>
                  <a:lnTo>
                    <a:pt x="10" y="8"/>
                  </a:lnTo>
                  <a:lnTo>
                    <a:pt x="10" y="7"/>
                  </a:lnTo>
                  <a:lnTo>
                    <a:pt x="10" y="5"/>
                  </a:lnTo>
                  <a:lnTo>
                    <a:pt x="10" y="3"/>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498" name="Freeform 130"/>
            <p:cNvSpPr>
              <a:spLocks/>
            </p:cNvSpPr>
            <p:nvPr/>
          </p:nvSpPr>
          <p:spPr bwMode="auto">
            <a:xfrm>
              <a:off x="2734" y="2879"/>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499" name="Freeform 131"/>
            <p:cNvSpPr>
              <a:spLocks/>
            </p:cNvSpPr>
            <p:nvPr/>
          </p:nvSpPr>
          <p:spPr bwMode="auto">
            <a:xfrm>
              <a:off x="2753" y="2872"/>
              <a:ext cx="10" cy="10"/>
            </a:xfrm>
            <a:custGeom>
              <a:avLst/>
              <a:gdLst>
                <a:gd name="T0" fmla="*/ 5 w 10"/>
                <a:gd name="T1" fmla="*/ 0 h 10"/>
                <a:gd name="T2" fmla="*/ 3 w 10"/>
                <a:gd name="T3" fmla="*/ 2 h 10"/>
                <a:gd name="T4" fmla="*/ 1 w 10"/>
                <a:gd name="T5" fmla="*/ 4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7"/>
                  </a:lnTo>
                  <a:lnTo>
                    <a:pt x="1" y="9"/>
                  </a:lnTo>
                  <a:lnTo>
                    <a:pt x="3" y="10"/>
                  </a:lnTo>
                  <a:lnTo>
                    <a:pt x="5" y="10"/>
                  </a:lnTo>
                  <a:lnTo>
                    <a:pt x="6" y="10"/>
                  </a:lnTo>
                  <a:lnTo>
                    <a:pt x="6" y="10"/>
                  </a:lnTo>
                  <a:lnTo>
                    <a:pt x="8" y="10"/>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00" name="Freeform 132"/>
            <p:cNvSpPr>
              <a:spLocks/>
            </p:cNvSpPr>
            <p:nvPr/>
          </p:nvSpPr>
          <p:spPr bwMode="auto">
            <a:xfrm>
              <a:off x="2773" y="2867"/>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9"/>
                  </a:lnTo>
                  <a:lnTo>
                    <a:pt x="3" y="10"/>
                  </a:lnTo>
                  <a:lnTo>
                    <a:pt x="5" y="10"/>
                  </a:lnTo>
                  <a:lnTo>
                    <a:pt x="5" y="10"/>
                  </a:lnTo>
                  <a:lnTo>
                    <a:pt x="7" y="9"/>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01" name="Freeform 133"/>
            <p:cNvSpPr>
              <a:spLocks/>
            </p:cNvSpPr>
            <p:nvPr/>
          </p:nvSpPr>
          <p:spPr bwMode="auto">
            <a:xfrm>
              <a:off x="2791" y="2860"/>
              <a:ext cx="11" cy="10"/>
            </a:xfrm>
            <a:custGeom>
              <a:avLst/>
              <a:gdLst>
                <a:gd name="T0" fmla="*/ 5 w 11"/>
                <a:gd name="T1" fmla="*/ 0 h 10"/>
                <a:gd name="T2" fmla="*/ 4 w 11"/>
                <a:gd name="T3" fmla="*/ 2 h 10"/>
                <a:gd name="T4" fmla="*/ 2 w 11"/>
                <a:gd name="T5" fmla="*/ 4 h 10"/>
                <a:gd name="T6" fmla="*/ 0 w 11"/>
                <a:gd name="T7" fmla="*/ 5 h 10"/>
                <a:gd name="T8" fmla="*/ 0 w 11"/>
                <a:gd name="T9" fmla="*/ 7 h 10"/>
                <a:gd name="T10" fmla="*/ 2 w 11"/>
                <a:gd name="T11" fmla="*/ 9 h 10"/>
                <a:gd name="T12" fmla="*/ 4 w 11"/>
                <a:gd name="T13" fmla="*/ 10 h 10"/>
                <a:gd name="T14" fmla="*/ 5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4 h 10"/>
                <a:gd name="T30" fmla="*/ 9 w 11"/>
                <a:gd name="T31" fmla="*/ 2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2"/>
                  </a:lnTo>
                  <a:lnTo>
                    <a:pt x="2" y="4"/>
                  </a:lnTo>
                  <a:lnTo>
                    <a:pt x="0" y="5"/>
                  </a:lnTo>
                  <a:lnTo>
                    <a:pt x="0" y="7"/>
                  </a:lnTo>
                  <a:lnTo>
                    <a:pt x="2" y="9"/>
                  </a:lnTo>
                  <a:lnTo>
                    <a:pt x="4" y="10"/>
                  </a:lnTo>
                  <a:lnTo>
                    <a:pt x="5" y="10"/>
                  </a:lnTo>
                  <a:lnTo>
                    <a:pt x="7" y="10"/>
                  </a:lnTo>
                  <a:lnTo>
                    <a:pt x="7" y="10"/>
                  </a:lnTo>
                  <a:lnTo>
                    <a:pt x="9" y="10"/>
                  </a:lnTo>
                  <a:lnTo>
                    <a:pt x="11" y="9"/>
                  </a:lnTo>
                  <a:lnTo>
                    <a:pt x="11" y="7"/>
                  </a:lnTo>
                  <a:lnTo>
                    <a:pt x="11" y="5"/>
                  </a:lnTo>
                  <a:lnTo>
                    <a:pt x="11"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02" name="Freeform 134"/>
            <p:cNvSpPr>
              <a:spLocks/>
            </p:cNvSpPr>
            <p:nvPr/>
          </p:nvSpPr>
          <p:spPr bwMode="auto">
            <a:xfrm>
              <a:off x="2812" y="2854"/>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6 w 10"/>
                <a:gd name="T21" fmla="*/ 10 h 10"/>
                <a:gd name="T22" fmla="*/ 8 w 10"/>
                <a:gd name="T23" fmla="*/ 8 h 10"/>
                <a:gd name="T24" fmla="*/ 10 w 10"/>
                <a:gd name="T25" fmla="*/ 6 h 10"/>
                <a:gd name="T26" fmla="*/ 10 w 10"/>
                <a:gd name="T27" fmla="*/ 5 h 10"/>
                <a:gd name="T28" fmla="*/ 8 w 10"/>
                <a:gd name="T29" fmla="*/ 3 h 10"/>
                <a:gd name="T30" fmla="*/ 6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6" y="10"/>
                  </a:lnTo>
                  <a:lnTo>
                    <a:pt x="8" y="8"/>
                  </a:lnTo>
                  <a:lnTo>
                    <a:pt x="10" y="6"/>
                  </a:lnTo>
                  <a:lnTo>
                    <a:pt x="10" y="5"/>
                  </a:lnTo>
                  <a:lnTo>
                    <a:pt x="8" y="3"/>
                  </a:lnTo>
                  <a:lnTo>
                    <a:pt x="6"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03" name="Freeform 135"/>
            <p:cNvSpPr>
              <a:spLocks/>
            </p:cNvSpPr>
            <p:nvPr/>
          </p:nvSpPr>
          <p:spPr bwMode="auto">
            <a:xfrm>
              <a:off x="2830" y="2847"/>
              <a:ext cx="10" cy="10"/>
            </a:xfrm>
            <a:custGeom>
              <a:avLst/>
              <a:gdLst>
                <a:gd name="T0" fmla="*/ 5 w 10"/>
                <a:gd name="T1" fmla="*/ 0 h 10"/>
                <a:gd name="T2" fmla="*/ 4 w 10"/>
                <a:gd name="T3" fmla="*/ 2 h 10"/>
                <a:gd name="T4" fmla="*/ 2 w 10"/>
                <a:gd name="T5" fmla="*/ 3 h 10"/>
                <a:gd name="T6" fmla="*/ 0 w 10"/>
                <a:gd name="T7" fmla="*/ 5 h 10"/>
                <a:gd name="T8" fmla="*/ 0 w 10"/>
                <a:gd name="T9" fmla="*/ 7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2"/>
                  </a:lnTo>
                  <a:lnTo>
                    <a:pt x="2" y="3"/>
                  </a:lnTo>
                  <a:lnTo>
                    <a:pt x="0" y="5"/>
                  </a:lnTo>
                  <a:lnTo>
                    <a:pt x="0" y="7"/>
                  </a:lnTo>
                  <a:lnTo>
                    <a:pt x="2" y="8"/>
                  </a:lnTo>
                  <a:lnTo>
                    <a:pt x="4" y="10"/>
                  </a:lnTo>
                  <a:lnTo>
                    <a:pt x="5" y="10"/>
                  </a:lnTo>
                  <a:lnTo>
                    <a:pt x="7" y="10"/>
                  </a:lnTo>
                  <a:lnTo>
                    <a:pt x="7" y="10"/>
                  </a:lnTo>
                  <a:lnTo>
                    <a:pt x="9" y="10"/>
                  </a:lnTo>
                  <a:lnTo>
                    <a:pt x="10" y="8"/>
                  </a:lnTo>
                  <a:lnTo>
                    <a:pt x="10" y="7"/>
                  </a:lnTo>
                  <a:lnTo>
                    <a:pt x="10" y="5"/>
                  </a:lnTo>
                  <a:lnTo>
                    <a:pt x="10" y="3"/>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04" name="Freeform 136"/>
            <p:cNvSpPr>
              <a:spLocks/>
            </p:cNvSpPr>
            <p:nvPr/>
          </p:nvSpPr>
          <p:spPr bwMode="auto">
            <a:xfrm>
              <a:off x="2850" y="2842"/>
              <a:ext cx="11" cy="10"/>
            </a:xfrm>
            <a:custGeom>
              <a:avLst/>
              <a:gdLst>
                <a:gd name="T0" fmla="*/ 4 w 11"/>
                <a:gd name="T1" fmla="*/ 0 h 10"/>
                <a:gd name="T2" fmla="*/ 2 w 11"/>
                <a:gd name="T3" fmla="*/ 0 h 10"/>
                <a:gd name="T4" fmla="*/ 0 w 11"/>
                <a:gd name="T5" fmla="*/ 1 h 10"/>
                <a:gd name="T6" fmla="*/ 0 w 11"/>
                <a:gd name="T7" fmla="*/ 3 h 10"/>
                <a:gd name="T8" fmla="*/ 0 w 11"/>
                <a:gd name="T9" fmla="*/ 5 h 10"/>
                <a:gd name="T10" fmla="*/ 0 w 11"/>
                <a:gd name="T11" fmla="*/ 7 h 10"/>
                <a:gd name="T12" fmla="*/ 2 w 11"/>
                <a:gd name="T13" fmla="*/ 8 h 10"/>
                <a:gd name="T14" fmla="*/ 4 w 11"/>
                <a:gd name="T15" fmla="*/ 10 h 10"/>
                <a:gd name="T16" fmla="*/ 5 w 11"/>
                <a:gd name="T17" fmla="*/ 10 h 10"/>
                <a:gd name="T18" fmla="*/ 5 w 11"/>
                <a:gd name="T19" fmla="*/ 10 h 10"/>
                <a:gd name="T20" fmla="*/ 7 w 11"/>
                <a:gd name="T21" fmla="*/ 8 h 10"/>
                <a:gd name="T22" fmla="*/ 9 w 11"/>
                <a:gd name="T23" fmla="*/ 7 h 10"/>
                <a:gd name="T24" fmla="*/ 11 w 11"/>
                <a:gd name="T25" fmla="*/ 5 h 10"/>
                <a:gd name="T26" fmla="*/ 11 w 11"/>
                <a:gd name="T27" fmla="*/ 3 h 10"/>
                <a:gd name="T28" fmla="*/ 9 w 11"/>
                <a:gd name="T29" fmla="*/ 1 h 10"/>
                <a:gd name="T30" fmla="*/ 7 w 11"/>
                <a:gd name="T31" fmla="*/ 0 h 10"/>
                <a:gd name="T32" fmla="*/ 5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1"/>
                  </a:lnTo>
                  <a:lnTo>
                    <a:pt x="0" y="3"/>
                  </a:lnTo>
                  <a:lnTo>
                    <a:pt x="0" y="5"/>
                  </a:lnTo>
                  <a:lnTo>
                    <a:pt x="0" y="7"/>
                  </a:lnTo>
                  <a:lnTo>
                    <a:pt x="2" y="8"/>
                  </a:lnTo>
                  <a:lnTo>
                    <a:pt x="4" y="10"/>
                  </a:lnTo>
                  <a:lnTo>
                    <a:pt x="5" y="10"/>
                  </a:lnTo>
                  <a:lnTo>
                    <a:pt x="5" y="10"/>
                  </a:lnTo>
                  <a:lnTo>
                    <a:pt x="7" y="8"/>
                  </a:lnTo>
                  <a:lnTo>
                    <a:pt x="9" y="7"/>
                  </a:lnTo>
                  <a:lnTo>
                    <a:pt x="11" y="5"/>
                  </a:lnTo>
                  <a:lnTo>
                    <a:pt x="11" y="3"/>
                  </a:lnTo>
                  <a:lnTo>
                    <a:pt x="9" y="1"/>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505" name="Freeform 137"/>
            <p:cNvSpPr>
              <a:spLocks/>
            </p:cNvSpPr>
            <p:nvPr/>
          </p:nvSpPr>
          <p:spPr bwMode="auto">
            <a:xfrm>
              <a:off x="2869" y="2835"/>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06" name="Freeform 138"/>
            <p:cNvSpPr>
              <a:spLocks/>
            </p:cNvSpPr>
            <p:nvPr/>
          </p:nvSpPr>
          <p:spPr bwMode="auto">
            <a:xfrm>
              <a:off x="2888" y="2828"/>
              <a:ext cx="10" cy="10"/>
            </a:xfrm>
            <a:custGeom>
              <a:avLst/>
              <a:gdLst>
                <a:gd name="T0" fmla="*/ 5 w 10"/>
                <a:gd name="T1" fmla="*/ 0 h 10"/>
                <a:gd name="T2" fmla="*/ 3 w 10"/>
                <a:gd name="T3" fmla="*/ 0 h 10"/>
                <a:gd name="T4" fmla="*/ 1 w 10"/>
                <a:gd name="T5" fmla="*/ 2 h 10"/>
                <a:gd name="T6" fmla="*/ 0 w 10"/>
                <a:gd name="T7" fmla="*/ 4 h 10"/>
                <a:gd name="T8" fmla="*/ 0 w 10"/>
                <a:gd name="T9" fmla="*/ 5 h 10"/>
                <a:gd name="T10" fmla="*/ 1 w 10"/>
                <a:gd name="T11" fmla="*/ 7 h 10"/>
                <a:gd name="T12" fmla="*/ 3 w 10"/>
                <a:gd name="T13" fmla="*/ 9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2"/>
                  </a:lnTo>
                  <a:lnTo>
                    <a:pt x="0" y="4"/>
                  </a:lnTo>
                  <a:lnTo>
                    <a:pt x="0" y="5"/>
                  </a:lnTo>
                  <a:lnTo>
                    <a:pt x="1" y="7"/>
                  </a:lnTo>
                  <a:lnTo>
                    <a:pt x="3" y="9"/>
                  </a:lnTo>
                  <a:lnTo>
                    <a:pt x="5" y="10"/>
                  </a:lnTo>
                  <a:lnTo>
                    <a:pt x="6" y="10"/>
                  </a:lnTo>
                  <a:lnTo>
                    <a:pt x="6" y="10"/>
                  </a:lnTo>
                  <a:lnTo>
                    <a:pt x="8" y="9"/>
                  </a:lnTo>
                  <a:lnTo>
                    <a:pt x="10" y="7"/>
                  </a:lnTo>
                  <a:lnTo>
                    <a:pt x="10" y="5"/>
                  </a:lnTo>
                  <a:lnTo>
                    <a:pt x="10" y="4"/>
                  </a:lnTo>
                  <a:lnTo>
                    <a:pt x="10" y="2"/>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07" name="Freeform 139"/>
            <p:cNvSpPr>
              <a:spLocks/>
            </p:cNvSpPr>
            <p:nvPr/>
          </p:nvSpPr>
          <p:spPr bwMode="auto">
            <a:xfrm>
              <a:off x="2906" y="2822"/>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08" name="Freeform 140"/>
            <p:cNvSpPr>
              <a:spLocks/>
            </p:cNvSpPr>
            <p:nvPr/>
          </p:nvSpPr>
          <p:spPr bwMode="auto">
            <a:xfrm>
              <a:off x="2926" y="2813"/>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509" name="Freeform 141"/>
            <p:cNvSpPr>
              <a:spLocks/>
            </p:cNvSpPr>
            <p:nvPr/>
          </p:nvSpPr>
          <p:spPr bwMode="auto">
            <a:xfrm>
              <a:off x="2945" y="2806"/>
              <a:ext cx="10" cy="11"/>
            </a:xfrm>
            <a:custGeom>
              <a:avLst/>
              <a:gdLst>
                <a:gd name="T0" fmla="*/ 3 w 10"/>
                <a:gd name="T1" fmla="*/ 0 h 11"/>
                <a:gd name="T2" fmla="*/ 2 w 10"/>
                <a:gd name="T3" fmla="*/ 2 h 11"/>
                <a:gd name="T4" fmla="*/ 0 w 10"/>
                <a:gd name="T5" fmla="*/ 4 h 11"/>
                <a:gd name="T6" fmla="*/ 0 w 10"/>
                <a:gd name="T7" fmla="*/ 5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5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5"/>
                  </a:lnTo>
                  <a:lnTo>
                    <a:pt x="0" y="7"/>
                  </a:lnTo>
                  <a:lnTo>
                    <a:pt x="0" y="9"/>
                  </a:lnTo>
                  <a:lnTo>
                    <a:pt x="2" y="11"/>
                  </a:lnTo>
                  <a:lnTo>
                    <a:pt x="3" y="11"/>
                  </a:lnTo>
                  <a:lnTo>
                    <a:pt x="5" y="11"/>
                  </a:lnTo>
                  <a:lnTo>
                    <a:pt x="5" y="11"/>
                  </a:lnTo>
                  <a:lnTo>
                    <a:pt x="7" y="11"/>
                  </a:lnTo>
                  <a:lnTo>
                    <a:pt x="8" y="9"/>
                  </a:lnTo>
                  <a:lnTo>
                    <a:pt x="10" y="7"/>
                  </a:lnTo>
                  <a:lnTo>
                    <a:pt x="10" y="5"/>
                  </a:lnTo>
                  <a:lnTo>
                    <a:pt x="8"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10" name="Freeform 142"/>
            <p:cNvSpPr>
              <a:spLocks/>
            </p:cNvSpPr>
            <p:nvPr/>
          </p:nvSpPr>
          <p:spPr bwMode="auto">
            <a:xfrm>
              <a:off x="2963" y="2800"/>
              <a:ext cx="11" cy="10"/>
            </a:xfrm>
            <a:custGeom>
              <a:avLst/>
              <a:gdLst>
                <a:gd name="T0" fmla="*/ 5 w 11"/>
                <a:gd name="T1" fmla="*/ 0 h 10"/>
                <a:gd name="T2" fmla="*/ 4 w 11"/>
                <a:gd name="T3" fmla="*/ 0 h 10"/>
                <a:gd name="T4" fmla="*/ 2 w 11"/>
                <a:gd name="T5" fmla="*/ 1 h 10"/>
                <a:gd name="T6" fmla="*/ 0 w 11"/>
                <a:gd name="T7" fmla="*/ 3 h 10"/>
                <a:gd name="T8" fmla="*/ 0 w 11"/>
                <a:gd name="T9" fmla="*/ 5 h 10"/>
                <a:gd name="T10" fmla="*/ 2 w 11"/>
                <a:gd name="T11" fmla="*/ 6 h 10"/>
                <a:gd name="T12" fmla="*/ 4 w 11"/>
                <a:gd name="T13" fmla="*/ 8 h 10"/>
                <a:gd name="T14" fmla="*/ 5 w 11"/>
                <a:gd name="T15" fmla="*/ 10 h 10"/>
                <a:gd name="T16" fmla="*/ 7 w 11"/>
                <a:gd name="T17" fmla="*/ 10 h 10"/>
                <a:gd name="T18" fmla="*/ 7 w 11"/>
                <a:gd name="T19" fmla="*/ 10 h 10"/>
                <a:gd name="T20" fmla="*/ 9 w 11"/>
                <a:gd name="T21" fmla="*/ 8 h 10"/>
                <a:gd name="T22" fmla="*/ 11 w 11"/>
                <a:gd name="T23" fmla="*/ 6 h 10"/>
                <a:gd name="T24" fmla="*/ 11 w 11"/>
                <a:gd name="T25" fmla="*/ 5 h 10"/>
                <a:gd name="T26" fmla="*/ 11 w 11"/>
                <a:gd name="T27" fmla="*/ 3 h 10"/>
                <a:gd name="T28" fmla="*/ 11 w 11"/>
                <a:gd name="T29" fmla="*/ 1 h 10"/>
                <a:gd name="T30" fmla="*/ 9 w 11"/>
                <a:gd name="T31" fmla="*/ 0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1"/>
                  </a:lnTo>
                  <a:lnTo>
                    <a:pt x="0" y="3"/>
                  </a:lnTo>
                  <a:lnTo>
                    <a:pt x="0" y="5"/>
                  </a:lnTo>
                  <a:lnTo>
                    <a:pt x="2" y="6"/>
                  </a:lnTo>
                  <a:lnTo>
                    <a:pt x="4" y="8"/>
                  </a:lnTo>
                  <a:lnTo>
                    <a:pt x="5" y="10"/>
                  </a:lnTo>
                  <a:lnTo>
                    <a:pt x="7" y="10"/>
                  </a:lnTo>
                  <a:lnTo>
                    <a:pt x="7" y="10"/>
                  </a:lnTo>
                  <a:lnTo>
                    <a:pt x="9" y="8"/>
                  </a:lnTo>
                  <a:lnTo>
                    <a:pt x="11" y="6"/>
                  </a:lnTo>
                  <a:lnTo>
                    <a:pt x="11" y="5"/>
                  </a:lnTo>
                  <a:lnTo>
                    <a:pt x="11" y="3"/>
                  </a:lnTo>
                  <a:lnTo>
                    <a:pt x="11"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11" name="Freeform 143"/>
            <p:cNvSpPr>
              <a:spLocks/>
            </p:cNvSpPr>
            <p:nvPr/>
          </p:nvSpPr>
          <p:spPr bwMode="auto">
            <a:xfrm>
              <a:off x="2982" y="2791"/>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8" y="10"/>
                  </a:lnTo>
                  <a:lnTo>
                    <a:pt x="10" y="9"/>
                  </a:lnTo>
                  <a:lnTo>
                    <a:pt x="10" y="7"/>
                  </a:lnTo>
                  <a:lnTo>
                    <a:pt x="10" y="5"/>
                  </a:lnTo>
                  <a:lnTo>
                    <a:pt x="10" y="4"/>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12" name="Freeform 144"/>
            <p:cNvSpPr>
              <a:spLocks/>
            </p:cNvSpPr>
            <p:nvPr/>
          </p:nvSpPr>
          <p:spPr bwMode="auto">
            <a:xfrm>
              <a:off x="3001" y="2783"/>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1"/>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13" name="Freeform 145"/>
            <p:cNvSpPr>
              <a:spLocks/>
            </p:cNvSpPr>
            <p:nvPr/>
          </p:nvSpPr>
          <p:spPr bwMode="auto">
            <a:xfrm>
              <a:off x="3019" y="2774"/>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9 w 10"/>
                <a:gd name="T21" fmla="*/ 10 h 10"/>
                <a:gd name="T22" fmla="*/ 10 w 10"/>
                <a:gd name="T23" fmla="*/ 9 h 10"/>
                <a:gd name="T24" fmla="*/ 10 w 10"/>
                <a:gd name="T25" fmla="*/ 7 h 10"/>
                <a:gd name="T26" fmla="*/ 10 w 10"/>
                <a:gd name="T27" fmla="*/ 5 h 10"/>
                <a:gd name="T28" fmla="*/ 10 w 10"/>
                <a:gd name="T29" fmla="*/ 4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9" y="10"/>
                  </a:lnTo>
                  <a:lnTo>
                    <a:pt x="10" y="9"/>
                  </a:lnTo>
                  <a:lnTo>
                    <a:pt x="10" y="7"/>
                  </a:lnTo>
                  <a:lnTo>
                    <a:pt x="10" y="5"/>
                  </a:lnTo>
                  <a:lnTo>
                    <a:pt x="10"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14" name="Freeform 146"/>
            <p:cNvSpPr>
              <a:spLocks/>
            </p:cNvSpPr>
            <p:nvPr/>
          </p:nvSpPr>
          <p:spPr bwMode="auto">
            <a:xfrm>
              <a:off x="3038" y="2766"/>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8515" name="Freeform 147"/>
            <p:cNvSpPr>
              <a:spLocks/>
            </p:cNvSpPr>
            <p:nvPr/>
          </p:nvSpPr>
          <p:spPr bwMode="auto">
            <a:xfrm>
              <a:off x="3056" y="2758"/>
              <a:ext cx="10" cy="10"/>
            </a:xfrm>
            <a:custGeom>
              <a:avLst/>
              <a:gdLst>
                <a:gd name="T0" fmla="*/ 2 w 10"/>
                <a:gd name="T1" fmla="*/ 1 h 10"/>
                <a:gd name="T2" fmla="*/ 0 w 10"/>
                <a:gd name="T3" fmla="*/ 3 h 10"/>
                <a:gd name="T4" fmla="*/ 0 w 10"/>
                <a:gd name="T5" fmla="*/ 5 h 10"/>
                <a:gd name="T6" fmla="*/ 0 w 10"/>
                <a:gd name="T7" fmla="*/ 6 h 10"/>
                <a:gd name="T8" fmla="*/ 0 w 10"/>
                <a:gd name="T9" fmla="*/ 8 h 10"/>
                <a:gd name="T10" fmla="*/ 2 w 10"/>
                <a:gd name="T11" fmla="*/ 10 h 10"/>
                <a:gd name="T12" fmla="*/ 4 w 10"/>
                <a:gd name="T13" fmla="*/ 10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9 w 10"/>
                <a:gd name="T27" fmla="*/ 3 h 10"/>
                <a:gd name="T28" fmla="*/ 7 w 10"/>
                <a:gd name="T29" fmla="*/ 1 h 10"/>
                <a:gd name="T30" fmla="*/ 5 w 10"/>
                <a:gd name="T31" fmla="*/ 0 h 10"/>
                <a:gd name="T32" fmla="*/ 4 w 10"/>
                <a:gd name="T33" fmla="*/ 0 h 10"/>
                <a:gd name="T34" fmla="*/ 2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1"/>
                  </a:moveTo>
                  <a:lnTo>
                    <a:pt x="0" y="3"/>
                  </a:lnTo>
                  <a:lnTo>
                    <a:pt x="0" y="5"/>
                  </a:lnTo>
                  <a:lnTo>
                    <a:pt x="0" y="6"/>
                  </a:lnTo>
                  <a:lnTo>
                    <a:pt x="0" y="8"/>
                  </a:lnTo>
                  <a:lnTo>
                    <a:pt x="2" y="10"/>
                  </a:lnTo>
                  <a:lnTo>
                    <a:pt x="4" y="10"/>
                  </a:lnTo>
                  <a:lnTo>
                    <a:pt x="5" y="10"/>
                  </a:lnTo>
                  <a:lnTo>
                    <a:pt x="7" y="10"/>
                  </a:lnTo>
                  <a:lnTo>
                    <a:pt x="7" y="10"/>
                  </a:lnTo>
                  <a:lnTo>
                    <a:pt x="9" y="8"/>
                  </a:lnTo>
                  <a:lnTo>
                    <a:pt x="10" y="6"/>
                  </a:lnTo>
                  <a:lnTo>
                    <a:pt x="10" y="5"/>
                  </a:lnTo>
                  <a:lnTo>
                    <a:pt x="9" y="3"/>
                  </a:lnTo>
                  <a:lnTo>
                    <a:pt x="7" y="1"/>
                  </a:lnTo>
                  <a:lnTo>
                    <a:pt x="5" y="0"/>
                  </a:lnTo>
                  <a:lnTo>
                    <a:pt x="4" y="0"/>
                  </a:lnTo>
                  <a:lnTo>
                    <a:pt x="2" y="1"/>
                  </a:lnTo>
                  <a:close/>
                </a:path>
              </a:pathLst>
            </a:custGeom>
            <a:solidFill>
              <a:srgbClr val="000000"/>
            </a:solidFill>
            <a:ln w="9525">
              <a:solidFill>
                <a:srgbClr val="009999"/>
              </a:solidFill>
              <a:round/>
              <a:headEnd/>
              <a:tailEnd/>
            </a:ln>
          </p:spPr>
          <p:txBody>
            <a:bodyPr/>
            <a:lstStyle/>
            <a:p>
              <a:endParaRPr lang="en-US"/>
            </a:p>
          </p:txBody>
        </p:sp>
        <p:sp>
          <p:nvSpPr>
            <p:cNvPr id="58516" name="Freeform 148"/>
            <p:cNvSpPr>
              <a:spLocks/>
            </p:cNvSpPr>
            <p:nvPr/>
          </p:nvSpPr>
          <p:spPr bwMode="auto">
            <a:xfrm>
              <a:off x="3075" y="2749"/>
              <a:ext cx="10" cy="10"/>
            </a:xfrm>
            <a:custGeom>
              <a:avLst/>
              <a:gdLst>
                <a:gd name="T0" fmla="*/ 1 w 10"/>
                <a:gd name="T1" fmla="*/ 0 h 10"/>
                <a:gd name="T2" fmla="*/ 0 w 10"/>
                <a:gd name="T3" fmla="*/ 2 h 10"/>
                <a:gd name="T4" fmla="*/ 0 w 10"/>
                <a:gd name="T5" fmla="*/ 3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9 h 10"/>
                <a:gd name="T18" fmla="*/ 6 w 10"/>
                <a:gd name="T19" fmla="*/ 9 h 10"/>
                <a:gd name="T20" fmla="*/ 8 w 10"/>
                <a:gd name="T21" fmla="*/ 7 h 10"/>
                <a:gd name="T22" fmla="*/ 10 w 10"/>
                <a:gd name="T23" fmla="*/ 5 h 10"/>
                <a:gd name="T24" fmla="*/ 10 w 10"/>
                <a:gd name="T25" fmla="*/ 3 h 10"/>
                <a:gd name="T26" fmla="*/ 8 w 10"/>
                <a:gd name="T27" fmla="*/ 2 h 10"/>
                <a:gd name="T28" fmla="*/ 6 w 10"/>
                <a:gd name="T29" fmla="*/ 0 h 10"/>
                <a:gd name="T30" fmla="*/ 5 w 10"/>
                <a:gd name="T31" fmla="*/ 0 h 10"/>
                <a:gd name="T32" fmla="*/ 3 w 10"/>
                <a:gd name="T33" fmla="*/ 0 h 10"/>
                <a:gd name="T34" fmla="*/ 1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0"/>
                  </a:moveTo>
                  <a:lnTo>
                    <a:pt x="0" y="2"/>
                  </a:lnTo>
                  <a:lnTo>
                    <a:pt x="0" y="3"/>
                  </a:lnTo>
                  <a:lnTo>
                    <a:pt x="0" y="5"/>
                  </a:lnTo>
                  <a:lnTo>
                    <a:pt x="0" y="7"/>
                  </a:lnTo>
                  <a:lnTo>
                    <a:pt x="1" y="9"/>
                  </a:lnTo>
                  <a:lnTo>
                    <a:pt x="3" y="10"/>
                  </a:lnTo>
                  <a:lnTo>
                    <a:pt x="5" y="10"/>
                  </a:lnTo>
                  <a:lnTo>
                    <a:pt x="6" y="9"/>
                  </a:lnTo>
                  <a:lnTo>
                    <a:pt x="6" y="9"/>
                  </a:lnTo>
                  <a:lnTo>
                    <a:pt x="8" y="7"/>
                  </a:lnTo>
                  <a:lnTo>
                    <a:pt x="10" y="5"/>
                  </a:lnTo>
                  <a:lnTo>
                    <a:pt x="10" y="3"/>
                  </a:lnTo>
                  <a:lnTo>
                    <a:pt x="8" y="2"/>
                  </a:lnTo>
                  <a:lnTo>
                    <a:pt x="6" y="0"/>
                  </a:lnTo>
                  <a:lnTo>
                    <a:pt x="5" y="0"/>
                  </a:lnTo>
                  <a:lnTo>
                    <a:pt x="3" y="0"/>
                  </a:lnTo>
                  <a:lnTo>
                    <a:pt x="1" y="0"/>
                  </a:lnTo>
                  <a:close/>
                </a:path>
              </a:pathLst>
            </a:custGeom>
            <a:solidFill>
              <a:srgbClr val="000000"/>
            </a:solidFill>
            <a:ln w="9525">
              <a:solidFill>
                <a:srgbClr val="009999"/>
              </a:solidFill>
              <a:round/>
              <a:headEnd/>
              <a:tailEnd/>
            </a:ln>
          </p:spPr>
          <p:txBody>
            <a:bodyPr/>
            <a:lstStyle/>
            <a:p>
              <a:endParaRPr lang="en-US"/>
            </a:p>
          </p:txBody>
        </p:sp>
        <p:sp>
          <p:nvSpPr>
            <p:cNvPr id="58517" name="Freeform 149"/>
            <p:cNvSpPr>
              <a:spLocks/>
            </p:cNvSpPr>
            <p:nvPr/>
          </p:nvSpPr>
          <p:spPr bwMode="auto">
            <a:xfrm>
              <a:off x="3092" y="2741"/>
              <a:ext cx="10" cy="10"/>
            </a:xfrm>
            <a:custGeom>
              <a:avLst/>
              <a:gdLst>
                <a:gd name="T0" fmla="*/ 3 w 10"/>
                <a:gd name="T1" fmla="*/ 0 h 10"/>
                <a:gd name="T2" fmla="*/ 1 w 10"/>
                <a:gd name="T3" fmla="*/ 1 h 10"/>
                <a:gd name="T4" fmla="*/ 0 w 10"/>
                <a:gd name="T5" fmla="*/ 3 h 10"/>
                <a:gd name="T6" fmla="*/ 0 w 10"/>
                <a:gd name="T7" fmla="*/ 5 h 10"/>
                <a:gd name="T8" fmla="*/ 1 w 10"/>
                <a:gd name="T9" fmla="*/ 6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10 w 10"/>
                <a:gd name="T25" fmla="*/ 3 h 10"/>
                <a:gd name="T26" fmla="*/ 10 w 10"/>
                <a:gd name="T27" fmla="*/ 1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1" y="6"/>
                  </a:lnTo>
                  <a:lnTo>
                    <a:pt x="3" y="8"/>
                  </a:lnTo>
                  <a:lnTo>
                    <a:pt x="5" y="10"/>
                  </a:lnTo>
                  <a:lnTo>
                    <a:pt x="6" y="10"/>
                  </a:lnTo>
                  <a:lnTo>
                    <a:pt x="8" y="8"/>
                  </a:lnTo>
                  <a:lnTo>
                    <a:pt x="8" y="8"/>
                  </a:lnTo>
                  <a:lnTo>
                    <a:pt x="10" y="6"/>
                  </a:lnTo>
                  <a:lnTo>
                    <a:pt x="10" y="5"/>
                  </a:lnTo>
                  <a:lnTo>
                    <a:pt x="10" y="3"/>
                  </a:lnTo>
                  <a:lnTo>
                    <a:pt x="10" y="1"/>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18" name="Freeform 150"/>
            <p:cNvSpPr>
              <a:spLocks/>
            </p:cNvSpPr>
            <p:nvPr/>
          </p:nvSpPr>
          <p:spPr bwMode="auto">
            <a:xfrm>
              <a:off x="3110" y="2731"/>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4 w 10"/>
                <a:gd name="T13" fmla="*/ 10 h 10"/>
                <a:gd name="T14" fmla="*/ 5 w 10"/>
                <a:gd name="T15" fmla="*/ 10 h 10"/>
                <a:gd name="T16" fmla="*/ 7 w 10"/>
                <a:gd name="T17" fmla="*/ 8 h 10"/>
                <a:gd name="T18" fmla="*/ 7 w 10"/>
                <a:gd name="T19" fmla="*/ 8 h 10"/>
                <a:gd name="T20" fmla="*/ 9 w 10"/>
                <a:gd name="T21" fmla="*/ 6 h 10"/>
                <a:gd name="T22" fmla="*/ 10 w 10"/>
                <a:gd name="T23" fmla="*/ 5 h 10"/>
                <a:gd name="T24" fmla="*/ 10 w 10"/>
                <a:gd name="T25" fmla="*/ 3 h 10"/>
                <a:gd name="T26" fmla="*/ 9 w 10"/>
                <a:gd name="T27" fmla="*/ 1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4" y="10"/>
                  </a:lnTo>
                  <a:lnTo>
                    <a:pt x="5" y="10"/>
                  </a:lnTo>
                  <a:lnTo>
                    <a:pt x="7" y="8"/>
                  </a:lnTo>
                  <a:lnTo>
                    <a:pt x="7" y="8"/>
                  </a:lnTo>
                  <a:lnTo>
                    <a:pt x="9" y="6"/>
                  </a:lnTo>
                  <a:lnTo>
                    <a:pt x="10" y="5"/>
                  </a:lnTo>
                  <a:lnTo>
                    <a:pt x="10" y="3"/>
                  </a:lnTo>
                  <a:lnTo>
                    <a:pt x="9" y="1"/>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19" name="Freeform 151"/>
            <p:cNvSpPr>
              <a:spLocks/>
            </p:cNvSpPr>
            <p:nvPr/>
          </p:nvSpPr>
          <p:spPr bwMode="auto">
            <a:xfrm>
              <a:off x="3127" y="2720"/>
              <a:ext cx="10" cy="11"/>
            </a:xfrm>
            <a:custGeom>
              <a:avLst/>
              <a:gdLst>
                <a:gd name="T0" fmla="*/ 3 w 10"/>
                <a:gd name="T1" fmla="*/ 2 h 11"/>
                <a:gd name="T2" fmla="*/ 2 w 10"/>
                <a:gd name="T3" fmla="*/ 4 h 11"/>
                <a:gd name="T4" fmla="*/ 0 w 10"/>
                <a:gd name="T5" fmla="*/ 5 h 11"/>
                <a:gd name="T6" fmla="*/ 0 w 10"/>
                <a:gd name="T7" fmla="*/ 7 h 11"/>
                <a:gd name="T8" fmla="*/ 2 w 10"/>
                <a:gd name="T9" fmla="*/ 9 h 11"/>
                <a:gd name="T10" fmla="*/ 3 w 10"/>
                <a:gd name="T11" fmla="*/ 11 h 11"/>
                <a:gd name="T12" fmla="*/ 5 w 10"/>
                <a:gd name="T13" fmla="*/ 11 h 11"/>
                <a:gd name="T14" fmla="*/ 7 w 10"/>
                <a:gd name="T15" fmla="*/ 11 h 11"/>
                <a:gd name="T16" fmla="*/ 8 w 10"/>
                <a:gd name="T17" fmla="*/ 11 h 11"/>
                <a:gd name="T18" fmla="*/ 8 w 10"/>
                <a:gd name="T19" fmla="*/ 11 h 11"/>
                <a:gd name="T20" fmla="*/ 10 w 10"/>
                <a:gd name="T21" fmla="*/ 9 h 11"/>
                <a:gd name="T22" fmla="*/ 10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2"/>
                  </a:moveTo>
                  <a:lnTo>
                    <a:pt x="2" y="4"/>
                  </a:lnTo>
                  <a:lnTo>
                    <a:pt x="0" y="5"/>
                  </a:lnTo>
                  <a:lnTo>
                    <a:pt x="0" y="7"/>
                  </a:lnTo>
                  <a:lnTo>
                    <a:pt x="2" y="9"/>
                  </a:lnTo>
                  <a:lnTo>
                    <a:pt x="3" y="11"/>
                  </a:lnTo>
                  <a:lnTo>
                    <a:pt x="5" y="11"/>
                  </a:lnTo>
                  <a:lnTo>
                    <a:pt x="7" y="11"/>
                  </a:lnTo>
                  <a:lnTo>
                    <a:pt x="8" y="11"/>
                  </a:lnTo>
                  <a:lnTo>
                    <a:pt x="8" y="11"/>
                  </a:lnTo>
                  <a:lnTo>
                    <a:pt x="10" y="9"/>
                  </a:lnTo>
                  <a:lnTo>
                    <a:pt x="10" y="7"/>
                  </a:lnTo>
                  <a:lnTo>
                    <a:pt x="10" y="5"/>
                  </a:lnTo>
                  <a:lnTo>
                    <a:pt x="10" y="4"/>
                  </a:lnTo>
                  <a:lnTo>
                    <a:pt x="8" y="2"/>
                  </a:lnTo>
                  <a:lnTo>
                    <a:pt x="7"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8520" name="Freeform 152"/>
            <p:cNvSpPr>
              <a:spLocks/>
            </p:cNvSpPr>
            <p:nvPr/>
          </p:nvSpPr>
          <p:spPr bwMode="auto">
            <a:xfrm>
              <a:off x="3146" y="2710"/>
              <a:ext cx="10" cy="10"/>
            </a:xfrm>
            <a:custGeom>
              <a:avLst/>
              <a:gdLst>
                <a:gd name="T0" fmla="*/ 1 w 10"/>
                <a:gd name="T1" fmla="*/ 2 h 10"/>
                <a:gd name="T2" fmla="*/ 0 w 10"/>
                <a:gd name="T3" fmla="*/ 4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4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4"/>
                  </a:lnTo>
                  <a:lnTo>
                    <a:pt x="0" y="5"/>
                  </a:lnTo>
                  <a:lnTo>
                    <a:pt x="0" y="7"/>
                  </a:lnTo>
                  <a:lnTo>
                    <a:pt x="0" y="9"/>
                  </a:lnTo>
                  <a:lnTo>
                    <a:pt x="1" y="10"/>
                  </a:lnTo>
                  <a:lnTo>
                    <a:pt x="3" y="10"/>
                  </a:lnTo>
                  <a:lnTo>
                    <a:pt x="5" y="10"/>
                  </a:lnTo>
                  <a:lnTo>
                    <a:pt x="6" y="10"/>
                  </a:lnTo>
                  <a:lnTo>
                    <a:pt x="6" y="10"/>
                  </a:lnTo>
                  <a:lnTo>
                    <a:pt x="8" y="9"/>
                  </a:lnTo>
                  <a:lnTo>
                    <a:pt x="10" y="7"/>
                  </a:lnTo>
                  <a:lnTo>
                    <a:pt x="10" y="5"/>
                  </a:lnTo>
                  <a:lnTo>
                    <a:pt x="8" y="4"/>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8521" name="Freeform 153"/>
            <p:cNvSpPr>
              <a:spLocks/>
            </p:cNvSpPr>
            <p:nvPr/>
          </p:nvSpPr>
          <p:spPr bwMode="auto">
            <a:xfrm>
              <a:off x="3162" y="2700"/>
              <a:ext cx="11" cy="10"/>
            </a:xfrm>
            <a:custGeom>
              <a:avLst/>
              <a:gdLst>
                <a:gd name="T0" fmla="*/ 4 w 11"/>
                <a:gd name="T1" fmla="*/ 2 h 10"/>
                <a:gd name="T2" fmla="*/ 2 w 11"/>
                <a:gd name="T3" fmla="*/ 4 h 10"/>
                <a:gd name="T4" fmla="*/ 0 w 11"/>
                <a:gd name="T5" fmla="*/ 5 h 10"/>
                <a:gd name="T6" fmla="*/ 0 w 11"/>
                <a:gd name="T7" fmla="*/ 7 h 10"/>
                <a:gd name="T8" fmla="*/ 2 w 11"/>
                <a:gd name="T9" fmla="*/ 9 h 10"/>
                <a:gd name="T10" fmla="*/ 4 w 11"/>
                <a:gd name="T11" fmla="*/ 10 h 10"/>
                <a:gd name="T12" fmla="*/ 5 w 11"/>
                <a:gd name="T13" fmla="*/ 10 h 10"/>
                <a:gd name="T14" fmla="*/ 7 w 11"/>
                <a:gd name="T15" fmla="*/ 10 h 10"/>
                <a:gd name="T16" fmla="*/ 9 w 11"/>
                <a:gd name="T17" fmla="*/ 10 h 10"/>
                <a:gd name="T18" fmla="*/ 9 w 11"/>
                <a:gd name="T19" fmla="*/ 10 h 10"/>
                <a:gd name="T20" fmla="*/ 11 w 11"/>
                <a:gd name="T21" fmla="*/ 9 h 10"/>
                <a:gd name="T22" fmla="*/ 11 w 11"/>
                <a:gd name="T23" fmla="*/ 7 h 10"/>
                <a:gd name="T24" fmla="*/ 11 w 11"/>
                <a:gd name="T25" fmla="*/ 5 h 10"/>
                <a:gd name="T26" fmla="*/ 11 w 11"/>
                <a:gd name="T27" fmla="*/ 4 h 10"/>
                <a:gd name="T28" fmla="*/ 9 w 11"/>
                <a:gd name="T29" fmla="*/ 2 h 10"/>
                <a:gd name="T30" fmla="*/ 7 w 11"/>
                <a:gd name="T31" fmla="*/ 0 h 10"/>
                <a:gd name="T32" fmla="*/ 5 w 11"/>
                <a:gd name="T33" fmla="*/ 0 h 10"/>
                <a:gd name="T34" fmla="*/ 4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2"/>
                  </a:moveTo>
                  <a:lnTo>
                    <a:pt x="2" y="4"/>
                  </a:lnTo>
                  <a:lnTo>
                    <a:pt x="0" y="5"/>
                  </a:lnTo>
                  <a:lnTo>
                    <a:pt x="0" y="7"/>
                  </a:lnTo>
                  <a:lnTo>
                    <a:pt x="2" y="9"/>
                  </a:lnTo>
                  <a:lnTo>
                    <a:pt x="4" y="10"/>
                  </a:lnTo>
                  <a:lnTo>
                    <a:pt x="5" y="10"/>
                  </a:lnTo>
                  <a:lnTo>
                    <a:pt x="7" y="10"/>
                  </a:lnTo>
                  <a:lnTo>
                    <a:pt x="9" y="10"/>
                  </a:lnTo>
                  <a:lnTo>
                    <a:pt x="9" y="10"/>
                  </a:lnTo>
                  <a:lnTo>
                    <a:pt x="11" y="9"/>
                  </a:lnTo>
                  <a:lnTo>
                    <a:pt x="11" y="7"/>
                  </a:lnTo>
                  <a:lnTo>
                    <a:pt x="11" y="5"/>
                  </a:lnTo>
                  <a:lnTo>
                    <a:pt x="11"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8522" name="Freeform 154"/>
            <p:cNvSpPr>
              <a:spLocks/>
            </p:cNvSpPr>
            <p:nvPr/>
          </p:nvSpPr>
          <p:spPr bwMode="auto">
            <a:xfrm>
              <a:off x="3181" y="2690"/>
              <a:ext cx="10" cy="10"/>
            </a:xfrm>
            <a:custGeom>
              <a:avLst/>
              <a:gdLst>
                <a:gd name="T0" fmla="*/ 2 w 10"/>
                <a:gd name="T1" fmla="*/ 2 h 10"/>
                <a:gd name="T2" fmla="*/ 0 w 10"/>
                <a:gd name="T3" fmla="*/ 3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8 w 10"/>
                <a:gd name="T27" fmla="*/ 3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0" y="7"/>
                  </a:lnTo>
                  <a:lnTo>
                    <a:pt x="0" y="9"/>
                  </a:lnTo>
                  <a:lnTo>
                    <a:pt x="2" y="10"/>
                  </a:lnTo>
                  <a:lnTo>
                    <a:pt x="3" y="10"/>
                  </a:lnTo>
                  <a:lnTo>
                    <a:pt x="5" y="10"/>
                  </a:lnTo>
                  <a:lnTo>
                    <a:pt x="7" y="10"/>
                  </a:lnTo>
                  <a:lnTo>
                    <a:pt x="7" y="10"/>
                  </a:lnTo>
                  <a:lnTo>
                    <a:pt x="8" y="9"/>
                  </a:lnTo>
                  <a:lnTo>
                    <a:pt x="10" y="7"/>
                  </a:lnTo>
                  <a:lnTo>
                    <a:pt x="10" y="5"/>
                  </a:lnTo>
                  <a:lnTo>
                    <a:pt x="8" y="3"/>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23" name="Freeform 155"/>
            <p:cNvSpPr>
              <a:spLocks/>
            </p:cNvSpPr>
            <p:nvPr/>
          </p:nvSpPr>
          <p:spPr bwMode="auto">
            <a:xfrm>
              <a:off x="3198" y="2680"/>
              <a:ext cx="10" cy="10"/>
            </a:xfrm>
            <a:custGeom>
              <a:avLst/>
              <a:gdLst>
                <a:gd name="T0" fmla="*/ 2 w 10"/>
                <a:gd name="T1" fmla="*/ 0 h 10"/>
                <a:gd name="T2" fmla="*/ 0 w 10"/>
                <a:gd name="T3" fmla="*/ 2 h 10"/>
                <a:gd name="T4" fmla="*/ 0 w 10"/>
                <a:gd name="T5" fmla="*/ 3 h 10"/>
                <a:gd name="T6" fmla="*/ 0 w 10"/>
                <a:gd name="T7" fmla="*/ 5 h 10"/>
                <a:gd name="T8" fmla="*/ 0 w 10"/>
                <a:gd name="T9" fmla="*/ 7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7 h 10"/>
                <a:gd name="T22" fmla="*/ 10 w 10"/>
                <a:gd name="T23" fmla="*/ 5 h 10"/>
                <a:gd name="T24" fmla="*/ 10 w 10"/>
                <a:gd name="T25" fmla="*/ 3 h 10"/>
                <a:gd name="T26" fmla="*/ 8 w 10"/>
                <a:gd name="T27" fmla="*/ 2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3"/>
                  </a:lnTo>
                  <a:lnTo>
                    <a:pt x="0" y="5"/>
                  </a:lnTo>
                  <a:lnTo>
                    <a:pt x="0" y="7"/>
                  </a:lnTo>
                  <a:lnTo>
                    <a:pt x="2" y="8"/>
                  </a:lnTo>
                  <a:lnTo>
                    <a:pt x="3" y="10"/>
                  </a:lnTo>
                  <a:lnTo>
                    <a:pt x="5" y="10"/>
                  </a:lnTo>
                  <a:lnTo>
                    <a:pt x="7" y="8"/>
                  </a:lnTo>
                  <a:lnTo>
                    <a:pt x="7" y="8"/>
                  </a:lnTo>
                  <a:lnTo>
                    <a:pt x="8" y="7"/>
                  </a:lnTo>
                  <a:lnTo>
                    <a:pt x="10" y="5"/>
                  </a:lnTo>
                  <a:lnTo>
                    <a:pt x="10" y="3"/>
                  </a:lnTo>
                  <a:lnTo>
                    <a:pt x="8" y="2"/>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24" name="Freeform 156"/>
            <p:cNvSpPr>
              <a:spLocks/>
            </p:cNvSpPr>
            <p:nvPr/>
          </p:nvSpPr>
          <p:spPr bwMode="auto">
            <a:xfrm>
              <a:off x="3215" y="2668"/>
              <a:ext cx="10" cy="10"/>
            </a:xfrm>
            <a:custGeom>
              <a:avLst/>
              <a:gdLst>
                <a:gd name="T0" fmla="*/ 1 w 10"/>
                <a:gd name="T1" fmla="*/ 2 h 10"/>
                <a:gd name="T2" fmla="*/ 0 w 10"/>
                <a:gd name="T3" fmla="*/ 4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4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4"/>
                  </a:lnTo>
                  <a:lnTo>
                    <a:pt x="0" y="5"/>
                  </a:lnTo>
                  <a:lnTo>
                    <a:pt x="0" y="7"/>
                  </a:lnTo>
                  <a:lnTo>
                    <a:pt x="0" y="9"/>
                  </a:lnTo>
                  <a:lnTo>
                    <a:pt x="1" y="10"/>
                  </a:lnTo>
                  <a:lnTo>
                    <a:pt x="3" y="10"/>
                  </a:lnTo>
                  <a:lnTo>
                    <a:pt x="5" y="10"/>
                  </a:lnTo>
                  <a:lnTo>
                    <a:pt x="6" y="10"/>
                  </a:lnTo>
                  <a:lnTo>
                    <a:pt x="6" y="10"/>
                  </a:lnTo>
                  <a:lnTo>
                    <a:pt x="8" y="9"/>
                  </a:lnTo>
                  <a:lnTo>
                    <a:pt x="10" y="7"/>
                  </a:lnTo>
                  <a:lnTo>
                    <a:pt x="10" y="5"/>
                  </a:lnTo>
                  <a:lnTo>
                    <a:pt x="8" y="4"/>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8525" name="Freeform 157"/>
            <p:cNvSpPr>
              <a:spLocks/>
            </p:cNvSpPr>
            <p:nvPr/>
          </p:nvSpPr>
          <p:spPr bwMode="auto">
            <a:xfrm>
              <a:off x="3232" y="2658"/>
              <a:ext cx="10" cy="10"/>
            </a:xfrm>
            <a:custGeom>
              <a:avLst/>
              <a:gdLst>
                <a:gd name="T0" fmla="*/ 3 w 10"/>
                <a:gd name="T1" fmla="*/ 0 h 10"/>
                <a:gd name="T2" fmla="*/ 1 w 10"/>
                <a:gd name="T3" fmla="*/ 2 h 10"/>
                <a:gd name="T4" fmla="*/ 0 w 10"/>
                <a:gd name="T5" fmla="*/ 3 h 10"/>
                <a:gd name="T6" fmla="*/ 0 w 10"/>
                <a:gd name="T7" fmla="*/ 5 h 10"/>
                <a:gd name="T8" fmla="*/ 1 w 10"/>
                <a:gd name="T9" fmla="*/ 7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7 h 10"/>
                <a:gd name="T22" fmla="*/ 10 w 10"/>
                <a:gd name="T23" fmla="*/ 5 h 10"/>
                <a:gd name="T24" fmla="*/ 10 w 10"/>
                <a:gd name="T25" fmla="*/ 3 h 10"/>
                <a:gd name="T26" fmla="*/ 10 w 10"/>
                <a:gd name="T27" fmla="*/ 2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1" y="7"/>
                  </a:lnTo>
                  <a:lnTo>
                    <a:pt x="3" y="8"/>
                  </a:lnTo>
                  <a:lnTo>
                    <a:pt x="5" y="10"/>
                  </a:lnTo>
                  <a:lnTo>
                    <a:pt x="6" y="10"/>
                  </a:lnTo>
                  <a:lnTo>
                    <a:pt x="8" y="8"/>
                  </a:lnTo>
                  <a:lnTo>
                    <a:pt x="8" y="8"/>
                  </a:lnTo>
                  <a:lnTo>
                    <a:pt x="10" y="7"/>
                  </a:lnTo>
                  <a:lnTo>
                    <a:pt x="10" y="5"/>
                  </a:lnTo>
                  <a:lnTo>
                    <a:pt x="10" y="3"/>
                  </a:lnTo>
                  <a:lnTo>
                    <a:pt x="10" y="2"/>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26" name="Freeform 158"/>
            <p:cNvSpPr>
              <a:spLocks/>
            </p:cNvSpPr>
            <p:nvPr/>
          </p:nvSpPr>
          <p:spPr bwMode="auto">
            <a:xfrm>
              <a:off x="3248" y="2646"/>
              <a:ext cx="11" cy="10"/>
            </a:xfrm>
            <a:custGeom>
              <a:avLst/>
              <a:gdLst>
                <a:gd name="T0" fmla="*/ 2 w 11"/>
                <a:gd name="T1" fmla="*/ 2 h 10"/>
                <a:gd name="T2" fmla="*/ 0 w 11"/>
                <a:gd name="T3" fmla="*/ 4 h 10"/>
                <a:gd name="T4" fmla="*/ 0 w 11"/>
                <a:gd name="T5" fmla="*/ 5 h 10"/>
                <a:gd name="T6" fmla="*/ 0 w 11"/>
                <a:gd name="T7" fmla="*/ 7 h 10"/>
                <a:gd name="T8" fmla="*/ 0 w 11"/>
                <a:gd name="T9" fmla="*/ 9 h 10"/>
                <a:gd name="T10" fmla="*/ 2 w 11"/>
                <a:gd name="T11" fmla="*/ 10 h 10"/>
                <a:gd name="T12" fmla="*/ 4 w 11"/>
                <a:gd name="T13" fmla="*/ 10 h 10"/>
                <a:gd name="T14" fmla="*/ 5 w 11"/>
                <a:gd name="T15" fmla="*/ 10 h 10"/>
                <a:gd name="T16" fmla="*/ 7 w 11"/>
                <a:gd name="T17" fmla="*/ 10 h 10"/>
                <a:gd name="T18" fmla="*/ 7 w 11"/>
                <a:gd name="T19" fmla="*/ 10 h 10"/>
                <a:gd name="T20" fmla="*/ 9 w 11"/>
                <a:gd name="T21" fmla="*/ 9 h 10"/>
                <a:gd name="T22" fmla="*/ 11 w 11"/>
                <a:gd name="T23" fmla="*/ 7 h 10"/>
                <a:gd name="T24" fmla="*/ 11 w 11"/>
                <a:gd name="T25" fmla="*/ 5 h 10"/>
                <a:gd name="T26" fmla="*/ 9 w 11"/>
                <a:gd name="T27" fmla="*/ 4 h 10"/>
                <a:gd name="T28" fmla="*/ 7 w 11"/>
                <a:gd name="T29" fmla="*/ 2 h 10"/>
                <a:gd name="T30" fmla="*/ 5 w 11"/>
                <a:gd name="T31" fmla="*/ 0 h 10"/>
                <a:gd name="T32" fmla="*/ 4 w 11"/>
                <a:gd name="T33" fmla="*/ 0 h 10"/>
                <a:gd name="T34" fmla="*/ 2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2" y="2"/>
                  </a:moveTo>
                  <a:lnTo>
                    <a:pt x="0" y="4"/>
                  </a:lnTo>
                  <a:lnTo>
                    <a:pt x="0" y="5"/>
                  </a:lnTo>
                  <a:lnTo>
                    <a:pt x="0" y="7"/>
                  </a:lnTo>
                  <a:lnTo>
                    <a:pt x="0" y="9"/>
                  </a:lnTo>
                  <a:lnTo>
                    <a:pt x="2" y="10"/>
                  </a:lnTo>
                  <a:lnTo>
                    <a:pt x="4" y="10"/>
                  </a:lnTo>
                  <a:lnTo>
                    <a:pt x="5" y="10"/>
                  </a:lnTo>
                  <a:lnTo>
                    <a:pt x="7" y="10"/>
                  </a:lnTo>
                  <a:lnTo>
                    <a:pt x="7" y="10"/>
                  </a:lnTo>
                  <a:lnTo>
                    <a:pt x="9" y="9"/>
                  </a:lnTo>
                  <a:lnTo>
                    <a:pt x="11" y="7"/>
                  </a:lnTo>
                  <a:lnTo>
                    <a:pt x="11" y="5"/>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27" name="Freeform 159"/>
            <p:cNvSpPr>
              <a:spLocks/>
            </p:cNvSpPr>
            <p:nvPr/>
          </p:nvSpPr>
          <p:spPr bwMode="auto">
            <a:xfrm>
              <a:off x="3265" y="2634"/>
              <a:ext cx="10" cy="11"/>
            </a:xfrm>
            <a:custGeom>
              <a:avLst/>
              <a:gdLst>
                <a:gd name="T0" fmla="*/ 2 w 10"/>
                <a:gd name="T1" fmla="*/ 2 h 11"/>
                <a:gd name="T2" fmla="*/ 0 w 10"/>
                <a:gd name="T3" fmla="*/ 4 h 11"/>
                <a:gd name="T4" fmla="*/ 0 w 10"/>
                <a:gd name="T5" fmla="*/ 6 h 11"/>
                <a:gd name="T6" fmla="*/ 0 w 10"/>
                <a:gd name="T7" fmla="*/ 7 h 11"/>
                <a:gd name="T8" fmla="*/ 0 w 10"/>
                <a:gd name="T9" fmla="*/ 9 h 11"/>
                <a:gd name="T10" fmla="*/ 2 w 10"/>
                <a:gd name="T11" fmla="*/ 11 h 11"/>
                <a:gd name="T12" fmla="*/ 4 w 10"/>
                <a:gd name="T13" fmla="*/ 11 h 11"/>
                <a:gd name="T14" fmla="*/ 5 w 10"/>
                <a:gd name="T15" fmla="*/ 11 h 11"/>
                <a:gd name="T16" fmla="*/ 7 w 10"/>
                <a:gd name="T17" fmla="*/ 11 h 11"/>
                <a:gd name="T18" fmla="*/ 7 w 10"/>
                <a:gd name="T19" fmla="*/ 11 h 11"/>
                <a:gd name="T20" fmla="*/ 9 w 10"/>
                <a:gd name="T21" fmla="*/ 9 h 11"/>
                <a:gd name="T22" fmla="*/ 10 w 10"/>
                <a:gd name="T23" fmla="*/ 7 h 11"/>
                <a:gd name="T24" fmla="*/ 10 w 10"/>
                <a:gd name="T25" fmla="*/ 6 h 11"/>
                <a:gd name="T26" fmla="*/ 9 w 10"/>
                <a:gd name="T27" fmla="*/ 4 h 11"/>
                <a:gd name="T28" fmla="*/ 7 w 10"/>
                <a:gd name="T29" fmla="*/ 2 h 11"/>
                <a:gd name="T30" fmla="*/ 5 w 10"/>
                <a:gd name="T31" fmla="*/ 0 h 11"/>
                <a:gd name="T32" fmla="*/ 4 w 10"/>
                <a:gd name="T33" fmla="*/ 0 h 11"/>
                <a:gd name="T34" fmla="*/ 2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2" y="2"/>
                  </a:moveTo>
                  <a:lnTo>
                    <a:pt x="0" y="4"/>
                  </a:lnTo>
                  <a:lnTo>
                    <a:pt x="0" y="6"/>
                  </a:lnTo>
                  <a:lnTo>
                    <a:pt x="0" y="7"/>
                  </a:lnTo>
                  <a:lnTo>
                    <a:pt x="0" y="9"/>
                  </a:lnTo>
                  <a:lnTo>
                    <a:pt x="2" y="11"/>
                  </a:lnTo>
                  <a:lnTo>
                    <a:pt x="4" y="11"/>
                  </a:lnTo>
                  <a:lnTo>
                    <a:pt x="5" y="11"/>
                  </a:lnTo>
                  <a:lnTo>
                    <a:pt x="7" y="11"/>
                  </a:lnTo>
                  <a:lnTo>
                    <a:pt x="7" y="11"/>
                  </a:lnTo>
                  <a:lnTo>
                    <a:pt x="9" y="9"/>
                  </a:lnTo>
                  <a:lnTo>
                    <a:pt x="10" y="7"/>
                  </a:lnTo>
                  <a:lnTo>
                    <a:pt x="10" y="6"/>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28" name="Freeform 160"/>
            <p:cNvSpPr>
              <a:spLocks/>
            </p:cNvSpPr>
            <p:nvPr/>
          </p:nvSpPr>
          <p:spPr bwMode="auto">
            <a:xfrm>
              <a:off x="3282" y="2624"/>
              <a:ext cx="10" cy="10"/>
            </a:xfrm>
            <a:custGeom>
              <a:avLst/>
              <a:gdLst>
                <a:gd name="T0" fmla="*/ 2 w 10"/>
                <a:gd name="T1" fmla="*/ 0 h 10"/>
                <a:gd name="T2" fmla="*/ 0 w 10"/>
                <a:gd name="T3" fmla="*/ 2 h 10"/>
                <a:gd name="T4" fmla="*/ 0 w 10"/>
                <a:gd name="T5" fmla="*/ 4 h 10"/>
                <a:gd name="T6" fmla="*/ 0 w 10"/>
                <a:gd name="T7" fmla="*/ 5 h 10"/>
                <a:gd name="T8" fmla="*/ 0 w 10"/>
                <a:gd name="T9" fmla="*/ 7 h 10"/>
                <a:gd name="T10" fmla="*/ 2 w 10"/>
                <a:gd name="T11" fmla="*/ 9 h 10"/>
                <a:gd name="T12" fmla="*/ 4 w 10"/>
                <a:gd name="T13" fmla="*/ 10 h 10"/>
                <a:gd name="T14" fmla="*/ 5 w 10"/>
                <a:gd name="T15" fmla="*/ 10 h 10"/>
                <a:gd name="T16" fmla="*/ 7 w 10"/>
                <a:gd name="T17" fmla="*/ 9 h 10"/>
                <a:gd name="T18" fmla="*/ 7 w 10"/>
                <a:gd name="T19" fmla="*/ 9 h 10"/>
                <a:gd name="T20" fmla="*/ 9 w 10"/>
                <a:gd name="T21" fmla="*/ 7 h 10"/>
                <a:gd name="T22" fmla="*/ 10 w 10"/>
                <a:gd name="T23" fmla="*/ 5 h 10"/>
                <a:gd name="T24" fmla="*/ 10 w 10"/>
                <a:gd name="T25" fmla="*/ 4 h 10"/>
                <a:gd name="T26" fmla="*/ 9 w 10"/>
                <a:gd name="T27" fmla="*/ 2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4"/>
                  </a:lnTo>
                  <a:lnTo>
                    <a:pt x="0" y="5"/>
                  </a:lnTo>
                  <a:lnTo>
                    <a:pt x="0" y="7"/>
                  </a:lnTo>
                  <a:lnTo>
                    <a:pt x="2" y="9"/>
                  </a:lnTo>
                  <a:lnTo>
                    <a:pt x="4" y="10"/>
                  </a:lnTo>
                  <a:lnTo>
                    <a:pt x="5" y="10"/>
                  </a:lnTo>
                  <a:lnTo>
                    <a:pt x="7" y="9"/>
                  </a:lnTo>
                  <a:lnTo>
                    <a:pt x="7" y="9"/>
                  </a:lnTo>
                  <a:lnTo>
                    <a:pt x="9" y="7"/>
                  </a:lnTo>
                  <a:lnTo>
                    <a:pt x="10" y="5"/>
                  </a:lnTo>
                  <a:lnTo>
                    <a:pt x="10" y="4"/>
                  </a:lnTo>
                  <a:lnTo>
                    <a:pt x="9" y="2"/>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29" name="Freeform 161"/>
            <p:cNvSpPr>
              <a:spLocks/>
            </p:cNvSpPr>
            <p:nvPr/>
          </p:nvSpPr>
          <p:spPr bwMode="auto">
            <a:xfrm>
              <a:off x="3299" y="2613"/>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8" y="6"/>
                  </a:lnTo>
                  <a:lnTo>
                    <a:pt x="10" y="5"/>
                  </a:lnTo>
                  <a:lnTo>
                    <a:pt x="10" y="3"/>
                  </a:lnTo>
                  <a:lnTo>
                    <a:pt x="8"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30" name="Freeform 162"/>
            <p:cNvSpPr>
              <a:spLocks/>
            </p:cNvSpPr>
            <p:nvPr/>
          </p:nvSpPr>
          <p:spPr bwMode="auto">
            <a:xfrm>
              <a:off x="3314" y="2601"/>
              <a:ext cx="10" cy="10"/>
            </a:xfrm>
            <a:custGeom>
              <a:avLst/>
              <a:gdLst>
                <a:gd name="T0" fmla="*/ 4 w 10"/>
                <a:gd name="T1" fmla="*/ 0 h 10"/>
                <a:gd name="T2" fmla="*/ 2 w 10"/>
                <a:gd name="T3" fmla="*/ 1 h 10"/>
                <a:gd name="T4" fmla="*/ 0 w 10"/>
                <a:gd name="T5" fmla="*/ 3 h 10"/>
                <a:gd name="T6" fmla="*/ 0 w 10"/>
                <a:gd name="T7" fmla="*/ 5 h 10"/>
                <a:gd name="T8" fmla="*/ 2 w 10"/>
                <a:gd name="T9" fmla="*/ 6 h 10"/>
                <a:gd name="T10" fmla="*/ 4 w 10"/>
                <a:gd name="T11" fmla="*/ 8 h 10"/>
                <a:gd name="T12" fmla="*/ 5 w 10"/>
                <a:gd name="T13" fmla="*/ 10 h 10"/>
                <a:gd name="T14" fmla="*/ 7 w 10"/>
                <a:gd name="T15" fmla="*/ 10 h 10"/>
                <a:gd name="T16" fmla="*/ 9 w 10"/>
                <a:gd name="T17" fmla="*/ 8 h 10"/>
                <a:gd name="T18" fmla="*/ 9 w 10"/>
                <a:gd name="T19" fmla="*/ 8 h 10"/>
                <a:gd name="T20" fmla="*/ 10 w 10"/>
                <a:gd name="T21" fmla="*/ 6 h 10"/>
                <a:gd name="T22" fmla="*/ 10 w 10"/>
                <a:gd name="T23" fmla="*/ 5 h 10"/>
                <a:gd name="T24" fmla="*/ 10 w 10"/>
                <a:gd name="T25" fmla="*/ 3 h 10"/>
                <a:gd name="T26" fmla="*/ 10 w 10"/>
                <a:gd name="T27" fmla="*/ 1 h 10"/>
                <a:gd name="T28" fmla="*/ 9 w 10"/>
                <a:gd name="T29" fmla="*/ 0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1"/>
                  </a:lnTo>
                  <a:lnTo>
                    <a:pt x="0" y="3"/>
                  </a:lnTo>
                  <a:lnTo>
                    <a:pt x="0" y="5"/>
                  </a:lnTo>
                  <a:lnTo>
                    <a:pt x="2" y="6"/>
                  </a:lnTo>
                  <a:lnTo>
                    <a:pt x="4" y="8"/>
                  </a:lnTo>
                  <a:lnTo>
                    <a:pt x="5" y="10"/>
                  </a:lnTo>
                  <a:lnTo>
                    <a:pt x="7" y="10"/>
                  </a:lnTo>
                  <a:lnTo>
                    <a:pt x="9" y="8"/>
                  </a:lnTo>
                  <a:lnTo>
                    <a:pt x="9" y="8"/>
                  </a:lnTo>
                  <a:lnTo>
                    <a:pt x="10" y="6"/>
                  </a:lnTo>
                  <a:lnTo>
                    <a:pt x="10" y="5"/>
                  </a:lnTo>
                  <a:lnTo>
                    <a:pt x="10" y="3"/>
                  </a:lnTo>
                  <a:lnTo>
                    <a:pt x="10" y="1"/>
                  </a:lnTo>
                  <a:lnTo>
                    <a:pt x="9" y="0"/>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531" name="Freeform 163"/>
            <p:cNvSpPr>
              <a:spLocks/>
            </p:cNvSpPr>
            <p:nvPr/>
          </p:nvSpPr>
          <p:spPr bwMode="auto">
            <a:xfrm>
              <a:off x="3331" y="2587"/>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9 w 10"/>
                <a:gd name="T27" fmla="*/ 4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3" y="10"/>
                  </a:lnTo>
                  <a:lnTo>
                    <a:pt x="5" y="10"/>
                  </a:lnTo>
                  <a:lnTo>
                    <a:pt x="7" y="10"/>
                  </a:lnTo>
                  <a:lnTo>
                    <a:pt x="7" y="10"/>
                  </a:lnTo>
                  <a:lnTo>
                    <a:pt x="9" y="9"/>
                  </a:lnTo>
                  <a:lnTo>
                    <a:pt x="10" y="7"/>
                  </a:lnTo>
                  <a:lnTo>
                    <a:pt x="10" y="5"/>
                  </a:lnTo>
                  <a:lnTo>
                    <a:pt x="9" y="4"/>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32" name="Freeform 164"/>
            <p:cNvSpPr>
              <a:spLocks/>
            </p:cNvSpPr>
            <p:nvPr/>
          </p:nvSpPr>
          <p:spPr bwMode="auto">
            <a:xfrm>
              <a:off x="3346" y="2575"/>
              <a:ext cx="10" cy="11"/>
            </a:xfrm>
            <a:custGeom>
              <a:avLst/>
              <a:gdLst>
                <a:gd name="T0" fmla="*/ 4 w 10"/>
                <a:gd name="T1" fmla="*/ 2 h 11"/>
                <a:gd name="T2" fmla="*/ 2 w 10"/>
                <a:gd name="T3" fmla="*/ 4 h 11"/>
                <a:gd name="T4" fmla="*/ 0 w 10"/>
                <a:gd name="T5" fmla="*/ 6 h 11"/>
                <a:gd name="T6" fmla="*/ 0 w 10"/>
                <a:gd name="T7" fmla="*/ 7 h 11"/>
                <a:gd name="T8" fmla="*/ 2 w 10"/>
                <a:gd name="T9" fmla="*/ 9 h 11"/>
                <a:gd name="T10" fmla="*/ 4 w 10"/>
                <a:gd name="T11" fmla="*/ 11 h 11"/>
                <a:gd name="T12" fmla="*/ 5 w 10"/>
                <a:gd name="T13" fmla="*/ 11 h 11"/>
                <a:gd name="T14" fmla="*/ 7 w 10"/>
                <a:gd name="T15" fmla="*/ 11 h 11"/>
                <a:gd name="T16" fmla="*/ 9 w 10"/>
                <a:gd name="T17" fmla="*/ 11 h 11"/>
                <a:gd name="T18" fmla="*/ 9 w 10"/>
                <a:gd name="T19" fmla="*/ 11 h 11"/>
                <a:gd name="T20" fmla="*/ 10 w 10"/>
                <a:gd name="T21" fmla="*/ 9 h 11"/>
                <a:gd name="T22" fmla="*/ 10 w 10"/>
                <a:gd name="T23" fmla="*/ 7 h 11"/>
                <a:gd name="T24" fmla="*/ 10 w 10"/>
                <a:gd name="T25" fmla="*/ 6 h 11"/>
                <a:gd name="T26" fmla="*/ 10 w 10"/>
                <a:gd name="T27" fmla="*/ 4 h 11"/>
                <a:gd name="T28" fmla="*/ 9 w 10"/>
                <a:gd name="T29" fmla="*/ 2 h 11"/>
                <a:gd name="T30" fmla="*/ 7 w 10"/>
                <a:gd name="T31" fmla="*/ 0 h 11"/>
                <a:gd name="T32" fmla="*/ 5 w 10"/>
                <a:gd name="T33" fmla="*/ 0 h 11"/>
                <a:gd name="T34" fmla="*/ 4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2"/>
                  </a:moveTo>
                  <a:lnTo>
                    <a:pt x="2" y="4"/>
                  </a:lnTo>
                  <a:lnTo>
                    <a:pt x="0" y="6"/>
                  </a:lnTo>
                  <a:lnTo>
                    <a:pt x="0" y="7"/>
                  </a:lnTo>
                  <a:lnTo>
                    <a:pt x="2" y="9"/>
                  </a:lnTo>
                  <a:lnTo>
                    <a:pt x="4" y="11"/>
                  </a:lnTo>
                  <a:lnTo>
                    <a:pt x="5" y="11"/>
                  </a:lnTo>
                  <a:lnTo>
                    <a:pt x="7" y="11"/>
                  </a:lnTo>
                  <a:lnTo>
                    <a:pt x="9" y="11"/>
                  </a:lnTo>
                  <a:lnTo>
                    <a:pt x="9" y="11"/>
                  </a:lnTo>
                  <a:lnTo>
                    <a:pt x="10" y="9"/>
                  </a:lnTo>
                  <a:lnTo>
                    <a:pt x="10" y="7"/>
                  </a:lnTo>
                  <a:lnTo>
                    <a:pt x="10" y="6"/>
                  </a:lnTo>
                  <a:lnTo>
                    <a:pt x="10"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8533" name="Freeform 165"/>
            <p:cNvSpPr>
              <a:spLocks/>
            </p:cNvSpPr>
            <p:nvPr/>
          </p:nvSpPr>
          <p:spPr bwMode="auto">
            <a:xfrm>
              <a:off x="3363" y="2564"/>
              <a:ext cx="10" cy="10"/>
            </a:xfrm>
            <a:custGeom>
              <a:avLst/>
              <a:gdLst>
                <a:gd name="T0" fmla="*/ 3 w 10"/>
                <a:gd name="T1" fmla="*/ 0 h 10"/>
                <a:gd name="T2" fmla="*/ 2 w 10"/>
                <a:gd name="T3" fmla="*/ 1 h 10"/>
                <a:gd name="T4" fmla="*/ 0 w 10"/>
                <a:gd name="T5" fmla="*/ 3 h 10"/>
                <a:gd name="T6" fmla="*/ 0 w 10"/>
                <a:gd name="T7" fmla="*/ 5 h 10"/>
                <a:gd name="T8" fmla="*/ 2 w 10"/>
                <a:gd name="T9" fmla="*/ 6 h 10"/>
                <a:gd name="T10" fmla="*/ 3 w 10"/>
                <a:gd name="T11" fmla="*/ 8 h 10"/>
                <a:gd name="T12" fmla="*/ 5 w 10"/>
                <a:gd name="T13" fmla="*/ 10 h 10"/>
                <a:gd name="T14" fmla="*/ 7 w 10"/>
                <a:gd name="T15" fmla="*/ 10 h 10"/>
                <a:gd name="T16" fmla="*/ 9 w 10"/>
                <a:gd name="T17" fmla="*/ 8 h 10"/>
                <a:gd name="T18" fmla="*/ 9 w 10"/>
                <a:gd name="T19" fmla="*/ 8 h 10"/>
                <a:gd name="T20" fmla="*/ 10 w 10"/>
                <a:gd name="T21" fmla="*/ 6 h 10"/>
                <a:gd name="T22" fmla="*/ 10 w 10"/>
                <a:gd name="T23" fmla="*/ 5 h 10"/>
                <a:gd name="T24" fmla="*/ 10 w 10"/>
                <a:gd name="T25" fmla="*/ 3 h 10"/>
                <a:gd name="T26" fmla="*/ 10 w 10"/>
                <a:gd name="T27" fmla="*/ 1 h 10"/>
                <a:gd name="T28" fmla="*/ 9 w 10"/>
                <a:gd name="T29" fmla="*/ 0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1"/>
                  </a:lnTo>
                  <a:lnTo>
                    <a:pt x="0" y="3"/>
                  </a:lnTo>
                  <a:lnTo>
                    <a:pt x="0" y="5"/>
                  </a:lnTo>
                  <a:lnTo>
                    <a:pt x="2" y="6"/>
                  </a:lnTo>
                  <a:lnTo>
                    <a:pt x="3" y="8"/>
                  </a:lnTo>
                  <a:lnTo>
                    <a:pt x="5" y="10"/>
                  </a:lnTo>
                  <a:lnTo>
                    <a:pt x="7" y="10"/>
                  </a:lnTo>
                  <a:lnTo>
                    <a:pt x="9" y="8"/>
                  </a:lnTo>
                  <a:lnTo>
                    <a:pt x="9" y="8"/>
                  </a:lnTo>
                  <a:lnTo>
                    <a:pt x="10" y="6"/>
                  </a:lnTo>
                  <a:lnTo>
                    <a:pt x="10" y="5"/>
                  </a:lnTo>
                  <a:lnTo>
                    <a:pt x="10" y="3"/>
                  </a:lnTo>
                  <a:lnTo>
                    <a:pt x="10" y="1"/>
                  </a:lnTo>
                  <a:lnTo>
                    <a:pt x="9" y="0"/>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34" name="Freeform 166"/>
            <p:cNvSpPr>
              <a:spLocks/>
            </p:cNvSpPr>
            <p:nvPr/>
          </p:nvSpPr>
          <p:spPr bwMode="auto">
            <a:xfrm>
              <a:off x="3378" y="2550"/>
              <a:ext cx="10" cy="10"/>
            </a:xfrm>
            <a:custGeom>
              <a:avLst/>
              <a:gdLst>
                <a:gd name="T0" fmla="*/ 4 w 10"/>
                <a:gd name="T1" fmla="*/ 2 h 10"/>
                <a:gd name="T2" fmla="*/ 2 w 10"/>
                <a:gd name="T3" fmla="*/ 4 h 10"/>
                <a:gd name="T4" fmla="*/ 0 w 10"/>
                <a:gd name="T5" fmla="*/ 5 h 10"/>
                <a:gd name="T6" fmla="*/ 0 w 10"/>
                <a:gd name="T7" fmla="*/ 7 h 10"/>
                <a:gd name="T8" fmla="*/ 2 w 10"/>
                <a:gd name="T9" fmla="*/ 9 h 10"/>
                <a:gd name="T10" fmla="*/ 4 w 10"/>
                <a:gd name="T11" fmla="*/ 10 h 10"/>
                <a:gd name="T12" fmla="*/ 5 w 10"/>
                <a:gd name="T13" fmla="*/ 10 h 10"/>
                <a:gd name="T14" fmla="*/ 7 w 10"/>
                <a:gd name="T15" fmla="*/ 10 h 10"/>
                <a:gd name="T16" fmla="*/ 9 w 10"/>
                <a:gd name="T17" fmla="*/ 10 h 10"/>
                <a:gd name="T18" fmla="*/ 9 w 10"/>
                <a:gd name="T19" fmla="*/ 10 h 10"/>
                <a:gd name="T20" fmla="*/ 10 w 10"/>
                <a:gd name="T21" fmla="*/ 9 h 10"/>
                <a:gd name="T22" fmla="*/ 10 w 10"/>
                <a:gd name="T23" fmla="*/ 7 h 10"/>
                <a:gd name="T24" fmla="*/ 10 w 10"/>
                <a:gd name="T25" fmla="*/ 5 h 10"/>
                <a:gd name="T26" fmla="*/ 10 w 10"/>
                <a:gd name="T27" fmla="*/ 4 h 10"/>
                <a:gd name="T28" fmla="*/ 9 w 10"/>
                <a:gd name="T29" fmla="*/ 2 h 10"/>
                <a:gd name="T30" fmla="*/ 7 w 10"/>
                <a:gd name="T31" fmla="*/ 0 h 10"/>
                <a:gd name="T32" fmla="*/ 5 w 10"/>
                <a:gd name="T33" fmla="*/ 0 h 10"/>
                <a:gd name="T34" fmla="*/ 4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2"/>
                  </a:moveTo>
                  <a:lnTo>
                    <a:pt x="2" y="4"/>
                  </a:lnTo>
                  <a:lnTo>
                    <a:pt x="0" y="5"/>
                  </a:lnTo>
                  <a:lnTo>
                    <a:pt x="0" y="7"/>
                  </a:lnTo>
                  <a:lnTo>
                    <a:pt x="2" y="9"/>
                  </a:lnTo>
                  <a:lnTo>
                    <a:pt x="4" y="10"/>
                  </a:lnTo>
                  <a:lnTo>
                    <a:pt x="5" y="10"/>
                  </a:lnTo>
                  <a:lnTo>
                    <a:pt x="7" y="10"/>
                  </a:lnTo>
                  <a:lnTo>
                    <a:pt x="9" y="10"/>
                  </a:lnTo>
                  <a:lnTo>
                    <a:pt x="9" y="10"/>
                  </a:lnTo>
                  <a:lnTo>
                    <a:pt x="10" y="9"/>
                  </a:lnTo>
                  <a:lnTo>
                    <a:pt x="10" y="7"/>
                  </a:lnTo>
                  <a:lnTo>
                    <a:pt x="10" y="5"/>
                  </a:lnTo>
                  <a:lnTo>
                    <a:pt x="10"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8535" name="Freeform 167"/>
            <p:cNvSpPr>
              <a:spLocks/>
            </p:cNvSpPr>
            <p:nvPr/>
          </p:nvSpPr>
          <p:spPr bwMode="auto">
            <a:xfrm>
              <a:off x="3395" y="2538"/>
              <a:ext cx="10" cy="10"/>
            </a:xfrm>
            <a:custGeom>
              <a:avLst/>
              <a:gdLst>
                <a:gd name="T0" fmla="*/ 2 w 10"/>
                <a:gd name="T1" fmla="*/ 0 h 10"/>
                <a:gd name="T2" fmla="*/ 0 w 10"/>
                <a:gd name="T3" fmla="*/ 2 h 10"/>
                <a:gd name="T4" fmla="*/ 0 w 10"/>
                <a:gd name="T5" fmla="*/ 4 h 10"/>
                <a:gd name="T6" fmla="*/ 0 w 10"/>
                <a:gd name="T7" fmla="*/ 5 h 10"/>
                <a:gd name="T8" fmla="*/ 0 w 10"/>
                <a:gd name="T9" fmla="*/ 7 h 10"/>
                <a:gd name="T10" fmla="*/ 2 w 10"/>
                <a:gd name="T11" fmla="*/ 9 h 10"/>
                <a:gd name="T12" fmla="*/ 4 w 10"/>
                <a:gd name="T13" fmla="*/ 10 h 10"/>
                <a:gd name="T14" fmla="*/ 5 w 10"/>
                <a:gd name="T15" fmla="*/ 10 h 10"/>
                <a:gd name="T16" fmla="*/ 7 w 10"/>
                <a:gd name="T17" fmla="*/ 9 h 10"/>
                <a:gd name="T18" fmla="*/ 7 w 10"/>
                <a:gd name="T19" fmla="*/ 9 h 10"/>
                <a:gd name="T20" fmla="*/ 9 w 10"/>
                <a:gd name="T21" fmla="*/ 7 h 10"/>
                <a:gd name="T22" fmla="*/ 10 w 10"/>
                <a:gd name="T23" fmla="*/ 5 h 10"/>
                <a:gd name="T24" fmla="*/ 10 w 10"/>
                <a:gd name="T25" fmla="*/ 4 h 10"/>
                <a:gd name="T26" fmla="*/ 9 w 10"/>
                <a:gd name="T27" fmla="*/ 2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4"/>
                  </a:lnTo>
                  <a:lnTo>
                    <a:pt x="0" y="5"/>
                  </a:lnTo>
                  <a:lnTo>
                    <a:pt x="0" y="7"/>
                  </a:lnTo>
                  <a:lnTo>
                    <a:pt x="2" y="9"/>
                  </a:lnTo>
                  <a:lnTo>
                    <a:pt x="4" y="10"/>
                  </a:lnTo>
                  <a:lnTo>
                    <a:pt x="5" y="10"/>
                  </a:lnTo>
                  <a:lnTo>
                    <a:pt x="7" y="9"/>
                  </a:lnTo>
                  <a:lnTo>
                    <a:pt x="7" y="9"/>
                  </a:lnTo>
                  <a:lnTo>
                    <a:pt x="9" y="7"/>
                  </a:lnTo>
                  <a:lnTo>
                    <a:pt x="10" y="5"/>
                  </a:lnTo>
                  <a:lnTo>
                    <a:pt x="10" y="4"/>
                  </a:lnTo>
                  <a:lnTo>
                    <a:pt x="9" y="2"/>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36" name="Freeform 168"/>
            <p:cNvSpPr>
              <a:spLocks/>
            </p:cNvSpPr>
            <p:nvPr/>
          </p:nvSpPr>
          <p:spPr bwMode="auto">
            <a:xfrm>
              <a:off x="3410" y="2525"/>
              <a:ext cx="10" cy="10"/>
            </a:xfrm>
            <a:custGeom>
              <a:avLst/>
              <a:gdLst>
                <a:gd name="T0" fmla="*/ 4 w 10"/>
                <a:gd name="T1" fmla="*/ 2 h 10"/>
                <a:gd name="T2" fmla="*/ 2 w 10"/>
                <a:gd name="T3" fmla="*/ 3 h 10"/>
                <a:gd name="T4" fmla="*/ 0 w 10"/>
                <a:gd name="T5" fmla="*/ 5 h 10"/>
                <a:gd name="T6" fmla="*/ 0 w 10"/>
                <a:gd name="T7" fmla="*/ 7 h 10"/>
                <a:gd name="T8" fmla="*/ 2 w 10"/>
                <a:gd name="T9" fmla="*/ 8 h 10"/>
                <a:gd name="T10" fmla="*/ 4 w 10"/>
                <a:gd name="T11" fmla="*/ 10 h 10"/>
                <a:gd name="T12" fmla="*/ 5 w 10"/>
                <a:gd name="T13" fmla="*/ 10 h 10"/>
                <a:gd name="T14" fmla="*/ 7 w 10"/>
                <a:gd name="T15" fmla="*/ 10 h 10"/>
                <a:gd name="T16" fmla="*/ 9 w 10"/>
                <a:gd name="T17" fmla="*/ 10 h 10"/>
                <a:gd name="T18" fmla="*/ 9 w 10"/>
                <a:gd name="T19" fmla="*/ 10 h 10"/>
                <a:gd name="T20" fmla="*/ 10 w 10"/>
                <a:gd name="T21" fmla="*/ 8 h 10"/>
                <a:gd name="T22" fmla="*/ 10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2"/>
                  </a:moveTo>
                  <a:lnTo>
                    <a:pt x="2" y="3"/>
                  </a:lnTo>
                  <a:lnTo>
                    <a:pt x="0" y="5"/>
                  </a:lnTo>
                  <a:lnTo>
                    <a:pt x="0" y="7"/>
                  </a:lnTo>
                  <a:lnTo>
                    <a:pt x="2" y="8"/>
                  </a:lnTo>
                  <a:lnTo>
                    <a:pt x="4" y="10"/>
                  </a:lnTo>
                  <a:lnTo>
                    <a:pt x="5" y="10"/>
                  </a:lnTo>
                  <a:lnTo>
                    <a:pt x="7" y="10"/>
                  </a:lnTo>
                  <a:lnTo>
                    <a:pt x="9" y="10"/>
                  </a:lnTo>
                  <a:lnTo>
                    <a:pt x="9" y="10"/>
                  </a:lnTo>
                  <a:lnTo>
                    <a:pt x="10" y="8"/>
                  </a:lnTo>
                  <a:lnTo>
                    <a:pt x="10" y="7"/>
                  </a:lnTo>
                  <a:lnTo>
                    <a:pt x="10" y="5"/>
                  </a:lnTo>
                  <a:lnTo>
                    <a:pt x="10" y="3"/>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8537" name="Freeform 169"/>
            <p:cNvSpPr>
              <a:spLocks/>
            </p:cNvSpPr>
            <p:nvPr/>
          </p:nvSpPr>
          <p:spPr bwMode="auto">
            <a:xfrm>
              <a:off x="3426" y="2513"/>
              <a:ext cx="10" cy="10"/>
            </a:xfrm>
            <a:custGeom>
              <a:avLst/>
              <a:gdLst>
                <a:gd name="T0" fmla="*/ 3 w 10"/>
                <a:gd name="T1" fmla="*/ 0 h 10"/>
                <a:gd name="T2" fmla="*/ 1 w 10"/>
                <a:gd name="T3" fmla="*/ 2 h 10"/>
                <a:gd name="T4" fmla="*/ 0 w 10"/>
                <a:gd name="T5" fmla="*/ 3 h 10"/>
                <a:gd name="T6" fmla="*/ 0 w 10"/>
                <a:gd name="T7" fmla="*/ 5 h 10"/>
                <a:gd name="T8" fmla="*/ 1 w 10"/>
                <a:gd name="T9" fmla="*/ 7 h 10"/>
                <a:gd name="T10" fmla="*/ 3 w 10"/>
                <a:gd name="T11" fmla="*/ 9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10 w 10"/>
                <a:gd name="T25" fmla="*/ 3 h 10"/>
                <a:gd name="T26" fmla="*/ 10 w 10"/>
                <a:gd name="T27" fmla="*/ 2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1" y="7"/>
                  </a:lnTo>
                  <a:lnTo>
                    <a:pt x="3" y="9"/>
                  </a:lnTo>
                  <a:lnTo>
                    <a:pt x="5" y="10"/>
                  </a:lnTo>
                  <a:lnTo>
                    <a:pt x="6" y="10"/>
                  </a:lnTo>
                  <a:lnTo>
                    <a:pt x="8" y="9"/>
                  </a:lnTo>
                  <a:lnTo>
                    <a:pt x="8" y="9"/>
                  </a:lnTo>
                  <a:lnTo>
                    <a:pt x="10" y="7"/>
                  </a:lnTo>
                  <a:lnTo>
                    <a:pt x="10" y="5"/>
                  </a:lnTo>
                  <a:lnTo>
                    <a:pt x="10" y="3"/>
                  </a:lnTo>
                  <a:lnTo>
                    <a:pt x="10" y="2"/>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38" name="Freeform 170"/>
            <p:cNvSpPr>
              <a:spLocks/>
            </p:cNvSpPr>
            <p:nvPr/>
          </p:nvSpPr>
          <p:spPr bwMode="auto">
            <a:xfrm>
              <a:off x="3441" y="2500"/>
              <a:ext cx="10" cy="10"/>
            </a:xfrm>
            <a:custGeom>
              <a:avLst/>
              <a:gdLst>
                <a:gd name="T0" fmla="*/ 3 w 10"/>
                <a:gd name="T1" fmla="*/ 0 h 10"/>
                <a:gd name="T2" fmla="*/ 1 w 10"/>
                <a:gd name="T3" fmla="*/ 1 h 10"/>
                <a:gd name="T4" fmla="*/ 0 w 10"/>
                <a:gd name="T5" fmla="*/ 3 h 10"/>
                <a:gd name="T6" fmla="*/ 0 w 10"/>
                <a:gd name="T7" fmla="*/ 5 h 10"/>
                <a:gd name="T8" fmla="*/ 1 w 10"/>
                <a:gd name="T9" fmla="*/ 6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10 w 10"/>
                <a:gd name="T25" fmla="*/ 3 h 10"/>
                <a:gd name="T26" fmla="*/ 10 w 10"/>
                <a:gd name="T27" fmla="*/ 1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1" y="6"/>
                  </a:lnTo>
                  <a:lnTo>
                    <a:pt x="3" y="8"/>
                  </a:lnTo>
                  <a:lnTo>
                    <a:pt x="5" y="10"/>
                  </a:lnTo>
                  <a:lnTo>
                    <a:pt x="6" y="10"/>
                  </a:lnTo>
                  <a:lnTo>
                    <a:pt x="8" y="8"/>
                  </a:lnTo>
                  <a:lnTo>
                    <a:pt x="8" y="8"/>
                  </a:lnTo>
                  <a:lnTo>
                    <a:pt x="10" y="6"/>
                  </a:lnTo>
                  <a:lnTo>
                    <a:pt x="10" y="5"/>
                  </a:lnTo>
                  <a:lnTo>
                    <a:pt x="10" y="3"/>
                  </a:lnTo>
                  <a:lnTo>
                    <a:pt x="10" y="1"/>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39" name="Freeform 171"/>
            <p:cNvSpPr>
              <a:spLocks/>
            </p:cNvSpPr>
            <p:nvPr/>
          </p:nvSpPr>
          <p:spPr bwMode="auto">
            <a:xfrm>
              <a:off x="3458" y="2486"/>
              <a:ext cx="10" cy="10"/>
            </a:xfrm>
            <a:custGeom>
              <a:avLst/>
              <a:gdLst>
                <a:gd name="T0" fmla="*/ 1 w 10"/>
                <a:gd name="T1" fmla="*/ 2 h 10"/>
                <a:gd name="T2" fmla="*/ 0 w 10"/>
                <a:gd name="T3" fmla="*/ 3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3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0" y="7"/>
                  </a:lnTo>
                  <a:lnTo>
                    <a:pt x="0" y="9"/>
                  </a:lnTo>
                  <a:lnTo>
                    <a:pt x="1" y="10"/>
                  </a:lnTo>
                  <a:lnTo>
                    <a:pt x="3" y="10"/>
                  </a:lnTo>
                  <a:lnTo>
                    <a:pt x="5" y="10"/>
                  </a:lnTo>
                  <a:lnTo>
                    <a:pt x="6" y="10"/>
                  </a:lnTo>
                  <a:lnTo>
                    <a:pt x="6" y="10"/>
                  </a:lnTo>
                  <a:lnTo>
                    <a:pt x="8" y="9"/>
                  </a:lnTo>
                  <a:lnTo>
                    <a:pt x="10" y="7"/>
                  </a:lnTo>
                  <a:lnTo>
                    <a:pt x="10" y="5"/>
                  </a:lnTo>
                  <a:lnTo>
                    <a:pt x="8" y="3"/>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8540" name="Freeform 172"/>
            <p:cNvSpPr>
              <a:spLocks/>
            </p:cNvSpPr>
            <p:nvPr/>
          </p:nvSpPr>
          <p:spPr bwMode="auto">
            <a:xfrm>
              <a:off x="3473" y="2473"/>
              <a:ext cx="10" cy="10"/>
            </a:xfrm>
            <a:custGeom>
              <a:avLst/>
              <a:gdLst>
                <a:gd name="T0" fmla="*/ 1 w 10"/>
                <a:gd name="T1" fmla="*/ 1 h 10"/>
                <a:gd name="T2" fmla="*/ 0 w 10"/>
                <a:gd name="T3" fmla="*/ 3 h 10"/>
                <a:gd name="T4" fmla="*/ 0 w 10"/>
                <a:gd name="T5" fmla="*/ 5 h 10"/>
                <a:gd name="T6" fmla="*/ 0 w 10"/>
                <a:gd name="T7" fmla="*/ 6 h 10"/>
                <a:gd name="T8" fmla="*/ 0 w 10"/>
                <a:gd name="T9" fmla="*/ 8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8 h 10"/>
                <a:gd name="T22" fmla="*/ 10 w 10"/>
                <a:gd name="T23" fmla="*/ 6 h 10"/>
                <a:gd name="T24" fmla="*/ 10 w 10"/>
                <a:gd name="T25" fmla="*/ 5 h 10"/>
                <a:gd name="T26" fmla="*/ 8 w 10"/>
                <a:gd name="T27" fmla="*/ 3 h 10"/>
                <a:gd name="T28" fmla="*/ 6 w 10"/>
                <a:gd name="T29" fmla="*/ 1 h 10"/>
                <a:gd name="T30" fmla="*/ 5 w 10"/>
                <a:gd name="T31" fmla="*/ 0 h 10"/>
                <a:gd name="T32" fmla="*/ 3 w 10"/>
                <a:gd name="T33" fmla="*/ 0 h 10"/>
                <a:gd name="T34" fmla="*/ 1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1"/>
                  </a:moveTo>
                  <a:lnTo>
                    <a:pt x="0" y="3"/>
                  </a:lnTo>
                  <a:lnTo>
                    <a:pt x="0" y="5"/>
                  </a:lnTo>
                  <a:lnTo>
                    <a:pt x="0" y="6"/>
                  </a:lnTo>
                  <a:lnTo>
                    <a:pt x="0" y="8"/>
                  </a:lnTo>
                  <a:lnTo>
                    <a:pt x="1" y="10"/>
                  </a:lnTo>
                  <a:lnTo>
                    <a:pt x="3" y="10"/>
                  </a:lnTo>
                  <a:lnTo>
                    <a:pt x="5" y="10"/>
                  </a:lnTo>
                  <a:lnTo>
                    <a:pt x="6" y="10"/>
                  </a:lnTo>
                  <a:lnTo>
                    <a:pt x="6" y="10"/>
                  </a:lnTo>
                  <a:lnTo>
                    <a:pt x="8" y="8"/>
                  </a:lnTo>
                  <a:lnTo>
                    <a:pt x="10" y="6"/>
                  </a:lnTo>
                  <a:lnTo>
                    <a:pt x="10" y="5"/>
                  </a:lnTo>
                  <a:lnTo>
                    <a:pt x="8" y="3"/>
                  </a:lnTo>
                  <a:lnTo>
                    <a:pt x="6" y="1"/>
                  </a:lnTo>
                  <a:lnTo>
                    <a:pt x="5" y="0"/>
                  </a:lnTo>
                  <a:lnTo>
                    <a:pt x="3" y="0"/>
                  </a:lnTo>
                  <a:lnTo>
                    <a:pt x="1" y="1"/>
                  </a:lnTo>
                  <a:close/>
                </a:path>
              </a:pathLst>
            </a:custGeom>
            <a:solidFill>
              <a:srgbClr val="000000"/>
            </a:solidFill>
            <a:ln w="9525">
              <a:solidFill>
                <a:srgbClr val="009999"/>
              </a:solidFill>
              <a:round/>
              <a:headEnd/>
              <a:tailEnd/>
            </a:ln>
          </p:spPr>
          <p:txBody>
            <a:bodyPr/>
            <a:lstStyle/>
            <a:p>
              <a:endParaRPr lang="en-US"/>
            </a:p>
          </p:txBody>
        </p:sp>
        <p:sp>
          <p:nvSpPr>
            <p:cNvPr id="58541" name="Freeform 173"/>
            <p:cNvSpPr>
              <a:spLocks/>
            </p:cNvSpPr>
            <p:nvPr/>
          </p:nvSpPr>
          <p:spPr bwMode="auto">
            <a:xfrm>
              <a:off x="3488" y="2459"/>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8 w 10"/>
                <a:gd name="T27" fmla="*/ 4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3" y="10"/>
                  </a:lnTo>
                  <a:lnTo>
                    <a:pt x="5" y="10"/>
                  </a:lnTo>
                  <a:lnTo>
                    <a:pt x="7" y="10"/>
                  </a:lnTo>
                  <a:lnTo>
                    <a:pt x="7" y="10"/>
                  </a:lnTo>
                  <a:lnTo>
                    <a:pt x="8" y="9"/>
                  </a:lnTo>
                  <a:lnTo>
                    <a:pt x="10" y="7"/>
                  </a:lnTo>
                  <a:lnTo>
                    <a:pt x="10" y="5"/>
                  </a:lnTo>
                  <a:lnTo>
                    <a:pt x="8" y="4"/>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42" name="Freeform 174"/>
            <p:cNvSpPr>
              <a:spLocks/>
            </p:cNvSpPr>
            <p:nvPr/>
          </p:nvSpPr>
          <p:spPr bwMode="auto">
            <a:xfrm>
              <a:off x="3503" y="2446"/>
              <a:ext cx="10" cy="10"/>
            </a:xfrm>
            <a:custGeom>
              <a:avLst/>
              <a:gdLst>
                <a:gd name="T0" fmla="*/ 2 w 10"/>
                <a:gd name="T1" fmla="*/ 1 h 10"/>
                <a:gd name="T2" fmla="*/ 0 w 10"/>
                <a:gd name="T3" fmla="*/ 3 h 10"/>
                <a:gd name="T4" fmla="*/ 0 w 10"/>
                <a:gd name="T5" fmla="*/ 5 h 10"/>
                <a:gd name="T6" fmla="*/ 0 w 10"/>
                <a:gd name="T7" fmla="*/ 6 h 10"/>
                <a:gd name="T8" fmla="*/ 0 w 10"/>
                <a:gd name="T9" fmla="*/ 8 h 10"/>
                <a:gd name="T10" fmla="*/ 2 w 10"/>
                <a:gd name="T11" fmla="*/ 10 h 10"/>
                <a:gd name="T12" fmla="*/ 3 w 10"/>
                <a:gd name="T13" fmla="*/ 10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9 w 10"/>
                <a:gd name="T27" fmla="*/ 3 h 10"/>
                <a:gd name="T28" fmla="*/ 7 w 10"/>
                <a:gd name="T29" fmla="*/ 1 h 10"/>
                <a:gd name="T30" fmla="*/ 5 w 10"/>
                <a:gd name="T31" fmla="*/ 0 h 10"/>
                <a:gd name="T32" fmla="*/ 3 w 10"/>
                <a:gd name="T33" fmla="*/ 0 h 10"/>
                <a:gd name="T34" fmla="*/ 2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1"/>
                  </a:moveTo>
                  <a:lnTo>
                    <a:pt x="0" y="3"/>
                  </a:lnTo>
                  <a:lnTo>
                    <a:pt x="0" y="5"/>
                  </a:lnTo>
                  <a:lnTo>
                    <a:pt x="0" y="6"/>
                  </a:lnTo>
                  <a:lnTo>
                    <a:pt x="0" y="8"/>
                  </a:lnTo>
                  <a:lnTo>
                    <a:pt x="2" y="10"/>
                  </a:lnTo>
                  <a:lnTo>
                    <a:pt x="3" y="10"/>
                  </a:lnTo>
                  <a:lnTo>
                    <a:pt x="5" y="10"/>
                  </a:lnTo>
                  <a:lnTo>
                    <a:pt x="7" y="10"/>
                  </a:lnTo>
                  <a:lnTo>
                    <a:pt x="7" y="10"/>
                  </a:lnTo>
                  <a:lnTo>
                    <a:pt x="9" y="8"/>
                  </a:lnTo>
                  <a:lnTo>
                    <a:pt x="10" y="6"/>
                  </a:lnTo>
                  <a:lnTo>
                    <a:pt x="10" y="5"/>
                  </a:lnTo>
                  <a:lnTo>
                    <a:pt x="9" y="3"/>
                  </a:lnTo>
                  <a:lnTo>
                    <a:pt x="7" y="1"/>
                  </a:lnTo>
                  <a:lnTo>
                    <a:pt x="5" y="0"/>
                  </a:lnTo>
                  <a:lnTo>
                    <a:pt x="3" y="0"/>
                  </a:lnTo>
                  <a:lnTo>
                    <a:pt x="2" y="1"/>
                  </a:lnTo>
                  <a:close/>
                </a:path>
              </a:pathLst>
            </a:custGeom>
            <a:solidFill>
              <a:srgbClr val="000000"/>
            </a:solidFill>
            <a:ln w="9525">
              <a:solidFill>
                <a:srgbClr val="009999"/>
              </a:solidFill>
              <a:round/>
              <a:headEnd/>
              <a:tailEnd/>
            </a:ln>
          </p:spPr>
          <p:txBody>
            <a:bodyPr/>
            <a:lstStyle/>
            <a:p>
              <a:endParaRPr lang="en-US"/>
            </a:p>
          </p:txBody>
        </p:sp>
        <p:sp>
          <p:nvSpPr>
            <p:cNvPr id="58543" name="Freeform 175"/>
            <p:cNvSpPr>
              <a:spLocks/>
            </p:cNvSpPr>
            <p:nvPr/>
          </p:nvSpPr>
          <p:spPr bwMode="auto">
            <a:xfrm>
              <a:off x="3517" y="2432"/>
              <a:ext cx="10" cy="10"/>
            </a:xfrm>
            <a:custGeom>
              <a:avLst/>
              <a:gdLst>
                <a:gd name="T0" fmla="*/ 3 w 10"/>
                <a:gd name="T1" fmla="*/ 2 h 10"/>
                <a:gd name="T2" fmla="*/ 1 w 10"/>
                <a:gd name="T3" fmla="*/ 4 h 10"/>
                <a:gd name="T4" fmla="*/ 0 w 10"/>
                <a:gd name="T5" fmla="*/ 5 h 10"/>
                <a:gd name="T6" fmla="*/ 0 w 10"/>
                <a:gd name="T7" fmla="*/ 7 h 10"/>
                <a:gd name="T8" fmla="*/ 1 w 10"/>
                <a:gd name="T9" fmla="*/ 9 h 10"/>
                <a:gd name="T10" fmla="*/ 3 w 10"/>
                <a:gd name="T11" fmla="*/ 10 h 10"/>
                <a:gd name="T12" fmla="*/ 5 w 10"/>
                <a:gd name="T13" fmla="*/ 10 h 10"/>
                <a:gd name="T14" fmla="*/ 6 w 10"/>
                <a:gd name="T15" fmla="*/ 10 h 10"/>
                <a:gd name="T16" fmla="*/ 8 w 10"/>
                <a:gd name="T17" fmla="*/ 10 h 10"/>
                <a:gd name="T18" fmla="*/ 8 w 10"/>
                <a:gd name="T19" fmla="*/ 10 h 10"/>
                <a:gd name="T20" fmla="*/ 10 w 10"/>
                <a:gd name="T21" fmla="*/ 9 h 10"/>
                <a:gd name="T22" fmla="*/ 10 w 10"/>
                <a:gd name="T23" fmla="*/ 7 h 10"/>
                <a:gd name="T24" fmla="*/ 10 w 10"/>
                <a:gd name="T25" fmla="*/ 5 h 10"/>
                <a:gd name="T26" fmla="*/ 10 w 10"/>
                <a:gd name="T27" fmla="*/ 4 h 10"/>
                <a:gd name="T28" fmla="*/ 8 w 10"/>
                <a:gd name="T29" fmla="*/ 2 h 10"/>
                <a:gd name="T30" fmla="*/ 6 w 10"/>
                <a:gd name="T31" fmla="*/ 0 h 10"/>
                <a:gd name="T32" fmla="*/ 5 w 10"/>
                <a:gd name="T33" fmla="*/ 0 h 10"/>
                <a:gd name="T34" fmla="*/ 3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2"/>
                  </a:moveTo>
                  <a:lnTo>
                    <a:pt x="1" y="4"/>
                  </a:lnTo>
                  <a:lnTo>
                    <a:pt x="0" y="5"/>
                  </a:lnTo>
                  <a:lnTo>
                    <a:pt x="0" y="7"/>
                  </a:lnTo>
                  <a:lnTo>
                    <a:pt x="1" y="9"/>
                  </a:lnTo>
                  <a:lnTo>
                    <a:pt x="3" y="10"/>
                  </a:lnTo>
                  <a:lnTo>
                    <a:pt x="5" y="10"/>
                  </a:lnTo>
                  <a:lnTo>
                    <a:pt x="6" y="10"/>
                  </a:lnTo>
                  <a:lnTo>
                    <a:pt x="8" y="10"/>
                  </a:lnTo>
                  <a:lnTo>
                    <a:pt x="8" y="10"/>
                  </a:lnTo>
                  <a:lnTo>
                    <a:pt x="10" y="9"/>
                  </a:lnTo>
                  <a:lnTo>
                    <a:pt x="10" y="7"/>
                  </a:lnTo>
                  <a:lnTo>
                    <a:pt x="10" y="5"/>
                  </a:lnTo>
                  <a:lnTo>
                    <a:pt x="10" y="4"/>
                  </a:lnTo>
                  <a:lnTo>
                    <a:pt x="8" y="2"/>
                  </a:lnTo>
                  <a:lnTo>
                    <a:pt x="6"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8544" name="Freeform 176"/>
            <p:cNvSpPr>
              <a:spLocks/>
            </p:cNvSpPr>
            <p:nvPr/>
          </p:nvSpPr>
          <p:spPr bwMode="auto">
            <a:xfrm>
              <a:off x="3532" y="2419"/>
              <a:ext cx="10" cy="10"/>
            </a:xfrm>
            <a:custGeom>
              <a:avLst/>
              <a:gdLst>
                <a:gd name="T0" fmla="*/ 3 w 10"/>
                <a:gd name="T1" fmla="*/ 1 h 10"/>
                <a:gd name="T2" fmla="*/ 1 w 10"/>
                <a:gd name="T3" fmla="*/ 3 h 10"/>
                <a:gd name="T4" fmla="*/ 0 w 10"/>
                <a:gd name="T5" fmla="*/ 5 h 10"/>
                <a:gd name="T6" fmla="*/ 0 w 10"/>
                <a:gd name="T7" fmla="*/ 6 h 10"/>
                <a:gd name="T8" fmla="*/ 1 w 10"/>
                <a:gd name="T9" fmla="*/ 8 h 10"/>
                <a:gd name="T10" fmla="*/ 3 w 10"/>
                <a:gd name="T11" fmla="*/ 10 h 10"/>
                <a:gd name="T12" fmla="*/ 5 w 10"/>
                <a:gd name="T13" fmla="*/ 10 h 10"/>
                <a:gd name="T14" fmla="*/ 7 w 10"/>
                <a:gd name="T15" fmla="*/ 10 h 10"/>
                <a:gd name="T16" fmla="*/ 8 w 10"/>
                <a:gd name="T17" fmla="*/ 10 h 10"/>
                <a:gd name="T18" fmla="*/ 8 w 10"/>
                <a:gd name="T19" fmla="*/ 10 h 10"/>
                <a:gd name="T20" fmla="*/ 10 w 10"/>
                <a:gd name="T21" fmla="*/ 8 h 10"/>
                <a:gd name="T22" fmla="*/ 10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1"/>
                  </a:moveTo>
                  <a:lnTo>
                    <a:pt x="1" y="3"/>
                  </a:lnTo>
                  <a:lnTo>
                    <a:pt x="0" y="5"/>
                  </a:lnTo>
                  <a:lnTo>
                    <a:pt x="0" y="6"/>
                  </a:lnTo>
                  <a:lnTo>
                    <a:pt x="1" y="8"/>
                  </a:lnTo>
                  <a:lnTo>
                    <a:pt x="3" y="10"/>
                  </a:lnTo>
                  <a:lnTo>
                    <a:pt x="5" y="10"/>
                  </a:lnTo>
                  <a:lnTo>
                    <a:pt x="7" y="10"/>
                  </a:lnTo>
                  <a:lnTo>
                    <a:pt x="8" y="10"/>
                  </a:lnTo>
                  <a:lnTo>
                    <a:pt x="8" y="10"/>
                  </a:lnTo>
                  <a:lnTo>
                    <a:pt x="10" y="8"/>
                  </a:lnTo>
                  <a:lnTo>
                    <a:pt x="10" y="6"/>
                  </a:lnTo>
                  <a:lnTo>
                    <a:pt x="10" y="5"/>
                  </a:lnTo>
                  <a:lnTo>
                    <a:pt x="10" y="3"/>
                  </a:lnTo>
                  <a:lnTo>
                    <a:pt x="8" y="1"/>
                  </a:lnTo>
                  <a:lnTo>
                    <a:pt x="7" y="0"/>
                  </a:lnTo>
                  <a:lnTo>
                    <a:pt x="5" y="0"/>
                  </a:lnTo>
                  <a:lnTo>
                    <a:pt x="3" y="1"/>
                  </a:lnTo>
                  <a:close/>
                </a:path>
              </a:pathLst>
            </a:custGeom>
            <a:solidFill>
              <a:srgbClr val="000000"/>
            </a:solidFill>
            <a:ln w="9525">
              <a:solidFill>
                <a:srgbClr val="009999"/>
              </a:solidFill>
              <a:round/>
              <a:headEnd/>
              <a:tailEnd/>
            </a:ln>
          </p:spPr>
          <p:txBody>
            <a:bodyPr/>
            <a:lstStyle/>
            <a:p>
              <a:endParaRPr lang="en-US"/>
            </a:p>
          </p:txBody>
        </p:sp>
        <p:sp>
          <p:nvSpPr>
            <p:cNvPr id="58545" name="Freeform 177"/>
            <p:cNvSpPr>
              <a:spLocks/>
            </p:cNvSpPr>
            <p:nvPr/>
          </p:nvSpPr>
          <p:spPr bwMode="auto">
            <a:xfrm>
              <a:off x="3547" y="2405"/>
              <a:ext cx="10" cy="10"/>
            </a:xfrm>
            <a:custGeom>
              <a:avLst/>
              <a:gdLst>
                <a:gd name="T0" fmla="*/ 3 w 10"/>
                <a:gd name="T1" fmla="*/ 0 h 10"/>
                <a:gd name="T2" fmla="*/ 2 w 10"/>
                <a:gd name="T3" fmla="*/ 2 h 10"/>
                <a:gd name="T4" fmla="*/ 0 w 10"/>
                <a:gd name="T5" fmla="*/ 4 h 10"/>
                <a:gd name="T6" fmla="*/ 0 w 10"/>
                <a:gd name="T7" fmla="*/ 5 h 10"/>
                <a:gd name="T8" fmla="*/ 2 w 10"/>
                <a:gd name="T9" fmla="*/ 7 h 10"/>
                <a:gd name="T10" fmla="*/ 3 w 10"/>
                <a:gd name="T11" fmla="*/ 9 h 10"/>
                <a:gd name="T12" fmla="*/ 5 w 10"/>
                <a:gd name="T13" fmla="*/ 10 h 10"/>
                <a:gd name="T14" fmla="*/ 7 w 10"/>
                <a:gd name="T15" fmla="*/ 10 h 10"/>
                <a:gd name="T16" fmla="*/ 8 w 10"/>
                <a:gd name="T17" fmla="*/ 9 h 10"/>
                <a:gd name="T18" fmla="*/ 8 w 10"/>
                <a:gd name="T19" fmla="*/ 9 h 10"/>
                <a:gd name="T20" fmla="*/ 10 w 10"/>
                <a:gd name="T21" fmla="*/ 7 h 10"/>
                <a:gd name="T22" fmla="*/ 10 w 10"/>
                <a:gd name="T23" fmla="*/ 5 h 10"/>
                <a:gd name="T24" fmla="*/ 10 w 10"/>
                <a:gd name="T25" fmla="*/ 4 h 10"/>
                <a:gd name="T26" fmla="*/ 10 w 10"/>
                <a:gd name="T27" fmla="*/ 2 h 10"/>
                <a:gd name="T28" fmla="*/ 8 w 10"/>
                <a:gd name="T29" fmla="*/ 0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4"/>
                  </a:lnTo>
                  <a:lnTo>
                    <a:pt x="0" y="5"/>
                  </a:lnTo>
                  <a:lnTo>
                    <a:pt x="2" y="7"/>
                  </a:lnTo>
                  <a:lnTo>
                    <a:pt x="3" y="9"/>
                  </a:lnTo>
                  <a:lnTo>
                    <a:pt x="5" y="10"/>
                  </a:lnTo>
                  <a:lnTo>
                    <a:pt x="7" y="10"/>
                  </a:lnTo>
                  <a:lnTo>
                    <a:pt x="8" y="9"/>
                  </a:lnTo>
                  <a:lnTo>
                    <a:pt x="8" y="9"/>
                  </a:lnTo>
                  <a:lnTo>
                    <a:pt x="10" y="7"/>
                  </a:lnTo>
                  <a:lnTo>
                    <a:pt x="10" y="5"/>
                  </a:lnTo>
                  <a:lnTo>
                    <a:pt x="10" y="4"/>
                  </a:lnTo>
                  <a:lnTo>
                    <a:pt x="10" y="2"/>
                  </a:lnTo>
                  <a:lnTo>
                    <a:pt x="8" y="0"/>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8546" name="Freeform 178"/>
            <p:cNvSpPr>
              <a:spLocks/>
            </p:cNvSpPr>
            <p:nvPr/>
          </p:nvSpPr>
          <p:spPr bwMode="auto">
            <a:xfrm>
              <a:off x="3562" y="2392"/>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9 w 10"/>
                <a:gd name="T21" fmla="*/ 6 h 10"/>
                <a:gd name="T22" fmla="*/ 10 w 10"/>
                <a:gd name="T23" fmla="*/ 5 h 10"/>
                <a:gd name="T24" fmla="*/ 10 w 10"/>
                <a:gd name="T25" fmla="*/ 3 h 10"/>
                <a:gd name="T26" fmla="*/ 9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9" y="6"/>
                  </a:lnTo>
                  <a:lnTo>
                    <a:pt x="10" y="5"/>
                  </a:lnTo>
                  <a:lnTo>
                    <a:pt x="10" y="3"/>
                  </a:lnTo>
                  <a:lnTo>
                    <a:pt x="9"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47" name="Freeform 179"/>
            <p:cNvSpPr>
              <a:spLocks/>
            </p:cNvSpPr>
            <p:nvPr/>
          </p:nvSpPr>
          <p:spPr bwMode="auto">
            <a:xfrm>
              <a:off x="3576" y="2377"/>
              <a:ext cx="11" cy="10"/>
            </a:xfrm>
            <a:custGeom>
              <a:avLst/>
              <a:gdLst>
                <a:gd name="T0" fmla="*/ 3 w 11"/>
                <a:gd name="T1" fmla="*/ 1 h 10"/>
                <a:gd name="T2" fmla="*/ 1 w 11"/>
                <a:gd name="T3" fmla="*/ 3 h 10"/>
                <a:gd name="T4" fmla="*/ 0 w 11"/>
                <a:gd name="T5" fmla="*/ 5 h 10"/>
                <a:gd name="T6" fmla="*/ 0 w 11"/>
                <a:gd name="T7" fmla="*/ 6 h 10"/>
                <a:gd name="T8" fmla="*/ 1 w 11"/>
                <a:gd name="T9" fmla="*/ 8 h 10"/>
                <a:gd name="T10" fmla="*/ 3 w 11"/>
                <a:gd name="T11" fmla="*/ 10 h 10"/>
                <a:gd name="T12" fmla="*/ 5 w 11"/>
                <a:gd name="T13" fmla="*/ 10 h 10"/>
                <a:gd name="T14" fmla="*/ 6 w 11"/>
                <a:gd name="T15" fmla="*/ 10 h 10"/>
                <a:gd name="T16" fmla="*/ 8 w 11"/>
                <a:gd name="T17" fmla="*/ 10 h 10"/>
                <a:gd name="T18" fmla="*/ 8 w 11"/>
                <a:gd name="T19" fmla="*/ 10 h 10"/>
                <a:gd name="T20" fmla="*/ 10 w 11"/>
                <a:gd name="T21" fmla="*/ 8 h 10"/>
                <a:gd name="T22" fmla="*/ 11 w 11"/>
                <a:gd name="T23" fmla="*/ 6 h 10"/>
                <a:gd name="T24" fmla="*/ 11 w 11"/>
                <a:gd name="T25" fmla="*/ 5 h 10"/>
                <a:gd name="T26" fmla="*/ 10 w 11"/>
                <a:gd name="T27" fmla="*/ 3 h 10"/>
                <a:gd name="T28" fmla="*/ 8 w 11"/>
                <a:gd name="T29" fmla="*/ 1 h 10"/>
                <a:gd name="T30" fmla="*/ 6 w 11"/>
                <a:gd name="T31" fmla="*/ 0 h 10"/>
                <a:gd name="T32" fmla="*/ 5 w 11"/>
                <a:gd name="T33" fmla="*/ 0 h 10"/>
                <a:gd name="T34" fmla="*/ 3 w 11"/>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3" y="1"/>
                  </a:moveTo>
                  <a:lnTo>
                    <a:pt x="1" y="3"/>
                  </a:lnTo>
                  <a:lnTo>
                    <a:pt x="0" y="5"/>
                  </a:lnTo>
                  <a:lnTo>
                    <a:pt x="0" y="6"/>
                  </a:lnTo>
                  <a:lnTo>
                    <a:pt x="1" y="8"/>
                  </a:lnTo>
                  <a:lnTo>
                    <a:pt x="3" y="10"/>
                  </a:lnTo>
                  <a:lnTo>
                    <a:pt x="5" y="10"/>
                  </a:lnTo>
                  <a:lnTo>
                    <a:pt x="6" y="10"/>
                  </a:lnTo>
                  <a:lnTo>
                    <a:pt x="8" y="10"/>
                  </a:lnTo>
                  <a:lnTo>
                    <a:pt x="8" y="10"/>
                  </a:lnTo>
                  <a:lnTo>
                    <a:pt x="10" y="8"/>
                  </a:lnTo>
                  <a:lnTo>
                    <a:pt x="11" y="6"/>
                  </a:lnTo>
                  <a:lnTo>
                    <a:pt x="11" y="5"/>
                  </a:lnTo>
                  <a:lnTo>
                    <a:pt x="10" y="3"/>
                  </a:lnTo>
                  <a:lnTo>
                    <a:pt x="8" y="1"/>
                  </a:lnTo>
                  <a:lnTo>
                    <a:pt x="6" y="0"/>
                  </a:lnTo>
                  <a:lnTo>
                    <a:pt x="5" y="0"/>
                  </a:lnTo>
                  <a:lnTo>
                    <a:pt x="3" y="1"/>
                  </a:lnTo>
                  <a:close/>
                </a:path>
              </a:pathLst>
            </a:custGeom>
            <a:solidFill>
              <a:srgbClr val="000000"/>
            </a:solidFill>
            <a:ln w="9525">
              <a:solidFill>
                <a:srgbClr val="009999"/>
              </a:solidFill>
              <a:round/>
              <a:headEnd/>
              <a:tailEnd/>
            </a:ln>
          </p:spPr>
          <p:txBody>
            <a:bodyPr/>
            <a:lstStyle/>
            <a:p>
              <a:endParaRPr lang="en-US"/>
            </a:p>
          </p:txBody>
        </p:sp>
        <p:sp>
          <p:nvSpPr>
            <p:cNvPr id="58548" name="Freeform 180"/>
            <p:cNvSpPr>
              <a:spLocks/>
            </p:cNvSpPr>
            <p:nvPr/>
          </p:nvSpPr>
          <p:spPr bwMode="auto">
            <a:xfrm>
              <a:off x="3591" y="2363"/>
              <a:ext cx="10" cy="10"/>
            </a:xfrm>
            <a:custGeom>
              <a:avLst/>
              <a:gdLst>
                <a:gd name="T0" fmla="*/ 3 w 10"/>
                <a:gd name="T1" fmla="*/ 2 h 10"/>
                <a:gd name="T2" fmla="*/ 1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7 w 10"/>
                <a:gd name="T15" fmla="*/ 10 h 10"/>
                <a:gd name="T16" fmla="*/ 8 w 10"/>
                <a:gd name="T17" fmla="*/ 10 h 10"/>
                <a:gd name="T18" fmla="*/ 8 w 10"/>
                <a:gd name="T19" fmla="*/ 10 h 10"/>
                <a:gd name="T20" fmla="*/ 10 w 10"/>
                <a:gd name="T21" fmla="*/ 8 h 10"/>
                <a:gd name="T22" fmla="*/ 10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2"/>
                  </a:moveTo>
                  <a:lnTo>
                    <a:pt x="1" y="3"/>
                  </a:lnTo>
                  <a:lnTo>
                    <a:pt x="0" y="5"/>
                  </a:lnTo>
                  <a:lnTo>
                    <a:pt x="0" y="7"/>
                  </a:lnTo>
                  <a:lnTo>
                    <a:pt x="1" y="8"/>
                  </a:lnTo>
                  <a:lnTo>
                    <a:pt x="3" y="10"/>
                  </a:lnTo>
                  <a:lnTo>
                    <a:pt x="5" y="10"/>
                  </a:lnTo>
                  <a:lnTo>
                    <a:pt x="7" y="10"/>
                  </a:lnTo>
                  <a:lnTo>
                    <a:pt x="8" y="10"/>
                  </a:lnTo>
                  <a:lnTo>
                    <a:pt x="8" y="10"/>
                  </a:lnTo>
                  <a:lnTo>
                    <a:pt x="10" y="8"/>
                  </a:lnTo>
                  <a:lnTo>
                    <a:pt x="10" y="7"/>
                  </a:lnTo>
                  <a:lnTo>
                    <a:pt x="10" y="5"/>
                  </a:lnTo>
                  <a:lnTo>
                    <a:pt x="10" y="3"/>
                  </a:lnTo>
                  <a:lnTo>
                    <a:pt x="8" y="2"/>
                  </a:lnTo>
                  <a:lnTo>
                    <a:pt x="7"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8549" name="Freeform 181"/>
            <p:cNvSpPr>
              <a:spLocks/>
            </p:cNvSpPr>
            <p:nvPr/>
          </p:nvSpPr>
          <p:spPr bwMode="auto">
            <a:xfrm>
              <a:off x="3606" y="2350"/>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8" y="6"/>
                  </a:lnTo>
                  <a:lnTo>
                    <a:pt x="10" y="5"/>
                  </a:lnTo>
                  <a:lnTo>
                    <a:pt x="10" y="3"/>
                  </a:lnTo>
                  <a:lnTo>
                    <a:pt x="8"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8550" name="Freeform 182"/>
            <p:cNvSpPr>
              <a:spLocks/>
            </p:cNvSpPr>
            <p:nvPr/>
          </p:nvSpPr>
          <p:spPr bwMode="auto">
            <a:xfrm>
              <a:off x="3619" y="2334"/>
              <a:ext cx="11" cy="11"/>
            </a:xfrm>
            <a:custGeom>
              <a:avLst/>
              <a:gdLst>
                <a:gd name="T0" fmla="*/ 4 w 11"/>
                <a:gd name="T1" fmla="*/ 2 h 11"/>
                <a:gd name="T2" fmla="*/ 2 w 11"/>
                <a:gd name="T3" fmla="*/ 4 h 11"/>
                <a:gd name="T4" fmla="*/ 0 w 11"/>
                <a:gd name="T5" fmla="*/ 5 h 11"/>
                <a:gd name="T6" fmla="*/ 0 w 11"/>
                <a:gd name="T7" fmla="*/ 7 h 11"/>
                <a:gd name="T8" fmla="*/ 2 w 11"/>
                <a:gd name="T9" fmla="*/ 9 h 11"/>
                <a:gd name="T10" fmla="*/ 4 w 11"/>
                <a:gd name="T11" fmla="*/ 11 h 11"/>
                <a:gd name="T12" fmla="*/ 6 w 11"/>
                <a:gd name="T13" fmla="*/ 11 h 11"/>
                <a:gd name="T14" fmla="*/ 7 w 11"/>
                <a:gd name="T15" fmla="*/ 11 h 11"/>
                <a:gd name="T16" fmla="*/ 9 w 11"/>
                <a:gd name="T17" fmla="*/ 11 h 11"/>
                <a:gd name="T18" fmla="*/ 9 w 11"/>
                <a:gd name="T19" fmla="*/ 11 h 11"/>
                <a:gd name="T20" fmla="*/ 11 w 11"/>
                <a:gd name="T21" fmla="*/ 9 h 11"/>
                <a:gd name="T22" fmla="*/ 11 w 11"/>
                <a:gd name="T23" fmla="*/ 7 h 11"/>
                <a:gd name="T24" fmla="*/ 11 w 11"/>
                <a:gd name="T25" fmla="*/ 5 h 11"/>
                <a:gd name="T26" fmla="*/ 11 w 11"/>
                <a:gd name="T27" fmla="*/ 4 h 11"/>
                <a:gd name="T28" fmla="*/ 9 w 11"/>
                <a:gd name="T29" fmla="*/ 2 h 11"/>
                <a:gd name="T30" fmla="*/ 7 w 11"/>
                <a:gd name="T31" fmla="*/ 0 h 11"/>
                <a:gd name="T32" fmla="*/ 6 w 11"/>
                <a:gd name="T33" fmla="*/ 0 h 11"/>
                <a:gd name="T34" fmla="*/ 4 w 11"/>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2"/>
                  </a:moveTo>
                  <a:lnTo>
                    <a:pt x="2" y="4"/>
                  </a:lnTo>
                  <a:lnTo>
                    <a:pt x="0" y="5"/>
                  </a:lnTo>
                  <a:lnTo>
                    <a:pt x="0" y="7"/>
                  </a:lnTo>
                  <a:lnTo>
                    <a:pt x="2" y="9"/>
                  </a:lnTo>
                  <a:lnTo>
                    <a:pt x="4" y="11"/>
                  </a:lnTo>
                  <a:lnTo>
                    <a:pt x="6" y="11"/>
                  </a:lnTo>
                  <a:lnTo>
                    <a:pt x="7" y="11"/>
                  </a:lnTo>
                  <a:lnTo>
                    <a:pt x="9" y="11"/>
                  </a:lnTo>
                  <a:lnTo>
                    <a:pt x="9" y="11"/>
                  </a:lnTo>
                  <a:lnTo>
                    <a:pt x="11" y="9"/>
                  </a:lnTo>
                  <a:lnTo>
                    <a:pt x="11" y="7"/>
                  </a:lnTo>
                  <a:lnTo>
                    <a:pt x="11" y="5"/>
                  </a:lnTo>
                  <a:lnTo>
                    <a:pt x="11" y="4"/>
                  </a:lnTo>
                  <a:lnTo>
                    <a:pt x="9" y="2"/>
                  </a:lnTo>
                  <a:lnTo>
                    <a:pt x="7" y="0"/>
                  </a:lnTo>
                  <a:lnTo>
                    <a:pt x="6" y="0"/>
                  </a:lnTo>
                  <a:lnTo>
                    <a:pt x="4" y="2"/>
                  </a:lnTo>
                  <a:close/>
                </a:path>
              </a:pathLst>
            </a:custGeom>
            <a:solidFill>
              <a:srgbClr val="000000"/>
            </a:solidFill>
            <a:ln w="9525">
              <a:solidFill>
                <a:srgbClr val="009999"/>
              </a:solidFill>
              <a:round/>
              <a:headEnd/>
              <a:tailEnd/>
            </a:ln>
          </p:spPr>
          <p:txBody>
            <a:bodyPr/>
            <a:lstStyle/>
            <a:p>
              <a:endParaRPr lang="en-US"/>
            </a:p>
          </p:txBody>
        </p:sp>
        <p:sp>
          <p:nvSpPr>
            <p:cNvPr id="58551" name="Freeform 183"/>
            <p:cNvSpPr>
              <a:spLocks/>
            </p:cNvSpPr>
            <p:nvPr/>
          </p:nvSpPr>
          <p:spPr bwMode="auto">
            <a:xfrm>
              <a:off x="3635" y="2321"/>
              <a:ext cx="10" cy="10"/>
            </a:xfrm>
            <a:custGeom>
              <a:avLst/>
              <a:gdLst>
                <a:gd name="T0" fmla="*/ 1 w 10"/>
                <a:gd name="T1" fmla="*/ 2 h 10"/>
                <a:gd name="T2" fmla="*/ 0 w 10"/>
                <a:gd name="T3" fmla="*/ 3 h 10"/>
                <a:gd name="T4" fmla="*/ 0 w 10"/>
                <a:gd name="T5" fmla="*/ 5 h 10"/>
                <a:gd name="T6" fmla="*/ 0 w 10"/>
                <a:gd name="T7" fmla="*/ 7 h 10"/>
                <a:gd name="T8" fmla="*/ 0 w 10"/>
                <a:gd name="T9" fmla="*/ 8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8 h 10"/>
                <a:gd name="T22" fmla="*/ 10 w 10"/>
                <a:gd name="T23" fmla="*/ 7 h 10"/>
                <a:gd name="T24" fmla="*/ 10 w 10"/>
                <a:gd name="T25" fmla="*/ 5 h 10"/>
                <a:gd name="T26" fmla="*/ 8 w 10"/>
                <a:gd name="T27" fmla="*/ 3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0" y="7"/>
                  </a:lnTo>
                  <a:lnTo>
                    <a:pt x="0" y="8"/>
                  </a:lnTo>
                  <a:lnTo>
                    <a:pt x="1" y="10"/>
                  </a:lnTo>
                  <a:lnTo>
                    <a:pt x="3" y="10"/>
                  </a:lnTo>
                  <a:lnTo>
                    <a:pt x="5" y="10"/>
                  </a:lnTo>
                  <a:lnTo>
                    <a:pt x="6" y="10"/>
                  </a:lnTo>
                  <a:lnTo>
                    <a:pt x="6" y="10"/>
                  </a:lnTo>
                  <a:lnTo>
                    <a:pt x="8" y="8"/>
                  </a:lnTo>
                  <a:lnTo>
                    <a:pt x="10" y="7"/>
                  </a:lnTo>
                  <a:lnTo>
                    <a:pt x="10" y="5"/>
                  </a:lnTo>
                  <a:lnTo>
                    <a:pt x="8" y="3"/>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8552" name="Freeform 184"/>
            <p:cNvSpPr>
              <a:spLocks/>
            </p:cNvSpPr>
            <p:nvPr/>
          </p:nvSpPr>
          <p:spPr bwMode="auto">
            <a:xfrm>
              <a:off x="3648" y="2307"/>
              <a:ext cx="10" cy="11"/>
            </a:xfrm>
            <a:custGeom>
              <a:avLst/>
              <a:gdLst>
                <a:gd name="T0" fmla="*/ 4 w 10"/>
                <a:gd name="T1" fmla="*/ 0 h 11"/>
                <a:gd name="T2" fmla="*/ 2 w 10"/>
                <a:gd name="T3" fmla="*/ 2 h 11"/>
                <a:gd name="T4" fmla="*/ 0 w 10"/>
                <a:gd name="T5" fmla="*/ 4 h 11"/>
                <a:gd name="T6" fmla="*/ 0 w 10"/>
                <a:gd name="T7" fmla="*/ 5 h 11"/>
                <a:gd name="T8" fmla="*/ 2 w 10"/>
                <a:gd name="T9" fmla="*/ 7 h 11"/>
                <a:gd name="T10" fmla="*/ 4 w 10"/>
                <a:gd name="T11" fmla="*/ 9 h 11"/>
                <a:gd name="T12" fmla="*/ 5 w 10"/>
                <a:gd name="T13" fmla="*/ 11 h 11"/>
                <a:gd name="T14" fmla="*/ 7 w 10"/>
                <a:gd name="T15" fmla="*/ 11 h 11"/>
                <a:gd name="T16" fmla="*/ 9 w 10"/>
                <a:gd name="T17" fmla="*/ 9 h 11"/>
                <a:gd name="T18" fmla="*/ 9 w 10"/>
                <a:gd name="T19" fmla="*/ 9 h 11"/>
                <a:gd name="T20" fmla="*/ 10 w 10"/>
                <a:gd name="T21" fmla="*/ 7 h 11"/>
                <a:gd name="T22" fmla="*/ 10 w 10"/>
                <a:gd name="T23" fmla="*/ 5 h 11"/>
                <a:gd name="T24" fmla="*/ 10 w 10"/>
                <a:gd name="T25" fmla="*/ 4 h 11"/>
                <a:gd name="T26" fmla="*/ 10 w 10"/>
                <a:gd name="T27" fmla="*/ 2 h 11"/>
                <a:gd name="T28" fmla="*/ 9 w 10"/>
                <a:gd name="T29" fmla="*/ 0 h 11"/>
                <a:gd name="T30" fmla="*/ 7 w 10"/>
                <a:gd name="T31" fmla="*/ 0 h 11"/>
                <a:gd name="T32" fmla="*/ 5 w 10"/>
                <a:gd name="T33" fmla="*/ 0 h 11"/>
                <a:gd name="T34" fmla="*/ 4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0"/>
                  </a:moveTo>
                  <a:lnTo>
                    <a:pt x="2" y="2"/>
                  </a:lnTo>
                  <a:lnTo>
                    <a:pt x="0" y="4"/>
                  </a:lnTo>
                  <a:lnTo>
                    <a:pt x="0" y="5"/>
                  </a:lnTo>
                  <a:lnTo>
                    <a:pt x="2" y="7"/>
                  </a:lnTo>
                  <a:lnTo>
                    <a:pt x="4" y="9"/>
                  </a:lnTo>
                  <a:lnTo>
                    <a:pt x="5" y="11"/>
                  </a:lnTo>
                  <a:lnTo>
                    <a:pt x="7" y="11"/>
                  </a:lnTo>
                  <a:lnTo>
                    <a:pt x="9" y="9"/>
                  </a:lnTo>
                  <a:lnTo>
                    <a:pt x="9" y="9"/>
                  </a:lnTo>
                  <a:lnTo>
                    <a:pt x="10" y="7"/>
                  </a:lnTo>
                  <a:lnTo>
                    <a:pt x="10" y="5"/>
                  </a:lnTo>
                  <a:lnTo>
                    <a:pt x="10" y="4"/>
                  </a:lnTo>
                  <a:lnTo>
                    <a:pt x="10" y="2"/>
                  </a:lnTo>
                  <a:lnTo>
                    <a:pt x="9" y="0"/>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8553" name="Freeform 185"/>
            <p:cNvSpPr>
              <a:spLocks/>
            </p:cNvSpPr>
            <p:nvPr/>
          </p:nvSpPr>
          <p:spPr bwMode="auto">
            <a:xfrm>
              <a:off x="3663" y="2292"/>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4 w 10"/>
                <a:gd name="T13" fmla="*/ 10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9 w 10"/>
                <a:gd name="T27" fmla="*/ 4 h 10"/>
                <a:gd name="T28" fmla="*/ 7 w 10"/>
                <a:gd name="T29" fmla="*/ 2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4" y="10"/>
                  </a:lnTo>
                  <a:lnTo>
                    <a:pt x="5" y="10"/>
                  </a:lnTo>
                  <a:lnTo>
                    <a:pt x="7" y="10"/>
                  </a:lnTo>
                  <a:lnTo>
                    <a:pt x="7" y="10"/>
                  </a:lnTo>
                  <a:lnTo>
                    <a:pt x="9" y="9"/>
                  </a:lnTo>
                  <a:lnTo>
                    <a:pt x="10" y="7"/>
                  </a:lnTo>
                  <a:lnTo>
                    <a:pt x="10" y="5"/>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54" name="Freeform 186"/>
            <p:cNvSpPr>
              <a:spLocks/>
            </p:cNvSpPr>
            <p:nvPr/>
          </p:nvSpPr>
          <p:spPr bwMode="auto">
            <a:xfrm>
              <a:off x="3677" y="2279"/>
              <a:ext cx="10" cy="10"/>
            </a:xfrm>
            <a:custGeom>
              <a:avLst/>
              <a:gdLst>
                <a:gd name="T0" fmla="*/ 1 w 10"/>
                <a:gd name="T1" fmla="*/ 1 h 10"/>
                <a:gd name="T2" fmla="*/ 0 w 10"/>
                <a:gd name="T3" fmla="*/ 3 h 10"/>
                <a:gd name="T4" fmla="*/ 0 w 10"/>
                <a:gd name="T5" fmla="*/ 5 h 10"/>
                <a:gd name="T6" fmla="*/ 1 w 10"/>
                <a:gd name="T7" fmla="*/ 7 h 10"/>
                <a:gd name="T8" fmla="*/ 3 w 10"/>
                <a:gd name="T9" fmla="*/ 8 h 10"/>
                <a:gd name="T10" fmla="*/ 5 w 10"/>
                <a:gd name="T11" fmla="*/ 10 h 10"/>
                <a:gd name="T12" fmla="*/ 7 w 10"/>
                <a:gd name="T13" fmla="*/ 10 h 10"/>
                <a:gd name="T14" fmla="*/ 8 w 10"/>
                <a:gd name="T15" fmla="*/ 8 h 10"/>
                <a:gd name="T16" fmla="*/ 10 w 10"/>
                <a:gd name="T17" fmla="*/ 7 h 10"/>
                <a:gd name="T18" fmla="*/ 10 w 10"/>
                <a:gd name="T19" fmla="*/ 7 h 10"/>
                <a:gd name="T20" fmla="*/ 10 w 10"/>
                <a:gd name="T21" fmla="*/ 5 h 10"/>
                <a:gd name="T22" fmla="*/ 10 w 10"/>
                <a:gd name="T23" fmla="*/ 3 h 10"/>
                <a:gd name="T24" fmla="*/ 10 w 10"/>
                <a:gd name="T25" fmla="*/ 1 h 10"/>
                <a:gd name="T26" fmla="*/ 8 w 10"/>
                <a:gd name="T27" fmla="*/ 0 h 10"/>
                <a:gd name="T28" fmla="*/ 7 w 10"/>
                <a:gd name="T29" fmla="*/ 0 h 10"/>
                <a:gd name="T30" fmla="*/ 5 w 10"/>
                <a:gd name="T31" fmla="*/ 0 h 10"/>
                <a:gd name="T32" fmla="*/ 3 w 10"/>
                <a:gd name="T33" fmla="*/ 0 h 10"/>
                <a:gd name="T34" fmla="*/ 1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1"/>
                  </a:moveTo>
                  <a:lnTo>
                    <a:pt x="0" y="3"/>
                  </a:lnTo>
                  <a:lnTo>
                    <a:pt x="0" y="5"/>
                  </a:lnTo>
                  <a:lnTo>
                    <a:pt x="1" y="7"/>
                  </a:lnTo>
                  <a:lnTo>
                    <a:pt x="3" y="8"/>
                  </a:lnTo>
                  <a:lnTo>
                    <a:pt x="5" y="10"/>
                  </a:lnTo>
                  <a:lnTo>
                    <a:pt x="7" y="10"/>
                  </a:lnTo>
                  <a:lnTo>
                    <a:pt x="8" y="8"/>
                  </a:lnTo>
                  <a:lnTo>
                    <a:pt x="10" y="7"/>
                  </a:lnTo>
                  <a:lnTo>
                    <a:pt x="10" y="7"/>
                  </a:lnTo>
                  <a:lnTo>
                    <a:pt x="10" y="5"/>
                  </a:lnTo>
                  <a:lnTo>
                    <a:pt x="10" y="3"/>
                  </a:lnTo>
                  <a:lnTo>
                    <a:pt x="10" y="1"/>
                  </a:lnTo>
                  <a:lnTo>
                    <a:pt x="8" y="0"/>
                  </a:lnTo>
                  <a:lnTo>
                    <a:pt x="7" y="0"/>
                  </a:lnTo>
                  <a:lnTo>
                    <a:pt x="5" y="0"/>
                  </a:lnTo>
                  <a:lnTo>
                    <a:pt x="3" y="0"/>
                  </a:lnTo>
                  <a:lnTo>
                    <a:pt x="1" y="1"/>
                  </a:lnTo>
                  <a:close/>
                </a:path>
              </a:pathLst>
            </a:custGeom>
            <a:solidFill>
              <a:srgbClr val="000000"/>
            </a:solidFill>
            <a:ln w="9525">
              <a:solidFill>
                <a:srgbClr val="009999"/>
              </a:solidFill>
              <a:round/>
              <a:headEnd/>
              <a:tailEnd/>
            </a:ln>
          </p:spPr>
          <p:txBody>
            <a:bodyPr/>
            <a:lstStyle/>
            <a:p>
              <a:endParaRPr lang="en-US"/>
            </a:p>
          </p:txBody>
        </p:sp>
        <p:sp>
          <p:nvSpPr>
            <p:cNvPr id="58555" name="Freeform 187"/>
            <p:cNvSpPr>
              <a:spLocks/>
            </p:cNvSpPr>
            <p:nvPr/>
          </p:nvSpPr>
          <p:spPr bwMode="auto">
            <a:xfrm>
              <a:off x="3692" y="2264"/>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56" name="Freeform 188"/>
            <p:cNvSpPr>
              <a:spLocks/>
            </p:cNvSpPr>
            <p:nvPr/>
          </p:nvSpPr>
          <p:spPr bwMode="auto">
            <a:xfrm>
              <a:off x="3705" y="2248"/>
              <a:ext cx="11" cy="11"/>
            </a:xfrm>
            <a:custGeom>
              <a:avLst/>
              <a:gdLst>
                <a:gd name="T0" fmla="*/ 2 w 11"/>
                <a:gd name="T1" fmla="*/ 4 h 11"/>
                <a:gd name="T2" fmla="*/ 0 w 11"/>
                <a:gd name="T3" fmla="*/ 5 h 11"/>
                <a:gd name="T4" fmla="*/ 0 w 11"/>
                <a:gd name="T5" fmla="*/ 7 h 11"/>
                <a:gd name="T6" fmla="*/ 2 w 11"/>
                <a:gd name="T7" fmla="*/ 9 h 11"/>
                <a:gd name="T8" fmla="*/ 4 w 11"/>
                <a:gd name="T9" fmla="*/ 11 h 11"/>
                <a:gd name="T10" fmla="*/ 6 w 11"/>
                <a:gd name="T11" fmla="*/ 11 h 11"/>
                <a:gd name="T12" fmla="*/ 7 w 11"/>
                <a:gd name="T13" fmla="*/ 11 h 11"/>
                <a:gd name="T14" fmla="*/ 9 w 11"/>
                <a:gd name="T15" fmla="*/ 11 h 11"/>
                <a:gd name="T16" fmla="*/ 11 w 11"/>
                <a:gd name="T17" fmla="*/ 9 h 11"/>
                <a:gd name="T18" fmla="*/ 11 w 11"/>
                <a:gd name="T19" fmla="*/ 9 h 11"/>
                <a:gd name="T20" fmla="*/ 11 w 11"/>
                <a:gd name="T21" fmla="*/ 7 h 11"/>
                <a:gd name="T22" fmla="*/ 11 w 11"/>
                <a:gd name="T23" fmla="*/ 5 h 11"/>
                <a:gd name="T24" fmla="*/ 11 w 11"/>
                <a:gd name="T25" fmla="*/ 4 h 11"/>
                <a:gd name="T26" fmla="*/ 9 w 11"/>
                <a:gd name="T27" fmla="*/ 2 h 11"/>
                <a:gd name="T28" fmla="*/ 7 w 11"/>
                <a:gd name="T29" fmla="*/ 0 h 11"/>
                <a:gd name="T30" fmla="*/ 6 w 11"/>
                <a:gd name="T31" fmla="*/ 0 h 11"/>
                <a:gd name="T32" fmla="*/ 4 w 11"/>
                <a:gd name="T33" fmla="*/ 2 h 11"/>
                <a:gd name="T34" fmla="*/ 2 w 11"/>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2" y="4"/>
                  </a:moveTo>
                  <a:lnTo>
                    <a:pt x="0" y="5"/>
                  </a:lnTo>
                  <a:lnTo>
                    <a:pt x="0" y="7"/>
                  </a:lnTo>
                  <a:lnTo>
                    <a:pt x="2" y="9"/>
                  </a:lnTo>
                  <a:lnTo>
                    <a:pt x="4" y="11"/>
                  </a:lnTo>
                  <a:lnTo>
                    <a:pt x="6" y="11"/>
                  </a:lnTo>
                  <a:lnTo>
                    <a:pt x="7" y="11"/>
                  </a:lnTo>
                  <a:lnTo>
                    <a:pt x="9" y="11"/>
                  </a:lnTo>
                  <a:lnTo>
                    <a:pt x="11" y="9"/>
                  </a:lnTo>
                  <a:lnTo>
                    <a:pt x="11" y="9"/>
                  </a:lnTo>
                  <a:lnTo>
                    <a:pt x="11" y="7"/>
                  </a:lnTo>
                  <a:lnTo>
                    <a:pt x="11" y="5"/>
                  </a:lnTo>
                  <a:lnTo>
                    <a:pt x="11" y="4"/>
                  </a:lnTo>
                  <a:lnTo>
                    <a:pt x="9" y="2"/>
                  </a:lnTo>
                  <a:lnTo>
                    <a:pt x="7" y="0"/>
                  </a:lnTo>
                  <a:lnTo>
                    <a:pt x="6" y="0"/>
                  </a:lnTo>
                  <a:lnTo>
                    <a:pt x="4" y="2"/>
                  </a:lnTo>
                  <a:lnTo>
                    <a:pt x="2" y="4"/>
                  </a:lnTo>
                  <a:close/>
                </a:path>
              </a:pathLst>
            </a:custGeom>
            <a:solidFill>
              <a:srgbClr val="000000"/>
            </a:solidFill>
            <a:ln w="9525">
              <a:solidFill>
                <a:srgbClr val="009999"/>
              </a:solidFill>
              <a:round/>
              <a:headEnd/>
              <a:tailEnd/>
            </a:ln>
          </p:spPr>
          <p:txBody>
            <a:bodyPr/>
            <a:lstStyle/>
            <a:p>
              <a:endParaRPr lang="en-US"/>
            </a:p>
          </p:txBody>
        </p:sp>
        <p:sp>
          <p:nvSpPr>
            <p:cNvPr id="58557" name="Freeform 189"/>
            <p:cNvSpPr>
              <a:spLocks/>
            </p:cNvSpPr>
            <p:nvPr/>
          </p:nvSpPr>
          <p:spPr bwMode="auto">
            <a:xfrm>
              <a:off x="3721" y="2235"/>
              <a:ext cx="10" cy="10"/>
            </a:xfrm>
            <a:custGeom>
              <a:avLst/>
              <a:gdLst>
                <a:gd name="T0" fmla="*/ 0 w 10"/>
                <a:gd name="T1" fmla="*/ 2 h 10"/>
                <a:gd name="T2" fmla="*/ 0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6 w 10"/>
                <a:gd name="T15" fmla="*/ 8 h 10"/>
                <a:gd name="T16" fmla="*/ 8 w 10"/>
                <a:gd name="T17" fmla="*/ 7 h 10"/>
                <a:gd name="T18" fmla="*/ 8 w 10"/>
                <a:gd name="T19" fmla="*/ 7 h 10"/>
                <a:gd name="T20" fmla="*/ 10 w 10"/>
                <a:gd name="T21" fmla="*/ 5 h 10"/>
                <a:gd name="T22" fmla="*/ 10 w 10"/>
                <a:gd name="T23" fmla="*/ 3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1" y="8"/>
                  </a:lnTo>
                  <a:lnTo>
                    <a:pt x="3" y="10"/>
                  </a:lnTo>
                  <a:lnTo>
                    <a:pt x="5" y="10"/>
                  </a:lnTo>
                  <a:lnTo>
                    <a:pt x="6" y="8"/>
                  </a:lnTo>
                  <a:lnTo>
                    <a:pt x="8" y="7"/>
                  </a:lnTo>
                  <a:lnTo>
                    <a:pt x="8" y="7"/>
                  </a:lnTo>
                  <a:lnTo>
                    <a:pt x="10" y="5"/>
                  </a:lnTo>
                  <a:lnTo>
                    <a:pt x="10" y="3"/>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58" name="Freeform 190"/>
            <p:cNvSpPr>
              <a:spLocks/>
            </p:cNvSpPr>
            <p:nvPr/>
          </p:nvSpPr>
          <p:spPr bwMode="auto">
            <a:xfrm>
              <a:off x="3734" y="2220"/>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4 w 10"/>
                <a:gd name="T11" fmla="*/ 10 h 10"/>
                <a:gd name="T12" fmla="*/ 5 w 10"/>
                <a:gd name="T13" fmla="*/ 10 h 10"/>
                <a:gd name="T14" fmla="*/ 7 w 10"/>
                <a:gd name="T15" fmla="*/ 10 h 10"/>
                <a:gd name="T16" fmla="*/ 9 w 10"/>
                <a:gd name="T17" fmla="*/ 8 h 10"/>
                <a:gd name="T18" fmla="*/ 9 w 10"/>
                <a:gd name="T19" fmla="*/ 8 h 10"/>
                <a:gd name="T20" fmla="*/ 10 w 10"/>
                <a:gd name="T21" fmla="*/ 7 h 10"/>
                <a:gd name="T22" fmla="*/ 10 w 10"/>
                <a:gd name="T23" fmla="*/ 5 h 10"/>
                <a:gd name="T24" fmla="*/ 9 w 10"/>
                <a:gd name="T25" fmla="*/ 3 h 10"/>
                <a:gd name="T26" fmla="*/ 7 w 10"/>
                <a:gd name="T27" fmla="*/ 1 h 10"/>
                <a:gd name="T28" fmla="*/ 5 w 10"/>
                <a:gd name="T29" fmla="*/ 0 h 10"/>
                <a:gd name="T30" fmla="*/ 4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4" y="10"/>
                  </a:lnTo>
                  <a:lnTo>
                    <a:pt x="5" y="10"/>
                  </a:lnTo>
                  <a:lnTo>
                    <a:pt x="7" y="10"/>
                  </a:lnTo>
                  <a:lnTo>
                    <a:pt x="9" y="8"/>
                  </a:lnTo>
                  <a:lnTo>
                    <a:pt x="9" y="8"/>
                  </a:lnTo>
                  <a:lnTo>
                    <a:pt x="10" y="7"/>
                  </a:lnTo>
                  <a:lnTo>
                    <a:pt x="10" y="5"/>
                  </a:lnTo>
                  <a:lnTo>
                    <a:pt x="9" y="3"/>
                  </a:lnTo>
                  <a:lnTo>
                    <a:pt x="7" y="1"/>
                  </a:lnTo>
                  <a:lnTo>
                    <a:pt x="5"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59" name="Freeform 191"/>
            <p:cNvSpPr>
              <a:spLocks/>
            </p:cNvSpPr>
            <p:nvPr/>
          </p:nvSpPr>
          <p:spPr bwMode="auto">
            <a:xfrm>
              <a:off x="3748" y="2205"/>
              <a:ext cx="10" cy="10"/>
            </a:xfrm>
            <a:custGeom>
              <a:avLst/>
              <a:gdLst>
                <a:gd name="T0" fmla="*/ 1 w 10"/>
                <a:gd name="T1" fmla="*/ 3 h 10"/>
                <a:gd name="T2" fmla="*/ 0 w 10"/>
                <a:gd name="T3" fmla="*/ 5 h 10"/>
                <a:gd name="T4" fmla="*/ 0 w 10"/>
                <a:gd name="T5" fmla="*/ 6 h 10"/>
                <a:gd name="T6" fmla="*/ 1 w 10"/>
                <a:gd name="T7" fmla="*/ 8 h 10"/>
                <a:gd name="T8" fmla="*/ 3 w 10"/>
                <a:gd name="T9" fmla="*/ 10 h 10"/>
                <a:gd name="T10" fmla="*/ 5 w 10"/>
                <a:gd name="T11" fmla="*/ 10 h 10"/>
                <a:gd name="T12" fmla="*/ 6 w 10"/>
                <a:gd name="T13" fmla="*/ 10 h 10"/>
                <a:gd name="T14" fmla="*/ 8 w 10"/>
                <a:gd name="T15" fmla="*/ 10 h 10"/>
                <a:gd name="T16" fmla="*/ 10 w 10"/>
                <a:gd name="T17" fmla="*/ 8 h 10"/>
                <a:gd name="T18" fmla="*/ 10 w 10"/>
                <a:gd name="T19" fmla="*/ 8 h 10"/>
                <a:gd name="T20" fmla="*/ 10 w 10"/>
                <a:gd name="T21" fmla="*/ 6 h 10"/>
                <a:gd name="T22" fmla="*/ 10 w 10"/>
                <a:gd name="T23" fmla="*/ 5 h 10"/>
                <a:gd name="T24" fmla="*/ 10 w 10"/>
                <a:gd name="T25" fmla="*/ 3 h 10"/>
                <a:gd name="T26" fmla="*/ 8 w 10"/>
                <a:gd name="T27" fmla="*/ 1 h 10"/>
                <a:gd name="T28" fmla="*/ 6 w 10"/>
                <a:gd name="T29" fmla="*/ 0 h 10"/>
                <a:gd name="T30" fmla="*/ 5 w 10"/>
                <a:gd name="T31" fmla="*/ 0 h 10"/>
                <a:gd name="T32" fmla="*/ 3 w 10"/>
                <a:gd name="T33" fmla="*/ 1 h 10"/>
                <a:gd name="T34" fmla="*/ 1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3"/>
                  </a:moveTo>
                  <a:lnTo>
                    <a:pt x="0" y="5"/>
                  </a:lnTo>
                  <a:lnTo>
                    <a:pt x="0" y="6"/>
                  </a:lnTo>
                  <a:lnTo>
                    <a:pt x="1" y="8"/>
                  </a:lnTo>
                  <a:lnTo>
                    <a:pt x="3" y="10"/>
                  </a:lnTo>
                  <a:lnTo>
                    <a:pt x="5" y="10"/>
                  </a:lnTo>
                  <a:lnTo>
                    <a:pt x="6" y="10"/>
                  </a:lnTo>
                  <a:lnTo>
                    <a:pt x="8" y="10"/>
                  </a:lnTo>
                  <a:lnTo>
                    <a:pt x="10" y="8"/>
                  </a:lnTo>
                  <a:lnTo>
                    <a:pt x="10" y="8"/>
                  </a:lnTo>
                  <a:lnTo>
                    <a:pt x="10" y="6"/>
                  </a:lnTo>
                  <a:lnTo>
                    <a:pt x="10" y="5"/>
                  </a:lnTo>
                  <a:lnTo>
                    <a:pt x="10" y="3"/>
                  </a:lnTo>
                  <a:lnTo>
                    <a:pt x="8" y="1"/>
                  </a:lnTo>
                  <a:lnTo>
                    <a:pt x="6" y="0"/>
                  </a:lnTo>
                  <a:lnTo>
                    <a:pt x="5" y="0"/>
                  </a:lnTo>
                  <a:lnTo>
                    <a:pt x="3" y="1"/>
                  </a:lnTo>
                  <a:lnTo>
                    <a:pt x="1" y="3"/>
                  </a:lnTo>
                  <a:close/>
                </a:path>
              </a:pathLst>
            </a:custGeom>
            <a:solidFill>
              <a:srgbClr val="000000"/>
            </a:solidFill>
            <a:ln w="9525">
              <a:solidFill>
                <a:srgbClr val="009999"/>
              </a:solidFill>
              <a:round/>
              <a:headEnd/>
              <a:tailEnd/>
            </a:ln>
          </p:spPr>
          <p:txBody>
            <a:bodyPr/>
            <a:lstStyle/>
            <a:p>
              <a:endParaRPr lang="en-US"/>
            </a:p>
          </p:txBody>
        </p:sp>
        <p:sp>
          <p:nvSpPr>
            <p:cNvPr id="58560" name="Freeform 192"/>
            <p:cNvSpPr>
              <a:spLocks/>
            </p:cNvSpPr>
            <p:nvPr/>
          </p:nvSpPr>
          <p:spPr bwMode="auto">
            <a:xfrm>
              <a:off x="3761" y="2191"/>
              <a:ext cx="10" cy="10"/>
            </a:xfrm>
            <a:custGeom>
              <a:avLst/>
              <a:gdLst>
                <a:gd name="T0" fmla="*/ 2 w 10"/>
                <a:gd name="T1" fmla="*/ 2 h 10"/>
                <a:gd name="T2" fmla="*/ 0 w 10"/>
                <a:gd name="T3" fmla="*/ 3 h 10"/>
                <a:gd name="T4" fmla="*/ 0 w 10"/>
                <a:gd name="T5" fmla="*/ 5 h 10"/>
                <a:gd name="T6" fmla="*/ 2 w 10"/>
                <a:gd name="T7" fmla="*/ 7 h 10"/>
                <a:gd name="T8" fmla="*/ 4 w 10"/>
                <a:gd name="T9" fmla="*/ 9 h 10"/>
                <a:gd name="T10" fmla="*/ 5 w 10"/>
                <a:gd name="T11" fmla="*/ 10 h 10"/>
                <a:gd name="T12" fmla="*/ 7 w 10"/>
                <a:gd name="T13" fmla="*/ 10 h 10"/>
                <a:gd name="T14" fmla="*/ 9 w 10"/>
                <a:gd name="T15" fmla="*/ 9 h 10"/>
                <a:gd name="T16" fmla="*/ 10 w 10"/>
                <a:gd name="T17" fmla="*/ 7 h 10"/>
                <a:gd name="T18" fmla="*/ 10 w 10"/>
                <a:gd name="T19" fmla="*/ 7 h 10"/>
                <a:gd name="T20" fmla="*/ 10 w 10"/>
                <a:gd name="T21" fmla="*/ 5 h 10"/>
                <a:gd name="T22" fmla="*/ 10 w 10"/>
                <a:gd name="T23" fmla="*/ 3 h 10"/>
                <a:gd name="T24" fmla="*/ 10 w 10"/>
                <a:gd name="T25" fmla="*/ 2 h 10"/>
                <a:gd name="T26" fmla="*/ 9 w 10"/>
                <a:gd name="T27" fmla="*/ 0 h 10"/>
                <a:gd name="T28" fmla="*/ 7 w 10"/>
                <a:gd name="T29" fmla="*/ 0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2" y="7"/>
                  </a:lnTo>
                  <a:lnTo>
                    <a:pt x="4" y="9"/>
                  </a:lnTo>
                  <a:lnTo>
                    <a:pt x="5" y="10"/>
                  </a:lnTo>
                  <a:lnTo>
                    <a:pt x="7" y="10"/>
                  </a:lnTo>
                  <a:lnTo>
                    <a:pt x="9" y="9"/>
                  </a:lnTo>
                  <a:lnTo>
                    <a:pt x="10" y="7"/>
                  </a:lnTo>
                  <a:lnTo>
                    <a:pt x="10" y="7"/>
                  </a:lnTo>
                  <a:lnTo>
                    <a:pt x="10" y="5"/>
                  </a:lnTo>
                  <a:lnTo>
                    <a:pt x="10" y="3"/>
                  </a:lnTo>
                  <a:lnTo>
                    <a:pt x="10" y="2"/>
                  </a:lnTo>
                  <a:lnTo>
                    <a:pt x="9" y="0"/>
                  </a:lnTo>
                  <a:lnTo>
                    <a:pt x="7" y="0"/>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61" name="Freeform 193"/>
            <p:cNvSpPr>
              <a:spLocks/>
            </p:cNvSpPr>
            <p:nvPr/>
          </p:nvSpPr>
          <p:spPr bwMode="auto">
            <a:xfrm>
              <a:off x="3776" y="2176"/>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4 w 10"/>
                <a:gd name="T11" fmla="*/ 10 h 10"/>
                <a:gd name="T12" fmla="*/ 5 w 10"/>
                <a:gd name="T13" fmla="*/ 10 h 10"/>
                <a:gd name="T14" fmla="*/ 7 w 10"/>
                <a:gd name="T15" fmla="*/ 10 h 10"/>
                <a:gd name="T16" fmla="*/ 9 w 10"/>
                <a:gd name="T17" fmla="*/ 8 h 10"/>
                <a:gd name="T18" fmla="*/ 9 w 10"/>
                <a:gd name="T19" fmla="*/ 8 h 10"/>
                <a:gd name="T20" fmla="*/ 10 w 10"/>
                <a:gd name="T21" fmla="*/ 7 h 10"/>
                <a:gd name="T22" fmla="*/ 10 w 10"/>
                <a:gd name="T23" fmla="*/ 5 h 10"/>
                <a:gd name="T24" fmla="*/ 9 w 10"/>
                <a:gd name="T25" fmla="*/ 3 h 10"/>
                <a:gd name="T26" fmla="*/ 7 w 10"/>
                <a:gd name="T27" fmla="*/ 2 h 10"/>
                <a:gd name="T28" fmla="*/ 5 w 10"/>
                <a:gd name="T29" fmla="*/ 0 h 10"/>
                <a:gd name="T30" fmla="*/ 4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4" y="10"/>
                  </a:lnTo>
                  <a:lnTo>
                    <a:pt x="5" y="10"/>
                  </a:lnTo>
                  <a:lnTo>
                    <a:pt x="7" y="10"/>
                  </a:lnTo>
                  <a:lnTo>
                    <a:pt x="9" y="8"/>
                  </a:lnTo>
                  <a:lnTo>
                    <a:pt x="9" y="8"/>
                  </a:lnTo>
                  <a:lnTo>
                    <a:pt x="10" y="7"/>
                  </a:lnTo>
                  <a:lnTo>
                    <a:pt x="10" y="5"/>
                  </a:lnTo>
                  <a:lnTo>
                    <a:pt x="9" y="3"/>
                  </a:lnTo>
                  <a:lnTo>
                    <a:pt x="7" y="2"/>
                  </a:lnTo>
                  <a:lnTo>
                    <a:pt x="5" y="0"/>
                  </a:lnTo>
                  <a:lnTo>
                    <a:pt x="4"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8562" name="Freeform 194"/>
            <p:cNvSpPr>
              <a:spLocks/>
            </p:cNvSpPr>
            <p:nvPr/>
          </p:nvSpPr>
          <p:spPr bwMode="auto">
            <a:xfrm>
              <a:off x="3790" y="2161"/>
              <a:ext cx="10" cy="10"/>
            </a:xfrm>
            <a:custGeom>
              <a:avLst/>
              <a:gdLst>
                <a:gd name="T0" fmla="*/ 0 w 10"/>
                <a:gd name="T1" fmla="*/ 3 h 10"/>
                <a:gd name="T2" fmla="*/ 0 w 10"/>
                <a:gd name="T3" fmla="*/ 5 h 10"/>
                <a:gd name="T4" fmla="*/ 0 w 10"/>
                <a:gd name="T5" fmla="*/ 7 h 10"/>
                <a:gd name="T6" fmla="*/ 0 w 10"/>
                <a:gd name="T7" fmla="*/ 8 h 10"/>
                <a:gd name="T8" fmla="*/ 1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1 h 10"/>
                <a:gd name="T28" fmla="*/ 5 w 10"/>
                <a:gd name="T29" fmla="*/ 0 h 10"/>
                <a:gd name="T30" fmla="*/ 3 w 10"/>
                <a:gd name="T31" fmla="*/ 0 h 10"/>
                <a:gd name="T32" fmla="*/ 1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1" y="10"/>
                  </a:lnTo>
                  <a:lnTo>
                    <a:pt x="3" y="10"/>
                  </a:lnTo>
                  <a:lnTo>
                    <a:pt x="5" y="10"/>
                  </a:lnTo>
                  <a:lnTo>
                    <a:pt x="7" y="10"/>
                  </a:lnTo>
                  <a:lnTo>
                    <a:pt x="8" y="8"/>
                  </a:lnTo>
                  <a:lnTo>
                    <a:pt x="8" y="8"/>
                  </a:lnTo>
                  <a:lnTo>
                    <a:pt x="10" y="7"/>
                  </a:lnTo>
                  <a:lnTo>
                    <a:pt x="10" y="5"/>
                  </a:lnTo>
                  <a:lnTo>
                    <a:pt x="8" y="3"/>
                  </a:lnTo>
                  <a:lnTo>
                    <a:pt x="7" y="1"/>
                  </a:lnTo>
                  <a:lnTo>
                    <a:pt x="5" y="0"/>
                  </a:lnTo>
                  <a:lnTo>
                    <a:pt x="3" y="0"/>
                  </a:lnTo>
                  <a:lnTo>
                    <a:pt x="1"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63" name="Freeform 195"/>
            <p:cNvSpPr>
              <a:spLocks/>
            </p:cNvSpPr>
            <p:nvPr/>
          </p:nvSpPr>
          <p:spPr bwMode="auto">
            <a:xfrm>
              <a:off x="3803" y="2147"/>
              <a:ext cx="10" cy="10"/>
            </a:xfrm>
            <a:custGeom>
              <a:avLst/>
              <a:gdLst>
                <a:gd name="T0" fmla="*/ 2 w 10"/>
                <a:gd name="T1" fmla="*/ 2 h 10"/>
                <a:gd name="T2" fmla="*/ 0 w 10"/>
                <a:gd name="T3" fmla="*/ 4 h 10"/>
                <a:gd name="T4" fmla="*/ 0 w 10"/>
                <a:gd name="T5" fmla="*/ 5 h 10"/>
                <a:gd name="T6" fmla="*/ 2 w 10"/>
                <a:gd name="T7" fmla="*/ 7 h 10"/>
                <a:gd name="T8" fmla="*/ 4 w 10"/>
                <a:gd name="T9" fmla="*/ 9 h 10"/>
                <a:gd name="T10" fmla="*/ 5 w 10"/>
                <a:gd name="T11" fmla="*/ 10 h 10"/>
                <a:gd name="T12" fmla="*/ 7 w 10"/>
                <a:gd name="T13" fmla="*/ 10 h 10"/>
                <a:gd name="T14" fmla="*/ 9 w 10"/>
                <a:gd name="T15" fmla="*/ 9 h 10"/>
                <a:gd name="T16" fmla="*/ 10 w 10"/>
                <a:gd name="T17" fmla="*/ 7 h 10"/>
                <a:gd name="T18" fmla="*/ 10 w 10"/>
                <a:gd name="T19" fmla="*/ 7 h 10"/>
                <a:gd name="T20" fmla="*/ 10 w 10"/>
                <a:gd name="T21" fmla="*/ 5 h 10"/>
                <a:gd name="T22" fmla="*/ 10 w 10"/>
                <a:gd name="T23" fmla="*/ 4 h 10"/>
                <a:gd name="T24" fmla="*/ 10 w 10"/>
                <a:gd name="T25" fmla="*/ 2 h 10"/>
                <a:gd name="T26" fmla="*/ 9 w 10"/>
                <a:gd name="T27" fmla="*/ 0 h 10"/>
                <a:gd name="T28" fmla="*/ 7 w 10"/>
                <a:gd name="T29" fmla="*/ 0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2" y="7"/>
                  </a:lnTo>
                  <a:lnTo>
                    <a:pt x="4" y="9"/>
                  </a:lnTo>
                  <a:lnTo>
                    <a:pt x="5" y="10"/>
                  </a:lnTo>
                  <a:lnTo>
                    <a:pt x="7" y="10"/>
                  </a:lnTo>
                  <a:lnTo>
                    <a:pt x="9" y="9"/>
                  </a:lnTo>
                  <a:lnTo>
                    <a:pt x="10" y="7"/>
                  </a:lnTo>
                  <a:lnTo>
                    <a:pt x="10" y="7"/>
                  </a:lnTo>
                  <a:lnTo>
                    <a:pt x="10" y="5"/>
                  </a:lnTo>
                  <a:lnTo>
                    <a:pt x="10" y="4"/>
                  </a:lnTo>
                  <a:lnTo>
                    <a:pt x="10" y="2"/>
                  </a:lnTo>
                  <a:lnTo>
                    <a:pt x="9" y="0"/>
                  </a:lnTo>
                  <a:lnTo>
                    <a:pt x="7" y="0"/>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64" name="Freeform 196"/>
            <p:cNvSpPr>
              <a:spLocks/>
            </p:cNvSpPr>
            <p:nvPr/>
          </p:nvSpPr>
          <p:spPr bwMode="auto">
            <a:xfrm>
              <a:off x="3817" y="2132"/>
              <a:ext cx="10" cy="10"/>
            </a:xfrm>
            <a:custGeom>
              <a:avLst/>
              <a:gdLst>
                <a:gd name="T0" fmla="*/ 1 w 10"/>
                <a:gd name="T1" fmla="*/ 2 h 10"/>
                <a:gd name="T2" fmla="*/ 0 w 10"/>
                <a:gd name="T3" fmla="*/ 3 h 10"/>
                <a:gd name="T4" fmla="*/ 0 w 10"/>
                <a:gd name="T5" fmla="*/ 5 h 10"/>
                <a:gd name="T6" fmla="*/ 1 w 10"/>
                <a:gd name="T7" fmla="*/ 7 h 10"/>
                <a:gd name="T8" fmla="*/ 3 w 10"/>
                <a:gd name="T9" fmla="*/ 9 h 10"/>
                <a:gd name="T10" fmla="*/ 5 w 10"/>
                <a:gd name="T11" fmla="*/ 10 h 10"/>
                <a:gd name="T12" fmla="*/ 7 w 10"/>
                <a:gd name="T13" fmla="*/ 10 h 10"/>
                <a:gd name="T14" fmla="*/ 8 w 10"/>
                <a:gd name="T15" fmla="*/ 9 h 10"/>
                <a:gd name="T16" fmla="*/ 10 w 10"/>
                <a:gd name="T17" fmla="*/ 7 h 10"/>
                <a:gd name="T18" fmla="*/ 10 w 10"/>
                <a:gd name="T19" fmla="*/ 7 h 10"/>
                <a:gd name="T20" fmla="*/ 10 w 10"/>
                <a:gd name="T21" fmla="*/ 5 h 10"/>
                <a:gd name="T22" fmla="*/ 10 w 10"/>
                <a:gd name="T23" fmla="*/ 3 h 10"/>
                <a:gd name="T24" fmla="*/ 10 w 10"/>
                <a:gd name="T25" fmla="*/ 2 h 10"/>
                <a:gd name="T26" fmla="*/ 8 w 10"/>
                <a:gd name="T27" fmla="*/ 0 h 10"/>
                <a:gd name="T28" fmla="*/ 7 w 10"/>
                <a:gd name="T29" fmla="*/ 0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1" y="7"/>
                  </a:lnTo>
                  <a:lnTo>
                    <a:pt x="3" y="9"/>
                  </a:lnTo>
                  <a:lnTo>
                    <a:pt x="5" y="10"/>
                  </a:lnTo>
                  <a:lnTo>
                    <a:pt x="7" y="10"/>
                  </a:lnTo>
                  <a:lnTo>
                    <a:pt x="8" y="9"/>
                  </a:lnTo>
                  <a:lnTo>
                    <a:pt x="10" y="7"/>
                  </a:lnTo>
                  <a:lnTo>
                    <a:pt x="10" y="7"/>
                  </a:lnTo>
                  <a:lnTo>
                    <a:pt x="10" y="5"/>
                  </a:lnTo>
                  <a:lnTo>
                    <a:pt x="10" y="3"/>
                  </a:lnTo>
                  <a:lnTo>
                    <a:pt x="10" y="2"/>
                  </a:lnTo>
                  <a:lnTo>
                    <a:pt x="8" y="0"/>
                  </a:lnTo>
                  <a:lnTo>
                    <a:pt x="7" y="0"/>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8565" name="Freeform 197"/>
            <p:cNvSpPr>
              <a:spLocks/>
            </p:cNvSpPr>
            <p:nvPr/>
          </p:nvSpPr>
          <p:spPr bwMode="auto">
            <a:xfrm>
              <a:off x="3832" y="2117"/>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2 h 10"/>
                <a:gd name="T28" fmla="*/ 5 w 10"/>
                <a:gd name="T29" fmla="*/ 0 h 10"/>
                <a:gd name="T30" fmla="*/ 3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3" y="10"/>
                  </a:lnTo>
                  <a:lnTo>
                    <a:pt x="5" y="10"/>
                  </a:lnTo>
                  <a:lnTo>
                    <a:pt x="7" y="10"/>
                  </a:lnTo>
                  <a:lnTo>
                    <a:pt x="8" y="8"/>
                  </a:lnTo>
                  <a:lnTo>
                    <a:pt x="8" y="8"/>
                  </a:lnTo>
                  <a:lnTo>
                    <a:pt x="10" y="7"/>
                  </a:lnTo>
                  <a:lnTo>
                    <a:pt x="10" y="5"/>
                  </a:lnTo>
                  <a:lnTo>
                    <a:pt x="8" y="3"/>
                  </a:lnTo>
                  <a:lnTo>
                    <a:pt x="7" y="2"/>
                  </a:lnTo>
                  <a:lnTo>
                    <a:pt x="5" y="0"/>
                  </a:lnTo>
                  <a:lnTo>
                    <a:pt x="3"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8566" name="Freeform 198"/>
            <p:cNvSpPr>
              <a:spLocks/>
            </p:cNvSpPr>
            <p:nvPr/>
          </p:nvSpPr>
          <p:spPr bwMode="auto">
            <a:xfrm>
              <a:off x="3845" y="2102"/>
              <a:ext cx="11" cy="10"/>
            </a:xfrm>
            <a:custGeom>
              <a:avLst/>
              <a:gdLst>
                <a:gd name="T0" fmla="*/ 0 w 11"/>
                <a:gd name="T1" fmla="*/ 3 h 10"/>
                <a:gd name="T2" fmla="*/ 0 w 11"/>
                <a:gd name="T3" fmla="*/ 5 h 10"/>
                <a:gd name="T4" fmla="*/ 0 w 11"/>
                <a:gd name="T5" fmla="*/ 7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7 h 10"/>
                <a:gd name="T22" fmla="*/ 11 w 11"/>
                <a:gd name="T23" fmla="*/ 5 h 10"/>
                <a:gd name="T24" fmla="*/ 9 w 11"/>
                <a:gd name="T25" fmla="*/ 3 h 10"/>
                <a:gd name="T26" fmla="*/ 7 w 11"/>
                <a:gd name="T27" fmla="*/ 1 h 10"/>
                <a:gd name="T28" fmla="*/ 6 w 11"/>
                <a:gd name="T29" fmla="*/ 0 h 10"/>
                <a:gd name="T30" fmla="*/ 4 w 11"/>
                <a:gd name="T31" fmla="*/ 0 h 10"/>
                <a:gd name="T32" fmla="*/ 2 w 11"/>
                <a:gd name="T33" fmla="*/ 1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7"/>
                  </a:lnTo>
                  <a:lnTo>
                    <a:pt x="0" y="8"/>
                  </a:lnTo>
                  <a:lnTo>
                    <a:pt x="2" y="10"/>
                  </a:lnTo>
                  <a:lnTo>
                    <a:pt x="4" y="10"/>
                  </a:lnTo>
                  <a:lnTo>
                    <a:pt x="6" y="10"/>
                  </a:lnTo>
                  <a:lnTo>
                    <a:pt x="7" y="10"/>
                  </a:lnTo>
                  <a:lnTo>
                    <a:pt x="9" y="8"/>
                  </a:lnTo>
                  <a:lnTo>
                    <a:pt x="9" y="8"/>
                  </a:lnTo>
                  <a:lnTo>
                    <a:pt x="11" y="7"/>
                  </a:lnTo>
                  <a:lnTo>
                    <a:pt x="11" y="5"/>
                  </a:lnTo>
                  <a:lnTo>
                    <a:pt x="9" y="3"/>
                  </a:lnTo>
                  <a:lnTo>
                    <a:pt x="7" y="1"/>
                  </a:lnTo>
                  <a:lnTo>
                    <a:pt x="6"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67" name="Freeform 199"/>
            <p:cNvSpPr>
              <a:spLocks/>
            </p:cNvSpPr>
            <p:nvPr/>
          </p:nvSpPr>
          <p:spPr bwMode="auto">
            <a:xfrm>
              <a:off x="3859" y="2088"/>
              <a:ext cx="10" cy="10"/>
            </a:xfrm>
            <a:custGeom>
              <a:avLst/>
              <a:gdLst>
                <a:gd name="T0" fmla="*/ 0 w 10"/>
                <a:gd name="T1" fmla="*/ 2 h 10"/>
                <a:gd name="T2" fmla="*/ 0 w 10"/>
                <a:gd name="T3" fmla="*/ 4 h 10"/>
                <a:gd name="T4" fmla="*/ 0 w 10"/>
                <a:gd name="T5" fmla="*/ 5 h 10"/>
                <a:gd name="T6" fmla="*/ 0 w 10"/>
                <a:gd name="T7" fmla="*/ 7 h 10"/>
                <a:gd name="T8" fmla="*/ 2 w 10"/>
                <a:gd name="T9" fmla="*/ 9 h 10"/>
                <a:gd name="T10" fmla="*/ 3 w 10"/>
                <a:gd name="T11" fmla="*/ 10 h 10"/>
                <a:gd name="T12" fmla="*/ 5 w 10"/>
                <a:gd name="T13" fmla="*/ 10 h 10"/>
                <a:gd name="T14" fmla="*/ 7 w 10"/>
                <a:gd name="T15" fmla="*/ 9 h 10"/>
                <a:gd name="T16" fmla="*/ 8 w 10"/>
                <a:gd name="T17" fmla="*/ 7 h 10"/>
                <a:gd name="T18" fmla="*/ 8 w 10"/>
                <a:gd name="T19" fmla="*/ 7 h 10"/>
                <a:gd name="T20" fmla="*/ 10 w 10"/>
                <a:gd name="T21" fmla="*/ 5 h 10"/>
                <a:gd name="T22" fmla="*/ 10 w 10"/>
                <a:gd name="T23" fmla="*/ 4 h 10"/>
                <a:gd name="T24" fmla="*/ 8 w 10"/>
                <a:gd name="T25" fmla="*/ 2 h 10"/>
                <a:gd name="T26" fmla="*/ 7 w 10"/>
                <a:gd name="T27" fmla="*/ 0 h 10"/>
                <a:gd name="T28" fmla="*/ 5 w 10"/>
                <a:gd name="T29" fmla="*/ 0 h 10"/>
                <a:gd name="T30" fmla="*/ 3 w 10"/>
                <a:gd name="T31" fmla="*/ 0 h 10"/>
                <a:gd name="T32" fmla="*/ 2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4"/>
                  </a:lnTo>
                  <a:lnTo>
                    <a:pt x="0" y="5"/>
                  </a:lnTo>
                  <a:lnTo>
                    <a:pt x="0" y="7"/>
                  </a:lnTo>
                  <a:lnTo>
                    <a:pt x="2" y="9"/>
                  </a:lnTo>
                  <a:lnTo>
                    <a:pt x="3" y="10"/>
                  </a:lnTo>
                  <a:lnTo>
                    <a:pt x="5" y="10"/>
                  </a:lnTo>
                  <a:lnTo>
                    <a:pt x="7" y="9"/>
                  </a:lnTo>
                  <a:lnTo>
                    <a:pt x="8" y="7"/>
                  </a:lnTo>
                  <a:lnTo>
                    <a:pt x="8" y="7"/>
                  </a:lnTo>
                  <a:lnTo>
                    <a:pt x="10" y="5"/>
                  </a:lnTo>
                  <a:lnTo>
                    <a:pt x="10" y="4"/>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68" name="Freeform 200"/>
            <p:cNvSpPr>
              <a:spLocks/>
            </p:cNvSpPr>
            <p:nvPr/>
          </p:nvSpPr>
          <p:spPr bwMode="auto">
            <a:xfrm>
              <a:off x="3872" y="2073"/>
              <a:ext cx="11" cy="10"/>
            </a:xfrm>
            <a:custGeom>
              <a:avLst/>
              <a:gdLst>
                <a:gd name="T0" fmla="*/ 0 w 11"/>
                <a:gd name="T1" fmla="*/ 2 h 10"/>
                <a:gd name="T2" fmla="*/ 0 w 11"/>
                <a:gd name="T3" fmla="*/ 3 h 10"/>
                <a:gd name="T4" fmla="*/ 0 w 11"/>
                <a:gd name="T5" fmla="*/ 5 h 10"/>
                <a:gd name="T6" fmla="*/ 0 w 11"/>
                <a:gd name="T7" fmla="*/ 7 h 10"/>
                <a:gd name="T8" fmla="*/ 2 w 11"/>
                <a:gd name="T9" fmla="*/ 9 h 10"/>
                <a:gd name="T10" fmla="*/ 4 w 11"/>
                <a:gd name="T11" fmla="*/ 10 h 10"/>
                <a:gd name="T12" fmla="*/ 6 w 11"/>
                <a:gd name="T13" fmla="*/ 10 h 10"/>
                <a:gd name="T14" fmla="*/ 7 w 11"/>
                <a:gd name="T15" fmla="*/ 9 h 10"/>
                <a:gd name="T16" fmla="*/ 9 w 11"/>
                <a:gd name="T17" fmla="*/ 7 h 10"/>
                <a:gd name="T18" fmla="*/ 9 w 11"/>
                <a:gd name="T19" fmla="*/ 7 h 10"/>
                <a:gd name="T20" fmla="*/ 11 w 11"/>
                <a:gd name="T21" fmla="*/ 5 h 10"/>
                <a:gd name="T22" fmla="*/ 11 w 11"/>
                <a:gd name="T23" fmla="*/ 3 h 10"/>
                <a:gd name="T24" fmla="*/ 9 w 11"/>
                <a:gd name="T25" fmla="*/ 2 h 10"/>
                <a:gd name="T26" fmla="*/ 7 w 11"/>
                <a:gd name="T27" fmla="*/ 0 h 10"/>
                <a:gd name="T28" fmla="*/ 6 w 11"/>
                <a:gd name="T29" fmla="*/ 0 h 10"/>
                <a:gd name="T30" fmla="*/ 4 w 11"/>
                <a:gd name="T31" fmla="*/ 0 h 10"/>
                <a:gd name="T32" fmla="*/ 2 w 11"/>
                <a:gd name="T33" fmla="*/ 0 h 10"/>
                <a:gd name="T34" fmla="*/ 0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2"/>
                  </a:moveTo>
                  <a:lnTo>
                    <a:pt x="0" y="3"/>
                  </a:lnTo>
                  <a:lnTo>
                    <a:pt x="0" y="5"/>
                  </a:lnTo>
                  <a:lnTo>
                    <a:pt x="0" y="7"/>
                  </a:lnTo>
                  <a:lnTo>
                    <a:pt x="2" y="9"/>
                  </a:lnTo>
                  <a:lnTo>
                    <a:pt x="4" y="10"/>
                  </a:lnTo>
                  <a:lnTo>
                    <a:pt x="6" y="10"/>
                  </a:lnTo>
                  <a:lnTo>
                    <a:pt x="7" y="9"/>
                  </a:lnTo>
                  <a:lnTo>
                    <a:pt x="9" y="7"/>
                  </a:lnTo>
                  <a:lnTo>
                    <a:pt x="9" y="7"/>
                  </a:lnTo>
                  <a:lnTo>
                    <a:pt x="11" y="5"/>
                  </a:lnTo>
                  <a:lnTo>
                    <a:pt x="11" y="3"/>
                  </a:lnTo>
                  <a:lnTo>
                    <a:pt x="9" y="2"/>
                  </a:lnTo>
                  <a:lnTo>
                    <a:pt x="7" y="0"/>
                  </a:lnTo>
                  <a:lnTo>
                    <a:pt x="6" y="0"/>
                  </a:lnTo>
                  <a:lnTo>
                    <a:pt x="4"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69" name="Freeform 201"/>
            <p:cNvSpPr>
              <a:spLocks/>
            </p:cNvSpPr>
            <p:nvPr/>
          </p:nvSpPr>
          <p:spPr bwMode="auto">
            <a:xfrm>
              <a:off x="3886" y="2058"/>
              <a:ext cx="10" cy="10"/>
            </a:xfrm>
            <a:custGeom>
              <a:avLst/>
              <a:gdLst>
                <a:gd name="T0" fmla="*/ 2 w 10"/>
                <a:gd name="T1" fmla="*/ 2 h 10"/>
                <a:gd name="T2" fmla="*/ 0 w 10"/>
                <a:gd name="T3" fmla="*/ 3 h 10"/>
                <a:gd name="T4" fmla="*/ 0 w 10"/>
                <a:gd name="T5" fmla="*/ 5 h 10"/>
                <a:gd name="T6" fmla="*/ 2 w 10"/>
                <a:gd name="T7" fmla="*/ 7 h 10"/>
                <a:gd name="T8" fmla="*/ 3 w 10"/>
                <a:gd name="T9" fmla="*/ 8 h 10"/>
                <a:gd name="T10" fmla="*/ 5 w 10"/>
                <a:gd name="T11" fmla="*/ 10 h 10"/>
                <a:gd name="T12" fmla="*/ 7 w 10"/>
                <a:gd name="T13" fmla="*/ 10 h 10"/>
                <a:gd name="T14" fmla="*/ 8 w 10"/>
                <a:gd name="T15" fmla="*/ 8 h 10"/>
                <a:gd name="T16" fmla="*/ 10 w 10"/>
                <a:gd name="T17" fmla="*/ 7 h 10"/>
                <a:gd name="T18" fmla="*/ 10 w 10"/>
                <a:gd name="T19" fmla="*/ 7 h 10"/>
                <a:gd name="T20" fmla="*/ 10 w 10"/>
                <a:gd name="T21" fmla="*/ 5 h 10"/>
                <a:gd name="T22" fmla="*/ 10 w 10"/>
                <a:gd name="T23" fmla="*/ 3 h 10"/>
                <a:gd name="T24" fmla="*/ 10 w 10"/>
                <a:gd name="T25" fmla="*/ 2 h 10"/>
                <a:gd name="T26" fmla="*/ 8 w 10"/>
                <a:gd name="T27" fmla="*/ 0 h 10"/>
                <a:gd name="T28" fmla="*/ 7 w 10"/>
                <a:gd name="T29" fmla="*/ 0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2" y="7"/>
                  </a:lnTo>
                  <a:lnTo>
                    <a:pt x="3" y="8"/>
                  </a:lnTo>
                  <a:lnTo>
                    <a:pt x="5" y="10"/>
                  </a:lnTo>
                  <a:lnTo>
                    <a:pt x="7" y="10"/>
                  </a:lnTo>
                  <a:lnTo>
                    <a:pt x="8" y="8"/>
                  </a:lnTo>
                  <a:lnTo>
                    <a:pt x="10" y="7"/>
                  </a:lnTo>
                  <a:lnTo>
                    <a:pt x="10" y="7"/>
                  </a:lnTo>
                  <a:lnTo>
                    <a:pt x="10" y="5"/>
                  </a:lnTo>
                  <a:lnTo>
                    <a:pt x="10" y="3"/>
                  </a:lnTo>
                  <a:lnTo>
                    <a:pt x="10" y="2"/>
                  </a:lnTo>
                  <a:lnTo>
                    <a:pt x="8" y="0"/>
                  </a:lnTo>
                  <a:lnTo>
                    <a:pt x="7" y="0"/>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8570" name="Freeform 202"/>
            <p:cNvSpPr>
              <a:spLocks/>
            </p:cNvSpPr>
            <p:nvPr/>
          </p:nvSpPr>
          <p:spPr bwMode="auto">
            <a:xfrm>
              <a:off x="3899" y="2043"/>
              <a:ext cx="11" cy="10"/>
            </a:xfrm>
            <a:custGeom>
              <a:avLst/>
              <a:gdLst>
                <a:gd name="T0" fmla="*/ 2 w 11"/>
                <a:gd name="T1" fmla="*/ 3 h 10"/>
                <a:gd name="T2" fmla="*/ 0 w 11"/>
                <a:gd name="T3" fmla="*/ 5 h 10"/>
                <a:gd name="T4" fmla="*/ 0 w 11"/>
                <a:gd name="T5" fmla="*/ 7 h 10"/>
                <a:gd name="T6" fmla="*/ 2 w 11"/>
                <a:gd name="T7" fmla="*/ 8 h 10"/>
                <a:gd name="T8" fmla="*/ 4 w 11"/>
                <a:gd name="T9" fmla="*/ 10 h 10"/>
                <a:gd name="T10" fmla="*/ 5 w 11"/>
                <a:gd name="T11" fmla="*/ 10 h 10"/>
                <a:gd name="T12" fmla="*/ 7 w 11"/>
                <a:gd name="T13" fmla="*/ 10 h 10"/>
                <a:gd name="T14" fmla="*/ 9 w 11"/>
                <a:gd name="T15" fmla="*/ 10 h 10"/>
                <a:gd name="T16" fmla="*/ 11 w 11"/>
                <a:gd name="T17" fmla="*/ 8 h 10"/>
                <a:gd name="T18" fmla="*/ 11 w 11"/>
                <a:gd name="T19" fmla="*/ 8 h 10"/>
                <a:gd name="T20" fmla="*/ 11 w 11"/>
                <a:gd name="T21" fmla="*/ 7 h 10"/>
                <a:gd name="T22" fmla="*/ 11 w 11"/>
                <a:gd name="T23" fmla="*/ 5 h 10"/>
                <a:gd name="T24" fmla="*/ 11 w 11"/>
                <a:gd name="T25" fmla="*/ 3 h 10"/>
                <a:gd name="T26" fmla="*/ 9 w 11"/>
                <a:gd name="T27" fmla="*/ 1 h 10"/>
                <a:gd name="T28" fmla="*/ 7 w 11"/>
                <a:gd name="T29" fmla="*/ 0 h 10"/>
                <a:gd name="T30" fmla="*/ 5 w 11"/>
                <a:gd name="T31" fmla="*/ 0 h 10"/>
                <a:gd name="T32" fmla="*/ 4 w 11"/>
                <a:gd name="T33" fmla="*/ 1 h 10"/>
                <a:gd name="T34" fmla="*/ 2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2" y="3"/>
                  </a:moveTo>
                  <a:lnTo>
                    <a:pt x="0" y="5"/>
                  </a:lnTo>
                  <a:lnTo>
                    <a:pt x="0" y="7"/>
                  </a:lnTo>
                  <a:lnTo>
                    <a:pt x="2" y="8"/>
                  </a:lnTo>
                  <a:lnTo>
                    <a:pt x="4" y="10"/>
                  </a:lnTo>
                  <a:lnTo>
                    <a:pt x="5" y="10"/>
                  </a:lnTo>
                  <a:lnTo>
                    <a:pt x="7" y="10"/>
                  </a:lnTo>
                  <a:lnTo>
                    <a:pt x="9" y="10"/>
                  </a:lnTo>
                  <a:lnTo>
                    <a:pt x="11" y="8"/>
                  </a:lnTo>
                  <a:lnTo>
                    <a:pt x="11" y="8"/>
                  </a:lnTo>
                  <a:lnTo>
                    <a:pt x="11" y="7"/>
                  </a:lnTo>
                  <a:lnTo>
                    <a:pt x="11" y="5"/>
                  </a:lnTo>
                  <a:lnTo>
                    <a:pt x="11" y="3"/>
                  </a:lnTo>
                  <a:lnTo>
                    <a:pt x="9" y="1"/>
                  </a:lnTo>
                  <a:lnTo>
                    <a:pt x="7" y="0"/>
                  </a:lnTo>
                  <a:lnTo>
                    <a:pt x="5" y="0"/>
                  </a:lnTo>
                  <a:lnTo>
                    <a:pt x="4" y="1"/>
                  </a:lnTo>
                  <a:lnTo>
                    <a:pt x="2" y="3"/>
                  </a:lnTo>
                  <a:close/>
                </a:path>
              </a:pathLst>
            </a:custGeom>
            <a:solidFill>
              <a:srgbClr val="000000"/>
            </a:solidFill>
            <a:ln w="9525">
              <a:solidFill>
                <a:srgbClr val="009999"/>
              </a:solidFill>
              <a:round/>
              <a:headEnd/>
              <a:tailEnd/>
            </a:ln>
          </p:spPr>
          <p:txBody>
            <a:bodyPr/>
            <a:lstStyle/>
            <a:p>
              <a:endParaRPr lang="en-US"/>
            </a:p>
          </p:txBody>
        </p:sp>
        <p:sp>
          <p:nvSpPr>
            <p:cNvPr id="58571" name="Freeform 203"/>
            <p:cNvSpPr>
              <a:spLocks/>
            </p:cNvSpPr>
            <p:nvPr/>
          </p:nvSpPr>
          <p:spPr bwMode="auto">
            <a:xfrm>
              <a:off x="3913" y="2028"/>
              <a:ext cx="10" cy="10"/>
            </a:xfrm>
            <a:custGeom>
              <a:avLst/>
              <a:gdLst>
                <a:gd name="T0" fmla="*/ 2 w 10"/>
                <a:gd name="T1" fmla="*/ 3 h 10"/>
                <a:gd name="T2" fmla="*/ 0 w 10"/>
                <a:gd name="T3" fmla="*/ 5 h 10"/>
                <a:gd name="T4" fmla="*/ 0 w 10"/>
                <a:gd name="T5" fmla="*/ 6 h 10"/>
                <a:gd name="T6" fmla="*/ 2 w 10"/>
                <a:gd name="T7" fmla="*/ 8 h 10"/>
                <a:gd name="T8" fmla="*/ 3 w 10"/>
                <a:gd name="T9" fmla="*/ 10 h 10"/>
                <a:gd name="T10" fmla="*/ 5 w 10"/>
                <a:gd name="T11" fmla="*/ 10 h 10"/>
                <a:gd name="T12" fmla="*/ 7 w 10"/>
                <a:gd name="T13" fmla="*/ 10 h 10"/>
                <a:gd name="T14" fmla="*/ 8 w 10"/>
                <a:gd name="T15" fmla="*/ 10 h 10"/>
                <a:gd name="T16" fmla="*/ 10 w 10"/>
                <a:gd name="T17" fmla="*/ 8 h 10"/>
                <a:gd name="T18" fmla="*/ 10 w 10"/>
                <a:gd name="T19" fmla="*/ 8 h 10"/>
                <a:gd name="T20" fmla="*/ 10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1 h 10"/>
                <a:gd name="T34" fmla="*/ 2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3"/>
                  </a:moveTo>
                  <a:lnTo>
                    <a:pt x="0" y="5"/>
                  </a:lnTo>
                  <a:lnTo>
                    <a:pt x="0" y="6"/>
                  </a:lnTo>
                  <a:lnTo>
                    <a:pt x="2" y="8"/>
                  </a:lnTo>
                  <a:lnTo>
                    <a:pt x="3" y="10"/>
                  </a:lnTo>
                  <a:lnTo>
                    <a:pt x="5" y="10"/>
                  </a:lnTo>
                  <a:lnTo>
                    <a:pt x="7" y="10"/>
                  </a:lnTo>
                  <a:lnTo>
                    <a:pt x="8" y="10"/>
                  </a:lnTo>
                  <a:lnTo>
                    <a:pt x="10" y="8"/>
                  </a:lnTo>
                  <a:lnTo>
                    <a:pt x="10" y="8"/>
                  </a:lnTo>
                  <a:lnTo>
                    <a:pt x="10" y="6"/>
                  </a:lnTo>
                  <a:lnTo>
                    <a:pt x="10" y="5"/>
                  </a:lnTo>
                  <a:lnTo>
                    <a:pt x="10" y="3"/>
                  </a:lnTo>
                  <a:lnTo>
                    <a:pt x="8" y="1"/>
                  </a:lnTo>
                  <a:lnTo>
                    <a:pt x="7" y="0"/>
                  </a:lnTo>
                  <a:lnTo>
                    <a:pt x="5" y="0"/>
                  </a:lnTo>
                  <a:lnTo>
                    <a:pt x="3" y="1"/>
                  </a:lnTo>
                  <a:lnTo>
                    <a:pt x="2" y="3"/>
                  </a:lnTo>
                  <a:close/>
                </a:path>
              </a:pathLst>
            </a:custGeom>
            <a:solidFill>
              <a:srgbClr val="000000"/>
            </a:solidFill>
            <a:ln w="9525">
              <a:solidFill>
                <a:srgbClr val="009999"/>
              </a:solidFill>
              <a:round/>
              <a:headEnd/>
              <a:tailEnd/>
            </a:ln>
          </p:spPr>
          <p:txBody>
            <a:bodyPr/>
            <a:lstStyle/>
            <a:p>
              <a:endParaRPr lang="en-US"/>
            </a:p>
          </p:txBody>
        </p:sp>
        <p:sp>
          <p:nvSpPr>
            <p:cNvPr id="58572" name="Freeform 204"/>
            <p:cNvSpPr>
              <a:spLocks/>
            </p:cNvSpPr>
            <p:nvPr/>
          </p:nvSpPr>
          <p:spPr bwMode="auto">
            <a:xfrm>
              <a:off x="3926" y="2012"/>
              <a:ext cx="11" cy="11"/>
            </a:xfrm>
            <a:custGeom>
              <a:avLst/>
              <a:gdLst>
                <a:gd name="T0" fmla="*/ 2 w 11"/>
                <a:gd name="T1" fmla="*/ 4 h 11"/>
                <a:gd name="T2" fmla="*/ 0 w 11"/>
                <a:gd name="T3" fmla="*/ 5 h 11"/>
                <a:gd name="T4" fmla="*/ 0 w 11"/>
                <a:gd name="T5" fmla="*/ 7 h 11"/>
                <a:gd name="T6" fmla="*/ 2 w 11"/>
                <a:gd name="T7" fmla="*/ 9 h 11"/>
                <a:gd name="T8" fmla="*/ 4 w 11"/>
                <a:gd name="T9" fmla="*/ 11 h 11"/>
                <a:gd name="T10" fmla="*/ 5 w 11"/>
                <a:gd name="T11" fmla="*/ 11 h 11"/>
                <a:gd name="T12" fmla="*/ 7 w 11"/>
                <a:gd name="T13" fmla="*/ 11 h 11"/>
                <a:gd name="T14" fmla="*/ 9 w 11"/>
                <a:gd name="T15" fmla="*/ 11 h 11"/>
                <a:gd name="T16" fmla="*/ 11 w 11"/>
                <a:gd name="T17" fmla="*/ 9 h 11"/>
                <a:gd name="T18" fmla="*/ 11 w 11"/>
                <a:gd name="T19" fmla="*/ 9 h 11"/>
                <a:gd name="T20" fmla="*/ 11 w 11"/>
                <a:gd name="T21" fmla="*/ 7 h 11"/>
                <a:gd name="T22" fmla="*/ 11 w 11"/>
                <a:gd name="T23" fmla="*/ 5 h 11"/>
                <a:gd name="T24" fmla="*/ 11 w 11"/>
                <a:gd name="T25" fmla="*/ 4 h 11"/>
                <a:gd name="T26" fmla="*/ 9 w 11"/>
                <a:gd name="T27" fmla="*/ 2 h 11"/>
                <a:gd name="T28" fmla="*/ 7 w 11"/>
                <a:gd name="T29" fmla="*/ 0 h 11"/>
                <a:gd name="T30" fmla="*/ 5 w 11"/>
                <a:gd name="T31" fmla="*/ 0 h 11"/>
                <a:gd name="T32" fmla="*/ 4 w 11"/>
                <a:gd name="T33" fmla="*/ 2 h 11"/>
                <a:gd name="T34" fmla="*/ 2 w 11"/>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2" y="4"/>
                  </a:moveTo>
                  <a:lnTo>
                    <a:pt x="0" y="5"/>
                  </a:lnTo>
                  <a:lnTo>
                    <a:pt x="0" y="7"/>
                  </a:lnTo>
                  <a:lnTo>
                    <a:pt x="2" y="9"/>
                  </a:lnTo>
                  <a:lnTo>
                    <a:pt x="4" y="11"/>
                  </a:lnTo>
                  <a:lnTo>
                    <a:pt x="5" y="11"/>
                  </a:lnTo>
                  <a:lnTo>
                    <a:pt x="7" y="11"/>
                  </a:lnTo>
                  <a:lnTo>
                    <a:pt x="9" y="11"/>
                  </a:lnTo>
                  <a:lnTo>
                    <a:pt x="11" y="9"/>
                  </a:lnTo>
                  <a:lnTo>
                    <a:pt x="11" y="9"/>
                  </a:lnTo>
                  <a:lnTo>
                    <a:pt x="11" y="7"/>
                  </a:lnTo>
                  <a:lnTo>
                    <a:pt x="11" y="5"/>
                  </a:lnTo>
                  <a:lnTo>
                    <a:pt x="11" y="4"/>
                  </a:lnTo>
                  <a:lnTo>
                    <a:pt x="9" y="2"/>
                  </a:lnTo>
                  <a:lnTo>
                    <a:pt x="7" y="0"/>
                  </a:lnTo>
                  <a:lnTo>
                    <a:pt x="5" y="0"/>
                  </a:lnTo>
                  <a:lnTo>
                    <a:pt x="4" y="2"/>
                  </a:lnTo>
                  <a:lnTo>
                    <a:pt x="2" y="4"/>
                  </a:lnTo>
                  <a:close/>
                </a:path>
              </a:pathLst>
            </a:custGeom>
            <a:solidFill>
              <a:srgbClr val="000000"/>
            </a:solidFill>
            <a:ln w="9525">
              <a:solidFill>
                <a:srgbClr val="009999"/>
              </a:solidFill>
              <a:round/>
              <a:headEnd/>
              <a:tailEnd/>
            </a:ln>
          </p:spPr>
          <p:txBody>
            <a:bodyPr/>
            <a:lstStyle/>
            <a:p>
              <a:endParaRPr lang="en-US"/>
            </a:p>
          </p:txBody>
        </p:sp>
        <p:sp>
          <p:nvSpPr>
            <p:cNvPr id="58573" name="Freeform 205"/>
            <p:cNvSpPr>
              <a:spLocks/>
            </p:cNvSpPr>
            <p:nvPr/>
          </p:nvSpPr>
          <p:spPr bwMode="auto">
            <a:xfrm>
              <a:off x="3942" y="1997"/>
              <a:ext cx="10" cy="10"/>
            </a:xfrm>
            <a:custGeom>
              <a:avLst/>
              <a:gdLst>
                <a:gd name="T0" fmla="*/ 0 w 10"/>
                <a:gd name="T1" fmla="*/ 4 h 10"/>
                <a:gd name="T2" fmla="*/ 0 w 10"/>
                <a:gd name="T3" fmla="*/ 5 h 10"/>
                <a:gd name="T4" fmla="*/ 0 w 10"/>
                <a:gd name="T5" fmla="*/ 7 h 10"/>
                <a:gd name="T6" fmla="*/ 0 w 10"/>
                <a:gd name="T7" fmla="*/ 9 h 10"/>
                <a:gd name="T8" fmla="*/ 1 w 10"/>
                <a:gd name="T9" fmla="*/ 10 h 10"/>
                <a:gd name="T10" fmla="*/ 3 w 10"/>
                <a:gd name="T11" fmla="*/ 10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8 w 10"/>
                <a:gd name="T25" fmla="*/ 4 h 10"/>
                <a:gd name="T26" fmla="*/ 6 w 10"/>
                <a:gd name="T27" fmla="*/ 2 h 10"/>
                <a:gd name="T28" fmla="*/ 5 w 10"/>
                <a:gd name="T29" fmla="*/ 0 h 10"/>
                <a:gd name="T30" fmla="*/ 3 w 10"/>
                <a:gd name="T31" fmla="*/ 0 h 10"/>
                <a:gd name="T32" fmla="*/ 1 w 10"/>
                <a:gd name="T33" fmla="*/ 2 h 10"/>
                <a:gd name="T34" fmla="*/ 0 w 10"/>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4"/>
                  </a:moveTo>
                  <a:lnTo>
                    <a:pt x="0" y="5"/>
                  </a:lnTo>
                  <a:lnTo>
                    <a:pt x="0" y="7"/>
                  </a:lnTo>
                  <a:lnTo>
                    <a:pt x="0" y="9"/>
                  </a:lnTo>
                  <a:lnTo>
                    <a:pt x="1" y="10"/>
                  </a:lnTo>
                  <a:lnTo>
                    <a:pt x="3" y="10"/>
                  </a:lnTo>
                  <a:lnTo>
                    <a:pt x="5" y="10"/>
                  </a:lnTo>
                  <a:lnTo>
                    <a:pt x="6" y="10"/>
                  </a:lnTo>
                  <a:lnTo>
                    <a:pt x="8" y="9"/>
                  </a:lnTo>
                  <a:lnTo>
                    <a:pt x="8" y="9"/>
                  </a:lnTo>
                  <a:lnTo>
                    <a:pt x="10" y="7"/>
                  </a:lnTo>
                  <a:lnTo>
                    <a:pt x="10" y="5"/>
                  </a:lnTo>
                  <a:lnTo>
                    <a:pt x="8" y="4"/>
                  </a:lnTo>
                  <a:lnTo>
                    <a:pt x="6" y="2"/>
                  </a:lnTo>
                  <a:lnTo>
                    <a:pt x="5" y="0"/>
                  </a:lnTo>
                  <a:lnTo>
                    <a:pt x="3" y="0"/>
                  </a:lnTo>
                  <a:lnTo>
                    <a:pt x="1" y="2"/>
                  </a:lnTo>
                  <a:lnTo>
                    <a:pt x="0" y="4"/>
                  </a:lnTo>
                  <a:close/>
                </a:path>
              </a:pathLst>
            </a:custGeom>
            <a:solidFill>
              <a:srgbClr val="000000"/>
            </a:solidFill>
            <a:ln w="9525">
              <a:solidFill>
                <a:srgbClr val="009999"/>
              </a:solidFill>
              <a:round/>
              <a:headEnd/>
              <a:tailEnd/>
            </a:ln>
          </p:spPr>
          <p:txBody>
            <a:bodyPr/>
            <a:lstStyle/>
            <a:p>
              <a:endParaRPr lang="en-US"/>
            </a:p>
          </p:txBody>
        </p:sp>
        <p:sp>
          <p:nvSpPr>
            <p:cNvPr id="58574" name="Freeform 206"/>
            <p:cNvSpPr>
              <a:spLocks/>
            </p:cNvSpPr>
            <p:nvPr/>
          </p:nvSpPr>
          <p:spPr bwMode="auto">
            <a:xfrm>
              <a:off x="3955" y="1984"/>
              <a:ext cx="10" cy="10"/>
            </a:xfrm>
            <a:custGeom>
              <a:avLst/>
              <a:gdLst>
                <a:gd name="T0" fmla="*/ 0 w 10"/>
                <a:gd name="T1" fmla="*/ 1 h 10"/>
                <a:gd name="T2" fmla="*/ 0 w 10"/>
                <a:gd name="T3" fmla="*/ 3 h 10"/>
                <a:gd name="T4" fmla="*/ 0 w 10"/>
                <a:gd name="T5" fmla="*/ 5 h 10"/>
                <a:gd name="T6" fmla="*/ 0 w 10"/>
                <a:gd name="T7" fmla="*/ 7 h 10"/>
                <a:gd name="T8" fmla="*/ 2 w 10"/>
                <a:gd name="T9" fmla="*/ 8 h 10"/>
                <a:gd name="T10" fmla="*/ 3 w 10"/>
                <a:gd name="T11" fmla="*/ 10 h 10"/>
                <a:gd name="T12" fmla="*/ 5 w 10"/>
                <a:gd name="T13" fmla="*/ 10 h 10"/>
                <a:gd name="T14" fmla="*/ 7 w 10"/>
                <a:gd name="T15" fmla="*/ 8 h 10"/>
                <a:gd name="T16" fmla="*/ 9 w 10"/>
                <a:gd name="T17" fmla="*/ 7 h 10"/>
                <a:gd name="T18" fmla="*/ 9 w 10"/>
                <a:gd name="T19" fmla="*/ 7 h 10"/>
                <a:gd name="T20" fmla="*/ 10 w 10"/>
                <a:gd name="T21" fmla="*/ 5 h 10"/>
                <a:gd name="T22" fmla="*/ 10 w 10"/>
                <a:gd name="T23" fmla="*/ 3 h 10"/>
                <a:gd name="T24" fmla="*/ 9 w 10"/>
                <a:gd name="T25" fmla="*/ 1 h 10"/>
                <a:gd name="T26" fmla="*/ 7 w 10"/>
                <a:gd name="T27" fmla="*/ 0 h 10"/>
                <a:gd name="T28" fmla="*/ 5 w 10"/>
                <a:gd name="T29" fmla="*/ 0 h 10"/>
                <a:gd name="T30" fmla="*/ 3 w 10"/>
                <a:gd name="T31" fmla="*/ 0 h 10"/>
                <a:gd name="T32" fmla="*/ 2 w 10"/>
                <a:gd name="T33" fmla="*/ 0 h 10"/>
                <a:gd name="T34" fmla="*/ 0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1"/>
                  </a:moveTo>
                  <a:lnTo>
                    <a:pt x="0" y="3"/>
                  </a:lnTo>
                  <a:lnTo>
                    <a:pt x="0" y="5"/>
                  </a:lnTo>
                  <a:lnTo>
                    <a:pt x="0" y="7"/>
                  </a:lnTo>
                  <a:lnTo>
                    <a:pt x="2" y="8"/>
                  </a:lnTo>
                  <a:lnTo>
                    <a:pt x="3" y="10"/>
                  </a:lnTo>
                  <a:lnTo>
                    <a:pt x="5" y="10"/>
                  </a:lnTo>
                  <a:lnTo>
                    <a:pt x="7" y="8"/>
                  </a:lnTo>
                  <a:lnTo>
                    <a:pt x="9" y="7"/>
                  </a:lnTo>
                  <a:lnTo>
                    <a:pt x="9" y="7"/>
                  </a:lnTo>
                  <a:lnTo>
                    <a:pt x="10" y="5"/>
                  </a:lnTo>
                  <a:lnTo>
                    <a:pt x="10" y="3"/>
                  </a:lnTo>
                  <a:lnTo>
                    <a:pt x="9" y="1"/>
                  </a:lnTo>
                  <a:lnTo>
                    <a:pt x="7" y="0"/>
                  </a:lnTo>
                  <a:lnTo>
                    <a:pt x="5" y="0"/>
                  </a:lnTo>
                  <a:lnTo>
                    <a:pt x="3" y="0"/>
                  </a:lnTo>
                  <a:lnTo>
                    <a:pt x="2" y="0"/>
                  </a:lnTo>
                  <a:lnTo>
                    <a:pt x="0" y="1"/>
                  </a:lnTo>
                  <a:close/>
                </a:path>
              </a:pathLst>
            </a:custGeom>
            <a:solidFill>
              <a:srgbClr val="000000"/>
            </a:solidFill>
            <a:ln w="9525">
              <a:solidFill>
                <a:srgbClr val="009999"/>
              </a:solidFill>
              <a:round/>
              <a:headEnd/>
              <a:tailEnd/>
            </a:ln>
          </p:spPr>
          <p:txBody>
            <a:bodyPr/>
            <a:lstStyle/>
            <a:p>
              <a:endParaRPr lang="en-US"/>
            </a:p>
          </p:txBody>
        </p:sp>
        <p:sp>
          <p:nvSpPr>
            <p:cNvPr id="58575" name="Freeform 207"/>
            <p:cNvSpPr>
              <a:spLocks/>
            </p:cNvSpPr>
            <p:nvPr/>
          </p:nvSpPr>
          <p:spPr bwMode="auto">
            <a:xfrm>
              <a:off x="3969" y="1969"/>
              <a:ext cx="10" cy="10"/>
            </a:xfrm>
            <a:custGeom>
              <a:avLst/>
              <a:gdLst>
                <a:gd name="T0" fmla="*/ 0 w 10"/>
                <a:gd name="T1" fmla="*/ 1 h 10"/>
                <a:gd name="T2" fmla="*/ 0 w 10"/>
                <a:gd name="T3" fmla="*/ 3 h 10"/>
                <a:gd name="T4" fmla="*/ 0 w 10"/>
                <a:gd name="T5" fmla="*/ 5 h 10"/>
                <a:gd name="T6" fmla="*/ 0 w 10"/>
                <a:gd name="T7" fmla="*/ 6 h 10"/>
                <a:gd name="T8" fmla="*/ 1 w 10"/>
                <a:gd name="T9" fmla="*/ 8 h 10"/>
                <a:gd name="T10" fmla="*/ 3 w 10"/>
                <a:gd name="T11" fmla="*/ 10 h 10"/>
                <a:gd name="T12" fmla="*/ 5 w 10"/>
                <a:gd name="T13" fmla="*/ 10 h 10"/>
                <a:gd name="T14" fmla="*/ 6 w 10"/>
                <a:gd name="T15" fmla="*/ 8 h 10"/>
                <a:gd name="T16" fmla="*/ 8 w 10"/>
                <a:gd name="T17" fmla="*/ 6 h 10"/>
                <a:gd name="T18" fmla="*/ 8 w 10"/>
                <a:gd name="T19" fmla="*/ 6 h 10"/>
                <a:gd name="T20" fmla="*/ 10 w 10"/>
                <a:gd name="T21" fmla="*/ 5 h 10"/>
                <a:gd name="T22" fmla="*/ 10 w 10"/>
                <a:gd name="T23" fmla="*/ 3 h 10"/>
                <a:gd name="T24" fmla="*/ 8 w 10"/>
                <a:gd name="T25" fmla="*/ 1 h 10"/>
                <a:gd name="T26" fmla="*/ 6 w 10"/>
                <a:gd name="T27" fmla="*/ 0 h 10"/>
                <a:gd name="T28" fmla="*/ 5 w 10"/>
                <a:gd name="T29" fmla="*/ 0 h 10"/>
                <a:gd name="T30" fmla="*/ 3 w 10"/>
                <a:gd name="T31" fmla="*/ 0 h 10"/>
                <a:gd name="T32" fmla="*/ 1 w 10"/>
                <a:gd name="T33" fmla="*/ 0 h 10"/>
                <a:gd name="T34" fmla="*/ 0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1"/>
                  </a:moveTo>
                  <a:lnTo>
                    <a:pt x="0" y="3"/>
                  </a:lnTo>
                  <a:lnTo>
                    <a:pt x="0" y="5"/>
                  </a:lnTo>
                  <a:lnTo>
                    <a:pt x="0" y="6"/>
                  </a:lnTo>
                  <a:lnTo>
                    <a:pt x="1" y="8"/>
                  </a:lnTo>
                  <a:lnTo>
                    <a:pt x="3" y="10"/>
                  </a:lnTo>
                  <a:lnTo>
                    <a:pt x="5" y="10"/>
                  </a:lnTo>
                  <a:lnTo>
                    <a:pt x="6" y="8"/>
                  </a:lnTo>
                  <a:lnTo>
                    <a:pt x="8" y="6"/>
                  </a:lnTo>
                  <a:lnTo>
                    <a:pt x="8" y="6"/>
                  </a:lnTo>
                  <a:lnTo>
                    <a:pt x="10" y="5"/>
                  </a:lnTo>
                  <a:lnTo>
                    <a:pt x="10" y="3"/>
                  </a:lnTo>
                  <a:lnTo>
                    <a:pt x="8" y="1"/>
                  </a:lnTo>
                  <a:lnTo>
                    <a:pt x="6" y="0"/>
                  </a:lnTo>
                  <a:lnTo>
                    <a:pt x="5" y="0"/>
                  </a:lnTo>
                  <a:lnTo>
                    <a:pt x="3" y="0"/>
                  </a:lnTo>
                  <a:lnTo>
                    <a:pt x="1" y="0"/>
                  </a:lnTo>
                  <a:lnTo>
                    <a:pt x="0" y="1"/>
                  </a:lnTo>
                  <a:close/>
                </a:path>
              </a:pathLst>
            </a:custGeom>
            <a:solidFill>
              <a:srgbClr val="000000"/>
            </a:solidFill>
            <a:ln w="9525">
              <a:solidFill>
                <a:srgbClr val="009999"/>
              </a:solidFill>
              <a:round/>
              <a:headEnd/>
              <a:tailEnd/>
            </a:ln>
          </p:spPr>
          <p:txBody>
            <a:bodyPr/>
            <a:lstStyle/>
            <a:p>
              <a:endParaRPr lang="en-US"/>
            </a:p>
          </p:txBody>
        </p:sp>
        <p:sp>
          <p:nvSpPr>
            <p:cNvPr id="58576" name="Freeform 208"/>
            <p:cNvSpPr>
              <a:spLocks/>
            </p:cNvSpPr>
            <p:nvPr/>
          </p:nvSpPr>
          <p:spPr bwMode="auto">
            <a:xfrm>
              <a:off x="3982" y="1953"/>
              <a:ext cx="10" cy="11"/>
            </a:xfrm>
            <a:custGeom>
              <a:avLst/>
              <a:gdLst>
                <a:gd name="T0" fmla="*/ 0 w 10"/>
                <a:gd name="T1" fmla="*/ 2 h 11"/>
                <a:gd name="T2" fmla="*/ 0 w 10"/>
                <a:gd name="T3" fmla="*/ 4 h 11"/>
                <a:gd name="T4" fmla="*/ 0 w 10"/>
                <a:gd name="T5" fmla="*/ 5 h 11"/>
                <a:gd name="T6" fmla="*/ 0 w 10"/>
                <a:gd name="T7" fmla="*/ 7 h 11"/>
                <a:gd name="T8" fmla="*/ 2 w 10"/>
                <a:gd name="T9" fmla="*/ 9 h 11"/>
                <a:gd name="T10" fmla="*/ 3 w 10"/>
                <a:gd name="T11" fmla="*/ 11 h 11"/>
                <a:gd name="T12" fmla="*/ 5 w 10"/>
                <a:gd name="T13" fmla="*/ 11 h 11"/>
                <a:gd name="T14" fmla="*/ 7 w 10"/>
                <a:gd name="T15" fmla="*/ 9 h 11"/>
                <a:gd name="T16" fmla="*/ 8 w 10"/>
                <a:gd name="T17" fmla="*/ 7 h 11"/>
                <a:gd name="T18" fmla="*/ 8 w 10"/>
                <a:gd name="T19" fmla="*/ 7 h 11"/>
                <a:gd name="T20" fmla="*/ 10 w 10"/>
                <a:gd name="T21" fmla="*/ 5 h 11"/>
                <a:gd name="T22" fmla="*/ 10 w 10"/>
                <a:gd name="T23" fmla="*/ 4 h 11"/>
                <a:gd name="T24" fmla="*/ 8 w 10"/>
                <a:gd name="T25" fmla="*/ 2 h 11"/>
                <a:gd name="T26" fmla="*/ 7 w 10"/>
                <a:gd name="T27" fmla="*/ 0 h 11"/>
                <a:gd name="T28" fmla="*/ 5 w 10"/>
                <a:gd name="T29" fmla="*/ 0 h 11"/>
                <a:gd name="T30" fmla="*/ 3 w 10"/>
                <a:gd name="T31" fmla="*/ 0 h 11"/>
                <a:gd name="T32" fmla="*/ 2 w 10"/>
                <a:gd name="T33" fmla="*/ 0 h 11"/>
                <a:gd name="T34" fmla="*/ 0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2"/>
                  </a:moveTo>
                  <a:lnTo>
                    <a:pt x="0" y="4"/>
                  </a:lnTo>
                  <a:lnTo>
                    <a:pt x="0" y="5"/>
                  </a:lnTo>
                  <a:lnTo>
                    <a:pt x="0" y="7"/>
                  </a:lnTo>
                  <a:lnTo>
                    <a:pt x="2" y="9"/>
                  </a:lnTo>
                  <a:lnTo>
                    <a:pt x="3" y="11"/>
                  </a:lnTo>
                  <a:lnTo>
                    <a:pt x="5" y="11"/>
                  </a:lnTo>
                  <a:lnTo>
                    <a:pt x="7" y="9"/>
                  </a:lnTo>
                  <a:lnTo>
                    <a:pt x="8" y="7"/>
                  </a:lnTo>
                  <a:lnTo>
                    <a:pt x="8" y="7"/>
                  </a:lnTo>
                  <a:lnTo>
                    <a:pt x="10" y="5"/>
                  </a:lnTo>
                  <a:lnTo>
                    <a:pt x="10" y="4"/>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77" name="Freeform 209"/>
            <p:cNvSpPr>
              <a:spLocks/>
            </p:cNvSpPr>
            <p:nvPr/>
          </p:nvSpPr>
          <p:spPr bwMode="auto">
            <a:xfrm>
              <a:off x="3996" y="1938"/>
              <a:ext cx="10" cy="10"/>
            </a:xfrm>
            <a:custGeom>
              <a:avLst/>
              <a:gdLst>
                <a:gd name="T0" fmla="*/ 0 w 10"/>
                <a:gd name="T1" fmla="*/ 2 h 10"/>
                <a:gd name="T2" fmla="*/ 0 w 10"/>
                <a:gd name="T3" fmla="*/ 4 h 10"/>
                <a:gd name="T4" fmla="*/ 0 w 10"/>
                <a:gd name="T5" fmla="*/ 5 h 10"/>
                <a:gd name="T6" fmla="*/ 0 w 10"/>
                <a:gd name="T7" fmla="*/ 7 h 10"/>
                <a:gd name="T8" fmla="*/ 1 w 10"/>
                <a:gd name="T9" fmla="*/ 9 h 10"/>
                <a:gd name="T10" fmla="*/ 3 w 10"/>
                <a:gd name="T11" fmla="*/ 10 h 10"/>
                <a:gd name="T12" fmla="*/ 5 w 10"/>
                <a:gd name="T13" fmla="*/ 10 h 10"/>
                <a:gd name="T14" fmla="*/ 6 w 10"/>
                <a:gd name="T15" fmla="*/ 9 h 10"/>
                <a:gd name="T16" fmla="*/ 8 w 10"/>
                <a:gd name="T17" fmla="*/ 7 h 10"/>
                <a:gd name="T18" fmla="*/ 8 w 10"/>
                <a:gd name="T19" fmla="*/ 7 h 10"/>
                <a:gd name="T20" fmla="*/ 10 w 10"/>
                <a:gd name="T21" fmla="*/ 5 h 10"/>
                <a:gd name="T22" fmla="*/ 10 w 10"/>
                <a:gd name="T23" fmla="*/ 4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4"/>
                  </a:lnTo>
                  <a:lnTo>
                    <a:pt x="0" y="5"/>
                  </a:lnTo>
                  <a:lnTo>
                    <a:pt x="0" y="7"/>
                  </a:lnTo>
                  <a:lnTo>
                    <a:pt x="1" y="9"/>
                  </a:lnTo>
                  <a:lnTo>
                    <a:pt x="3" y="10"/>
                  </a:lnTo>
                  <a:lnTo>
                    <a:pt x="5" y="10"/>
                  </a:lnTo>
                  <a:lnTo>
                    <a:pt x="6" y="9"/>
                  </a:lnTo>
                  <a:lnTo>
                    <a:pt x="8" y="7"/>
                  </a:lnTo>
                  <a:lnTo>
                    <a:pt x="8" y="7"/>
                  </a:lnTo>
                  <a:lnTo>
                    <a:pt x="10" y="5"/>
                  </a:lnTo>
                  <a:lnTo>
                    <a:pt x="10" y="4"/>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78" name="Freeform 210"/>
            <p:cNvSpPr>
              <a:spLocks/>
            </p:cNvSpPr>
            <p:nvPr/>
          </p:nvSpPr>
          <p:spPr bwMode="auto">
            <a:xfrm>
              <a:off x="4009" y="1923"/>
              <a:ext cx="10" cy="10"/>
            </a:xfrm>
            <a:custGeom>
              <a:avLst/>
              <a:gdLst>
                <a:gd name="T0" fmla="*/ 0 w 10"/>
                <a:gd name="T1" fmla="*/ 2 h 10"/>
                <a:gd name="T2" fmla="*/ 0 w 10"/>
                <a:gd name="T3" fmla="*/ 3 h 10"/>
                <a:gd name="T4" fmla="*/ 0 w 10"/>
                <a:gd name="T5" fmla="*/ 5 h 10"/>
                <a:gd name="T6" fmla="*/ 0 w 10"/>
                <a:gd name="T7" fmla="*/ 7 h 10"/>
                <a:gd name="T8" fmla="*/ 2 w 10"/>
                <a:gd name="T9" fmla="*/ 9 h 10"/>
                <a:gd name="T10" fmla="*/ 3 w 10"/>
                <a:gd name="T11" fmla="*/ 10 h 10"/>
                <a:gd name="T12" fmla="*/ 5 w 10"/>
                <a:gd name="T13" fmla="*/ 10 h 10"/>
                <a:gd name="T14" fmla="*/ 7 w 10"/>
                <a:gd name="T15" fmla="*/ 9 h 10"/>
                <a:gd name="T16" fmla="*/ 8 w 10"/>
                <a:gd name="T17" fmla="*/ 7 h 10"/>
                <a:gd name="T18" fmla="*/ 8 w 10"/>
                <a:gd name="T19" fmla="*/ 7 h 10"/>
                <a:gd name="T20" fmla="*/ 10 w 10"/>
                <a:gd name="T21" fmla="*/ 5 h 10"/>
                <a:gd name="T22" fmla="*/ 10 w 10"/>
                <a:gd name="T23" fmla="*/ 3 h 10"/>
                <a:gd name="T24" fmla="*/ 8 w 10"/>
                <a:gd name="T25" fmla="*/ 2 h 10"/>
                <a:gd name="T26" fmla="*/ 7 w 10"/>
                <a:gd name="T27" fmla="*/ 0 h 10"/>
                <a:gd name="T28" fmla="*/ 5 w 10"/>
                <a:gd name="T29" fmla="*/ 0 h 10"/>
                <a:gd name="T30" fmla="*/ 3 w 10"/>
                <a:gd name="T31" fmla="*/ 0 h 10"/>
                <a:gd name="T32" fmla="*/ 2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2" y="9"/>
                  </a:lnTo>
                  <a:lnTo>
                    <a:pt x="3" y="10"/>
                  </a:lnTo>
                  <a:lnTo>
                    <a:pt x="5" y="10"/>
                  </a:lnTo>
                  <a:lnTo>
                    <a:pt x="7" y="9"/>
                  </a:lnTo>
                  <a:lnTo>
                    <a:pt x="8" y="7"/>
                  </a:lnTo>
                  <a:lnTo>
                    <a:pt x="8" y="7"/>
                  </a:lnTo>
                  <a:lnTo>
                    <a:pt x="10" y="5"/>
                  </a:lnTo>
                  <a:lnTo>
                    <a:pt x="10" y="3"/>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79" name="Freeform 211"/>
            <p:cNvSpPr>
              <a:spLocks/>
            </p:cNvSpPr>
            <p:nvPr/>
          </p:nvSpPr>
          <p:spPr bwMode="auto">
            <a:xfrm>
              <a:off x="4023" y="1908"/>
              <a:ext cx="10" cy="10"/>
            </a:xfrm>
            <a:custGeom>
              <a:avLst/>
              <a:gdLst>
                <a:gd name="T0" fmla="*/ 0 w 10"/>
                <a:gd name="T1" fmla="*/ 2 h 10"/>
                <a:gd name="T2" fmla="*/ 0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6 w 10"/>
                <a:gd name="T15" fmla="*/ 8 h 10"/>
                <a:gd name="T16" fmla="*/ 8 w 10"/>
                <a:gd name="T17" fmla="*/ 7 h 10"/>
                <a:gd name="T18" fmla="*/ 8 w 10"/>
                <a:gd name="T19" fmla="*/ 7 h 10"/>
                <a:gd name="T20" fmla="*/ 10 w 10"/>
                <a:gd name="T21" fmla="*/ 5 h 10"/>
                <a:gd name="T22" fmla="*/ 10 w 10"/>
                <a:gd name="T23" fmla="*/ 3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1" y="8"/>
                  </a:lnTo>
                  <a:lnTo>
                    <a:pt x="3" y="10"/>
                  </a:lnTo>
                  <a:lnTo>
                    <a:pt x="5" y="10"/>
                  </a:lnTo>
                  <a:lnTo>
                    <a:pt x="6" y="8"/>
                  </a:lnTo>
                  <a:lnTo>
                    <a:pt x="8" y="7"/>
                  </a:lnTo>
                  <a:lnTo>
                    <a:pt x="8" y="7"/>
                  </a:lnTo>
                  <a:lnTo>
                    <a:pt x="10" y="5"/>
                  </a:lnTo>
                  <a:lnTo>
                    <a:pt x="10" y="3"/>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8580" name="Freeform 212"/>
            <p:cNvSpPr>
              <a:spLocks/>
            </p:cNvSpPr>
            <p:nvPr/>
          </p:nvSpPr>
          <p:spPr bwMode="auto">
            <a:xfrm>
              <a:off x="4036" y="1893"/>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81" name="Freeform 213"/>
            <p:cNvSpPr>
              <a:spLocks/>
            </p:cNvSpPr>
            <p:nvPr/>
          </p:nvSpPr>
          <p:spPr bwMode="auto">
            <a:xfrm>
              <a:off x="4050" y="1878"/>
              <a:ext cx="10" cy="10"/>
            </a:xfrm>
            <a:custGeom>
              <a:avLst/>
              <a:gdLst>
                <a:gd name="T0" fmla="*/ 0 w 10"/>
                <a:gd name="T1" fmla="*/ 3 h 10"/>
                <a:gd name="T2" fmla="*/ 0 w 10"/>
                <a:gd name="T3" fmla="*/ 5 h 10"/>
                <a:gd name="T4" fmla="*/ 0 w 10"/>
                <a:gd name="T5" fmla="*/ 6 h 10"/>
                <a:gd name="T6" fmla="*/ 0 w 10"/>
                <a:gd name="T7" fmla="*/ 8 h 10"/>
                <a:gd name="T8" fmla="*/ 1 w 10"/>
                <a:gd name="T9" fmla="*/ 10 h 10"/>
                <a:gd name="T10" fmla="*/ 3 w 10"/>
                <a:gd name="T11" fmla="*/ 10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6 w 10"/>
                <a:gd name="T27" fmla="*/ 1 h 10"/>
                <a:gd name="T28" fmla="*/ 5 w 10"/>
                <a:gd name="T29" fmla="*/ 0 h 10"/>
                <a:gd name="T30" fmla="*/ 3 w 10"/>
                <a:gd name="T31" fmla="*/ 0 h 10"/>
                <a:gd name="T32" fmla="*/ 1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1" y="10"/>
                  </a:lnTo>
                  <a:lnTo>
                    <a:pt x="3" y="10"/>
                  </a:lnTo>
                  <a:lnTo>
                    <a:pt x="5" y="10"/>
                  </a:lnTo>
                  <a:lnTo>
                    <a:pt x="6" y="10"/>
                  </a:lnTo>
                  <a:lnTo>
                    <a:pt x="8" y="8"/>
                  </a:lnTo>
                  <a:lnTo>
                    <a:pt x="8" y="8"/>
                  </a:lnTo>
                  <a:lnTo>
                    <a:pt x="10" y="6"/>
                  </a:lnTo>
                  <a:lnTo>
                    <a:pt x="10" y="5"/>
                  </a:lnTo>
                  <a:lnTo>
                    <a:pt x="8" y="3"/>
                  </a:lnTo>
                  <a:lnTo>
                    <a:pt x="6" y="1"/>
                  </a:lnTo>
                  <a:lnTo>
                    <a:pt x="5" y="0"/>
                  </a:lnTo>
                  <a:lnTo>
                    <a:pt x="3" y="0"/>
                  </a:lnTo>
                  <a:lnTo>
                    <a:pt x="1"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82" name="Freeform 214"/>
            <p:cNvSpPr>
              <a:spLocks/>
            </p:cNvSpPr>
            <p:nvPr/>
          </p:nvSpPr>
          <p:spPr bwMode="auto">
            <a:xfrm>
              <a:off x="4063" y="1862"/>
              <a:ext cx="10" cy="11"/>
            </a:xfrm>
            <a:custGeom>
              <a:avLst/>
              <a:gdLst>
                <a:gd name="T0" fmla="*/ 0 w 10"/>
                <a:gd name="T1" fmla="*/ 4 h 11"/>
                <a:gd name="T2" fmla="*/ 0 w 10"/>
                <a:gd name="T3" fmla="*/ 5 h 11"/>
                <a:gd name="T4" fmla="*/ 0 w 10"/>
                <a:gd name="T5" fmla="*/ 7 h 11"/>
                <a:gd name="T6" fmla="*/ 0 w 10"/>
                <a:gd name="T7" fmla="*/ 9 h 11"/>
                <a:gd name="T8" fmla="*/ 2 w 10"/>
                <a:gd name="T9" fmla="*/ 11 h 11"/>
                <a:gd name="T10" fmla="*/ 3 w 10"/>
                <a:gd name="T11" fmla="*/ 11 h 11"/>
                <a:gd name="T12" fmla="*/ 5 w 10"/>
                <a:gd name="T13" fmla="*/ 11 h 11"/>
                <a:gd name="T14" fmla="*/ 7 w 10"/>
                <a:gd name="T15" fmla="*/ 11 h 11"/>
                <a:gd name="T16" fmla="*/ 8 w 10"/>
                <a:gd name="T17" fmla="*/ 9 h 11"/>
                <a:gd name="T18" fmla="*/ 8 w 10"/>
                <a:gd name="T19" fmla="*/ 9 h 11"/>
                <a:gd name="T20" fmla="*/ 10 w 10"/>
                <a:gd name="T21" fmla="*/ 7 h 11"/>
                <a:gd name="T22" fmla="*/ 10 w 10"/>
                <a:gd name="T23" fmla="*/ 5 h 11"/>
                <a:gd name="T24" fmla="*/ 8 w 10"/>
                <a:gd name="T25" fmla="*/ 4 h 11"/>
                <a:gd name="T26" fmla="*/ 7 w 10"/>
                <a:gd name="T27" fmla="*/ 2 h 11"/>
                <a:gd name="T28" fmla="*/ 5 w 10"/>
                <a:gd name="T29" fmla="*/ 0 h 11"/>
                <a:gd name="T30" fmla="*/ 3 w 10"/>
                <a:gd name="T31" fmla="*/ 0 h 11"/>
                <a:gd name="T32" fmla="*/ 2 w 10"/>
                <a:gd name="T33" fmla="*/ 2 h 11"/>
                <a:gd name="T34" fmla="*/ 0 w 10"/>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4"/>
                  </a:moveTo>
                  <a:lnTo>
                    <a:pt x="0" y="5"/>
                  </a:lnTo>
                  <a:lnTo>
                    <a:pt x="0" y="7"/>
                  </a:lnTo>
                  <a:lnTo>
                    <a:pt x="0" y="9"/>
                  </a:lnTo>
                  <a:lnTo>
                    <a:pt x="2" y="11"/>
                  </a:lnTo>
                  <a:lnTo>
                    <a:pt x="3" y="11"/>
                  </a:lnTo>
                  <a:lnTo>
                    <a:pt x="5" y="11"/>
                  </a:lnTo>
                  <a:lnTo>
                    <a:pt x="7" y="11"/>
                  </a:lnTo>
                  <a:lnTo>
                    <a:pt x="8" y="9"/>
                  </a:lnTo>
                  <a:lnTo>
                    <a:pt x="8" y="9"/>
                  </a:lnTo>
                  <a:lnTo>
                    <a:pt x="10" y="7"/>
                  </a:lnTo>
                  <a:lnTo>
                    <a:pt x="10" y="5"/>
                  </a:lnTo>
                  <a:lnTo>
                    <a:pt x="8" y="4"/>
                  </a:lnTo>
                  <a:lnTo>
                    <a:pt x="7" y="2"/>
                  </a:lnTo>
                  <a:lnTo>
                    <a:pt x="5" y="0"/>
                  </a:lnTo>
                  <a:lnTo>
                    <a:pt x="3" y="0"/>
                  </a:lnTo>
                  <a:lnTo>
                    <a:pt x="2" y="2"/>
                  </a:lnTo>
                  <a:lnTo>
                    <a:pt x="0" y="4"/>
                  </a:lnTo>
                  <a:close/>
                </a:path>
              </a:pathLst>
            </a:custGeom>
            <a:solidFill>
              <a:srgbClr val="000000"/>
            </a:solidFill>
            <a:ln w="9525">
              <a:solidFill>
                <a:srgbClr val="009999"/>
              </a:solidFill>
              <a:round/>
              <a:headEnd/>
              <a:tailEnd/>
            </a:ln>
          </p:spPr>
          <p:txBody>
            <a:bodyPr/>
            <a:lstStyle/>
            <a:p>
              <a:endParaRPr lang="en-US"/>
            </a:p>
          </p:txBody>
        </p:sp>
        <p:sp>
          <p:nvSpPr>
            <p:cNvPr id="58583" name="Freeform 215"/>
            <p:cNvSpPr>
              <a:spLocks/>
            </p:cNvSpPr>
            <p:nvPr/>
          </p:nvSpPr>
          <p:spPr bwMode="auto">
            <a:xfrm>
              <a:off x="4077" y="1847"/>
              <a:ext cx="10" cy="10"/>
            </a:xfrm>
            <a:custGeom>
              <a:avLst/>
              <a:gdLst>
                <a:gd name="T0" fmla="*/ 0 w 10"/>
                <a:gd name="T1" fmla="*/ 4 h 10"/>
                <a:gd name="T2" fmla="*/ 0 w 10"/>
                <a:gd name="T3" fmla="*/ 5 h 10"/>
                <a:gd name="T4" fmla="*/ 0 w 10"/>
                <a:gd name="T5" fmla="*/ 7 h 10"/>
                <a:gd name="T6" fmla="*/ 0 w 10"/>
                <a:gd name="T7" fmla="*/ 9 h 10"/>
                <a:gd name="T8" fmla="*/ 1 w 10"/>
                <a:gd name="T9" fmla="*/ 10 h 10"/>
                <a:gd name="T10" fmla="*/ 3 w 10"/>
                <a:gd name="T11" fmla="*/ 10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8 w 10"/>
                <a:gd name="T25" fmla="*/ 4 h 10"/>
                <a:gd name="T26" fmla="*/ 6 w 10"/>
                <a:gd name="T27" fmla="*/ 2 h 10"/>
                <a:gd name="T28" fmla="*/ 5 w 10"/>
                <a:gd name="T29" fmla="*/ 0 h 10"/>
                <a:gd name="T30" fmla="*/ 3 w 10"/>
                <a:gd name="T31" fmla="*/ 0 h 10"/>
                <a:gd name="T32" fmla="*/ 1 w 10"/>
                <a:gd name="T33" fmla="*/ 2 h 10"/>
                <a:gd name="T34" fmla="*/ 0 w 10"/>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4"/>
                  </a:moveTo>
                  <a:lnTo>
                    <a:pt x="0" y="5"/>
                  </a:lnTo>
                  <a:lnTo>
                    <a:pt x="0" y="7"/>
                  </a:lnTo>
                  <a:lnTo>
                    <a:pt x="0" y="9"/>
                  </a:lnTo>
                  <a:lnTo>
                    <a:pt x="1" y="10"/>
                  </a:lnTo>
                  <a:lnTo>
                    <a:pt x="3" y="10"/>
                  </a:lnTo>
                  <a:lnTo>
                    <a:pt x="5" y="10"/>
                  </a:lnTo>
                  <a:lnTo>
                    <a:pt x="6" y="10"/>
                  </a:lnTo>
                  <a:lnTo>
                    <a:pt x="8" y="9"/>
                  </a:lnTo>
                  <a:lnTo>
                    <a:pt x="8" y="9"/>
                  </a:lnTo>
                  <a:lnTo>
                    <a:pt x="10" y="7"/>
                  </a:lnTo>
                  <a:lnTo>
                    <a:pt x="10" y="5"/>
                  </a:lnTo>
                  <a:lnTo>
                    <a:pt x="8" y="4"/>
                  </a:lnTo>
                  <a:lnTo>
                    <a:pt x="6" y="2"/>
                  </a:lnTo>
                  <a:lnTo>
                    <a:pt x="5" y="0"/>
                  </a:lnTo>
                  <a:lnTo>
                    <a:pt x="3" y="0"/>
                  </a:lnTo>
                  <a:lnTo>
                    <a:pt x="1" y="2"/>
                  </a:lnTo>
                  <a:lnTo>
                    <a:pt x="0" y="4"/>
                  </a:lnTo>
                  <a:close/>
                </a:path>
              </a:pathLst>
            </a:custGeom>
            <a:solidFill>
              <a:srgbClr val="000000"/>
            </a:solidFill>
            <a:ln w="9525">
              <a:solidFill>
                <a:srgbClr val="009999"/>
              </a:solidFill>
              <a:round/>
              <a:headEnd/>
              <a:tailEnd/>
            </a:ln>
          </p:spPr>
          <p:txBody>
            <a:bodyPr/>
            <a:lstStyle/>
            <a:p>
              <a:endParaRPr lang="en-US"/>
            </a:p>
          </p:txBody>
        </p:sp>
        <p:sp>
          <p:nvSpPr>
            <p:cNvPr id="58584" name="Freeform 216"/>
            <p:cNvSpPr>
              <a:spLocks/>
            </p:cNvSpPr>
            <p:nvPr/>
          </p:nvSpPr>
          <p:spPr bwMode="auto">
            <a:xfrm>
              <a:off x="4090" y="1832"/>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2 h 10"/>
                <a:gd name="T28" fmla="*/ 5 w 10"/>
                <a:gd name="T29" fmla="*/ 0 h 10"/>
                <a:gd name="T30" fmla="*/ 3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3" y="10"/>
                  </a:lnTo>
                  <a:lnTo>
                    <a:pt x="5" y="10"/>
                  </a:lnTo>
                  <a:lnTo>
                    <a:pt x="7" y="10"/>
                  </a:lnTo>
                  <a:lnTo>
                    <a:pt x="8" y="8"/>
                  </a:lnTo>
                  <a:lnTo>
                    <a:pt x="8" y="8"/>
                  </a:lnTo>
                  <a:lnTo>
                    <a:pt x="10" y="7"/>
                  </a:lnTo>
                  <a:lnTo>
                    <a:pt x="10" y="5"/>
                  </a:lnTo>
                  <a:lnTo>
                    <a:pt x="8" y="3"/>
                  </a:lnTo>
                  <a:lnTo>
                    <a:pt x="7" y="2"/>
                  </a:lnTo>
                  <a:lnTo>
                    <a:pt x="5" y="0"/>
                  </a:lnTo>
                  <a:lnTo>
                    <a:pt x="3"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8585" name="Freeform 217"/>
            <p:cNvSpPr>
              <a:spLocks/>
            </p:cNvSpPr>
            <p:nvPr/>
          </p:nvSpPr>
          <p:spPr bwMode="auto">
            <a:xfrm>
              <a:off x="4103" y="1817"/>
              <a:ext cx="11" cy="10"/>
            </a:xfrm>
            <a:custGeom>
              <a:avLst/>
              <a:gdLst>
                <a:gd name="T0" fmla="*/ 0 w 11"/>
                <a:gd name="T1" fmla="*/ 3 h 10"/>
                <a:gd name="T2" fmla="*/ 0 w 11"/>
                <a:gd name="T3" fmla="*/ 5 h 10"/>
                <a:gd name="T4" fmla="*/ 0 w 11"/>
                <a:gd name="T5" fmla="*/ 7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7 h 10"/>
                <a:gd name="T22" fmla="*/ 11 w 11"/>
                <a:gd name="T23" fmla="*/ 5 h 10"/>
                <a:gd name="T24" fmla="*/ 9 w 11"/>
                <a:gd name="T25" fmla="*/ 3 h 10"/>
                <a:gd name="T26" fmla="*/ 7 w 11"/>
                <a:gd name="T27" fmla="*/ 2 h 10"/>
                <a:gd name="T28" fmla="*/ 6 w 11"/>
                <a:gd name="T29" fmla="*/ 0 h 10"/>
                <a:gd name="T30" fmla="*/ 4 w 11"/>
                <a:gd name="T31" fmla="*/ 0 h 10"/>
                <a:gd name="T32" fmla="*/ 2 w 11"/>
                <a:gd name="T33" fmla="*/ 2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7"/>
                  </a:lnTo>
                  <a:lnTo>
                    <a:pt x="0" y="8"/>
                  </a:lnTo>
                  <a:lnTo>
                    <a:pt x="2" y="10"/>
                  </a:lnTo>
                  <a:lnTo>
                    <a:pt x="4" y="10"/>
                  </a:lnTo>
                  <a:lnTo>
                    <a:pt x="6" y="10"/>
                  </a:lnTo>
                  <a:lnTo>
                    <a:pt x="7" y="10"/>
                  </a:lnTo>
                  <a:lnTo>
                    <a:pt x="9" y="8"/>
                  </a:lnTo>
                  <a:lnTo>
                    <a:pt x="9" y="8"/>
                  </a:lnTo>
                  <a:lnTo>
                    <a:pt x="11" y="7"/>
                  </a:lnTo>
                  <a:lnTo>
                    <a:pt x="11" y="5"/>
                  </a:lnTo>
                  <a:lnTo>
                    <a:pt x="9" y="3"/>
                  </a:lnTo>
                  <a:lnTo>
                    <a:pt x="7" y="2"/>
                  </a:lnTo>
                  <a:lnTo>
                    <a:pt x="6" y="0"/>
                  </a:lnTo>
                  <a:lnTo>
                    <a:pt x="4"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8586" name="Freeform 218"/>
            <p:cNvSpPr>
              <a:spLocks/>
            </p:cNvSpPr>
            <p:nvPr/>
          </p:nvSpPr>
          <p:spPr bwMode="auto">
            <a:xfrm>
              <a:off x="4117" y="1802"/>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8587" name="Freeform 219"/>
            <p:cNvSpPr>
              <a:spLocks/>
            </p:cNvSpPr>
            <p:nvPr/>
          </p:nvSpPr>
          <p:spPr bwMode="auto">
            <a:xfrm>
              <a:off x="4130" y="1787"/>
              <a:ext cx="11" cy="10"/>
            </a:xfrm>
            <a:custGeom>
              <a:avLst/>
              <a:gdLst>
                <a:gd name="T0" fmla="*/ 0 w 11"/>
                <a:gd name="T1" fmla="*/ 3 h 10"/>
                <a:gd name="T2" fmla="*/ 0 w 11"/>
                <a:gd name="T3" fmla="*/ 5 h 10"/>
                <a:gd name="T4" fmla="*/ 0 w 11"/>
                <a:gd name="T5" fmla="*/ 6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6 h 10"/>
                <a:gd name="T22" fmla="*/ 11 w 11"/>
                <a:gd name="T23" fmla="*/ 5 h 10"/>
                <a:gd name="T24" fmla="*/ 9 w 11"/>
                <a:gd name="T25" fmla="*/ 3 h 10"/>
                <a:gd name="T26" fmla="*/ 7 w 11"/>
                <a:gd name="T27" fmla="*/ 1 h 10"/>
                <a:gd name="T28" fmla="*/ 6 w 11"/>
                <a:gd name="T29" fmla="*/ 0 h 10"/>
                <a:gd name="T30" fmla="*/ 4 w 11"/>
                <a:gd name="T31" fmla="*/ 0 h 10"/>
                <a:gd name="T32" fmla="*/ 2 w 11"/>
                <a:gd name="T33" fmla="*/ 1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6"/>
                  </a:lnTo>
                  <a:lnTo>
                    <a:pt x="0" y="8"/>
                  </a:lnTo>
                  <a:lnTo>
                    <a:pt x="2" y="10"/>
                  </a:lnTo>
                  <a:lnTo>
                    <a:pt x="4" y="10"/>
                  </a:lnTo>
                  <a:lnTo>
                    <a:pt x="6" y="10"/>
                  </a:lnTo>
                  <a:lnTo>
                    <a:pt x="7" y="10"/>
                  </a:lnTo>
                  <a:lnTo>
                    <a:pt x="9" y="8"/>
                  </a:lnTo>
                  <a:lnTo>
                    <a:pt x="9" y="8"/>
                  </a:lnTo>
                  <a:lnTo>
                    <a:pt x="11" y="6"/>
                  </a:lnTo>
                  <a:lnTo>
                    <a:pt x="11" y="5"/>
                  </a:lnTo>
                  <a:lnTo>
                    <a:pt x="9" y="3"/>
                  </a:lnTo>
                  <a:lnTo>
                    <a:pt x="7" y="1"/>
                  </a:lnTo>
                  <a:lnTo>
                    <a:pt x="6"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grpSp>
      <p:sp>
        <p:nvSpPr>
          <p:cNvPr id="58588" name="Rectangle 220"/>
          <p:cNvSpPr>
            <a:spLocks noChangeArrowheads="1"/>
          </p:cNvSpPr>
          <p:nvPr/>
        </p:nvSpPr>
        <p:spPr bwMode="auto">
          <a:xfrm>
            <a:off x="3619500" y="4745038"/>
            <a:ext cx="279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chemeClr val="tx2"/>
                </a:solidFill>
              </a:rPr>
              <a:t>SC</a:t>
            </a:r>
          </a:p>
        </p:txBody>
      </p:sp>
      <p:sp>
        <p:nvSpPr>
          <p:cNvPr id="58589" name="Rectangle 221"/>
          <p:cNvSpPr>
            <a:spLocks noChangeArrowheads="1"/>
          </p:cNvSpPr>
          <p:nvPr/>
        </p:nvSpPr>
        <p:spPr bwMode="auto">
          <a:xfrm>
            <a:off x="3619500" y="51593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800">
              <a:solidFill>
                <a:schemeClr val="tx2"/>
              </a:solidFill>
              <a:latin typeface="Verdana" pitchFamily="34" charset="0"/>
            </a:endParaRPr>
          </a:p>
        </p:txBody>
      </p:sp>
      <p:sp>
        <p:nvSpPr>
          <p:cNvPr id="58590" name="Rectangle 222"/>
          <p:cNvSpPr>
            <a:spLocks noChangeArrowheads="1"/>
          </p:cNvSpPr>
          <p:nvPr/>
        </p:nvSpPr>
        <p:spPr bwMode="auto">
          <a:xfrm>
            <a:off x="3021013" y="4206875"/>
            <a:ext cx="3968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592" name="Freeform 224"/>
          <p:cNvSpPr>
            <a:spLocks/>
          </p:cNvSpPr>
          <p:nvPr/>
        </p:nvSpPr>
        <p:spPr bwMode="auto">
          <a:xfrm>
            <a:off x="1984375" y="4276725"/>
            <a:ext cx="1685925" cy="787400"/>
          </a:xfrm>
          <a:custGeom>
            <a:avLst/>
            <a:gdLst>
              <a:gd name="T0" fmla="*/ 0 w 2105"/>
              <a:gd name="T1" fmla="*/ 0 h 782"/>
              <a:gd name="T2" fmla="*/ 74 w 2105"/>
              <a:gd name="T3" fmla="*/ 98 h 782"/>
              <a:gd name="T4" fmla="*/ 147 w 2105"/>
              <a:gd name="T5" fmla="*/ 195 h 782"/>
              <a:gd name="T6" fmla="*/ 219 w 2105"/>
              <a:gd name="T7" fmla="*/ 288 h 782"/>
              <a:gd name="T8" fmla="*/ 292 w 2105"/>
              <a:gd name="T9" fmla="*/ 377 h 782"/>
              <a:gd name="T10" fmla="*/ 327 w 2105"/>
              <a:gd name="T11" fmla="*/ 418 h 782"/>
              <a:gd name="T12" fmla="*/ 362 w 2105"/>
              <a:gd name="T13" fmla="*/ 458 h 782"/>
              <a:gd name="T14" fmla="*/ 396 w 2105"/>
              <a:gd name="T15" fmla="*/ 495 h 782"/>
              <a:gd name="T16" fmla="*/ 432 w 2105"/>
              <a:gd name="T17" fmla="*/ 532 h 782"/>
              <a:gd name="T18" fmla="*/ 465 w 2105"/>
              <a:gd name="T19" fmla="*/ 564 h 782"/>
              <a:gd name="T20" fmla="*/ 499 w 2105"/>
              <a:gd name="T21" fmla="*/ 595 h 782"/>
              <a:gd name="T22" fmla="*/ 533 w 2105"/>
              <a:gd name="T23" fmla="*/ 623 h 782"/>
              <a:gd name="T24" fmla="*/ 567 w 2105"/>
              <a:gd name="T25" fmla="*/ 647 h 782"/>
              <a:gd name="T26" fmla="*/ 599 w 2105"/>
              <a:gd name="T27" fmla="*/ 669 h 782"/>
              <a:gd name="T28" fmla="*/ 627 w 2105"/>
              <a:gd name="T29" fmla="*/ 689 h 782"/>
              <a:gd name="T30" fmla="*/ 654 w 2105"/>
              <a:gd name="T31" fmla="*/ 709 h 782"/>
              <a:gd name="T32" fmla="*/ 681 w 2105"/>
              <a:gd name="T33" fmla="*/ 726 h 782"/>
              <a:gd name="T34" fmla="*/ 705 w 2105"/>
              <a:gd name="T35" fmla="*/ 741 h 782"/>
              <a:gd name="T36" fmla="*/ 730 w 2105"/>
              <a:gd name="T37" fmla="*/ 755 h 782"/>
              <a:gd name="T38" fmla="*/ 754 w 2105"/>
              <a:gd name="T39" fmla="*/ 765 h 782"/>
              <a:gd name="T40" fmla="*/ 779 w 2105"/>
              <a:gd name="T41" fmla="*/ 774 h 782"/>
              <a:gd name="T42" fmla="*/ 804 w 2105"/>
              <a:gd name="T43" fmla="*/ 779 h 782"/>
              <a:gd name="T44" fmla="*/ 833 w 2105"/>
              <a:gd name="T45" fmla="*/ 782 h 782"/>
              <a:gd name="T46" fmla="*/ 862 w 2105"/>
              <a:gd name="T47" fmla="*/ 782 h 782"/>
              <a:gd name="T48" fmla="*/ 894 w 2105"/>
              <a:gd name="T49" fmla="*/ 779 h 782"/>
              <a:gd name="T50" fmla="*/ 927 w 2105"/>
              <a:gd name="T51" fmla="*/ 772 h 782"/>
              <a:gd name="T52" fmla="*/ 965 w 2105"/>
              <a:gd name="T53" fmla="*/ 760 h 782"/>
              <a:gd name="T54" fmla="*/ 1007 w 2105"/>
              <a:gd name="T55" fmla="*/ 747 h 782"/>
              <a:gd name="T56" fmla="*/ 1052 w 2105"/>
              <a:gd name="T57" fmla="*/ 728 h 782"/>
              <a:gd name="T58" fmla="*/ 1101 w 2105"/>
              <a:gd name="T59" fmla="*/ 706 h 782"/>
              <a:gd name="T60" fmla="*/ 1155 w 2105"/>
              <a:gd name="T61" fmla="*/ 679 h 782"/>
              <a:gd name="T62" fmla="*/ 1211 w 2105"/>
              <a:gd name="T63" fmla="*/ 647 h 782"/>
              <a:gd name="T64" fmla="*/ 1268 w 2105"/>
              <a:gd name="T65" fmla="*/ 612 h 782"/>
              <a:gd name="T66" fmla="*/ 1331 w 2105"/>
              <a:gd name="T67" fmla="*/ 575 h 782"/>
              <a:gd name="T68" fmla="*/ 1393 w 2105"/>
              <a:gd name="T69" fmla="*/ 532 h 782"/>
              <a:gd name="T70" fmla="*/ 1459 w 2105"/>
              <a:gd name="T71" fmla="*/ 487 h 782"/>
              <a:gd name="T72" fmla="*/ 1526 w 2105"/>
              <a:gd name="T73" fmla="*/ 440 h 782"/>
              <a:gd name="T74" fmla="*/ 1594 w 2105"/>
              <a:gd name="T75" fmla="*/ 389 h 782"/>
              <a:gd name="T76" fmla="*/ 1664 w 2105"/>
              <a:gd name="T77" fmla="*/ 339 h 782"/>
              <a:gd name="T78" fmla="*/ 1735 w 2105"/>
              <a:gd name="T79" fmla="*/ 285 h 782"/>
              <a:gd name="T80" fmla="*/ 1808 w 2105"/>
              <a:gd name="T81" fmla="*/ 229 h 782"/>
              <a:gd name="T82" fmla="*/ 1956 w 2105"/>
              <a:gd name="T83" fmla="*/ 116 h 782"/>
              <a:gd name="T84" fmla="*/ 2105 w 2105"/>
              <a:gd name="T85"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5" h="782">
                <a:moveTo>
                  <a:pt x="0" y="0"/>
                </a:moveTo>
                <a:lnTo>
                  <a:pt x="74" y="98"/>
                </a:lnTo>
                <a:lnTo>
                  <a:pt x="147" y="195"/>
                </a:lnTo>
                <a:lnTo>
                  <a:pt x="219" y="288"/>
                </a:lnTo>
                <a:lnTo>
                  <a:pt x="292" y="377"/>
                </a:lnTo>
                <a:lnTo>
                  <a:pt x="327" y="418"/>
                </a:lnTo>
                <a:lnTo>
                  <a:pt x="362" y="458"/>
                </a:lnTo>
                <a:lnTo>
                  <a:pt x="396" y="495"/>
                </a:lnTo>
                <a:lnTo>
                  <a:pt x="432" y="532"/>
                </a:lnTo>
                <a:lnTo>
                  <a:pt x="465" y="564"/>
                </a:lnTo>
                <a:lnTo>
                  <a:pt x="499" y="595"/>
                </a:lnTo>
                <a:lnTo>
                  <a:pt x="533" y="623"/>
                </a:lnTo>
                <a:lnTo>
                  <a:pt x="567" y="647"/>
                </a:lnTo>
                <a:lnTo>
                  <a:pt x="599" y="669"/>
                </a:lnTo>
                <a:lnTo>
                  <a:pt x="627" y="689"/>
                </a:lnTo>
                <a:lnTo>
                  <a:pt x="654" y="709"/>
                </a:lnTo>
                <a:lnTo>
                  <a:pt x="681" y="726"/>
                </a:lnTo>
                <a:lnTo>
                  <a:pt x="705" y="741"/>
                </a:lnTo>
                <a:lnTo>
                  <a:pt x="730" y="755"/>
                </a:lnTo>
                <a:lnTo>
                  <a:pt x="754" y="765"/>
                </a:lnTo>
                <a:lnTo>
                  <a:pt x="779" y="774"/>
                </a:lnTo>
                <a:lnTo>
                  <a:pt x="804" y="779"/>
                </a:lnTo>
                <a:lnTo>
                  <a:pt x="833" y="782"/>
                </a:lnTo>
                <a:lnTo>
                  <a:pt x="862" y="782"/>
                </a:lnTo>
                <a:lnTo>
                  <a:pt x="894" y="779"/>
                </a:lnTo>
                <a:lnTo>
                  <a:pt x="927" y="772"/>
                </a:lnTo>
                <a:lnTo>
                  <a:pt x="965" y="760"/>
                </a:lnTo>
                <a:lnTo>
                  <a:pt x="1007" y="747"/>
                </a:lnTo>
                <a:lnTo>
                  <a:pt x="1052" y="728"/>
                </a:lnTo>
                <a:lnTo>
                  <a:pt x="1101" y="706"/>
                </a:lnTo>
                <a:lnTo>
                  <a:pt x="1155" y="679"/>
                </a:lnTo>
                <a:lnTo>
                  <a:pt x="1211" y="647"/>
                </a:lnTo>
                <a:lnTo>
                  <a:pt x="1268" y="612"/>
                </a:lnTo>
                <a:lnTo>
                  <a:pt x="1331" y="575"/>
                </a:lnTo>
                <a:lnTo>
                  <a:pt x="1393" y="532"/>
                </a:lnTo>
                <a:lnTo>
                  <a:pt x="1459" y="487"/>
                </a:lnTo>
                <a:lnTo>
                  <a:pt x="1526" y="440"/>
                </a:lnTo>
                <a:lnTo>
                  <a:pt x="1594" y="389"/>
                </a:lnTo>
                <a:lnTo>
                  <a:pt x="1664" y="339"/>
                </a:lnTo>
                <a:lnTo>
                  <a:pt x="1735" y="285"/>
                </a:lnTo>
                <a:lnTo>
                  <a:pt x="1808" y="229"/>
                </a:lnTo>
                <a:lnTo>
                  <a:pt x="1956" y="116"/>
                </a:lnTo>
                <a:lnTo>
                  <a:pt x="2105" y="0"/>
                </a:lnTo>
              </a:path>
            </a:pathLst>
          </a:custGeom>
          <a:noFill/>
          <a:ln w="15875">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593" name="Rectangle 225"/>
          <p:cNvSpPr>
            <a:spLocks noChangeArrowheads="1"/>
          </p:cNvSpPr>
          <p:nvPr/>
        </p:nvSpPr>
        <p:spPr bwMode="auto">
          <a:xfrm>
            <a:off x="3246438" y="4073525"/>
            <a:ext cx="2587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TC</a:t>
            </a:r>
            <a:endParaRPr lang="en-US" sz="1800">
              <a:latin typeface="Verdana"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81000" y="1295400"/>
            <a:ext cx="8001000" cy="1828800"/>
          </a:xfrm>
        </p:spPr>
        <p:txBody>
          <a:bodyPr/>
          <a:lstStyle/>
          <a:p>
            <a:pPr marL="346075" indent="-346075"/>
            <a:r>
              <a:rPr lang="en-US" sz="2400" dirty="0"/>
              <a:t>Expected Waiting Costs as a function of the number of customers in the system</a:t>
            </a:r>
          </a:p>
          <a:p>
            <a:pPr marL="854075" lvl="1" indent="-342900"/>
            <a:r>
              <a:rPr lang="en-US" sz="2000" dirty="0" err="1">
                <a:solidFill>
                  <a:srgbClr val="002060"/>
                </a:solidFill>
              </a:rPr>
              <a:t>C</a:t>
            </a:r>
            <a:r>
              <a:rPr lang="en-US" sz="2000" baseline="-25000" dirty="0" err="1">
                <a:solidFill>
                  <a:srgbClr val="002060"/>
                </a:solidFill>
              </a:rPr>
              <a:t>w</a:t>
            </a:r>
            <a:r>
              <a:rPr lang="en-US" sz="2000" dirty="0">
                <a:solidFill>
                  <a:srgbClr val="002060"/>
                </a:solidFill>
              </a:rPr>
              <a:t> = Waiting cost per customer and time unit </a:t>
            </a:r>
          </a:p>
          <a:p>
            <a:pPr marL="854075" lvl="1" indent="-342900"/>
            <a:r>
              <a:rPr lang="en-US" sz="2000" dirty="0" err="1">
                <a:solidFill>
                  <a:srgbClr val="002060"/>
                </a:solidFill>
              </a:rPr>
              <a:t>C</a:t>
            </a:r>
            <a:r>
              <a:rPr lang="en-US" sz="2000" baseline="-25000" dirty="0" err="1">
                <a:solidFill>
                  <a:srgbClr val="002060"/>
                </a:solidFill>
              </a:rPr>
              <a:t>w</a:t>
            </a:r>
            <a:r>
              <a:rPr lang="en-US" sz="2000" dirty="0" err="1">
                <a:solidFill>
                  <a:srgbClr val="002060"/>
                </a:solidFill>
              </a:rPr>
              <a:t>N</a:t>
            </a:r>
            <a:r>
              <a:rPr lang="en-US" sz="2000" dirty="0">
                <a:solidFill>
                  <a:srgbClr val="002060"/>
                </a:solidFill>
              </a:rPr>
              <a:t> = Waiting cost per time unit when N customers in the system</a:t>
            </a:r>
          </a:p>
        </p:txBody>
      </p:sp>
      <p:sp>
        <p:nvSpPr>
          <p:cNvPr id="15" name="Slide Number Placeholder 5"/>
          <p:cNvSpPr>
            <a:spLocks noGrp="1"/>
          </p:cNvSpPr>
          <p:nvPr>
            <p:ph type="sldNum" sz="quarter" idx="12"/>
          </p:nvPr>
        </p:nvSpPr>
        <p:spPr/>
        <p:txBody>
          <a:bodyPr/>
          <a:lstStyle/>
          <a:p>
            <a:fld id="{0D90F6DC-CE94-4778-A5F4-84C7484A4E3C}" type="slidenum">
              <a:rPr lang="en-US"/>
              <a:pPr/>
              <a:t>59</a:t>
            </a:fld>
            <a:endParaRPr lang="en-US"/>
          </a:p>
        </p:txBody>
      </p:sp>
      <p:sp>
        <p:nvSpPr>
          <p:cNvPr id="59403" name="Rectangle 11"/>
          <p:cNvSpPr>
            <a:spLocks noChangeArrowheads="1"/>
          </p:cNvSpPr>
          <p:nvPr/>
        </p:nvSpPr>
        <p:spPr bwMode="auto">
          <a:xfrm>
            <a:off x="2590800" y="3200400"/>
            <a:ext cx="3886200" cy="990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Analyzing Linear Waiting Costs</a:t>
            </a:r>
          </a:p>
        </p:txBody>
      </p:sp>
      <p:graphicFrame>
        <p:nvGraphicFramePr>
          <p:cNvPr id="59402" name="Object 10"/>
          <p:cNvGraphicFramePr>
            <a:graphicFrameLocks noChangeAspect="1"/>
          </p:cNvGraphicFramePr>
          <p:nvPr/>
        </p:nvGraphicFramePr>
        <p:xfrm>
          <a:off x="3035300" y="3251200"/>
          <a:ext cx="3022600" cy="863600"/>
        </p:xfrm>
        <a:graphic>
          <a:graphicData uri="http://schemas.openxmlformats.org/presentationml/2006/ole">
            <mc:AlternateContent xmlns:mc="http://schemas.openxmlformats.org/markup-compatibility/2006">
              <mc:Choice xmlns:v="urn:schemas-microsoft-com:vml" Requires="v">
                <p:oleObj spid="_x0000_s59494" name="Equation" r:id="rId3" imgW="3022560" imgH="863280" progId="Equation.3">
                  <p:embed/>
                </p:oleObj>
              </mc:Choice>
              <mc:Fallback>
                <p:oleObj name="Equation" r:id="rId3" imgW="3022560" imgH="8632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300" y="3251200"/>
                        <a:ext cx="3022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Rectangle 14"/>
          <p:cNvSpPr>
            <a:spLocks noChangeArrowheads="1"/>
          </p:cNvSpPr>
          <p:nvPr/>
        </p:nvSpPr>
        <p:spPr bwMode="auto">
          <a:xfrm>
            <a:off x="381000" y="43434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6075" indent="-346075">
              <a:spcBef>
                <a:spcPct val="20000"/>
              </a:spcBef>
              <a:buFontTx/>
              <a:buChar char="•"/>
            </a:pPr>
            <a:r>
              <a:rPr lang="en-US"/>
              <a:t>Expected Waiting Costs as a function of the number of customers in the queue</a:t>
            </a:r>
          </a:p>
        </p:txBody>
      </p:sp>
      <p:grpSp>
        <p:nvGrpSpPr>
          <p:cNvPr id="59409" name="Group 17"/>
          <p:cNvGrpSpPr>
            <a:grpSpLocks/>
          </p:cNvGrpSpPr>
          <p:nvPr/>
        </p:nvGrpSpPr>
        <p:grpSpPr bwMode="auto">
          <a:xfrm>
            <a:off x="3200400" y="5334000"/>
            <a:ext cx="2514600" cy="914400"/>
            <a:chOff x="2016" y="3360"/>
            <a:chExt cx="1584" cy="576"/>
          </a:xfrm>
        </p:grpSpPr>
        <p:sp>
          <p:nvSpPr>
            <p:cNvPr id="59407" name="Rectangle 15"/>
            <p:cNvSpPr>
              <a:spLocks noChangeArrowheads="1"/>
            </p:cNvSpPr>
            <p:nvPr/>
          </p:nvSpPr>
          <p:spPr bwMode="auto">
            <a:xfrm>
              <a:off x="2016" y="3360"/>
              <a:ext cx="1584"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9408" name="Object 16"/>
            <p:cNvGraphicFramePr>
              <a:graphicFrameLocks noChangeAspect="1"/>
            </p:cNvGraphicFramePr>
            <p:nvPr/>
          </p:nvGraphicFramePr>
          <p:xfrm>
            <a:off x="2264" y="3528"/>
            <a:ext cx="1000" cy="272"/>
          </p:xfrm>
          <a:graphic>
            <a:graphicData uri="http://schemas.openxmlformats.org/presentationml/2006/ole">
              <mc:AlternateContent xmlns:mc="http://schemas.openxmlformats.org/markup-compatibility/2006">
                <mc:Choice xmlns:v="urn:schemas-microsoft-com:vml" Requires="v">
                  <p:oleObj spid="_x0000_s59495" name="Equation" r:id="rId5" imgW="1587240" imgH="431640" progId="Equation.3">
                    <p:embed/>
                  </p:oleObj>
                </mc:Choice>
                <mc:Fallback>
                  <p:oleObj name="Equation" r:id="rId5" imgW="1587240" imgH="43164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 y="3528"/>
                          <a:ext cx="10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85800" y="1371600"/>
            <a:ext cx="7772400" cy="5105400"/>
          </a:xfrm>
        </p:spPr>
        <p:txBody>
          <a:bodyPr/>
          <a:lstStyle/>
          <a:p>
            <a:pPr>
              <a:lnSpc>
                <a:spcPct val="90000"/>
              </a:lnSpc>
            </a:pPr>
            <a:r>
              <a:rPr lang="en-US" sz="2400" dirty="0"/>
              <a:t>Capacity problems are very common in industry and one of the main drivers of process redesign</a:t>
            </a:r>
          </a:p>
          <a:p>
            <a:pPr lvl="1">
              <a:lnSpc>
                <a:spcPct val="90000"/>
              </a:lnSpc>
            </a:pPr>
            <a:r>
              <a:rPr lang="en-US" sz="2000" dirty="0">
                <a:solidFill>
                  <a:srgbClr val="002060"/>
                </a:solidFill>
              </a:rPr>
              <a:t>Need to balance the cost of increased capacity against the gains of increased productivity and service</a:t>
            </a:r>
          </a:p>
          <a:p>
            <a:pPr>
              <a:lnSpc>
                <a:spcPct val="90000"/>
              </a:lnSpc>
            </a:pPr>
            <a:r>
              <a:rPr lang="en-US" sz="2400" dirty="0"/>
              <a:t>Queuing and waiting time analysis is particularly important in service systems</a:t>
            </a:r>
          </a:p>
          <a:p>
            <a:pPr lvl="1">
              <a:lnSpc>
                <a:spcPct val="90000"/>
              </a:lnSpc>
            </a:pPr>
            <a:r>
              <a:rPr lang="en-US" sz="2000" dirty="0">
                <a:solidFill>
                  <a:srgbClr val="002060"/>
                </a:solidFill>
              </a:rPr>
              <a:t>Large costs of waiting and of lost sales due to </a:t>
            </a:r>
            <a:r>
              <a:rPr lang="en-US" sz="2000" dirty="0" smtClean="0">
                <a:solidFill>
                  <a:srgbClr val="002060"/>
                </a:solidFill>
              </a:rPr>
              <a:t>waiting</a:t>
            </a:r>
            <a:endParaRPr lang="en-US" sz="1600" dirty="0">
              <a:solidFill>
                <a:srgbClr val="002060"/>
              </a:solidFill>
            </a:endParaRPr>
          </a:p>
          <a:p>
            <a:pPr>
              <a:lnSpc>
                <a:spcPct val="90000"/>
              </a:lnSpc>
              <a:buFontTx/>
              <a:buNone/>
            </a:pPr>
            <a:r>
              <a:rPr lang="en-US" sz="2800" b="1" dirty="0"/>
              <a:t>Prototype Example – ER at County Hospital</a:t>
            </a:r>
          </a:p>
          <a:p>
            <a:pPr>
              <a:lnSpc>
                <a:spcPct val="90000"/>
              </a:lnSpc>
            </a:pPr>
            <a:r>
              <a:rPr lang="en-US" sz="2400" dirty="0"/>
              <a:t>Patients arrive by ambulance or by their own accord</a:t>
            </a:r>
          </a:p>
          <a:p>
            <a:pPr>
              <a:lnSpc>
                <a:spcPct val="90000"/>
              </a:lnSpc>
            </a:pPr>
            <a:r>
              <a:rPr lang="en-US" sz="2400" dirty="0"/>
              <a:t>One doctor is always on duty</a:t>
            </a:r>
          </a:p>
          <a:p>
            <a:pPr>
              <a:lnSpc>
                <a:spcPct val="90000"/>
              </a:lnSpc>
            </a:pPr>
            <a:r>
              <a:rPr lang="en-US" sz="2400" dirty="0"/>
              <a:t>More and more patients seeks help </a:t>
            </a:r>
            <a:r>
              <a:rPr lang="en-US" sz="2400" dirty="0">
                <a:sym typeface="Symbol" pitchFamily="18" charset="2"/>
              </a:rPr>
              <a:t> longer waiting times</a:t>
            </a:r>
          </a:p>
          <a:p>
            <a:pPr>
              <a:lnSpc>
                <a:spcPct val="90000"/>
              </a:lnSpc>
              <a:buFont typeface="Wingdings" pitchFamily="2" charset="2"/>
              <a:buChar char="Ø"/>
            </a:pPr>
            <a:r>
              <a:rPr lang="en-US" sz="2400" b="1" i="1" u="sng" dirty="0"/>
              <a:t>Question</a:t>
            </a:r>
            <a:r>
              <a:rPr lang="en-US" sz="2400" dirty="0"/>
              <a:t>: </a:t>
            </a:r>
            <a:r>
              <a:rPr lang="en-US" sz="2400" b="1" i="1" dirty="0"/>
              <a:t>Should another MD position be instated?</a:t>
            </a:r>
          </a:p>
        </p:txBody>
      </p:sp>
      <p:sp>
        <p:nvSpPr>
          <p:cNvPr id="11" name="Slide Number Placeholder 5"/>
          <p:cNvSpPr>
            <a:spLocks noGrp="1"/>
          </p:cNvSpPr>
          <p:nvPr>
            <p:ph type="sldNum" sz="quarter" idx="12"/>
          </p:nvPr>
        </p:nvSpPr>
        <p:spPr/>
        <p:txBody>
          <a:bodyPr/>
          <a:lstStyle/>
          <a:p>
            <a:fld id="{0E8B5E27-91A7-44E2-9547-1C4120915121}" type="slidenum">
              <a:rPr lang="en-US"/>
              <a:pPr/>
              <a:t>6</a:t>
            </a:fld>
            <a:endParaRPr lang="en-US"/>
          </a:p>
        </p:txBody>
      </p:sp>
      <p:sp>
        <p:nvSpPr>
          <p:cNvPr id="6148" name="Rectangle 4"/>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3600" b="1">
              <a:solidFill>
                <a:schemeClr val="tx2"/>
              </a:solidFill>
            </a:endParaRPr>
          </a:p>
        </p:txBody>
      </p:sp>
      <p:sp>
        <p:nvSpPr>
          <p:cNvPr id="6154" name="Rectangle 10"/>
          <p:cNvSpPr>
            <a:spLocks noChangeArrowheads="1"/>
          </p:cNvSpPr>
          <p:nvPr/>
        </p:nvSpPr>
        <p:spPr bwMode="auto">
          <a:xfrm>
            <a:off x="838200" y="1524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Why is Queuing Analysis Important?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533400" y="1371600"/>
            <a:ext cx="7924800" cy="2971800"/>
          </a:xfrm>
        </p:spPr>
        <p:txBody>
          <a:bodyPr/>
          <a:lstStyle/>
          <a:p>
            <a:pPr defTabSz="1087438">
              <a:lnSpc>
                <a:spcPct val="90000"/>
              </a:lnSpc>
              <a:buFont typeface="Wingdings" pitchFamily="2" charset="2"/>
              <a:buChar char="v"/>
              <a:tabLst>
                <a:tab pos="974725" algn="l"/>
                <a:tab pos="1655763" algn="l"/>
              </a:tabLst>
            </a:pPr>
            <a:r>
              <a:rPr lang="en-US" sz="2400" dirty="0"/>
              <a:t>The expected service costs per time unit, SC, depend on the number of servers and their speed</a:t>
            </a:r>
          </a:p>
          <a:p>
            <a:pPr defTabSz="1087438">
              <a:lnSpc>
                <a:spcPct val="90000"/>
              </a:lnSpc>
              <a:buFont typeface="Wingdings" pitchFamily="2" charset="2"/>
              <a:buNone/>
              <a:tabLst>
                <a:tab pos="974725" algn="l"/>
                <a:tab pos="1655763" algn="l"/>
              </a:tabLst>
            </a:pPr>
            <a:endParaRPr lang="en-US" sz="1200" dirty="0"/>
          </a:p>
          <a:p>
            <a:pPr defTabSz="1087438">
              <a:lnSpc>
                <a:spcPct val="90000"/>
              </a:lnSpc>
              <a:tabLst>
                <a:tab pos="974725" algn="l"/>
                <a:tab pos="1655763" algn="l"/>
              </a:tabLst>
            </a:pPr>
            <a:r>
              <a:rPr lang="en-US" sz="2400" dirty="0"/>
              <a:t>Definitions</a:t>
            </a:r>
          </a:p>
          <a:p>
            <a:pPr lvl="1" defTabSz="1087438">
              <a:lnSpc>
                <a:spcPct val="90000"/>
              </a:lnSpc>
              <a:tabLst>
                <a:tab pos="974725" algn="l"/>
                <a:tab pos="1655763" algn="l"/>
              </a:tabLst>
            </a:pPr>
            <a:r>
              <a:rPr lang="en-US" sz="2000" dirty="0">
                <a:solidFill>
                  <a:srgbClr val="002060"/>
                </a:solidFill>
              </a:rPr>
              <a:t>c	= Number of servers</a:t>
            </a:r>
          </a:p>
          <a:p>
            <a:pPr lvl="1" defTabSz="1087438">
              <a:lnSpc>
                <a:spcPct val="90000"/>
              </a:lnSpc>
              <a:tabLst>
                <a:tab pos="974725" algn="l"/>
                <a:tab pos="1655763" algn="l"/>
              </a:tabLst>
            </a:pPr>
            <a:r>
              <a:rPr lang="en-US" sz="2000" dirty="0">
                <a:solidFill>
                  <a:srgbClr val="002060"/>
                </a:solidFill>
                <a:sym typeface="Symbol" pitchFamily="18" charset="2"/>
              </a:rPr>
              <a:t>	= Average server intensity (average time to serve one customer)</a:t>
            </a:r>
          </a:p>
          <a:p>
            <a:pPr lvl="1" defTabSz="1087438">
              <a:lnSpc>
                <a:spcPct val="90000"/>
              </a:lnSpc>
              <a:tabLst>
                <a:tab pos="974725" algn="l"/>
                <a:tab pos="1655763" algn="l"/>
              </a:tabLst>
            </a:pPr>
            <a:r>
              <a:rPr lang="en-US" sz="2000" dirty="0">
                <a:solidFill>
                  <a:srgbClr val="002060"/>
                </a:solidFill>
              </a:rPr>
              <a:t>C</a:t>
            </a:r>
            <a:r>
              <a:rPr lang="en-US" sz="2000" baseline="-25000" dirty="0">
                <a:solidFill>
                  <a:srgbClr val="002060"/>
                </a:solidFill>
              </a:rPr>
              <a:t>S</a:t>
            </a:r>
            <a:r>
              <a:rPr lang="en-US" sz="2000" dirty="0">
                <a:solidFill>
                  <a:srgbClr val="002060"/>
                </a:solidFill>
              </a:rPr>
              <a:t>(</a:t>
            </a:r>
            <a:r>
              <a:rPr lang="en-US" sz="2000" dirty="0">
                <a:solidFill>
                  <a:srgbClr val="002060"/>
                </a:solidFill>
                <a:sym typeface="Symbol" pitchFamily="18" charset="2"/>
              </a:rPr>
              <a:t></a:t>
            </a:r>
            <a:r>
              <a:rPr lang="en-US" sz="2000" dirty="0">
                <a:solidFill>
                  <a:srgbClr val="002060"/>
                </a:solidFill>
              </a:rPr>
              <a:t>)  = </a:t>
            </a:r>
            <a:r>
              <a:rPr lang="en-US" sz="2000" dirty="0" smtClean="0">
                <a:solidFill>
                  <a:srgbClr val="002060"/>
                </a:solidFill>
              </a:rPr>
              <a:t>Expected </a:t>
            </a:r>
            <a:r>
              <a:rPr lang="en-US" sz="2000" dirty="0">
                <a:solidFill>
                  <a:srgbClr val="002060"/>
                </a:solidFill>
              </a:rPr>
              <a:t>cost per server and time unit as a function of </a:t>
            </a:r>
            <a:r>
              <a:rPr lang="en-US" sz="2000" dirty="0">
                <a:solidFill>
                  <a:srgbClr val="002060"/>
                </a:solidFill>
                <a:sym typeface="Symbol" pitchFamily="18" charset="2"/>
              </a:rPr>
              <a:t></a:t>
            </a:r>
          </a:p>
        </p:txBody>
      </p:sp>
      <p:sp>
        <p:nvSpPr>
          <p:cNvPr id="11" name="Slide Number Placeholder 5"/>
          <p:cNvSpPr>
            <a:spLocks noGrp="1"/>
          </p:cNvSpPr>
          <p:nvPr>
            <p:ph type="sldNum" sz="quarter" idx="12"/>
          </p:nvPr>
        </p:nvSpPr>
        <p:spPr/>
        <p:txBody>
          <a:bodyPr/>
          <a:lstStyle/>
          <a:p>
            <a:fld id="{EA7760FC-AF47-404E-B660-FCD229AC54CC}" type="slidenum">
              <a:rPr lang="en-US"/>
              <a:pPr/>
              <a:t>60</a:t>
            </a:fld>
            <a:endParaRPr lang="en-US"/>
          </a:p>
        </p:txBody>
      </p:sp>
      <p:sp>
        <p:nvSpPr>
          <p:cNvPr id="60428" name="Rectangle 12"/>
          <p:cNvSpPr>
            <a:spLocks noChangeArrowheads="1"/>
          </p:cNvSpPr>
          <p:nvPr/>
        </p:nvSpPr>
        <p:spPr bwMode="auto">
          <a:xfrm>
            <a:off x="2971800" y="4572000"/>
            <a:ext cx="2286000" cy="685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SC = c*C</a:t>
            </a:r>
            <a:r>
              <a:rPr lang="en-US" baseline="-25000"/>
              <a:t>S</a:t>
            </a:r>
            <a:r>
              <a:rPr lang="en-US"/>
              <a:t>(</a:t>
            </a:r>
            <a:r>
              <a:rPr lang="en-US">
                <a:sym typeface="Symbol" pitchFamily="18" charset="2"/>
              </a:rPr>
              <a:t>)</a:t>
            </a:r>
          </a:p>
        </p:txBody>
      </p:sp>
      <p:sp>
        <p:nvSpPr>
          <p:cNvPr id="60425" name="Rectangle 9"/>
          <p:cNvSpPr>
            <a:spLocks noChangeArrowheads="1"/>
          </p:cNvSpPr>
          <p:nvPr/>
        </p:nvSpPr>
        <p:spPr bwMode="auto">
          <a:xfrm>
            <a:off x="0" y="76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Analyzing Service Costs</a:t>
            </a:r>
          </a:p>
        </p:txBody>
      </p:sp>
      <p:pic>
        <p:nvPicPr>
          <p:cNvPr id="60430" name="Picture 14" descr="hsgh1mu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4495800"/>
            <a:ext cx="1430338" cy="1801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5" name="Rectangle 5"/>
          <p:cNvSpPr>
            <a:spLocks noGrp="1" noChangeArrowheads="1"/>
          </p:cNvSpPr>
          <p:nvPr>
            <p:ph idx="1"/>
          </p:nvPr>
        </p:nvSpPr>
        <p:spPr>
          <a:xfrm>
            <a:off x="457200" y="1066800"/>
            <a:ext cx="8229600" cy="2133600"/>
          </a:xfrm>
          <a:noFill/>
          <a:ln/>
        </p:spPr>
        <p:txBody>
          <a:bodyPr/>
          <a:lstStyle/>
          <a:p>
            <a:pPr defTabSz="1087438">
              <a:lnSpc>
                <a:spcPct val="90000"/>
              </a:lnSpc>
              <a:buFontTx/>
              <a:buNone/>
              <a:tabLst>
                <a:tab pos="1087438" algn="l"/>
                <a:tab pos="1311275" algn="l"/>
              </a:tabLst>
            </a:pPr>
            <a:r>
              <a:rPr lang="en-US" sz="2800" b="1" dirty="0"/>
              <a:t>Determining </a:t>
            </a:r>
            <a:r>
              <a:rPr lang="en-US" sz="2800" b="1" dirty="0">
                <a:sym typeface="Symbol" pitchFamily="18" charset="2"/>
              </a:rPr>
              <a:t></a:t>
            </a:r>
            <a:r>
              <a:rPr lang="en-US" sz="2800" b="1" dirty="0"/>
              <a:t> and c</a:t>
            </a:r>
          </a:p>
          <a:p>
            <a:pPr defTabSz="1087438">
              <a:lnSpc>
                <a:spcPct val="90000"/>
              </a:lnSpc>
              <a:tabLst>
                <a:tab pos="1087438" algn="l"/>
                <a:tab pos="1311275" algn="l"/>
              </a:tabLst>
            </a:pPr>
            <a:r>
              <a:rPr lang="en-US" sz="2400" dirty="0"/>
              <a:t>Both the number of servers and their speed can be varied</a:t>
            </a:r>
          </a:p>
          <a:p>
            <a:pPr lvl="1" defTabSz="1087438">
              <a:lnSpc>
                <a:spcPct val="90000"/>
              </a:lnSpc>
              <a:tabLst>
                <a:tab pos="1087438" algn="l"/>
                <a:tab pos="1311275" algn="l"/>
              </a:tabLst>
            </a:pPr>
            <a:r>
              <a:rPr lang="en-US" sz="2000" dirty="0">
                <a:solidFill>
                  <a:srgbClr val="002060"/>
                </a:solidFill>
              </a:rPr>
              <a:t>Usually only a few alternatives are available</a:t>
            </a:r>
          </a:p>
          <a:p>
            <a:pPr defTabSz="1087438">
              <a:lnSpc>
                <a:spcPct val="90000"/>
              </a:lnSpc>
              <a:tabLst>
                <a:tab pos="1087438" algn="l"/>
                <a:tab pos="1311275" algn="l"/>
              </a:tabLst>
            </a:pPr>
            <a:r>
              <a:rPr lang="en-US" sz="2400" dirty="0"/>
              <a:t>Definitions</a:t>
            </a:r>
          </a:p>
          <a:p>
            <a:pPr lvl="1" defTabSz="1087438">
              <a:lnSpc>
                <a:spcPct val="90000"/>
              </a:lnSpc>
              <a:tabLst>
                <a:tab pos="1087438" algn="l"/>
                <a:tab pos="1311275" algn="l"/>
              </a:tabLst>
            </a:pPr>
            <a:r>
              <a:rPr lang="en-US" sz="2000" dirty="0">
                <a:solidFill>
                  <a:srgbClr val="002060"/>
                </a:solidFill>
                <a:sym typeface="Symbol" pitchFamily="18" charset="2"/>
              </a:rPr>
              <a:t>A	= The set of available  - options</a:t>
            </a:r>
            <a:r>
              <a:rPr lang="en-US" sz="2400" dirty="0">
                <a:solidFill>
                  <a:srgbClr val="002060"/>
                </a:solidFill>
                <a:sym typeface="Symbol" pitchFamily="18" charset="2"/>
              </a:rPr>
              <a:t> </a:t>
            </a:r>
            <a:endParaRPr lang="en-US" sz="2000" dirty="0">
              <a:solidFill>
                <a:srgbClr val="002060"/>
              </a:solidFill>
              <a:sym typeface="Symbol" pitchFamily="18" charset="2"/>
            </a:endParaRPr>
          </a:p>
        </p:txBody>
      </p:sp>
      <p:sp>
        <p:nvSpPr>
          <p:cNvPr id="16" name="Slide Number Placeholder 5"/>
          <p:cNvSpPr>
            <a:spLocks noGrp="1"/>
          </p:cNvSpPr>
          <p:nvPr>
            <p:ph type="sldNum" sz="quarter" idx="12"/>
          </p:nvPr>
        </p:nvSpPr>
        <p:spPr/>
        <p:txBody>
          <a:bodyPr/>
          <a:lstStyle/>
          <a:p>
            <a:fld id="{6DB38291-1D79-4DFD-A320-653790A8FF2A}" type="slidenum">
              <a:rPr lang="en-US"/>
              <a:pPr/>
              <a:t>61</a:t>
            </a:fld>
            <a:endParaRPr lang="en-US"/>
          </a:p>
        </p:txBody>
      </p:sp>
      <p:sp>
        <p:nvSpPr>
          <p:cNvPr id="61451" name="Rectangle 11"/>
          <p:cNvSpPr>
            <a:spLocks noChangeArrowheads="1"/>
          </p:cNvSpPr>
          <p:nvPr/>
        </p:nvSpPr>
        <p:spPr bwMode="auto">
          <a:xfrm>
            <a:off x="228600" y="0"/>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A Decision Model for System Design</a:t>
            </a:r>
          </a:p>
        </p:txBody>
      </p:sp>
      <p:grpSp>
        <p:nvGrpSpPr>
          <p:cNvPr id="61456" name="Group 16"/>
          <p:cNvGrpSpPr>
            <a:grpSpLocks/>
          </p:cNvGrpSpPr>
          <p:nvPr/>
        </p:nvGrpSpPr>
        <p:grpSpPr bwMode="auto">
          <a:xfrm>
            <a:off x="2209800" y="3276600"/>
            <a:ext cx="4419600" cy="838200"/>
            <a:chOff x="1392" y="2016"/>
            <a:chExt cx="2784" cy="528"/>
          </a:xfrm>
        </p:grpSpPr>
        <p:sp>
          <p:nvSpPr>
            <p:cNvPr id="61444" name="Rectangle 4"/>
            <p:cNvSpPr>
              <a:spLocks noChangeArrowheads="1"/>
            </p:cNvSpPr>
            <p:nvPr/>
          </p:nvSpPr>
          <p:spPr bwMode="auto">
            <a:xfrm>
              <a:off x="1392" y="2016"/>
              <a:ext cx="2784" cy="5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1452" name="Object 12"/>
            <p:cNvGraphicFramePr>
              <a:graphicFrameLocks noChangeAspect="1"/>
            </p:cNvGraphicFramePr>
            <p:nvPr/>
          </p:nvGraphicFramePr>
          <p:xfrm>
            <a:off x="1544" y="2118"/>
            <a:ext cx="2464" cy="384"/>
          </p:xfrm>
          <a:graphic>
            <a:graphicData uri="http://schemas.openxmlformats.org/presentationml/2006/ole">
              <mc:AlternateContent xmlns:mc="http://schemas.openxmlformats.org/markup-compatibility/2006">
                <mc:Choice xmlns:v="urn:schemas-microsoft-com:vml" Requires="v">
                  <p:oleObj spid="_x0000_s61500" name="Equation" r:id="rId3" imgW="3911400" imgH="609480" progId="Equation.3">
                    <p:embed/>
                  </p:oleObj>
                </mc:Choice>
                <mc:Fallback>
                  <p:oleObj name="Equation" r:id="rId3" imgW="3911400" imgH="6094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 y="2118"/>
                          <a:ext cx="246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57" name="Group 17"/>
          <p:cNvGrpSpPr>
            <a:grpSpLocks/>
          </p:cNvGrpSpPr>
          <p:nvPr/>
        </p:nvGrpSpPr>
        <p:grpSpPr bwMode="auto">
          <a:xfrm>
            <a:off x="381000" y="5486400"/>
            <a:ext cx="8305800" cy="990600"/>
            <a:chOff x="240" y="3456"/>
            <a:chExt cx="5232" cy="624"/>
          </a:xfrm>
        </p:grpSpPr>
        <p:sp>
          <p:nvSpPr>
            <p:cNvPr id="61454" name="Rectangle 14"/>
            <p:cNvSpPr>
              <a:spLocks noChangeArrowheads="1"/>
            </p:cNvSpPr>
            <p:nvPr/>
          </p:nvSpPr>
          <p:spPr bwMode="auto">
            <a:xfrm>
              <a:off x="240" y="3456"/>
              <a:ext cx="5232" cy="624"/>
            </a:xfrm>
            <a:prstGeom prst="rect">
              <a:avLst/>
            </a:prstGeom>
            <a:solidFill>
              <a:srgbClr val="E5E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Text Box 13"/>
            <p:cNvSpPr txBox="1">
              <a:spLocks noChangeArrowheads="1"/>
            </p:cNvSpPr>
            <p:nvPr/>
          </p:nvSpPr>
          <p:spPr bwMode="auto">
            <a:xfrm>
              <a:off x="288" y="3504"/>
              <a:ext cx="51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b="1" i="1"/>
                <a:t>From a structural point of view, a few fast servers are usually better than several slow ones with the same maximum capacity</a:t>
              </a:r>
            </a:p>
          </p:txBody>
        </p:sp>
      </p:grpSp>
      <p:sp>
        <p:nvSpPr>
          <p:cNvPr id="61455" name="Text Box 15"/>
          <p:cNvSpPr txBox="1">
            <a:spLocks noChangeArrowheads="1"/>
          </p:cNvSpPr>
          <p:nvPr/>
        </p:nvSpPr>
        <p:spPr bwMode="auto">
          <a:xfrm>
            <a:off x="457200" y="42672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indent="-342900">
              <a:defRPr sz="2400">
                <a:solidFill>
                  <a:schemeClr val="tx1"/>
                </a:solidFill>
                <a:latin typeface="Times New Roman" pitchFamily="18" charset="0"/>
              </a:defRPr>
            </a:lvl2pPr>
            <a:lvl3pPr indent="-3429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a:buFontTx/>
              <a:buChar char="•"/>
            </a:pPr>
            <a:r>
              <a:rPr lang="en-US" dirty="0"/>
              <a:t>Optimization</a:t>
            </a:r>
          </a:p>
          <a:p>
            <a:pPr lvl="2">
              <a:buFont typeface="Times New Roman" pitchFamily="18" charset="0"/>
              <a:buChar char="–"/>
            </a:pPr>
            <a:r>
              <a:rPr lang="en-US" sz="2000" dirty="0">
                <a:solidFill>
                  <a:srgbClr val="002060"/>
                </a:solidFill>
              </a:rPr>
              <a:t>Enumerate all interesting combinations of </a:t>
            </a:r>
            <a:r>
              <a:rPr lang="en-US" sz="2000" dirty="0">
                <a:solidFill>
                  <a:srgbClr val="002060"/>
                </a:solidFill>
                <a:sym typeface="Symbol" pitchFamily="18" charset="2"/>
              </a:rPr>
              <a:t> and c, compute TC and choose the cheapest alternative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1143000"/>
            <a:ext cx="8001000" cy="5410200"/>
          </a:xfrm>
        </p:spPr>
        <p:txBody>
          <a:bodyPr/>
          <a:lstStyle/>
          <a:p>
            <a:pPr>
              <a:lnSpc>
                <a:spcPct val="80000"/>
              </a:lnSpc>
            </a:pPr>
            <a:r>
              <a:rPr lang="en-US" sz="2400" dirty="0"/>
              <a:t>A university is about to lease a super computer</a:t>
            </a:r>
          </a:p>
          <a:p>
            <a:pPr>
              <a:lnSpc>
                <a:spcPct val="80000"/>
              </a:lnSpc>
            </a:pPr>
            <a:r>
              <a:rPr lang="en-US" sz="2400" dirty="0"/>
              <a:t>There are two alternatives available </a:t>
            </a:r>
          </a:p>
          <a:p>
            <a:pPr lvl="1">
              <a:lnSpc>
                <a:spcPct val="80000"/>
              </a:lnSpc>
            </a:pPr>
            <a:r>
              <a:rPr lang="en-US" sz="2000" dirty="0">
                <a:solidFill>
                  <a:srgbClr val="002060"/>
                </a:solidFill>
              </a:rPr>
              <a:t>The M computer which is more expensive to lease but also faster</a:t>
            </a:r>
          </a:p>
          <a:p>
            <a:pPr lvl="1">
              <a:lnSpc>
                <a:spcPct val="80000"/>
              </a:lnSpc>
            </a:pPr>
            <a:r>
              <a:rPr lang="en-US" sz="2000" dirty="0">
                <a:solidFill>
                  <a:srgbClr val="002060"/>
                </a:solidFill>
              </a:rPr>
              <a:t>The C computer which is cheaper but slower</a:t>
            </a:r>
          </a:p>
          <a:p>
            <a:pPr>
              <a:lnSpc>
                <a:spcPct val="80000"/>
              </a:lnSpc>
            </a:pPr>
            <a:r>
              <a:rPr lang="en-US" sz="2400" dirty="0"/>
              <a:t>Processing times and times between job arrivals </a:t>
            </a:r>
          </a:p>
          <a:p>
            <a:pPr>
              <a:lnSpc>
                <a:spcPct val="80000"/>
              </a:lnSpc>
              <a:buFontTx/>
              <a:buNone/>
            </a:pPr>
            <a:r>
              <a:rPr lang="en-US" sz="2400" dirty="0"/>
              <a:t>	are exponential </a:t>
            </a:r>
            <a:r>
              <a:rPr lang="en-US" sz="2400" dirty="0">
                <a:sym typeface="Symbol" pitchFamily="18" charset="2"/>
              </a:rPr>
              <a:t> M/M/1 model</a:t>
            </a:r>
            <a:endParaRPr lang="en-US" sz="2400" dirty="0"/>
          </a:p>
          <a:p>
            <a:pPr lvl="1">
              <a:lnSpc>
                <a:spcPct val="80000"/>
              </a:lnSpc>
            </a:pPr>
            <a:r>
              <a:rPr lang="en-US" sz="2000" dirty="0">
                <a:solidFill>
                  <a:srgbClr val="002060"/>
                </a:solidFill>
                <a:sym typeface="Symbol" pitchFamily="18" charset="2"/>
              </a:rPr>
              <a:t> = 20 jobs per day</a:t>
            </a:r>
          </a:p>
          <a:p>
            <a:pPr lvl="1">
              <a:lnSpc>
                <a:spcPct val="80000"/>
              </a:lnSpc>
            </a:pPr>
            <a:r>
              <a:rPr lang="en-US" sz="2000" dirty="0">
                <a:solidFill>
                  <a:srgbClr val="002060"/>
                </a:solidFill>
                <a:sym typeface="Symbol" pitchFamily="18" charset="2"/>
              </a:rPr>
              <a:t></a:t>
            </a:r>
            <a:r>
              <a:rPr lang="en-US" sz="2000" baseline="-8000" dirty="0">
                <a:solidFill>
                  <a:srgbClr val="002060"/>
                </a:solidFill>
                <a:sym typeface="Symbol" pitchFamily="18" charset="2"/>
              </a:rPr>
              <a:t>M</a:t>
            </a:r>
            <a:r>
              <a:rPr lang="en-US" sz="2000" dirty="0">
                <a:solidFill>
                  <a:srgbClr val="002060"/>
                </a:solidFill>
                <a:sym typeface="Symbol" pitchFamily="18" charset="2"/>
              </a:rPr>
              <a:t> = 30 jobs per day</a:t>
            </a:r>
          </a:p>
          <a:p>
            <a:pPr lvl="1">
              <a:lnSpc>
                <a:spcPct val="80000"/>
              </a:lnSpc>
            </a:pPr>
            <a:r>
              <a:rPr lang="en-US" sz="2000" dirty="0">
                <a:solidFill>
                  <a:srgbClr val="002060"/>
                </a:solidFill>
                <a:sym typeface="Symbol" pitchFamily="18" charset="2"/>
              </a:rPr>
              <a:t></a:t>
            </a:r>
            <a:r>
              <a:rPr lang="en-US" sz="2000" baseline="-8000" dirty="0">
                <a:solidFill>
                  <a:srgbClr val="002060"/>
                </a:solidFill>
                <a:sym typeface="Symbol" pitchFamily="18" charset="2"/>
              </a:rPr>
              <a:t>C</a:t>
            </a:r>
            <a:r>
              <a:rPr lang="en-US" sz="2000" dirty="0">
                <a:solidFill>
                  <a:srgbClr val="002060"/>
                </a:solidFill>
                <a:sym typeface="Symbol" pitchFamily="18" charset="2"/>
              </a:rPr>
              <a:t> = 25 jobs per day</a:t>
            </a:r>
          </a:p>
          <a:p>
            <a:pPr>
              <a:lnSpc>
                <a:spcPct val="80000"/>
              </a:lnSpc>
            </a:pPr>
            <a:r>
              <a:rPr lang="en-US" sz="2400" dirty="0">
                <a:sym typeface="Symbol" pitchFamily="18" charset="2"/>
              </a:rPr>
              <a:t>The leasing and waiting costs:</a:t>
            </a:r>
          </a:p>
          <a:p>
            <a:pPr lvl="1">
              <a:lnSpc>
                <a:spcPct val="80000"/>
              </a:lnSpc>
            </a:pPr>
            <a:r>
              <a:rPr lang="en-US" sz="2000" dirty="0">
                <a:solidFill>
                  <a:srgbClr val="002060"/>
                </a:solidFill>
                <a:sym typeface="Symbol" pitchFamily="18" charset="2"/>
              </a:rPr>
              <a:t>Leasing price: C</a:t>
            </a:r>
            <a:r>
              <a:rPr lang="en-US" sz="2000" baseline="-8000" dirty="0">
                <a:solidFill>
                  <a:srgbClr val="002060"/>
                </a:solidFill>
                <a:sym typeface="Symbol" pitchFamily="18" charset="2"/>
              </a:rPr>
              <a:t>M</a:t>
            </a:r>
            <a:r>
              <a:rPr lang="en-US" sz="2000" dirty="0">
                <a:solidFill>
                  <a:srgbClr val="002060"/>
                </a:solidFill>
                <a:sym typeface="Symbol" pitchFamily="18" charset="2"/>
              </a:rPr>
              <a:t> = $500 per day, C</a:t>
            </a:r>
            <a:r>
              <a:rPr lang="en-US" sz="2000" baseline="-8000" dirty="0">
                <a:solidFill>
                  <a:srgbClr val="002060"/>
                </a:solidFill>
                <a:sym typeface="Symbol" pitchFamily="18" charset="2"/>
              </a:rPr>
              <a:t>C</a:t>
            </a:r>
            <a:r>
              <a:rPr lang="en-US" sz="2000" dirty="0">
                <a:solidFill>
                  <a:srgbClr val="002060"/>
                </a:solidFill>
                <a:sym typeface="Symbol" pitchFamily="18" charset="2"/>
              </a:rPr>
              <a:t> = $350 per day</a:t>
            </a:r>
          </a:p>
          <a:p>
            <a:pPr lvl="1">
              <a:lnSpc>
                <a:spcPct val="80000"/>
              </a:lnSpc>
            </a:pPr>
            <a:r>
              <a:rPr lang="en-US" sz="2000" dirty="0">
                <a:solidFill>
                  <a:srgbClr val="002060"/>
                </a:solidFill>
                <a:sym typeface="Symbol" pitchFamily="18" charset="2"/>
              </a:rPr>
              <a:t>The waiting cost per job and time unit is estimated to $</a:t>
            </a:r>
            <a:r>
              <a:rPr lang="en-US" sz="2000" dirty="0">
                <a:solidFill>
                  <a:srgbClr val="002060"/>
                </a:solidFill>
              </a:rPr>
              <a:t>50 per job and day</a:t>
            </a:r>
            <a:endParaRPr lang="en-US" sz="2000" b="1" i="1" dirty="0">
              <a:solidFill>
                <a:srgbClr val="002060"/>
              </a:solidFill>
              <a:latin typeface="Monotype Corsiva" pitchFamily="66" charset="0"/>
            </a:endParaRPr>
          </a:p>
          <a:p>
            <a:pPr>
              <a:lnSpc>
                <a:spcPct val="80000"/>
              </a:lnSpc>
            </a:pPr>
            <a:r>
              <a:rPr lang="en-US" sz="2400" dirty="0"/>
              <a:t>Question: </a:t>
            </a:r>
          </a:p>
          <a:p>
            <a:pPr lvl="1">
              <a:lnSpc>
                <a:spcPct val="80000"/>
              </a:lnSpc>
            </a:pPr>
            <a:r>
              <a:rPr lang="en-US" sz="2000" dirty="0">
                <a:solidFill>
                  <a:srgbClr val="002060"/>
                </a:solidFill>
              </a:rPr>
              <a:t>Which computer should the university choose in order to minimize the expected costs?</a:t>
            </a:r>
          </a:p>
        </p:txBody>
      </p:sp>
      <p:sp>
        <p:nvSpPr>
          <p:cNvPr id="10" name="Slide Number Placeholder 5"/>
          <p:cNvSpPr>
            <a:spLocks noGrp="1"/>
          </p:cNvSpPr>
          <p:nvPr>
            <p:ph type="sldNum" sz="quarter" idx="12"/>
          </p:nvPr>
        </p:nvSpPr>
        <p:spPr/>
        <p:txBody>
          <a:bodyPr/>
          <a:lstStyle/>
          <a:p>
            <a:fld id="{0D2B7631-DA18-4771-822B-69EEA6C329F8}" type="slidenum">
              <a:rPr lang="en-US"/>
              <a:pPr/>
              <a:t>62</a:t>
            </a:fld>
            <a:endParaRPr lang="en-US"/>
          </a:p>
        </p:txBody>
      </p:sp>
      <p:sp>
        <p:nvSpPr>
          <p:cNvPr id="62473" name="Rectangle 9"/>
          <p:cNvSpPr>
            <a:spLocks noChangeArrowheads="1"/>
          </p:cNvSpPr>
          <p:nvPr/>
        </p:nvSpPr>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Example – “Computer Procurement”</a:t>
            </a:r>
          </a:p>
        </p:txBody>
      </p:sp>
      <p:pic>
        <p:nvPicPr>
          <p:cNvPr id="62474" name="Picture 10"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2743200"/>
            <a:ext cx="2211388" cy="1862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533400" y="1447800"/>
            <a:ext cx="6705600" cy="4953000"/>
          </a:xfrm>
        </p:spPr>
        <p:txBody>
          <a:bodyPr/>
          <a:lstStyle/>
          <a:p>
            <a:r>
              <a:rPr lang="en-US" sz="2800" dirty="0"/>
              <a:t>Experiment with a model mimicking the real world system</a:t>
            </a:r>
          </a:p>
          <a:p>
            <a:pPr lvl="1"/>
            <a:r>
              <a:rPr lang="en-US" sz="2400" dirty="0">
                <a:solidFill>
                  <a:srgbClr val="002060"/>
                </a:solidFill>
              </a:rPr>
              <a:t>Ex. Flight simulation, wind tunnels, …</a:t>
            </a:r>
          </a:p>
          <a:p>
            <a:r>
              <a:rPr lang="en-US" sz="2800" dirty="0"/>
              <a:t>In BPD situations computer based simulation is used for analyzing and evaluating complex stochastic systems</a:t>
            </a:r>
          </a:p>
          <a:p>
            <a:pPr lvl="1"/>
            <a:r>
              <a:rPr lang="en-US" sz="2400" dirty="0">
                <a:solidFill>
                  <a:srgbClr val="002060"/>
                </a:solidFill>
              </a:rPr>
              <a:t>Uncertain service and inter-arrival times</a:t>
            </a:r>
          </a:p>
          <a:p>
            <a:endParaRPr lang="en-US" sz="1600" dirty="0"/>
          </a:p>
        </p:txBody>
      </p:sp>
      <p:sp>
        <p:nvSpPr>
          <p:cNvPr id="11" name="Slide Number Placeholder 5"/>
          <p:cNvSpPr>
            <a:spLocks noGrp="1"/>
          </p:cNvSpPr>
          <p:nvPr>
            <p:ph type="sldNum" sz="quarter" idx="12"/>
          </p:nvPr>
        </p:nvSpPr>
        <p:spPr/>
        <p:txBody>
          <a:bodyPr/>
          <a:lstStyle/>
          <a:p>
            <a:fld id="{15634495-294A-4432-ADE5-6C8711BC0F63}" type="slidenum">
              <a:rPr lang="en-US"/>
              <a:pPr/>
              <a:t>63</a:t>
            </a:fld>
            <a:endParaRPr lang="en-US"/>
          </a:p>
        </p:txBody>
      </p:sp>
      <p:sp>
        <p:nvSpPr>
          <p:cNvPr id="72707" name="Rectangle 3"/>
          <p:cNvSpPr>
            <a:spLocks noChangeArrowheads="1"/>
          </p:cNvSpPr>
          <p:nvPr/>
        </p:nvSpPr>
        <p:spPr bwMode="auto">
          <a:xfrm>
            <a:off x="381000" y="762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Simulation – What is it?</a:t>
            </a:r>
          </a:p>
        </p:txBody>
      </p:sp>
      <p:pic>
        <p:nvPicPr>
          <p:cNvPr id="72713" name="Picture 9" descr="PE0248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8463" y="2228850"/>
            <a:ext cx="2008187" cy="2114550"/>
          </a:xfrm>
          <a:prstGeom prst="rect">
            <a:avLst/>
          </a:prstGeom>
          <a:noFill/>
          <a:extLst>
            <a:ext uri="{909E8E84-426E-40DD-AFC4-6F175D3DCCD1}">
              <a14:hiddenFill xmlns:a14="http://schemas.microsoft.com/office/drawing/2010/main">
                <a:solidFill>
                  <a:srgbClr val="FFFFFF"/>
                </a:solidFill>
              </a14:hiddenFill>
            </a:ext>
          </a:extLst>
        </p:spPr>
      </p:pic>
      <p:pic>
        <p:nvPicPr>
          <p:cNvPr id="72714" name="Picture 10" descr="BD0489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856163"/>
            <a:ext cx="2209800" cy="1646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685800" y="1371600"/>
            <a:ext cx="7010400" cy="4114800"/>
          </a:xfrm>
        </p:spPr>
        <p:txBody>
          <a:bodyPr/>
          <a:lstStyle/>
          <a:p>
            <a:r>
              <a:rPr lang="en-US" sz="2800"/>
              <a:t>Cheaper and less risky than experimenting with the actual system.</a:t>
            </a:r>
          </a:p>
          <a:p>
            <a:r>
              <a:rPr lang="en-US" sz="2800"/>
              <a:t>Stimulates creativity since it is easy to test the effect of new ideas</a:t>
            </a:r>
          </a:p>
          <a:p>
            <a:r>
              <a:rPr lang="en-US" sz="2800"/>
              <a:t>A powerful complement to the traditional symbolical and analytical tools </a:t>
            </a:r>
          </a:p>
          <a:p>
            <a:r>
              <a:rPr lang="en-US" sz="2800"/>
              <a:t>Fun tool to work with!</a:t>
            </a:r>
          </a:p>
        </p:txBody>
      </p:sp>
      <p:sp>
        <p:nvSpPr>
          <p:cNvPr id="10" name="Slide Number Placeholder 5"/>
          <p:cNvSpPr>
            <a:spLocks noGrp="1"/>
          </p:cNvSpPr>
          <p:nvPr>
            <p:ph type="sldNum" sz="quarter" idx="12"/>
          </p:nvPr>
        </p:nvSpPr>
        <p:spPr/>
        <p:txBody>
          <a:bodyPr/>
          <a:lstStyle/>
          <a:p>
            <a:fld id="{9BEF5180-0A9A-4BFC-B04B-DF105BF49BA4}" type="slidenum">
              <a:rPr lang="en-US"/>
              <a:pPr/>
              <a:t>64</a:t>
            </a:fld>
            <a:endParaRPr lang="en-US"/>
          </a:p>
        </p:txBody>
      </p:sp>
      <p:sp>
        <p:nvSpPr>
          <p:cNvPr id="73731" name="Rectangle 3"/>
          <p:cNvSpPr>
            <a:spLocks noChangeArrowheads="1"/>
          </p:cNvSpPr>
          <p:nvPr/>
        </p:nvSpPr>
        <p:spPr bwMode="auto">
          <a:xfrm>
            <a:off x="381000" y="762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Simulation – Why  use it?</a:t>
            </a:r>
          </a:p>
        </p:txBody>
      </p:sp>
      <p:pic>
        <p:nvPicPr>
          <p:cNvPr id="73737" name="Picture 9" descr="BS0206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962400"/>
            <a:ext cx="2482850" cy="2471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33EA429-6BFA-4806-8B46-35F8EFBA607C}" type="slidenum">
              <a:rPr lang="en-US"/>
              <a:pPr/>
              <a:t>65</a:t>
            </a:fld>
            <a:endParaRPr lang="en-US"/>
          </a:p>
        </p:txBody>
      </p:sp>
      <p:sp>
        <p:nvSpPr>
          <p:cNvPr id="75778" name="Rectangle 2"/>
          <p:cNvSpPr>
            <a:spLocks noChangeArrowheads="1"/>
          </p:cNvSpPr>
          <p:nvPr/>
        </p:nvSpPr>
        <p:spPr bwMode="auto">
          <a:xfrm>
            <a:off x="457200" y="12192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5613" indent="-455613">
              <a:spcBef>
                <a:spcPct val="20000"/>
              </a:spcBef>
              <a:buFont typeface="Wingdings" pitchFamily="2" charset="2"/>
              <a:buChar char="Ø"/>
            </a:pPr>
            <a:r>
              <a:rPr lang="en-US" b="1" dirty="0"/>
              <a:t>Strengths</a:t>
            </a:r>
          </a:p>
          <a:p>
            <a:pPr marL="855663" lvl="1" indent="-285750">
              <a:spcBef>
                <a:spcPct val="20000"/>
              </a:spcBef>
              <a:buFontTx/>
              <a:buChar char="+"/>
            </a:pPr>
            <a:r>
              <a:rPr lang="en-US" sz="2000" dirty="0"/>
              <a:t>Provides a quantitative measure</a:t>
            </a:r>
          </a:p>
          <a:p>
            <a:pPr marL="855663" lvl="1" indent="-285750">
              <a:spcBef>
                <a:spcPct val="20000"/>
              </a:spcBef>
              <a:buFontTx/>
              <a:buChar char="+"/>
            </a:pPr>
            <a:r>
              <a:rPr lang="en-US" sz="2000" dirty="0"/>
              <a:t>Flexible – can handle any kind of complex system or statistical interdependencies</a:t>
            </a:r>
          </a:p>
          <a:p>
            <a:pPr marL="855663" lvl="1" indent="-285750">
              <a:spcBef>
                <a:spcPct val="20000"/>
              </a:spcBef>
              <a:buFontTx/>
              <a:buChar char="+"/>
            </a:pPr>
            <a:r>
              <a:rPr lang="en-US" sz="2000" dirty="0"/>
              <a:t>Capable of finding inefficiencies otherwise not detected until the system is in operation</a:t>
            </a:r>
          </a:p>
          <a:p>
            <a:pPr marL="455613" indent="-455613">
              <a:spcBef>
                <a:spcPct val="20000"/>
              </a:spcBef>
              <a:buFont typeface="Wingdings" pitchFamily="2" charset="2"/>
              <a:buChar char="Ø"/>
            </a:pPr>
            <a:r>
              <a:rPr lang="en-US" b="1" dirty="0"/>
              <a:t>Weaknesses </a:t>
            </a:r>
          </a:p>
          <a:p>
            <a:pPr marL="855663" lvl="1" indent="-285750">
              <a:spcBef>
                <a:spcPct val="20000"/>
              </a:spcBef>
              <a:buFontTx/>
              <a:buChar char="–"/>
            </a:pPr>
            <a:r>
              <a:rPr lang="en-US" sz="2000" dirty="0"/>
              <a:t>Can take a long time to build</a:t>
            </a:r>
          </a:p>
          <a:p>
            <a:pPr marL="1198563" lvl="2" indent="-228600">
              <a:spcBef>
                <a:spcPct val="20000"/>
              </a:spcBef>
              <a:buFont typeface="Wingdings" pitchFamily="2" charset="2"/>
              <a:buChar char="§"/>
            </a:pPr>
            <a:r>
              <a:rPr lang="en-US" sz="2000" dirty="0">
                <a:solidFill>
                  <a:srgbClr val="002060"/>
                </a:solidFill>
              </a:rPr>
              <a:t>Usually requires a substantial amount of data gathering </a:t>
            </a:r>
          </a:p>
          <a:p>
            <a:pPr marL="855663" lvl="1" indent="-285750">
              <a:spcBef>
                <a:spcPct val="20000"/>
              </a:spcBef>
              <a:buFontTx/>
              <a:buChar char="–"/>
            </a:pPr>
            <a:r>
              <a:rPr lang="en-US" sz="2000" dirty="0"/>
              <a:t>Easy to misrepresent reality and draw faulty conclusions</a:t>
            </a:r>
          </a:p>
          <a:p>
            <a:pPr marL="855663" lvl="1" indent="-285750">
              <a:spcBef>
                <a:spcPct val="20000"/>
              </a:spcBef>
              <a:buFontTx/>
              <a:buChar char="–"/>
            </a:pPr>
            <a:r>
              <a:rPr lang="en-US" sz="2000" dirty="0"/>
              <a:t>Generally not suitable for optimizing system parameters</a:t>
            </a:r>
          </a:p>
          <a:p>
            <a:pPr marL="855663" lvl="1" indent="-285750">
              <a:spcBef>
                <a:spcPct val="20000"/>
              </a:spcBef>
              <a:buFontTx/>
              <a:buChar char="–"/>
            </a:pPr>
            <a:endParaRPr lang="en-US" sz="1400" dirty="0"/>
          </a:p>
          <a:p>
            <a:pPr marL="455613" indent="-455613">
              <a:spcBef>
                <a:spcPct val="20000"/>
              </a:spcBef>
              <a:buFont typeface="Wingdings" pitchFamily="2" charset="2"/>
              <a:buChar char="v"/>
            </a:pPr>
            <a:r>
              <a:rPr lang="en-US" dirty="0"/>
              <a:t>A simulation model is primarily descriptive while an optimization model is by nature prescriptive</a:t>
            </a:r>
          </a:p>
          <a:p>
            <a:pPr marL="855663" lvl="1" indent="-285750">
              <a:spcBef>
                <a:spcPct val="20000"/>
              </a:spcBef>
              <a:buFontTx/>
              <a:buChar char="–"/>
            </a:pPr>
            <a:endParaRPr lang="en-US" sz="2000" dirty="0"/>
          </a:p>
        </p:txBody>
      </p:sp>
      <p:sp>
        <p:nvSpPr>
          <p:cNvPr id="75779" name="Rectangle 3"/>
          <p:cNvSpPr>
            <a:spLocks noChangeArrowheads="1"/>
          </p:cNvSpPr>
          <p:nvPr/>
        </p:nvSpPr>
        <p:spPr bwMode="auto">
          <a:xfrm>
            <a:off x="304800" y="76200"/>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b="1" dirty="0">
                <a:solidFill>
                  <a:schemeClr val="tx2"/>
                </a:solidFill>
              </a:rPr>
              <a:t>Simulation </a:t>
            </a:r>
            <a:r>
              <a:rPr lang="en-US" sz="3200" b="1" dirty="0" err="1">
                <a:solidFill>
                  <a:schemeClr val="tx2"/>
                </a:solidFill>
              </a:rPr>
              <a:t>v.s</a:t>
            </a:r>
            <a:r>
              <a:rPr lang="en-US" sz="3200" b="1" dirty="0">
                <a:solidFill>
                  <a:schemeClr val="tx2"/>
                </a:solidFill>
              </a:rPr>
              <a:t>. Symbolic &amp; Analytical Tools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685800" y="1676400"/>
            <a:ext cx="5486400" cy="4419600"/>
          </a:xfrm>
        </p:spPr>
        <p:txBody>
          <a:bodyPr/>
          <a:lstStyle/>
          <a:p>
            <a:r>
              <a:rPr lang="en-US" sz="2800" dirty="0"/>
              <a:t>Graphical interfaces</a:t>
            </a:r>
            <a:r>
              <a:rPr lang="en-US" sz="2400" dirty="0"/>
              <a:t> </a:t>
            </a:r>
          </a:p>
          <a:p>
            <a:pPr marL="855663" lvl="1" indent="-398463">
              <a:buFont typeface="Symbol" pitchFamily="18" charset="2"/>
              <a:buChar char="Þ"/>
            </a:pPr>
            <a:r>
              <a:rPr lang="en-US" sz="2400" dirty="0">
                <a:solidFill>
                  <a:srgbClr val="002060"/>
                </a:solidFill>
                <a:sym typeface="Symbol" pitchFamily="18" charset="2"/>
              </a:rPr>
              <a:t>Achieves the descriptive benefits of symbolic tools like flow charts</a:t>
            </a:r>
          </a:p>
          <a:p>
            <a:pPr marL="855663" lvl="1" indent="-398463">
              <a:buFont typeface="Symbol" pitchFamily="18" charset="2"/>
              <a:buChar char="Þ"/>
            </a:pPr>
            <a:endParaRPr lang="en-US" sz="2400" dirty="0">
              <a:solidFill>
                <a:schemeClr val="accent2"/>
              </a:solidFill>
              <a:sym typeface="Symbol" pitchFamily="18" charset="2"/>
            </a:endParaRPr>
          </a:p>
          <a:p>
            <a:pPr marL="855663" lvl="1" indent="-398463">
              <a:buFont typeface="Symbol" pitchFamily="18" charset="2"/>
              <a:buChar char="Þ"/>
            </a:pPr>
            <a:endParaRPr lang="en-US" sz="2400" dirty="0">
              <a:solidFill>
                <a:schemeClr val="accent2"/>
              </a:solidFill>
              <a:sym typeface="Symbol" pitchFamily="18" charset="2"/>
            </a:endParaRPr>
          </a:p>
          <a:p>
            <a:r>
              <a:rPr lang="en-US" sz="2800" dirty="0">
                <a:sym typeface="Symbol" pitchFamily="18" charset="2"/>
              </a:rPr>
              <a:t>Optimization Engines</a:t>
            </a:r>
          </a:p>
          <a:p>
            <a:pPr marL="855663" lvl="1" indent="-398463">
              <a:buFont typeface="Symbol" pitchFamily="18" charset="2"/>
              <a:buChar char="Þ"/>
            </a:pPr>
            <a:r>
              <a:rPr lang="en-US" sz="2400" dirty="0">
                <a:solidFill>
                  <a:srgbClr val="002060"/>
                </a:solidFill>
              </a:rPr>
              <a:t>Enables efficient automated search for best parameter values</a:t>
            </a:r>
          </a:p>
          <a:p>
            <a:pPr marL="855663" lvl="1" indent="-398463"/>
            <a:endParaRPr lang="en-US" sz="2000" dirty="0"/>
          </a:p>
        </p:txBody>
      </p:sp>
      <p:sp>
        <p:nvSpPr>
          <p:cNvPr id="11" name="Slide Number Placeholder 5"/>
          <p:cNvSpPr>
            <a:spLocks noGrp="1"/>
          </p:cNvSpPr>
          <p:nvPr>
            <p:ph type="sldNum" sz="quarter" idx="12"/>
          </p:nvPr>
        </p:nvSpPr>
        <p:spPr/>
        <p:txBody>
          <a:bodyPr/>
          <a:lstStyle/>
          <a:p>
            <a:fld id="{D8950E4D-8FA4-448F-B366-7D84078F03D9}" type="slidenum">
              <a:rPr lang="en-US"/>
              <a:pPr/>
              <a:t>66</a:t>
            </a:fld>
            <a:endParaRPr lang="en-US"/>
          </a:p>
        </p:txBody>
      </p:sp>
      <p:sp>
        <p:nvSpPr>
          <p:cNvPr id="76803" name="Rectangle 3"/>
          <p:cNvSpPr>
            <a:spLocks noChangeArrowheads="1"/>
          </p:cNvSpPr>
          <p:nvPr/>
        </p:nvSpPr>
        <p:spPr bwMode="auto">
          <a:xfrm>
            <a:off x="3048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Modern Simulation Software Packages are Breaking Compromises</a:t>
            </a:r>
          </a:p>
        </p:txBody>
      </p:sp>
      <p:pic>
        <p:nvPicPr>
          <p:cNvPr id="76809" name="Picture 9" descr="PE0146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9363" y="3962400"/>
            <a:ext cx="1747837" cy="2173288"/>
          </a:xfrm>
          <a:prstGeom prst="rect">
            <a:avLst/>
          </a:prstGeom>
          <a:noFill/>
          <a:extLst>
            <a:ext uri="{909E8E84-426E-40DD-AFC4-6F175D3DCCD1}">
              <a14:hiddenFill xmlns:a14="http://schemas.microsoft.com/office/drawing/2010/main">
                <a:solidFill>
                  <a:srgbClr val="FFFFFF"/>
                </a:solidFill>
              </a14:hiddenFill>
            </a:ext>
          </a:extLst>
        </p:spPr>
      </p:pic>
      <p:pic>
        <p:nvPicPr>
          <p:cNvPr id="76810" name="Picture 10" descr="BD0529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1676400"/>
            <a:ext cx="2227263" cy="2066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685800" y="1219200"/>
            <a:ext cx="8001000" cy="5181600"/>
          </a:xfrm>
        </p:spPr>
        <p:txBody>
          <a:bodyPr/>
          <a:lstStyle/>
          <a:p>
            <a:pPr>
              <a:lnSpc>
                <a:spcPct val="90000"/>
              </a:lnSpc>
            </a:pPr>
            <a:r>
              <a:rPr lang="en-US" sz="2400" dirty="0"/>
              <a:t>General Principles</a:t>
            </a:r>
          </a:p>
          <a:p>
            <a:pPr marL="855663" lvl="1" indent="-398463">
              <a:lnSpc>
                <a:spcPct val="90000"/>
              </a:lnSpc>
            </a:pPr>
            <a:r>
              <a:rPr lang="en-US" sz="2000" dirty="0">
                <a:solidFill>
                  <a:srgbClr val="002060"/>
                </a:solidFill>
              </a:rPr>
              <a:t>The system is broken down into suitable components or entities</a:t>
            </a:r>
          </a:p>
          <a:p>
            <a:pPr marL="855663" lvl="1" indent="-398463">
              <a:lnSpc>
                <a:spcPct val="90000"/>
              </a:lnSpc>
            </a:pPr>
            <a:r>
              <a:rPr lang="en-US" sz="2000" dirty="0">
                <a:solidFill>
                  <a:srgbClr val="002060"/>
                </a:solidFill>
              </a:rPr>
              <a:t>The entities are modeled separately and are then connected to a model describing the overall system</a:t>
            </a:r>
          </a:p>
          <a:p>
            <a:pPr marL="855663" lvl="1" indent="-398463">
              <a:lnSpc>
                <a:spcPct val="90000"/>
              </a:lnSpc>
              <a:buFont typeface="Symbol" pitchFamily="18" charset="2"/>
              <a:buChar char="Þ"/>
            </a:pPr>
            <a:r>
              <a:rPr lang="en-US" sz="2000" i="1" dirty="0"/>
              <a:t>A bottom-up approach!</a:t>
            </a:r>
          </a:p>
          <a:p>
            <a:pPr>
              <a:lnSpc>
                <a:spcPct val="90000"/>
              </a:lnSpc>
            </a:pPr>
            <a:r>
              <a:rPr lang="en-US" sz="2400" dirty="0"/>
              <a:t>The basic principles apply to all types of simulation models</a:t>
            </a:r>
          </a:p>
          <a:p>
            <a:pPr marL="855663" lvl="1" indent="-398463">
              <a:lnSpc>
                <a:spcPct val="90000"/>
              </a:lnSpc>
            </a:pPr>
            <a:r>
              <a:rPr lang="en-US" sz="2000" dirty="0">
                <a:solidFill>
                  <a:srgbClr val="002060"/>
                </a:solidFill>
              </a:rPr>
              <a:t>Static or Dynamic</a:t>
            </a:r>
          </a:p>
          <a:p>
            <a:pPr marL="855663" lvl="1" indent="-398463">
              <a:lnSpc>
                <a:spcPct val="90000"/>
              </a:lnSpc>
            </a:pPr>
            <a:r>
              <a:rPr lang="en-US" sz="2000" dirty="0">
                <a:solidFill>
                  <a:srgbClr val="002060"/>
                </a:solidFill>
              </a:rPr>
              <a:t>Deterministic or Stochastic</a:t>
            </a:r>
          </a:p>
          <a:p>
            <a:pPr marL="855663" lvl="1" indent="-398463">
              <a:lnSpc>
                <a:spcPct val="90000"/>
              </a:lnSpc>
            </a:pPr>
            <a:r>
              <a:rPr lang="en-US" sz="2000" dirty="0">
                <a:solidFill>
                  <a:srgbClr val="002060"/>
                </a:solidFill>
              </a:rPr>
              <a:t>Discrete or continuous</a:t>
            </a:r>
          </a:p>
          <a:p>
            <a:pPr>
              <a:lnSpc>
                <a:spcPct val="90000"/>
              </a:lnSpc>
            </a:pPr>
            <a:r>
              <a:rPr lang="en-US" sz="2400" dirty="0"/>
              <a:t>In BPD and OM situations computer based Stochastic Discrete Event Simulation (e.g. in Extend) is the natural choice</a:t>
            </a:r>
          </a:p>
          <a:p>
            <a:pPr marL="855663" lvl="1" indent="-398463">
              <a:lnSpc>
                <a:spcPct val="90000"/>
              </a:lnSpc>
            </a:pPr>
            <a:r>
              <a:rPr lang="en-US" sz="2000" dirty="0">
                <a:solidFill>
                  <a:srgbClr val="002060"/>
                </a:solidFill>
              </a:rPr>
              <a:t>Focuses on events affecting the state of the system and skips all intervals in between</a:t>
            </a:r>
          </a:p>
        </p:txBody>
      </p:sp>
      <p:sp>
        <p:nvSpPr>
          <p:cNvPr id="9" name="Slide Number Placeholder 5"/>
          <p:cNvSpPr>
            <a:spLocks noGrp="1"/>
          </p:cNvSpPr>
          <p:nvPr>
            <p:ph type="sldNum" sz="quarter" idx="12"/>
          </p:nvPr>
        </p:nvSpPr>
        <p:spPr/>
        <p:txBody>
          <a:bodyPr/>
          <a:lstStyle/>
          <a:p>
            <a:fld id="{5634DA0D-4A87-4F12-90DF-971D352009C7}" type="slidenum">
              <a:rPr lang="en-US"/>
              <a:pPr/>
              <a:t>67</a:t>
            </a:fld>
            <a:endParaRPr lang="en-US"/>
          </a:p>
        </p:txBody>
      </p:sp>
      <p:sp>
        <p:nvSpPr>
          <p:cNvPr id="77827" name="Rectangle 3"/>
          <p:cNvSpPr>
            <a:spLocks noChangeArrowheads="1"/>
          </p:cNvSpPr>
          <p:nvPr/>
        </p:nvSpPr>
        <p:spPr bwMode="auto">
          <a:xfrm>
            <a:off x="30480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Building a Simulation Model</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3"/>
          <p:cNvSpPr>
            <a:spLocks noGrp="1"/>
          </p:cNvSpPr>
          <p:nvPr>
            <p:ph type="sldNum" sz="quarter" idx="12"/>
          </p:nvPr>
        </p:nvSpPr>
        <p:spPr/>
        <p:txBody>
          <a:bodyPr/>
          <a:lstStyle/>
          <a:p>
            <a:fld id="{B758B82B-168D-4B62-917C-BB1A5606A011}" type="slidenum">
              <a:rPr lang="en-US"/>
              <a:pPr/>
              <a:t>68</a:t>
            </a:fld>
            <a:endParaRPr lang="en-US"/>
          </a:p>
        </p:txBody>
      </p:sp>
      <p:sp>
        <p:nvSpPr>
          <p:cNvPr id="78850" name="Rectangle 2"/>
          <p:cNvSpPr>
            <a:spLocks noChangeArrowheads="1"/>
          </p:cNvSpPr>
          <p:nvPr/>
        </p:nvSpPr>
        <p:spPr bwMode="auto">
          <a:xfrm>
            <a:off x="304800" y="-1524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b="1">
                <a:solidFill>
                  <a:schemeClr val="tx2"/>
                </a:solidFill>
              </a:rPr>
              <a:t>Steps in a BPD Simulation Project</a:t>
            </a:r>
          </a:p>
        </p:txBody>
      </p:sp>
      <p:grpSp>
        <p:nvGrpSpPr>
          <p:cNvPr id="78856" name="Group 8"/>
          <p:cNvGrpSpPr>
            <a:grpSpLocks/>
          </p:cNvGrpSpPr>
          <p:nvPr/>
        </p:nvGrpSpPr>
        <p:grpSpPr bwMode="auto">
          <a:xfrm>
            <a:off x="1143000" y="4724400"/>
            <a:ext cx="3657600" cy="1981200"/>
            <a:chOff x="720" y="2976"/>
            <a:chExt cx="2304" cy="1248"/>
          </a:xfrm>
        </p:grpSpPr>
        <p:grpSp>
          <p:nvGrpSpPr>
            <p:cNvPr id="78857" name="Group 9"/>
            <p:cNvGrpSpPr>
              <a:grpSpLocks/>
            </p:cNvGrpSpPr>
            <p:nvPr/>
          </p:nvGrpSpPr>
          <p:grpSpPr bwMode="auto">
            <a:xfrm>
              <a:off x="1248" y="3019"/>
              <a:ext cx="1440" cy="245"/>
              <a:chOff x="1334" y="3004"/>
              <a:chExt cx="1440" cy="245"/>
            </a:xfrm>
          </p:grpSpPr>
          <p:sp>
            <p:nvSpPr>
              <p:cNvPr id="78858" name="Rectangle 10"/>
              <p:cNvSpPr>
                <a:spLocks noChangeArrowheads="1"/>
              </p:cNvSpPr>
              <p:nvPr/>
            </p:nvSpPr>
            <p:spPr bwMode="auto">
              <a:xfrm>
                <a:off x="1334" y="3009"/>
                <a:ext cx="1440"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Text Box 11"/>
              <p:cNvSpPr txBox="1">
                <a:spLocks noChangeArrowheads="1"/>
              </p:cNvSpPr>
              <p:nvPr/>
            </p:nvSpPr>
            <p:spPr bwMode="auto">
              <a:xfrm>
                <a:off x="1405" y="3004"/>
                <a:ext cx="13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Experimental Design</a:t>
                </a:r>
              </a:p>
            </p:txBody>
          </p:sp>
        </p:grpSp>
        <p:grpSp>
          <p:nvGrpSpPr>
            <p:cNvPr id="78860" name="Group 12"/>
            <p:cNvGrpSpPr>
              <a:grpSpLocks/>
            </p:cNvGrpSpPr>
            <p:nvPr/>
          </p:nvGrpSpPr>
          <p:grpSpPr bwMode="auto">
            <a:xfrm>
              <a:off x="1230" y="3408"/>
              <a:ext cx="1536" cy="240"/>
              <a:chOff x="1248" y="3360"/>
              <a:chExt cx="1536" cy="240"/>
            </a:xfrm>
          </p:grpSpPr>
          <p:sp>
            <p:nvSpPr>
              <p:cNvPr id="78861" name="Rectangle 13"/>
              <p:cNvSpPr>
                <a:spLocks noChangeArrowheads="1"/>
              </p:cNvSpPr>
              <p:nvPr/>
            </p:nvSpPr>
            <p:spPr bwMode="auto">
              <a:xfrm>
                <a:off x="1248" y="3360"/>
                <a:ext cx="14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2" name="Text Box 14"/>
              <p:cNvSpPr txBox="1">
                <a:spLocks noChangeArrowheads="1"/>
              </p:cNvSpPr>
              <p:nvPr/>
            </p:nvSpPr>
            <p:spPr bwMode="auto">
              <a:xfrm>
                <a:off x="1248" y="3360"/>
                <a:ext cx="1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9. Model runs and analysis</a:t>
                </a:r>
              </a:p>
            </p:txBody>
          </p:sp>
        </p:grpSp>
        <p:grpSp>
          <p:nvGrpSpPr>
            <p:cNvPr id="78863" name="Group 15"/>
            <p:cNvGrpSpPr>
              <a:grpSpLocks/>
            </p:cNvGrpSpPr>
            <p:nvPr/>
          </p:nvGrpSpPr>
          <p:grpSpPr bwMode="auto">
            <a:xfrm>
              <a:off x="1319" y="3792"/>
              <a:ext cx="1296" cy="384"/>
              <a:chOff x="1248" y="3792"/>
              <a:chExt cx="1296" cy="384"/>
            </a:xfrm>
          </p:grpSpPr>
          <p:sp>
            <p:nvSpPr>
              <p:cNvPr id="78864" name="AutoShape 16"/>
              <p:cNvSpPr>
                <a:spLocks noChangeArrowheads="1"/>
              </p:cNvSpPr>
              <p:nvPr/>
            </p:nvSpPr>
            <p:spPr bwMode="auto">
              <a:xfrm>
                <a:off x="1248" y="3792"/>
                <a:ext cx="1296" cy="384"/>
              </a:xfrm>
              <a:prstGeom prst="diamond">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5" name="Text Box 17"/>
              <p:cNvSpPr txBox="1">
                <a:spLocks noChangeArrowheads="1"/>
              </p:cNvSpPr>
              <p:nvPr/>
            </p:nvSpPr>
            <p:spPr bwMode="auto">
              <a:xfrm>
                <a:off x="1488" y="3868"/>
                <a:ext cx="8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10. More runs</a:t>
                </a:r>
              </a:p>
            </p:txBody>
          </p:sp>
        </p:grpSp>
        <p:sp>
          <p:nvSpPr>
            <p:cNvPr id="78866" name="Line 18"/>
            <p:cNvSpPr>
              <a:spLocks noChangeShapeType="1"/>
            </p:cNvSpPr>
            <p:nvPr/>
          </p:nvSpPr>
          <p:spPr bwMode="auto">
            <a:xfrm>
              <a:off x="1968" y="3264"/>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7" name="Line 19"/>
            <p:cNvSpPr>
              <a:spLocks noChangeShapeType="1"/>
            </p:cNvSpPr>
            <p:nvPr/>
          </p:nvSpPr>
          <p:spPr bwMode="auto">
            <a:xfrm>
              <a:off x="1968" y="3648"/>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8" name="Line 20"/>
            <p:cNvSpPr>
              <a:spLocks noChangeShapeType="1"/>
            </p:cNvSpPr>
            <p:nvPr/>
          </p:nvSpPr>
          <p:spPr bwMode="auto">
            <a:xfrm>
              <a:off x="2592" y="3984"/>
              <a:ext cx="432"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9" name="Freeform 21"/>
            <p:cNvSpPr>
              <a:spLocks/>
            </p:cNvSpPr>
            <p:nvPr/>
          </p:nvSpPr>
          <p:spPr bwMode="auto">
            <a:xfrm>
              <a:off x="859" y="3552"/>
              <a:ext cx="480" cy="432"/>
            </a:xfrm>
            <a:custGeom>
              <a:avLst/>
              <a:gdLst>
                <a:gd name="T0" fmla="*/ 480 w 480"/>
                <a:gd name="T1" fmla="*/ 432 h 432"/>
                <a:gd name="T2" fmla="*/ 0 w 480"/>
                <a:gd name="T3" fmla="*/ 432 h 432"/>
                <a:gd name="T4" fmla="*/ 0 w 480"/>
                <a:gd name="T5" fmla="*/ 0 h 432"/>
                <a:gd name="T6" fmla="*/ 384 w 480"/>
                <a:gd name="T7" fmla="*/ 0 h 432"/>
              </a:gdLst>
              <a:ahLst/>
              <a:cxnLst>
                <a:cxn ang="0">
                  <a:pos x="T0" y="T1"/>
                </a:cxn>
                <a:cxn ang="0">
                  <a:pos x="T2" y="T3"/>
                </a:cxn>
                <a:cxn ang="0">
                  <a:pos x="T4" y="T5"/>
                </a:cxn>
                <a:cxn ang="0">
                  <a:pos x="T6" y="T7"/>
                </a:cxn>
              </a:cxnLst>
              <a:rect l="0" t="0" r="r" b="b"/>
              <a:pathLst>
                <a:path w="480" h="432">
                  <a:moveTo>
                    <a:pt x="480" y="432"/>
                  </a:moveTo>
                  <a:lnTo>
                    <a:pt x="0" y="432"/>
                  </a:lnTo>
                  <a:lnTo>
                    <a:pt x="0" y="0"/>
                  </a:lnTo>
                  <a:lnTo>
                    <a:pt x="384" y="0"/>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0" name="Text Box 22"/>
            <p:cNvSpPr txBox="1">
              <a:spLocks noChangeArrowheads="1"/>
            </p:cNvSpPr>
            <p:nvPr/>
          </p:nvSpPr>
          <p:spPr bwMode="auto">
            <a:xfrm>
              <a:off x="2640" y="377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No</a:t>
              </a:r>
            </a:p>
          </p:txBody>
        </p:sp>
        <p:sp>
          <p:nvSpPr>
            <p:cNvPr id="78871" name="Freeform 23"/>
            <p:cNvSpPr>
              <a:spLocks/>
            </p:cNvSpPr>
            <p:nvPr/>
          </p:nvSpPr>
          <p:spPr bwMode="auto">
            <a:xfrm>
              <a:off x="859" y="3120"/>
              <a:ext cx="384" cy="432"/>
            </a:xfrm>
            <a:custGeom>
              <a:avLst/>
              <a:gdLst>
                <a:gd name="T0" fmla="*/ 0 w 384"/>
                <a:gd name="T1" fmla="*/ 432 h 432"/>
                <a:gd name="T2" fmla="*/ 0 w 384"/>
                <a:gd name="T3" fmla="*/ 0 h 432"/>
                <a:gd name="T4" fmla="*/ 384 w 384"/>
                <a:gd name="T5" fmla="*/ 0 h 432"/>
              </a:gdLst>
              <a:ahLst/>
              <a:cxnLst>
                <a:cxn ang="0">
                  <a:pos x="T0" y="T1"/>
                </a:cxn>
                <a:cxn ang="0">
                  <a:pos x="T2" y="T3"/>
                </a:cxn>
                <a:cxn ang="0">
                  <a:pos x="T4" y="T5"/>
                </a:cxn>
              </a:cxnLst>
              <a:rect l="0" t="0" r="r" b="b"/>
              <a:pathLst>
                <a:path w="384" h="432">
                  <a:moveTo>
                    <a:pt x="0" y="432"/>
                  </a:moveTo>
                  <a:lnTo>
                    <a:pt x="0" y="0"/>
                  </a:lnTo>
                  <a:lnTo>
                    <a:pt x="384" y="0"/>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Text Box 24"/>
            <p:cNvSpPr txBox="1">
              <a:spLocks noChangeArrowheads="1"/>
            </p:cNvSpPr>
            <p:nvPr/>
          </p:nvSpPr>
          <p:spPr bwMode="auto">
            <a:xfrm>
              <a:off x="912" y="3792"/>
              <a:ext cx="3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Yes</a:t>
              </a:r>
            </a:p>
          </p:txBody>
        </p:sp>
        <p:sp>
          <p:nvSpPr>
            <p:cNvPr id="78873" name="Rectangle 25"/>
            <p:cNvSpPr>
              <a:spLocks noChangeArrowheads="1"/>
            </p:cNvSpPr>
            <p:nvPr/>
          </p:nvSpPr>
          <p:spPr bwMode="auto">
            <a:xfrm>
              <a:off x="720" y="2976"/>
              <a:ext cx="2160" cy="1248"/>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874" name="Group 26"/>
          <p:cNvGrpSpPr>
            <a:grpSpLocks/>
          </p:cNvGrpSpPr>
          <p:nvPr/>
        </p:nvGrpSpPr>
        <p:grpSpPr bwMode="auto">
          <a:xfrm>
            <a:off x="228600" y="1981200"/>
            <a:ext cx="5943600" cy="2819400"/>
            <a:chOff x="144" y="1248"/>
            <a:chExt cx="3744" cy="1776"/>
          </a:xfrm>
        </p:grpSpPr>
        <p:sp>
          <p:nvSpPr>
            <p:cNvPr id="78875" name="Line 27"/>
            <p:cNvSpPr>
              <a:spLocks noChangeShapeType="1"/>
            </p:cNvSpPr>
            <p:nvPr/>
          </p:nvSpPr>
          <p:spPr bwMode="auto">
            <a:xfrm>
              <a:off x="1968" y="2880"/>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8876" name="Group 28"/>
            <p:cNvGrpSpPr>
              <a:grpSpLocks/>
            </p:cNvGrpSpPr>
            <p:nvPr/>
          </p:nvGrpSpPr>
          <p:grpSpPr bwMode="auto">
            <a:xfrm>
              <a:off x="144" y="1248"/>
              <a:ext cx="3744" cy="1728"/>
              <a:chOff x="144" y="1248"/>
              <a:chExt cx="3744" cy="1728"/>
            </a:xfrm>
          </p:grpSpPr>
          <p:sp>
            <p:nvSpPr>
              <p:cNvPr id="78877" name="Rectangle 29"/>
              <p:cNvSpPr>
                <a:spLocks noChangeArrowheads="1"/>
              </p:cNvSpPr>
              <p:nvPr/>
            </p:nvSpPr>
            <p:spPr bwMode="auto">
              <a:xfrm>
                <a:off x="144" y="1364"/>
                <a:ext cx="3744" cy="1584"/>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8" name="Rectangle 30"/>
              <p:cNvSpPr>
                <a:spLocks noChangeArrowheads="1"/>
              </p:cNvSpPr>
              <p:nvPr/>
            </p:nvSpPr>
            <p:spPr bwMode="auto">
              <a:xfrm>
                <a:off x="1344" y="1776"/>
                <a:ext cx="1248"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Rectangle 31"/>
              <p:cNvSpPr>
                <a:spLocks noChangeArrowheads="1"/>
              </p:cNvSpPr>
              <p:nvPr/>
            </p:nvSpPr>
            <p:spPr bwMode="auto">
              <a:xfrm>
                <a:off x="2160" y="1392"/>
                <a:ext cx="1584"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0" name="Rectangle 32"/>
              <p:cNvSpPr>
                <a:spLocks noChangeArrowheads="1"/>
              </p:cNvSpPr>
              <p:nvPr/>
            </p:nvSpPr>
            <p:spPr bwMode="auto">
              <a:xfrm>
                <a:off x="255" y="1392"/>
                <a:ext cx="1584"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1" name="Text Box 33"/>
              <p:cNvSpPr txBox="1">
                <a:spLocks noChangeArrowheads="1"/>
              </p:cNvSpPr>
              <p:nvPr/>
            </p:nvSpPr>
            <p:spPr bwMode="auto">
              <a:xfrm>
                <a:off x="288" y="1415"/>
                <a:ext cx="15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3. Model conceptualization</a:t>
                </a:r>
              </a:p>
            </p:txBody>
          </p:sp>
          <p:sp>
            <p:nvSpPr>
              <p:cNvPr id="78882" name="Text Box 34"/>
              <p:cNvSpPr txBox="1">
                <a:spLocks noChangeArrowheads="1"/>
              </p:cNvSpPr>
              <p:nvPr/>
            </p:nvSpPr>
            <p:spPr bwMode="auto">
              <a:xfrm>
                <a:off x="2448" y="1399"/>
                <a:ext cx="1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4. Data Collection</a:t>
                </a:r>
              </a:p>
            </p:txBody>
          </p:sp>
          <p:sp>
            <p:nvSpPr>
              <p:cNvPr id="78883" name="Text Box 35"/>
              <p:cNvSpPr txBox="1">
                <a:spLocks noChangeArrowheads="1"/>
              </p:cNvSpPr>
              <p:nvPr/>
            </p:nvSpPr>
            <p:spPr bwMode="auto">
              <a:xfrm>
                <a:off x="1392" y="1804"/>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5. Model Translation</a:t>
                </a:r>
              </a:p>
            </p:txBody>
          </p:sp>
          <p:grpSp>
            <p:nvGrpSpPr>
              <p:cNvPr id="78884" name="Group 36"/>
              <p:cNvGrpSpPr>
                <a:grpSpLocks/>
              </p:cNvGrpSpPr>
              <p:nvPr/>
            </p:nvGrpSpPr>
            <p:grpSpPr bwMode="auto">
              <a:xfrm>
                <a:off x="1344" y="2160"/>
                <a:ext cx="1248" cy="288"/>
                <a:chOff x="1344" y="2256"/>
                <a:chExt cx="1248" cy="288"/>
              </a:xfrm>
            </p:grpSpPr>
            <p:sp>
              <p:nvSpPr>
                <p:cNvPr id="78885" name="AutoShape 37"/>
                <p:cNvSpPr>
                  <a:spLocks noChangeArrowheads="1"/>
                </p:cNvSpPr>
                <p:nvPr/>
              </p:nvSpPr>
              <p:spPr bwMode="auto">
                <a:xfrm>
                  <a:off x="1344" y="2256"/>
                  <a:ext cx="1248" cy="288"/>
                </a:xfrm>
                <a:prstGeom prst="diamond">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6" name="Text Box 38"/>
                <p:cNvSpPr txBox="1">
                  <a:spLocks noChangeArrowheads="1"/>
                </p:cNvSpPr>
                <p:nvPr/>
              </p:nvSpPr>
              <p:spPr bwMode="auto">
                <a:xfrm>
                  <a:off x="1607" y="2284"/>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6. Verified</a:t>
                  </a:r>
                </a:p>
              </p:txBody>
            </p:sp>
          </p:grpSp>
          <p:grpSp>
            <p:nvGrpSpPr>
              <p:cNvPr id="78887" name="Group 39"/>
              <p:cNvGrpSpPr>
                <a:grpSpLocks/>
              </p:cNvGrpSpPr>
              <p:nvPr/>
            </p:nvGrpSpPr>
            <p:grpSpPr bwMode="auto">
              <a:xfrm>
                <a:off x="1344" y="2582"/>
                <a:ext cx="1248" cy="288"/>
                <a:chOff x="1425" y="2630"/>
                <a:chExt cx="1248" cy="288"/>
              </a:xfrm>
            </p:grpSpPr>
            <p:sp>
              <p:nvSpPr>
                <p:cNvPr id="78888" name="AutoShape 40"/>
                <p:cNvSpPr>
                  <a:spLocks noChangeArrowheads="1"/>
                </p:cNvSpPr>
                <p:nvPr/>
              </p:nvSpPr>
              <p:spPr bwMode="auto">
                <a:xfrm>
                  <a:off x="1425" y="2630"/>
                  <a:ext cx="1248" cy="288"/>
                </a:xfrm>
                <a:prstGeom prst="diamond">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9" name="Text Box 41"/>
                <p:cNvSpPr txBox="1">
                  <a:spLocks noChangeArrowheads="1"/>
                </p:cNvSpPr>
                <p:nvPr/>
              </p:nvSpPr>
              <p:spPr bwMode="auto">
                <a:xfrm>
                  <a:off x="1680" y="2668"/>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7. Validated</a:t>
                  </a:r>
                </a:p>
              </p:txBody>
            </p:sp>
          </p:grpSp>
          <p:sp>
            <p:nvSpPr>
              <p:cNvPr id="78890" name="Line 42"/>
              <p:cNvSpPr>
                <a:spLocks noChangeShapeType="1"/>
              </p:cNvSpPr>
              <p:nvPr/>
            </p:nvSpPr>
            <p:spPr bwMode="auto">
              <a:xfrm flipH="1">
                <a:off x="1152" y="1248"/>
                <a:ext cx="816" cy="144"/>
              </a:xfrm>
              <a:prstGeom prst="line">
                <a:avLst/>
              </a:prstGeom>
              <a:noFill/>
              <a:ln w="222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Line 43"/>
              <p:cNvSpPr>
                <a:spLocks noChangeShapeType="1"/>
              </p:cNvSpPr>
              <p:nvPr/>
            </p:nvSpPr>
            <p:spPr bwMode="auto">
              <a:xfrm>
                <a:off x="1968" y="1248"/>
                <a:ext cx="768" cy="144"/>
              </a:xfrm>
              <a:prstGeom prst="line">
                <a:avLst/>
              </a:prstGeom>
              <a:noFill/>
              <a:ln w="222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2" name="Line 44"/>
              <p:cNvSpPr>
                <a:spLocks noChangeShapeType="1"/>
              </p:cNvSpPr>
              <p:nvPr/>
            </p:nvSpPr>
            <p:spPr bwMode="auto">
              <a:xfrm>
                <a:off x="1008" y="1632"/>
                <a:ext cx="960" cy="144"/>
              </a:xfrm>
              <a:prstGeom prst="line">
                <a:avLst/>
              </a:prstGeom>
              <a:noFill/>
              <a:ln w="222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3" name="Line 45"/>
              <p:cNvSpPr>
                <a:spLocks noChangeShapeType="1"/>
              </p:cNvSpPr>
              <p:nvPr/>
            </p:nvSpPr>
            <p:spPr bwMode="auto">
              <a:xfrm flipH="1">
                <a:off x="1968" y="1632"/>
                <a:ext cx="1008" cy="144"/>
              </a:xfrm>
              <a:prstGeom prst="line">
                <a:avLst/>
              </a:prstGeom>
              <a:noFill/>
              <a:ln w="222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4" name="Line 46"/>
              <p:cNvSpPr>
                <a:spLocks noChangeShapeType="1"/>
              </p:cNvSpPr>
              <p:nvPr/>
            </p:nvSpPr>
            <p:spPr bwMode="auto">
              <a:xfrm>
                <a:off x="1968" y="2016"/>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5" name="Line 47"/>
              <p:cNvSpPr>
                <a:spLocks noChangeShapeType="1"/>
              </p:cNvSpPr>
              <p:nvPr/>
            </p:nvSpPr>
            <p:spPr bwMode="auto">
              <a:xfrm>
                <a:off x="1968" y="2448"/>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6" name="Text Box 48"/>
              <p:cNvSpPr txBox="1">
                <a:spLocks noChangeArrowheads="1"/>
              </p:cNvSpPr>
              <p:nvPr/>
            </p:nvSpPr>
            <p:spPr bwMode="auto">
              <a:xfrm>
                <a:off x="2112" y="2400"/>
                <a:ext cx="3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Yes</a:t>
                </a:r>
              </a:p>
            </p:txBody>
          </p:sp>
          <p:sp>
            <p:nvSpPr>
              <p:cNvPr id="78897" name="Freeform 49"/>
              <p:cNvSpPr>
                <a:spLocks/>
              </p:cNvSpPr>
              <p:nvPr/>
            </p:nvSpPr>
            <p:spPr bwMode="auto">
              <a:xfrm>
                <a:off x="816" y="1872"/>
                <a:ext cx="528" cy="432"/>
              </a:xfrm>
              <a:custGeom>
                <a:avLst/>
                <a:gdLst>
                  <a:gd name="T0" fmla="*/ 528 w 528"/>
                  <a:gd name="T1" fmla="*/ 432 h 432"/>
                  <a:gd name="T2" fmla="*/ 0 w 528"/>
                  <a:gd name="T3" fmla="*/ 432 h 432"/>
                  <a:gd name="T4" fmla="*/ 0 w 528"/>
                  <a:gd name="T5" fmla="*/ 0 h 432"/>
                  <a:gd name="T6" fmla="*/ 528 w 528"/>
                  <a:gd name="T7" fmla="*/ 0 h 432"/>
                </a:gdLst>
                <a:ahLst/>
                <a:cxnLst>
                  <a:cxn ang="0">
                    <a:pos x="T0" y="T1"/>
                  </a:cxn>
                  <a:cxn ang="0">
                    <a:pos x="T2" y="T3"/>
                  </a:cxn>
                  <a:cxn ang="0">
                    <a:pos x="T4" y="T5"/>
                  </a:cxn>
                  <a:cxn ang="0">
                    <a:pos x="T6" y="T7"/>
                  </a:cxn>
                </a:cxnLst>
                <a:rect l="0" t="0" r="r" b="b"/>
                <a:pathLst>
                  <a:path w="528" h="432">
                    <a:moveTo>
                      <a:pt x="528" y="432"/>
                    </a:moveTo>
                    <a:lnTo>
                      <a:pt x="0" y="432"/>
                    </a:lnTo>
                    <a:lnTo>
                      <a:pt x="0" y="0"/>
                    </a:lnTo>
                    <a:lnTo>
                      <a:pt x="528" y="0"/>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8" name="Text Box 50"/>
              <p:cNvSpPr txBox="1">
                <a:spLocks noChangeArrowheads="1"/>
              </p:cNvSpPr>
              <p:nvPr/>
            </p:nvSpPr>
            <p:spPr bwMode="auto">
              <a:xfrm>
                <a:off x="912" y="211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No</a:t>
                </a:r>
              </a:p>
            </p:txBody>
          </p:sp>
          <p:sp>
            <p:nvSpPr>
              <p:cNvPr id="78899" name="Freeform 51"/>
              <p:cNvSpPr>
                <a:spLocks/>
              </p:cNvSpPr>
              <p:nvPr/>
            </p:nvSpPr>
            <p:spPr bwMode="auto">
              <a:xfrm>
                <a:off x="533" y="1627"/>
                <a:ext cx="816" cy="1104"/>
              </a:xfrm>
              <a:custGeom>
                <a:avLst/>
                <a:gdLst>
                  <a:gd name="T0" fmla="*/ 816 w 816"/>
                  <a:gd name="T1" fmla="*/ 1104 h 1104"/>
                  <a:gd name="T2" fmla="*/ 0 w 816"/>
                  <a:gd name="T3" fmla="*/ 1104 h 1104"/>
                  <a:gd name="T4" fmla="*/ 0 w 816"/>
                  <a:gd name="T5" fmla="*/ 0 h 1104"/>
                </a:gdLst>
                <a:ahLst/>
                <a:cxnLst>
                  <a:cxn ang="0">
                    <a:pos x="T0" y="T1"/>
                  </a:cxn>
                  <a:cxn ang="0">
                    <a:pos x="T2" y="T3"/>
                  </a:cxn>
                  <a:cxn ang="0">
                    <a:pos x="T4" y="T5"/>
                  </a:cxn>
                </a:cxnLst>
                <a:rect l="0" t="0" r="r" b="b"/>
                <a:pathLst>
                  <a:path w="816" h="1104">
                    <a:moveTo>
                      <a:pt x="816" y="1104"/>
                    </a:moveTo>
                    <a:lnTo>
                      <a:pt x="0" y="1104"/>
                    </a:lnTo>
                    <a:lnTo>
                      <a:pt x="0" y="0"/>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0" name="Text Box 52"/>
              <p:cNvSpPr txBox="1">
                <a:spLocks noChangeArrowheads="1"/>
              </p:cNvSpPr>
              <p:nvPr/>
            </p:nvSpPr>
            <p:spPr bwMode="auto">
              <a:xfrm>
                <a:off x="768" y="25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No</a:t>
                </a:r>
              </a:p>
            </p:txBody>
          </p:sp>
          <p:sp>
            <p:nvSpPr>
              <p:cNvPr id="78901" name="Freeform 53"/>
              <p:cNvSpPr>
                <a:spLocks/>
              </p:cNvSpPr>
              <p:nvPr/>
            </p:nvSpPr>
            <p:spPr bwMode="auto">
              <a:xfrm>
                <a:off x="2587" y="1627"/>
                <a:ext cx="816" cy="1104"/>
              </a:xfrm>
              <a:custGeom>
                <a:avLst/>
                <a:gdLst>
                  <a:gd name="T0" fmla="*/ 0 w 816"/>
                  <a:gd name="T1" fmla="*/ 1104 h 1104"/>
                  <a:gd name="T2" fmla="*/ 816 w 816"/>
                  <a:gd name="T3" fmla="*/ 1104 h 1104"/>
                  <a:gd name="T4" fmla="*/ 816 w 816"/>
                  <a:gd name="T5" fmla="*/ 0 h 1104"/>
                </a:gdLst>
                <a:ahLst/>
                <a:cxnLst>
                  <a:cxn ang="0">
                    <a:pos x="T0" y="T1"/>
                  </a:cxn>
                  <a:cxn ang="0">
                    <a:pos x="T2" y="T3"/>
                  </a:cxn>
                  <a:cxn ang="0">
                    <a:pos x="T4" y="T5"/>
                  </a:cxn>
                </a:cxnLst>
                <a:rect l="0" t="0" r="r" b="b"/>
                <a:pathLst>
                  <a:path w="816" h="1104">
                    <a:moveTo>
                      <a:pt x="0" y="1104"/>
                    </a:moveTo>
                    <a:lnTo>
                      <a:pt x="816" y="1104"/>
                    </a:lnTo>
                    <a:lnTo>
                      <a:pt x="816" y="0"/>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2" name="Text Box 54"/>
              <p:cNvSpPr txBox="1">
                <a:spLocks noChangeArrowheads="1"/>
              </p:cNvSpPr>
              <p:nvPr/>
            </p:nvSpPr>
            <p:spPr bwMode="auto">
              <a:xfrm>
                <a:off x="2896" y="25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No</a:t>
                </a:r>
              </a:p>
            </p:txBody>
          </p:sp>
          <p:sp>
            <p:nvSpPr>
              <p:cNvPr id="78903" name="Text Box 55"/>
              <p:cNvSpPr txBox="1">
                <a:spLocks noChangeArrowheads="1"/>
              </p:cNvSpPr>
              <p:nvPr/>
            </p:nvSpPr>
            <p:spPr bwMode="auto">
              <a:xfrm>
                <a:off x="2181" y="2764"/>
                <a:ext cx="3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Yes</a:t>
                </a:r>
              </a:p>
            </p:txBody>
          </p:sp>
        </p:grpSp>
      </p:grpSp>
      <p:grpSp>
        <p:nvGrpSpPr>
          <p:cNvPr id="78904" name="Group 56"/>
          <p:cNvGrpSpPr>
            <a:grpSpLocks/>
          </p:cNvGrpSpPr>
          <p:nvPr/>
        </p:nvGrpSpPr>
        <p:grpSpPr bwMode="auto">
          <a:xfrm>
            <a:off x="6629400" y="3232150"/>
            <a:ext cx="2286000" cy="914400"/>
            <a:chOff x="4176" y="2036"/>
            <a:chExt cx="1440" cy="576"/>
          </a:xfrm>
        </p:grpSpPr>
        <p:sp>
          <p:nvSpPr>
            <p:cNvPr id="78905" name="Rectangle 57"/>
            <p:cNvSpPr>
              <a:spLocks noChangeArrowheads="1"/>
            </p:cNvSpPr>
            <p:nvPr/>
          </p:nvSpPr>
          <p:spPr bwMode="auto">
            <a:xfrm>
              <a:off x="4176" y="2036"/>
              <a:ext cx="1440" cy="57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06" name="Text Box 58"/>
            <p:cNvSpPr txBox="1">
              <a:spLocks noChangeArrowheads="1"/>
            </p:cNvSpPr>
            <p:nvPr/>
          </p:nvSpPr>
          <p:spPr bwMode="auto">
            <a:xfrm>
              <a:off x="4239" y="2054"/>
              <a:ext cx="134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u="sng"/>
                <a:t>Phase 3</a:t>
              </a:r>
            </a:p>
            <a:p>
              <a:pPr>
                <a:spcBef>
                  <a:spcPct val="50000"/>
                </a:spcBef>
              </a:pPr>
              <a:r>
                <a:rPr lang="en-US" sz="2000" b="1" i="1"/>
                <a:t>Experimentation</a:t>
              </a:r>
            </a:p>
          </p:txBody>
        </p:sp>
      </p:grpSp>
      <p:grpSp>
        <p:nvGrpSpPr>
          <p:cNvPr id="78907" name="Group 59"/>
          <p:cNvGrpSpPr>
            <a:grpSpLocks/>
          </p:cNvGrpSpPr>
          <p:nvPr/>
        </p:nvGrpSpPr>
        <p:grpSpPr bwMode="auto">
          <a:xfrm>
            <a:off x="914400" y="914400"/>
            <a:ext cx="8153400" cy="1143000"/>
            <a:chOff x="576" y="576"/>
            <a:chExt cx="5136" cy="720"/>
          </a:xfrm>
        </p:grpSpPr>
        <p:sp>
          <p:nvSpPr>
            <p:cNvPr id="78908" name="Rectangle 60"/>
            <p:cNvSpPr>
              <a:spLocks noChangeArrowheads="1"/>
            </p:cNvSpPr>
            <p:nvPr/>
          </p:nvSpPr>
          <p:spPr bwMode="auto">
            <a:xfrm>
              <a:off x="4176" y="576"/>
              <a:ext cx="1440"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909" name="Group 61"/>
            <p:cNvGrpSpPr>
              <a:grpSpLocks/>
            </p:cNvGrpSpPr>
            <p:nvPr/>
          </p:nvGrpSpPr>
          <p:grpSpPr bwMode="auto">
            <a:xfrm>
              <a:off x="1296" y="624"/>
              <a:ext cx="1392" cy="240"/>
              <a:chOff x="1152" y="710"/>
              <a:chExt cx="1392" cy="240"/>
            </a:xfrm>
          </p:grpSpPr>
          <p:sp>
            <p:nvSpPr>
              <p:cNvPr id="78910" name="Rectangle 62"/>
              <p:cNvSpPr>
                <a:spLocks noChangeArrowheads="1"/>
              </p:cNvSpPr>
              <p:nvPr/>
            </p:nvSpPr>
            <p:spPr bwMode="auto">
              <a:xfrm>
                <a:off x="1152" y="710"/>
                <a:ext cx="1344" cy="24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1" name="Text Box 63"/>
              <p:cNvSpPr txBox="1">
                <a:spLocks noChangeArrowheads="1"/>
              </p:cNvSpPr>
              <p:nvPr/>
            </p:nvSpPr>
            <p:spPr bwMode="auto">
              <a:xfrm>
                <a:off x="1152" y="720"/>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1. Problem formulation</a:t>
                </a:r>
              </a:p>
            </p:txBody>
          </p:sp>
        </p:grpSp>
        <p:grpSp>
          <p:nvGrpSpPr>
            <p:cNvPr id="78912" name="Group 64"/>
            <p:cNvGrpSpPr>
              <a:grpSpLocks/>
            </p:cNvGrpSpPr>
            <p:nvPr/>
          </p:nvGrpSpPr>
          <p:grpSpPr bwMode="auto">
            <a:xfrm>
              <a:off x="902" y="1008"/>
              <a:ext cx="2256" cy="240"/>
              <a:chOff x="768" y="1056"/>
              <a:chExt cx="2256" cy="240"/>
            </a:xfrm>
          </p:grpSpPr>
          <p:sp>
            <p:nvSpPr>
              <p:cNvPr id="78913" name="Rectangle 65"/>
              <p:cNvSpPr>
                <a:spLocks noChangeArrowheads="1"/>
              </p:cNvSpPr>
              <p:nvPr/>
            </p:nvSpPr>
            <p:spPr bwMode="auto">
              <a:xfrm>
                <a:off x="768" y="1056"/>
                <a:ext cx="2208" cy="24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4" name="Text Box 66"/>
              <p:cNvSpPr txBox="1">
                <a:spLocks noChangeArrowheads="1"/>
              </p:cNvSpPr>
              <p:nvPr/>
            </p:nvSpPr>
            <p:spPr bwMode="auto">
              <a:xfrm>
                <a:off x="768" y="1056"/>
                <a:ext cx="22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2. Set objectives and overall project plan </a:t>
                </a:r>
              </a:p>
            </p:txBody>
          </p:sp>
        </p:grpSp>
        <p:sp>
          <p:nvSpPr>
            <p:cNvPr id="78915" name="Line 67"/>
            <p:cNvSpPr>
              <a:spLocks noChangeShapeType="1"/>
            </p:cNvSpPr>
            <p:nvPr/>
          </p:nvSpPr>
          <p:spPr bwMode="auto">
            <a:xfrm>
              <a:off x="1968" y="864"/>
              <a:ext cx="0" cy="14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16" name="Rectangle 68"/>
            <p:cNvSpPr>
              <a:spLocks noChangeArrowheads="1"/>
            </p:cNvSpPr>
            <p:nvPr/>
          </p:nvSpPr>
          <p:spPr bwMode="auto">
            <a:xfrm>
              <a:off x="576" y="576"/>
              <a:ext cx="2976" cy="72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17" name="Text Box 69"/>
            <p:cNvSpPr txBox="1">
              <a:spLocks noChangeArrowheads="1"/>
            </p:cNvSpPr>
            <p:nvPr/>
          </p:nvSpPr>
          <p:spPr bwMode="auto">
            <a:xfrm>
              <a:off x="4176" y="576"/>
              <a:ext cx="153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u="sng"/>
                <a:t>Phase 1</a:t>
              </a:r>
            </a:p>
            <a:p>
              <a:pPr>
                <a:spcBef>
                  <a:spcPct val="50000"/>
                </a:spcBef>
              </a:pPr>
              <a:r>
                <a:rPr lang="en-US" sz="2000" b="1" i="1"/>
                <a:t>Problem Definition</a:t>
              </a:r>
            </a:p>
          </p:txBody>
        </p:sp>
        <p:sp>
          <p:nvSpPr>
            <p:cNvPr id="78918" name="Line 70"/>
            <p:cNvSpPr>
              <a:spLocks noChangeShapeType="1"/>
            </p:cNvSpPr>
            <p:nvPr/>
          </p:nvSpPr>
          <p:spPr bwMode="auto">
            <a:xfrm flipH="1">
              <a:off x="3600" y="864"/>
              <a:ext cx="528" cy="96"/>
            </a:xfrm>
            <a:prstGeom prst="line">
              <a:avLst/>
            </a:prstGeom>
            <a:noFill/>
            <a:ln w="12700">
              <a:solidFill>
                <a:schemeClr val="tx1"/>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919" name="Group 71"/>
          <p:cNvGrpSpPr>
            <a:grpSpLocks/>
          </p:cNvGrpSpPr>
          <p:nvPr/>
        </p:nvGrpSpPr>
        <p:grpSpPr bwMode="auto">
          <a:xfrm>
            <a:off x="6248400" y="2057400"/>
            <a:ext cx="2674938" cy="990600"/>
            <a:chOff x="3936" y="1296"/>
            <a:chExt cx="1685" cy="624"/>
          </a:xfrm>
        </p:grpSpPr>
        <p:sp>
          <p:nvSpPr>
            <p:cNvPr id="78920" name="Rectangle 72"/>
            <p:cNvSpPr>
              <a:spLocks noChangeArrowheads="1"/>
            </p:cNvSpPr>
            <p:nvPr/>
          </p:nvSpPr>
          <p:spPr bwMode="auto">
            <a:xfrm>
              <a:off x="4181" y="1296"/>
              <a:ext cx="1440" cy="57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21" name="Text Box 73"/>
            <p:cNvSpPr txBox="1">
              <a:spLocks noChangeArrowheads="1"/>
            </p:cNvSpPr>
            <p:nvPr/>
          </p:nvSpPr>
          <p:spPr bwMode="auto">
            <a:xfrm>
              <a:off x="4224" y="1296"/>
              <a:ext cx="134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u="sng"/>
                <a:t>Phase 2</a:t>
              </a:r>
            </a:p>
            <a:p>
              <a:pPr>
                <a:spcBef>
                  <a:spcPct val="50000"/>
                </a:spcBef>
              </a:pPr>
              <a:r>
                <a:rPr lang="en-US" sz="2000" b="1" i="1"/>
                <a:t>Model Building</a:t>
              </a:r>
            </a:p>
          </p:txBody>
        </p:sp>
        <p:sp>
          <p:nvSpPr>
            <p:cNvPr id="78922" name="Line 74"/>
            <p:cNvSpPr>
              <a:spLocks noChangeShapeType="1"/>
            </p:cNvSpPr>
            <p:nvPr/>
          </p:nvSpPr>
          <p:spPr bwMode="auto">
            <a:xfrm flipH="1">
              <a:off x="3936" y="1632"/>
              <a:ext cx="240" cy="288"/>
            </a:xfrm>
            <a:prstGeom prst="line">
              <a:avLst/>
            </a:prstGeom>
            <a:noFill/>
            <a:ln w="12700">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8923" name="Freeform 75"/>
          <p:cNvSpPr>
            <a:spLocks/>
          </p:cNvSpPr>
          <p:nvPr/>
        </p:nvSpPr>
        <p:spPr bwMode="auto">
          <a:xfrm>
            <a:off x="4648200" y="3733800"/>
            <a:ext cx="1981200" cy="1828800"/>
          </a:xfrm>
          <a:custGeom>
            <a:avLst/>
            <a:gdLst>
              <a:gd name="T0" fmla="*/ 1248 w 1248"/>
              <a:gd name="T1" fmla="*/ 0 h 1152"/>
              <a:gd name="T2" fmla="*/ 1008 w 1248"/>
              <a:gd name="T3" fmla="*/ 816 h 1152"/>
              <a:gd name="T4" fmla="*/ 0 w 1248"/>
              <a:gd name="T5" fmla="*/ 1152 h 1152"/>
            </a:gdLst>
            <a:ahLst/>
            <a:cxnLst>
              <a:cxn ang="0">
                <a:pos x="T0" y="T1"/>
              </a:cxn>
              <a:cxn ang="0">
                <a:pos x="T2" y="T3"/>
              </a:cxn>
              <a:cxn ang="0">
                <a:pos x="T4" y="T5"/>
              </a:cxn>
            </a:cxnLst>
            <a:rect l="0" t="0" r="r" b="b"/>
            <a:pathLst>
              <a:path w="1248" h="1152">
                <a:moveTo>
                  <a:pt x="1248" y="0"/>
                </a:moveTo>
                <a:lnTo>
                  <a:pt x="1008" y="816"/>
                </a:lnTo>
                <a:lnTo>
                  <a:pt x="0" y="1152"/>
                </a:lnTo>
              </a:path>
            </a:pathLst>
          </a:custGeom>
          <a:noFill/>
          <a:ln w="12700"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8924" name="Group 76"/>
          <p:cNvGrpSpPr>
            <a:grpSpLocks/>
          </p:cNvGrpSpPr>
          <p:nvPr/>
        </p:nvGrpSpPr>
        <p:grpSpPr bwMode="auto">
          <a:xfrm>
            <a:off x="4800600" y="4603750"/>
            <a:ext cx="4114800" cy="2062163"/>
            <a:chOff x="3024" y="2900"/>
            <a:chExt cx="2592" cy="1299"/>
          </a:xfrm>
        </p:grpSpPr>
        <p:sp>
          <p:nvSpPr>
            <p:cNvPr id="78925" name="Rectangle 77"/>
            <p:cNvSpPr>
              <a:spLocks noChangeArrowheads="1"/>
            </p:cNvSpPr>
            <p:nvPr/>
          </p:nvSpPr>
          <p:spPr bwMode="auto">
            <a:xfrm>
              <a:off x="4176" y="2900"/>
              <a:ext cx="1440" cy="576"/>
            </a:xfrm>
            <a:prstGeom prst="rect">
              <a:avLst/>
            </a:prstGeom>
            <a:solidFill>
              <a:srgbClr val="FFAD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26" name="Oval 78"/>
            <p:cNvSpPr>
              <a:spLocks noChangeArrowheads="1"/>
            </p:cNvSpPr>
            <p:nvPr/>
          </p:nvSpPr>
          <p:spPr bwMode="auto">
            <a:xfrm>
              <a:off x="3024" y="3767"/>
              <a:ext cx="2256" cy="432"/>
            </a:xfrm>
            <a:prstGeom prst="ellipse">
              <a:avLst/>
            </a:prstGeom>
            <a:solidFill>
              <a:srgbClr val="FFADD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27" name="Text Box 79"/>
            <p:cNvSpPr txBox="1">
              <a:spLocks noChangeArrowheads="1"/>
            </p:cNvSpPr>
            <p:nvPr/>
          </p:nvSpPr>
          <p:spPr bwMode="auto">
            <a:xfrm>
              <a:off x="3212" y="3828"/>
              <a:ext cx="18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a:t>11. Documentation, reporting and </a:t>
              </a:r>
            </a:p>
            <a:p>
              <a:pPr algn="ctr"/>
              <a:r>
                <a:rPr lang="en-US" sz="1600"/>
                <a:t>implementation</a:t>
              </a:r>
            </a:p>
          </p:txBody>
        </p:sp>
        <p:sp>
          <p:nvSpPr>
            <p:cNvPr id="78928" name="Text Box 80"/>
            <p:cNvSpPr txBox="1">
              <a:spLocks noChangeArrowheads="1"/>
            </p:cNvSpPr>
            <p:nvPr/>
          </p:nvSpPr>
          <p:spPr bwMode="auto">
            <a:xfrm>
              <a:off x="4272" y="2918"/>
              <a:ext cx="134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u="sng"/>
                <a:t>Phase 4</a:t>
              </a:r>
            </a:p>
            <a:p>
              <a:pPr>
                <a:spcBef>
                  <a:spcPct val="50000"/>
                </a:spcBef>
              </a:pPr>
              <a:r>
                <a:rPr lang="en-US" sz="2000" b="1" i="1"/>
                <a:t>Implementation</a:t>
              </a:r>
            </a:p>
          </p:txBody>
        </p:sp>
        <p:sp>
          <p:nvSpPr>
            <p:cNvPr id="78929" name="Line 81"/>
            <p:cNvSpPr>
              <a:spLocks noChangeShapeType="1"/>
            </p:cNvSpPr>
            <p:nvPr/>
          </p:nvSpPr>
          <p:spPr bwMode="auto">
            <a:xfrm flipH="1">
              <a:off x="4320" y="3504"/>
              <a:ext cx="432" cy="240"/>
            </a:xfrm>
            <a:prstGeom prst="line">
              <a:avLst/>
            </a:prstGeom>
            <a:noFill/>
            <a:ln w="12700">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685800" y="1371600"/>
            <a:ext cx="7772400" cy="4724400"/>
          </a:xfrm>
        </p:spPr>
        <p:txBody>
          <a:bodyPr/>
          <a:lstStyle/>
          <a:p>
            <a:r>
              <a:rPr lang="en-US" sz="2400" dirty="0"/>
              <a:t>Verification (efficiency)</a:t>
            </a:r>
          </a:p>
          <a:p>
            <a:pPr lvl="1"/>
            <a:r>
              <a:rPr lang="en-US" sz="2000" dirty="0">
                <a:solidFill>
                  <a:srgbClr val="002060"/>
                </a:solidFill>
              </a:rPr>
              <a:t>Is the model correctly built/programmed?</a:t>
            </a:r>
          </a:p>
          <a:p>
            <a:pPr lvl="1"/>
            <a:r>
              <a:rPr lang="en-US" sz="2000" dirty="0">
                <a:solidFill>
                  <a:srgbClr val="002060"/>
                </a:solidFill>
              </a:rPr>
              <a:t>Is it doing what it is intended to do?</a:t>
            </a:r>
          </a:p>
          <a:p>
            <a:r>
              <a:rPr lang="en-US" sz="2400" dirty="0"/>
              <a:t>Validation (effectiveness)</a:t>
            </a:r>
          </a:p>
          <a:p>
            <a:pPr lvl="1"/>
            <a:r>
              <a:rPr lang="en-US" sz="2000" dirty="0">
                <a:solidFill>
                  <a:srgbClr val="002060"/>
                </a:solidFill>
              </a:rPr>
              <a:t>Is the right model built?</a:t>
            </a:r>
          </a:p>
          <a:p>
            <a:pPr lvl="1"/>
            <a:r>
              <a:rPr lang="en-US" sz="2000" dirty="0">
                <a:solidFill>
                  <a:srgbClr val="002060"/>
                </a:solidFill>
              </a:rPr>
              <a:t>Does the model adequately describe the reality you want to model?</a:t>
            </a:r>
          </a:p>
          <a:p>
            <a:pPr lvl="1"/>
            <a:r>
              <a:rPr lang="en-US" sz="2000" dirty="0">
                <a:solidFill>
                  <a:srgbClr val="002060"/>
                </a:solidFill>
              </a:rPr>
              <a:t>Does the involved decision makers trust the model?</a:t>
            </a:r>
          </a:p>
          <a:p>
            <a:pPr lvl="1"/>
            <a:endParaRPr lang="en-US" sz="1200" dirty="0">
              <a:solidFill>
                <a:schemeClr val="accent2"/>
              </a:solidFill>
            </a:endParaRPr>
          </a:p>
          <a:p>
            <a:pPr>
              <a:buFont typeface="Wingdings" pitchFamily="2" charset="2"/>
              <a:buChar char="Ø"/>
            </a:pPr>
            <a:r>
              <a:rPr lang="en-US" sz="2400" dirty="0"/>
              <a:t>Two of the most important and most challenging issues in performing a simulation study </a:t>
            </a:r>
          </a:p>
          <a:p>
            <a:pPr>
              <a:buFontTx/>
              <a:buNone/>
            </a:pPr>
            <a:endParaRPr lang="en-US" sz="2400" dirty="0"/>
          </a:p>
        </p:txBody>
      </p:sp>
      <p:sp>
        <p:nvSpPr>
          <p:cNvPr id="11" name="Slide Number Placeholder 5"/>
          <p:cNvSpPr>
            <a:spLocks noGrp="1"/>
          </p:cNvSpPr>
          <p:nvPr>
            <p:ph type="sldNum" sz="quarter" idx="12"/>
          </p:nvPr>
        </p:nvSpPr>
        <p:spPr/>
        <p:txBody>
          <a:bodyPr/>
          <a:lstStyle/>
          <a:p>
            <a:fld id="{3939A8C4-56B6-4765-96C0-6387B8BF6922}" type="slidenum">
              <a:rPr lang="en-US"/>
              <a:pPr/>
              <a:t>69</a:t>
            </a:fld>
            <a:endParaRPr lang="en-US"/>
          </a:p>
        </p:txBody>
      </p:sp>
      <p:sp>
        <p:nvSpPr>
          <p:cNvPr id="79875" name="Rectangle 3"/>
          <p:cNvSpPr>
            <a:spLocks noChangeArrowheads="1"/>
          </p:cNvSpPr>
          <p:nvPr/>
        </p:nvSpPr>
        <p:spPr bwMode="auto">
          <a:xfrm>
            <a:off x="30480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Model Verification and Validation</a:t>
            </a:r>
          </a:p>
        </p:txBody>
      </p:sp>
      <p:pic>
        <p:nvPicPr>
          <p:cNvPr id="79881" name="Picture 9" descr="PE0316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447800"/>
            <a:ext cx="1533525" cy="1617663"/>
          </a:xfrm>
          <a:prstGeom prst="rect">
            <a:avLst/>
          </a:prstGeom>
          <a:noFill/>
          <a:extLst>
            <a:ext uri="{909E8E84-426E-40DD-AFC4-6F175D3DCCD1}">
              <a14:hiddenFill xmlns:a14="http://schemas.microsoft.com/office/drawing/2010/main">
                <a:solidFill>
                  <a:srgbClr val="FFFFFF"/>
                </a:solidFill>
              </a14:hiddenFill>
            </a:ext>
          </a:extLst>
        </p:spPr>
      </p:pic>
      <p:pic>
        <p:nvPicPr>
          <p:cNvPr id="79882" name="Picture 10" descr="BD0698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5000625"/>
            <a:ext cx="2354263" cy="113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lide Number Placeholder 3"/>
          <p:cNvSpPr>
            <a:spLocks noGrp="1"/>
          </p:cNvSpPr>
          <p:nvPr>
            <p:ph type="sldNum" sz="quarter" idx="12"/>
          </p:nvPr>
        </p:nvSpPr>
        <p:spPr/>
        <p:txBody>
          <a:bodyPr/>
          <a:lstStyle/>
          <a:p>
            <a:fld id="{CA1DF1DB-A295-46AF-A48F-6380CE127BEF}" type="slidenum">
              <a:rPr lang="en-US"/>
              <a:pPr/>
              <a:t>7</a:t>
            </a:fld>
            <a:endParaRPr lang="en-US"/>
          </a:p>
        </p:txBody>
      </p:sp>
      <p:grpSp>
        <p:nvGrpSpPr>
          <p:cNvPr id="5122" name="Group 2"/>
          <p:cNvGrpSpPr>
            <a:grpSpLocks/>
          </p:cNvGrpSpPr>
          <p:nvPr/>
        </p:nvGrpSpPr>
        <p:grpSpPr bwMode="auto">
          <a:xfrm>
            <a:off x="1293813" y="1828800"/>
            <a:ext cx="6097587" cy="3971925"/>
            <a:chOff x="1107" y="1306"/>
            <a:chExt cx="3595" cy="2348"/>
          </a:xfrm>
        </p:grpSpPr>
        <p:grpSp>
          <p:nvGrpSpPr>
            <p:cNvPr id="5123" name="Group 3"/>
            <p:cNvGrpSpPr>
              <a:grpSpLocks/>
            </p:cNvGrpSpPr>
            <p:nvPr/>
          </p:nvGrpSpPr>
          <p:grpSpPr bwMode="auto">
            <a:xfrm>
              <a:off x="1331" y="1306"/>
              <a:ext cx="106" cy="2023"/>
              <a:chOff x="1331" y="1306"/>
              <a:chExt cx="106" cy="2023"/>
            </a:xfrm>
          </p:grpSpPr>
          <p:sp>
            <p:nvSpPr>
              <p:cNvPr id="5124" name="Line 4"/>
              <p:cNvSpPr>
                <a:spLocks noChangeShapeType="1"/>
              </p:cNvSpPr>
              <p:nvPr/>
            </p:nvSpPr>
            <p:spPr bwMode="auto">
              <a:xfrm flipV="1">
                <a:off x="1383" y="1407"/>
                <a:ext cx="1" cy="192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Freeform 5"/>
              <p:cNvSpPr>
                <a:spLocks/>
              </p:cNvSpPr>
              <p:nvPr/>
            </p:nvSpPr>
            <p:spPr bwMode="auto">
              <a:xfrm>
                <a:off x="1331" y="1306"/>
                <a:ext cx="106" cy="105"/>
              </a:xfrm>
              <a:custGeom>
                <a:avLst/>
                <a:gdLst>
                  <a:gd name="T0" fmla="*/ 106 w 106"/>
                  <a:gd name="T1" fmla="*/ 105 h 105"/>
                  <a:gd name="T2" fmla="*/ 52 w 106"/>
                  <a:gd name="T3" fmla="*/ 0 h 105"/>
                  <a:gd name="T4" fmla="*/ 0 w 106"/>
                  <a:gd name="T5" fmla="*/ 105 h 105"/>
                  <a:gd name="T6" fmla="*/ 106 w 106"/>
                  <a:gd name="T7" fmla="*/ 105 h 105"/>
                </a:gdLst>
                <a:ahLst/>
                <a:cxnLst>
                  <a:cxn ang="0">
                    <a:pos x="T0" y="T1"/>
                  </a:cxn>
                  <a:cxn ang="0">
                    <a:pos x="T2" y="T3"/>
                  </a:cxn>
                  <a:cxn ang="0">
                    <a:pos x="T4" y="T5"/>
                  </a:cxn>
                  <a:cxn ang="0">
                    <a:pos x="T6" y="T7"/>
                  </a:cxn>
                </a:cxnLst>
                <a:rect l="0" t="0" r="r" b="b"/>
                <a:pathLst>
                  <a:path w="106" h="105">
                    <a:moveTo>
                      <a:pt x="106" y="105"/>
                    </a:moveTo>
                    <a:lnTo>
                      <a:pt x="52" y="0"/>
                    </a:lnTo>
                    <a:lnTo>
                      <a:pt x="0" y="105"/>
                    </a:lnTo>
                    <a:lnTo>
                      <a:pt x="106"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26" name="Group 6"/>
            <p:cNvGrpSpPr>
              <a:grpSpLocks/>
            </p:cNvGrpSpPr>
            <p:nvPr/>
          </p:nvGrpSpPr>
          <p:grpSpPr bwMode="auto">
            <a:xfrm>
              <a:off x="1383" y="3277"/>
              <a:ext cx="3319" cy="106"/>
              <a:chOff x="1383" y="3277"/>
              <a:chExt cx="3319" cy="106"/>
            </a:xfrm>
          </p:grpSpPr>
          <p:sp>
            <p:nvSpPr>
              <p:cNvPr id="5127" name="Line 7"/>
              <p:cNvSpPr>
                <a:spLocks noChangeShapeType="1"/>
              </p:cNvSpPr>
              <p:nvPr/>
            </p:nvSpPr>
            <p:spPr bwMode="auto">
              <a:xfrm>
                <a:off x="1383" y="3329"/>
                <a:ext cx="32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Freeform 8"/>
              <p:cNvSpPr>
                <a:spLocks/>
              </p:cNvSpPr>
              <p:nvPr/>
            </p:nvSpPr>
            <p:spPr bwMode="auto">
              <a:xfrm>
                <a:off x="4598" y="3277"/>
                <a:ext cx="104" cy="106"/>
              </a:xfrm>
              <a:custGeom>
                <a:avLst/>
                <a:gdLst>
                  <a:gd name="T0" fmla="*/ 0 w 104"/>
                  <a:gd name="T1" fmla="*/ 106 h 106"/>
                  <a:gd name="T2" fmla="*/ 104 w 104"/>
                  <a:gd name="T3" fmla="*/ 52 h 106"/>
                  <a:gd name="T4" fmla="*/ 0 w 104"/>
                  <a:gd name="T5" fmla="*/ 0 h 106"/>
                  <a:gd name="T6" fmla="*/ 0 w 104"/>
                  <a:gd name="T7" fmla="*/ 106 h 106"/>
                </a:gdLst>
                <a:ahLst/>
                <a:cxnLst>
                  <a:cxn ang="0">
                    <a:pos x="T0" y="T1"/>
                  </a:cxn>
                  <a:cxn ang="0">
                    <a:pos x="T2" y="T3"/>
                  </a:cxn>
                  <a:cxn ang="0">
                    <a:pos x="T4" y="T5"/>
                  </a:cxn>
                  <a:cxn ang="0">
                    <a:pos x="T6" y="T7"/>
                  </a:cxn>
                </a:cxnLst>
                <a:rect l="0" t="0" r="r" b="b"/>
                <a:pathLst>
                  <a:path w="104" h="106">
                    <a:moveTo>
                      <a:pt x="0" y="106"/>
                    </a:moveTo>
                    <a:lnTo>
                      <a:pt x="104" y="52"/>
                    </a:lnTo>
                    <a:lnTo>
                      <a:pt x="0" y="0"/>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9" name="Rectangle 9"/>
            <p:cNvSpPr>
              <a:spLocks noChangeArrowheads="1"/>
            </p:cNvSpPr>
            <p:nvPr/>
          </p:nvSpPr>
          <p:spPr bwMode="auto">
            <a:xfrm>
              <a:off x="3245" y="3410"/>
              <a:ext cx="117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 name="Rectangle 10"/>
            <p:cNvSpPr>
              <a:spLocks noChangeArrowheads="1"/>
            </p:cNvSpPr>
            <p:nvPr/>
          </p:nvSpPr>
          <p:spPr bwMode="auto">
            <a:xfrm>
              <a:off x="3343" y="3460"/>
              <a:ext cx="90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Process capacity</a:t>
              </a:r>
              <a:endParaRPr lang="en-US" sz="1800">
                <a:latin typeface="Verdana" pitchFamily="34" charset="0"/>
              </a:endParaRPr>
            </a:p>
          </p:txBody>
        </p:sp>
        <p:sp>
          <p:nvSpPr>
            <p:cNvPr id="5131" name="Rectangle 11"/>
            <p:cNvSpPr>
              <a:spLocks noChangeArrowheads="1"/>
            </p:cNvSpPr>
            <p:nvPr/>
          </p:nvSpPr>
          <p:spPr bwMode="auto">
            <a:xfrm rot="16200000">
              <a:off x="1051" y="1876"/>
              <a:ext cx="24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Cost</a:t>
              </a:r>
              <a:endParaRPr lang="en-US" sz="1800">
                <a:latin typeface="Verdana" pitchFamily="34" charset="0"/>
              </a:endParaRPr>
            </a:p>
          </p:txBody>
        </p:sp>
        <p:sp>
          <p:nvSpPr>
            <p:cNvPr id="5132" name="Rectangle 12"/>
            <p:cNvSpPr>
              <a:spLocks noChangeArrowheads="1"/>
            </p:cNvSpPr>
            <p:nvPr/>
          </p:nvSpPr>
          <p:spPr bwMode="auto">
            <a:xfrm>
              <a:off x="3569" y="2924"/>
              <a:ext cx="107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133" name="Group 13"/>
            <p:cNvGrpSpPr>
              <a:grpSpLocks/>
            </p:cNvGrpSpPr>
            <p:nvPr/>
          </p:nvGrpSpPr>
          <p:grpSpPr bwMode="auto">
            <a:xfrm>
              <a:off x="1621" y="1787"/>
              <a:ext cx="2861" cy="1466"/>
              <a:chOff x="1621" y="1787"/>
              <a:chExt cx="2861" cy="1466"/>
            </a:xfrm>
          </p:grpSpPr>
          <p:grpSp>
            <p:nvGrpSpPr>
              <p:cNvPr id="5134" name="Group 14"/>
              <p:cNvGrpSpPr>
                <a:grpSpLocks/>
              </p:cNvGrpSpPr>
              <p:nvPr/>
            </p:nvGrpSpPr>
            <p:grpSpPr bwMode="auto">
              <a:xfrm>
                <a:off x="1621" y="1787"/>
                <a:ext cx="2678" cy="1466"/>
                <a:chOff x="1621" y="1787"/>
                <a:chExt cx="2678" cy="1466"/>
              </a:xfrm>
            </p:grpSpPr>
            <p:sp>
              <p:nvSpPr>
                <p:cNvPr id="5135" name="Freeform 15"/>
                <p:cNvSpPr>
                  <a:spLocks/>
                </p:cNvSpPr>
                <p:nvPr/>
              </p:nvSpPr>
              <p:spPr bwMode="auto">
                <a:xfrm>
                  <a:off x="1621" y="1787"/>
                  <a:ext cx="35" cy="42"/>
                </a:xfrm>
                <a:custGeom>
                  <a:avLst/>
                  <a:gdLst>
                    <a:gd name="T0" fmla="*/ 10 w 35"/>
                    <a:gd name="T1" fmla="*/ 3 h 42"/>
                    <a:gd name="T2" fmla="*/ 7 w 35"/>
                    <a:gd name="T3" fmla="*/ 1 h 42"/>
                    <a:gd name="T4" fmla="*/ 5 w 35"/>
                    <a:gd name="T5" fmla="*/ 0 h 42"/>
                    <a:gd name="T6" fmla="*/ 5 w 35"/>
                    <a:gd name="T7" fmla="*/ 0 h 42"/>
                    <a:gd name="T8" fmla="*/ 3 w 35"/>
                    <a:gd name="T9" fmla="*/ 1 h 42"/>
                    <a:gd name="T10" fmla="*/ 2 w 35"/>
                    <a:gd name="T11" fmla="*/ 3 h 42"/>
                    <a:gd name="T12" fmla="*/ 0 w 35"/>
                    <a:gd name="T13" fmla="*/ 5 h 42"/>
                    <a:gd name="T14" fmla="*/ 0 w 35"/>
                    <a:gd name="T15" fmla="*/ 5 h 42"/>
                    <a:gd name="T16" fmla="*/ 2 w 35"/>
                    <a:gd name="T17" fmla="*/ 8 h 42"/>
                    <a:gd name="T18" fmla="*/ 27 w 35"/>
                    <a:gd name="T19" fmla="*/ 38 h 42"/>
                    <a:gd name="T20" fmla="*/ 29 w 35"/>
                    <a:gd name="T21" fmla="*/ 40 h 42"/>
                    <a:gd name="T22" fmla="*/ 30 w 35"/>
                    <a:gd name="T23" fmla="*/ 42 h 42"/>
                    <a:gd name="T24" fmla="*/ 32 w 35"/>
                    <a:gd name="T25" fmla="*/ 42 h 42"/>
                    <a:gd name="T26" fmla="*/ 34 w 35"/>
                    <a:gd name="T27" fmla="*/ 40 h 42"/>
                    <a:gd name="T28" fmla="*/ 35 w 35"/>
                    <a:gd name="T29" fmla="*/ 38 h 42"/>
                    <a:gd name="T30" fmla="*/ 35 w 35"/>
                    <a:gd name="T31" fmla="*/ 37 h 42"/>
                    <a:gd name="T32" fmla="*/ 35 w 35"/>
                    <a:gd name="T33" fmla="*/ 35 h 42"/>
                    <a:gd name="T34" fmla="*/ 35 w 35"/>
                    <a:gd name="T35" fmla="*/ 33 h 42"/>
                    <a:gd name="T36" fmla="*/ 10 w 35"/>
                    <a:gd name="T3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2">
                      <a:moveTo>
                        <a:pt x="10" y="3"/>
                      </a:moveTo>
                      <a:lnTo>
                        <a:pt x="7" y="1"/>
                      </a:lnTo>
                      <a:lnTo>
                        <a:pt x="5" y="0"/>
                      </a:lnTo>
                      <a:lnTo>
                        <a:pt x="5" y="0"/>
                      </a:lnTo>
                      <a:lnTo>
                        <a:pt x="3" y="1"/>
                      </a:lnTo>
                      <a:lnTo>
                        <a:pt x="2" y="3"/>
                      </a:lnTo>
                      <a:lnTo>
                        <a:pt x="0" y="5"/>
                      </a:lnTo>
                      <a:lnTo>
                        <a:pt x="0" y="5"/>
                      </a:lnTo>
                      <a:lnTo>
                        <a:pt x="2" y="8"/>
                      </a:lnTo>
                      <a:lnTo>
                        <a:pt x="27" y="38"/>
                      </a:lnTo>
                      <a:lnTo>
                        <a:pt x="29" y="40"/>
                      </a:lnTo>
                      <a:lnTo>
                        <a:pt x="30" y="42"/>
                      </a:lnTo>
                      <a:lnTo>
                        <a:pt x="32" y="42"/>
                      </a:lnTo>
                      <a:lnTo>
                        <a:pt x="34" y="40"/>
                      </a:lnTo>
                      <a:lnTo>
                        <a:pt x="35" y="38"/>
                      </a:lnTo>
                      <a:lnTo>
                        <a:pt x="35" y="37"/>
                      </a:lnTo>
                      <a:lnTo>
                        <a:pt x="35" y="35"/>
                      </a:lnTo>
                      <a:lnTo>
                        <a:pt x="35" y="33"/>
                      </a:lnTo>
                      <a:lnTo>
                        <a:pt x="10" y="3"/>
                      </a:lnTo>
                      <a:close/>
                    </a:path>
                  </a:pathLst>
                </a:custGeom>
                <a:solidFill>
                  <a:srgbClr val="000000"/>
                </a:solidFill>
                <a:ln w="9525">
                  <a:solidFill>
                    <a:schemeClr val="tx2"/>
                  </a:solidFill>
                  <a:round/>
                  <a:headEnd/>
                  <a:tailEnd/>
                </a:ln>
              </p:spPr>
              <p:txBody>
                <a:bodyPr/>
                <a:lstStyle/>
                <a:p>
                  <a:endParaRPr lang="en-US"/>
                </a:p>
              </p:txBody>
            </p:sp>
            <p:sp>
              <p:nvSpPr>
                <p:cNvPr id="5136" name="Freeform 16"/>
                <p:cNvSpPr>
                  <a:spLocks/>
                </p:cNvSpPr>
                <p:nvPr/>
              </p:nvSpPr>
              <p:spPr bwMode="auto">
                <a:xfrm>
                  <a:off x="1665" y="1842"/>
                  <a:ext cx="35" cy="41"/>
                </a:xfrm>
                <a:custGeom>
                  <a:avLst/>
                  <a:gdLst>
                    <a:gd name="T0" fmla="*/ 10 w 35"/>
                    <a:gd name="T1" fmla="*/ 2 h 41"/>
                    <a:gd name="T2" fmla="*/ 8 w 35"/>
                    <a:gd name="T3" fmla="*/ 0 h 41"/>
                    <a:gd name="T4" fmla="*/ 7 w 35"/>
                    <a:gd name="T5" fmla="*/ 0 h 41"/>
                    <a:gd name="T6" fmla="*/ 5 w 35"/>
                    <a:gd name="T7" fmla="*/ 0 h 41"/>
                    <a:gd name="T8" fmla="*/ 3 w 35"/>
                    <a:gd name="T9" fmla="*/ 0 h 41"/>
                    <a:gd name="T10" fmla="*/ 2 w 35"/>
                    <a:gd name="T11" fmla="*/ 2 h 41"/>
                    <a:gd name="T12" fmla="*/ 0 w 35"/>
                    <a:gd name="T13" fmla="*/ 4 h 41"/>
                    <a:gd name="T14" fmla="*/ 0 w 35"/>
                    <a:gd name="T15" fmla="*/ 5 h 41"/>
                    <a:gd name="T16" fmla="*/ 2 w 35"/>
                    <a:gd name="T17" fmla="*/ 7 h 41"/>
                    <a:gd name="T18" fmla="*/ 27 w 35"/>
                    <a:gd name="T19" fmla="*/ 39 h 41"/>
                    <a:gd name="T20" fmla="*/ 28 w 35"/>
                    <a:gd name="T21" fmla="*/ 41 h 41"/>
                    <a:gd name="T22" fmla="*/ 30 w 35"/>
                    <a:gd name="T23" fmla="*/ 41 h 41"/>
                    <a:gd name="T24" fmla="*/ 32 w 35"/>
                    <a:gd name="T25" fmla="*/ 41 h 41"/>
                    <a:gd name="T26" fmla="*/ 34 w 35"/>
                    <a:gd name="T27" fmla="*/ 41 h 41"/>
                    <a:gd name="T28" fmla="*/ 35 w 35"/>
                    <a:gd name="T29" fmla="*/ 39 h 41"/>
                    <a:gd name="T30" fmla="*/ 35 w 35"/>
                    <a:gd name="T31" fmla="*/ 37 h 41"/>
                    <a:gd name="T32" fmla="*/ 35 w 35"/>
                    <a:gd name="T33" fmla="*/ 36 h 41"/>
                    <a:gd name="T34" fmla="*/ 35 w 35"/>
                    <a:gd name="T35" fmla="*/ 34 h 41"/>
                    <a:gd name="T36" fmla="*/ 10 w 35"/>
                    <a:gd name="T3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1">
                      <a:moveTo>
                        <a:pt x="10" y="2"/>
                      </a:moveTo>
                      <a:lnTo>
                        <a:pt x="8" y="0"/>
                      </a:lnTo>
                      <a:lnTo>
                        <a:pt x="7" y="0"/>
                      </a:lnTo>
                      <a:lnTo>
                        <a:pt x="5" y="0"/>
                      </a:lnTo>
                      <a:lnTo>
                        <a:pt x="3" y="0"/>
                      </a:lnTo>
                      <a:lnTo>
                        <a:pt x="2" y="2"/>
                      </a:lnTo>
                      <a:lnTo>
                        <a:pt x="0" y="4"/>
                      </a:lnTo>
                      <a:lnTo>
                        <a:pt x="0" y="5"/>
                      </a:lnTo>
                      <a:lnTo>
                        <a:pt x="2" y="7"/>
                      </a:lnTo>
                      <a:lnTo>
                        <a:pt x="27" y="39"/>
                      </a:lnTo>
                      <a:lnTo>
                        <a:pt x="28" y="41"/>
                      </a:lnTo>
                      <a:lnTo>
                        <a:pt x="30" y="41"/>
                      </a:lnTo>
                      <a:lnTo>
                        <a:pt x="32" y="41"/>
                      </a:lnTo>
                      <a:lnTo>
                        <a:pt x="34" y="41"/>
                      </a:lnTo>
                      <a:lnTo>
                        <a:pt x="35" y="39"/>
                      </a:lnTo>
                      <a:lnTo>
                        <a:pt x="35" y="37"/>
                      </a:lnTo>
                      <a:lnTo>
                        <a:pt x="35" y="36"/>
                      </a:lnTo>
                      <a:lnTo>
                        <a:pt x="35" y="34"/>
                      </a:lnTo>
                      <a:lnTo>
                        <a:pt x="10" y="2"/>
                      </a:lnTo>
                      <a:close/>
                    </a:path>
                  </a:pathLst>
                </a:custGeom>
                <a:solidFill>
                  <a:srgbClr val="000000"/>
                </a:solidFill>
                <a:ln w="9525">
                  <a:solidFill>
                    <a:schemeClr val="tx2"/>
                  </a:solidFill>
                  <a:round/>
                  <a:headEnd/>
                  <a:tailEnd/>
                </a:ln>
              </p:spPr>
              <p:txBody>
                <a:bodyPr/>
                <a:lstStyle/>
                <a:p>
                  <a:endParaRPr lang="en-US"/>
                </a:p>
              </p:txBody>
            </p:sp>
            <p:sp>
              <p:nvSpPr>
                <p:cNvPr id="5137" name="Freeform 17"/>
                <p:cNvSpPr>
                  <a:spLocks/>
                </p:cNvSpPr>
                <p:nvPr/>
              </p:nvSpPr>
              <p:spPr bwMode="auto">
                <a:xfrm>
                  <a:off x="1710" y="1896"/>
                  <a:ext cx="36" cy="42"/>
                </a:xfrm>
                <a:custGeom>
                  <a:avLst/>
                  <a:gdLst>
                    <a:gd name="T0" fmla="*/ 9 w 36"/>
                    <a:gd name="T1" fmla="*/ 3 h 42"/>
                    <a:gd name="T2" fmla="*/ 7 w 36"/>
                    <a:gd name="T3" fmla="*/ 2 h 42"/>
                    <a:gd name="T4" fmla="*/ 5 w 36"/>
                    <a:gd name="T5" fmla="*/ 0 h 42"/>
                    <a:gd name="T6" fmla="*/ 4 w 36"/>
                    <a:gd name="T7" fmla="*/ 0 h 42"/>
                    <a:gd name="T8" fmla="*/ 2 w 36"/>
                    <a:gd name="T9" fmla="*/ 2 h 42"/>
                    <a:gd name="T10" fmla="*/ 0 w 36"/>
                    <a:gd name="T11" fmla="*/ 3 h 42"/>
                    <a:gd name="T12" fmla="*/ 0 w 36"/>
                    <a:gd name="T13" fmla="*/ 5 h 42"/>
                    <a:gd name="T14" fmla="*/ 0 w 36"/>
                    <a:gd name="T15" fmla="*/ 7 h 42"/>
                    <a:gd name="T16" fmla="*/ 0 w 36"/>
                    <a:gd name="T17" fmla="*/ 9 h 42"/>
                    <a:gd name="T18" fmla="*/ 26 w 36"/>
                    <a:gd name="T19" fmla="*/ 41 h 42"/>
                    <a:gd name="T20" fmla="*/ 27 w 36"/>
                    <a:gd name="T21" fmla="*/ 42 h 42"/>
                    <a:gd name="T22" fmla="*/ 29 w 36"/>
                    <a:gd name="T23" fmla="*/ 42 h 42"/>
                    <a:gd name="T24" fmla="*/ 31 w 36"/>
                    <a:gd name="T25" fmla="*/ 42 h 42"/>
                    <a:gd name="T26" fmla="*/ 32 w 36"/>
                    <a:gd name="T27" fmla="*/ 42 h 42"/>
                    <a:gd name="T28" fmla="*/ 34 w 36"/>
                    <a:gd name="T29" fmla="*/ 41 h 42"/>
                    <a:gd name="T30" fmla="*/ 36 w 36"/>
                    <a:gd name="T31" fmla="*/ 39 h 42"/>
                    <a:gd name="T32" fmla="*/ 36 w 36"/>
                    <a:gd name="T33" fmla="*/ 37 h 42"/>
                    <a:gd name="T34" fmla="*/ 34 w 36"/>
                    <a:gd name="T35" fmla="*/ 36 h 42"/>
                    <a:gd name="T36" fmla="*/ 9 w 36"/>
                    <a:gd name="T3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2">
                      <a:moveTo>
                        <a:pt x="9" y="3"/>
                      </a:moveTo>
                      <a:lnTo>
                        <a:pt x="7" y="2"/>
                      </a:lnTo>
                      <a:lnTo>
                        <a:pt x="5" y="0"/>
                      </a:lnTo>
                      <a:lnTo>
                        <a:pt x="4" y="0"/>
                      </a:lnTo>
                      <a:lnTo>
                        <a:pt x="2" y="2"/>
                      </a:lnTo>
                      <a:lnTo>
                        <a:pt x="0" y="3"/>
                      </a:lnTo>
                      <a:lnTo>
                        <a:pt x="0" y="5"/>
                      </a:lnTo>
                      <a:lnTo>
                        <a:pt x="0" y="7"/>
                      </a:lnTo>
                      <a:lnTo>
                        <a:pt x="0" y="9"/>
                      </a:lnTo>
                      <a:lnTo>
                        <a:pt x="26" y="41"/>
                      </a:lnTo>
                      <a:lnTo>
                        <a:pt x="27" y="42"/>
                      </a:lnTo>
                      <a:lnTo>
                        <a:pt x="29" y="42"/>
                      </a:lnTo>
                      <a:lnTo>
                        <a:pt x="31" y="42"/>
                      </a:lnTo>
                      <a:lnTo>
                        <a:pt x="32" y="42"/>
                      </a:lnTo>
                      <a:lnTo>
                        <a:pt x="34" y="41"/>
                      </a:lnTo>
                      <a:lnTo>
                        <a:pt x="36" y="39"/>
                      </a:lnTo>
                      <a:lnTo>
                        <a:pt x="36" y="37"/>
                      </a:lnTo>
                      <a:lnTo>
                        <a:pt x="34" y="36"/>
                      </a:lnTo>
                      <a:lnTo>
                        <a:pt x="9" y="3"/>
                      </a:lnTo>
                      <a:close/>
                    </a:path>
                  </a:pathLst>
                </a:custGeom>
                <a:solidFill>
                  <a:srgbClr val="000000"/>
                </a:solidFill>
                <a:ln w="9525">
                  <a:solidFill>
                    <a:schemeClr val="tx2"/>
                  </a:solidFill>
                  <a:round/>
                  <a:headEnd/>
                  <a:tailEnd/>
                </a:ln>
              </p:spPr>
              <p:txBody>
                <a:bodyPr/>
                <a:lstStyle/>
                <a:p>
                  <a:endParaRPr lang="en-US"/>
                </a:p>
              </p:txBody>
            </p:sp>
            <p:sp>
              <p:nvSpPr>
                <p:cNvPr id="5138" name="Freeform 18"/>
                <p:cNvSpPr>
                  <a:spLocks/>
                </p:cNvSpPr>
                <p:nvPr/>
              </p:nvSpPr>
              <p:spPr bwMode="auto">
                <a:xfrm>
                  <a:off x="1754" y="1952"/>
                  <a:ext cx="36" cy="42"/>
                </a:xfrm>
                <a:custGeom>
                  <a:avLst/>
                  <a:gdLst>
                    <a:gd name="T0" fmla="*/ 9 w 36"/>
                    <a:gd name="T1" fmla="*/ 3 h 42"/>
                    <a:gd name="T2" fmla="*/ 7 w 36"/>
                    <a:gd name="T3" fmla="*/ 1 h 42"/>
                    <a:gd name="T4" fmla="*/ 5 w 36"/>
                    <a:gd name="T5" fmla="*/ 0 h 42"/>
                    <a:gd name="T6" fmla="*/ 4 w 36"/>
                    <a:gd name="T7" fmla="*/ 0 h 42"/>
                    <a:gd name="T8" fmla="*/ 2 w 36"/>
                    <a:gd name="T9" fmla="*/ 1 h 42"/>
                    <a:gd name="T10" fmla="*/ 0 w 36"/>
                    <a:gd name="T11" fmla="*/ 3 h 42"/>
                    <a:gd name="T12" fmla="*/ 0 w 36"/>
                    <a:gd name="T13" fmla="*/ 5 h 42"/>
                    <a:gd name="T14" fmla="*/ 0 w 36"/>
                    <a:gd name="T15" fmla="*/ 6 h 42"/>
                    <a:gd name="T16" fmla="*/ 0 w 36"/>
                    <a:gd name="T17" fmla="*/ 8 h 42"/>
                    <a:gd name="T18" fmla="*/ 10 w 36"/>
                    <a:gd name="T19" fmla="*/ 18 h 42"/>
                    <a:gd name="T20" fmla="*/ 27 w 36"/>
                    <a:gd name="T21" fmla="*/ 39 h 42"/>
                    <a:gd name="T22" fmla="*/ 29 w 36"/>
                    <a:gd name="T23" fmla="*/ 40 h 42"/>
                    <a:gd name="T24" fmla="*/ 31 w 36"/>
                    <a:gd name="T25" fmla="*/ 42 h 42"/>
                    <a:gd name="T26" fmla="*/ 32 w 36"/>
                    <a:gd name="T27" fmla="*/ 42 h 42"/>
                    <a:gd name="T28" fmla="*/ 34 w 36"/>
                    <a:gd name="T29" fmla="*/ 40 h 42"/>
                    <a:gd name="T30" fmla="*/ 36 w 36"/>
                    <a:gd name="T31" fmla="*/ 39 h 42"/>
                    <a:gd name="T32" fmla="*/ 36 w 36"/>
                    <a:gd name="T33" fmla="*/ 37 h 42"/>
                    <a:gd name="T34" fmla="*/ 36 w 36"/>
                    <a:gd name="T35" fmla="*/ 35 h 42"/>
                    <a:gd name="T36" fmla="*/ 36 w 36"/>
                    <a:gd name="T37" fmla="*/ 33 h 42"/>
                    <a:gd name="T38" fmla="*/ 19 w 36"/>
                    <a:gd name="T39" fmla="*/ 13 h 42"/>
                    <a:gd name="T40" fmla="*/ 9 w 36"/>
                    <a:gd name="T41"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2">
                      <a:moveTo>
                        <a:pt x="9" y="3"/>
                      </a:moveTo>
                      <a:lnTo>
                        <a:pt x="7" y="1"/>
                      </a:lnTo>
                      <a:lnTo>
                        <a:pt x="5" y="0"/>
                      </a:lnTo>
                      <a:lnTo>
                        <a:pt x="4" y="0"/>
                      </a:lnTo>
                      <a:lnTo>
                        <a:pt x="2" y="1"/>
                      </a:lnTo>
                      <a:lnTo>
                        <a:pt x="0" y="3"/>
                      </a:lnTo>
                      <a:lnTo>
                        <a:pt x="0" y="5"/>
                      </a:lnTo>
                      <a:lnTo>
                        <a:pt x="0" y="6"/>
                      </a:lnTo>
                      <a:lnTo>
                        <a:pt x="0" y="8"/>
                      </a:lnTo>
                      <a:lnTo>
                        <a:pt x="10" y="18"/>
                      </a:lnTo>
                      <a:lnTo>
                        <a:pt x="27" y="39"/>
                      </a:lnTo>
                      <a:lnTo>
                        <a:pt x="29" y="40"/>
                      </a:lnTo>
                      <a:lnTo>
                        <a:pt x="31" y="42"/>
                      </a:lnTo>
                      <a:lnTo>
                        <a:pt x="32" y="42"/>
                      </a:lnTo>
                      <a:lnTo>
                        <a:pt x="34" y="40"/>
                      </a:lnTo>
                      <a:lnTo>
                        <a:pt x="36" y="39"/>
                      </a:lnTo>
                      <a:lnTo>
                        <a:pt x="36" y="37"/>
                      </a:lnTo>
                      <a:lnTo>
                        <a:pt x="36" y="35"/>
                      </a:lnTo>
                      <a:lnTo>
                        <a:pt x="36" y="33"/>
                      </a:lnTo>
                      <a:lnTo>
                        <a:pt x="19" y="13"/>
                      </a:lnTo>
                      <a:lnTo>
                        <a:pt x="9" y="3"/>
                      </a:lnTo>
                      <a:close/>
                    </a:path>
                  </a:pathLst>
                </a:custGeom>
                <a:solidFill>
                  <a:srgbClr val="000000"/>
                </a:solidFill>
                <a:ln w="9525">
                  <a:solidFill>
                    <a:schemeClr val="tx2"/>
                  </a:solidFill>
                  <a:round/>
                  <a:headEnd/>
                  <a:tailEnd/>
                </a:ln>
              </p:spPr>
              <p:txBody>
                <a:bodyPr/>
                <a:lstStyle/>
                <a:p>
                  <a:endParaRPr lang="en-US"/>
                </a:p>
              </p:txBody>
            </p:sp>
            <p:sp>
              <p:nvSpPr>
                <p:cNvPr id="5139" name="Freeform 19"/>
                <p:cNvSpPr>
                  <a:spLocks/>
                </p:cNvSpPr>
                <p:nvPr/>
              </p:nvSpPr>
              <p:spPr bwMode="auto">
                <a:xfrm>
                  <a:off x="1800" y="2007"/>
                  <a:ext cx="35" cy="41"/>
                </a:xfrm>
                <a:custGeom>
                  <a:avLst/>
                  <a:gdLst>
                    <a:gd name="T0" fmla="*/ 8 w 35"/>
                    <a:gd name="T1" fmla="*/ 2 h 41"/>
                    <a:gd name="T2" fmla="*/ 6 w 35"/>
                    <a:gd name="T3" fmla="*/ 0 h 41"/>
                    <a:gd name="T4" fmla="*/ 5 w 35"/>
                    <a:gd name="T5" fmla="*/ 0 h 41"/>
                    <a:gd name="T6" fmla="*/ 3 w 35"/>
                    <a:gd name="T7" fmla="*/ 0 h 41"/>
                    <a:gd name="T8" fmla="*/ 1 w 35"/>
                    <a:gd name="T9" fmla="*/ 0 h 41"/>
                    <a:gd name="T10" fmla="*/ 0 w 35"/>
                    <a:gd name="T11" fmla="*/ 2 h 41"/>
                    <a:gd name="T12" fmla="*/ 0 w 35"/>
                    <a:gd name="T13" fmla="*/ 4 h 41"/>
                    <a:gd name="T14" fmla="*/ 0 w 35"/>
                    <a:gd name="T15" fmla="*/ 5 h 41"/>
                    <a:gd name="T16" fmla="*/ 0 w 35"/>
                    <a:gd name="T17" fmla="*/ 7 h 41"/>
                    <a:gd name="T18" fmla="*/ 25 w 35"/>
                    <a:gd name="T19" fmla="*/ 39 h 41"/>
                    <a:gd name="T20" fmla="*/ 27 w 35"/>
                    <a:gd name="T21" fmla="*/ 41 h 41"/>
                    <a:gd name="T22" fmla="*/ 28 w 35"/>
                    <a:gd name="T23" fmla="*/ 41 h 41"/>
                    <a:gd name="T24" fmla="*/ 30 w 35"/>
                    <a:gd name="T25" fmla="*/ 41 h 41"/>
                    <a:gd name="T26" fmla="*/ 32 w 35"/>
                    <a:gd name="T27" fmla="*/ 41 h 41"/>
                    <a:gd name="T28" fmla="*/ 33 w 35"/>
                    <a:gd name="T29" fmla="*/ 39 h 41"/>
                    <a:gd name="T30" fmla="*/ 35 w 35"/>
                    <a:gd name="T31" fmla="*/ 37 h 41"/>
                    <a:gd name="T32" fmla="*/ 35 w 35"/>
                    <a:gd name="T33" fmla="*/ 36 h 41"/>
                    <a:gd name="T34" fmla="*/ 33 w 35"/>
                    <a:gd name="T35" fmla="*/ 34 h 41"/>
                    <a:gd name="T36" fmla="*/ 8 w 35"/>
                    <a:gd name="T3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1">
                      <a:moveTo>
                        <a:pt x="8" y="2"/>
                      </a:moveTo>
                      <a:lnTo>
                        <a:pt x="6" y="0"/>
                      </a:lnTo>
                      <a:lnTo>
                        <a:pt x="5" y="0"/>
                      </a:lnTo>
                      <a:lnTo>
                        <a:pt x="3" y="0"/>
                      </a:lnTo>
                      <a:lnTo>
                        <a:pt x="1" y="0"/>
                      </a:lnTo>
                      <a:lnTo>
                        <a:pt x="0" y="2"/>
                      </a:lnTo>
                      <a:lnTo>
                        <a:pt x="0" y="4"/>
                      </a:lnTo>
                      <a:lnTo>
                        <a:pt x="0" y="5"/>
                      </a:lnTo>
                      <a:lnTo>
                        <a:pt x="0" y="7"/>
                      </a:lnTo>
                      <a:lnTo>
                        <a:pt x="25" y="39"/>
                      </a:lnTo>
                      <a:lnTo>
                        <a:pt x="27" y="41"/>
                      </a:lnTo>
                      <a:lnTo>
                        <a:pt x="28" y="41"/>
                      </a:lnTo>
                      <a:lnTo>
                        <a:pt x="30" y="41"/>
                      </a:lnTo>
                      <a:lnTo>
                        <a:pt x="32" y="41"/>
                      </a:lnTo>
                      <a:lnTo>
                        <a:pt x="33" y="39"/>
                      </a:lnTo>
                      <a:lnTo>
                        <a:pt x="35" y="37"/>
                      </a:lnTo>
                      <a:lnTo>
                        <a:pt x="35" y="36"/>
                      </a:lnTo>
                      <a:lnTo>
                        <a:pt x="33" y="34"/>
                      </a:lnTo>
                      <a:lnTo>
                        <a:pt x="8" y="2"/>
                      </a:lnTo>
                      <a:close/>
                    </a:path>
                  </a:pathLst>
                </a:custGeom>
                <a:solidFill>
                  <a:srgbClr val="000000"/>
                </a:solidFill>
                <a:ln w="9525">
                  <a:solidFill>
                    <a:schemeClr val="tx2"/>
                  </a:solidFill>
                  <a:round/>
                  <a:headEnd/>
                  <a:tailEnd/>
                </a:ln>
              </p:spPr>
              <p:txBody>
                <a:bodyPr/>
                <a:lstStyle/>
                <a:p>
                  <a:endParaRPr lang="en-US"/>
                </a:p>
              </p:txBody>
            </p:sp>
            <p:sp>
              <p:nvSpPr>
                <p:cNvPr id="5140" name="Freeform 20"/>
                <p:cNvSpPr>
                  <a:spLocks/>
                </p:cNvSpPr>
                <p:nvPr/>
              </p:nvSpPr>
              <p:spPr bwMode="auto">
                <a:xfrm>
                  <a:off x="1844" y="2061"/>
                  <a:ext cx="37" cy="41"/>
                </a:xfrm>
                <a:custGeom>
                  <a:avLst/>
                  <a:gdLst>
                    <a:gd name="T0" fmla="*/ 10 w 37"/>
                    <a:gd name="T1" fmla="*/ 4 h 41"/>
                    <a:gd name="T2" fmla="*/ 8 w 37"/>
                    <a:gd name="T3" fmla="*/ 2 h 41"/>
                    <a:gd name="T4" fmla="*/ 6 w 37"/>
                    <a:gd name="T5" fmla="*/ 0 h 41"/>
                    <a:gd name="T6" fmla="*/ 5 w 37"/>
                    <a:gd name="T7" fmla="*/ 0 h 41"/>
                    <a:gd name="T8" fmla="*/ 3 w 37"/>
                    <a:gd name="T9" fmla="*/ 2 h 41"/>
                    <a:gd name="T10" fmla="*/ 1 w 37"/>
                    <a:gd name="T11" fmla="*/ 4 h 41"/>
                    <a:gd name="T12" fmla="*/ 0 w 37"/>
                    <a:gd name="T13" fmla="*/ 5 h 41"/>
                    <a:gd name="T14" fmla="*/ 0 w 37"/>
                    <a:gd name="T15" fmla="*/ 7 h 41"/>
                    <a:gd name="T16" fmla="*/ 1 w 37"/>
                    <a:gd name="T17" fmla="*/ 9 h 41"/>
                    <a:gd name="T18" fmla="*/ 27 w 37"/>
                    <a:gd name="T19" fmla="*/ 39 h 41"/>
                    <a:gd name="T20" fmla="*/ 28 w 37"/>
                    <a:gd name="T21" fmla="*/ 41 h 41"/>
                    <a:gd name="T22" fmla="*/ 30 w 37"/>
                    <a:gd name="T23" fmla="*/ 41 h 41"/>
                    <a:gd name="T24" fmla="*/ 32 w 37"/>
                    <a:gd name="T25" fmla="*/ 41 h 41"/>
                    <a:gd name="T26" fmla="*/ 33 w 37"/>
                    <a:gd name="T27" fmla="*/ 41 h 41"/>
                    <a:gd name="T28" fmla="*/ 35 w 37"/>
                    <a:gd name="T29" fmla="*/ 39 h 41"/>
                    <a:gd name="T30" fmla="*/ 37 w 37"/>
                    <a:gd name="T31" fmla="*/ 37 h 41"/>
                    <a:gd name="T32" fmla="*/ 37 w 37"/>
                    <a:gd name="T33" fmla="*/ 36 h 41"/>
                    <a:gd name="T34" fmla="*/ 35 w 37"/>
                    <a:gd name="T35" fmla="*/ 34 h 41"/>
                    <a:gd name="T36" fmla="*/ 10 w 37"/>
                    <a:gd name="T3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1">
                      <a:moveTo>
                        <a:pt x="10" y="4"/>
                      </a:moveTo>
                      <a:lnTo>
                        <a:pt x="8" y="2"/>
                      </a:lnTo>
                      <a:lnTo>
                        <a:pt x="6" y="0"/>
                      </a:lnTo>
                      <a:lnTo>
                        <a:pt x="5" y="0"/>
                      </a:lnTo>
                      <a:lnTo>
                        <a:pt x="3" y="2"/>
                      </a:lnTo>
                      <a:lnTo>
                        <a:pt x="1" y="4"/>
                      </a:lnTo>
                      <a:lnTo>
                        <a:pt x="0" y="5"/>
                      </a:lnTo>
                      <a:lnTo>
                        <a:pt x="0" y="7"/>
                      </a:lnTo>
                      <a:lnTo>
                        <a:pt x="1" y="9"/>
                      </a:lnTo>
                      <a:lnTo>
                        <a:pt x="27" y="39"/>
                      </a:lnTo>
                      <a:lnTo>
                        <a:pt x="28" y="41"/>
                      </a:lnTo>
                      <a:lnTo>
                        <a:pt x="30" y="41"/>
                      </a:lnTo>
                      <a:lnTo>
                        <a:pt x="32" y="41"/>
                      </a:lnTo>
                      <a:lnTo>
                        <a:pt x="33" y="41"/>
                      </a:lnTo>
                      <a:lnTo>
                        <a:pt x="35" y="39"/>
                      </a:lnTo>
                      <a:lnTo>
                        <a:pt x="37" y="37"/>
                      </a:lnTo>
                      <a:lnTo>
                        <a:pt x="37" y="36"/>
                      </a:lnTo>
                      <a:lnTo>
                        <a:pt x="35" y="34"/>
                      </a:lnTo>
                      <a:lnTo>
                        <a:pt x="10" y="4"/>
                      </a:lnTo>
                      <a:close/>
                    </a:path>
                  </a:pathLst>
                </a:custGeom>
                <a:solidFill>
                  <a:srgbClr val="000000"/>
                </a:solidFill>
                <a:ln w="9525">
                  <a:solidFill>
                    <a:schemeClr val="tx2"/>
                  </a:solidFill>
                  <a:round/>
                  <a:headEnd/>
                  <a:tailEnd/>
                </a:ln>
              </p:spPr>
              <p:txBody>
                <a:bodyPr/>
                <a:lstStyle/>
                <a:p>
                  <a:endParaRPr lang="en-US"/>
                </a:p>
              </p:txBody>
            </p:sp>
            <p:sp>
              <p:nvSpPr>
                <p:cNvPr id="5141" name="Freeform 21"/>
                <p:cNvSpPr>
                  <a:spLocks/>
                </p:cNvSpPr>
                <p:nvPr/>
              </p:nvSpPr>
              <p:spPr bwMode="auto">
                <a:xfrm>
                  <a:off x="1889" y="2115"/>
                  <a:ext cx="37" cy="41"/>
                </a:xfrm>
                <a:custGeom>
                  <a:avLst/>
                  <a:gdLst>
                    <a:gd name="T0" fmla="*/ 10 w 37"/>
                    <a:gd name="T1" fmla="*/ 4 h 41"/>
                    <a:gd name="T2" fmla="*/ 9 w 37"/>
                    <a:gd name="T3" fmla="*/ 2 h 41"/>
                    <a:gd name="T4" fmla="*/ 7 w 37"/>
                    <a:gd name="T5" fmla="*/ 0 h 41"/>
                    <a:gd name="T6" fmla="*/ 5 w 37"/>
                    <a:gd name="T7" fmla="*/ 0 h 41"/>
                    <a:gd name="T8" fmla="*/ 3 w 37"/>
                    <a:gd name="T9" fmla="*/ 2 h 41"/>
                    <a:gd name="T10" fmla="*/ 2 w 37"/>
                    <a:gd name="T11" fmla="*/ 4 h 41"/>
                    <a:gd name="T12" fmla="*/ 0 w 37"/>
                    <a:gd name="T13" fmla="*/ 5 h 41"/>
                    <a:gd name="T14" fmla="*/ 0 w 37"/>
                    <a:gd name="T15" fmla="*/ 7 h 41"/>
                    <a:gd name="T16" fmla="*/ 2 w 37"/>
                    <a:gd name="T17" fmla="*/ 9 h 41"/>
                    <a:gd name="T18" fmla="*/ 17 w 37"/>
                    <a:gd name="T19" fmla="*/ 26 h 41"/>
                    <a:gd name="T20" fmla="*/ 27 w 37"/>
                    <a:gd name="T21" fmla="*/ 39 h 41"/>
                    <a:gd name="T22" fmla="*/ 29 w 37"/>
                    <a:gd name="T23" fmla="*/ 41 h 41"/>
                    <a:gd name="T24" fmla="*/ 30 w 37"/>
                    <a:gd name="T25" fmla="*/ 41 h 41"/>
                    <a:gd name="T26" fmla="*/ 32 w 37"/>
                    <a:gd name="T27" fmla="*/ 41 h 41"/>
                    <a:gd name="T28" fmla="*/ 34 w 37"/>
                    <a:gd name="T29" fmla="*/ 41 h 41"/>
                    <a:gd name="T30" fmla="*/ 36 w 37"/>
                    <a:gd name="T31" fmla="*/ 39 h 41"/>
                    <a:gd name="T32" fmla="*/ 37 w 37"/>
                    <a:gd name="T33" fmla="*/ 37 h 41"/>
                    <a:gd name="T34" fmla="*/ 37 w 37"/>
                    <a:gd name="T35" fmla="*/ 36 h 41"/>
                    <a:gd name="T36" fmla="*/ 36 w 37"/>
                    <a:gd name="T37" fmla="*/ 34 h 41"/>
                    <a:gd name="T38" fmla="*/ 25 w 37"/>
                    <a:gd name="T39" fmla="*/ 20 h 41"/>
                    <a:gd name="T40" fmla="*/ 10 w 37"/>
                    <a:gd name="T4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1">
                      <a:moveTo>
                        <a:pt x="10" y="4"/>
                      </a:moveTo>
                      <a:lnTo>
                        <a:pt x="9" y="2"/>
                      </a:lnTo>
                      <a:lnTo>
                        <a:pt x="7" y="0"/>
                      </a:lnTo>
                      <a:lnTo>
                        <a:pt x="5" y="0"/>
                      </a:lnTo>
                      <a:lnTo>
                        <a:pt x="3" y="2"/>
                      </a:lnTo>
                      <a:lnTo>
                        <a:pt x="2" y="4"/>
                      </a:lnTo>
                      <a:lnTo>
                        <a:pt x="0" y="5"/>
                      </a:lnTo>
                      <a:lnTo>
                        <a:pt x="0" y="7"/>
                      </a:lnTo>
                      <a:lnTo>
                        <a:pt x="2" y="9"/>
                      </a:lnTo>
                      <a:lnTo>
                        <a:pt x="17" y="26"/>
                      </a:lnTo>
                      <a:lnTo>
                        <a:pt x="27" y="39"/>
                      </a:lnTo>
                      <a:lnTo>
                        <a:pt x="29" y="41"/>
                      </a:lnTo>
                      <a:lnTo>
                        <a:pt x="30" y="41"/>
                      </a:lnTo>
                      <a:lnTo>
                        <a:pt x="32" y="41"/>
                      </a:lnTo>
                      <a:lnTo>
                        <a:pt x="34" y="41"/>
                      </a:lnTo>
                      <a:lnTo>
                        <a:pt x="36" y="39"/>
                      </a:lnTo>
                      <a:lnTo>
                        <a:pt x="37" y="37"/>
                      </a:lnTo>
                      <a:lnTo>
                        <a:pt x="37" y="36"/>
                      </a:lnTo>
                      <a:lnTo>
                        <a:pt x="36" y="34"/>
                      </a:lnTo>
                      <a:lnTo>
                        <a:pt x="25" y="20"/>
                      </a:lnTo>
                      <a:lnTo>
                        <a:pt x="10" y="4"/>
                      </a:lnTo>
                      <a:close/>
                    </a:path>
                  </a:pathLst>
                </a:custGeom>
                <a:solidFill>
                  <a:srgbClr val="000000"/>
                </a:solidFill>
                <a:ln w="9525">
                  <a:solidFill>
                    <a:schemeClr val="tx2"/>
                  </a:solidFill>
                  <a:round/>
                  <a:headEnd/>
                  <a:tailEnd/>
                </a:ln>
              </p:spPr>
              <p:txBody>
                <a:bodyPr/>
                <a:lstStyle/>
                <a:p>
                  <a:endParaRPr lang="en-US"/>
                </a:p>
              </p:txBody>
            </p:sp>
            <p:sp>
              <p:nvSpPr>
                <p:cNvPr id="5142" name="Freeform 22"/>
                <p:cNvSpPr>
                  <a:spLocks/>
                </p:cNvSpPr>
                <p:nvPr/>
              </p:nvSpPr>
              <p:spPr bwMode="auto">
                <a:xfrm>
                  <a:off x="1936" y="2169"/>
                  <a:ext cx="37" cy="41"/>
                </a:xfrm>
                <a:custGeom>
                  <a:avLst/>
                  <a:gdLst>
                    <a:gd name="T0" fmla="*/ 9 w 37"/>
                    <a:gd name="T1" fmla="*/ 4 h 41"/>
                    <a:gd name="T2" fmla="*/ 7 w 37"/>
                    <a:gd name="T3" fmla="*/ 2 h 41"/>
                    <a:gd name="T4" fmla="*/ 5 w 37"/>
                    <a:gd name="T5" fmla="*/ 0 h 41"/>
                    <a:gd name="T6" fmla="*/ 4 w 37"/>
                    <a:gd name="T7" fmla="*/ 0 h 41"/>
                    <a:gd name="T8" fmla="*/ 2 w 37"/>
                    <a:gd name="T9" fmla="*/ 2 h 41"/>
                    <a:gd name="T10" fmla="*/ 0 w 37"/>
                    <a:gd name="T11" fmla="*/ 4 h 41"/>
                    <a:gd name="T12" fmla="*/ 0 w 37"/>
                    <a:gd name="T13" fmla="*/ 5 h 41"/>
                    <a:gd name="T14" fmla="*/ 0 w 37"/>
                    <a:gd name="T15" fmla="*/ 7 h 41"/>
                    <a:gd name="T16" fmla="*/ 0 w 37"/>
                    <a:gd name="T17" fmla="*/ 9 h 41"/>
                    <a:gd name="T18" fmla="*/ 27 w 37"/>
                    <a:gd name="T19" fmla="*/ 39 h 41"/>
                    <a:gd name="T20" fmla="*/ 29 w 37"/>
                    <a:gd name="T21" fmla="*/ 41 h 41"/>
                    <a:gd name="T22" fmla="*/ 31 w 37"/>
                    <a:gd name="T23" fmla="*/ 41 h 41"/>
                    <a:gd name="T24" fmla="*/ 32 w 37"/>
                    <a:gd name="T25" fmla="*/ 41 h 41"/>
                    <a:gd name="T26" fmla="*/ 34 w 37"/>
                    <a:gd name="T27" fmla="*/ 41 h 41"/>
                    <a:gd name="T28" fmla="*/ 36 w 37"/>
                    <a:gd name="T29" fmla="*/ 39 h 41"/>
                    <a:gd name="T30" fmla="*/ 37 w 37"/>
                    <a:gd name="T31" fmla="*/ 37 h 41"/>
                    <a:gd name="T32" fmla="*/ 37 w 37"/>
                    <a:gd name="T33" fmla="*/ 36 h 41"/>
                    <a:gd name="T34" fmla="*/ 36 w 37"/>
                    <a:gd name="T35" fmla="*/ 34 h 41"/>
                    <a:gd name="T36" fmla="*/ 9 w 37"/>
                    <a:gd name="T3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41">
                      <a:moveTo>
                        <a:pt x="9" y="4"/>
                      </a:moveTo>
                      <a:lnTo>
                        <a:pt x="7" y="2"/>
                      </a:lnTo>
                      <a:lnTo>
                        <a:pt x="5" y="0"/>
                      </a:lnTo>
                      <a:lnTo>
                        <a:pt x="4" y="0"/>
                      </a:lnTo>
                      <a:lnTo>
                        <a:pt x="2" y="2"/>
                      </a:lnTo>
                      <a:lnTo>
                        <a:pt x="0" y="4"/>
                      </a:lnTo>
                      <a:lnTo>
                        <a:pt x="0" y="5"/>
                      </a:lnTo>
                      <a:lnTo>
                        <a:pt x="0" y="7"/>
                      </a:lnTo>
                      <a:lnTo>
                        <a:pt x="0" y="9"/>
                      </a:lnTo>
                      <a:lnTo>
                        <a:pt x="27" y="39"/>
                      </a:lnTo>
                      <a:lnTo>
                        <a:pt x="29" y="41"/>
                      </a:lnTo>
                      <a:lnTo>
                        <a:pt x="31" y="41"/>
                      </a:lnTo>
                      <a:lnTo>
                        <a:pt x="32" y="41"/>
                      </a:lnTo>
                      <a:lnTo>
                        <a:pt x="34" y="41"/>
                      </a:lnTo>
                      <a:lnTo>
                        <a:pt x="36" y="39"/>
                      </a:lnTo>
                      <a:lnTo>
                        <a:pt x="37" y="37"/>
                      </a:lnTo>
                      <a:lnTo>
                        <a:pt x="37" y="36"/>
                      </a:lnTo>
                      <a:lnTo>
                        <a:pt x="36" y="34"/>
                      </a:lnTo>
                      <a:lnTo>
                        <a:pt x="9" y="4"/>
                      </a:lnTo>
                      <a:close/>
                    </a:path>
                  </a:pathLst>
                </a:custGeom>
                <a:solidFill>
                  <a:srgbClr val="000000"/>
                </a:solidFill>
                <a:ln w="9525">
                  <a:solidFill>
                    <a:schemeClr val="tx2"/>
                  </a:solidFill>
                  <a:round/>
                  <a:headEnd/>
                  <a:tailEnd/>
                </a:ln>
              </p:spPr>
              <p:txBody>
                <a:bodyPr/>
                <a:lstStyle/>
                <a:p>
                  <a:endParaRPr lang="en-US"/>
                </a:p>
              </p:txBody>
            </p:sp>
            <p:sp>
              <p:nvSpPr>
                <p:cNvPr id="5143" name="Freeform 23"/>
                <p:cNvSpPr>
                  <a:spLocks/>
                </p:cNvSpPr>
                <p:nvPr/>
              </p:nvSpPr>
              <p:spPr bwMode="auto">
                <a:xfrm>
                  <a:off x="1982" y="2223"/>
                  <a:ext cx="39" cy="39"/>
                </a:xfrm>
                <a:custGeom>
                  <a:avLst/>
                  <a:gdLst>
                    <a:gd name="T0" fmla="*/ 10 w 39"/>
                    <a:gd name="T1" fmla="*/ 2 h 39"/>
                    <a:gd name="T2" fmla="*/ 8 w 39"/>
                    <a:gd name="T3" fmla="*/ 0 h 39"/>
                    <a:gd name="T4" fmla="*/ 7 w 39"/>
                    <a:gd name="T5" fmla="*/ 0 h 39"/>
                    <a:gd name="T6" fmla="*/ 5 w 39"/>
                    <a:gd name="T7" fmla="*/ 0 h 39"/>
                    <a:gd name="T8" fmla="*/ 3 w 39"/>
                    <a:gd name="T9" fmla="*/ 0 h 39"/>
                    <a:gd name="T10" fmla="*/ 2 w 39"/>
                    <a:gd name="T11" fmla="*/ 2 h 39"/>
                    <a:gd name="T12" fmla="*/ 0 w 39"/>
                    <a:gd name="T13" fmla="*/ 4 h 39"/>
                    <a:gd name="T14" fmla="*/ 0 w 39"/>
                    <a:gd name="T15" fmla="*/ 5 h 39"/>
                    <a:gd name="T16" fmla="*/ 2 w 39"/>
                    <a:gd name="T17" fmla="*/ 7 h 39"/>
                    <a:gd name="T18" fmla="*/ 29 w 39"/>
                    <a:gd name="T19" fmla="*/ 37 h 39"/>
                    <a:gd name="T20" fmla="*/ 30 w 39"/>
                    <a:gd name="T21" fmla="*/ 39 h 39"/>
                    <a:gd name="T22" fmla="*/ 32 w 39"/>
                    <a:gd name="T23" fmla="*/ 39 h 39"/>
                    <a:gd name="T24" fmla="*/ 34 w 39"/>
                    <a:gd name="T25" fmla="*/ 39 h 39"/>
                    <a:gd name="T26" fmla="*/ 35 w 39"/>
                    <a:gd name="T27" fmla="*/ 39 h 39"/>
                    <a:gd name="T28" fmla="*/ 37 w 39"/>
                    <a:gd name="T29" fmla="*/ 37 h 39"/>
                    <a:gd name="T30" fmla="*/ 39 w 39"/>
                    <a:gd name="T31" fmla="*/ 36 h 39"/>
                    <a:gd name="T32" fmla="*/ 39 w 39"/>
                    <a:gd name="T33" fmla="*/ 34 h 39"/>
                    <a:gd name="T34" fmla="*/ 37 w 39"/>
                    <a:gd name="T35" fmla="*/ 32 h 39"/>
                    <a:gd name="T36" fmla="*/ 10 w 39"/>
                    <a:gd name="T3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9">
                      <a:moveTo>
                        <a:pt x="10" y="2"/>
                      </a:moveTo>
                      <a:lnTo>
                        <a:pt x="8" y="0"/>
                      </a:lnTo>
                      <a:lnTo>
                        <a:pt x="7" y="0"/>
                      </a:lnTo>
                      <a:lnTo>
                        <a:pt x="5" y="0"/>
                      </a:lnTo>
                      <a:lnTo>
                        <a:pt x="3" y="0"/>
                      </a:lnTo>
                      <a:lnTo>
                        <a:pt x="2" y="2"/>
                      </a:lnTo>
                      <a:lnTo>
                        <a:pt x="0" y="4"/>
                      </a:lnTo>
                      <a:lnTo>
                        <a:pt x="0" y="5"/>
                      </a:lnTo>
                      <a:lnTo>
                        <a:pt x="2" y="7"/>
                      </a:lnTo>
                      <a:lnTo>
                        <a:pt x="29" y="37"/>
                      </a:lnTo>
                      <a:lnTo>
                        <a:pt x="30" y="39"/>
                      </a:lnTo>
                      <a:lnTo>
                        <a:pt x="32" y="39"/>
                      </a:lnTo>
                      <a:lnTo>
                        <a:pt x="34" y="39"/>
                      </a:lnTo>
                      <a:lnTo>
                        <a:pt x="35" y="39"/>
                      </a:lnTo>
                      <a:lnTo>
                        <a:pt x="37" y="37"/>
                      </a:lnTo>
                      <a:lnTo>
                        <a:pt x="39" y="36"/>
                      </a:lnTo>
                      <a:lnTo>
                        <a:pt x="39" y="34"/>
                      </a:lnTo>
                      <a:lnTo>
                        <a:pt x="37" y="32"/>
                      </a:lnTo>
                      <a:lnTo>
                        <a:pt x="10" y="2"/>
                      </a:lnTo>
                      <a:close/>
                    </a:path>
                  </a:pathLst>
                </a:custGeom>
                <a:solidFill>
                  <a:srgbClr val="000000"/>
                </a:solidFill>
                <a:ln w="9525">
                  <a:solidFill>
                    <a:schemeClr val="tx2"/>
                  </a:solidFill>
                  <a:round/>
                  <a:headEnd/>
                  <a:tailEnd/>
                </a:ln>
              </p:spPr>
              <p:txBody>
                <a:bodyPr/>
                <a:lstStyle/>
                <a:p>
                  <a:endParaRPr lang="en-US"/>
                </a:p>
              </p:txBody>
            </p:sp>
            <p:sp>
              <p:nvSpPr>
                <p:cNvPr id="5144" name="Freeform 24"/>
                <p:cNvSpPr>
                  <a:spLocks/>
                </p:cNvSpPr>
                <p:nvPr/>
              </p:nvSpPr>
              <p:spPr bwMode="auto">
                <a:xfrm>
                  <a:off x="2031" y="2275"/>
                  <a:ext cx="37" cy="39"/>
                </a:xfrm>
                <a:custGeom>
                  <a:avLst/>
                  <a:gdLst>
                    <a:gd name="T0" fmla="*/ 8 w 37"/>
                    <a:gd name="T1" fmla="*/ 2 h 39"/>
                    <a:gd name="T2" fmla="*/ 7 w 37"/>
                    <a:gd name="T3" fmla="*/ 0 h 39"/>
                    <a:gd name="T4" fmla="*/ 5 w 37"/>
                    <a:gd name="T5" fmla="*/ 0 h 39"/>
                    <a:gd name="T6" fmla="*/ 3 w 37"/>
                    <a:gd name="T7" fmla="*/ 0 h 39"/>
                    <a:gd name="T8" fmla="*/ 1 w 37"/>
                    <a:gd name="T9" fmla="*/ 0 h 39"/>
                    <a:gd name="T10" fmla="*/ 0 w 37"/>
                    <a:gd name="T11" fmla="*/ 2 h 39"/>
                    <a:gd name="T12" fmla="*/ 0 w 37"/>
                    <a:gd name="T13" fmla="*/ 4 h 39"/>
                    <a:gd name="T14" fmla="*/ 0 w 37"/>
                    <a:gd name="T15" fmla="*/ 5 h 39"/>
                    <a:gd name="T16" fmla="*/ 0 w 37"/>
                    <a:gd name="T17" fmla="*/ 7 h 39"/>
                    <a:gd name="T18" fmla="*/ 17 w 37"/>
                    <a:gd name="T19" fmla="*/ 24 h 39"/>
                    <a:gd name="T20" fmla="*/ 28 w 37"/>
                    <a:gd name="T21" fmla="*/ 37 h 39"/>
                    <a:gd name="T22" fmla="*/ 30 w 37"/>
                    <a:gd name="T23" fmla="*/ 39 h 39"/>
                    <a:gd name="T24" fmla="*/ 32 w 37"/>
                    <a:gd name="T25" fmla="*/ 39 h 39"/>
                    <a:gd name="T26" fmla="*/ 34 w 37"/>
                    <a:gd name="T27" fmla="*/ 39 h 39"/>
                    <a:gd name="T28" fmla="*/ 35 w 37"/>
                    <a:gd name="T29" fmla="*/ 39 h 39"/>
                    <a:gd name="T30" fmla="*/ 37 w 37"/>
                    <a:gd name="T31" fmla="*/ 37 h 39"/>
                    <a:gd name="T32" fmla="*/ 37 w 37"/>
                    <a:gd name="T33" fmla="*/ 36 h 39"/>
                    <a:gd name="T34" fmla="*/ 37 w 37"/>
                    <a:gd name="T35" fmla="*/ 34 h 39"/>
                    <a:gd name="T36" fmla="*/ 37 w 37"/>
                    <a:gd name="T37" fmla="*/ 32 h 39"/>
                    <a:gd name="T38" fmla="*/ 25 w 37"/>
                    <a:gd name="T39" fmla="*/ 19 h 39"/>
                    <a:gd name="T40" fmla="*/ 8 w 37"/>
                    <a:gd name="T41"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9">
                      <a:moveTo>
                        <a:pt x="8" y="2"/>
                      </a:moveTo>
                      <a:lnTo>
                        <a:pt x="7" y="0"/>
                      </a:lnTo>
                      <a:lnTo>
                        <a:pt x="5" y="0"/>
                      </a:lnTo>
                      <a:lnTo>
                        <a:pt x="3" y="0"/>
                      </a:lnTo>
                      <a:lnTo>
                        <a:pt x="1" y="0"/>
                      </a:lnTo>
                      <a:lnTo>
                        <a:pt x="0" y="2"/>
                      </a:lnTo>
                      <a:lnTo>
                        <a:pt x="0" y="4"/>
                      </a:lnTo>
                      <a:lnTo>
                        <a:pt x="0" y="5"/>
                      </a:lnTo>
                      <a:lnTo>
                        <a:pt x="0" y="7"/>
                      </a:lnTo>
                      <a:lnTo>
                        <a:pt x="17" y="24"/>
                      </a:lnTo>
                      <a:lnTo>
                        <a:pt x="28" y="37"/>
                      </a:lnTo>
                      <a:lnTo>
                        <a:pt x="30" y="39"/>
                      </a:lnTo>
                      <a:lnTo>
                        <a:pt x="32" y="39"/>
                      </a:lnTo>
                      <a:lnTo>
                        <a:pt x="34" y="39"/>
                      </a:lnTo>
                      <a:lnTo>
                        <a:pt x="35" y="39"/>
                      </a:lnTo>
                      <a:lnTo>
                        <a:pt x="37" y="37"/>
                      </a:lnTo>
                      <a:lnTo>
                        <a:pt x="37" y="36"/>
                      </a:lnTo>
                      <a:lnTo>
                        <a:pt x="37" y="34"/>
                      </a:lnTo>
                      <a:lnTo>
                        <a:pt x="37" y="32"/>
                      </a:lnTo>
                      <a:lnTo>
                        <a:pt x="25" y="19"/>
                      </a:lnTo>
                      <a:lnTo>
                        <a:pt x="8" y="2"/>
                      </a:lnTo>
                      <a:close/>
                    </a:path>
                  </a:pathLst>
                </a:custGeom>
                <a:solidFill>
                  <a:srgbClr val="000000"/>
                </a:solidFill>
                <a:ln w="9525">
                  <a:solidFill>
                    <a:schemeClr val="tx2"/>
                  </a:solidFill>
                  <a:round/>
                  <a:headEnd/>
                  <a:tailEnd/>
                </a:ln>
              </p:spPr>
              <p:txBody>
                <a:bodyPr/>
                <a:lstStyle/>
                <a:p>
                  <a:endParaRPr lang="en-US"/>
                </a:p>
              </p:txBody>
            </p:sp>
            <p:sp>
              <p:nvSpPr>
                <p:cNvPr id="5145" name="Freeform 25"/>
                <p:cNvSpPr>
                  <a:spLocks/>
                </p:cNvSpPr>
                <p:nvPr/>
              </p:nvSpPr>
              <p:spPr bwMode="auto">
                <a:xfrm>
                  <a:off x="2080" y="2326"/>
                  <a:ext cx="37" cy="39"/>
                </a:xfrm>
                <a:custGeom>
                  <a:avLst/>
                  <a:gdLst>
                    <a:gd name="T0" fmla="*/ 8 w 37"/>
                    <a:gd name="T1" fmla="*/ 3 h 39"/>
                    <a:gd name="T2" fmla="*/ 6 w 37"/>
                    <a:gd name="T3" fmla="*/ 2 h 39"/>
                    <a:gd name="T4" fmla="*/ 5 w 37"/>
                    <a:gd name="T5" fmla="*/ 0 h 39"/>
                    <a:gd name="T6" fmla="*/ 3 w 37"/>
                    <a:gd name="T7" fmla="*/ 0 h 39"/>
                    <a:gd name="T8" fmla="*/ 1 w 37"/>
                    <a:gd name="T9" fmla="*/ 2 h 39"/>
                    <a:gd name="T10" fmla="*/ 0 w 37"/>
                    <a:gd name="T11" fmla="*/ 3 h 39"/>
                    <a:gd name="T12" fmla="*/ 0 w 37"/>
                    <a:gd name="T13" fmla="*/ 5 h 39"/>
                    <a:gd name="T14" fmla="*/ 0 w 37"/>
                    <a:gd name="T15" fmla="*/ 7 h 39"/>
                    <a:gd name="T16" fmla="*/ 0 w 37"/>
                    <a:gd name="T17" fmla="*/ 8 h 39"/>
                    <a:gd name="T18" fmla="*/ 28 w 37"/>
                    <a:gd name="T19" fmla="*/ 37 h 39"/>
                    <a:gd name="T20" fmla="*/ 30 w 37"/>
                    <a:gd name="T21" fmla="*/ 39 h 39"/>
                    <a:gd name="T22" fmla="*/ 32 w 37"/>
                    <a:gd name="T23" fmla="*/ 39 h 39"/>
                    <a:gd name="T24" fmla="*/ 33 w 37"/>
                    <a:gd name="T25" fmla="*/ 39 h 39"/>
                    <a:gd name="T26" fmla="*/ 35 w 37"/>
                    <a:gd name="T27" fmla="*/ 39 h 39"/>
                    <a:gd name="T28" fmla="*/ 37 w 37"/>
                    <a:gd name="T29" fmla="*/ 37 h 39"/>
                    <a:gd name="T30" fmla="*/ 37 w 37"/>
                    <a:gd name="T31" fmla="*/ 35 h 39"/>
                    <a:gd name="T32" fmla="*/ 37 w 37"/>
                    <a:gd name="T33" fmla="*/ 34 h 39"/>
                    <a:gd name="T34" fmla="*/ 37 w 37"/>
                    <a:gd name="T35" fmla="*/ 32 h 39"/>
                    <a:gd name="T36" fmla="*/ 8 w 37"/>
                    <a:gd name="T3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9">
                      <a:moveTo>
                        <a:pt x="8" y="3"/>
                      </a:moveTo>
                      <a:lnTo>
                        <a:pt x="6" y="2"/>
                      </a:lnTo>
                      <a:lnTo>
                        <a:pt x="5" y="0"/>
                      </a:lnTo>
                      <a:lnTo>
                        <a:pt x="3" y="0"/>
                      </a:lnTo>
                      <a:lnTo>
                        <a:pt x="1" y="2"/>
                      </a:lnTo>
                      <a:lnTo>
                        <a:pt x="0" y="3"/>
                      </a:lnTo>
                      <a:lnTo>
                        <a:pt x="0" y="5"/>
                      </a:lnTo>
                      <a:lnTo>
                        <a:pt x="0" y="7"/>
                      </a:lnTo>
                      <a:lnTo>
                        <a:pt x="0" y="8"/>
                      </a:lnTo>
                      <a:lnTo>
                        <a:pt x="28" y="37"/>
                      </a:lnTo>
                      <a:lnTo>
                        <a:pt x="30" y="39"/>
                      </a:lnTo>
                      <a:lnTo>
                        <a:pt x="32" y="39"/>
                      </a:lnTo>
                      <a:lnTo>
                        <a:pt x="33" y="39"/>
                      </a:lnTo>
                      <a:lnTo>
                        <a:pt x="35" y="39"/>
                      </a:lnTo>
                      <a:lnTo>
                        <a:pt x="37" y="37"/>
                      </a:lnTo>
                      <a:lnTo>
                        <a:pt x="37" y="35"/>
                      </a:lnTo>
                      <a:lnTo>
                        <a:pt x="37" y="34"/>
                      </a:lnTo>
                      <a:lnTo>
                        <a:pt x="37" y="32"/>
                      </a:lnTo>
                      <a:lnTo>
                        <a:pt x="8" y="3"/>
                      </a:lnTo>
                      <a:close/>
                    </a:path>
                  </a:pathLst>
                </a:custGeom>
                <a:solidFill>
                  <a:srgbClr val="000000"/>
                </a:solidFill>
                <a:ln w="9525">
                  <a:solidFill>
                    <a:schemeClr val="tx2"/>
                  </a:solidFill>
                  <a:round/>
                  <a:headEnd/>
                  <a:tailEnd/>
                </a:ln>
              </p:spPr>
              <p:txBody>
                <a:bodyPr/>
                <a:lstStyle/>
                <a:p>
                  <a:endParaRPr lang="en-US"/>
                </a:p>
              </p:txBody>
            </p:sp>
            <p:sp>
              <p:nvSpPr>
                <p:cNvPr id="5146" name="Freeform 26"/>
                <p:cNvSpPr>
                  <a:spLocks/>
                </p:cNvSpPr>
                <p:nvPr/>
              </p:nvSpPr>
              <p:spPr bwMode="auto">
                <a:xfrm>
                  <a:off x="2129" y="2377"/>
                  <a:ext cx="38" cy="38"/>
                </a:xfrm>
                <a:custGeom>
                  <a:avLst/>
                  <a:gdLst>
                    <a:gd name="T0" fmla="*/ 8 w 38"/>
                    <a:gd name="T1" fmla="*/ 1 h 38"/>
                    <a:gd name="T2" fmla="*/ 6 w 38"/>
                    <a:gd name="T3" fmla="*/ 0 h 38"/>
                    <a:gd name="T4" fmla="*/ 5 w 38"/>
                    <a:gd name="T5" fmla="*/ 0 h 38"/>
                    <a:gd name="T6" fmla="*/ 3 w 38"/>
                    <a:gd name="T7" fmla="*/ 1 h 38"/>
                    <a:gd name="T8" fmla="*/ 1 w 38"/>
                    <a:gd name="T9" fmla="*/ 3 h 38"/>
                    <a:gd name="T10" fmla="*/ 0 w 38"/>
                    <a:gd name="T11" fmla="*/ 5 h 38"/>
                    <a:gd name="T12" fmla="*/ 0 w 38"/>
                    <a:gd name="T13" fmla="*/ 6 h 38"/>
                    <a:gd name="T14" fmla="*/ 1 w 38"/>
                    <a:gd name="T15" fmla="*/ 8 h 38"/>
                    <a:gd name="T16" fmla="*/ 3 w 38"/>
                    <a:gd name="T17" fmla="*/ 10 h 38"/>
                    <a:gd name="T18" fmla="*/ 32 w 38"/>
                    <a:gd name="T19" fmla="*/ 37 h 38"/>
                    <a:gd name="T20" fmla="*/ 33 w 38"/>
                    <a:gd name="T21" fmla="*/ 38 h 38"/>
                    <a:gd name="T22" fmla="*/ 35 w 38"/>
                    <a:gd name="T23" fmla="*/ 38 h 38"/>
                    <a:gd name="T24" fmla="*/ 37 w 38"/>
                    <a:gd name="T25" fmla="*/ 37 h 38"/>
                    <a:gd name="T26" fmla="*/ 38 w 38"/>
                    <a:gd name="T27" fmla="*/ 35 h 38"/>
                    <a:gd name="T28" fmla="*/ 38 w 38"/>
                    <a:gd name="T29" fmla="*/ 33 h 38"/>
                    <a:gd name="T30" fmla="*/ 38 w 38"/>
                    <a:gd name="T31" fmla="*/ 32 h 38"/>
                    <a:gd name="T32" fmla="*/ 38 w 38"/>
                    <a:gd name="T33" fmla="*/ 30 h 38"/>
                    <a:gd name="T34" fmla="*/ 37 w 38"/>
                    <a:gd name="T35" fmla="*/ 28 h 38"/>
                    <a:gd name="T36" fmla="*/ 8 w 38"/>
                    <a:gd name="T3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38">
                      <a:moveTo>
                        <a:pt x="8" y="1"/>
                      </a:moveTo>
                      <a:lnTo>
                        <a:pt x="6" y="0"/>
                      </a:lnTo>
                      <a:lnTo>
                        <a:pt x="5" y="0"/>
                      </a:lnTo>
                      <a:lnTo>
                        <a:pt x="3" y="1"/>
                      </a:lnTo>
                      <a:lnTo>
                        <a:pt x="1" y="3"/>
                      </a:lnTo>
                      <a:lnTo>
                        <a:pt x="0" y="5"/>
                      </a:lnTo>
                      <a:lnTo>
                        <a:pt x="0" y="6"/>
                      </a:lnTo>
                      <a:lnTo>
                        <a:pt x="1" y="8"/>
                      </a:lnTo>
                      <a:lnTo>
                        <a:pt x="3" y="10"/>
                      </a:lnTo>
                      <a:lnTo>
                        <a:pt x="32" y="37"/>
                      </a:lnTo>
                      <a:lnTo>
                        <a:pt x="33" y="38"/>
                      </a:lnTo>
                      <a:lnTo>
                        <a:pt x="35" y="38"/>
                      </a:lnTo>
                      <a:lnTo>
                        <a:pt x="37" y="37"/>
                      </a:lnTo>
                      <a:lnTo>
                        <a:pt x="38" y="35"/>
                      </a:lnTo>
                      <a:lnTo>
                        <a:pt x="38" y="33"/>
                      </a:lnTo>
                      <a:lnTo>
                        <a:pt x="38" y="32"/>
                      </a:lnTo>
                      <a:lnTo>
                        <a:pt x="38" y="30"/>
                      </a:lnTo>
                      <a:lnTo>
                        <a:pt x="37" y="28"/>
                      </a:lnTo>
                      <a:lnTo>
                        <a:pt x="8" y="1"/>
                      </a:lnTo>
                      <a:close/>
                    </a:path>
                  </a:pathLst>
                </a:custGeom>
                <a:solidFill>
                  <a:srgbClr val="000000"/>
                </a:solidFill>
                <a:ln w="9525">
                  <a:solidFill>
                    <a:schemeClr val="tx2"/>
                  </a:solidFill>
                  <a:round/>
                  <a:headEnd/>
                  <a:tailEnd/>
                </a:ln>
              </p:spPr>
              <p:txBody>
                <a:bodyPr/>
                <a:lstStyle/>
                <a:p>
                  <a:endParaRPr lang="en-US"/>
                </a:p>
              </p:txBody>
            </p:sp>
            <p:sp>
              <p:nvSpPr>
                <p:cNvPr id="5147" name="Freeform 27"/>
                <p:cNvSpPr>
                  <a:spLocks/>
                </p:cNvSpPr>
                <p:nvPr/>
              </p:nvSpPr>
              <p:spPr bwMode="auto">
                <a:xfrm>
                  <a:off x="2179" y="2425"/>
                  <a:ext cx="41" cy="39"/>
                </a:xfrm>
                <a:custGeom>
                  <a:avLst/>
                  <a:gdLst>
                    <a:gd name="T0" fmla="*/ 9 w 41"/>
                    <a:gd name="T1" fmla="*/ 2 h 39"/>
                    <a:gd name="T2" fmla="*/ 7 w 41"/>
                    <a:gd name="T3" fmla="*/ 0 h 39"/>
                    <a:gd name="T4" fmla="*/ 5 w 41"/>
                    <a:gd name="T5" fmla="*/ 0 h 39"/>
                    <a:gd name="T6" fmla="*/ 4 w 41"/>
                    <a:gd name="T7" fmla="*/ 2 h 39"/>
                    <a:gd name="T8" fmla="*/ 2 w 41"/>
                    <a:gd name="T9" fmla="*/ 4 h 39"/>
                    <a:gd name="T10" fmla="*/ 0 w 41"/>
                    <a:gd name="T11" fmla="*/ 5 h 39"/>
                    <a:gd name="T12" fmla="*/ 0 w 41"/>
                    <a:gd name="T13" fmla="*/ 7 h 39"/>
                    <a:gd name="T14" fmla="*/ 2 w 41"/>
                    <a:gd name="T15" fmla="*/ 9 h 39"/>
                    <a:gd name="T16" fmla="*/ 4 w 41"/>
                    <a:gd name="T17" fmla="*/ 11 h 39"/>
                    <a:gd name="T18" fmla="*/ 12 w 41"/>
                    <a:gd name="T19" fmla="*/ 19 h 39"/>
                    <a:gd name="T20" fmla="*/ 32 w 41"/>
                    <a:gd name="T21" fmla="*/ 38 h 39"/>
                    <a:gd name="T22" fmla="*/ 34 w 41"/>
                    <a:gd name="T23" fmla="*/ 39 h 39"/>
                    <a:gd name="T24" fmla="*/ 36 w 41"/>
                    <a:gd name="T25" fmla="*/ 39 h 39"/>
                    <a:gd name="T26" fmla="*/ 37 w 41"/>
                    <a:gd name="T27" fmla="*/ 38 h 39"/>
                    <a:gd name="T28" fmla="*/ 39 w 41"/>
                    <a:gd name="T29" fmla="*/ 36 h 39"/>
                    <a:gd name="T30" fmla="*/ 41 w 41"/>
                    <a:gd name="T31" fmla="*/ 34 h 39"/>
                    <a:gd name="T32" fmla="*/ 41 w 41"/>
                    <a:gd name="T33" fmla="*/ 32 h 39"/>
                    <a:gd name="T34" fmla="*/ 39 w 41"/>
                    <a:gd name="T35" fmla="*/ 31 h 39"/>
                    <a:gd name="T36" fmla="*/ 37 w 41"/>
                    <a:gd name="T37" fmla="*/ 29 h 39"/>
                    <a:gd name="T38" fmla="*/ 17 w 41"/>
                    <a:gd name="T39" fmla="*/ 11 h 39"/>
                    <a:gd name="T40" fmla="*/ 9 w 41"/>
                    <a:gd name="T41"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9" y="2"/>
                      </a:moveTo>
                      <a:lnTo>
                        <a:pt x="7" y="0"/>
                      </a:lnTo>
                      <a:lnTo>
                        <a:pt x="5" y="0"/>
                      </a:lnTo>
                      <a:lnTo>
                        <a:pt x="4" y="2"/>
                      </a:lnTo>
                      <a:lnTo>
                        <a:pt x="2" y="4"/>
                      </a:lnTo>
                      <a:lnTo>
                        <a:pt x="0" y="5"/>
                      </a:lnTo>
                      <a:lnTo>
                        <a:pt x="0" y="7"/>
                      </a:lnTo>
                      <a:lnTo>
                        <a:pt x="2" y="9"/>
                      </a:lnTo>
                      <a:lnTo>
                        <a:pt x="4" y="11"/>
                      </a:lnTo>
                      <a:lnTo>
                        <a:pt x="12" y="19"/>
                      </a:lnTo>
                      <a:lnTo>
                        <a:pt x="32" y="38"/>
                      </a:lnTo>
                      <a:lnTo>
                        <a:pt x="34" y="39"/>
                      </a:lnTo>
                      <a:lnTo>
                        <a:pt x="36" y="39"/>
                      </a:lnTo>
                      <a:lnTo>
                        <a:pt x="37" y="38"/>
                      </a:lnTo>
                      <a:lnTo>
                        <a:pt x="39" y="36"/>
                      </a:lnTo>
                      <a:lnTo>
                        <a:pt x="41" y="34"/>
                      </a:lnTo>
                      <a:lnTo>
                        <a:pt x="41" y="32"/>
                      </a:lnTo>
                      <a:lnTo>
                        <a:pt x="39" y="31"/>
                      </a:lnTo>
                      <a:lnTo>
                        <a:pt x="37" y="29"/>
                      </a:lnTo>
                      <a:lnTo>
                        <a:pt x="17" y="11"/>
                      </a:lnTo>
                      <a:lnTo>
                        <a:pt x="9" y="2"/>
                      </a:lnTo>
                      <a:close/>
                    </a:path>
                  </a:pathLst>
                </a:custGeom>
                <a:solidFill>
                  <a:srgbClr val="000000"/>
                </a:solidFill>
                <a:ln w="9525">
                  <a:solidFill>
                    <a:schemeClr val="tx2"/>
                  </a:solidFill>
                  <a:round/>
                  <a:headEnd/>
                  <a:tailEnd/>
                </a:ln>
              </p:spPr>
              <p:txBody>
                <a:bodyPr/>
                <a:lstStyle/>
                <a:p>
                  <a:endParaRPr lang="en-US"/>
                </a:p>
              </p:txBody>
            </p:sp>
            <p:sp>
              <p:nvSpPr>
                <p:cNvPr id="5148" name="Freeform 28"/>
                <p:cNvSpPr>
                  <a:spLocks/>
                </p:cNvSpPr>
                <p:nvPr/>
              </p:nvSpPr>
              <p:spPr bwMode="auto">
                <a:xfrm>
                  <a:off x="2231" y="2474"/>
                  <a:ext cx="41" cy="37"/>
                </a:xfrm>
                <a:custGeom>
                  <a:avLst/>
                  <a:gdLst>
                    <a:gd name="T0" fmla="*/ 7 w 41"/>
                    <a:gd name="T1" fmla="*/ 0 h 37"/>
                    <a:gd name="T2" fmla="*/ 6 w 41"/>
                    <a:gd name="T3" fmla="*/ 0 h 37"/>
                    <a:gd name="T4" fmla="*/ 4 w 41"/>
                    <a:gd name="T5" fmla="*/ 0 h 37"/>
                    <a:gd name="T6" fmla="*/ 2 w 41"/>
                    <a:gd name="T7" fmla="*/ 0 h 37"/>
                    <a:gd name="T8" fmla="*/ 0 w 41"/>
                    <a:gd name="T9" fmla="*/ 2 h 37"/>
                    <a:gd name="T10" fmla="*/ 0 w 41"/>
                    <a:gd name="T11" fmla="*/ 4 h 37"/>
                    <a:gd name="T12" fmla="*/ 0 w 41"/>
                    <a:gd name="T13" fmla="*/ 5 h 37"/>
                    <a:gd name="T14" fmla="*/ 0 w 41"/>
                    <a:gd name="T15" fmla="*/ 7 h 37"/>
                    <a:gd name="T16" fmla="*/ 2 w 41"/>
                    <a:gd name="T17" fmla="*/ 9 h 37"/>
                    <a:gd name="T18" fmla="*/ 27 w 41"/>
                    <a:gd name="T19" fmla="*/ 32 h 37"/>
                    <a:gd name="T20" fmla="*/ 33 w 41"/>
                    <a:gd name="T21" fmla="*/ 37 h 37"/>
                    <a:gd name="T22" fmla="*/ 34 w 41"/>
                    <a:gd name="T23" fmla="*/ 37 h 37"/>
                    <a:gd name="T24" fmla="*/ 36 w 41"/>
                    <a:gd name="T25" fmla="*/ 37 h 37"/>
                    <a:gd name="T26" fmla="*/ 38 w 41"/>
                    <a:gd name="T27" fmla="*/ 37 h 37"/>
                    <a:gd name="T28" fmla="*/ 39 w 41"/>
                    <a:gd name="T29" fmla="*/ 36 h 37"/>
                    <a:gd name="T30" fmla="*/ 41 w 41"/>
                    <a:gd name="T31" fmla="*/ 34 h 37"/>
                    <a:gd name="T32" fmla="*/ 41 w 41"/>
                    <a:gd name="T33" fmla="*/ 32 h 37"/>
                    <a:gd name="T34" fmla="*/ 39 w 41"/>
                    <a:gd name="T35" fmla="*/ 31 h 37"/>
                    <a:gd name="T36" fmla="*/ 38 w 41"/>
                    <a:gd name="T37" fmla="*/ 29 h 37"/>
                    <a:gd name="T38" fmla="*/ 33 w 41"/>
                    <a:gd name="T39" fmla="*/ 24 h 37"/>
                    <a:gd name="T40" fmla="*/ 7 w 41"/>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7">
                      <a:moveTo>
                        <a:pt x="7" y="0"/>
                      </a:moveTo>
                      <a:lnTo>
                        <a:pt x="6" y="0"/>
                      </a:lnTo>
                      <a:lnTo>
                        <a:pt x="4" y="0"/>
                      </a:lnTo>
                      <a:lnTo>
                        <a:pt x="2" y="0"/>
                      </a:lnTo>
                      <a:lnTo>
                        <a:pt x="0" y="2"/>
                      </a:lnTo>
                      <a:lnTo>
                        <a:pt x="0" y="4"/>
                      </a:lnTo>
                      <a:lnTo>
                        <a:pt x="0" y="5"/>
                      </a:lnTo>
                      <a:lnTo>
                        <a:pt x="0" y="7"/>
                      </a:lnTo>
                      <a:lnTo>
                        <a:pt x="2" y="9"/>
                      </a:lnTo>
                      <a:lnTo>
                        <a:pt x="27" y="32"/>
                      </a:lnTo>
                      <a:lnTo>
                        <a:pt x="33" y="37"/>
                      </a:lnTo>
                      <a:lnTo>
                        <a:pt x="34" y="37"/>
                      </a:lnTo>
                      <a:lnTo>
                        <a:pt x="36" y="37"/>
                      </a:lnTo>
                      <a:lnTo>
                        <a:pt x="38" y="37"/>
                      </a:lnTo>
                      <a:lnTo>
                        <a:pt x="39" y="36"/>
                      </a:lnTo>
                      <a:lnTo>
                        <a:pt x="41" y="34"/>
                      </a:lnTo>
                      <a:lnTo>
                        <a:pt x="41" y="32"/>
                      </a:lnTo>
                      <a:lnTo>
                        <a:pt x="39" y="31"/>
                      </a:lnTo>
                      <a:lnTo>
                        <a:pt x="38" y="29"/>
                      </a:lnTo>
                      <a:lnTo>
                        <a:pt x="33" y="24"/>
                      </a:lnTo>
                      <a:lnTo>
                        <a:pt x="7" y="0"/>
                      </a:lnTo>
                      <a:close/>
                    </a:path>
                  </a:pathLst>
                </a:custGeom>
                <a:solidFill>
                  <a:srgbClr val="000000"/>
                </a:solidFill>
                <a:ln w="9525">
                  <a:solidFill>
                    <a:schemeClr val="tx2"/>
                  </a:solidFill>
                  <a:round/>
                  <a:headEnd/>
                  <a:tailEnd/>
                </a:ln>
              </p:spPr>
              <p:txBody>
                <a:bodyPr/>
                <a:lstStyle/>
                <a:p>
                  <a:endParaRPr lang="en-US"/>
                </a:p>
              </p:txBody>
            </p:sp>
            <p:sp>
              <p:nvSpPr>
                <p:cNvPr id="5149" name="Freeform 29"/>
                <p:cNvSpPr>
                  <a:spLocks/>
                </p:cNvSpPr>
                <p:nvPr/>
              </p:nvSpPr>
              <p:spPr bwMode="auto">
                <a:xfrm>
                  <a:off x="2284" y="2522"/>
                  <a:ext cx="40" cy="37"/>
                </a:xfrm>
                <a:custGeom>
                  <a:avLst/>
                  <a:gdLst>
                    <a:gd name="T0" fmla="*/ 8 w 40"/>
                    <a:gd name="T1" fmla="*/ 1 h 37"/>
                    <a:gd name="T2" fmla="*/ 7 w 40"/>
                    <a:gd name="T3" fmla="*/ 0 h 37"/>
                    <a:gd name="T4" fmla="*/ 5 w 40"/>
                    <a:gd name="T5" fmla="*/ 0 h 37"/>
                    <a:gd name="T6" fmla="*/ 3 w 40"/>
                    <a:gd name="T7" fmla="*/ 1 h 37"/>
                    <a:gd name="T8" fmla="*/ 1 w 40"/>
                    <a:gd name="T9" fmla="*/ 3 h 37"/>
                    <a:gd name="T10" fmla="*/ 0 w 40"/>
                    <a:gd name="T11" fmla="*/ 5 h 37"/>
                    <a:gd name="T12" fmla="*/ 0 w 40"/>
                    <a:gd name="T13" fmla="*/ 6 h 37"/>
                    <a:gd name="T14" fmla="*/ 1 w 40"/>
                    <a:gd name="T15" fmla="*/ 8 h 37"/>
                    <a:gd name="T16" fmla="*/ 3 w 40"/>
                    <a:gd name="T17" fmla="*/ 10 h 37"/>
                    <a:gd name="T18" fmla="*/ 32 w 40"/>
                    <a:gd name="T19" fmla="*/ 37 h 37"/>
                    <a:gd name="T20" fmla="*/ 33 w 40"/>
                    <a:gd name="T21" fmla="*/ 37 h 37"/>
                    <a:gd name="T22" fmla="*/ 35 w 40"/>
                    <a:gd name="T23" fmla="*/ 37 h 37"/>
                    <a:gd name="T24" fmla="*/ 37 w 40"/>
                    <a:gd name="T25" fmla="*/ 37 h 37"/>
                    <a:gd name="T26" fmla="*/ 39 w 40"/>
                    <a:gd name="T27" fmla="*/ 35 h 37"/>
                    <a:gd name="T28" fmla="*/ 40 w 40"/>
                    <a:gd name="T29" fmla="*/ 33 h 37"/>
                    <a:gd name="T30" fmla="*/ 40 w 40"/>
                    <a:gd name="T31" fmla="*/ 32 h 37"/>
                    <a:gd name="T32" fmla="*/ 39 w 40"/>
                    <a:gd name="T33" fmla="*/ 30 h 37"/>
                    <a:gd name="T34" fmla="*/ 37 w 40"/>
                    <a:gd name="T35" fmla="*/ 28 h 37"/>
                    <a:gd name="T36" fmla="*/ 8 w 40"/>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7">
                      <a:moveTo>
                        <a:pt x="8" y="1"/>
                      </a:moveTo>
                      <a:lnTo>
                        <a:pt x="7" y="0"/>
                      </a:lnTo>
                      <a:lnTo>
                        <a:pt x="5" y="0"/>
                      </a:lnTo>
                      <a:lnTo>
                        <a:pt x="3" y="1"/>
                      </a:lnTo>
                      <a:lnTo>
                        <a:pt x="1" y="3"/>
                      </a:lnTo>
                      <a:lnTo>
                        <a:pt x="0" y="5"/>
                      </a:lnTo>
                      <a:lnTo>
                        <a:pt x="0" y="6"/>
                      </a:lnTo>
                      <a:lnTo>
                        <a:pt x="1" y="8"/>
                      </a:lnTo>
                      <a:lnTo>
                        <a:pt x="3" y="10"/>
                      </a:lnTo>
                      <a:lnTo>
                        <a:pt x="32" y="37"/>
                      </a:lnTo>
                      <a:lnTo>
                        <a:pt x="33" y="37"/>
                      </a:lnTo>
                      <a:lnTo>
                        <a:pt x="35" y="37"/>
                      </a:lnTo>
                      <a:lnTo>
                        <a:pt x="37" y="37"/>
                      </a:lnTo>
                      <a:lnTo>
                        <a:pt x="39" y="35"/>
                      </a:lnTo>
                      <a:lnTo>
                        <a:pt x="40" y="33"/>
                      </a:lnTo>
                      <a:lnTo>
                        <a:pt x="40" y="32"/>
                      </a:lnTo>
                      <a:lnTo>
                        <a:pt x="39" y="30"/>
                      </a:lnTo>
                      <a:lnTo>
                        <a:pt x="37" y="28"/>
                      </a:lnTo>
                      <a:lnTo>
                        <a:pt x="8" y="1"/>
                      </a:lnTo>
                      <a:close/>
                    </a:path>
                  </a:pathLst>
                </a:custGeom>
                <a:solidFill>
                  <a:srgbClr val="000000"/>
                </a:solidFill>
                <a:ln w="9525">
                  <a:solidFill>
                    <a:schemeClr val="tx2"/>
                  </a:solidFill>
                  <a:round/>
                  <a:headEnd/>
                  <a:tailEnd/>
                </a:ln>
              </p:spPr>
              <p:txBody>
                <a:bodyPr/>
                <a:lstStyle/>
                <a:p>
                  <a:endParaRPr lang="en-US"/>
                </a:p>
              </p:txBody>
            </p:sp>
            <p:sp>
              <p:nvSpPr>
                <p:cNvPr id="5150" name="Freeform 30"/>
                <p:cNvSpPr>
                  <a:spLocks/>
                </p:cNvSpPr>
                <p:nvPr/>
              </p:nvSpPr>
              <p:spPr bwMode="auto">
                <a:xfrm>
                  <a:off x="2338" y="2569"/>
                  <a:ext cx="40" cy="35"/>
                </a:xfrm>
                <a:custGeom>
                  <a:avLst/>
                  <a:gdLst>
                    <a:gd name="T0" fmla="*/ 6 w 40"/>
                    <a:gd name="T1" fmla="*/ 0 h 35"/>
                    <a:gd name="T2" fmla="*/ 5 w 40"/>
                    <a:gd name="T3" fmla="*/ 0 h 35"/>
                    <a:gd name="T4" fmla="*/ 3 w 40"/>
                    <a:gd name="T5" fmla="*/ 0 h 35"/>
                    <a:gd name="T6" fmla="*/ 1 w 40"/>
                    <a:gd name="T7" fmla="*/ 0 h 35"/>
                    <a:gd name="T8" fmla="*/ 0 w 40"/>
                    <a:gd name="T9" fmla="*/ 1 h 35"/>
                    <a:gd name="T10" fmla="*/ 0 w 40"/>
                    <a:gd name="T11" fmla="*/ 3 h 35"/>
                    <a:gd name="T12" fmla="*/ 0 w 40"/>
                    <a:gd name="T13" fmla="*/ 5 h 35"/>
                    <a:gd name="T14" fmla="*/ 0 w 40"/>
                    <a:gd name="T15" fmla="*/ 6 h 35"/>
                    <a:gd name="T16" fmla="*/ 1 w 40"/>
                    <a:gd name="T17" fmla="*/ 8 h 35"/>
                    <a:gd name="T18" fmla="*/ 32 w 40"/>
                    <a:gd name="T19" fmla="*/ 35 h 35"/>
                    <a:gd name="T20" fmla="*/ 33 w 40"/>
                    <a:gd name="T21" fmla="*/ 35 h 35"/>
                    <a:gd name="T22" fmla="*/ 35 w 40"/>
                    <a:gd name="T23" fmla="*/ 35 h 35"/>
                    <a:gd name="T24" fmla="*/ 37 w 40"/>
                    <a:gd name="T25" fmla="*/ 35 h 35"/>
                    <a:gd name="T26" fmla="*/ 39 w 40"/>
                    <a:gd name="T27" fmla="*/ 33 h 35"/>
                    <a:gd name="T28" fmla="*/ 40 w 40"/>
                    <a:gd name="T29" fmla="*/ 32 h 35"/>
                    <a:gd name="T30" fmla="*/ 40 w 40"/>
                    <a:gd name="T31" fmla="*/ 30 h 35"/>
                    <a:gd name="T32" fmla="*/ 39 w 40"/>
                    <a:gd name="T33" fmla="*/ 28 h 35"/>
                    <a:gd name="T34" fmla="*/ 37 w 40"/>
                    <a:gd name="T35" fmla="*/ 27 h 35"/>
                    <a:gd name="T36" fmla="*/ 6 w 40"/>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5">
                      <a:moveTo>
                        <a:pt x="6" y="0"/>
                      </a:moveTo>
                      <a:lnTo>
                        <a:pt x="5" y="0"/>
                      </a:lnTo>
                      <a:lnTo>
                        <a:pt x="3" y="0"/>
                      </a:lnTo>
                      <a:lnTo>
                        <a:pt x="1" y="0"/>
                      </a:lnTo>
                      <a:lnTo>
                        <a:pt x="0" y="1"/>
                      </a:lnTo>
                      <a:lnTo>
                        <a:pt x="0" y="3"/>
                      </a:lnTo>
                      <a:lnTo>
                        <a:pt x="0" y="5"/>
                      </a:lnTo>
                      <a:lnTo>
                        <a:pt x="0" y="6"/>
                      </a:lnTo>
                      <a:lnTo>
                        <a:pt x="1" y="8"/>
                      </a:lnTo>
                      <a:lnTo>
                        <a:pt x="32" y="35"/>
                      </a:lnTo>
                      <a:lnTo>
                        <a:pt x="33" y="35"/>
                      </a:lnTo>
                      <a:lnTo>
                        <a:pt x="35" y="35"/>
                      </a:lnTo>
                      <a:lnTo>
                        <a:pt x="37" y="35"/>
                      </a:lnTo>
                      <a:lnTo>
                        <a:pt x="39" y="33"/>
                      </a:lnTo>
                      <a:lnTo>
                        <a:pt x="40" y="32"/>
                      </a:lnTo>
                      <a:lnTo>
                        <a:pt x="40" y="30"/>
                      </a:lnTo>
                      <a:lnTo>
                        <a:pt x="39" y="28"/>
                      </a:lnTo>
                      <a:lnTo>
                        <a:pt x="37" y="27"/>
                      </a:lnTo>
                      <a:lnTo>
                        <a:pt x="6" y="0"/>
                      </a:lnTo>
                      <a:close/>
                    </a:path>
                  </a:pathLst>
                </a:custGeom>
                <a:solidFill>
                  <a:srgbClr val="000000"/>
                </a:solidFill>
                <a:ln w="9525">
                  <a:solidFill>
                    <a:schemeClr val="tx2"/>
                  </a:solidFill>
                  <a:round/>
                  <a:headEnd/>
                  <a:tailEnd/>
                </a:ln>
              </p:spPr>
              <p:txBody>
                <a:bodyPr/>
                <a:lstStyle/>
                <a:p>
                  <a:endParaRPr lang="en-US"/>
                </a:p>
              </p:txBody>
            </p:sp>
            <p:sp>
              <p:nvSpPr>
                <p:cNvPr id="5151" name="Freeform 31"/>
                <p:cNvSpPr>
                  <a:spLocks/>
                </p:cNvSpPr>
                <p:nvPr/>
              </p:nvSpPr>
              <p:spPr bwMode="auto">
                <a:xfrm>
                  <a:off x="2392" y="2614"/>
                  <a:ext cx="42" cy="36"/>
                </a:xfrm>
                <a:custGeom>
                  <a:avLst/>
                  <a:gdLst>
                    <a:gd name="T0" fmla="*/ 6 w 42"/>
                    <a:gd name="T1" fmla="*/ 0 h 36"/>
                    <a:gd name="T2" fmla="*/ 5 w 42"/>
                    <a:gd name="T3" fmla="*/ 0 h 36"/>
                    <a:gd name="T4" fmla="*/ 3 w 42"/>
                    <a:gd name="T5" fmla="*/ 0 h 36"/>
                    <a:gd name="T6" fmla="*/ 1 w 42"/>
                    <a:gd name="T7" fmla="*/ 0 h 36"/>
                    <a:gd name="T8" fmla="*/ 0 w 42"/>
                    <a:gd name="T9" fmla="*/ 2 h 36"/>
                    <a:gd name="T10" fmla="*/ 0 w 42"/>
                    <a:gd name="T11" fmla="*/ 4 h 36"/>
                    <a:gd name="T12" fmla="*/ 0 w 42"/>
                    <a:gd name="T13" fmla="*/ 5 h 36"/>
                    <a:gd name="T14" fmla="*/ 0 w 42"/>
                    <a:gd name="T15" fmla="*/ 7 h 36"/>
                    <a:gd name="T16" fmla="*/ 1 w 42"/>
                    <a:gd name="T17" fmla="*/ 9 h 36"/>
                    <a:gd name="T18" fmla="*/ 33 w 42"/>
                    <a:gd name="T19" fmla="*/ 34 h 36"/>
                    <a:gd name="T20" fmla="*/ 35 w 42"/>
                    <a:gd name="T21" fmla="*/ 36 h 36"/>
                    <a:gd name="T22" fmla="*/ 37 w 42"/>
                    <a:gd name="T23" fmla="*/ 36 h 36"/>
                    <a:gd name="T24" fmla="*/ 38 w 42"/>
                    <a:gd name="T25" fmla="*/ 34 h 36"/>
                    <a:gd name="T26" fmla="*/ 40 w 42"/>
                    <a:gd name="T27" fmla="*/ 32 h 36"/>
                    <a:gd name="T28" fmla="*/ 42 w 42"/>
                    <a:gd name="T29" fmla="*/ 31 h 36"/>
                    <a:gd name="T30" fmla="*/ 42 w 42"/>
                    <a:gd name="T31" fmla="*/ 29 h 36"/>
                    <a:gd name="T32" fmla="*/ 40 w 42"/>
                    <a:gd name="T33" fmla="*/ 27 h 36"/>
                    <a:gd name="T34" fmla="*/ 38 w 42"/>
                    <a:gd name="T35" fmla="*/ 26 h 36"/>
                    <a:gd name="T36" fmla="*/ 6 w 42"/>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36">
                      <a:moveTo>
                        <a:pt x="6" y="0"/>
                      </a:moveTo>
                      <a:lnTo>
                        <a:pt x="5" y="0"/>
                      </a:lnTo>
                      <a:lnTo>
                        <a:pt x="3" y="0"/>
                      </a:lnTo>
                      <a:lnTo>
                        <a:pt x="1" y="0"/>
                      </a:lnTo>
                      <a:lnTo>
                        <a:pt x="0" y="2"/>
                      </a:lnTo>
                      <a:lnTo>
                        <a:pt x="0" y="4"/>
                      </a:lnTo>
                      <a:lnTo>
                        <a:pt x="0" y="5"/>
                      </a:lnTo>
                      <a:lnTo>
                        <a:pt x="0" y="7"/>
                      </a:lnTo>
                      <a:lnTo>
                        <a:pt x="1" y="9"/>
                      </a:lnTo>
                      <a:lnTo>
                        <a:pt x="33" y="34"/>
                      </a:lnTo>
                      <a:lnTo>
                        <a:pt x="35" y="36"/>
                      </a:lnTo>
                      <a:lnTo>
                        <a:pt x="37" y="36"/>
                      </a:lnTo>
                      <a:lnTo>
                        <a:pt x="38" y="34"/>
                      </a:lnTo>
                      <a:lnTo>
                        <a:pt x="40" y="32"/>
                      </a:lnTo>
                      <a:lnTo>
                        <a:pt x="42" y="31"/>
                      </a:lnTo>
                      <a:lnTo>
                        <a:pt x="42" y="29"/>
                      </a:lnTo>
                      <a:lnTo>
                        <a:pt x="40" y="27"/>
                      </a:lnTo>
                      <a:lnTo>
                        <a:pt x="38" y="26"/>
                      </a:lnTo>
                      <a:lnTo>
                        <a:pt x="6" y="0"/>
                      </a:lnTo>
                      <a:close/>
                    </a:path>
                  </a:pathLst>
                </a:custGeom>
                <a:solidFill>
                  <a:srgbClr val="000000"/>
                </a:solidFill>
                <a:ln w="9525">
                  <a:solidFill>
                    <a:schemeClr val="tx2"/>
                  </a:solidFill>
                  <a:round/>
                  <a:headEnd/>
                  <a:tailEnd/>
                </a:ln>
              </p:spPr>
              <p:txBody>
                <a:bodyPr/>
                <a:lstStyle/>
                <a:p>
                  <a:endParaRPr lang="en-US"/>
                </a:p>
              </p:txBody>
            </p:sp>
            <p:sp>
              <p:nvSpPr>
                <p:cNvPr id="5152" name="Freeform 32"/>
                <p:cNvSpPr>
                  <a:spLocks/>
                </p:cNvSpPr>
                <p:nvPr/>
              </p:nvSpPr>
              <p:spPr bwMode="auto">
                <a:xfrm>
                  <a:off x="2447" y="2658"/>
                  <a:ext cx="44" cy="34"/>
                </a:xfrm>
                <a:custGeom>
                  <a:avLst/>
                  <a:gdLst>
                    <a:gd name="T0" fmla="*/ 7 w 44"/>
                    <a:gd name="T1" fmla="*/ 0 h 34"/>
                    <a:gd name="T2" fmla="*/ 5 w 44"/>
                    <a:gd name="T3" fmla="*/ 0 h 34"/>
                    <a:gd name="T4" fmla="*/ 4 w 44"/>
                    <a:gd name="T5" fmla="*/ 0 h 34"/>
                    <a:gd name="T6" fmla="*/ 2 w 44"/>
                    <a:gd name="T7" fmla="*/ 0 h 34"/>
                    <a:gd name="T8" fmla="*/ 0 w 44"/>
                    <a:gd name="T9" fmla="*/ 2 h 34"/>
                    <a:gd name="T10" fmla="*/ 0 w 44"/>
                    <a:gd name="T11" fmla="*/ 3 h 34"/>
                    <a:gd name="T12" fmla="*/ 0 w 44"/>
                    <a:gd name="T13" fmla="*/ 5 h 34"/>
                    <a:gd name="T14" fmla="*/ 0 w 44"/>
                    <a:gd name="T15" fmla="*/ 7 h 34"/>
                    <a:gd name="T16" fmla="*/ 2 w 44"/>
                    <a:gd name="T17" fmla="*/ 8 h 34"/>
                    <a:gd name="T18" fmla="*/ 36 w 44"/>
                    <a:gd name="T19" fmla="*/ 32 h 34"/>
                    <a:gd name="T20" fmla="*/ 37 w 44"/>
                    <a:gd name="T21" fmla="*/ 34 h 34"/>
                    <a:gd name="T22" fmla="*/ 39 w 44"/>
                    <a:gd name="T23" fmla="*/ 34 h 34"/>
                    <a:gd name="T24" fmla="*/ 41 w 44"/>
                    <a:gd name="T25" fmla="*/ 32 h 34"/>
                    <a:gd name="T26" fmla="*/ 43 w 44"/>
                    <a:gd name="T27" fmla="*/ 30 h 34"/>
                    <a:gd name="T28" fmla="*/ 44 w 44"/>
                    <a:gd name="T29" fmla="*/ 29 h 34"/>
                    <a:gd name="T30" fmla="*/ 44 w 44"/>
                    <a:gd name="T31" fmla="*/ 27 h 34"/>
                    <a:gd name="T32" fmla="*/ 43 w 44"/>
                    <a:gd name="T33" fmla="*/ 25 h 34"/>
                    <a:gd name="T34" fmla="*/ 41 w 44"/>
                    <a:gd name="T35" fmla="*/ 24 h 34"/>
                    <a:gd name="T36" fmla="*/ 7 w 44"/>
                    <a:gd name="T3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34">
                      <a:moveTo>
                        <a:pt x="7" y="0"/>
                      </a:moveTo>
                      <a:lnTo>
                        <a:pt x="5" y="0"/>
                      </a:lnTo>
                      <a:lnTo>
                        <a:pt x="4" y="0"/>
                      </a:lnTo>
                      <a:lnTo>
                        <a:pt x="2" y="0"/>
                      </a:lnTo>
                      <a:lnTo>
                        <a:pt x="0" y="2"/>
                      </a:lnTo>
                      <a:lnTo>
                        <a:pt x="0" y="3"/>
                      </a:lnTo>
                      <a:lnTo>
                        <a:pt x="0" y="5"/>
                      </a:lnTo>
                      <a:lnTo>
                        <a:pt x="0" y="7"/>
                      </a:lnTo>
                      <a:lnTo>
                        <a:pt x="2" y="8"/>
                      </a:lnTo>
                      <a:lnTo>
                        <a:pt x="36" y="32"/>
                      </a:lnTo>
                      <a:lnTo>
                        <a:pt x="37" y="34"/>
                      </a:lnTo>
                      <a:lnTo>
                        <a:pt x="39" y="34"/>
                      </a:lnTo>
                      <a:lnTo>
                        <a:pt x="41" y="32"/>
                      </a:lnTo>
                      <a:lnTo>
                        <a:pt x="43" y="30"/>
                      </a:lnTo>
                      <a:lnTo>
                        <a:pt x="44" y="29"/>
                      </a:lnTo>
                      <a:lnTo>
                        <a:pt x="44" y="27"/>
                      </a:lnTo>
                      <a:lnTo>
                        <a:pt x="43" y="25"/>
                      </a:lnTo>
                      <a:lnTo>
                        <a:pt x="41" y="24"/>
                      </a:lnTo>
                      <a:lnTo>
                        <a:pt x="7" y="0"/>
                      </a:lnTo>
                      <a:close/>
                    </a:path>
                  </a:pathLst>
                </a:custGeom>
                <a:solidFill>
                  <a:srgbClr val="000000"/>
                </a:solidFill>
                <a:ln w="9525">
                  <a:solidFill>
                    <a:schemeClr val="tx2"/>
                  </a:solidFill>
                  <a:round/>
                  <a:headEnd/>
                  <a:tailEnd/>
                </a:ln>
              </p:spPr>
              <p:txBody>
                <a:bodyPr/>
                <a:lstStyle/>
                <a:p>
                  <a:endParaRPr lang="en-US"/>
                </a:p>
              </p:txBody>
            </p:sp>
            <p:sp>
              <p:nvSpPr>
                <p:cNvPr id="5153" name="Freeform 33"/>
                <p:cNvSpPr>
                  <a:spLocks/>
                </p:cNvSpPr>
                <p:nvPr/>
              </p:nvSpPr>
              <p:spPr bwMode="auto">
                <a:xfrm>
                  <a:off x="2505" y="2699"/>
                  <a:ext cx="44" cy="32"/>
                </a:xfrm>
                <a:custGeom>
                  <a:avLst/>
                  <a:gdLst>
                    <a:gd name="T0" fmla="*/ 8 w 44"/>
                    <a:gd name="T1" fmla="*/ 0 h 32"/>
                    <a:gd name="T2" fmla="*/ 6 w 44"/>
                    <a:gd name="T3" fmla="*/ 0 h 32"/>
                    <a:gd name="T4" fmla="*/ 5 w 44"/>
                    <a:gd name="T5" fmla="*/ 0 h 32"/>
                    <a:gd name="T6" fmla="*/ 3 w 44"/>
                    <a:gd name="T7" fmla="*/ 0 h 32"/>
                    <a:gd name="T8" fmla="*/ 1 w 44"/>
                    <a:gd name="T9" fmla="*/ 1 h 32"/>
                    <a:gd name="T10" fmla="*/ 0 w 44"/>
                    <a:gd name="T11" fmla="*/ 3 h 32"/>
                    <a:gd name="T12" fmla="*/ 0 w 44"/>
                    <a:gd name="T13" fmla="*/ 5 h 32"/>
                    <a:gd name="T14" fmla="*/ 1 w 44"/>
                    <a:gd name="T15" fmla="*/ 6 h 32"/>
                    <a:gd name="T16" fmla="*/ 3 w 44"/>
                    <a:gd name="T17" fmla="*/ 8 h 32"/>
                    <a:gd name="T18" fmla="*/ 10 w 44"/>
                    <a:gd name="T19" fmla="*/ 13 h 32"/>
                    <a:gd name="T20" fmla="*/ 37 w 44"/>
                    <a:gd name="T21" fmla="*/ 32 h 32"/>
                    <a:gd name="T22" fmla="*/ 38 w 44"/>
                    <a:gd name="T23" fmla="*/ 32 h 32"/>
                    <a:gd name="T24" fmla="*/ 40 w 44"/>
                    <a:gd name="T25" fmla="*/ 32 h 32"/>
                    <a:gd name="T26" fmla="*/ 42 w 44"/>
                    <a:gd name="T27" fmla="*/ 32 h 32"/>
                    <a:gd name="T28" fmla="*/ 44 w 44"/>
                    <a:gd name="T29" fmla="*/ 30 h 32"/>
                    <a:gd name="T30" fmla="*/ 44 w 44"/>
                    <a:gd name="T31" fmla="*/ 28 h 32"/>
                    <a:gd name="T32" fmla="*/ 44 w 44"/>
                    <a:gd name="T33" fmla="*/ 26 h 32"/>
                    <a:gd name="T34" fmla="*/ 44 w 44"/>
                    <a:gd name="T35" fmla="*/ 25 h 32"/>
                    <a:gd name="T36" fmla="*/ 42 w 44"/>
                    <a:gd name="T37" fmla="*/ 23 h 32"/>
                    <a:gd name="T38" fmla="*/ 15 w 44"/>
                    <a:gd name="T39" fmla="*/ 5 h 32"/>
                    <a:gd name="T40" fmla="*/ 8 w 44"/>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2">
                      <a:moveTo>
                        <a:pt x="8" y="0"/>
                      </a:moveTo>
                      <a:lnTo>
                        <a:pt x="6" y="0"/>
                      </a:lnTo>
                      <a:lnTo>
                        <a:pt x="5" y="0"/>
                      </a:lnTo>
                      <a:lnTo>
                        <a:pt x="3" y="0"/>
                      </a:lnTo>
                      <a:lnTo>
                        <a:pt x="1" y="1"/>
                      </a:lnTo>
                      <a:lnTo>
                        <a:pt x="0" y="3"/>
                      </a:lnTo>
                      <a:lnTo>
                        <a:pt x="0" y="5"/>
                      </a:lnTo>
                      <a:lnTo>
                        <a:pt x="1" y="6"/>
                      </a:lnTo>
                      <a:lnTo>
                        <a:pt x="3" y="8"/>
                      </a:lnTo>
                      <a:lnTo>
                        <a:pt x="10" y="13"/>
                      </a:lnTo>
                      <a:lnTo>
                        <a:pt x="37" y="32"/>
                      </a:lnTo>
                      <a:lnTo>
                        <a:pt x="38" y="32"/>
                      </a:lnTo>
                      <a:lnTo>
                        <a:pt x="40" y="32"/>
                      </a:lnTo>
                      <a:lnTo>
                        <a:pt x="42" y="32"/>
                      </a:lnTo>
                      <a:lnTo>
                        <a:pt x="44" y="30"/>
                      </a:lnTo>
                      <a:lnTo>
                        <a:pt x="44" y="28"/>
                      </a:lnTo>
                      <a:lnTo>
                        <a:pt x="44" y="26"/>
                      </a:lnTo>
                      <a:lnTo>
                        <a:pt x="44" y="25"/>
                      </a:lnTo>
                      <a:lnTo>
                        <a:pt x="42" y="23"/>
                      </a:lnTo>
                      <a:lnTo>
                        <a:pt x="15" y="5"/>
                      </a:lnTo>
                      <a:lnTo>
                        <a:pt x="8" y="0"/>
                      </a:lnTo>
                      <a:close/>
                    </a:path>
                  </a:pathLst>
                </a:custGeom>
                <a:solidFill>
                  <a:srgbClr val="000000"/>
                </a:solidFill>
                <a:ln w="9525">
                  <a:solidFill>
                    <a:schemeClr val="tx2"/>
                  </a:solidFill>
                  <a:round/>
                  <a:headEnd/>
                  <a:tailEnd/>
                </a:ln>
              </p:spPr>
              <p:txBody>
                <a:bodyPr/>
                <a:lstStyle/>
                <a:p>
                  <a:endParaRPr lang="en-US"/>
                </a:p>
              </p:txBody>
            </p:sp>
            <p:sp>
              <p:nvSpPr>
                <p:cNvPr id="5154" name="Freeform 34"/>
                <p:cNvSpPr>
                  <a:spLocks/>
                </p:cNvSpPr>
                <p:nvPr/>
              </p:nvSpPr>
              <p:spPr bwMode="auto">
                <a:xfrm>
                  <a:off x="2565" y="2737"/>
                  <a:ext cx="44" cy="31"/>
                </a:xfrm>
                <a:custGeom>
                  <a:avLst/>
                  <a:gdLst>
                    <a:gd name="T0" fmla="*/ 7 w 44"/>
                    <a:gd name="T1" fmla="*/ 0 h 31"/>
                    <a:gd name="T2" fmla="*/ 5 w 44"/>
                    <a:gd name="T3" fmla="*/ 0 h 31"/>
                    <a:gd name="T4" fmla="*/ 4 w 44"/>
                    <a:gd name="T5" fmla="*/ 0 h 31"/>
                    <a:gd name="T6" fmla="*/ 2 w 44"/>
                    <a:gd name="T7" fmla="*/ 0 h 31"/>
                    <a:gd name="T8" fmla="*/ 0 w 44"/>
                    <a:gd name="T9" fmla="*/ 2 h 31"/>
                    <a:gd name="T10" fmla="*/ 0 w 44"/>
                    <a:gd name="T11" fmla="*/ 4 h 31"/>
                    <a:gd name="T12" fmla="*/ 0 w 44"/>
                    <a:gd name="T13" fmla="*/ 5 h 31"/>
                    <a:gd name="T14" fmla="*/ 0 w 44"/>
                    <a:gd name="T15" fmla="*/ 7 h 31"/>
                    <a:gd name="T16" fmla="*/ 2 w 44"/>
                    <a:gd name="T17" fmla="*/ 9 h 31"/>
                    <a:gd name="T18" fmla="*/ 22 w 44"/>
                    <a:gd name="T19" fmla="*/ 21 h 31"/>
                    <a:gd name="T20" fmla="*/ 38 w 44"/>
                    <a:gd name="T21" fmla="*/ 29 h 31"/>
                    <a:gd name="T22" fmla="*/ 39 w 44"/>
                    <a:gd name="T23" fmla="*/ 31 h 31"/>
                    <a:gd name="T24" fmla="*/ 41 w 44"/>
                    <a:gd name="T25" fmla="*/ 31 h 31"/>
                    <a:gd name="T26" fmla="*/ 43 w 44"/>
                    <a:gd name="T27" fmla="*/ 29 h 31"/>
                    <a:gd name="T28" fmla="*/ 44 w 44"/>
                    <a:gd name="T29" fmla="*/ 27 h 31"/>
                    <a:gd name="T30" fmla="*/ 44 w 44"/>
                    <a:gd name="T31" fmla="*/ 26 h 31"/>
                    <a:gd name="T32" fmla="*/ 44 w 44"/>
                    <a:gd name="T33" fmla="*/ 24 h 31"/>
                    <a:gd name="T34" fmla="*/ 44 w 44"/>
                    <a:gd name="T35" fmla="*/ 22 h 31"/>
                    <a:gd name="T36" fmla="*/ 43 w 44"/>
                    <a:gd name="T37" fmla="*/ 21 h 31"/>
                    <a:gd name="T38" fmla="*/ 27 w 44"/>
                    <a:gd name="T39" fmla="*/ 12 h 31"/>
                    <a:gd name="T40" fmla="*/ 7 w 44"/>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1">
                      <a:moveTo>
                        <a:pt x="7" y="0"/>
                      </a:moveTo>
                      <a:lnTo>
                        <a:pt x="5" y="0"/>
                      </a:lnTo>
                      <a:lnTo>
                        <a:pt x="4" y="0"/>
                      </a:lnTo>
                      <a:lnTo>
                        <a:pt x="2" y="0"/>
                      </a:lnTo>
                      <a:lnTo>
                        <a:pt x="0" y="2"/>
                      </a:lnTo>
                      <a:lnTo>
                        <a:pt x="0" y="4"/>
                      </a:lnTo>
                      <a:lnTo>
                        <a:pt x="0" y="5"/>
                      </a:lnTo>
                      <a:lnTo>
                        <a:pt x="0" y="7"/>
                      </a:lnTo>
                      <a:lnTo>
                        <a:pt x="2" y="9"/>
                      </a:lnTo>
                      <a:lnTo>
                        <a:pt x="22" y="21"/>
                      </a:lnTo>
                      <a:lnTo>
                        <a:pt x="38" y="29"/>
                      </a:lnTo>
                      <a:lnTo>
                        <a:pt x="39" y="31"/>
                      </a:lnTo>
                      <a:lnTo>
                        <a:pt x="41" y="31"/>
                      </a:lnTo>
                      <a:lnTo>
                        <a:pt x="43" y="29"/>
                      </a:lnTo>
                      <a:lnTo>
                        <a:pt x="44" y="27"/>
                      </a:lnTo>
                      <a:lnTo>
                        <a:pt x="44" y="26"/>
                      </a:lnTo>
                      <a:lnTo>
                        <a:pt x="44" y="24"/>
                      </a:lnTo>
                      <a:lnTo>
                        <a:pt x="44" y="22"/>
                      </a:lnTo>
                      <a:lnTo>
                        <a:pt x="43" y="21"/>
                      </a:lnTo>
                      <a:lnTo>
                        <a:pt x="27" y="12"/>
                      </a:lnTo>
                      <a:lnTo>
                        <a:pt x="7" y="0"/>
                      </a:lnTo>
                      <a:close/>
                    </a:path>
                  </a:pathLst>
                </a:custGeom>
                <a:solidFill>
                  <a:srgbClr val="000000"/>
                </a:solidFill>
                <a:ln w="9525">
                  <a:solidFill>
                    <a:schemeClr val="tx2"/>
                  </a:solidFill>
                  <a:round/>
                  <a:headEnd/>
                  <a:tailEnd/>
                </a:ln>
              </p:spPr>
              <p:txBody>
                <a:bodyPr/>
                <a:lstStyle/>
                <a:p>
                  <a:endParaRPr lang="en-US"/>
                </a:p>
              </p:txBody>
            </p:sp>
            <p:sp>
              <p:nvSpPr>
                <p:cNvPr id="5155" name="Freeform 35"/>
                <p:cNvSpPr>
                  <a:spLocks/>
                </p:cNvSpPr>
                <p:nvPr/>
              </p:nvSpPr>
              <p:spPr bwMode="auto">
                <a:xfrm>
                  <a:off x="2626" y="2773"/>
                  <a:ext cx="46" cy="28"/>
                </a:xfrm>
                <a:custGeom>
                  <a:avLst/>
                  <a:gdLst>
                    <a:gd name="T0" fmla="*/ 7 w 46"/>
                    <a:gd name="T1" fmla="*/ 0 h 28"/>
                    <a:gd name="T2" fmla="*/ 5 w 46"/>
                    <a:gd name="T3" fmla="*/ 0 h 28"/>
                    <a:gd name="T4" fmla="*/ 3 w 46"/>
                    <a:gd name="T5" fmla="*/ 0 h 28"/>
                    <a:gd name="T6" fmla="*/ 2 w 46"/>
                    <a:gd name="T7" fmla="*/ 0 h 28"/>
                    <a:gd name="T8" fmla="*/ 0 w 46"/>
                    <a:gd name="T9" fmla="*/ 1 h 28"/>
                    <a:gd name="T10" fmla="*/ 0 w 46"/>
                    <a:gd name="T11" fmla="*/ 3 h 28"/>
                    <a:gd name="T12" fmla="*/ 0 w 46"/>
                    <a:gd name="T13" fmla="*/ 5 h 28"/>
                    <a:gd name="T14" fmla="*/ 0 w 46"/>
                    <a:gd name="T15" fmla="*/ 6 h 28"/>
                    <a:gd name="T16" fmla="*/ 2 w 46"/>
                    <a:gd name="T17" fmla="*/ 8 h 28"/>
                    <a:gd name="T18" fmla="*/ 37 w 46"/>
                    <a:gd name="T19" fmla="*/ 28 h 28"/>
                    <a:gd name="T20" fmla="*/ 39 w 46"/>
                    <a:gd name="T21" fmla="*/ 28 h 28"/>
                    <a:gd name="T22" fmla="*/ 41 w 46"/>
                    <a:gd name="T23" fmla="*/ 28 h 28"/>
                    <a:gd name="T24" fmla="*/ 42 w 46"/>
                    <a:gd name="T25" fmla="*/ 28 h 28"/>
                    <a:gd name="T26" fmla="*/ 44 w 46"/>
                    <a:gd name="T27" fmla="*/ 27 h 28"/>
                    <a:gd name="T28" fmla="*/ 46 w 46"/>
                    <a:gd name="T29" fmla="*/ 25 h 28"/>
                    <a:gd name="T30" fmla="*/ 46 w 46"/>
                    <a:gd name="T31" fmla="*/ 23 h 28"/>
                    <a:gd name="T32" fmla="*/ 44 w 46"/>
                    <a:gd name="T33" fmla="*/ 22 h 28"/>
                    <a:gd name="T34" fmla="*/ 42 w 46"/>
                    <a:gd name="T35" fmla="*/ 20 h 28"/>
                    <a:gd name="T36" fmla="*/ 7 w 4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28">
                      <a:moveTo>
                        <a:pt x="7" y="0"/>
                      </a:moveTo>
                      <a:lnTo>
                        <a:pt x="5" y="0"/>
                      </a:lnTo>
                      <a:lnTo>
                        <a:pt x="3" y="0"/>
                      </a:lnTo>
                      <a:lnTo>
                        <a:pt x="2" y="0"/>
                      </a:lnTo>
                      <a:lnTo>
                        <a:pt x="0" y="1"/>
                      </a:lnTo>
                      <a:lnTo>
                        <a:pt x="0" y="3"/>
                      </a:lnTo>
                      <a:lnTo>
                        <a:pt x="0" y="5"/>
                      </a:lnTo>
                      <a:lnTo>
                        <a:pt x="0" y="6"/>
                      </a:lnTo>
                      <a:lnTo>
                        <a:pt x="2" y="8"/>
                      </a:lnTo>
                      <a:lnTo>
                        <a:pt x="37" y="28"/>
                      </a:lnTo>
                      <a:lnTo>
                        <a:pt x="39" y="28"/>
                      </a:lnTo>
                      <a:lnTo>
                        <a:pt x="41" y="28"/>
                      </a:lnTo>
                      <a:lnTo>
                        <a:pt x="42" y="28"/>
                      </a:lnTo>
                      <a:lnTo>
                        <a:pt x="44" y="27"/>
                      </a:lnTo>
                      <a:lnTo>
                        <a:pt x="46" y="25"/>
                      </a:lnTo>
                      <a:lnTo>
                        <a:pt x="46" y="23"/>
                      </a:lnTo>
                      <a:lnTo>
                        <a:pt x="44" y="22"/>
                      </a:lnTo>
                      <a:lnTo>
                        <a:pt x="42" y="20"/>
                      </a:lnTo>
                      <a:lnTo>
                        <a:pt x="7" y="0"/>
                      </a:lnTo>
                      <a:close/>
                    </a:path>
                  </a:pathLst>
                </a:custGeom>
                <a:solidFill>
                  <a:srgbClr val="000000"/>
                </a:solidFill>
                <a:ln w="9525">
                  <a:solidFill>
                    <a:schemeClr val="tx2"/>
                  </a:solidFill>
                  <a:round/>
                  <a:headEnd/>
                  <a:tailEnd/>
                </a:ln>
              </p:spPr>
              <p:txBody>
                <a:bodyPr/>
                <a:lstStyle/>
                <a:p>
                  <a:endParaRPr lang="en-US"/>
                </a:p>
              </p:txBody>
            </p:sp>
            <p:sp>
              <p:nvSpPr>
                <p:cNvPr id="5156" name="Freeform 36"/>
                <p:cNvSpPr>
                  <a:spLocks/>
                </p:cNvSpPr>
                <p:nvPr/>
              </p:nvSpPr>
              <p:spPr bwMode="auto">
                <a:xfrm>
                  <a:off x="2689" y="2806"/>
                  <a:ext cx="45" cy="27"/>
                </a:xfrm>
                <a:custGeom>
                  <a:avLst/>
                  <a:gdLst>
                    <a:gd name="T0" fmla="*/ 6 w 45"/>
                    <a:gd name="T1" fmla="*/ 0 h 27"/>
                    <a:gd name="T2" fmla="*/ 5 w 45"/>
                    <a:gd name="T3" fmla="*/ 0 h 27"/>
                    <a:gd name="T4" fmla="*/ 3 w 45"/>
                    <a:gd name="T5" fmla="*/ 0 h 27"/>
                    <a:gd name="T6" fmla="*/ 1 w 45"/>
                    <a:gd name="T7" fmla="*/ 0 h 27"/>
                    <a:gd name="T8" fmla="*/ 0 w 45"/>
                    <a:gd name="T9" fmla="*/ 2 h 27"/>
                    <a:gd name="T10" fmla="*/ 0 w 45"/>
                    <a:gd name="T11" fmla="*/ 4 h 27"/>
                    <a:gd name="T12" fmla="*/ 0 w 45"/>
                    <a:gd name="T13" fmla="*/ 5 h 27"/>
                    <a:gd name="T14" fmla="*/ 0 w 45"/>
                    <a:gd name="T15" fmla="*/ 7 h 27"/>
                    <a:gd name="T16" fmla="*/ 1 w 45"/>
                    <a:gd name="T17" fmla="*/ 9 h 27"/>
                    <a:gd name="T18" fmla="*/ 21 w 45"/>
                    <a:gd name="T19" fmla="*/ 19 h 27"/>
                    <a:gd name="T20" fmla="*/ 23 w 45"/>
                    <a:gd name="T21" fmla="*/ 21 h 27"/>
                    <a:gd name="T22" fmla="*/ 40 w 45"/>
                    <a:gd name="T23" fmla="*/ 27 h 27"/>
                    <a:gd name="T24" fmla="*/ 42 w 45"/>
                    <a:gd name="T25" fmla="*/ 27 h 27"/>
                    <a:gd name="T26" fmla="*/ 43 w 45"/>
                    <a:gd name="T27" fmla="*/ 27 h 27"/>
                    <a:gd name="T28" fmla="*/ 45 w 45"/>
                    <a:gd name="T29" fmla="*/ 26 h 27"/>
                    <a:gd name="T30" fmla="*/ 45 w 45"/>
                    <a:gd name="T31" fmla="*/ 24 h 27"/>
                    <a:gd name="T32" fmla="*/ 45 w 45"/>
                    <a:gd name="T33" fmla="*/ 22 h 27"/>
                    <a:gd name="T34" fmla="*/ 45 w 45"/>
                    <a:gd name="T35" fmla="*/ 21 h 27"/>
                    <a:gd name="T36" fmla="*/ 43 w 45"/>
                    <a:gd name="T37" fmla="*/ 19 h 27"/>
                    <a:gd name="T38" fmla="*/ 42 w 45"/>
                    <a:gd name="T39" fmla="*/ 17 h 27"/>
                    <a:gd name="T40" fmla="*/ 25 w 45"/>
                    <a:gd name="T41" fmla="*/ 11 h 27"/>
                    <a:gd name="T42" fmla="*/ 23 w 45"/>
                    <a:gd name="T43" fmla="*/ 16 h 27"/>
                    <a:gd name="T44" fmla="*/ 27 w 45"/>
                    <a:gd name="T45" fmla="*/ 11 h 27"/>
                    <a:gd name="T46" fmla="*/ 6 w 45"/>
                    <a:gd name="T4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27">
                      <a:moveTo>
                        <a:pt x="6" y="0"/>
                      </a:moveTo>
                      <a:lnTo>
                        <a:pt x="5" y="0"/>
                      </a:lnTo>
                      <a:lnTo>
                        <a:pt x="3" y="0"/>
                      </a:lnTo>
                      <a:lnTo>
                        <a:pt x="1" y="0"/>
                      </a:lnTo>
                      <a:lnTo>
                        <a:pt x="0" y="2"/>
                      </a:lnTo>
                      <a:lnTo>
                        <a:pt x="0" y="4"/>
                      </a:lnTo>
                      <a:lnTo>
                        <a:pt x="0" y="5"/>
                      </a:lnTo>
                      <a:lnTo>
                        <a:pt x="0" y="7"/>
                      </a:lnTo>
                      <a:lnTo>
                        <a:pt x="1" y="9"/>
                      </a:lnTo>
                      <a:lnTo>
                        <a:pt x="21" y="19"/>
                      </a:lnTo>
                      <a:lnTo>
                        <a:pt x="23" y="21"/>
                      </a:lnTo>
                      <a:lnTo>
                        <a:pt x="40" y="27"/>
                      </a:lnTo>
                      <a:lnTo>
                        <a:pt x="42" y="27"/>
                      </a:lnTo>
                      <a:lnTo>
                        <a:pt x="43" y="27"/>
                      </a:lnTo>
                      <a:lnTo>
                        <a:pt x="45" y="26"/>
                      </a:lnTo>
                      <a:lnTo>
                        <a:pt x="45" y="24"/>
                      </a:lnTo>
                      <a:lnTo>
                        <a:pt x="45" y="22"/>
                      </a:lnTo>
                      <a:lnTo>
                        <a:pt x="45" y="21"/>
                      </a:lnTo>
                      <a:lnTo>
                        <a:pt x="43" y="19"/>
                      </a:lnTo>
                      <a:lnTo>
                        <a:pt x="42" y="17"/>
                      </a:lnTo>
                      <a:lnTo>
                        <a:pt x="25" y="11"/>
                      </a:lnTo>
                      <a:lnTo>
                        <a:pt x="23" y="16"/>
                      </a:lnTo>
                      <a:lnTo>
                        <a:pt x="27" y="11"/>
                      </a:lnTo>
                      <a:lnTo>
                        <a:pt x="6" y="0"/>
                      </a:lnTo>
                      <a:close/>
                    </a:path>
                  </a:pathLst>
                </a:custGeom>
                <a:solidFill>
                  <a:srgbClr val="000000"/>
                </a:solidFill>
                <a:ln w="9525">
                  <a:solidFill>
                    <a:schemeClr val="tx2"/>
                  </a:solidFill>
                  <a:round/>
                  <a:headEnd/>
                  <a:tailEnd/>
                </a:ln>
              </p:spPr>
              <p:txBody>
                <a:bodyPr/>
                <a:lstStyle/>
                <a:p>
                  <a:endParaRPr lang="en-US"/>
                </a:p>
              </p:txBody>
            </p:sp>
            <p:sp>
              <p:nvSpPr>
                <p:cNvPr id="5157" name="Freeform 37"/>
                <p:cNvSpPr>
                  <a:spLocks/>
                </p:cNvSpPr>
                <p:nvPr/>
              </p:nvSpPr>
              <p:spPr bwMode="auto">
                <a:xfrm>
                  <a:off x="2751" y="2837"/>
                  <a:ext cx="47" cy="27"/>
                </a:xfrm>
                <a:custGeom>
                  <a:avLst/>
                  <a:gdLst>
                    <a:gd name="T0" fmla="*/ 7 w 47"/>
                    <a:gd name="T1" fmla="*/ 0 h 27"/>
                    <a:gd name="T2" fmla="*/ 5 w 47"/>
                    <a:gd name="T3" fmla="*/ 0 h 27"/>
                    <a:gd name="T4" fmla="*/ 3 w 47"/>
                    <a:gd name="T5" fmla="*/ 1 h 27"/>
                    <a:gd name="T6" fmla="*/ 2 w 47"/>
                    <a:gd name="T7" fmla="*/ 3 h 27"/>
                    <a:gd name="T8" fmla="*/ 0 w 47"/>
                    <a:gd name="T9" fmla="*/ 5 h 27"/>
                    <a:gd name="T10" fmla="*/ 0 w 47"/>
                    <a:gd name="T11" fmla="*/ 6 h 27"/>
                    <a:gd name="T12" fmla="*/ 2 w 47"/>
                    <a:gd name="T13" fmla="*/ 8 h 27"/>
                    <a:gd name="T14" fmla="*/ 3 w 47"/>
                    <a:gd name="T15" fmla="*/ 10 h 27"/>
                    <a:gd name="T16" fmla="*/ 5 w 47"/>
                    <a:gd name="T17" fmla="*/ 10 h 27"/>
                    <a:gd name="T18" fmla="*/ 8 w 47"/>
                    <a:gd name="T19" fmla="*/ 12 h 27"/>
                    <a:gd name="T20" fmla="*/ 42 w 47"/>
                    <a:gd name="T21" fmla="*/ 27 h 27"/>
                    <a:gd name="T22" fmla="*/ 44 w 47"/>
                    <a:gd name="T23" fmla="*/ 27 h 27"/>
                    <a:gd name="T24" fmla="*/ 45 w 47"/>
                    <a:gd name="T25" fmla="*/ 27 h 27"/>
                    <a:gd name="T26" fmla="*/ 47 w 47"/>
                    <a:gd name="T27" fmla="*/ 25 h 27"/>
                    <a:gd name="T28" fmla="*/ 47 w 47"/>
                    <a:gd name="T29" fmla="*/ 23 h 27"/>
                    <a:gd name="T30" fmla="*/ 47 w 47"/>
                    <a:gd name="T31" fmla="*/ 22 h 27"/>
                    <a:gd name="T32" fmla="*/ 47 w 47"/>
                    <a:gd name="T33" fmla="*/ 20 h 27"/>
                    <a:gd name="T34" fmla="*/ 45 w 47"/>
                    <a:gd name="T35" fmla="*/ 18 h 27"/>
                    <a:gd name="T36" fmla="*/ 44 w 47"/>
                    <a:gd name="T37" fmla="*/ 17 h 27"/>
                    <a:gd name="T38" fmla="*/ 10 w 47"/>
                    <a:gd name="T39" fmla="*/ 1 h 27"/>
                    <a:gd name="T40" fmla="*/ 7 w 47"/>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7">
                      <a:moveTo>
                        <a:pt x="7" y="0"/>
                      </a:moveTo>
                      <a:lnTo>
                        <a:pt x="5" y="0"/>
                      </a:lnTo>
                      <a:lnTo>
                        <a:pt x="3" y="1"/>
                      </a:lnTo>
                      <a:lnTo>
                        <a:pt x="2" y="3"/>
                      </a:lnTo>
                      <a:lnTo>
                        <a:pt x="0" y="5"/>
                      </a:lnTo>
                      <a:lnTo>
                        <a:pt x="0" y="6"/>
                      </a:lnTo>
                      <a:lnTo>
                        <a:pt x="2" y="8"/>
                      </a:lnTo>
                      <a:lnTo>
                        <a:pt x="3" y="10"/>
                      </a:lnTo>
                      <a:lnTo>
                        <a:pt x="5" y="10"/>
                      </a:lnTo>
                      <a:lnTo>
                        <a:pt x="8" y="12"/>
                      </a:lnTo>
                      <a:lnTo>
                        <a:pt x="42" y="27"/>
                      </a:lnTo>
                      <a:lnTo>
                        <a:pt x="44" y="27"/>
                      </a:lnTo>
                      <a:lnTo>
                        <a:pt x="45" y="27"/>
                      </a:lnTo>
                      <a:lnTo>
                        <a:pt x="47" y="25"/>
                      </a:lnTo>
                      <a:lnTo>
                        <a:pt x="47" y="23"/>
                      </a:lnTo>
                      <a:lnTo>
                        <a:pt x="47" y="22"/>
                      </a:lnTo>
                      <a:lnTo>
                        <a:pt x="47" y="20"/>
                      </a:lnTo>
                      <a:lnTo>
                        <a:pt x="45" y="18"/>
                      </a:lnTo>
                      <a:lnTo>
                        <a:pt x="44" y="17"/>
                      </a:lnTo>
                      <a:lnTo>
                        <a:pt x="10" y="1"/>
                      </a:lnTo>
                      <a:lnTo>
                        <a:pt x="7" y="0"/>
                      </a:lnTo>
                      <a:close/>
                    </a:path>
                  </a:pathLst>
                </a:custGeom>
                <a:solidFill>
                  <a:srgbClr val="000000"/>
                </a:solidFill>
                <a:ln w="9525">
                  <a:solidFill>
                    <a:schemeClr val="tx2"/>
                  </a:solidFill>
                  <a:round/>
                  <a:headEnd/>
                  <a:tailEnd/>
                </a:ln>
              </p:spPr>
              <p:txBody>
                <a:bodyPr/>
                <a:lstStyle/>
                <a:p>
                  <a:endParaRPr lang="en-US"/>
                </a:p>
              </p:txBody>
            </p:sp>
            <p:sp>
              <p:nvSpPr>
                <p:cNvPr id="5158" name="Freeform 38"/>
                <p:cNvSpPr>
                  <a:spLocks/>
                </p:cNvSpPr>
                <p:nvPr/>
              </p:nvSpPr>
              <p:spPr bwMode="auto">
                <a:xfrm>
                  <a:off x="2817" y="2865"/>
                  <a:ext cx="47" cy="27"/>
                </a:xfrm>
                <a:custGeom>
                  <a:avLst/>
                  <a:gdLst>
                    <a:gd name="T0" fmla="*/ 5 w 47"/>
                    <a:gd name="T1" fmla="*/ 0 h 27"/>
                    <a:gd name="T2" fmla="*/ 3 w 47"/>
                    <a:gd name="T3" fmla="*/ 0 h 27"/>
                    <a:gd name="T4" fmla="*/ 1 w 47"/>
                    <a:gd name="T5" fmla="*/ 2 h 27"/>
                    <a:gd name="T6" fmla="*/ 0 w 47"/>
                    <a:gd name="T7" fmla="*/ 4 h 27"/>
                    <a:gd name="T8" fmla="*/ 0 w 47"/>
                    <a:gd name="T9" fmla="*/ 5 h 27"/>
                    <a:gd name="T10" fmla="*/ 0 w 47"/>
                    <a:gd name="T11" fmla="*/ 7 h 27"/>
                    <a:gd name="T12" fmla="*/ 0 w 47"/>
                    <a:gd name="T13" fmla="*/ 9 h 27"/>
                    <a:gd name="T14" fmla="*/ 1 w 47"/>
                    <a:gd name="T15" fmla="*/ 11 h 27"/>
                    <a:gd name="T16" fmla="*/ 3 w 47"/>
                    <a:gd name="T17" fmla="*/ 11 h 27"/>
                    <a:gd name="T18" fmla="*/ 40 w 47"/>
                    <a:gd name="T19" fmla="*/ 27 h 27"/>
                    <a:gd name="T20" fmla="*/ 42 w 47"/>
                    <a:gd name="T21" fmla="*/ 27 h 27"/>
                    <a:gd name="T22" fmla="*/ 44 w 47"/>
                    <a:gd name="T23" fmla="*/ 26 h 27"/>
                    <a:gd name="T24" fmla="*/ 45 w 47"/>
                    <a:gd name="T25" fmla="*/ 24 h 27"/>
                    <a:gd name="T26" fmla="*/ 47 w 47"/>
                    <a:gd name="T27" fmla="*/ 22 h 27"/>
                    <a:gd name="T28" fmla="*/ 47 w 47"/>
                    <a:gd name="T29" fmla="*/ 21 h 27"/>
                    <a:gd name="T30" fmla="*/ 45 w 47"/>
                    <a:gd name="T31" fmla="*/ 19 h 27"/>
                    <a:gd name="T32" fmla="*/ 44 w 47"/>
                    <a:gd name="T33" fmla="*/ 17 h 27"/>
                    <a:gd name="T34" fmla="*/ 42 w 47"/>
                    <a:gd name="T35" fmla="*/ 17 h 27"/>
                    <a:gd name="T36" fmla="*/ 5 w 4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27">
                      <a:moveTo>
                        <a:pt x="5" y="0"/>
                      </a:moveTo>
                      <a:lnTo>
                        <a:pt x="3" y="0"/>
                      </a:lnTo>
                      <a:lnTo>
                        <a:pt x="1" y="2"/>
                      </a:lnTo>
                      <a:lnTo>
                        <a:pt x="0" y="4"/>
                      </a:lnTo>
                      <a:lnTo>
                        <a:pt x="0" y="5"/>
                      </a:lnTo>
                      <a:lnTo>
                        <a:pt x="0" y="7"/>
                      </a:lnTo>
                      <a:lnTo>
                        <a:pt x="0" y="9"/>
                      </a:lnTo>
                      <a:lnTo>
                        <a:pt x="1" y="11"/>
                      </a:lnTo>
                      <a:lnTo>
                        <a:pt x="3" y="11"/>
                      </a:lnTo>
                      <a:lnTo>
                        <a:pt x="40" y="27"/>
                      </a:lnTo>
                      <a:lnTo>
                        <a:pt x="42" y="27"/>
                      </a:lnTo>
                      <a:lnTo>
                        <a:pt x="44" y="26"/>
                      </a:lnTo>
                      <a:lnTo>
                        <a:pt x="45" y="24"/>
                      </a:lnTo>
                      <a:lnTo>
                        <a:pt x="47" y="22"/>
                      </a:lnTo>
                      <a:lnTo>
                        <a:pt x="47" y="21"/>
                      </a:lnTo>
                      <a:lnTo>
                        <a:pt x="45" y="19"/>
                      </a:lnTo>
                      <a:lnTo>
                        <a:pt x="44" y="17"/>
                      </a:lnTo>
                      <a:lnTo>
                        <a:pt x="42" y="17"/>
                      </a:lnTo>
                      <a:lnTo>
                        <a:pt x="5" y="0"/>
                      </a:lnTo>
                      <a:close/>
                    </a:path>
                  </a:pathLst>
                </a:custGeom>
                <a:solidFill>
                  <a:srgbClr val="000000"/>
                </a:solidFill>
                <a:ln w="9525">
                  <a:solidFill>
                    <a:schemeClr val="tx2"/>
                  </a:solidFill>
                  <a:round/>
                  <a:headEnd/>
                  <a:tailEnd/>
                </a:ln>
              </p:spPr>
              <p:txBody>
                <a:bodyPr/>
                <a:lstStyle/>
                <a:p>
                  <a:endParaRPr lang="en-US"/>
                </a:p>
              </p:txBody>
            </p:sp>
            <p:sp>
              <p:nvSpPr>
                <p:cNvPr id="5159" name="Freeform 39"/>
                <p:cNvSpPr>
                  <a:spLocks/>
                </p:cNvSpPr>
                <p:nvPr/>
              </p:nvSpPr>
              <p:spPr bwMode="auto">
                <a:xfrm>
                  <a:off x="2882" y="2894"/>
                  <a:ext cx="48" cy="24"/>
                </a:xfrm>
                <a:custGeom>
                  <a:avLst/>
                  <a:gdLst>
                    <a:gd name="T0" fmla="*/ 6 w 48"/>
                    <a:gd name="T1" fmla="*/ 0 h 24"/>
                    <a:gd name="T2" fmla="*/ 4 w 48"/>
                    <a:gd name="T3" fmla="*/ 0 h 24"/>
                    <a:gd name="T4" fmla="*/ 2 w 48"/>
                    <a:gd name="T5" fmla="*/ 0 h 24"/>
                    <a:gd name="T6" fmla="*/ 0 w 48"/>
                    <a:gd name="T7" fmla="*/ 2 h 24"/>
                    <a:gd name="T8" fmla="*/ 0 w 48"/>
                    <a:gd name="T9" fmla="*/ 3 h 24"/>
                    <a:gd name="T10" fmla="*/ 0 w 48"/>
                    <a:gd name="T11" fmla="*/ 5 h 24"/>
                    <a:gd name="T12" fmla="*/ 0 w 48"/>
                    <a:gd name="T13" fmla="*/ 7 h 24"/>
                    <a:gd name="T14" fmla="*/ 2 w 48"/>
                    <a:gd name="T15" fmla="*/ 8 h 24"/>
                    <a:gd name="T16" fmla="*/ 4 w 48"/>
                    <a:gd name="T17" fmla="*/ 10 h 24"/>
                    <a:gd name="T18" fmla="*/ 39 w 48"/>
                    <a:gd name="T19" fmla="*/ 24 h 24"/>
                    <a:gd name="T20" fmla="*/ 41 w 48"/>
                    <a:gd name="T21" fmla="*/ 24 h 24"/>
                    <a:gd name="T22" fmla="*/ 43 w 48"/>
                    <a:gd name="T23" fmla="*/ 24 h 24"/>
                    <a:gd name="T24" fmla="*/ 44 w 48"/>
                    <a:gd name="T25" fmla="*/ 24 h 24"/>
                    <a:gd name="T26" fmla="*/ 46 w 48"/>
                    <a:gd name="T27" fmla="*/ 22 h 24"/>
                    <a:gd name="T28" fmla="*/ 48 w 48"/>
                    <a:gd name="T29" fmla="*/ 20 h 24"/>
                    <a:gd name="T30" fmla="*/ 48 w 48"/>
                    <a:gd name="T31" fmla="*/ 19 h 24"/>
                    <a:gd name="T32" fmla="*/ 46 w 48"/>
                    <a:gd name="T33" fmla="*/ 17 h 24"/>
                    <a:gd name="T34" fmla="*/ 44 w 48"/>
                    <a:gd name="T35" fmla="*/ 15 h 24"/>
                    <a:gd name="T36" fmla="*/ 43 w 48"/>
                    <a:gd name="T37" fmla="*/ 14 h 24"/>
                    <a:gd name="T38" fmla="*/ 41 w 48"/>
                    <a:gd name="T39" fmla="*/ 14 h 24"/>
                    <a:gd name="T40" fmla="*/ 6 w 48"/>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4">
                      <a:moveTo>
                        <a:pt x="6" y="0"/>
                      </a:moveTo>
                      <a:lnTo>
                        <a:pt x="4" y="0"/>
                      </a:lnTo>
                      <a:lnTo>
                        <a:pt x="2" y="0"/>
                      </a:lnTo>
                      <a:lnTo>
                        <a:pt x="0" y="2"/>
                      </a:lnTo>
                      <a:lnTo>
                        <a:pt x="0" y="3"/>
                      </a:lnTo>
                      <a:lnTo>
                        <a:pt x="0" y="5"/>
                      </a:lnTo>
                      <a:lnTo>
                        <a:pt x="0" y="7"/>
                      </a:lnTo>
                      <a:lnTo>
                        <a:pt x="2" y="8"/>
                      </a:lnTo>
                      <a:lnTo>
                        <a:pt x="4" y="10"/>
                      </a:lnTo>
                      <a:lnTo>
                        <a:pt x="39" y="24"/>
                      </a:lnTo>
                      <a:lnTo>
                        <a:pt x="41" y="24"/>
                      </a:lnTo>
                      <a:lnTo>
                        <a:pt x="43" y="24"/>
                      </a:lnTo>
                      <a:lnTo>
                        <a:pt x="44" y="24"/>
                      </a:lnTo>
                      <a:lnTo>
                        <a:pt x="46" y="22"/>
                      </a:lnTo>
                      <a:lnTo>
                        <a:pt x="48" y="20"/>
                      </a:lnTo>
                      <a:lnTo>
                        <a:pt x="48" y="19"/>
                      </a:lnTo>
                      <a:lnTo>
                        <a:pt x="46" y="17"/>
                      </a:lnTo>
                      <a:lnTo>
                        <a:pt x="44" y="15"/>
                      </a:lnTo>
                      <a:lnTo>
                        <a:pt x="43" y="14"/>
                      </a:lnTo>
                      <a:lnTo>
                        <a:pt x="41" y="14"/>
                      </a:lnTo>
                      <a:lnTo>
                        <a:pt x="6" y="0"/>
                      </a:lnTo>
                      <a:close/>
                    </a:path>
                  </a:pathLst>
                </a:custGeom>
                <a:solidFill>
                  <a:srgbClr val="000000"/>
                </a:solidFill>
                <a:ln w="9525">
                  <a:solidFill>
                    <a:schemeClr val="tx2"/>
                  </a:solidFill>
                  <a:round/>
                  <a:headEnd/>
                  <a:tailEnd/>
                </a:ln>
              </p:spPr>
              <p:txBody>
                <a:bodyPr/>
                <a:lstStyle/>
                <a:p>
                  <a:endParaRPr lang="en-US"/>
                </a:p>
              </p:txBody>
            </p:sp>
            <p:sp>
              <p:nvSpPr>
                <p:cNvPr id="5160" name="Freeform 40"/>
                <p:cNvSpPr>
                  <a:spLocks/>
                </p:cNvSpPr>
                <p:nvPr/>
              </p:nvSpPr>
              <p:spPr bwMode="auto">
                <a:xfrm>
                  <a:off x="2948" y="2919"/>
                  <a:ext cx="47" cy="24"/>
                </a:xfrm>
                <a:custGeom>
                  <a:avLst/>
                  <a:gdLst>
                    <a:gd name="T0" fmla="*/ 5 w 47"/>
                    <a:gd name="T1" fmla="*/ 0 h 24"/>
                    <a:gd name="T2" fmla="*/ 4 w 47"/>
                    <a:gd name="T3" fmla="*/ 0 h 24"/>
                    <a:gd name="T4" fmla="*/ 2 w 47"/>
                    <a:gd name="T5" fmla="*/ 0 h 24"/>
                    <a:gd name="T6" fmla="*/ 0 w 47"/>
                    <a:gd name="T7" fmla="*/ 2 h 24"/>
                    <a:gd name="T8" fmla="*/ 0 w 47"/>
                    <a:gd name="T9" fmla="*/ 4 h 24"/>
                    <a:gd name="T10" fmla="*/ 0 w 47"/>
                    <a:gd name="T11" fmla="*/ 5 h 24"/>
                    <a:gd name="T12" fmla="*/ 0 w 47"/>
                    <a:gd name="T13" fmla="*/ 7 h 24"/>
                    <a:gd name="T14" fmla="*/ 2 w 47"/>
                    <a:gd name="T15" fmla="*/ 9 h 24"/>
                    <a:gd name="T16" fmla="*/ 4 w 47"/>
                    <a:gd name="T17" fmla="*/ 10 h 24"/>
                    <a:gd name="T18" fmla="*/ 34 w 47"/>
                    <a:gd name="T19" fmla="*/ 22 h 24"/>
                    <a:gd name="T20" fmla="*/ 42 w 47"/>
                    <a:gd name="T21" fmla="*/ 24 h 24"/>
                    <a:gd name="T22" fmla="*/ 44 w 47"/>
                    <a:gd name="T23" fmla="*/ 24 h 24"/>
                    <a:gd name="T24" fmla="*/ 46 w 47"/>
                    <a:gd name="T25" fmla="*/ 24 h 24"/>
                    <a:gd name="T26" fmla="*/ 47 w 47"/>
                    <a:gd name="T27" fmla="*/ 22 h 24"/>
                    <a:gd name="T28" fmla="*/ 47 w 47"/>
                    <a:gd name="T29" fmla="*/ 21 h 24"/>
                    <a:gd name="T30" fmla="*/ 47 w 47"/>
                    <a:gd name="T31" fmla="*/ 19 h 24"/>
                    <a:gd name="T32" fmla="*/ 47 w 47"/>
                    <a:gd name="T33" fmla="*/ 17 h 24"/>
                    <a:gd name="T34" fmla="*/ 46 w 47"/>
                    <a:gd name="T35" fmla="*/ 16 h 24"/>
                    <a:gd name="T36" fmla="*/ 44 w 47"/>
                    <a:gd name="T37" fmla="*/ 14 h 24"/>
                    <a:gd name="T38" fmla="*/ 36 w 47"/>
                    <a:gd name="T39" fmla="*/ 12 h 24"/>
                    <a:gd name="T40" fmla="*/ 5 w 47"/>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4">
                      <a:moveTo>
                        <a:pt x="5" y="0"/>
                      </a:moveTo>
                      <a:lnTo>
                        <a:pt x="4" y="0"/>
                      </a:lnTo>
                      <a:lnTo>
                        <a:pt x="2" y="0"/>
                      </a:lnTo>
                      <a:lnTo>
                        <a:pt x="0" y="2"/>
                      </a:lnTo>
                      <a:lnTo>
                        <a:pt x="0" y="4"/>
                      </a:lnTo>
                      <a:lnTo>
                        <a:pt x="0" y="5"/>
                      </a:lnTo>
                      <a:lnTo>
                        <a:pt x="0" y="7"/>
                      </a:lnTo>
                      <a:lnTo>
                        <a:pt x="2" y="9"/>
                      </a:lnTo>
                      <a:lnTo>
                        <a:pt x="4" y="10"/>
                      </a:lnTo>
                      <a:lnTo>
                        <a:pt x="34" y="22"/>
                      </a:lnTo>
                      <a:lnTo>
                        <a:pt x="42" y="24"/>
                      </a:lnTo>
                      <a:lnTo>
                        <a:pt x="44" y="24"/>
                      </a:lnTo>
                      <a:lnTo>
                        <a:pt x="46" y="24"/>
                      </a:lnTo>
                      <a:lnTo>
                        <a:pt x="47" y="22"/>
                      </a:lnTo>
                      <a:lnTo>
                        <a:pt x="47" y="21"/>
                      </a:lnTo>
                      <a:lnTo>
                        <a:pt x="47" y="19"/>
                      </a:lnTo>
                      <a:lnTo>
                        <a:pt x="47" y="17"/>
                      </a:lnTo>
                      <a:lnTo>
                        <a:pt x="46" y="16"/>
                      </a:lnTo>
                      <a:lnTo>
                        <a:pt x="44" y="14"/>
                      </a:lnTo>
                      <a:lnTo>
                        <a:pt x="36" y="12"/>
                      </a:lnTo>
                      <a:lnTo>
                        <a:pt x="5" y="0"/>
                      </a:lnTo>
                      <a:close/>
                    </a:path>
                  </a:pathLst>
                </a:custGeom>
                <a:solidFill>
                  <a:srgbClr val="000000"/>
                </a:solidFill>
                <a:ln w="9525">
                  <a:solidFill>
                    <a:schemeClr val="tx2"/>
                  </a:solidFill>
                  <a:round/>
                  <a:headEnd/>
                  <a:tailEnd/>
                </a:ln>
              </p:spPr>
              <p:txBody>
                <a:bodyPr/>
                <a:lstStyle/>
                <a:p>
                  <a:endParaRPr lang="en-US"/>
                </a:p>
              </p:txBody>
            </p:sp>
            <p:sp>
              <p:nvSpPr>
                <p:cNvPr id="5161" name="Freeform 41"/>
                <p:cNvSpPr>
                  <a:spLocks/>
                </p:cNvSpPr>
                <p:nvPr/>
              </p:nvSpPr>
              <p:spPr bwMode="auto">
                <a:xfrm>
                  <a:off x="3014" y="2943"/>
                  <a:ext cx="49" cy="25"/>
                </a:xfrm>
                <a:custGeom>
                  <a:avLst/>
                  <a:gdLst>
                    <a:gd name="T0" fmla="*/ 7 w 49"/>
                    <a:gd name="T1" fmla="*/ 0 h 25"/>
                    <a:gd name="T2" fmla="*/ 5 w 49"/>
                    <a:gd name="T3" fmla="*/ 0 h 25"/>
                    <a:gd name="T4" fmla="*/ 3 w 49"/>
                    <a:gd name="T5" fmla="*/ 2 h 25"/>
                    <a:gd name="T6" fmla="*/ 2 w 49"/>
                    <a:gd name="T7" fmla="*/ 3 h 25"/>
                    <a:gd name="T8" fmla="*/ 0 w 49"/>
                    <a:gd name="T9" fmla="*/ 5 h 25"/>
                    <a:gd name="T10" fmla="*/ 0 w 49"/>
                    <a:gd name="T11" fmla="*/ 7 h 25"/>
                    <a:gd name="T12" fmla="*/ 2 w 49"/>
                    <a:gd name="T13" fmla="*/ 8 h 25"/>
                    <a:gd name="T14" fmla="*/ 3 w 49"/>
                    <a:gd name="T15" fmla="*/ 10 h 25"/>
                    <a:gd name="T16" fmla="*/ 5 w 49"/>
                    <a:gd name="T17" fmla="*/ 10 h 25"/>
                    <a:gd name="T18" fmla="*/ 32 w 49"/>
                    <a:gd name="T19" fmla="*/ 20 h 25"/>
                    <a:gd name="T20" fmla="*/ 42 w 49"/>
                    <a:gd name="T21" fmla="*/ 25 h 25"/>
                    <a:gd name="T22" fmla="*/ 44 w 49"/>
                    <a:gd name="T23" fmla="*/ 25 h 25"/>
                    <a:gd name="T24" fmla="*/ 46 w 49"/>
                    <a:gd name="T25" fmla="*/ 24 h 25"/>
                    <a:gd name="T26" fmla="*/ 47 w 49"/>
                    <a:gd name="T27" fmla="*/ 22 h 25"/>
                    <a:gd name="T28" fmla="*/ 49 w 49"/>
                    <a:gd name="T29" fmla="*/ 20 h 25"/>
                    <a:gd name="T30" fmla="*/ 49 w 49"/>
                    <a:gd name="T31" fmla="*/ 18 h 25"/>
                    <a:gd name="T32" fmla="*/ 47 w 49"/>
                    <a:gd name="T33" fmla="*/ 17 h 25"/>
                    <a:gd name="T34" fmla="*/ 46 w 49"/>
                    <a:gd name="T35" fmla="*/ 15 h 25"/>
                    <a:gd name="T36" fmla="*/ 44 w 49"/>
                    <a:gd name="T37" fmla="*/ 15 h 25"/>
                    <a:gd name="T38" fmla="*/ 34 w 49"/>
                    <a:gd name="T39" fmla="*/ 10 h 25"/>
                    <a:gd name="T40" fmla="*/ 7 w 49"/>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5">
                      <a:moveTo>
                        <a:pt x="7" y="0"/>
                      </a:moveTo>
                      <a:lnTo>
                        <a:pt x="5" y="0"/>
                      </a:lnTo>
                      <a:lnTo>
                        <a:pt x="3" y="2"/>
                      </a:lnTo>
                      <a:lnTo>
                        <a:pt x="2" y="3"/>
                      </a:lnTo>
                      <a:lnTo>
                        <a:pt x="0" y="5"/>
                      </a:lnTo>
                      <a:lnTo>
                        <a:pt x="0" y="7"/>
                      </a:lnTo>
                      <a:lnTo>
                        <a:pt x="2" y="8"/>
                      </a:lnTo>
                      <a:lnTo>
                        <a:pt x="3" y="10"/>
                      </a:lnTo>
                      <a:lnTo>
                        <a:pt x="5" y="10"/>
                      </a:lnTo>
                      <a:lnTo>
                        <a:pt x="32" y="20"/>
                      </a:lnTo>
                      <a:lnTo>
                        <a:pt x="42" y="25"/>
                      </a:lnTo>
                      <a:lnTo>
                        <a:pt x="44" y="25"/>
                      </a:lnTo>
                      <a:lnTo>
                        <a:pt x="46" y="24"/>
                      </a:lnTo>
                      <a:lnTo>
                        <a:pt x="47" y="22"/>
                      </a:lnTo>
                      <a:lnTo>
                        <a:pt x="49" y="20"/>
                      </a:lnTo>
                      <a:lnTo>
                        <a:pt x="49" y="18"/>
                      </a:lnTo>
                      <a:lnTo>
                        <a:pt x="47" y="17"/>
                      </a:lnTo>
                      <a:lnTo>
                        <a:pt x="46" y="15"/>
                      </a:lnTo>
                      <a:lnTo>
                        <a:pt x="44" y="15"/>
                      </a:lnTo>
                      <a:lnTo>
                        <a:pt x="34" y="10"/>
                      </a:lnTo>
                      <a:lnTo>
                        <a:pt x="7" y="0"/>
                      </a:lnTo>
                      <a:close/>
                    </a:path>
                  </a:pathLst>
                </a:custGeom>
                <a:solidFill>
                  <a:srgbClr val="000000"/>
                </a:solidFill>
                <a:ln w="9525">
                  <a:solidFill>
                    <a:schemeClr val="tx2"/>
                  </a:solidFill>
                  <a:round/>
                  <a:headEnd/>
                  <a:tailEnd/>
                </a:ln>
              </p:spPr>
              <p:txBody>
                <a:bodyPr/>
                <a:lstStyle/>
                <a:p>
                  <a:endParaRPr lang="en-US"/>
                </a:p>
              </p:txBody>
            </p:sp>
            <p:sp>
              <p:nvSpPr>
                <p:cNvPr id="5162" name="Freeform 42"/>
                <p:cNvSpPr>
                  <a:spLocks/>
                </p:cNvSpPr>
                <p:nvPr/>
              </p:nvSpPr>
              <p:spPr bwMode="auto">
                <a:xfrm>
                  <a:off x="3081" y="2968"/>
                  <a:ext cx="48" cy="22"/>
                </a:xfrm>
                <a:custGeom>
                  <a:avLst/>
                  <a:gdLst>
                    <a:gd name="T0" fmla="*/ 6 w 48"/>
                    <a:gd name="T1" fmla="*/ 0 h 22"/>
                    <a:gd name="T2" fmla="*/ 4 w 48"/>
                    <a:gd name="T3" fmla="*/ 0 h 22"/>
                    <a:gd name="T4" fmla="*/ 2 w 48"/>
                    <a:gd name="T5" fmla="*/ 0 h 22"/>
                    <a:gd name="T6" fmla="*/ 0 w 48"/>
                    <a:gd name="T7" fmla="*/ 2 h 22"/>
                    <a:gd name="T8" fmla="*/ 0 w 48"/>
                    <a:gd name="T9" fmla="*/ 4 h 22"/>
                    <a:gd name="T10" fmla="*/ 0 w 48"/>
                    <a:gd name="T11" fmla="*/ 5 h 22"/>
                    <a:gd name="T12" fmla="*/ 0 w 48"/>
                    <a:gd name="T13" fmla="*/ 7 h 22"/>
                    <a:gd name="T14" fmla="*/ 2 w 48"/>
                    <a:gd name="T15" fmla="*/ 9 h 22"/>
                    <a:gd name="T16" fmla="*/ 4 w 48"/>
                    <a:gd name="T17" fmla="*/ 10 h 22"/>
                    <a:gd name="T18" fmla="*/ 31 w 48"/>
                    <a:gd name="T19" fmla="*/ 19 h 22"/>
                    <a:gd name="T20" fmla="*/ 43 w 48"/>
                    <a:gd name="T21" fmla="*/ 22 h 22"/>
                    <a:gd name="T22" fmla="*/ 44 w 48"/>
                    <a:gd name="T23" fmla="*/ 22 h 22"/>
                    <a:gd name="T24" fmla="*/ 46 w 48"/>
                    <a:gd name="T25" fmla="*/ 22 h 22"/>
                    <a:gd name="T26" fmla="*/ 48 w 48"/>
                    <a:gd name="T27" fmla="*/ 20 h 22"/>
                    <a:gd name="T28" fmla="*/ 48 w 48"/>
                    <a:gd name="T29" fmla="*/ 19 h 22"/>
                    <a:gd name="T30" fmla="*/ 48 w 48"/>
                    <a:gd name="T31" fmla="*/ 17 h 22"/>
                    <a:gd name="T32" fmla="*/ 48 w 48"/>
                    <a:gd name="T33" fmla="*/ 15 h 22"/>
                    <a:gd name="T34" fmla="*/ 46 w 48"/>
                    <a:gd name="T35" fmla="*/ 14 h 22"/>
                    <a:gd name="T36" fmla="*/ 44 w 48"/>
                    <a:gd name="T37" fmla="*/ 12 h 22"/>
                    <a:gd name="T38" fmla="*/ 33 w 48"/>
                    <a:gd name="T39" fmla="*/ 9 h 22"/>
                    <a:gd name="T40" fmla="*/ 6 w 48"/>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2">
                      <a:moveTo>
                        <a:pt x="6" y="0"/>
                      </a:moveTo>
                      <a:lnTo>
                        <a:pt x="4" y="0"/>
                      </a:lnTo>
                      <a:lnTo>
                        <a:pt x="2" y="0"/>
                      </a:lnTo>
                      <a:lnTo>
                        <a:pt x="0" y="2"/>
                      </a:lnTo>
                      <a:lnTo>
                        <a:pt x="0" y="4"/>
                      </a:lnTo>
                      <a:lnTo>
                        <a:pt x="0" y="5"/>
                      </a:lnTo>
                      <a:lnTo>
                        <a:pt x="0" y="7"/>
                      </a:lnTo>
                      <a:lnTo>
                        <a:pt x="2" y="9"/>
                      </a:lnTo>
                      <a:lnTo>
                        <a:pt x="4" y="10"/>
                      </a:lnTo>
                      <a:lnTo>
                        <a:pt x="31" y="19"/>
                      </a:lnTo>
                      <a:lnTo>
                        <a:pt x="43" y="22"/>
                      </a:lnTo>
                      <a:lnTo>
                        <a:pt x="44" y="22"/>
                      </a:lnTo>
                      <a:lnTo>
                        <a:pt x="46" y="22"/>
                      </a:lnTo>
                      <a:lnTo>
                        <a:pt x="48" y="20"/>
                      </a:lnTo>
                      <a:lnTo>
                        <a:pt x="48" y="19"/>
                      </a:lnTo>
                      <a:lnTo>
                        <a:pt x="48" y="17"/>
                      </a:lnTo>
                      <a:lnTo>
                        <a:pt x="48" y="15"/>
                      </a:lnTo>
                      <a:lnTo>
                        <a:pt x="46" y="14"/>
                      </a:lnTo>
                      <a:lnTo>
                        <a:pt x="44" y="12"/>
                      </a:lnTo>
                      <a:lnTo>
                        <a:pt x="33" y="9"/>
                      </a:lnTo>
                      <a:lnTo>
                        <a:pt x="6" y="0"/>
                      </a:lnTo>
                      <a:close/>
                    </a:path>
                  </a:pathLst>
                </a:custGeom>
                <a:solidFill>
                  <a:srgbClr val="000000"/>
                </a:solidFill>
                <a:ln w="9525">
                  <a:solidFill>
                    <a:schemeClr val="tx2"/>
                  </a:solidFill>
                  <a:round/>
                  <a:headEnd/>
                  <a:tailEnd/>
                </a:ln>
              </p:spPr>
              <p:txBody>
                <a:bodyPr/>
                <a:lstStyle/>
                <a:p>
                  <a:endParaRPr lang="en-US"/>
                </a:p>
              </p:txBody>
            </p:sp>
            <p:sp>
              <p:nvSpPr>
                <p:cNvPr id="5163" name="Freeform 43"/>
                <p:cNvSpPr>
                  <a:spLocks/>
                </p:cNvSpPr>
                <p:nvPr/>
              </p:nvSpPr>
              <p:spPr bwMode="auto">
                <a:xfrm>
                  <a:off x="3147" y="2990"/>
                  <a:ext cx="49" cy="22"/>
                </a:xfrm>
                <a:custGeom>
                  <a:avLst/>
                  <a:gdLst>
                    <a:gd name="T0" fmla="*/ 7 w 49"/>
                    <a:gd name="T1" fmla="*/ 0 h 22"/>
                    <a:gd name="T2" fmla="*/ 5 w 49"/>
                    <a:gd name="T3" fmla="*/ 0 h 22"/>
                    <a:gd name="T4" fmla="*/ 4 w 49"/>
                    <a:gd name="T5" fmla="*/ 0 h 22"/>
                    <a:gd name="T6" fmla="*/ 2 w 49"/>
                    <a:gd name="T7" fmla="*/ 2 h 22"/>
                    <a:gd name="T8" fmla="*/ 0 w 49"/>
                    <a:gd name="T9" fmla="*/ 4 h 22"/>
                    <a:gd name="T10" fmla="*/ 0 w 49"/>
                    <a:gd name="T11" fmla="*/ 5 h 22"/>
                    <a:gd name="T12" fmla="*/ 2 w 49"/>
                    <a:gd name="T13" fmla="*/ 7 h 22"/>
                    <a:gd name="T14" fmla="*/ 4 w 49"/>
                    <a:gd name="T15" fmla="*/ 9 h 22"/>
                    <a:gd name="T16" fmla="*/ 5 w 49"/>
                    <a:gd name="T17" fmla="*/ 10 h 22"/>
                    <a:gd name="T18" fmla="*/ 44 w 49"/>
                    <a:gd name="T19" fmla="*/ 22 h 22"/>
                    <a:gd name="T20" fmla="*/ 46 w 49"/>
                    <a:gd name="T21" fmla="*/ 22 h 22"/>
                    <a:gd name="T22" fmla="*/ 47 w 49"/>
                    <a:gd name="T23" fmla="*/ 22 h 22"/>
                    <a:gd name="T24" fmla="*/ 49 w 49"/>
                    <a:gd name="T25" fmla="*/ 20 h 22"/>
                    <a:gd name="T26" fmla="*/ 49 w 49"/>
                    <a:gd name="T27" fmla="*/ 19 h 22"/>
                    <a:gd name="T28" fmla="*/ 49 w 49"/>
                    <a:gd name="T29" fmla="*/ 17 h 22"/>
                    <a:gd name="T30" fmla="*/ 49 w 49"/>
                    <a:gd name="T31" fmla="*/ 15 h 22"/>
                    <a:gd name="T32" fmla="*/ 47 w 49"/>
                    <a:gd name="T33" fmla="*/ 14 h 22"/>
                    <a:gd name="T34" fmla="*/ 46 w 49"/>
                    <a:gd name="T35" fmla="*/ 12 h 22"/>
                    <a:gd name="T36" fmla="*/ 7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7" y="0"/>
                      </a:moveTo>
                      <a:lnTo>
                        <a:pt x="5" y="0"/>
                      </a:lnTo>
                      <a:lnTo>
                        <a:pt x="4" y="0"/>
                      </a:lnTo>
                      <a:lnTo>
                        <a:pt x="2" y="2"/>
                      </a:lnTo>
                      <a:lnTo>
                        <a:pt x="0" y="4"/>
                      </a:lnTo>
                      <a:lnTo>
                        <a:pt x="0" y="5"/>
                      </a:lnTo>
                      <a:lnTo>
                        <a:pt x="2" y="7"/>
                      </a:lnTo>
                      <a:lnTo>
                        <a:pt x="4" y="9"/>
                      </a:lnTo>
                      <a:lnTo>
                        <a:pt x="5" y="10"/>
                      </a:lnTo>
                      <a:lnTo>
                        <a:pt x="44" y="22"/>
                      </a:lnTo>
                      <a:lnTo>
                        <a:pt x="46" y="22"/>
                      </a:lnTo>
                      <a:lnTo>
                        <a:pt x="47" y="22"/>
                      </a:lnTo>
                      <a:lnTo>
                        <a:pt x="49" y="20"/>
                      </a:lnTo>
                      <a:lnTo>
                        <a:pt x="49" y="19"/>
                      </a:lnTo>
                      <a:lnTo>
                        <a:pt x="49" y="17"/>
                      </a:lnTo>
                      <a:lnTo>
                        <a:pt x="49" y="15"/>
                      </a:lnTo>
                      <a:lnTo>
                        <a:pt x="47" y="14"/>
                      </a:lnTo>
                      <a:lnTo>
                        <a:pt x="46" y="12"/>
                      </a:lnTo>
                      <a:lnTo>
                        <a:pt x="7" y="0"/>
                      </a:lnTo>
                      <a:close/>
                    </a:path>
                  </a:pathLst>
                </a:custGeom>
                <a:solidFill>
                  <a:srgbClr val="000000"/>
                </a:solidFill>
                <a:ln w="9525">
                  <a:solidFill>
                    <a:schemeClr val="tx2"/>
                  </a:solidFill>
                  <a:round/>
                  <a:headEnd/>
                  <a:tailEnd/>
                </a:ln>
              </p:spPr>
              <p:txBody>
                <a:bodyPr/>
                <a:lstStyle/>
                <a:p>
                  <a:endParaRPr lang="en-US"/>
                </a:p>
              </p:txBody>
            </p:sp>
            <p:sp>
              <p:nvSpPr>
                <p:cNvPr id="5164" name="Freeform 44"/>
                <p:cNvSpPr>
                  <a:spLocks/>
                </p:cNvSpPr>
                <p:nvPr/>
              </p:nvSpPr>
              <p:spPr bwMode="auto">
                <a:xfrm>
                  <a:off x="3215" y="3012"/>
                  <a:ext cx="49" cy="24"/>
                </a:xfrm>
                <a:custGeom>
                  <a:avLst/>
                  <a:gdLst>
                    <a:gd name="T0" fmla="*/ 6 w 49"/>
                    <a:gd name="T1" fmla="*/ 0 h 24"/>
                    <a:gd name="T2" fmla="*/ 5 w 49"/>
                    <a:gd name="T3" fmla="*/ 0 h 24"/>
                    <a:gd name="T4" fmla="*/ 3 w 49"/>
                    <a:gd name="T5" fmla="*/ 2 h 24"/>
                    <a:gd name="T6" fmla="*/ 1 w 49"/>
                    <a:gd name="T7" fmla="*/ 3 h 24"/>
                    <a:gd name="T8" fmla="*/ 0 w 49"/>
                    <a:gd name="T9" fmla="*/ 5 h 24"/>
                    <a:gd name="T10" fmla="*/ 0 w 49"/>
                    <a:gd name="T11" fmla="*/ 7 h 24"/>
                    <a:gd name="T12" fmla="*/ 1 w 49"/>
                    <a:gd name="T13" fmla="*/ 8 h 24"/>
                    <a:gd name="T14" fmla="*/ 3 w 49"/>
                    <a:gd name="T15" fmla="*/ 10 h 24"/>
                    <a:gd name="T16" fmla="*/ 5 w 49"/>
                    <a:gd name="T17" fmla="*/ 10 h 24"/>
                    <a:gd name="T18" fmla="*/ 30 w 49"/>
                    <a:gd name="T19" fmla="*/ 19 h 24"/>
                    <a:gd name="T20" fmla="*/ 44 w 49"/>
                    <a:gd name="T21" fmla="*/ 24 h 24"/>
                    <a:gd name="T22" fmla="*/ 45 w 49"/>
                    <a:gd name="T23" fmla="*/ 24 h 24"/>
                    <a:gd name="T24" fmla="*/ 47 w 49"/>
                    <a:gd name="T25" fmla="*/ 22 h 24"/>
                    <a:gd name="T26" fmla="*/ 49 w 49"/>
                    <a:gd name="T27" fmla="*/ 20 h 24"/>
                    <a:gd name="T28" fmla="*/ 49 w 49"/>
                    <a:gd name="T29" fmla="*/ 19 h 24"/>
                    <a:gd name="T30" fmla="*/ 49 w 49"/>
                    <a:gd name="T31" fmla="*/ 17 h 24"/>
                    <a:gd name="T32" fmla="*/ 49 w 49"/>
                    <a:gd name="T33" fmla="*/ 15 h 24"/>
                    <a:gd name="T34" fmla="*/ 47 w 49"/>
                    <a:gd name="T35" fmla="*/ 14 h 24"/>
                    <a:gd name="T36" fmla="*/ 45 w 49"/>
                    <a:gd name="T37" fmla="*/ 14 h 24"/>
                    <a:gd name="T38" fmla="*/ 32 w 49"/>
                    <a:gd name="T39" fmla="*/ 8 h 24"/>
                    <a:gd name="T40" fmla="*/ 6 w 49"/>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4">
                      <a:moveTo>
                        <a:pt x="6" y="0"/>
                      </a:moveTo>
                      <a:lnTo>
                        <a:pt x="5" y="0"/>
                      </a:lnTo>
                      <a:lnTo>
                        <a:pt x="3" y="2"/>
                      </a:lnTo>
                      <a:lnTo>
                        <a:pt x="1" y="3"/>
                      </a:lnTo>
                      <a:lnTo>
                        <a:pt x="0" y="5"/>
                      </a:lnTo>
                      <a:lnTo>
                        <a:pt x="0" y="7"/>
                      </a:lnTo>
                      <a:lnTo>
                        <a:pt x="1" y="8"/>
                      </a:lnTo>
                      <a:lnTo>
                        <a:pt x="3" y="10"/>
                      </a:lnTo>
                      <a:lnTo>
                        <a:pt x="5" y="10"/>
                      </a:lnTo>
                      <a:lnTo>
                        <a:pt x="30" y="19"/>
                      </a:lnTo>
                      <a:lnTo>
                        <a:pt x="44" y="24"/>
                      </a:lnTo>
                      <a:lnTo>
                        <a:pt x="45" y="24"/>
                      </a:lnTo>
                      <a:lnTo>
                        <a:pt x="47" y="22"/>
                      </a:lnTo>
                      <a:lnTo>
                        <a:pt x="49" y="20"/>
                      </a:lnTo>
                      <a:lnTo>
                        <a:pt x="49" y="19"/>
                      </a:lnTo>
                      <a:lnTo>
                        <a:pt x="49" y="17"/>
                      </a:lnTo>
                      <a:lnTo>
                        <a:pt x="49" y="15"/>
                      </a:lnTo>
                      <a:lnTo>
                        <a:pt x="47" y="14"/>
                      </a:lnTo>
                      <a:lnTo>
                        <a:pt x="45" y="14"/>
                      </a:lnTo>
                      <a:lnTo>
                        <a:pt x="32" y="8"/>
                      </a:lnTo>
                      <a:lnTo>
                        <a:pt x="6" y="0"/>
                      </a:lnTo>
                      <a:close/>
                    </a:path>
                  </a:pathLst>
                </a:custGeom>
                <a:solidFill>
                  <a:srgbClr val="000000"/>
                </a:solidFill>
                <a:ln w="9525">
                  <a:solidFill>
                    <a:schemeClr val="tx2"/>
                  </a:solidFill>
                  <a:round/>
                  <a:headEnd/>
                  <a:tailEnd/>
                </a:ln>
              </p:spPr>
              <p:txBody>
                <a:bodyPr/>
                <a:lstStyle/>
                <a:p>
                  <a:endParaRPr lang="en-US"/>
                </a:p>
              </p:txBody>
            </p:sp>
            <p:sp>
              <p:nvSpPr>
                <p:cNvPr id="5165" name="Freeform 45"/>
                <p:cNvSpPr>
                  <a:spLocks/>
                </p:cNvSpPr>
                <p:nvPr/>
              </p:nvSpPr>
              <p:spPr bwMode="auto">
                <a:xfrm>
                  <a:off x="3282" y="3034"/>
                  <a:ext cx="49" cy="22"/>
                </a:xfrm>
                <a:custGeom>
                  <a:avLst/>
                  <a:gdLst>
                    <a:gd name="T0" fmla="*/ 7 w 49"/>
                    <a:gd name="T1" fmla="*/ 0 h 22"/>
                    <a:gd name="T2" fmla="*/ 5 w 49"/>
                    <a:gd name="T3" fmla="*/ 0 h 22"/>
                    <a:gd name="T4" fmla="*/ 4 w 49"/>
                    <a:gd name="T5" fmla="*/ 0 h 22"/>
                    <a:gd name="T6" fmla="*/ 2 w 49"/>
                    <a:gd name="T7" fmla="*/ 2 h 22"/>
                    <a:gd name="T8" fmla="*/ 0 w 49"/>
                    <a:gd name="T9" fmla="*/ 3 h 22"/>
                    <a:gd name="T10" fmla="*/ 0 w 49"/>
                    <a:gd name="T11" fmla="*/ 5 h 22"/>
                    <a:gd name="T12" fmla="*/ 2 w 49"/>
                    <a:gd name="T13" fmla="*/ 7 h 22"/>
                    <a:gd name="T14" fmla="*/ 4 w 49"/>
                    <a:gd name="T15" fmla="*/ 8 h 22"/>
                    <a:gd name="T16" fmla="*/ 5 w 49"/>
                    <a:gd name="T17" fmla="*/ 10 h 22"/>
                    <a:gd name="T18" fmla="*/ 44 w 49"/>
                    <a:gd name="T19" fmla="*/ 22 h 22"/>
                    <a:gd name="T20" fmla="*/ 46 w 49"/>
                    <a:gd name="T21" fmla="*/ 22 h 22"/>
                    <a:gd name="T22" fmla="*/ 47 w 49"/>
                    <a:gd name="T23" fmla="*/ 22 h 22"/>
                    <a:gd name="T24" fmla="*/ 49 w 49"/>
                    <a:gd name="T25" fmla="*/ 20 h 22"/>
                    <a:gd name="T26" fmla="*/ 49 w 49"/>
                    <a:gd name="T27" fmla="*/ 19 h 22"/>
                    <a:gd name="T28" fmla="*/ 49 w 49"/>
                    <a:gd name="T29" fmla="*/ 17 h 22"/>
                    <a:gd name="T30" fmla="*/ 49 w 49"/>
                    <a:gd name="T31" fmla="*/ 15 h 22"/>
                    <a:gd name="T32" fmla="*/ 47 w 49"/>
                    <a:gd name="T33" fmla="*/ 13 h 22"/>
                    <a:gd name="T34" fmla="*/ 46 w 49"/>
                    <a:gd name="T35" fmla="*/ 12 h 22"/>
                    <a:gd name="T36" fmla="*/ 7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7" y="0"/>
                      </a:moveTo>
                      <a:lnTo>
                        <a:pt x="5" y="0"/>
                      </a:lnTo>
                      <a:lnTo>
                        <a:pt x="4" y="0"/>
                      </a:lnTo>
                      <a:lnTo>
                        <a:pt x="2" y="2"/>
                      </a:lnTo>
                      <a:lnTo>
                        <a:pt x="0" y="3"/>
                      </a:lnTo>
                      <a:lnTo>
                        <a:pt x="0" y="5"/>
                      </a:lnTo>
                      <a:lnTo>
                        <a:pt x="2" y="7"/>
                      </a:lnTo>
                      <a:lnTo>
                        <a:pt x="4" y="8"/>
                      </a:lnTo>
                      <a:lnTo>
                        <a:pt x="5" y="10"/>
                      </a:lnTo>
                      <a:lnTo>
                        <a:pt x="44" y="22"/>
                      </a:lnTo>
                      <a:lnTo>
                        <a:pt x="46" y="22"/>
                      </a:lnTo>
                      <a:lnTo>
                        <a:pt x="47" y="22"/>
                      </a:lnTo>
                      <a:lnTo>
                        <a:pt x="49" y="20"/>
                      </a:lnTo>
                      <a:lnTo>
                        <a:pt x="49" y="19"/>
                      </a:lnTo>
                      <a:lnTo>
                        <a:pt x="49" y="17"/>
                      </a:lnTo>
                      <a:lnTo>
                        <a:pt x="49" y="15"/>
                      </a:lnTo>
                      <a:lnTo>
                        <a:pt x="47" y="13"/>
                      </a:lnTo>
                      <a:lnTo>
                        <a:pt x="46" y="12"/>
                      </a:lnTo>
                      <a:lnTo>
                        <a:pt x="7" y="0"/>
                      </a:lnTo>
                      <a:close/>
                    </a:path>
                  </a:pathLst>
                </a:custGeom>
                <a:solidFill>
                  <a:srgbClr val="000000"/>
                </a:solidFill>
                <a:ln w="9525">
                  <a:solidFill>
                    <a:schemeClr val="tx2"/>
                  </a:solidFill>
                  <a:round/>
                  <a:headEnd/>
                  <a:tailEnd/>
                </a:ln>
              </p:spPr>
              <p:txBody>
                <a:bodyPr/>
                <a:lstStyle/>
                <a:p>
                  <a:endParaRPr lang="en-US"/>
                </a:p>
              </p:txBody>
            </p:sp>
            <p:sp>
              <p:nvSpPr>
                <p:cNvPr id="5166" name="Freeform 46"/>
                <p:cNvSpPr>
                  <a:spLocks/>
                </p:cNvSpPr>
                <p:nvPr/>
              </p:nvSpPr>
              <p:spPr bwMode="auto">
                <a:xfrm>
                  <a:off x="3350" y="3054"/>
                  <a:ext cx="49" cy="22"/>
                </a:xfrm>
                <a:custGeom>
                  <a:avLst/>
                  <a:gdLst>
                    <a:gd name="T0" fmla="*/ 6 w 49"/>
                    <a:gd name="T1" fmla="*/ 0 h 22"/>
                    <a:gd name="T2" fmla="*/ 5 w 49"/>
                    <a:gd name="T3" fmla="*/ 0 h 22"/>
                    <a:gd name="T4" fmla="*/ 3 w 49"/>
                    <a:gd name="T5" fmla="*/ 2 h 22"/>
                    <a:gd name="T6" fmla="*/ 1 w 49"/>
                    <a:gd name="T7" fmla="*/ 4 h 22"/>
                    <a:gd name="T8" fmla="*/ 0 w 49"/>
                    <a:gd name="T9" fmla="*/ 5 h 22"/>
                    <a:gd name="T10" fmla="*/ 0 w 49"/>
                    <a:gd name="T11" fmla="*/ 7 h 22"/>
                    <a:gd name="T12" fmla="*/ 1 w 49"/>
                    <a:gd name="T13" fmla="*/ 9 h 22"/>
                    <a:gd name="T14" fmla="*/ 3 w 49"/>
                    <a:gd name="T15" fmla="*/ 10 h 22"/>
                    <a:gd name="T16" fmla="*/ 5 w 49"/>
                    <a:gd name="T17" fmla="*/ 10 h 22"/>
                    <a:gd name="T18" fmla="*/ 28 w 49"/>
                    <a:gd name="T19" fmla="*/ 19 h 22"/>
                    <a:gd name="T20" fmla="*/ 43 w 49"/>
                    <a:gd name="T21" fmla="*/ 22 h 22"/>
                    <a:gd name="T22" fmla="*/ 45 w 49"/>
                    <a:gd name="T23" fmla="*/ 22 h 22"/>
                    <a:gd name="T24" fmla="*/ 47 w 49"/>
                    <a:gd name="T25" fmla="*/ 22 h 22"/>
                    <a:gd name="T26" fmla="*/ 49 w 49"/>
                    <a:gd name="T27" fmla="*/ 20 h 22"/>
                    <a:gd name="T28" fmla="*/ 49 w 49"/>
                    <a:gd name="T29" fmla="*/ 19 h 22"/>
                    <a:gd name="T30" fmla="*/ 49 w 49"/>
                    <a:gd name="T31" fmla="*/ 17 h 22"/>
                    <a:gd name="T32" fmla="*/ 49 w 49"/>
                    <a:gd name="T33" fmla="*/ 15 h 22"/>
                    <a:gd name="T34" fmla="*/ 47 w 49"/>
                    <a:gd name="T35" fmla="*/ 14 h 22"/>
                    <a:gd name="T36" fmla="*/ 45 w 49"/>
                    <a:gd name="T37" fmla="*/ 12 h 22"/>
                    <a:gd name="T38" fmla="*/ 30 w 49"/>
                    <a:gd name="T39" fmla="*/ 9 h 22"/>
                    <a:gd name="T40" fmla="*/ 6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6" y="0"/>
                      </a:moveTo>
                      <a:lnTo>
                        <a:pt x="5" y="0"/>
                      </a:lnTo>
                      <a:lnTo>
                        <a:pt x="3" y="2"/>
                      </a:lnTo>
                      <a:lnTo>
                        <a:pt x="1" y="4"/>
                      </a:lnTo>
                      <a:lnTo>
                        <a:pt x="0" y="5"/>
                      </a:lnTo>
                      <a:lnTo>
                        <a:pt x="0" y="7"/>
                      </a:lnTo>
                      <a:lnTo>
                        <a:pt x="1" y="9"/>
                      </a:lnTo>
                      <a:lnTo>
                        <a:pt x="3" y="10"/>
                      </a:lnTo>
                      <a:lnTo>
                        <a:pt x="5" y="10"/>
                      </a:lnTo>
                      <a:lnTo>
                        <a:pt x="28" y="19"/>
                      </a:lnTo>
                      <a:lnTo>
                        <a:pt x="43" y="22"/>
                      </a:lnTo>
                      <a:lnTo>
                        <a:pt x="45" y="22"/>
                      </a:lnTo>
                      <a:lnTo>
                        <a:pt x="47" y="22"/>
                      </a:lnTo>
                      <a:lnTo>
                        <a:pt x="49" y="20"/>
                      </a:lnTo>
                      <a:lnTo>
                        <a:pt x="49" y="19"/>
                      </a:lnTo>
                      <a:lnTo>
                        <a:pt x="49" y="17"/>
                      </a:lnTo>
                      <a:lnTo>
                        <a:pt x="49" y="15"/>
                      </a:lnTo>
                      <a:lnTo>
                        <a:pt x="47" y="14"/>
                      </a:lnTo>
                      <a:lnTo>
                        <a:pt x="45" y="12"/>
                      </a:lnTo>
                      <a:lnTo>
                        <a:pt x="30" y="9"/>
                      </a:lnTo>
                      <a:lnTo>
                        <a:pt x="6" y="0"/>
                      </a:lnTo>
                      <a:close/>
                    </a:path>
                  </a:pathLst>
                </a:custGeom>
                <a:solidFill>
                  <a:srgbClr val="000000"/>
                </a:solidFill>
                <a:ln w="9525">
                  <a:solidFill>
                    <a:schemeClr val="tx2"/>
                  </a:solidFill>
                  <a:round/>
                  <a:headEnd/>
                  <a:tailEnd/>
                </a:ln>
              </p:spPr>
              <p:txBody>
                <a:bodyPr/>
                <a:lstStyle/>
                <a:p>
                  <a:endParaRPr lang="en-US"/>
                </a:p>
              </p:txBody>
            </p:sp>
            <p:sp>
              <p:nvSpPr>
                <p:cNvPr id="5167" name="Freeform 47"/>
                <p:cNvSpPr>
                  <a:spLocks/>
                </p:cNvSpPr>
                <p:nvPr/>
              </p:nvSpPr>
              <p:spPr bwMode="auto">
                <a:xfrm>
                  <a:off x="3419" y="3076"/>
                  <a:ext cx="49" cy="20"/>
                </a:xfrm>
                <a:custGeom>
                  <a:avLst/>
                  <a:gdLst>
                    <a:gd name="T0" fmla="*/ 5 w 49"/>
                    <a:gd name="T1" fmla="*/ 0 h 20"/>
                    <a:gd name="T2" fmla="*/ 3 w 49"/>
                    <a:gd name="T3" fmla="*/ 0 h 20"/>
                    <a:gd name="T4" fmla="*/ 1 w 49"/>
                    <a:gd name="T5" fmla="*/ 0 h 20"/>
                    <a:gd name="T6" fmla="*/ 0 w 49"/>
                    <a:gd name="T7" fmla="*/ 2 h 20"/>
                    <a:gd name="T8" fmla="*/ 0 w 49"/>
                    <a:gd name="T9" fmla="*/ 3 h 20"/>
                    <a:gd name="T10" fmla="*/ 0 w 49"/>
                    <a:gd name="T11" fmla="*/ 5 h 20"/>
                    <a:gd name="T12" fmla="*/ 0 w 49"/>
                    <a:gd name="T13" fmla="*/ 7 h 20"/>
                    <a:gd name="T14" fmla="*/ 1 w 49"/>
                    <a:gd name="T15" fmla="*/ 9 h 20"/>
                    <a:gd name="T16" fmla="*/ 3 w 49"/>
                    <a:gd name="T17" fmla="*/ 10 h 20"/>
                    <a:gd name="T18" fmla="*/ 23 w 49"/>
                    <a:gd name="T19" fmla="*/ 15 h 20"/>
                    <a:gd name="T20" fmla="*/ 42 w 49"/>
                    <a:gd name="T21" fmla="*/ 20 h 20"/>
                    <a:gd name="T22" fmla="*/ 44 w 49"/>
                    <a:gd name="T23" fmla="*/ 20 h 20"/>
                    <a:gd name="T24" fmla="*/ 45 w 49"/>
                    <a:gd name="T25" fmla="*/ 20 h 20"/>
                    <a:gd name="T26" fmla="*/ 47 w 49"/>
                    <a:gd name="T27" fmla="*/ 19 h 20"/>
                    <a:gd name="T28" fmla="*/ 49 w 49"/>
                    <a:gd name="T29" fmla="*/ 17 h 20"/>
                    <a:gd name="T30" fmla="*/ 49 w 49"/>
                    <a:gd name="T31" fmla="*/ 15 h 20"/>
                    <a:gd name="T32" fmla="*/ 47 w 49"/>
                    <a:gd name="T33" fmla="*/ 14 h 20"/>
                    <a:gd name="T34" fmla="*/ 45 w 49"/>
                    <a:gd name="T35" fmla="*/ 12 h 20"/>
                    <a:gd name="T36" fmla="*/ 44 w 49"/>
                    <a:gd name="T37" fmla="*/ 10 h 20"/>
                    <a:gd name="T38" fmla="*/ 25 w 49"/>
                    <a:gd name="T39" fmla="*/ 5 h 20"/>
                    <a:gd name="T40" fmla="*/ 5 w 4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0">
                      <a:moveTo>
                        <a:pt x="5" y="0"/>
                      </a:moveTo>
                      <a:lnTo>
                        <a:pt x="3" y="0"/>
                      </a:lnTo>
                      <a:lnTo>
                        <a:pt x="1" y="0"/>
                      </a:lnTo>
                      <a:lnTo>
                        <a:pt x="0" y="2"/>
                      </a:lnTo>
                      <a:lnTo>
                        <a:pt x="0" y="3"/>
                      </a:lnTo>
                      <a:lnTo>
                        <a:pt x="0" y="5"/>
                      </a:lnTo>
                      <a:lnTo>
                        <a:pt x="0" y="7"/>
                      </a:lnTo>
                      <a:lnTo>
                        <a:pt x="1" y="9"/>
                      </a:lnTo>
                      <a:lnTo>
                        <a:pt x="3" y="10"/>
                      </a:lnTo>
                      <a:lnTo>
                        <a:pt x="23" y="15"/>
                      </a:lnTo>
                      <a:lnTo>
                        <a:pt x="42" y="20"/>
                      </a:lnTo>
                      <a:lnTo>
                        <a:pt x="44" y="20"/>
                      </a:lnTo>
                      <a:lnTo>
                        <a:pt x="45" y="20"/>
                      </a:lnTo>
                      <a:lnTo>
                        <a:pt x="47" y="19"/>
                      </a:lnTo>
                      <a:lnTo>
                        <a:pt x="49" y="17"/>
                      </a:lnTo>
                      <a:lnTo>
                        <a:pt x="49" y="15"/>
                      </a:lnTo>
                      <a:lnTo>
                        <a:pt x="47" y="14"/>
                      </a:lnTo>
                      <a:lnTo>
                        <a:pt x="45" y="12"/>
                      </a:lnTo>
                      <a:lnTo>
                        <a:pt x="44" y="10"/>
                      </a:lnTo>
                      <a:lnTo>
                        <a:pt x="25" y="5"/>
                      </a:lnTo>
                      <a:lnTo>
                        <a:pt x="5" y="0"/>
                      </a:lnTo>
                      <a:close/>
                    </a:path>
                  </a:pathLst>
                </a:custGeom>
                <a:solidFill>
                  <a:srgbClr val="000000"/>
                </a:solidFill>
                <a:ln w="9525">
                  <a:solidFill>
                    <a:schemeClr val="tx2"/>
                  </a:solidFill>
                  <a:round/>
                  <a:headEnd/>
                  <a:tailEnd/>
                </a:ln>
              </p:spPr>
              <p:txBody>
                <a:bodyPr/>
                <a:lstStyle/>
                <a:p>
                  <a:endParaRPr lang="en-US"/>
                </a:p>
              </p:txBody>
            </p:sp>
            <p:sp>
              <p:nvSpPr>
                <p:cNvPr id="5168" name="Freeform 48"/>
                <p:cNvSpPr>
                  <a:spLocks/>
                </p:cNvSpPr>
                <p:nvPr/>
              </p:nvSpPr>
              <p:spPr bwMode="auto">
                <a:xfrm>
                  <a:off x="3486" y="3096"/>
                  <a:ext cx="49" cy="21"/>
                </a:xfrm>
                <a:custGeom>
                  <a:avLst/>
                  <a:gdLst>
                    <a:gd name="T0" fmla="*/ 5 w 49"/>
                    <a:gd name="T1" fmla="*/ 0 h 21"/>
                    <a:gd name="T2" fmla="*/ 4 w 49"/>
                    <a:gd name="T3" fmla="*/ 0 h 21"/>
                    <a:gd name="T4" fmla="*/ 2 w 49"/>
                    <a:gd name="T5" fmla="*/ 0 h 21"/>
                    <a:gd name="T6" fmla="*/ 0 w 49"/>
                    <a:gd name="T7" fmla="*/ 2 h 21"/>
                    <a:gd name="T8" fmla="*/ 0 w 49"/>
                    <a:gd name="T9" fmla="*/ 4 h 21"/>
                    <a:gd name="T10" fmla="*/ 0 w 49"/>
                    <a:gd name="T11" fmla="*/ 5 h 21"/>
                    <a:gd name="T12" fmla="*/ 0 w 49"/>
                    <a:gd name="T13" fmla="*/ 7 h 21"/>
                    <a:gd name="T14" fmla="*/ 2 w 49"/>
                    <a:gd name="T15" fmla="*/ 9 h 21"/>
                    <a:gd name="T16" fmla="*/ 4 w 49"/>
                    <a:gd name="T17" fmla="*/ 10 h 21"/>
                    <a:gd name="T18" fmla="*/ 20 w 49"/>
                    <a:gd name="T19" fmla="*/ 14 h 21"/>
                    <a:gd name="T20" fmla="*/ 42 w 49"/>
                    <a:gd name="T21" fmla="*/ 21 h 21"/>
                    <a:gd name="T22" fmla="*/ 44 w 49"/>
                    <a:gd name="T23" fmla="*/ 21 h 21"/>
                    <a:gd name="T24" fmla="*/ 46 w 49"/>
                    <a:gd name="T25" fmla="*/ 21 h 21"/>
                    <a:gd name="T26" fmla="*/ 47 w 49"/>
                    <a:gd name="T27" fmla="*/ 19 h 21"/>
                    <a:gd name="T28" fmla="*/ 49 w 49"/>
                    <a:gd name="T29" fmla="*/ 17 h 21"/>
                    <a:gd name="T30" fmla="*/ 49 w 49"/>
                    <a:gd name="T31" fmla="*/ 16 h 21"/>
                    <a:gd name="T32" fmla="*/ 47 w 49"/>
                    <a:gd name="T33" fmla="*/ 14 h 21"/>
                    <a:gd name="T34" fmla="*/ 46 w 49"/>
                    <a:gd name="T35" fmla="*/ 12 h 21"/>
                    <a:gd name="T36" fmla="*/ 44 w 49"/>
                    <a:gd name="T37" fmla="*/ 10 h 21"/>
                    <a:gd name="T38" fmla="*/ 22 w 49"/>
                    <a:gd name="T39" fmla="*/ 4 h 21"/>
                    <a:gd name="T40" fmla="*/ 5 w 4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1">
                      <a:moveTo>
                        <a:pt x="5" y="0"/>
                      </a:moveTo>
                      <a:lnTo>
                        <a:pt x="4" y="0"/>
                      </a:lnTo>
                      <a:lnTo>
                        <a:pt x="2" y="0"/>
                      </a:lnTo>
                      <a:lnTo>
                        <a:pt x="0" y="2"/>
                      </a:lnTo>
                      <a:lnTo>
                        <a:pt x="0" y="4"/>
                      </a:lnTo>
                      <a:lnTo>
                        <a:pt x="0" y="5"/>
                      </a:lnTo>
                      <a:lnTo>
                        <a:pt x="0" y="7"/>
                      </a:lnTo>
                      <a:lnTo>
                        <a:pt x="2" y="9"/>
                      </a:lnTo>
                      <a:lnTo>
                        <a:pt x="4" y="10"/>
                      </a:lnTo>
                      <a:lnTo>
                        <a:pt x="20" y="14"/>
                      </a:lnTo>
                      <a:lnTo>
                        <a:pt x="42" y="21"/>
                      </a:lnTo>
                      <a:lnTo>
                        <a:pt x="44" y="21"/>
                      </a:lnTo>
                      <a:lnTo>
                        <a:pt x="46" y="21"/>
                      </a:lnTo>
                      <a:lnTo>
                        <a:pt x="47" y="19"/>
                      </a:lnTo>
                      <a:lnTo>
                        <a:pt x="49" y="17"/>
                      </a:lnTo>
                      <a:lnTo>
                        <a:pt x="49" y="16"/>
                      </a:lnTo>
                      <a:lnTo>
                        <a:pt x="47" y="14"/>
                      </a:lnTo>
                      <a:lnTo>
                        <a:pt x="46" y="12"/>
                      </a:lnTo>
                      <a:lnTo>
                        <a:pt x="44" y="10"/>
                      </a:lnTo>
                      <a:lnTo>
                        <a:pt x="22" y="4"/>
                      </a:lnTo>
                      <a:lnTo>
                        <a:pt x="5" y="0"/>
                      </a:lnTo>
                      <a:close/>
                    </a:path>
                  </a:pathLst>
                </a:custGeom>
                <a:solidFill>
                  <a:srgbClr val="000000"/>
                </a:solidFill>
                <a:ln w="9525">
                  <a:solidFill>
                    <a:schemeClr val="tx2"/>
                  </a:solidFill>
                  <a:round/>
                  <a:headEnd/>
                  <a:tailEnd/>
                </a:ln>
              </p:spPr>
              <p:txBody>
                <a:bodyPr/>
                <a:lstStyle/>
                <a:p>
                  <a:endParaRPr lang="en-US"/>
                </a:p>
              </p:txBody>
            </p:sp>
            <p:sp>
              <p:nvSpPr>
                <p:cNvPr id="5169" name="Freeform 49"/>
                <p:cNvSpPr>
                  <a:spLocks/>
                </p:cNvSpPr>
                <p:nvPr/>
              </p:nvSpPr>
              <p:spPr bwMode="auto">
                <a:xfrm>
                  <a:off x="3554" y="3115"/>
                  <a:ext cx="49" cy="22"/>
                </a:xfrm>
                <a:custGeom>
                  <a:avLst/>
                  <a:gdLst>
                    <a:gd name="T0" fmla="*/ 6 w 49"/>
                    <a:gd name="T1" fmla="*/ 0 h 22"/>
                    <a:gd name="T2" fmla="*/ 5 w 49"/>
                    <a:gd name="T3" fmla="*/ 0 h 22"/>
                    <a:gd name="T4" fmla="*/ 3 w 49"/>
                    <a:gd name="T5" fmla="*/ 2 h 22"/>
                    <a:gd name="T6" fmla="*/ 1 w 49"/>
                    <a:gd name="T7" fmla="*/ 3 h 22"/>
                    <a:gd name="T8" fmla="*/ 0 w 49"/>
                    <a:gd name="T9" fmla="*/ 5 h 22"/>
                    <a:gd name="T10" fmla="*/ 0 w 49"/>
                    <a:gd name="T11" fmla="*/ 7 h 22"/>
                    <a:gd name="T12" fmla="*/ 1 w 49"/>
                    <a:gd name="T13" fmla="*/ 8 h 22"/>
                    <a:gd name="T14" fmla="*/ 3 w 49"/>
                    <a:gd name="T15" fmla="*/ 10 h 22"/>
                    <a:gd name="T16" fmla="*/ 5 w 49"/>
                    <a:gd name="T17" fmla="*/ 10 h 22"/>
                    <a:gd name="T18" fmla="*/ 13 w 49"/>
                    <a:gd name="T19" fmla="*/ 13 h 22"/>
                    <a:gd name="T20" fmla="*/ 44 w 49"/>
                    <a:gd name="T21" fmla="*/ 22 h 22"/>
                    <a:gd name="T22" fmla="*/ 45 w 49"/>
                    <a:gd name="T23" fmla="*/ 22 h 22"/>
                    <a:gd name="T24" fmla="*/ 47 w 49"/>
                    <a:gd name="T25" fmla="*/ 20 h 22"/>
                    <a:gd name="T26" fmla="*/ 49 w 49"/>
                    <a:gd name="T27" fmla="*/ 18 h 22"/>
                    <a:gd name="T28" fmla="*/ 49 w 49"/>
                    <a:gd name="T29" fmla="*/ 17 h 22"/>
                    <a:gd name="T30" fmla="*/ 49 w 49"/>
                    <a:gd name="T31" fmla="*/ 15 h 22"/>
                    <a:gd name="T32" fmla="*/ 49 w 49"/>
                    <a:gd name="T33" fmla="*/ 13 h 22"/>
                    <a:gd name="T34" fmla="*/ 47 w 49"/>
                    <a:gd name="T35" fmla="*/ 12 h 22"/>
                    <a:gd name="T36" fmla="*/ 45 w 49"/>
                    <a:gd name="T37" fmla="*/ 12 h 22"/>
                    <a:gd name="T38" fmla="*/ 15 w 49"/>
                    <a:gd name="T39" fmla="*/ 3 h 22"/>
                    <a:gd name="T40" fmla="*/ 6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6" y="0"/>
                      </a:moveTo>
                      <a:lnTo>
                        <a:pt x="5" y="0"/>
                      </a:lnTo>
                      <a:lnTo>
                        <a:pt x="3" y="2"/>
                      </a:lnTo>
                      <a:lnTo>
                        <a:pt x="1" y="3"/>
                      </a:lnTo>
                      <a:lnTo>
                        <a:pt x="0" y="5"/>
                      </a:lnTo>
                      <a:lnTo>
                        <a:pt x="0" y="7"/>
                      </a:lnTo>
                      <a:lnTo>
                        <a:pt x="1" y="8"/>
                      </a:lnTo>
                      <a:lnTo>
                        <a:pt x="3" y="10"/>
                      </a:lnTo>
                      <a:lnTo>
                        <a:pt x="5" y="10"/>
                      </a:lnTo>
                      <a:lnTo>
                        <a:pt x="13" y="13"/>
                      </a:lnTo>
                      <a:lnTo>
                        <a:pt x="44" y="22"/>
                      </a:lnTo>
                      <a:lnTo>
                        <a:pt x="45" y="22"/>
                      </a:lnTo>
                      <a:lnTo>
                        <a:pt x="47" y="20"/>
                      </a:lnTo>
                      <a:lnTo>
                        <a:pt x="49" y="18"/>
                      </a:lnTo>
                      <a:lnTo>
                        <a:pt x="49" y="17"/>
                      </a:lnTo>
                      <a:lnTo>
                        <a:pt x="49" y="15"/>
                      </a:lnTo>
                      <a:lnTo>
                        <a:pt x="49" y="13"/>
                      </a:lnTo>
                      <a:lnTo>
                        <a:pt x="47" y="12"/>
                      </a:lnTo>
                      <a:lnTo>
                        <a:pt x="45" y="12"/>
                      </a:lnTo>
                      <a:lnTo>
                        <a:pt x="15" y="3"/>
                      </a:lnTo>
                      <a:lnTo>
                        <a:pt x="6" y="0"/>
                      </a:lnTo>
                      <a:close/>
                    </a:path>
                  </a:pathLst>
                </a:custGeom>
                <a:solidFill>
                  <a:srgbClr val="000000"/>
                </a:solidFill>
                <a:ln w="9525">
                  <a:solidFill>
                    <a:schemeClr val="tx2"/>
                  </a:solidFill>
                  <a:round/>
                  <a:headEnd/>
                  <a:tailEnd/>
                </a:ln>
              </p:spPr>
              <p:txBody>
                <a:bodyPr/>
                <a:lstStyle/>
                <a:p>
                  <a:endParaRPr lang="en-US"/>
                </a:p>
              </p:txBody>
            </p:sp>
            <p:sp>
              <p:nvSpPr>
                <p:cNvPr id="5170" name="Freeform 50"/>
                <p:cNvSpPr>
                  <a:spLocks/>
                </p:cNvSpPr>
                <p:nvPr/>
              </p:nvSpPr>
              <p:spPr bwMode="auto">
                <a:xfrm>
                  <a:off x="3623" y="3133"/>
                  <a:ext cx="49" cy="22"/>
                </a:xfrm>
                <a:custGeom>
                  <a:avLst/>
                  <a:gdLst>
                    <a:gd name="T0" fmla="*/ 5 w 49"/>
                    <a:gd name="T1" fmla="*/ 0 h 22"/>
                    <a:gd name="T2" fmla="*/ 3 w 49"/>
                    <a:gd name="T3" fmla="*/ 0 h 22"/>
                    <a:gd name="T4" fmla="*/ 2 w 49"/>
                    <a:gd name="T5" fmla="*/ 2 h 22"/>
                    <a:gd name="T6" fmla="*/ 0 w 49"/>
                    <a:gd name="T7" fmla="*/ 4 h 22"/>
                    <a:gd name="T8" fmla="*/ 0 w 49"/>
                    <a:gd name="T9" fmla="*/ 5 h 22"/>
                    <a:gd name="T10" fmla="*/ 0 w 49"/>
                    <a:gd name="T11" fmla="*/ 7 h 22"/>
                    <a:gd name="T12" fmla="*/ 0 w 49"/>
                    <a:gd name="T13" fmla="*/ 9 h 22"/>
                    <a:gd name="T14" fmla="*/ 2 w 49"/>
                    <a:gd name="T15" fmla="*/ 11 h 22"/>
                    <a:gd name="T16" fmla="*/ 3 w 49"/>
                    <a:gd name="T17" fmla="*/ 11 h 22"/>
                    <a:gd name="T18" fmla="*/ 42 w 49"/>
                    <a:gd name="T19" fmla="*/ 22 h 22"/>
                    <a:gd name="T20" fmla="*/ 44 w 49"/>
                    <a:gd name="T21" fmla="*/ 22 h 22"/>
                    <a:gd name="T22" fmla="*/ 45 w 49"/>
                    <a:gd name="T23" fmla="*/ 21 h 22"/>
                    <a:gd name="T24" fmla="*/ 47 w 49"/>
                    <a:gd name="T25" fmla="*/ 19 h 22"/>
                    <a:gd name="T26" fmla="*/ 49 w 49"/>
                    <a:gd name="T27" fmla="*/ 17 h 22"/>
                    <a:gd name="T28" fmla="*/ 49 w 49"/>
                    <a:gd name="T29" fmla="*/ 16 h 22"/>
                    <a:gd name="T30" fmla="*/ 47 w 49"/>
                    <a:gd name="T31" fmla="*/ 14 h 22"/>
                    <a:gd name="T32" fmla="*/ 45 w 49"/>
                    <a:gd name="T33" fmla="*/ 12 h 22"/>
                    <a:gd name="T34" fmla="*/ 44 w 49"/>
                    <a:gd name="T35" fmla="*/ 12 h 22"/>
                    <a:gd name="T36" fmla="*/ 5 w 4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2">
                      <a:moveTo>
                        <a:pt x="5" y="0"/>
                      </a:moveTo>
                      <a:lnTo>
                        <a:pt x="3" y="0"/>
                      </a:lnTo>
                      <a:lnTo>
                        <a:pt x="2" y="2"/>
                      </a:lnTo>
                      <a:lnTo>
                        <a:pt x="0" y="4"/>
                      </a:lnTo>
                      <a:lnTo>
                        <a:pt x="0" y="5"/>
                      </a:lnTo>
                      <a:lnTo>
                        <a:pt x="0" y="7"/>
                      </a:lnTo>
                      <a:lnTo>
                        <a:pt x="0" y="9"/>
                      </a:lnTo>
                      <a:lnTo>
                        <a:pt x="2" y="11"/>
                      </a:lnTo>
                      <a:lnTo>
                        <a:pt x="3" y="11"/>
                      </a:lnTo>
                      <a:lnTo>
                        <a:pt x="42" y="22"/>
                      </a:lnTo>
                      <a:lnTo>
                        <a:pt x="44" y="22"/>
                      </a:lnTo>
                      <a:lnTo>
                        <a:pt x="45" y="21"/>
                      </a:lnTo>
                      <a:lnTo>
                        <a:pt x="47" y="19"/>
                      </a:lnTo>
                      <a:lnTo>
                        <a:pt x="49" y="17"/>
                      </a:lnTo>
                      <a:lnTo>
                        <a:pt x="49" y="16"/>
                      </a:lnTo>
                      <a:lnTo>
                        <a:pt x="47" y="14"/>
                      </a:lnTo>
                      <a:lnTo>
                        <a:pt x="45" y="12"/>
                      </a:lnTo>
                      <a:lnTo>
                        <a:pt x="44" y="12"/>
                      </a:lnTo>
                      <a:lnTo>
                        <a:pt x="5" y="0"/>
                      </a:lnTo>
                      <a:close/>
                    </a:path>
                  </a:pathLst>
                </a:custGeom>
                <a:solidFill>
                  <a:srgbClr val="000000"/>
                </a:solidFill>
                <a:ln w="9525">
                  <a:solidFill>
                    <a:schemeClr val="tx2"/>
                  </a:solidFill>
                  <a:round/>
                  <a:headEnd/>
                  <a:tailEnd/>
                </a:ln>
              </p:spPr>
              <p:txBody>
                <a:bodyPr/>
                <a:lstStyle/>
                <a:p>
                  <a:endParaRPr lang="en-US"/>
                </a:p>
              </p:txBody>
            </p:sp>
            <p:sp>
              <p:nvSpPr>
                <p:cNvPr id="5171" name="Freeform 51"/>
                <p:cNvSpPr>
                  <a:spLocks/>
                </p:cNvSpPr>
                <p:nvPr/>
              </p:nvSpPr>
              <p:spPr bwMode="auto">
                <a:xfrm>
                  <a:off x="3690" y="3152"/>
                  <a:ext cx="49" cy="22"/>
                </a:xfrm>
                <a:custGeom>
                  <a:avLst/>
                  <a:gdLst>
                    <a:gd name="T0" fmla="*/ 7 w 49"/>
                    <a:gd name="T1" fmla="*/ 0 h 22"/>
                    <a:gd name="T2" fmla="*/ 5 w 49"/>
                    <a:gd name="T3" fmla="*/ 0 h 22"/>
                    <a:gd name="T4" fmla="*/ 4 w 49"/>
                    <a:gd name="T5" fmla="*/ 2 h 22"/>
                    <a:gd name="T6" fmla="*/ 2 w 49"/>
                    <a:gd name="T7" fmla="*/ 3 h 22"/>
                    <a:gd name="T8" fmla="*/ 0 w 49"/>
                    <a:gd name="T9" fmla="*/ 5 h 22"/>
                    <a:gd name="T10" fmla="*/ 0 w 49"/>
                    <a:gd name="T11" fmla="*/ 7 h 22"/>
                    <a:gd name="T12" fmla="*/ 2 w 49"/>
                    <a:gd name="T13" fmla="*/ 8 h 22"/>
                    <a:gd name="T14" fmla="*/ 4 w 49"/>
                    <a:gd name="T15" fmla="*/ 10 h 22"/>
                    <a:gd name="T16" fmla="*/ 5 w 49"/>
                    <a:gd name="T17" fmla="*/ 10 h 22"/>
                    <a:gd name="T18" fmla="*/ 41 w 49"/>
                    <a:gd name="T19" fmla="*/ 20 h 22"/>
                    <a:gd name="T20" fmla="*/ 44 w 49"/>
                    <a:gd name="T21" fmla="*/ 22 h 22"/>
                    <a:gd name="T22" fmla="*/ 46 w 49"/>
                    <a:gd name="T23" fmla="*/ 22 h 22"/>
                    <a:gd name="T24" fmla="*/ 48 w 49"/>
                    <a:gd name="T25" fmla="*/ 20 h 22"/>
                    <a:gd name="T26" fmla="*/ 49 w 49"/>
                    <a:gd name="T27" fmla="*/ 19 h 22"/>
                    <a:gd name="T28" fmla="*/ 49 w 49"/>
                    <a:gd name="T29" fmla="*/ 17 h 22"/>
                    <a:gd name="T30" fmla="*/ 49 w 49"/>
                    <a:gd name="T31" fmla="*/ 15 h 22"/>
                    <a:gd name="T32" fmla="*/ 49 w 49"/>
                    <a:gd name="T33" fmla="*/ 13 h 22"/>
                    <a:gd name="T34" fmla="*/ 48 w 49"/>
                    <a:gd name="T35" fmla="*/ 12 h 22"/>
                    <a:gd name="T36" fmla="*/ 46 w 49"/>
                    <a:gd name="T37" fmla="*/ 12 h 22"/>
                    <a:gd name="T38" fmla="*/ 42 w 49"/>
                    <a:gd name="T39" fmla="*/ 10 h 22"/>
                    <a:gd name="T40" fmla="*/ 7 w 4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2">
                      <a:moveTo>
                        <a:pt x="7" y="0"/>
                      </a:moveTo>
                      <a:lnTo>
                        <a:pt x="5" y="0"/>
                      </a:lnTo>
                      <a:lnTo>
                        <a:pt x="4" y="2"/>
                      </a:lnTo>
                      <a:lnTo>
                        <a:pt x="2" y="3"/>
                      </a:lnTo>
                      <a:lnTo>
                        <a:pt x="0" y="5"/>
                      </a:lnTo>
                      <a:lnTo>
                        <a:pt x="0" y="7"/>
                      </a:lnTo>
                      <a:lnTo>
                        <a:pt x="2" y="8"/>
                      </a:lnTo>
                      <a:lnTo>
                        <a:pt x="4" y="10"/>
                      </a:lnTo>
                      <a:lnTo>
                        <a:pt x="5" y="10"/>
                      </a:lnTo>
                      <a:lnTo>
                        <a:pt x="41" y="20"/>
                      </a:lnTo>
                      <a:lnTo>
                        <a:pt x="44" y="22"/>
                      </a:lnTo>
                      <a:lnTo>
                        <a:pt x="46" y="22"/>
                      </a:lnTo>
                      <a:lnTo>
                        <a:pt x="48" y="20"/>
                      </a:lnTo>
                      <a:lnTo>
                        <a:pt x="49" y="19"/>
                      </a:lnTo>
                      <a:lnTo>
                        <a:pt x="49" y="17"/>
                      </a:lnTo>
                      <a:lnTo>
                        <a:pt x="49" y="15"/>
                      </a:lnTo>
                      <a:lnTo>
                        <a:pt x="49" y="13"/>
                      </a:lnTo>
                      <a:lnTo>
                        <a:pt x="48" y="12"/>
                      </a:lnTo>
                      <a:lnTo>
                        <a:pt x="46" y="12"/>
                      </a:lnTo>
                      <a:lnTo>
                        <a:pt x="42" y="10"/>
                      </a:lnTo>
                      <a:lnTo>
                        <a:pt x="7" y="0"/>
                      </a:lnTo>
                      <a:close/>
                    </a:path>
                  </a:pathLst>
                </a:custGeom>
                <a:solidFill>
                  <a:srgbClr val="000000"/>
                </a:solidFill>
                <a:ln w="9525">
                  <a:solidFill>
                    <a:schemeClr val="tx2"/>
                  </a:solidFill>
                  <a:round/>
                  <a:headEnd/>
                  <a:tailEnd/>
                </a:ln>
              </p:spPr>
              <p:txBody>
                <a:bodyPr/>
                <a:lstStyle/>
                <a:p>
                  <a:endParaRPr lang="en-US"/>
                </a:p>
              </p:txBody>
            </p:sp>
            <p:sp>
              <p:nvSpPr>
                <p:cNvPr id="5172" name="Freeform 52"/>
                <p:cNvSpPr>
                  <a:spLocks/>
                </p:cNvSpPr>
                <p:nvPr/>
              </p:nvSpPr>
              <p:spPr bwMode="auto">
                <a:xfrm>
                  <a:off x="3759" y="3171"/>
                  <a:ext cx="49" cy="20"/>
                </a:xfrm>
                <a:custGeom>
                  <a:avLst/>
                  <a:gdLst>
                    <a:gd name="T0" fmla="*/ 6 w 49"/>
                    <a:gd name="T1" fmla="*/ 0 h 20"/>
                    <a:gd name="T2" fmla="*/ 4 w 49"/>
                    <a:gd name="T3" fmla="*/ 0 h 20"/>
                    <a:gd name="T4" fmla="*/ 2 w 49"/>
                    <a:gd name="T5" fmla="*/ 1 h 20"/>
                    <a:gd name="T6" fmla="*/ 0 w 49"/>
                    <a:gd name="T7" fmla="*/ 3 h 20"/>
                    <a:gd name="T8" fmla="*/ 0 w 49"/>
                    <a:gd name="T9" fmla="*/ 5 h 20"/>
                    <a:gd name="T10" fmla="*/ 0 w 49"/>
                    <a:gd name="T11" fmla="*/ 6 h 20"/>
                    <a:gd name="T12" fmla="*/ 0 w 49"/>
                    <a:gd name="T13" fmla="*/ 8 h 20"/>
                    <a:gd name="T14" fmla="*/ 2 w 49"/>
                    <a:gd name="T15" fmla="*/ 10 h 20"/>
                    <a:gd name="T16" fmla="*/ 4 w 49"/>
                    <a:gd name="T17" fmla="*/ 10 h 20"/>
                    <a:gd name="T18" fmla="*/ 17 w 49"/>
                    <a:gd name="T19" fmla="*/ 13 h 20"/>
                    <a:gd name="T20" fmla="*/ 44 w 49"/>
                    <a:gd name="T21" fmla="*/ 20 h 20"/>
                    <a:gd name="T22" fmla="*/ 46 w 49"/>
                    <a:gd name="T23" fmla="*/ 20 h 20"/>
                    <a:gd name="T24" fmla="*/ 48 w 49"/>
                    <a:gd name="T25" fmla="*/ 18 h 20"/>
                    <a:gd name="T26" fmla="*/ 49 w 49"/>
                    <a:gd name="T27" fmla="*/ 16 h 20"/>
                    <a:gd name="T28" fmla="*/ 49 w 49"/>
                    <a:gd name="T29" fmla="*/ 15 h 20"/>
                    <a:gd name="T30" fmla="*/ 49 w 49"/>
                    <a:gd name="T31" fmla="*/ 13 h 20"/>
                    <a:gd name="T32" fmla="*/ 49 w 49"/>
                    <a:gd name="T33" fmla="*/ 11 h 20"/>
                    <a:gd name="T34" fmla="*/ 48 w 49"/>
                    <a:gd name="T35" fmla="*/ 10 h 20"/>
                    <a:gd name="T36" fmla="*/ 46 w 49"/>
                    <a:gd name="T37" fmla="*/ 10 h 20"/>
                    <a:gd name="T38" fmla="*/ 19 w 49"/>
                    <a:gd name="T39" fmla="*/ 3 h 20"/>
                    <a:gd name="T40" fmla="*/ 6 w 4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20">
                      <a:moveTo>
                        <a:pt x="6" y="0"/>
                      </a:moveTo>
                      <a:lnTo>
                        <a:pt x="4" y="0"/>
                      </a:lnTo>
                      <a:lnTo>
                        <a:pt x="2" y="1"/>
                      </a:lnTo>
                      <a:lnTo>
                        <a:pt x="0" y="3"/>
                      </a:lnTo>
                      <a:lnTo>
                        <a:pt x="0" y="5"/>
                      </a:lnTo>
                      <a:lnTo>
                        <a:pt x="0" y="6"/>
                      </a:lnTo>
                      <a:lnTo>
                        <a:pt x="0" y="8"/>
                      </a:lnTo>
                      <a:lnTo>
                        <a:pt x="2" y="10"/>
                      </a:lnTo>
                      <a:lnTo>
                        <a:pt x="4" y="10"/>
                      </a:lnTo>
                      <a:lnTo>
                        <a:pt x="17" y="13"/>
                      </a:lnTo>
                      <a:lnTo>
                        <a:pt x="44" y="20"/>
                      </a:lnTo>
                      <a:lnTo>
                        <a:pt x="46" y="20"/>
                      </a:lnTo>
                      <a:lnTo>
                        <a:pt x="48" y="18"/>
                      </a:lnTo>
                      <a:lnTo>
                        <a:pt x="49" y="16"/>
                      </a:lnTo>
                      <a:lnTo>
                        <a:pt x="49" y="15"/>
                      </a:lnTo>
                      <a:lnTo>
                        <a:pt x="49" y="13"/>
                      </a:lnTo>
                      <a:lnTo>
                        <a:pt x="49" y="11"/>
                      </a:lnTo>
                      <a:lnTo>
                        <a:pt x="48" y="10"/>
                      </a:lnTo>
                      <a:lnTo>
                        <a:pt x="46" y="10"/>
                      </a:lnTo>
                      <a:lnTo>
                        <a:pt x="19" y="3"/>
                      </a:lnTo>
                      <a:lnTo>
                        <a:pt x="6" y="0"/>
                      </a:lnTo>
                      <a:close/>
                    </a:path>
                  </a:pathLst>
                </a:custGeom>
                <a:solidFill>
                  <a:srgbClr val="000000"/>
                </a:solidFill>
                <a:ln w="9525">
                  <a:solidFill>
                    <a:schemeClr val="tx2"/>
                  </a:solidFill>
                  <a:round/>
                  <a:headEnd/>
                  <a:tailEnd/>
                </a:ln>
              </p:spPr>
              <p:txBody>
                <a:bodyPr/>
                <a:lstStyle/>
                <a:p>
                  <a:endParaRPr lang="en-US"/>
                </a:p>
              </p:txBody>
            </p:sp>
            <p:sp>
              <p:nvSpPr>
                <p:cNvPr id="5173" name="Freeform 53"/>
                <p:cNvSpPr>
                  <a:spLocks/>
                </p:cNvSpPr>
                <p:nvPr/>
              </p:nvSpPr>
              <p:spPr bwMode="auto">
                <a:xfrm>
                  <a:off x="3829" y="3187"/>
                  <a:ext cx="49" cy="19"/>
                </a:xfrm>
                <a:custGeom>
                  <a:avLst/>
                  <a:gdLst>
                    <a:gd name="T0" fmla="*/ 5 w 49"/>
                    <a:gd name="T1" fmla="*/ 0 h 19"/>
                    <a:gd name="T2" fmla="*/ 3 w 49"/>
                    <a:gd name="T3" fmla="*/ 0 h 19"/>
                    <a:gd name="T4" fmla="*/ 1 w 49"/>
                    <a:gd name="T5" fmla="*/ 0 h 19"/>
                    <a:gd name="T6" fmla="*/ 0 w 49"/>
                    <a:gd name="T7" fmla="*/ 2 h 19"/>
                    <a:gd name="T8" fmla="*/ 0 w 49"/>
                    <a:gd name="T9" fmla="*/ 4 h 19"/>
                    <a:gd name="T10" fmla="*/ 0 w 49"/>
                    <a:gd name="T11" fmla="*/ 5 h 19"/>
                    <a:gd name="T12" fmla="*/ 0 w 49"/>
                    <a:gd name="T13" fmla="*/ 7 h 19"/>
                    <a:gd name="T14" fmla="*/ 1 w 49"/>
                    <a:gd name="T15" fmla="*/ 9 h 19"/>
                    <a:gd name="T16" fmla="*/ 3 w 49"/>
                    <a:gd name="T17" fmla="*/ 10 h 19"/>
                    <a:gd name="T18" fmla="*/ 35 w 49"/>
                    <a:gd name="T19" fmla="*/ 17 h 19"/>
                    <a:gd name="T20" fmla="*/ 43 w 49"/>
                    <a:gd name="T21" fmla="*/ 19 h 19"/>
                    <a:gd name="T22" fmla="*/ 45 w 49"/>
                    <a:gd name="T23" fmla="*/ 19 h 19"/>
                    <a:gd name="T24" fmla="*/ 47 w 49"/>
                    <a:gd name="T25" fmla="*/ 17 h 19"/>
                    <a:gd name="T26" fmla="*/ 49 w 49"/>
                    <a:gd name="T27" fmla="*/ 16 h 19"/>
                    <a:gd name="T28" fmla="*/ 49 w 49"/>
                    <a:gd name="T29" fmla="*/ 14 h 19"/>
                    <a:gd name="T30" fmla="*/ 49 w 49"/>
                    <a:gd name="T31" fmla="*/ 12 h 19"/>
                    <a:gd name="T32" fmla="*/ 49 w 49"/>
                    <a:gd name="T33" fmla="*/ 10 h 19"/>
                    <a:gd name="T34" fmla="*/ 47 w 49"/>
                    <a:gd name="T35" fmla="*/ 9 h 19"/>
                    <a:gd name="T36" fmla="*/ 45 w 49"/>
                    <a:gd name="T37" fmla="*/ 9 h 19"/>
                    <a:gd name="T38" fmla="*/ 37 w 49"/>
                    <a:gd name="T39" fmla="*/ 7 h 19"/>
                    <a:gd name="T40" fmla="*/ 5 w 49"/>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9">
                      <a:moveTo>
                        <a:pt x="5" y="0"/>
                      </a:moveTo>
                      <a:lnTo>
                        <a:pt x="3" y="0"/>
                      </a:lnTo>
                      <a:lnTo>
                        <a:pt x="1" y="0"/>
                      </a:lnTo>
                      <a:lnTo>
                        <a:pt x="0" y="2"/>
                      </a:lnTo>
                      <a:lnTo>
                        <a:pt x="0" y="4"/>
                      </a:lnTo>
                      <a:lnTo>
                        <a:pt x="0" y="5"/>
                      </a:lnTo>
                      <a:lnTo>
                        <a:pt x="0" y="7"/>
                      </a:lnTo>
                      <a:lnTo>
                        <a:pt x="1" y="9"/>
                      </a:lnTo>
                      <a:lnTo>
                        <a:pt x="3" y="10"/>
                      </a:lnTo>
                      <a:lnTo>
                        <a:pt x="35" y="17"/>
                      </a:lnTo>
                      <a:lnTo>
                        <a:pt x="43" y="19"/>
                      </a:lnTo>
                      <a:lnTo>
                        <a:pt x="45" y="19"/>
                      </a:lnTo>
                      <a:lnTo>
                        <a:pt x="47" y="17"/>
                      </a:lnTo>
                      <a:lnTo>
                        <a:pt x="49" y="16"/>
                      </a:lnTo>
                      <a:lnTo>
                        <a:pt x="49" y="14"/>
                      </a:lnTo>
                      <a:lnTo>
                        <a:pt x="49" y="12"/>
                      </a:lnTo>
                      <a:lnTo>
                        <a:pt x="49" y="10"/>
                      </a:lnTo>
                      <a:lnTo>
                        <a:pt x="47" y="9"/>
                      </a:lnTo>
                      <a:lnTo>
                        <a:pt x="45" y="9"/>
                      </a:lnTo>
                      <a:lnTo>
                        <a:pt x="37" y="7"/>
                      </a:lnTo>
                      <a:lnTo>
                        <a:pt x="5" y="0"/>
                      </a:lnTo>
                      <a:close/>
                    </a:path>
                  </a:pathLst>
                </a:custGeom>
                <a:solidFill>
                  <a:srgbClr val="000000"/>
                </a:solidFill>
                <a:ln w="9525">
                  <a:solidFill>
                    <a:schemeClr val="tx2"/>
                  </a:solidFill>
                  <a:round/>
                  <a:headEnd/>
                  <a:tailEnd/>
                </a:ln>
              </p:spPr>
              <p:txBody>
                <a:bodyPr/>
                <a:lstStyle/>
                <a:p>
                  <a:endParaRPr lang="en-US"/>
                </a:p>
              </p:txBody>
            </p:sp>
            <p:sp>
              <p:nvSpPr>
                <p:cNvPr id="5174" name="Freeform 54"/>
                <p:cNvSpPr>
                  <a:spLocks/>
                </p:cNvSpPr>
                <p:nvPr/>
              </p:nvSpPr>
              <p:spPr bwMode="auto">
                <a:xfrm>
                  <a:off x="3898" y="3201"/>
                  <a:ext cx="49" cy="18"/>
                </a:xfrm>
                <a:custGeom>
                  <a:avLst/>
                  <a:gdLst>
                    <a:gd name="T0" fmla="*/ 5 w 49"/>
                    <a:gd name="T1" fmla="*/ 0 h 18"/>
                    <a:gd name="T2" fmla="*/ 3 w 49"/>
                    <a:gd name="T3" fmla="*/ 0 h 18"/>
                    <a:gd name="T4" fmla="*/ 1 w 49"/>
                    <a:gd name="T5" fmla="*/ 2 h 18"/>
                    <a:gd name="T6" fmla="*/ 0 w 49"/>
                    <a:gd name="T7" fmla="*/ 3 h 18"/>
                    <a:gd name="T8" fmla="*/ 0 w 49"/>
                    <a:gd name="T9" fmla="*/ 5 h 18"/>
                    <a:gd name="T10" fmla="*/ 0 w 49"/>
                    <a:gd name="T11" fmla="*/ 7 h 18"/>
                    <a:gd name="T12" fmla="*/ 0 w 49"/>
                    <a:gd name="T13" fmla="*/ 8 h 18"/>
                    <a:gd name="T14" fmla="*/ 1 w 49"/>
                    <a:gd name="T15" fmla="*/ 10 h 18"/>
                    <a:gd name="T16" fmla="*/ 3 w 49"/>
                    <a:gd name="T17" fmla="*/ 10 h 18"/>
                    <a:gd name="T18" fmla="*/ 6 w 49"/>
                    <a:gd name="T19" fmla="*/ 12 h 18"/>
                    <a:gd name="T20" fmla="*/ 44 w 49"/>
                    <a:gd name="T21" fmla="*/ 18 h 18"/>
                    <a:gd name="T22" fmla="*/ 45 w 49"/>
                    <a:gd name="T23" fmla="*/ 18 h 18"/>
                    <a:gd name="T24" fmla="*/ 47 w 49"/>
                    <a:gd name="T25" fmla="*/ 17 h 18"/>
                    <a:gd name="T26" fmla="*/ 49 w 49"/>
                    <a:gd name="T27" fmla="*/ 15 h 18"/>
                    <a:gd name="T28" fmla="*/ 49 w 49"/>
                    <a:gd name="T29" fmla="*/ 13 h 18"/>
                    <a:gd name="T30" fmla="*/ 49 w 49"/>
                    <a:gd name="T31" fmla="*/ 12 h 18"/>
                    <a:gd name="T32" fmla="*/ 49 w 49"/>
                    <a:gd name="T33" fmla="*/ 10 h 18"/>
                    <a:gd name="T34" fmla="*/ 47 w 49"/>
                    <a:gd name="T35" fmla="*/ 8 h 18"/>
                    <a:gd name="T36" fmla="*/ 45 w 49"/>
                    <a:gd name="T37" fmla="*/ 8 h 18"/>
                    <a:gd name="T38" fmla="*/ 8 w 49"/>
                    <a:gd name="T39" fmla="*/ 2 h 18"/>
                    <a:gd name="T40" fmla="*/ 5 w 4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8">
                      <a:moveTo>
                        <a:pt x="5" y="0"/>
                      </a:moveTo>
                      <a:lnTo>
                        <a:pt x="3" y="0"/>
                      </a:lnTo>
                      <a:lnTo>
                        <a:pt x="1" y="2"/>
                      </a:lnTo>
                      <a:lnTo>
                        <a:pt x="0" y="3"/>
                      </a:lnTo>
                      <a:lnTo>
                        <a:pt x="0" y="5"/>
                      </a:lnTo>
                      <a:lnTo>
                        <a:pt x="0" y="7"/>
                      </a:lnTo>
                      <a:lnTo>
                        <a:pt x="0" y="8"/>
                      </a:lnTo>
                      <a:lnTo>
                        <a:pt x="1" y="10"/>
                      </a:lnTo>
                      <a:lnTo>
                        <a:pt x="3" y="10"/>
                      </a:lnTo>
                      <a:lnTo>
                        <a:pt x="6" y="12"/>
                      </a:lnTo>
                      <a:lnTo>
                        <a:pt x="44" y="18"/>
                      </a:lnTo>
                      <a:lnTo>
                        <a:pt x="45" y="18"/>
                      </a:lnTo>
                      <a:lnTo>
                        <a:pt x="47" y="17"/>
                      </a:lnTo>
                      <a:lnTo>
                        <a:pt x="49" y="15"/>
                      </a:lnTo>
                      <a:lnTo>
                        <a:pt x="49" y="13"/>
                      </a:lnTo>
                      <a:lnTo>
                        <a:pt x="49" y="12"/>
                      </a:lnTo>
                      <a:lnTo>
                        <a:pt x="49" y="10"/>
                      </a:lnTo>
                      <a:lnTo>
                        <a:pt x="47" y="8"/>
                      </a:lnTo>
                      <a:lnTo>
                        <a:pt x="45" y="8"/>
                      </a:lnTo>
                      <a:lnTo>
                        <a:pt x="8" y="2"/>
                      </a:lnTo>
                      <a:lnTo>
                        <a:pt x="5" y="0"/>
                      </a:lnTo>
                      <a:close/>
                    </a:path>
                  </a:pathLst>
                </a:custGeom>
                <a:solidFill>
                  <a:srgbClr val="000000"/>
                </a:solidFill>
                <a:ln w="9525">
                  <a:solidFill>
                    <a:schemeClr val="tx2"/>
                  </a:solidFill>
                  <a:round/>
                  <a:headEnd/>
                  <a:tailEnd/>
                </a:ln>
              </p:spPr>
              <p:txBody>
                <a:bodyPr/>
                <a:lstStyle/>
                <a:p>
                  <a:endParaRPr lang="en-US"/>
                </a:p>
              </p:txBody>
            </p:sp>
            <p:sp>
              <p:nvSpPr>
                <p:cNvPr id="5175" name="Freeform 55"/>
                <p:cNvSpPr>
                  <a:spLocks/>
                </p:cNvSpPr>
                <p:nvPr/>
              </p:nvSpPr>
              <p:spPr bwMode="auto">
                <a:xfrm>
                  <a:off x="3967" y="3214"/>
                  <a:ext cx="50" cy="16"/>
                </a:xfrm>
                <a:custGeom>
                  <a:avLst/>
                  <a:gdLst>
                    <a:gd name="T0" fmla="*/ 7 w 50"/>
                    <a:gd name="T1" fmla="*/ 0 h 16"/>
                    <a:gd name="T2" fmla="*/ 5 w 50"/>
                    <a:gd name="T3" fmla="*/ 0 h 16"/>
                    <a:gd name="T4" fmla="*/ 3 w 50"/>
                    <a:gd name="T5" fmla="*/ 0 h 16"/>
                    <a:gd name="T6" fmla="*/ 2 w 50"/>
                    <a:gd name="T7" fmla="*/ 2 h 16"/>
                    <a:gd name="T8" fmla="*/ 0 w 50"/>
                    <a:gd name="T9" fmla="*/ 4 h 16"/>
                    <a:gd name="T10" fmla="*/ 0 w 50"/>
                    <a:gd name="T11" fmla="*/ 5 h 16"/>
                    <a:gd name="T12" fmla="*/ 2 w 50"/>
                    <a:gd name="T13" fmla="*/ 7 h 16"/>
                    <a:gd name="T14" fmla="*/ 3 w 50"/>
                    <a:gd name="T15" fmla="*/ 9 h 16"/>
                    <a:gd name="T16" fmla="*/ 5 w 50"/>
                    <a:gd name="T17" fmla="*/ 10 h 16"/>
                    <a:gd name="T18" fmla="*/ 13 w 50"/>
                    <a:gd name="T19" fmla="*/ 12 h 16"/>
                    <a:gd name="T20" fmla="*/ 44 w 50"/>
                    <a:gd name="T21" fmla="*/ 16 h 16"/>
                    <a:gd name="T22" fmla="*/ 45 w 50"/>
                    <a:gd name="T23" fmla="*/ 16 h 16"/>
                    <a:gd name="T24" fmla="*/ 47 w 50"/>
                    <a:gd name="T25" fmla="*/ 16 h 16"/>
                    <a:gd name="T26" fmla="*/ 49 w 50"/>
                    <a:gd name="T27" fmla="*/ 14 h 16"/>
                    <a:gd name="T28" fmla="*/ 50 w 50"/>
                    <a:gd name="T29" fmla="*/ 12 h 16"/>
                    <a:gd name="T30" fmla="*/ 50 w 50"/>
                    <a:gd name="T31" fmla="*/ 10 h 16"/>
                    <a:gd name="T32" fmla="*/ 49 w 50"/>
                    <a:gd name="T33" fmla="*/ 9 h 16"/>
                    <a:gd name="T34" fmla="*/ 47 w 50"/>
                    <a:gd name="T35" fmla="*/ 7 h 16"/>
                    <a:gd name="T36" fmla="*/ 45 w 50"/>
                    <a:gd name="T37" fmla="*/ 5 h 16"/>
                    <a:gd name="T38" fmla="*/ 15 w 50"/>
                    <a:gd name="T39" fmla="*/ 2 h 16"/>
                    <a:gd name="T40" fmla="*/ 7 w 50"/>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6">
                      <a:moveTo>
                        <a:pt x="7" y="0"/>
                      </a:moveTo>
                      <a:lnTo>
                        <a:pt x="5" y="0"/>
                      </a:lnTo>
                      <a:lnTo>
                        <a:pt x="3" y="0"/>
                      </a:lnTo>
                      <a:lnTo>
                        <a:pt x="2" y="2"/>
                      </a:lnTo>
                      <a:lnTo>
                        <a:pt x="0" y="4"/>
                      </a:lnTo>
                      <a:lnTo>
                        <a:pt x="0" y="5"/>
                      </a:lnTo>
                      <a:lnTo>
                        <a:pt x="2" y="7"/>
                      </a:lnTo>
                      <a:lnTo>
                        <a:pt x="3" y="9"/>
                      </a:lnTo>
                      <a:lnTo>
                        <a:pt x="5" y="10"/>
                      </a:lnTo>
                      <a:lnTo>
                        <a:pt x="13" y="12"/>
                      </a:lnTo>
                      <a:lnTo>
                        <a:pt x="44" y="16"/>
                      </a:lnTo>
                      <a:lnTo>
                        <a:pt x="45" y="16"/>
                      </a:lnTo>
                      <a:lnTo>
                        <a:pt x="47" y="16"/>
                      </a:lnTo>
                      <a:lnTo>
                        <a:pt x="49" y="14"/>
                      </a:lnTo>
                      <a:lnTo>
                        <a:pt x="50" y="12"/>
                      </a:lnTo>
                      <a:lnTo>
                        <a:pt x="50" y="10"/>
                      </a:lnTo>
                      <a:lnTo>
                        <a:pt x="49" y="9"/>
                      </a:lnTo>
                      <a:lnTo>
                        <a:pt x="47" y="7"/>
                      </a:lnTo>
                      <a:lnTo>
                        <a:pt x="45" y="5"/>
                      </a:lnTo>
                      <a:lnTo>
                        <a:pt x="15" y="2"/>
                      </a:lnTo>
                      <a:lnTo>
                        <a:pt x="7" y="0"/>
                      </a:lnTo>
                      <a:close/>
                    </a:path>
                  </a:pathLst>
                </a:custGeom>
                <a:solidFill>
                  <a:srgbClr val="000000"/>
                </a:solidFill>
                <a:ln w="9525">
                  <a:solidFill>
                    <a:schemeClr val="tx2"/>
                  </a:solidFill>
                  <a:round/>
                  <a:headEnd/>
                  <a:tailEnd/>
                </a:ln>
              </p:spPr>
              <p:txBody>
                <a:bodyPr/>
                <a:lstStyle/>
                <a:p>
                  <a:endParaRPr lang="en-US"/>
                </a:p>
              </p:txBody>
            </p:sp>
            <p:sp>
              <p:nvSpPr>
                <p:cNvPr id="5176" name="Freeform 56"/>
                <p:cNvSpPr>
                  <a:spLocks/>
                </p:cNvSpPr>
                <p:nvPr/>
              </p:nvSpPr>
              <p:spPr bwMode="auto">
                <a:xfrm>
                  <a:off x="4038" y="3224"/>
                  <a:ext cx="50" cy="14"/>
                </a:xfrm>
                <a:custGeom>
                  <a:avLst/>
                  <a:gdLst>
                    <a:gd name="T0" fmla="*/ 5 w 50"/>
                    <a:gd name="T1" fmla="*/ 0 h 14"/>
                    <a:gd name="T2" fmla="*/ 3 w 50"/>
                    <a:gd name="T3" fmla="*/ 0 h 14"/>
                    <a:gd name="T4" fmla="*/ 1 w 50"/>
                    <a:gd name="T5" fmla="*/ 0 h 14"/>
                    <a:gd name="T6" fmla="*/ 0 w 50"/>
                    <a:gd name="T7" fmla="*/ 2 h 14"/>
                    <a:gd name="T8" fmla="*/ 0 w 50"/>
                    <a:gd name="T9" fmla="*/ 4 h 14"/>
                    <a:gd name="T10" fmla="*/ 0 w 50"/>
                    <a:gd name="T11" fmla="*/ 6 h 14"/>
                    <a:gd name="T12" fmla="*/ 0 w 50"/>
                    <a:gd name="T13" fmla="*/ 7 h 14"/>
                    <a:gd name="T14" fmla="*/ 1 w 50"/>
                    <a:gd name="T15" fmla="*/ 9 h 14"/>
                    <a:gd name="T16" fmla="*/ 3 w 50"/>
                    <a:gd name="T17" fmla="*/ 11 h 14"/>
                    <a:gd name="T18" fmla="*/ 13 w 50"/>
                    <a:gd name="T19" fmla="*/ 12 h 14"/>
                    <a:gd name="T20" fmla="*/ 44 w 50"/>
                    <a:gd name="T21" fmla="*/ 14 h 14"/>
                    <a:gd name="T22" fmla="*/ 45 w 50"/>
                    <a:gd name="T23" fmla="*/ 14 h 14"/>
                    <a:gd name="T24" fmla="*/ 47 w 50"/>
                    <a:gd name="T25" fmla="*/ 14 h 14"/>
                    <a:gd name="T26" fmla="*/ 49 w 50"/>
                    <a:gd name="T27" fmla="*/ 12 h 14"/>
                    <a:gd name="T28" fmla="*/ 50 w 50"/>
                    <a:gd name="T29" fmla="*/ 11 h 14"/>
                    <a:gd name="T30" fmla="*/ 50 w 50"/>
                    <a:gd name="T31" fmla="*/ 9 h 14"/>
                    <a:gd name="T32" fmla="*/ 49 w 50"/>
                    <a:gd name="T33" fmla="*/ 7 h 14"/>
                    <a:gd name="T34" fmla="*/ 47 w 50"/>
                    <a:gd name="T35" fmla="*/ 6 h 14"/>
                    <a:gd name="T36" fmla="*/ 45 w 50"/>
                    <a:gd name="T37" fmla="*/ 4 h 14"/>
                    <a:gd name="T38" fmla="*/ 15 w 50"/>
                    <a:gd name="T39" fmla="*/ 2 h 14"/>
                    <a:gd name="T40" fmla="*/ 5 w 50"/>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4">
                      <a:moveTo>
                        <a:pt x="5" y="0"/>
                      </a:moveTo>
                      <a:lnTo>
                        <a:pt x="3" y="0"/>
                      </a:lnTo>
                      <a:lnTo>
                        <a:pt x="1" y="0"/>
                      </a:lnTo>
                      <a:lnTo>
                        <a:pt x="0" y="2"/>
                      </a:lnTo>
                      <a:lnTo>
                        <a:pt x="0" y="4"/>
                      </a:lnTo>
                      <a:lnTo>
                        <a:pt x="0" y="6"/>
                      </a:lnTo>
                      <a:lnTo>
                        <a:pt x="0" y="7"/>
                      </a:lnTo>
                      <a:lnTo>
                        <a:pt x="1" y="9"/>
                      </a:lnTo>
                      <a:lnTo>
                        <a:pt x="3" y="11"/>
                      </a:lnTo>
                      <a:lnTo>
                        <a:pt x="13" y="12"/>
                      </a:lnTo>
                      <a:lnTo>
                        <a:pt x="44" y="14"/>
                      </a:lnTo>
                      <a:lnTo>
                        <a:pt x="45" y="14"/>
                      </a:lnTo>
                      <a:lnTo>
                        <a:pt x="47" y="14"/>
                      </a:lnTo>
                      <a:lnTo>
                        <a:pt x="49" y="12"/>
                      </a:lnTo>
                      <a:lnTo>
                        <a:pt x="50" y="11"/>
                      </a:lnTo>
                      <a:lnTo>
                        <a:pt x="50" y="9"/>
                      </a:lnTo>
                      <a:lnTo>
                        <a:pt x="49" y="7"/>
                      </a:lnTo>
                      <a:lnTo>
                        <a:pt x="47" y="6"/>
                      </a:lnTo>
                      <a:lnTo>
                        <a:pt x="45" y="4"/>
                      </a:lnTo>
                      <a:lnTo>
                        <a:pt x="15" y="2"/>
                      </a:lnTo>
                      <a:lnTo>
                        <a:pt x="5" y="0"/>
                      </a:lnTo>
                      <a:close/>
                    </a:path>
                  </a:pathLst>
                </a:custGeom>
                <a:solidFill>
                  <a:srgbClr val="000000"/>
                </a:solidFill>
                <a:ln w="9525">
                  <a:solidFill>
                    <a:schemeClr val="tx2"/>
                  </a:solidFill>
                  <a:round/>
                  <a:headEnd/>
                  <a:tailEnd/>
                </a:ln>
              </p:spPr>
              <p:txBody>
                <a:bodyPr/>
                <a:lstStyle/>
                <a:p>
                  <a:endParaRPr lang="en-US"/>
                </a:p>
              </p:txBody>
            </p:sp>
            <p:sp>
              <p:nvSpPr>
                <p:cNvPr id="5177" name="Freeform 57"/>
                <p:cNvSpPr>
                  <a:spLocks/>
                </p:cNvSpPr>
                <p:nvPr/>
              </p:nvSpPr>
              <p:spPr bwMode="auto">
                <a:xfrm>
                  <a:off x="4107" y="3231"/>
                  <a:ext cx="50" cy="14"/>
                </a:xfrm>
                <a:custGeom>
                  <a:avLst/>
                  <a:gdLst>
                    <a:gd name="T0" fmla="*/ 7 w 50"/>
                    <a:gd name="T1" fmla="*/ 0 h 14"/>
                    <a:gd name="T2" fmla="*/ 5 w 50"/>
                    <a:gd name="T3" fmla="*/ 0 h 14"/>
                    <a:gd name="T4" fmla="*/ 3 w 50"/>
                    <a:gd name="T5" fmla="*/ 2 h 14"/>
                    <a:gd name="T6" fmla="*/ 2 w 50"/>
                    <a:gd name="T7" fmla="*/ 4 h 14"/>
                    <a:gd name="T8" fmla="*/ 0 w 50"/>
                    <a:gd name="T9" fmla="*/ 5 h 14"/>
                    <a:gd name="T10" fmla="*/ 0 w 50"/>
                    <a:gd name="T11" fmla="*/ 7 h 14"/>
                    <a:gd name="T12" fmla="*/ 2 w 50"/>
                    <a:gd name="T13" fmla="*/ 9 h 14"/>
                    <a:gd name="T14" fmla="*/ 3 w 50"/>
                    <a:gd name="T15" fmla="*/ 10 h 14"/>
                    <a:gd name="T16" fmla="*/ 5 w 50"/>
                    <a:gd name="T17" fmla="*/ 10 h 14"/>
                    <a:gd name="T18" fmla="*/ 10 w 50"/>
                    <a:gd name="T19" fmla="*/ 12 h 14"/>
                    <a:gd name="T20" fmla="*/ 45 w 50"/>
                    <a:gd name="T21" fmla="*/ 14 h 14"/>
                    <a:gd name="T22" fmla="*/ 47 w 50"/>
                    <a:gd name="T23" fmla="*/ 14 h 14"/>
                    <a:gd name="T24" fmla="*/ 49 w 50"/>
                    <a:gd name="T25" fmla="*/ 14 h 14"/>
                    <a:gd name="T26" fmla="*/ 50 w 50"/>
                    <a:gd name="T27" fmla="*/ 12 h 14"/>
                    <a:gd name="T28" fmla="*/ 50 w 50"/>
                    <a:gd name="T29" fmla="*/ 10 h 14"/>
                    <a:gd name="T30" fmla="*/ 50 w 50"/>
                    <a:gd name="T31" fmla="*/ 9 h 14"/>
                    <a:gd name="T32" fmla="*/ 50 w 50"/>
                    <a:gd name="T33" fmla="*/ 7 h 14"/>
                    <a:gd name="T34" fmla="*/ 49 w 50"/>
                    <a:gd name="T35" fmla="*/ 5 h 14"/>
                    <a:gd name="T36" fmla="*/ 47 w 50"/>
                    <a:gd name="T37" fmla="*/ 4 h 14"/>
                    <a:gd name="T38" fmla="*/ 12 w 50"/>
                    <a:gd name="T39" fmla="*/ 2 h 14"/>
                    <a:gd name="T40" fmla="*/ 7 w 50"/>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4">
                      <a:moveTo>
                        <a:pt x="7" y="0"/>
                      </a:moveTo>
                      <a:lnTo>
                        <a:pt x="5" y="0"/>
                      </a:lnTo>
                      <a:lnTo>
                        <a:pt x="3" y="2"/>
                      </a:lnTo>
                      <a:lnTo>
                        <a:pt x="2" y="4"/>
                      </a:lnTo>
                      <a:lnTo>
                        <a:pt x="0" y="5"/>
                      </a:lnTo>
                      <a:lnTo>
                        <a:pt x="0" y="7"/>
                      </a:lnTo>
                      <a:lnTo>
                        <a:pt x="2" y="9"/>
                      </a:lnTo>
                      <a:lnTo>
                        <a:pt x="3" y="10"/>
                      </a:lnTo>
                      <a:lnTo>
                        <a:pt x="5" y="10"/>
                      </a:lnTo>
                      <a:lnTo>
                        <a:pt x="10" y="12"/>
                      </a:lnTo>
                      <a:lnTo>
                        <a:pt x="45" y="14"/>
                      </a:lnTo>
                      <a:lnTo>
                        <a:pt x="47" y="14"/>
                      </a:lnTo>
                      <a:lnTo>
                        <a:pt x="49" y="14"/>
                      </a:lnTo>
                      <a:lnTo>
                        <a:pt x="50" y="12"/>
                      </a:lnTo>
                      <a:lnTo>
                        <a:pt x="50" y="10"/>
                      </a:lnTo>
                      <a:lnTo>
                        <a:pt x="50" y="9"/>
                      </a:lnTo>
                      <a:lnTo>
                        <a:pt x="50" y="7"/>
                      </a:lnTo>
                      <a:lnTo>
                        <a:pt x="49" y="5"/>
                      </a:lnTo>
                      <a:lnTo>
                        <a:pt x="47" y="4"/>
                      </a:lnTo>
                      <a:lnTo>
                        <a:pt x="12" y="2"/>
                      </a:lnTo>
                      <a:lnTo>
                        <a:pt x="7" y="0"/>
                      </a:lnTo>
                      <a:close/>
                    </a:path>
                  </a:pathLst>
                </a:custGeom>
                <a:solidFill>
                  <a:srgbClr val="000000"/>
                </a:solidFill>
                <a:ln w="9525">
                  <a:solidFill>
                    <a:schemeClr val="tx2"/>
                  </a:solidFill>
                  <a:round/>
                  <a:headEnd/>
                  <a:tailEnd/>
                </a:ln>
              </p:spPr>
              <p:txBody>
                <a:bodyPr/>
                <a:lstStyle/>
                <a:p>
                  <a:endParaRPr lang="en-US"/>
                </a:p>
              </p:txBody>
            </p:sp>
            <p:sp>
              <p:nvSpPr>
                <p:cNvPr id="5178" name="Freeform 58"/>
                <p:cNvSpPr>
                  <a:spLocks/>
                </p:cNvSpPr>
                <p:nvPr/>
              </p:nvSpPr>
              <p:spPr bwMode="auto">
                <a:xfrm>
                  <a:off x="4178" y="3238"/>
                  <a:ext cx="50" cy="12"/>
                </a:xfrm>
                <a:custGeom>
                  <a:avLst/>
                  <a:gdLst>
                    <a:gd name="T0" fmla="*/ 6 w 50"/>
                    <a:gd name="T1" fmla="*/ 0 h 12"/>
                    <a:gd name="T2" fmla="*/ 5 w 50"/>
                    <a:gd name="T3" fmla="*/ 0 h 12"/>
                    <a:gd name="T4" fmla="*/ 3 w 50"/>
                    <a:gd name="T5" fmla="*/ 0 h 12"/>
                    <a:gd name="T6" fmla="*/ 1 w 50"/>
                    <a:gd name="T7" fmla="*/ 2 h 12"/>
                    <a:gd name="T8" fmla="*/ 0 w 50"/>
                    <a:gd name="T9" fmla="*/ 3 h 12"/>
                    <a:gd name="T10" fmla="*/ 0 w 50"/>
                    <a:gd name="T11" fmla="*/ 5 h 12"/>
                    <a:gd name="T12" fmla="*/ 1 w 50"/>
                    <a:gd name="T13" fmla="*/ 7 h 12"/>
                    <a:gd name="T14" fmla="*/ 3 w 50"/>
                    <a:gd name="T15" fmla="*/ 8 h 12"/>
                    <a:gd name="T16" fmla="*/ 5 w 50"/>
                    <a:gd name="T17" fmla="*/ 10 h 12"/>
                    <a:gd name="T18" fmla="*/ 45 w 50"/>
                    <a:gd name="T19" fmla="*/ 12 h 12"/>
                    <a:gd name="T20" fmla="*/ 47 w 50"/>
                    <a:gd name="T21" fmla="*/ 12 h 12"/>
                    <a:gd name="T22" fmla="*/ 49 w 50"/>
                    <a:gd name="T23" fmla="*/ 10 h 12"/>
                    <a:gd name="T24" fmla="*/ 50 w 50"/>
                    <a:gd name="T25" fmla="*/ 8 h 12"/>
                    <a:gd name="T26" fmla="*/ 50 w 50"/>
                    <a:gd name="T27" fmla="*/ 7 h 12"/>
                    <a:gd name="T28" fmla="*/ 50 w 50"/>
                    <a:gd name="T29" fmla="*/ 5 h 12"/>
                    <a:gd name="T30" fmla="*/ 50 w 50"/>
                    <a:gd name="T31" fmla="*/ 3 h 12"/>
                    <a:gd name="T32" fmla="*/ 49 w 50"/>
                    <a:gd name="T33" fmla="*/ 2 h 12"/>
                    <a:gd name="T34" fmla="*/ 47 w 50"/>
                    <a:gd name="T35" fmla="*/ 2 h 12"/>
                    <a:gd name="T36" fmla="*/ 6 w 50"/>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12">
                      <a:moveTo>
                        <a:pt x="6" y="0"/>
                      </a:moveTo>
                      <a:lnTo>
                        <a:pt x="5" y="0"/>
                      </a:lnTo>
                      <a:lnTo>
                        <a:pt x="3" y="0"/>
                      </a:lnTo>
                      <a:lnTo>
                        <a:pt x="1" y="2"/>
                      </a:lnTo>
                      <a:lnTo>
                        <a:pt x="0" y="3"/>
                      </a:lnTo>
                      <a:lnTo>
                        <a:pt x="0" y="5"/>
                      </a:lnTo>
                      <a:lnTo>
                        <a:pt x="1" y="7"/>
                      </a:lnTo>
                      <a:lnTo>
                        <a:pt x="3" y="8"/>
                      </a:lnTo>
                      <a:lnTo>
                        <a:pt x="5" y="10"/>
                      </a:lnTo>
                      <a:lnTo>
                        <a:pt x="45" y="12"/>
                      </a:lnTo>
                      <a:lnTo>
                        <a:pt x="47" y="12"/>
                      </a:lnTo>
                      <a:lnTo>
                        <a:pt x="49" y="10"/>
                      </a:lnTo>
                      <a:lnTo>
                        <a:pt x="50" y="8"/>
                      </a:lnTo>
                      <a:lnTo>
                        <a:pt x="50" y="7"/>
                      </a:lnTo>
                      <a:lnTo>
                        <a:pt x="50" y="5"/>
                      </a:lnTo>
                      <a:lnTo>
                        <a:pt x="50" y="3"/>
                      </a:lnTo>
                      <a:lnTo>
                        <a:pt x="49" y="2"/>
                      </a:lnTo>
                      <a:lnTo>
                        <a:pt x="47" y="2"/>
                      </a:lnTo>
                      <a:lnTo>
                        <a:pt x="6" y="0"/>
                      </a:lnTo>
                      <a:close/>
                    </a:path>
                  </a:pathLst>
                </a:custGeom>
                <a:solidFill>
                  <a:srgbClr val="000000"/>
                </a:solidFill>
                <a:ln w="9525">
                  <a:solidFill>
                    <a:schemeClr val="tx2"/>
                  </a:solidFill>
                  <a:round/>
                  <a:headEnd/>
                  <a:tailEnd/>
                </a:ln>
              </p:spPr>
              <p:txBody>
                <a:bodyPr/>
                <a:lstStyle/>
                <a:p>
                  <a:endParaRPr lang="en-US"/>
                </a:p>
              </p:txBody>
            </p:sp>
            <p:sp>
              <p:nvSpPr>
                <p:cNvPr id="5179" name="Freeform 59"/>
                <p:cNvSpPr>
                  <a:spLocks/>
                </p:cNvSpPr>
                <p:nvPr/>
              </p:nvSpPr>
              <p:spPr bwMode="auto">
                <a:xfrm>
                  <a:off x="4249" y="3241"/>
                  <a:ext cx="50" cy="12"/>
                </a:xfrm>
                <a:custGeom>
                  <a:avLst/>
                  <a:gdLst>
                    <a:gd name="T0" fmla="*/ 6 w 50"/>
                    <a:gd name="T1" fmla="*/ 0 h 12"/>
                    <a:gd name="T2" fmla="*/ 5 w 50"/>
                    <a:gd name="T3" fmla="*/ 0 h 12"/>
                    <a:gd name="T4" fmla="*/ 3 w 50"/>
                    <a:gd name="T5" fmla="*/ 0 h 12"/>
                    <a:gd name="T6" fmla="*/ 1 w 50"/>
                    <a:gd name="T7" fmla="*/ 2 h 12"/>
                    <a:gd name="T8" fmla="*/ 0 w 50"/>
                    <a:gd name="T9" fmla="*/ 4 h 12"/>
                    <a:gd name="T10" fmla="*/ 0 w 50"/>
                    <a:gd name="T11" fmla="*/ 5 h 12"/>
                    <a:gd name="T12" fmla="*/ 1 w 50"/>
                    <a:gd name="T13" fmla="*/ 7 h 12"/>
                    <a:gd name="T14" fmla="*/ 3 w 50"/>
                    <a:gd name="T15" fmla="*/ 9 h 12"/>
                    <a:gd name="T16" fmla="*/ 5 w 50"/>
                    <a:gd name="T17" fmla="*/ 10 h 12"/>
                    <a:gd name="T18" fmla="*/ 45 w 50"/>
                    <a:gd name="T19" fmla="*/ 12 h 12"/>
                    <a:gd name="T20" fmla="*/ 47 w 50"/>
                    <a:gd name="T21" fmla="*/ 12 h 12"/>
                    <a:gd name="T22" fmla="*/ 48 w 50"/>
                    <a:gd name="T23" fmla="*/ 10 h 12"/>
                    <a:gd name="T24" fmla="*/ 50 w 50"/>
                    <a:gd name="T25" fmla="*/ 9 h 12"/>
                    <a:gd name="T26" fmla="*/ 50 w 50"/>
                    <a:gd name="T27" fmla="*/ 7 h 12"/>
                    <a:gd name="T28" fmla="*/ 50 w 50"/>
                    <a:gd name="T29" fmla="*/ 5 h 12"/>
                    <a:gd name="T30" fmla="*/ 50 w 50"/>
                    <a:gd name="T31" fmla="*/ 4 h 12"/>
                    <a:gd name="T32" fmla="*/ 48 w 50"/>
                    <a:gd name="T33" fmla="*/ 2 h 12"/>
                    <a:gd name="T34" fmla="*/ 47 w 50"/>
                    <a:gd name="T35" fmla="*/ 2 h 12"/>
                    <a:gd name="T36" fmla="*/ 6 w 50"/>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12">
                      <a:moveTo>
                        <a:pt x="6" y="0"/>
                      </a:moveTo>
                      <a:lnTo>
                        <a:pt x="5" y="0"/>
                      </a:lnTo>
                      <a:lnTo>
                        <a:pt x="3" y="0"/>
                      </a:lnTo>
                      <a:lnTo>
                        <a:pt x="1" y="2"/>
                      </a:lnTo>
                      <a:lnTo>
                        <a:pt x="0" y="4"/>
                      </a:lnTo>
                      <a:lnTo>
                        <a:pt x="0" y="5"/>
                      </a:lnTo>
                      <a:lnTo>
                        <a:pt x="1" y="7"/>
                      </a:lnTo>
                      <a:lnTo>
                        <a:pt x="3" y="9"/>
                      </a:lnTo>
                      <a:lnTo>
                        <a:pt x="5" y="10"/>
                      </a:lnTo>
                      <a:lnTo>
                        <a:pt x="45" y="12"/>
                      </a:lnTo>
                      <a:lnTo>
                        <a:pt x="47" y="12"/>
                      </a:lnTo>
                      <a:lnTo>
                        <a:pt x="48" y="10"/>
                      </a:lnTo>
                      <a:lnTo>
                        <a:pt x="50" y="9"/>
                      </a:lnTo>
                      <a:lnTo>
                        <a:pt x="50" y="7"/>
                      </a:lnTo>
                      <a:lnTo>
                        <a:pt x="50" y="5"/>
                      </a:lnTo>
                      <a:lnTo>
                        <a:pt x="50" y="4"/>
                      </a:lnTo>
                      <a:lnTo>
                        <a:pt x="48" y="2"/>
                      </a:lnTo>
                      <a:lnTo>
                        <a:pt x="47" y="2"/>
                      </a:lnTo>
                      <a:lnTo>
                        <a:pt x="6" y="0"/>
                      </a:lnTo>
                      <a:close/>
                    </a:path>
                  </a:pathLst>
                </a:custGeom>
                <a:solidFill>
                  <a:srgbClr val="000000"/>
                </a:solidFill>
                <a:ln w="9525">
                  <a:solidFill>
                    <a:schemeClr val="tx2"/>
                  </a:solidFill>
                  <a:round/>
                  <a:headEnd/>
                  <a:tailEnd/>
                </a:ln>
              </p:spPr>
              <p:txBody>
                <a:bodyPr/>
                <a:lstStyle/>
                <a:p>
                  <a:endParaRPr lang="en-US"/>
                </a:p>
              </p:txBody>
            </p:sp>
          </p:grpSp>
          <p:sp>
            <p:nvSpPr>
              <p:cNvPr id="5180" name="Rectangle 60"/>
              <p:cNvSpPr>
                <a:spLocks noChangeArrowheads="1"/>
              </p:cNvSpPr>
              <p:nvPr/>
            </p:nvSpPr>
            <p:spPr bwMode="auto">
              <a:xfrm>
                <a:off x="3667" y="2976"/>
                <a:ext cx="8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2"/>
                    </a:solidFill>
                    <a:latin typeface="Bookman Old Style" pitchFamily="18" charset="0"/>
                  </a:rPr>
                  <a:t>Cost of waiting</a:t>
                </a:r>
                <a:endParaRPr lang="en-US" sz="1800">
                  <a:solidFill>
                    <a:schemeClr val="tx2"/>
                  </a:solidFill>
                  <a:latin typeface="Verdana" pitchFamily="34" charset="0"/>
                </a:endParaRPr>
              </a:p>
            </p:txBody>
          </p:sp>
        </p:grpSp>
        <p:sp>
          <p:nvSpPr>
            <p:cNvPr id="5181" name="Rectangle 61"/>
            <p:cNvSpPr>
              <a:spLocks noChangeArrowheads="1"/>
            </p:cNvSpPr>
            <p:nvPr/>
          </p:nvSpPr>
          <p:spPr bwMode="auto">
            <a:xfrm>
              <a:off x="3812" y="2034"/>
              <a:ext cx="646"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182" name="Group 62"/>
            <p:cNvGrpSpPr>
              <a:grpSpLocks/>
            </p:cNvGrpSpPr>
            <p:nvPr/>
          </p:nvGrpSpPr>
          <p:grpSpPr bwMode="auto">
            <a:xfrm>
              <a:off x="1621" y="1787"/>
              <a:ext cx="2706" cy="1304"/>
              <a:chOff x="1621" y="1787"/>
              <a:chExt cx="2706" cy="1304"/>
            </a:xfrm>
          </p:grpSpPr>
          <p:grpSp>
            <p:nvGrpSpPr>
              <p:cNvPr id="5183" name="Group 63"/>
              <p:cNvGrpSpPr>
                <a:grpSpLocks/>
              </p:cNvGrpSpPr>
              <p:nvPr/>
            </p:nvGrpSpPr>
            <p:grpSpPr bwMode="auto">
              <a:xfrm>
                <a:off x="1621" y="1787"/>
                <a:ext cx="2520" cy="1304"/>
                <a:chOff x="1621" y="1787"/>
                <a:chExt cx="2520" cy="1304"/>
              </a:xfrm>
            </p:grpSpPr>
            <p:sp>
              <p:nvSpPr>
                <p:cNvPr id="5184" name="Freeform 64"/>
                <p:cNvSpPr>
                  <a:spLocks/>
                </p:cNvSpPr>
                <p:nvPr/>
              </p:nvSpPr>
              <p:spPr bwMode="auto">
                <a:xfrm>
                  <a:off x="1621" y="3081"/>
                  <a:ext cx="10" cy="10"/>
                </a:xfrm>
                <a:custGeom>
                  <a:avLst/>
                  <a:gdLst>
                    <a:gd name="T0" fmla="*/ 5 w 10"/>
                    <a:gd name="T1" fmla="*/ 0 h 10"/>
                    <a:gd name="T2" fmla="*/ 3 w 10"/>
                    <a:gd name="T3" fmla="*/ 2 h 10"/>
                    <a:gd name="T4" fmla="*/ 2 w 10"/>
                    <a:gd name="T5" fmla="*/ 4 h 10"/>
                    <a:gd name="T6" fmla="*/ 0 w 10"/>
                    <a:gd name="T7" fmla="*/ 5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5"/>
                      </a:lnTo>
                      <a:lnTo>
                        <a:pt x="2"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185" name="Freeform 65"/>
                <p:cNvSpPr>
                  <a:spLocks/>
                </p:cNvSpPr>
                <p:nvPr/>
              </p:nvSpPr>
              <p:spPr bwMode="auto">
                <a:xfrm>
                  <a:off x="1641" y="3079"/>
                  <a:ext cx="10" cy="11"/>
                </a:xfrm>
                <a:custGeom>
                  <a:avLst/>
                  <a:gdLst>
                    <a:gd name="T0" fmla="*/ 4 w 10"/>
                    <a:gd name="T1" fmla="*/ 0 h 11"/>
                    <a:gd name="T2" fmla="*/ 2 w 10"/>
                    <a:gd name="T3" fmla="*/ 0 h 11"/>
                    <a:gd name="T4" fmla="*/ 0 w 10"/>
                    <a:gd name="T5" fmla="*/ 2 h 11"/>
                    <a:gd name="T6" fmla="*/ 0 w 10"/>
                    <a:gd name="T7" fmla="*/ 4 h 11"/>
                    <a:gd name="T8" fmla="*/ 0 w 10"/>
                    <a:gd name="T9" fmla="*/ 6 h 11"/>
                    <a:gd name="T10" fmla="*/ 0 w 10"/>
                    <a:gd name="T11" fmla="*/ 7 h 11"/>
                    <a:gd name="T12" fmla="*/ 2 w 10"/>
                    <a:gd name="T13" fmla="*/ 9 h 11"/>
                    <a:gd name="T14" fmla="*/ 4 w 10"/>
                    <a:gd name="T15" fmla="*/ 11 h 11"/>
                    <a:gd name="T16" fmla="*/ 5 w 10"/>
                    <a:gd name="T17" fmla="*/ 11 h 11"/>
                    <a:gd name="T18" fmla="*/ 5 w 10"/>
                    <a:gd name="T19" fmla="*/ 11 h 11"/>
                    <a:gd name="T20" fmla="*/ 7 w 10"/>
                    <a:gd name="T21" fmla="*/ 9 h 11"/>
                    <a:gd name="T22" fmla="*/ 9 w 10"/>
                    <a:gd name="T23" fmla="*/ 7 h 11"/>
                    <a:gd name="T24" fmla="*/ 10 w 10"/>
                    <a:gd name="T25" fmla="*/ 6 h 11"/>
                    <a:gd name="T26" fmla="*/ 10 w 10"/>
                    <a:gd name="T27" fmla="*/ 4 h 11"/>
                    <a:gd name="T28" fmla="*/ 9 w 10"/>
                    <a:gd name="T29" fmla="*/ 2 h 11"/>
                    <a:gd name="T30" fmla="*/ 7 w 10"/>
                    <a:gd name="T31" fmla="*/ 0 h 11"/>
                    <a:gd name="T32" fmla="*/ 5 w 10"/>
                    <a:gd name="T33" fmla="*/ 0 h 11"/>
                    <a:gd name="T34" fmla="*/ 4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0"/>
                      </a:moveTo>
                      <a:lnTo>
                        <a:pt x="2" y="0"/>
                      </a:lnTo>
                      <a:lnTo>
                        <a:pt x="0" y="2"/>
                      </a:lnTo>
                      <a:lnTo>
                        <a:pt x="0" y="4"/>
                      </a:lnTo>
                      <a:lnTo>
                        <a:pt x="0" y="6"/>
                      </a:lnTo>
                      <a:lnTo>
                        <a:pt x="0" y="7"/>
                      </a:lnTo>
                      <a:lnTo>
                        <a:pt x="2" y="9"/>
                      </a:lnTo>
                      <a:lnTo>
                        <a:pt x="4" y="11"/>
                      </a:lnTo>
                      <a:lnTo>
                        <a:pt x="5" y="11"/>
                      </a:lnTo>
                      <a:lnTo>
                        <a:pt x="5" y="11"/>
                      </a:lnTo>
                      <a:lnTo>
                        <a:pt x="7" y="9"/>
                      </a:lnTo>
                      <a:lnTo>
                        <a:pt x="9" y="7"/>
                      </a:lnTo>
                      <a:lnTo>
                        <a:pt x="10" y="6"/>
                      </a:lnTo>
                      <a:lnTo>
                        <a:pt x="10" y="4"/>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186" name="Freeform 66"/>
                <p:cNvSpPr>
                  <a:spLocks/>
                </p:cNvSpPr>
                <p:nvPr/>
              </p:nvSpPr>
              <p:spPr bwMode="auto">
                <a:xfrm>
                  <a:off x="1661" y="3076"/>
                  <a:ext cx="11" cy="10"/>
                </a:xfrm>
                <a:custGeom>
                  <a:avLst/>
                  <a:gdLst>
                    <a:gd name="T0" fmla="*/ 4 w 11"/>
                    <a:gd name="T1" fmla="*/ 0 h 10"/>
                    <a:gd name="T2" fmla="*/ 2 w 11"/>
                    <a:gd name="T3" fmla="*/ 2 h 10"/>
                    <a:gd name="T4" fmla="*/ 0 w 11"/>
                    <a:gd name="T5" fmla="*/ 3 h 10"/>
                    <a:gd name="T6" fmla="*/ 0 w 11"/>
                    <a:gd name="T7" fmla="*/ 5 h 10"/>
                    <a:gd name="T8" fmla="*/ 0 w 11"/>
                    <a:gd name="T9" fmla="*/ 7 h 10"/>
                    <a:gd name="T10" fmla="*/ 0 w 11"/>
                    <a:gd name="T11" fmla="*/ 9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9 h 10"/>
                    <a:gd name="T24" fmla="*/ 11 w 11"/>
                    <a:gd name="T25" fmla="*/ 7 h 10"/>
                    <a:gd name="T26" fmla="*/ 11 w 11"/>
                    <a:gd name="T27" fmla="*/ 5 h 10"/>
                    <a:gd name="T28" fmla="*/ 9 w 11"/>
                    <a:gd name="T29" fmla="*/ 3 h 10"/>
                    <a:gd name="T30" fmla="*/ 7 w 11"/>
                    <a:gd name="T31" fmla="*/ 2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2"/>
                      </a:lnTo>
                      <a:lnTo>
                        <a:pt x="0" y="3"/>
                      </a:lnTo>
                      <a:lnTo>
                        <a:pt x="0" y="5"/>
                      </a:lnTo>
                      <a:lnTo>
                        <a:pt x="0" y="7"/>
                      </a:lnTo>
                      <a:lnTo>
                        <a:pt x="0" y="9"/>
                      </a:lnTo>
                      <a:lnTo>
                        <a:pt x="2" y="10"/>
                      </a:lnTo>
                      <a:lnTo>
                        <a:pt x="4" y="10"/>
                      </a:lnTo>
                      <a:lnTo>
                        <a:pt x="6" y="10"/>
                      </a:lnTo>
                      <a:lnTo>
                        <a:pt x="6" y="10"/>
                      </a:lnTo>
                      <a:lnTo>
                        <a:pt x="7" y="10"/>
                      </a:lnTo>
                      <a:lnTo>
                        <a:pt x="9" y="9"/>
                      </a:lnTo>
                      <a:lnTo>
                        <a:pt x="11" y="7"/>
                      </a:lnTo>
                      <a:lnTo>
                        <a:pt x="11" y="5"/>
                      </a:lnTo>
                      <a:lnTo>
                        <a:pt x="9" y="3"/>
                      </a:lnTo>
                      <a:lnTo>
                        <a:pt x="7" y="2"/>
                      </a:lnTo>
                      <a:lnTo>
                        <a:pt x="6" y="0"/>
                      </a:lnTo>
                      <a:lnTo>
                        <a:pt x="4" y="0"/>
                      </a:lnTo>
                      <a:close/>
                    </a:path>
                  </a:pathLst>
                </a:custGeom>
                <a:solidFill>
                  <a:srgbClr val="000000"/>
                </a:solidFill>
                <a:ln w="9525">
                  <a:solidFill>
                    <a:srgbClr val="009999"/>
                  </a:solidFill>
                  <a:round/>
                  <a:headEnd/>
                  <a:tailEnd/>
                </a:ln>
              </p:spPr>
              <p:txBody>
                <a:bodyPr/>
                <a:lstStyle/>
                <a:p>
                  <a:endParaRPr lang="en-US"/>
                </a:p>
              </p:txBody>
            </p:sp>
            <p:sp>
              <p:nvSpPr>
                <p:cNvPr id="5187" name="Freeform 67"/>
                <p:cNvSpPr>
                  <a:spLocks/>
                </p:cNvSpPr>
                <p:nvPr/>
              </p:nvSpPr>
              <p:spPr bwMode="auto">
                <a:xfrm>
                  <a:off x="1682" y="3074"/>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6 w 10"/>
                    <a:gd name="T21" fmla="*/ 9 h 11"/>
                    <a:gd name="T22" fmla="*/ 8 w 10"/>
                    <a:gd name="T23" fmla="*/ 7 h 11"/>
                    <a:gd name="T24" fmla="*/ 10 w 10"/>
                    <a:gd name="T25" fmla="*/ 5 h 11"/>
                    <a:gd name="T26" fmla="*/ 10 w 10"/>
                    <a:gd name="T27" fmla="*/ 4 h 11"/>
                    <a:gd name="T28" fmla="*/ 8 w 10"/>
                    <a:gd name="T29" fmla="*/ 2 h 11"/>
                    <a:gd name="T30" fmla="*/ 6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6" y="9"/>
                      </a:lnTo>
                      <a:lnTo>
                        <a:pt x="8" y="7"/>
                      </a:lnTo>
                      <a:lnTo>
                        <a:pt x="10" y="5"/>
                      </a:lnTo>
                      <a:lnTo>
                        <a:pt x="10" y="4"/>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188" name="Freeform 68"/>
                <p:cNvSpPr>
                  <a:spLocks/>
                </p:cNvSpPr>
                <p:nvPr/>
              </p:nvSpPr>
              <p:spPr bwMode="auto">
                <a:xfrm>
                  <a:off x="1702" y="3071"/>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189" name="Freeform 69"/>
                <p:cNvSpPr>
                  <a:spLocks/>
                </p:cNvSpPr>
                <p:nvPr/>
              </p:nvSpPr>
              <p:spPr bwMode="auto">
                <a:xfrm>
                  <a:off x="1722" y="3069"/>
                  <a:ext cx="10" cy="10"/>
                </a:xfrm>
                <a:custGeom>
                  <a:avLst/>
                  <a:gdLst>
                    <a:gd name="T0" fmla="*/ 4 w 10"/>
                    <a:gd name="T1" fmla="*/ 0 h 10"/>
                    <a:gd name="T2" fmla="*/ 2 w 10"/>
                    <a:gd name="T3" fmla="*/ 0 h 10"/>
                    <a:gd name="T4" fmla="*/ 0 w 10"/>
                    <a:gd name="T5" fmla="*/ 2 h 10"/>
                    <a:gd name="T6" fmla="*/ 0 w 10"/>
                    <a:gd name="T7" fmla="*/ 4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4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4"/>
                      </a:lnTo>
                      <a:lnTo>
                        <a:pt x="0" y="5"/>
                      </a:lnTo>
                      <a:lnTo>
                        <a:pt x="0" y="7"/>
                      </a:lnTo>
                      <a:lnTo>
                        <a:pt x="2" y="9"/>
                      </a:lnTo>
                      <a:lnTo>
                        <a:pt x="4" y="10"/>
                      </a:lnTo>
                      <a:lnTo>
                        <a:pt x="5" y="10"/>
                      </a:lnTo>
                      <a:lnTo>
                        <a:pt x="5" y="10"/>
                      </a:lnTo>
                      <a:lnTo>
                        <a:pt x="7" y="9"/>
                      </a:lnTo>
                      <a:lnTo>
                        <a:pt x="9" y="7"/>
                      </a:lnTo>
                      <a:lnTo>
                        <a:pt x="10" y="5"/>
                      </a:lnTo>
                      <a:lnTo>
                        <a:pt x="10" y="4"/>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190" name="Freeform 70"/>
                <p:cNvSpPr>
                  <a:spLocks/>
                </p:cNvSpPr>
                <p:nvPr/>
              </p:nvSpPr>
              <p:spPr bwMode="auto">
                <a:xfrm>
                  <a:off x="1741" y="3066"/>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1" name="Freeform 71"/>
                <p:cNvSpPr>
                  <a:spLocks/>
                </p:cNvSpPr>
                <p:nvPr/>
              </p:nvSpPr>
              <p:spPr bwMode="auto">
                <a:xfrm>
                  <a:off x="1761" y="3064"/>
                  <a:ext cx="10" cy="10"/>
                </a:xfrm>
                <a:custGeom>
                  <a:avLst/>
                  <a:gdLst>
                    <a:gd name="T0" fmla="*/ 5 w 10"/>
                    <a:gd name="T1" fmla="*/ 0 h 10"/>
                    <a:gd name="T2" fmla="*/ 3 w 10"/>
                    <a:gd name="T3" fmla="*/ 0 h 10"/>
                    <a:gd name="T4" fmla="*/ 2 w 10"/>
                    <a:gd name="T5" fmla="*/ 2 h 10"/>
                    <a:gd name="T6" fmla="*/ 0 w 10"/>
                    <a:gd name="T7" fmla="*/ 4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4"/>
                      </a:lnTo>
                      <a:lnTo>
                        <a:pt x="0" y="5"/>
                      </a:lnTo>
                      <a:lnTo>
                        <a:pt x="2"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2" name="Freeform 72"/>
                <p:cNvSpPr>
                  <a:spLocks/>
                </p:cNvSpPr>
                <p:nvPr/>
              </p:nvSpPr>
              <p:spPr bwMode="auto">
                <a:xfrm>
                  <a:off x="1781" y="3063"/>
                  <a:ext cx="10" cy="10"/>
                </a:xfrm>
                <a:custGeom>
                  <a:avLst/>
                  <a:gdLst>
                    <a:gd name="T0" fmla="*/ 5 w 10"/>
                    <a:gd name="T1" fmla="*/ 0 h 10"/>
                    <a:gd name="T2" fmla="*/ 4 w 10"/>
                    <a:gd name="T3" fmla="*/ 0 h 10"/>
                    <a:gd name="T4" fmla="*/ 2 w 10"/>
                    <a:gd name="T5" fmla="*/ 1 h 10"/>
                    <a:gd name="T6" fmla="*/ 0 w 10"/>
                    <a:gd name="T7" fmla="*/ 3 h 10"/>
                    <a:gd name="T8" fmla="*/ 0 w 10"/>
                    <a:gd name="T9" fmla="*/ 5 h 10"/>
                    <a:gd name="T10" fmla="*/ 2 w 10"/>
                    <a:gd name="T11" fmla="*/ 6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1"/>
                      </a:lnTo>
                      <a:lnTo>
                        <a:pt x="0" y="3"/>
                      </a:lnTo>
                      <a:lnTo>
                        <a:pt x="0" y="5"/>
                      </a:lnTo>
                      <a:lnTo>
                        <a:pt x="2" y="6"/>
                      </a:lnTo>
                      <a:lnTo>
                        <a:pt x="4"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3" name="Freeform 73"/>
                <p:cNvSpPr>
                  <a:spLocks/>
                </p:cNvSpPr>
                <p:nvPr/>
              </p:nvSpPr>
              <p:spPr bwMode="auto">
                <a:xfrm>
                  <a:off x="1801" y="3059"/>
                  <a:ext cx="11" cy="10"/>
                </a:xfrm>
                <a:custGeom>
                  <a:avLst/>
                  <a:gdLst>
                    <a:gd name="T0" fmla="*/ 5 w 11"/>
                    <a:gd name="T1" fmla="*/ 0 h 10"/>
                    <a:gd name="T2" fmla="*/ 4 w 11"/>
                    <a:gd name="T3" fmla="*/ 2 h 10"/>
                    <a:gd name="T4" fmla="*/ 2 w 11"/>
                    <a:gd name="T5" fmla="*/ 4 h 10"/>
                    <a:gd name="T6" fmla="*/ 0 w 11"/>
                    <a:gd name="T7" fmla="*/ 5 h 10"/>
                    <a:gd name="T8" fmla="*/ 0 w 11"/>
                    <a:gd name="T9" fmla="*/ 7 h 10"/>
                    <a:gd name="T10" fmla="*/ 2 w 11"/>
                    <a:gd name="T11" fmla="*/ 9 h 10"/>
                    <a:gd name="T12" fmla="*/ 4 w 11"/>
                    <a:gd name="T13" fmla="*/ 10 h 10"/>
                    <a:gd name="T14" fmla="*/ 5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4 h 10"/>
                    <a:gd name="T30" fmla="*/ 9 w 11"/>
                    <a:gd name="T31" fmla="*/ 2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2"/>
                      </a:lnTo>
                      <a:lnTo>
                        <a:pt x="2" y="4"/>
                      </a:lnTo>
                      <a:lnTo>
                        <a:pt x="0" y="5"/>
                      </a:lnTo>
                      <a:lnTo>
                        <a:pt x="0" y="7"/>
                      </a:lnTo>
                      <a:lnTo>
                        <a:pt x="2" y="9"/>
                      </a:lnTo>
                      <a:lnTo>
                        <a:pt x="4" y="10"/>
                      </a:lnTo>
                      <a:lnTo>
                        <a:pt x="5" y="10"/>
                      </a:lnTo>
                      <a:lnTo>
                        <a:pt x="7" y="10"/>
                      </a:lnTo>
                      <a:lnTo>
                        <a:pt x="7" y="10"/>
                      </a:lnTo>
                      <a:lnTo>
                        <a:pt x="9" y="10"/>
                      </a:lnTo>
                      <a:lnTo>
                        <a:pt x="11" y="9"/>
                      </a:lnTo>
                      <a:lnTo>
                        <a:pt x="11" y="7"/>
                      </a:lnTo>
                      <a:lnTo>
                        <a:pt x="11" y="5"/>
                      </a:lnTo>
                      <a:lnTo>
                        <a:pt x="11"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4" name="Freeform 74"/>
                <p:cNvSpPr>
                  <a:spLocks/>
                </p:cNvSpPr>
                <p:nvPr/>
              </p:nvSpPr>
              <p:spPr bwMode="auto">
                <a:xfrm>
                  <a:off x="1822" y="3058"/>
                  <a:ext cx="10" cy="10"/>
                </a:xfrm>
                <a:custGeom>
                  <a:avLst/>
                  <a:gdLst>
                    <a:gd name="T0" fmla="*/ 5 w 10"/>
                    <a:gd name="T1" fmla="*/ 0 h 10"/>
                    <a:gd name="T2" fmla="*/ 3 w 10"/>
                    <a:gd name="T3" fmla="*/ 0 h 10"/>
                    <a:gd name="T4" fmla="*/ 1 w 10"/>
                    <a:gd name="T5" fmla="*/ 1 h 10"/>
                    <a:gd name="T6" fmla="*/ 0 w 10"/>
                    <a:gd name="T7" fmla="*/ 3 h 10"/>
                    <a:gd name="T8" fmla="*/ 0 w 10"/>
                    <a:gd name="T9" fmla="*/ 5 h 10"/>
                    <a:gd name="T10" fmla="*/ 1 w 10"/>
                    <a:gd name="T11" fmla="*/ 6 h 10"/>
                    <a:gd name="T12" fmla="*/ 3 w 10"/>
                    <a:gd name="T13" fmla="*/ 8 h 10"/>
                    <a:gd name="T14" fmla="*/ 5 w 10"/>
                    <a:gd name="T15" fmla="*/ 10 h 10"/>
                    <a:gd name="T16" fmla="*/ 6 w 10"/>
                    <a:gd name="T17" fmla="*/ 10 h 10"/>
                    <a:gd name="T18" fmla="*/ 6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1"/>
                      </a:lnTo>
                      <a:lnTo>
                        <a:pt x="0" y="3"/>
                      </a:lnTo>
                      <a:lnTo>
                        <a:pt x="0" y="5"/>
                      </a:lnTo>
                      <a:lnTo>
                        <a:pt x="1" y="6"/>
                      </a:lnTo>
                      <a:lnTo>
                        <a:pt x="3" y="8"/>
                      </a:lnTo>
                      <a:lnTo>
                        <a:pt x="5" y="10"/>
                      </a:lnTo>
                      <a:lnTo>
                        <a:pt x="6" y="10"/>
                      </a:lnTo>
                      <a:lnTo>
                        <a:pt x="6" y="10"/>
                      </a:lnTo>
                      <a:lnTo>
                        <a:pt x="8" y="8"/>
                      </a:lnTo>
                      <a:lnTo>
                        <a:pt x="10" y="6"/>
                      </a:lnTo>
                      <a:lnTo>
                        <a:pt x="10" y="5"/>
                      </a:lnTo>
                      <a:lnTo>
                        <a:pt x="10" y="3"/>
                      </a:lnTo>
                      <a:lnTo>
                        <a:pt x="10" y="1"/>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5" name="Freeform 75"/>
                <p:cNvSpPr>
                  <a:spLocks/>
                </p:cNvSpPr>
                <p:nvPr/>
              </p:nvSpPr>
              <p:spPr bwMode="auto">
                <a:xfrm>
                  <a:off x="1842" y="3054"/>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8" y="10"/>
                      </a:lnTo>
                      <a:lnTo>
                        <a:pt x="10" y="9"/>
                      </a:lnTo>
                      <a:lnTo>
                        <a:pt x="10" y="7"/>
                      </a:lnTo>
                      <a:lnTo>
                        <a:pt x="10" y="5"/>
                      </a:lnTo>
                      <a:lnTo>
                        <a:pt x="10" y="4"/>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196" name="Freeform 76"/>
                <p:cNvSpPr>
                  <a:spLocks/>
                </p:cNvSpPr>
                <p:nvPr/>
              </p:nvSpPr>
              <p:spPr bwMode="auto">
                <a:xfrm>
                  <a:off x="1862" y="3053"/>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6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6"/>
                      </a:lnTo>
                      <a:lnTo>
                        <a:pt x="2" y="8"/>
                      </a:lnTo>
                      <a:lnTo>
                        <a:pt x="4" y="10"/>
                      </a:lnTo>
                      <a:lnTo>
                        <a:pt x="5" y="10"/>
                      </a:lnTo>
                      <a:lnTo>
                        <a:pt x="5" y="10"/>
                      </a:lnTo>
                      <a:lnTo>
                        <a:pt x="7" y="8"/>
                      </a:lnTo>
                      <a:lnTo>
                        <a:pt x="9" y="6"/>
                      </a:lnTo>
                      <a:lnTo>
                        <a:pt x="10" y="5"/>
                      </a:lnTo>
                      <a:lnTo>
                        <a:pt x="10" y="3"/>
                      </a:lnTo>
                      <a:lnTo>
                        <a:pt x="9" y="1"/>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197" name="Freeform 77"/>
                <p:cNvSpPr>
                  <a:spLocks/>
                </p:cNvSpPr>
                <p:nvPr/>
              </p:nvSpPr>
              <p:spPr bwMode="auto">
                <a:xfrm>
                  <a:off x="1882" y="3049"/>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198" name="Freeform 78"/>
                <p:cNvSpPr>
                  <a:spLocks/>
                </p:cNvSpPr>
                <p:nvPr/>
              </p:nvSpPr>
              <p:spPr bwMode="auto">
                <a:xfrm>
                  <a:off x="1903" y="3047"/>
                  <a:ext cx="10" cy="11"/>
                </a:xfrm>
                <a:custGeom>
                  <a:avLst/>
                  <a:gdLst>
                    <a:gd name="T0" fmla="*/ 3 w 10"/>
                    <a:gd name="T1" fmla="*/ 0 h 11"/>
                    <a:gd name="T2" fmla="*/ 1 w 10"/>
                    <a:gd name="T3" fmla="*/ 0 h 11"/>
                    <a:gd name="T4" fmla="*/ 0 w 10"/>
                    <a:gd name="T5" fmla="*/ 2 h 11"/>
                    <a:gd name="T6" fmla="*/ 0 w 10"/>
                    <a:gd name="T7" fmla="*/ 4 h 11"/>
                    <a:gd name="T8" fmla="*/ 0 w 10"/>
                    <a:gd name="T9" fmla="*/ 6 h 11"/>
                    <a:gd name="T10" fmla="*/ 0 w 10"/>
                    <a:gd name="T11" fmla="*/ 7 h 11"/>
                    <a:gd name="T12" fmla="*/ 1 w 10"/>
                    <a:gd name="T13" fmla="*/ 9 h 11"/>
                    <a:gd name="T14" fmla="*/ 3 w 10"/>
                    <a:gd name="T15" fmla="*/ 11 h 11"/>
                    <a:gd name="T16" fmla="*/ 5 w 10"/>
                    <a:gd name="T17" fmla="*/ 11 h 11"/>
                    <a:gd name="T18" fmla="*/ 5 w 10"/>
                    <a:gd name="T19" fmla="*/ 11 h 11"/>
                    <a:gd name="T20" fmla="*/ 6 w 10"/>
                    <a:gd name="T21" fmla="*/ 9 h 11"/>
                    <a:gd name="T22" fmla="*/ 8 w 10"/>
                    <a:gd name="T23" fmla="*/ 7 h 11"/>
                    <a:gd name="T24" fmla="*/ 10 w 10"/>
                    <a:gd name="T25" fmla="*/ 6 h 11"/>
                    <a:gd name="T26" fmla="*/ 10 w 10"/>
                    <a:gd name="T27" fmla="*/ 4 h 11"/>
                    <a:gd name="T28" fmla="*/ 8 w 10"/>
                    <a:gd name="T29" fmla="*/ 2 h 11"/>
                    <a:gd name="T30" fmla="*/ 6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6"/>
                      </a:lnTo>
                      <a:lnTo>
                        <a:pt x="0" y="7"/>
                      </a:lnTo>
                      <a:lnTo>
                        <a:pt x="1" y="9"/>
                      </a:lnTo>
                      <a:lnTo>
                        <a:pt x="3" y="11"/>
                      </a:lnTo>
                      <a:lnTo>
                        <a:pt x="5" y="11"/>
                      </a:lnTo>
                      <a:lnTo>
                        <a:pt x="5" y="11"/>
                      </a:lnTo>
                      <a:lnTo>
                        <a:pt x="6" y="9"/>
                      </a:lnTo>
                      <a:lnTo>
                        <a:pt x="8" y="7"/>
                      </a:lnTo>
                      <a:lnTo>
                        <a:pt x="10" y="6"/>
                      </a:lnTo>
                      <a:lnTo>
                        <a:pt x="10" y="4"/>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199" name="Freeform 79"/>
                <p:cNvSpPr>
                  <a:spLocks/>
                </p:cNvSpPr>
                <p:nvPr/>
              </p:nvSpPr>
              <p:spPr bwMode="auto">
                <a:xfrm>
                  <a:off x="1923" y="3044"/>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9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9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9"/>
                      </a:lnTo>
                      <a:lnTo>
                        <a:pt x="2" y="10"/>
                      </a:lnTo>
                      <a:lnTo>
                        <a:pt x="3" y="10"/>
                      </a:lnTo>
                      <a:lnTo>
                        <a:pt x="5" y="10"/>
                      </a:lnTo>
                      <a:lnTo>
                        <a:pt x="5" y="10"/>
                      </a:lnTo>
                      <a:lnTo>
                        <a:pt x="7" y="10"/>
                      </a:lnTo>
                      <a:lnTo>
                        <a:pt x="8" y="9"/>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00" name="Freeform 80"/>
                <p:cNvSpPr>
                  <a:spLocks/>
                </p:cNvSpPr>
                <p:nvPr/>
              </p:nvSpPr>
              <p:spPr bwMode="auto">
                <a:xfrm>
                  <a:off x="1943" y="3042"/>
                  <a:ext cx="10" cy="11"/>
                </a:xfrm>
                <a:custGeom>
                  <a:avLst/>
                  <a:gdLst>
                    <a:gd name="T0" fmla="*/ 3 w 10"/>
                    <a:gd name="T1" fmla="*/ 0 h 11"/>
                    <a:gd name="T2" fmla="*/ 2 w 10"/>
                    <a:gd name="T3" fmla="*/ 0 h 11"/>
                    <a:gd name="T4" fmla="*/ 0 w 10"/>
                    <a:gd name="T5" fmla="*/ 2 h 11"/>
                    <a:gd name="T6" fmla="*/ 0 w 10"/>
                    <a:gd name="T7" fmla="*/ 4 h 11"/>
                    <a:gd name="T8" fmla="*/ 0 w 10"/>
                    <a:gd name="T9" fmla="*/ 5 h 11"/>
                    <a:gd name="T10" fmla="*/ 0 w 10"/>
                    <a:gd name="T11" fmla="*/ 7 h 11"/>
                    <a:gd name="T12" fmla="*/ 2 w 10"/>
                    <a:gd name="T13" fmla="*/ 9 h 11"/>
                    <a:gd name="T14" fmla="*/ 3 w 10"/>
                    <a:gd name="T15" fmla="*/ 11 h 11"/>
                    <a:gd name="T16" fmla="*/ 5 w 10"/>
                    <a:gd name="T17" fmla="*/ 11 h 11"/>
                    <a:gd name="T18" fmla="*/ 5 w 10"/>
                    <a:gd name="T19" fmla="*/ 11 h 11"/>
                    <a:gd name="T20" fmla="*/ 7 w 10"/>
                    <a:gd name="T21" fmla="*/ 9 h 11"/>
                    <a:gd name="T22" fmla="*/ 9 w 10"/>
                    <a:gd name="T23" fmla="*/ 7 h 11"/>
                    <a:gd name="T24" fmla="*/ 10 w 10"/>
                    <a:gd name="T25" fmla="*/ 5 h 11"/>
                    <a:gd name="T26" fmla="*/ 10 w 10"/>
                    <a:gd name="T27" fmla="*/ 4 h 11"/>
                    <a:gd name="T28" fmla="*/ 9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0"/>
                      </a:lnTo>
                      <a:lnTo>
                        <a:pt x="0" y="2"/>
                      </a:lnTo>
                      <a:lnTo>
                        <a:pt x="0" y="4"/>
                      </a:lnTo>
                      <a:lnTo>
                        <a:pt x="0" y="5"/>
                      </a:lnTo>
                      <a:lnTo>
                        <a:pt x="0" y="7"/>
                      </a:lnTo>
                      <a:lnTo>
                        <a:pt x="2" y="9"/>
                      </a:lnTo>
                      <a:lnTo>
                        <a:pt x="3" y="11"/>
                      </a:lnTo>
                      <a:lnTo>
                        <a:pt x="5" y="11"/>
                      </a:lnTo>
                      <a:lnTo>
                        <a:pt x="5" y="11"/>
                      </a:lnTo>
                      <a:lnTo>
                        <a:pt x="7" y="9"/>
                      </a:lnTo>
                      <a:lnTo>
                        <a:pt x="9" y="7"/>
                      </a:lnTo>
                      <a:lnTo>
                        <a:pt x="10" y="5"/>
                      </a:lnTo>
                      <a:lnTo>
                        <a:pt x="10" y="4"/>
                      </a:lnTo>
                      <a:lnTo>
                        <a:pt x="9"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01" name="Freeform 81"/>
                <p:cNvSpPr>
                  <a:spLocks/>
                </p:cNvSpPr>
                <p:nvPr/>
              </p:nvSpPr>
              <p:spPr bwMode="auto">
                <a:xfrm>
                  <a:off x="1962" y="3039"/>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02" name="Freeform 82"/>
                <p:cNvSpPr>
                  <a:spLocks/>
                </p:cNvSpPr>
                <p:nvPr/>
              </p:nvSpPr>
              <p:spPr bwMode="auto">
                <a:xfrm>
                  <a:off x="1982" y="3036"/>
                  <a:ext cx="10" cy="10"/>
                </a:xfrm>
                <a:custGeom>
                  <a:avLst/>
                  <a:gdLst>
                    <a:gd name="T0" fmla="*/ 5 w 10"/>
                    <a:gd name="T1" fmla="*/ 0 h 10"/>
                    <a:gd name="T2" fmla="*/ 3 w 10"/>
                    <a:gd name="T3" fmla="*/ 1 h 10"/>
                    <a:gd name="T4" fmla="*/ 2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6 h 10"/>
                    <a:gd name="T26" fmla="*/ 10 w 10"/>
                    <a:gd name="T27" fmla="*/ 5 h 10"/>
                    <a:gd name="T28" fmla="*/ 10 w 10"/>
                    <a:gd name="T29" fmla="*/ 3 h 10"/>
                    <a:gd name="T30" fmla="*/ 8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2" y="3"/>
                      </a:lnTo>
                      <a:lnTo>
                        <a:pt x="0" y="5"/>
                      </a:lnTo>
                      <a:lnTo>
                        <a:pt x="0" y="6"/>
                      </a:lnTo>
                      <a:lnTo>
                        <a:pt x="2" y="8"/>
                      </a:lnTo>
                      <a:lnTo>
                        <a:pt x="3" y="10"/>
                      </a:lnTo>
                      <a:lnTo>
                        <a:pt x="5" y="10"/>
                      </a:lnTo>
                      <a:lnTo>
                        <a:pt x="7" y="10"/>
                      </a:lnTo>
                      <a:lnTo>
                        <a:pt x="7" y="10"/>
                      </a:lnTo>
                      <a:lnTo>
                        <a:pt x="8" y="10"/>
                      </a:lnTo>
                      <a:lnTo>
                        <a:pt x="10" y="8"/>
                      </a:lnTo>
                      <a:lnTo>
                        <a:pt x="10" y="6"/>
                      </a:lnTo>
                      <a:lnTo>
                        <a:pt x="10" y="5"/>
                      </a:lnTo>
                      <a:lnTo>
                        <a:pt x="10" y="3"/>
                      </a:lnTo>
                      <a:lnTo>
                        <a:pt x="8" y="1"/>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03" name="Freeform 83"/>
                <p:cNvSpPr>
                  <a:spLocks/>
                </p:cNvSpPr>
                <p:nvPr/>
              </p:nvSpPr>
              <p:spPr bwMode="auto">
                <a:xfrm>
                  <a:off x="2002" y="3034"/>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2 w 10"/>
                    <a:gd name="T11" fmla="*/ 7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2" y="7"/>
                      </a:lnTo>
                      <a:lnTo>
                        <a:pt x="3" y="8"/>
                      </a:lnTo>
                      <a:lnTo>
                        <a:pt x="5" y="10"/>
                      </a:lnTo>
                      <a:lnTo>
                        <a:pt x="7" y="10"/>
                      </a:lnTo>
                      <a:lnTo>
                        <a:pt x="7" y="10"/>
                      </a:lnTo>
                      <a:lnTo>
                        <a:pt x="9" y="8"/>
                      </a:lnTo>
                      <a:lnTo>
                        <a:pt x="10" y="7"/>
                      </a:lnTo>
                      <a:lnTo>
                        <a:pt x="10" y="5"/>
                      </a:lnTo>
                      <a:lnTo>
                        <a:pt x="10" y="3"/>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04" name="Freeform 84"/>
                <p:cNvSpPr>
                  <a:spLocks/>
                </p:cNvSpPr>
                <p:nvPr/>
              </p:nvSpPr>
              <p:spPr bwMode="auto">
                <a:xfrm>
                  <a:off x="2022" y="3031"/>
                  <a:ext cx="10" cy="10"/>
                </a:xfrm>
                <a:custGeom>
                  <a:avLst/>
                  <a:gdLst>
                    <a:gd name="T0" fmla="*/ 5 w 10"/>
                    <a:gd name="T1" fmla="*/ 0 h 10"/>
                    <a:gd name="T2" fmla="*/ 4 w 10"/>
                    <a:gd name="T3" fmla="*/ 1 h 10"/>
                    <a:gd name="T4" fmla="*/ 2 w 10"/>
                    <a:gd name="T5" fmla="*/ 3 h 10"/>
                    <a:gd name="T6" fmla="*/ 0 w 10"/>
                    <a:gd name="T7" fmla="*/ 5 h 10"/>
                    <a:gd name="T8" fmla="*/ 0 w 10"/>
                    <a:gd name="T9" fmla="*/ 6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6 h 10"/>
                    <a:gd name="T26" fmla="*/ 10 w 10"/>
                    <a:gd name="T27" fmla="*/ 5 h 10"/>
                    <a:gd name="T28" fmla="*/ 10 w 10"/>
                    <a:gd name="T29" fmla="*/ 3 h 10"/>
                    <a:gd name="T30" fmla="*/ 9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1"/>
                      </a:lnTo>
                      <a:lnTo>
                        <a:pt x="2" y="3"/>
                      </a:lnTo>
                      <a:lnTo>
                        <a:pt x="0" y="5"/>
                      </a:lnTo>
                      <a:lnTo>
                        <a:pt x="0" y="6"/>
                      </a:lnTo>
                      <a:lnTo>
                        <a:pt x="2" y="8"/>
                      </a:lnTo>
                      <a:lnTo>
                        <a:pt x="4" y="10"/>
                      </a:lnTo>
                      <a:lnTo>
                        <a:pt x="5" y="10"/>
                      </a:lnTo>
                      <a:lnTo>
                        <a:pt x="7" y="10"/>
                      </a:lnTo>
                      <a:lnTo>
                        <a:pt x="7" y="10"/>
                      </a:lnTo>
                      <a:lnTo>
                        <a:pt x="9" y="10"/>
                      </a:lnTo>
                      <a:lnTo>
                        <a:pt x="10" y="8"/>
                      </a:lnTo>
                      <a:lnTo>
                        <a:pt x="10" y="6"/>
                      </a:lnTo>
                      <a:lnTo>
                        <a:pt x="10" y="5"/>
                      </a:lnTo>
                      <a:lnTo>
                        <a:pt x="10" y="3"/>
                      </a:lnTo>
                      <a:lnTo>
                        <a:pt x="9" y="1"/>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05" name="Freeform 85"/>
                <p:cNvSpPr>
                  <a:spLocks/>
                </p:cNvSpPr>
                <p:nvPr/>
              </p:nvSpPr>
              <p:spPr bwMode="auto">
                <a:xfrm>
                  <a:off x="2043" y="3027"/>
                  <a:ext cx="10" cy="10"/>
                </a:xfrm>
                <a:custGeom>
                  <a:avLst/>
                  <a:gdLst>
                    <a:gd name="T0" fmla="*/ 5 w 10"/>
                    <a:gd name="T1" fmla="*/ 0 h 10"/>
                    <a:gd name="T2" fmla="*/ 3 w 10"/>
                    <a:gd name="T3" fmla="*/ 2 h 10"/>
                    <a:gd name="T4" fmla="*/ 1 w 10"/>
                    <a:gd name="T5" fmla="*/ 4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7"/>
                      </a:lnTo>
                      <a:lnTo>
                        <a:pt x="1" y="9"/>
                      </a:lnTo>
                      <a:lnTo>
                        <a:pt x="3" y="10"/>
                      </a:lnTo>
                      <a:lnTo>
                        <a:pt x="5" y="10"/>
                      </a:lnTo>
                      <a:lnTo>
                        <a:pt x="6" y="10"/>
                      </a:lnTo>
                      <a:lnTo>
                        <a:pt x="6" y="10"/>
                      </a:lnTo>
                      <a:lnTo>
                        <a:pt x="8" y="10"/>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06" name="Freeform 86"/>
                <p:cNvSpPr>
                  <a:spLocks/>
                </p:cNvSpPr>
                <p:nvPr/>
              </p:nvSpPr>
              <p:spPr bwMode="auto">
                <a:xfrm>
                  <a:off x="2063" y="3026"/>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07" name="Freeform 87"/>
                <p:cNvSpPr>
                  <a:spLocks/>
                </p:cNvSpPr>
                <p:nvPr/>
              </p:nvSpPr>
              <p:spPr bwMode="auto">
                <a:xfrm>
                  <a:off x="2083" y="3022"/>
                  <a:ext cx="10" cy="10"/>
                </a:xfrm>
                <a:custGeom>
                  <a:avLst/>
                  <a:gdLst>
                    <a:gd name="T0" fmla="*/ 3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4"/>
                      </a:lnTo>
                      <a:lnTo>
                        <a:pt x="0" y="5"/>
                      </a:lnTo>
                      <a:lnTo>
                        <a:pt x="0" y="7"/>
                      </a:lnTo>
                      <a:lnTo>
                        <a:pt x="0" y="9"/>
                      </a:lnTo>
                      <a:lnTo>
                        <a:pt x="2" y="10"/>
                      </a:lnTo>
                      <a:lnTo>
                        <a:pt x="3" y="10"/>
                      </a:lnTo>
                      <a:lnTo>
                        <a:pt x="5" y="10"/>
                      </a:lnTo>
                      <a:lnTo>
                        <a:pt x="5" y="10"/>
                      </a:lnTo>
                      <a:lnTo>
                        <a:pt x="7" y="10"/>
                      </a:lnTo>
                      <a:lnTo>
                        <a:pt x="9" y="9"/>
                      </a:lnTo>
                      <a:lnTo>
                        <a:pt x="10" y="7"/>
                      </a:lnTo>
                      <a:lnTo>
                        <a:pt x="10" y="5"/>
                      </a:lnTo>
                      <a:lnTo>
                        <a:pt x="9"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08" name="Freeform 88"/>
                <p:cNvSpPr>
                  <a:spLocks/>
                </p:cNvSpPr>
                <p:nvPr/>
              </p:nvSpPr>
              <p:spPr bwMode="auto">
                <a:xfrm>
                  <a:off x="2103" y="3019"/>
                  <a:ext cx="10" cy="10"/>
                </a:xfrm>
                <a:custGeom>
                  <a:avLst/>
                  <a:gdLst>
                    <a:gd name="T0" fmla="*/ 4 w 10"/>
                    <a:gd name="T1" fmla="*/ 0 h 10"/>
                    <a:gd name="T2" fmla="*/ 2 w 10"/>
                    <a:gd name="T3" fmla="*/ 1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1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1"/>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1"/>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09" name="Freeform 89"/>
                <p:cNvSpPr>
                  <a:spLocks/>
                </p:cNvSpPr>
                <p:nvPr/>
              </p:nvSpPr>
              <p:spPr bwMode="auto">
                <a:xfrm>
                  <a:off x="2124" y="3017"/>
                  <a:ext cx="10" cy="10"/>
                </a:xfrm>
                <a:custGeom>
                  <a:avLst/>
                  <a:gdLst>
                    <a:gd name="T0" fmla="*/ 3 w 10"/>
                    <a:gd name="T1" fmla="*/ 0 h 10"/>
                    <a:gd name="T2" fmla="*/ 1 w 10"/>
                    <a:gd name="T3" fmla="*/ 0 h 10"/>
                    <a:gd name="T4" fmla="*/ 0 w 10"/>
                    <a:gd name="T5" fmla="*/ 2 h 10"/>
                    <a:gd name="T6" fmla="*/ 0 w 10"/>
                    <a:gd name="T7" fmla="*/ 3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6 w 10"/>
                    <a:gd name="T21" fmla="*/ 9 h 10"/>
                    <a:gd name="T22" fmla="*/ 8 w 10"/>
                    <a:gd name="T23" fmla="*/ 7 h 10"/>
                    <a:gd name="T24" fmla="*/ 10 w 10"/>
                    <a:gd name="T25" fmla="*/ 5 h 10"/>
                    <a:gd name="T26" fmla="*/ 10 w 10"/>
                    <a:gd name="T27" fmla="*/ 3 h 10"/>
                    <a:gd name="T28" fmla="*/ 8 w 10"/>
                    <a:gd name="T29" fmla="*/ 2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3"/>
                      </a:lnTo>
                      <a:lnTo>
                        <a:pt x="0" y="5"/>
                      </a:lnTo>
                      <a:lnTo>
                        <a:pt x="0" y="7"/>
                      </a:lnTo>
                      <a:lnTo>
                        <a:pt x="1" y="9"/>
                      </a:lnTo>
                      <a:lnTo>
                        <a:pt x="3" y="10"/>
                      </a:lnTo>
                      <a:lnTo>
                        <a:pt x="5" y="10"/>
                      </a:lnTo>
                      <a:lnTo>
                        <a:pt x="5" y="10"/>
                      </a:lnTo>
                      <a:lnTo>
                        <a:pt x="6" y="9"/>
                      </a:lnTo>
                      <a:lnTo>
                        <a:pt x="8" y="7"/>
                      </a:lnTo>
                      <a:lnTo>
                        <a:pt x="10" y="5"/>
                      </a:lnTo>
                      <a:lnTo>
                        <a:pt x="10" y="3"/>
                      </a:lnTo>
                      <a:lnTo>
                        <a:pt x="8" y="2"/>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10" name="Freeform 90"/>
                <p:cNvSpPr>
                  <a:spLocks/>
                </p:cNvSpPr>
                <p:nvPr/>
              </p:nvSpPr>
              <p:spPr bwMode="auto">
                <a:xfrm>
                  <a:off x="2142" y="3014"/>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11" name="Freeform 91"/>
                <p:cNvSpPr>
                  <a:spLocks/>
                </p:cNvSpPr>
                <p:nvPr/>
              </p:nvSpPr>
              <p:spPr bwMode="auto">
                <a:xfrm>
                  <a:off x="2162" y="3010"/>
                  <a:ext cx="10" cy="10"/>
                </a:xfrm>
                <a:custGeom>
                  <a:avLst/>
                  <a:gdLst>
                    <a:gd name="T0" fmla="*/ 5 w 10"/>
                    <a:gd name="T1" fmla="*/ 0 h 10"/>
                    <a:gd name="T2" fmla="*/ 4 w 10"/>
                    <a:gd name="T3" fmla="*/ 0 h 10"/>
                    <a:gd name="T4" fmla="*/ 2 w 10"/>
                    <a:gd name="T5" fmla="*/ 2 h 10"/>
                    <a:gd name="T6" fmla="*/ 0 w 10"/>
                    <a:gd name="T7" fmla="*/ 4 h 10"/>
                    <a:gd name="T8" fmla="*/ 0 w 10"/>
                    <a:gd name="T9" fmla="*/ 5 h 10"/>
                    <a:gd name="T10" fmla="*/ 2 w 10"/>
                    <a:gd name="T11" fmla="*/ 7 h 10"/>
                    <a:gd name="T12" fmla="*/ 4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4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4"/>
                      </a:lnTo>
                      <a:lnTo>
                        <a:pt x="0" y="5"/>
                      </a:lnTo>
                      <a:lnTo>
                        <a:pt x="2" y="7"/>
                      </a:lnTo>
                      <a:lnTo>
                        <a:pt x="4" y="9"/>
                      </a:lnTo>
                      <a:lnTo>
                        <a:pt x="5" y="10"/>
                      </a:lnTo>
                      <a:lnTo>
                        <a:pt x="7" y="10"/>
                      </a:lnTo>
                      <a:lnTo>
                        <a:pt x="7" y="10"/>
                      </a:lnTo>
                      <a:lnTo>
                        <a:pt x="9" y="9"/>
                      </a:lnTo>
                      <a:lnTo>
                        <a:pt x="10" y="7"/>
                      </a:lnTo>
                      <a:lnTo>
                        <a:pt x="10" y="5"/>
                      </a:lnTo>
                      <a:lnTo>
                        <a:pt x="10" y="4"/>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12" name="Freeform 92"/>
                <p:cNvSpPr>
                  <a:spLocks/>
                </p:cNvSpPr>
                <p:nvPr/>
              </p:nvSpPr>
              <p:spPr bwMode="auto">
                <a:xfrm>
                  <a:off x="2183" y="3007"/>
                  <a:ext cx="10" cy="10"/>
                </a:xfrm>
                <a:custGeom>
                  <a:avLst/>
                  <a:gdLst>
                    <a:gd name="T0" fmla="*/ 5 w 10"/>
                    <a:gd name="T1" fmla="*/ 0 h 10"/>
                    <a:gd name="T2" fmla="*/ 3 w 10"/>
                    <a:gd name="T3" fmla="*/ 0 h 10"/>
                    <a:gd name="T4" fmla="*/ 1 w 10"/>
                    <a:gd name="T5" fmla="*/ 2 h 10"/>
                    <a:gd name="T6" fmla="*/ 0 w 10"/>
                    <a:gd name="T7" fmla="*/ 3 h 10"/>
                    <a:gd name="T8" fmla="*/ 0 w 10"/>
                    <a:gd name="T9" fmla="*/ 5 h 10"/>
                    <a:gd name="T10" fmla="*/ 1 w 10"/>
                    <a:gd name="T11" fmla="*/ 7 h 10"/>
                    <a:gd name="T12" fmla="*/ 3 w 10"/>
                    <a:gd name="T13" fmla="*/ 8 h 10"/>
                    <a:gd name="T14" fmla="*/ 5 w 10"/>
                    <a:gd name="T15" fmla="*/ 10 h 10"/>
                    <a:gd name="T16" fmla="*/ 6 w 10"/>
                    <a:gd name="T17" fmla="*/ 10 h 10"/>
                    <a:gd name="T18" fmla="*/ 6 w 10"/>
                    <a:gd name="T19" fmla="*/ 10 h 10"/>
                    <a:gd name="T20" fmla="*/ 8 w 10"/>
                    <a:gd name="T21" fmla="*/ 8 h 10"/>
                    <a:gd name="T22" fmla="*/ 10 w 10"/>
                    <a:gd name="T23" fmla="*/ 7 h 10"/>
                    <a:gd name="T24" fmla="*/ 10 w 10"/>
                    <a:gd name="T25" fmla="*/ 5 h 10"/>
                    <a:gd name="T26" fmla="*/ 10 w 10"/>
                    <a:gd name="T27" fmla="*/ 3 h 10"/>
                    <a:gd name="T28" fmla="*/ 10 w 10"/>
                    <a:gd name="T29" fmla="*/ 2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2"/>
                      </a:lnTo>
                      <a:lnTo>
                        <a:pt x="0" y="3"/>
                      </a:lnTo>
                      <a:lnTo>
                        <a:pt x="0" y="5"/>
                      </a:lnTo>
                      <a:lnTo>
                        <a:pt x="1" y="7"/>
                      </a:lnTo>
                      <a:lnTo>
                        <a:pt x="3" y="8"/>
                      </a:lnTo>
                      <a:lnTo>
                        <a:pt x="5" y="10"/>
                      </a:lnTo>
                      <a:lnTo>
                        <a:pt x="6" y="10"/>
                      </a:lnTo>
                      <a:lnTo>
                        <a:pt x="6" y="10"/>
                      </a:lnTo>
                      <a:lnTo>
                        <a:pt x="8" y="8"/>
                      </a:lnTo>
                      <a:lnTo>
                        <a:pt x="10" y="7"/>
                      </a:lnTo>
                      <a:lnTo>
                        <a:pt x="10" y="5"/>
                      </a:lnTo>
                      <a:lnTo>
                        <a:pt x="10" y="3"/>
                      </a:lnTo>
                      <a:lnTo>
                        <a:pt x="10" y="2"/>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13" name="Freeform 93"/>
                <p:cNvSpPr>
                  <a:spLocks/>
                </p:cNvSpPr>
                <p:nvPr/>
              </p:nvSpPr>
              <p:spPr bwMode="auto">
                <a:xfrm>
                  <a:off x="2203" y="3004"/>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14" name="Freeform 94"/>
                <p:cNvSpPr>
                  <a:spLocks/>
                </p:cNvSpPr>
                <p:nvPr/>
              </p:nvSpPr>
              <p:spPr bwMode="auto">
                <a:xfrm>
                  <a:off x="2223" y="3000"/>
                  <a:ext cx="10" cy="10"/>
                </a:xfrm>
                <a:custGeom>
                  <a:avLst/>
                  <a:gdLst>
                    <a:gd name="T0" fmla="*/ 3 w 10"/>
                    <a:gd name="T1" fmla="*/ 0 h 10"/>
                    <a:gd name="T2" fmla="*/ 2 w 10"/>
                    <a:gd name="T3" fmla="*/ 0 h 10"/>
                    <a:gd name="T4" fmla="*/ 0 w 10"/>
                    <a:gd name="T5" fmla="*/ 2 h 10"/>
                    <a:gd name="T6" fmla="*/ 0 w 10"/>
                    <a:gd name="T7" fmla="*/ 4 h 10"/>
                    <a:gd name="T8" fmla="*/ 0 w 10"/>
                    <a:gd name="T9" fmla="*/ 5 h 10"/>
                    <a:gd name="T10" fmla="*/ 0 w 10"/>
                    <a:gd name="T11" fmla="*/ 7 h 10"/>
                    <a:gd name="T12" fmla="*/ 2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4"/>
                      </a:lnTo>
                      <a:lnTo>
                        <a:pt x="0" y="5"/>
                      </a:lnTo>
                      <a:lnTo>
                        <a:pt x="0" y="7"/>
                      </a:lnTo>
                      <a:lnTo>
                        <a:pt x="2"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15" name="Freeform 95"/>
                <p:cNvSpPr>
                  <a:spLocks/>
                </p:cNvSpPr>
                <p:nvPr/>
              </p:nvSpPr>
              <p:spPr bwMode="auto">
                <a:xfrm>
                  <a:off x="2243" y="2997"/>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8"/>
                      </a:lnTo>
                      <a:lnTo>
                        <a:pt x="4" y="10"/>
                      </a:lnTo>
                      <a:lnTo>
                        <a:pt x="5" y="10"/>
                      </a:lnTo>
                      <a:lnTo>
                        <a:pt x="5" y="10"/>
                      </a:lnTo>
                      <a:lnTo>
                        <a:pt x="7" y="8"/>
                      </a:lnTo>
                      <a:lnTo>
                        <a:pt x="9" y="7"/>
                      </a:lnTo>
                      <a:lnTo>
                        <a:pt x="10" y="5"/>
                      </a:lnTo>
                      <a:lnTo>
                        <a:pt x="10" y="3"/>
                      </a:lnTo>
                      <a:lnTo>
                        <a:pt x="9" y="2"/>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16" name="Freeform 96"/>
                <p:cNvSpPr>
                  <a:spLocks/>
                </p:cNvSpPr>
                <p:nvPr/>
              </p:nvSpPr>
              <p:spPr bwMode="auto">
                <a:xfrm>
                  <a:off x="2262" y="2994"/>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8" y="8"/>
                      </a:lnTo>
                      <a:lnTo>
                        <a:pt x="10" y="6"/>
                      </a:lnTo>
                      <a:lnTo>
                        <a:pt x="10" y="5"/>
                      </a:lnTo>
                      <a:lnTo>
                        <a:pt x="10" y="3"/>
                      </a:lnTo>
                      <a:lnTo>
                        <a:pt x="10" y="1"/>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17" name="Freeform 97"/>
                <p:cNvSpPr>
                  <a:spLocks/>
                </p:cNvSpPr>
                <p:nvPr/>
              </p:nvSpPr>
              <p:spPr bwMode="auto">
                <a:xfrm>
                  <a:off x="2282" y="2990"/>
                  <a:ext cx="10" cy="10"/>
                </a:xfrm>
                <a:custGeom>
                  <a:avLst/>
                  <a:gdLst>
                    <a:gd name="T0" fmla="*/ 5 w 10"/>
                    <a:gd name="T1" fmla="*/ 0 h 10"/>
                    <a:gd name="T2" fmla="*/ 3 w 10"/>
                    <a:gd name="T3" fmla="*/ 0 h 10"/>
                    <a:gd name="T4" fmla="*/ 2 w 10"/>
                    <a:gd name="T5" fmla="*/ 2 h 10"/>
                    <a:gd name="T6" fmla="*/ 0 w 10"/>
                    <a:gd name="T7" fmla="*/ 4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4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4"/>
                      </a:lnTo>
                      <a:lnTo>
                        <a:pt x="0" y="5"/>
                      </a:lnTo>
                      <a:lnTo>
                        <a:pt x="2" y="7"/>
                      </a:lnTo>
                      <a:lnTo>
                        <a:pt x="3" y="9"/>
                      </a:lnTo>
                      <a:lnTo>
                        <a:pt x="5" y="10"/>
                      </a:lnTo>
                      <a:lnTo>
                        <a:pt x="7" y="10"/>
                      </a:lnTo>
                      <a:lnTo>
                        <a:pt x="7" y="10"/>
                      </a:lnTo>
                      <a:lnTo>
                        <a:pt x="9" y="9"/>
                      </a:lnTo>
                      <a:lnTo>
                        <a:pt x="10" y="7"/>
                      </a:lnTo>
                      <a:lnTo>
                        <a:pt x="10" y="5"/>
                      </a:lnTo>
                      <a:lnTo>
                        <a:pt x="10" y="4"/>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18" name="Freeform 98"/>
                <p:cNvSpPr>
                  <a:spLocks/>
                </p:cNvSpPr>
                <p:nvPr/>
              </p:nvSpPr>
              <p:spPr bwMode="auto">
                <a:xfrm>
                  <a:off x="2302" y="2985"/>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9"/>
                      </a:lnTo>
                      <a:lnTo>
                        <a:pt x="2" y="10"/>
                      </a:lnTo>
                      <a:lnTo>
                        <a:pt x="4" y="10"/>
                      </a:lnTo>
                      <a:lnTo>
                        <a:pt x="5" y="10"/>
                      </a:lnTo>
                      <a:lnTo>
                        <a:pt x="5" y="10"/>
                      </a:lnTo>
                      <a:lnTo>
                        <a:pt x="7" y="10"/>
                      </a:lnTo>
                      <a:lnTo>
                        <a:pt x="9" y="9"/>
                      </a:lnTo>
                      <a:lnTo>
                        <a:pt x="10" y="7"/>
                      </a:lnTo>
                      <a:lnTo>
                        <a:pt x="10" y="5"/>
                      </a:lnTo>
                      <a:lnTo>
                        <a:pt x="9" y="3"/>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19" name="Freeform 99"/>
                <p:cNvSpPr>
                  <a:spLocks/>
                </p:cNvSpPr>
                <p:nvPr/>
              </p:nvSpPr>
              <p:spPr bwMode="auto">
                <a:xfrm>
                  <a:off x="2323" y="2982"/>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6 w 10"/>
                    <a:gd name="T21" fmla="*/ 10 h 10"/>
                    <a:gd name="T22" fmla="*/ 8 w 10"/>
                    <a:gd name="T23" fmla="*/ 8 h 10"/>
                    <a:gd name="T24" fmla="*/ 10 w 10"/>
                    <a:gd name="T25" fmla="*/ 6 h 10"/>
                    <a:gd name="T26" fmla="*/ 10 w 10"/>
                    <a:gd name="T27" fmla="*/ 5 h 10"/>
                    <a:gd name="T28" fmla="*/ 8 w 10"/>
                    <a:gd name="T29" fmla="*/ 3 h 10"/>
                    <a:gd name="T30" fmla="*/ 6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6" y="10"/>
                      </a:lnTo>
                      <a:lnTo>
                        <a:pt x="8" y="8"/>
                      </a:lnTo>
                      <a:lnTo>
                        <a:pt x="10" y="6"/>
                      </a:lnTo>
                      <a:lnTo>
                        <a:pt x="10" y="5"/>
                      </a:lnTo>
                      <a:lnTo>
                        <a:pt x="8" y="3"/>
                      </a:lnTo>
                      <a:lnTo>
                        <a:pt x="6"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0" name="Freeform 100"/>
                <p:cNvSpPr>
                  <a:spLocks/>
                </p:cNvSpPr>
                <p:nvPr/>
              </p:nvSpPr>
              <p:spPr bwMode="auto">
                <a:xfrm>
                  <a:off x="2343" y="2978"/>
                  <a:ext cx="10" cy="10"/>
                </a:xfrm>
                <a:custGeom>
                  <a:avLst/>
                  <a:gdLst>
                    <a:gd name="T0" fmla="*/ 3 w 10"/>
                    <a:gd name="T1" fmla="*/ 0 h 10"/>
                    <a:gd name="T2" fmla="*/ 1 w 10"/>
                    <a:gd name="T3" fmla="*/ 0 h 10"/>
                    <a:gd name="T4" fmla="*/ 0 w 10"/>
                    <a:gd name="T5" fmla="*/ 2 h 10"/>
                    <a:gd name="T6" fmla="*/ 0 w 10"/>
                    <a:gd name="T7" fmla="*/ 4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4"/>
                      </a:lnTo>
                      <a:lnTo>
                        <a:pt x="0" y="5"/>
                      </a:lnTo>
                      <a:lnTo>
                        <a:pt x="0" y="7"/>
                      </a:lnTo>
                      <a:lnTo>
                        <a:pt x="1"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1" name="Freeform 101"/>
                <p:cNvSpPr>
                  <a:spLocks/>
                </p:cNvSpPr>
                <p:nvPr/>
              </p:nvSpPr>
              <p:spPr bwMode="auto">
                <a:xfrm>
                  <a:off x="2361" y="2975"/>
                  <a:ext cx="10" cy="10"/>
                </a:xfrm>
                <a:custGeom>
                  <a:avLst/>
                  <a:gdLst>
                    <a:gd name="T0" fmla="*/ 5 w 10"/>
                    <a:gd name="T1" fmla="*/ 0 h 10"/>
                    <a:gd name="T2" fmla="*/ 4 w 10"/>
                    <a:gd name="T3" fmla="*/ 0 h 10"/>
                    <a:gd name="T4" fmla="*/ 2 w 10"/>
                    <a:gd name="T5" fmla="*/ 2 h 10"/>
                    <a:gd name="T6" fmla="*/ 0 w 10"/>
                    <a:gd name="T7" fmla="*/ 3 h 10"/>
                    <a:gd name="T8" fmla="*/ 0 w 10"/>
                    <a:gd name="T9" fmla="*/ 5 h 10"/>
                    <a:gd name="T10" fmla="*/ 2 w 10"/>
                    <a:gd name="T11" fmla="*/ 7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3"/>
                      </a:lnTo>
                      <a:lnTo>
                        <a:pt x="0" y="5"/>
                      </a:lnTo>
                      <a:lnTo>
                        <a:pt x="2" y="7"/>
                      </a:lnTo>
                      <a:lnTo>
                        <a:pt x="4" y="8"/>
                      </a:lnTo>
                      <a:lnTo>
                        <a:pt x="5" y="10"/>
                      </a:lnTo>
                      <a:lnTo>
                        <a:pt x="7" y="10"/>
                      </a:lnTo>
                      <a:lnTo>
                        <a:pt x="7" y="10"/>
                      </a:lnTo>
                      <a:lnTo>
                        <a:pt x="9" y="8"/>
                      </a:lnTo>
                      <a:lnTo>
                        <a:pt x="10" y="7"/>
                      </a:lnTo>
                      <a:lnTo>
                        <a:pt x="10" y="5"/>
                      </a:lnTo>
                      <a:lnTo>
                        <a:pt x="10" y="3"/>
                      </a:lnTo>
                      <a:lnTo>
                        <a:pt x="10" y="2"/>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22" name="Freeform 102"/>
                <p:cNvSpPr>
                  <a:spLocks/>
                </p:cNvSpPr>
                <p:nvPr/>
              </p:nvSpPr>
              <p:spPr bwMode="auto">
                <a:xfrm>
                  <a:off x="2382" y="2970"/>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23" name="Freeform 103"/>
                <p:cNvSpPr>
                  <a:spLocks/>
                </p:cNvSpPr>
                <p:nvPr/>
              </p:nvSpPr>
              <p:spPr bwMode="auto">
                <a:xfrm>
                  <a:off x="2402" y="2967"/>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4" name="Freeform 104"/>
                <p:cNvSpPr>
                  <a:spLocks/>
                </p:cNvSpPr>
                <p:nvPr/>
              </p:nvSpPr>
              <p:spPr bwMode="auto">
                <a:xfrm>
                  <a:off x="2422" y="2961"/>
                  <a:ext cx="10" cy="11"/>
                </a:xfrm>
                <a:custGeom>
                  <a:avLst/>
                  <a:gdLst>
                    <a:gd name="T0" fmla="*/ 3 w 10"/>
                    <a:gd name="T1" fmla="*/ 0 h 11"/>
                    <a:gd name="T2" fmla="*/ 2 w 10"/>
                    <a:gd name="T3" fmla="*/ 2 h 11"/>
                    <a:gd name="T4" fmla="*/ 0 w 10"/>
                    <a:gd name="T5" fmla="*/ 4 h 11"/>
                    <a:gd name="T6" fmla="*/ 0 w 10"/>
                    <a:gd name="T7" fmla="*/ 6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6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6"/>
                      </a:lnTo>
                      <a:lnTo>
                        <a:pt x="0" y="7"/>
                      </a:lnTo>
                      <a:lnTo>
                        <a:pt x="0" y="9"/>
                      </a:lnTo>
                      <a:lnTo>
                        <a:pt x="2" y="11"/>
                      </a:lnTo>
                      <a:lnTo>
                        <a:pt x="3" y="11"/>
                      </a:lnTo>
                      <a:lnTo>
                        <a:pt x="5" y="11"/>
                      </a:lnTo>
                      <a:lnTo>
                        <a:pt x="5" y="11"/>
                      </a:lnTo>
                      <a:lnTo>
                        <a:pt x="7" y="11"/>
                      </a:lnTo>
                      <a:lnTo>
                        <a:pt x="8" y="9"/>
                      </a:lnTo>
                      <a:lnTo>
                        <a:pt x="10" y="7"/>
                      </a:lnTo>
                      <a:lnTo>
                        <a:pt x="10" y="6"/>
                      </a:lnTo>
                      <a:lnTo>
                        <a:pt x="8"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5" name="Freeform 105"/>
                <p:cNvSpPr>
                  <a:spLocks/>
                </p:cNvSpPr>
                <p:nvPr/>
              </p:nvSpPr>
              <p:spPr bwMode="auto">
                <a:xfrm>
                  <a:off x="2441" y="2956"/>
                  <a:ext cx="10" cy="11"/>
                </a:xfrm>
                <a:custGeom>
                  <a:avLst/>
                  <a:gdLst>
                    <a:gd name="T0" fmla="*/ 5 w 10"/>
                    <a:gd name="T1" fmla="*/ 0 h 11"/>
                    <a:gd name="T2" fmla="*/ 3 w 10"/>
                    <a:gd name="T3" fmla="*/ 2 h 11"/>
                    <a:gd name="T4" fmla="*/ 1 w 10"/>
                    <a:gd name="T5" fmla="*/ 4 h 11"/>
                    <a:gd name="T6" fmla="*/ 0 w 10"/>
                    <a:gd name="T7" fmla="*/ 5 h 11"/>
                    <a:gd name="T8" fmla="*/ 0 w 10"/>
                    <a:gd name="T9" fmla="*/ 7 h 11"/>
                    <a:gd name="T10" fmla="*/ 1 w 10"/>
                    <a:gd name="T11" fmla="*/ 9 h 11"/>
                    <a:gd name="T12" fmla="*/ 3 w 10"/>
                    <a:gd name="T13" fmla="*/ 11 h 11"/>
                    <a:gd name="T14" fmla="*/ 5 w 10"/>
                    <a:gd name="T15" fmla="*/ 11 h 11"/>
                    <a:gd name="T16" fmla="*/ 6 w 10"/>
                    <a:gd name="T17" fmla="*/ 11 h 11"/>
                    <a:gd name="T18" fmla="*/ 6 w 10"/>
                    <a:gd name="T19" fmla="*/ 11 h 11"/>
                    <a:gd name="T20" fmla="*/ 8 w 10"/>
                    <a:gd name="T21" fmla="*/ 11 h 11"/>
                    <a:gd name="T22" fmla="*/ 10 w 10"/>
                    <a:gd name="T23" fmla="*/ 9 h 11"/>
                    <a:gd name="T24" fmla="*/ 10 w 10"/>
                    <a:gd name="T25" fmla="*/ 7 h 11"/>
                    <a:gd name="T26" fmla="*/ 10 w 10"/>
                    <a:gd name="T27" fmla="*/ 5 h 11"/>
                    <a:gd name="T28" fmla="*/ 10 w 10"/>
                    <a:gd name="T29" fmla="*/ 4 h 11"/>
                    <a:gd name="T30" fmla="*/ 8 w 10"/>
                    <a:gd name="T31" fmla="*/ 2 h 11"/>
                    <a:gd name="T32" fmla="*/ 6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5"/>
                      </a:lnTo>
                      <a:lnTo>
                        <a:pt x="0" y="7"/>
                      </a:lnTo>
                      <a:lnTo>
                        <a:pt x="1" y="9"/>
                      </a:lnTo>
                      <a:lnTo>
                        <a:pt x="3" y="11"/>
                      </a:lnTo>
                      <a:lnTo>
                        <a:pt x="5" y="11"/>
                      </a:lnTo>
                      <a:lnTo>
                        <a:pt x="6" y="11"/>
                      </a:lnTo>
                      <a:lnTo>
                        <a:pt x="6" y="11"/>
                      </a:lnTo>
                      <a:lnTo>
                        <a:pt x="8" y="11"/>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26" name="Freeform 106"/>
                <p:cNvSpPr>
                  <a:spLocks/>
                </p:cNvSpPr>
                <p:nvPr/>
              </p:nvSpPr>
              <p:spPr bwMode="auto">
                <a:xfrm>
                  <a:off x="2461" y="2953"/>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7" name="Freeform 107"/>
                <p:cNvSpPr>
                  <a:spLocks/>
                </p:cNvSpPr>
                <p:nvPr/>
              </p:nvSpPr>
              <p:spPr bwMode="auto">
                <a:xfrm>
                  <a:off x="2481" y="2948"/>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28" name="Freeform 108"/>
                <p:cNvSpPr>
                  <a:spLocks/>
                </p:cNvSpPr>
                <p:nvPr/>
              </p:nvSpPr>
              <p:spPr bwMode="auto">
                <a:xfrm>
                  <a:off x="2500" y="2943"/>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29" name="Freeform 109"/>
                <p:cNvSpPr>
                  <a:spLocks/>
                </p:cNvSpPr>
                <p:nvPr/>
              </p:nvSpPr>
              <p:spPr bwMode="auto">
                <a:xfrm>
                  <a:off x="2520" y="2938"/>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30" name="Freeform 110"/>
                <p:cNvSpPr>
                  <a:spLocks/>
                </p:cNvSpPr>
                <p:nvPr/>
              </p:nvSpPr>
              <p:spPr bwMode="auto">
                <a:xfrm>
                  <a:off x="2540" y="2933"/>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31" name="Freeform 111"/>
                <p:cNvSpPr>
                  <a:spLocks/>
                </p:cNvSpPr>
                <p:nvPr/>
              </p:nvSpPr>
              <p:spPr bwMode="auto">
                <a:xfrm>
                  <a:off x="2559" y="2928"/>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1"/>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32" name="Freeform 112"/>
                <p:cNvSpPr>
                  <a:spLocks/>
                </p:cNvSpPr>
                <p:nvPr/>
              </p:nvSpPr>
              <p:spPr bwMode="auto">
                <a:xfrm>
                  <a:off x="2579" y="2923"/>
                  <a:ext cx="10" cy="10"/>
                </a:xfrm>
                <a:custGeom>
                  <a:avLst/>
                  <a:gdLst>
                    <a:gd name="T0" fmla="*/ 3 w 10"/>
                    <a:gd name="T1" fmla="*/ 0 h 10"/>
                    <a:gd name="T2" fmla="*/ 2 w 10"/>
                    <a:gd name="T3" fmla="*/ 1 h 10"/>
                    <a:gd name="T4" fmla="*/ 0 w 10"/>
                    <a:gd name="T5" fmla="*/ 3 h 10"/>
                    <a:gd name="T6" fmla="*/ 0 w 10"/>
                    <a:gd name="T7" fmla="*/ 5 h 10"/>
                    <a:gd name="T8" fmla="*/ 0 w 10"/>
                    <a:gd name="T9" fmla="*/ 6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6 h 10"/>
                    <a:gd name="T26" fmla="*/ 10 w 10"/>
                    <a:gd name="T27" fmla="*/ 5 h 10"/>
                    <a:gd name="T28" fmla="*/ 8 w 10"/>
                    <a:gd name="T29" fmla="*/ 3 h 10"/>
                    <a:gd name="T30" fmla="*/ 7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1"/>
                      </a:lnTo>
                      <a:lnTo>
                        <a:pt x="0" y="3"/>
                      </a:lnTo>
                      <a:lnTo>
                        <a:pt x="0" y="5"/>
                      </a:lnTo>
                      <a:lnTo>
                        <a:pt x="0" y="6"/>
                      </a:lnTo>
                      <a:lnTo>
                        <a:pt x="0" y="8"/>
                      </a:lnTo>
                      <a:lnTo>
                        <a:pt x="2" y="10"/>
                      </a:lnTo>
                      <a:lnTo>
                        <a:pt x="3" y="10"/>
                      </a:lnTo>
                      <a:lnTo>
                        <a:pt x="5" y="10"/>
                      </a:lnTo>
                      <a:lnTo>
                        <a:pt x="5" y="10"/>
                      </a:lnTo>
                      <a:lnTo>
                        <a:pt x="7" y="10"/>
                      </a:lnTo>
                      <a:lnTo>
                        <a:pt x="8" y="8"/>
                      </a:lnTo>
                      <a:lnTo>
                        <a:pt x="10" y="6"/>
                      </a:lnTo>
                      <a:lnTo>
                        <a:pt x="10" y="5"/>
                      </a:lnTo>
                      <a:lnTo>
                        <a:pt x="8" y="3"/>
                      </a:lnTo>
                      <a:lnTo>
                        <a:pt x="7"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33" name="Freeform 113"/>
                <p:cNvSpPr>
                  <a:spLocks/>
                </p:cNvSpPr>
                <p:nvPr/>
              </p:nvSpPr>
              <p:spPr bwMode="auto">
                <a:xfrm>
                  <a:off x="2597" y="2918"/>
                  <a:ext cx="11" cy="10"/>
                </a:xfrm>
                <a:custGeom>
                  <a:avLst/>
                  <a:gdLst>
                    <a:gd name="T0" fmla="*/ 6 w 11"/>
                    <a:gd name="T1" fmla="*/ 0 h 10"/>
                    <a:gd name="T2" fmla="*/ 4 w 11"/>
                    <a:gd name="T3" fmla="*/ 1 h 10"/>
                    <a:gd name="T4" fmla="*/ 2 w 11"/>
                    <a:gd name="T5" fmla="*/ 3 h 10"/>
                    <a:gd name="T6" fmla="*/ 0 w 11"/>
                    <a:gd name="T7" fmla="*/ 5 h 10"/>
                    <a:gd name="T8" fmla="*/ 0 w 11"/>
                    <a:gd name="T9" fmla="*/ 6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6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6"/>
                      </a:lnTo>
                      <a:lnTo>
                        <a:pt x="2" y="8"/>
                      </a:lnTo>
                      <a:lnTo>
                        <a:pt x="4" y="10"/>
                      </a:lnTo>
                      <a:lnTo>
                        <a:pt x="6" y="10"/>
                      </a:lnTo>
                      <a:lnTo>
                        <a:pt x="7" y="10"/>
                      </a:lnTo>
                      <a:lnTo>
                        <a:pt x="7" y="10"/>
                      </a:lnTo>
                      <a:lnTo>
                        <a:pt x="9" y="10"/>
                      </a:lnTo>
                      <a:lnTo>
                        <a:pt x="11" y="8"/>
                      </a:lnTo>
                      <a:lnTo>
                        <a:pt x="11" y="6"/>
                      </a:lnTo>
                      <a:lnTo>
                        <a:pt x="11" y="5"/>
                      </a:lnTo>
                      <a:lnTo>
                        <a:pt x="11" y="3"/>
                      </a:lnTo>
                      <a:lnTo>
                        <a:pt x="9" y="1"/>
                      </a:lnTo>
                      <a:lnTo>
                        <a:pt x="7" y="0"/>
                      </a:lnTo>
                      <a:lnTo>
                        <a:pt x="6" y="0"/>
                      </a:lnTo>
                      <a:close/>
                    </a:path>
                  </a:pathLst>
                </a:custGeom>
                <a:solidFill>
                  <a:srgbClr val="000000"/>
                </a:solidFill>
                <a:ln w="9525">
                  <a:solidFill>
                    <a:srgbClr val="009999"/>
                  </a:solidFill>
                  <a:round/>
                  <a:headEnd/>
                  <a:tailEnd/>
                </a:ln>
              </p:spPr>
              <p:txBody>
                <a:bodyPr/>
                <a:lstStyle/>
                <a:p>
                  <a:endParaRPr lang="en-US"/>
                </a:p>
              </p:txBody>
            </p:sp>
            <p:sp>
              <p:nvSpPr>
                <p:cNvPr id="5234" name="Freeform 114"/>
                <p:cNvSpPr>
                  <a:spLocks/>
                </p:cNvSpPr>
                <p:nvPr/>
              </p:nvSpPr>
              <p:spPr bwMode="auto">
                <a:xfrm>
                  <a:off x="2618" y="2913"/>
                  <a:ext cx="10" cy="10"/>
                </a:xfrm>
                <a:custGeom>
                  <a:avLst/>
                  <a:gdLst>
                    <a:gd name="T0" fmla="*/ 3 w 10"/>
                    <a:gd name="T1" fmla="*/ 0 h 10"/>
                    <a:gd name="T2" fmla="*/ 1 w 10"/>
                    <a:gd name="T3" fmla="*/ 0 h 10"/>
                    <a:gd name="T4" fmla="*/ 0 w 10"/>
                    <a:gd name="T5" fmla="*/ 1 h 10"/>
                    <a:gd name="T6" fmla="*/ 0 w 10"/>
                    <a:gd name="T7" fmla="*/ 3 h 10"/>
                    <a:gd name="T8" fmla="*/ 0 w 10"/>
                    <a:gd name="T9" fmla="*/ 5 h 10"/>
                    <a:gd name="T10" fmla="*/ 0 w 10"/>
                    <a:gd name="T11" fmla="*/ 6 h 10"/>
                    <a:gd name="T12" fmla="*/ 1 w 10"/>
                    <a:gd name="T13" fmla="*/ 8 h 10"/>
                    <a:gd name="T14" fmla="*/ 3 w 10"/>
                    <a:gd name="T15" fmla="*/ 10 h 10"/>
                    <a:gd name="T16" fmla="*/ 5 w 10"/>
                    <a:gd name="T17" fmla="*/ 10 h 10"/>
                    <a:gd name="T18" fmla="*/ 5 w 10"/>
                    <a:gd name="T19" fmla="*/ 10 h 10"/>
                    <a:gd name="T20" fmla="*/ 6 w 10"/>
                    <a:gd name="T21" fmla="*/ 8 h 10"/>
                    <a:gd name="T22" fmla="*/ 8 w 10"/>
                    <a:gd name="T23" fmla="*/ 6 h 10"/>
                    <a:gd name="T24" fmla="*/ 10 w 10"/>
                    <a:gd name="T25" fmla="*/ 5 h 10"/>
                    <a:gd name="T26" fmla="*/ 10 w 10"/>
                    <a:gd name="T27" fmla="*/ 3 h 10"/>
                    <a:gd name="T28" fmla="*/ 8 w 10"/>
                    <a:gd name="T29" fmla="*/ 1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1"/>
                      </a:lnTo>
                      <a:lnTo>
                        <a:pt x="0" y="3"/>
                      </a:lnTo>
                      <a:lnTo>
                        <a:pt x="0" y="5"/>
                      </a:lnTo>
                      <a:lnTo>
                        <a:pt x="0" y="6"/>
                      </a:lnTo>
                      <a:lnTo>
                        <a:pt x="1" y="8"/>
                      </a:lnTo>
                      <a:lnTo>
                        <a:pt x="3" y="10"/>
                      </a:lnTo>
                      <a:lnTo>
                        <a:pt x="5" y="10"/>
                      </a:lnTo>
                      <a:lnTo>
                        <a:pt x="5" y="10"/>
                      </a:lnTo>
                      <a:lnTo>
                        <a:pt x="6" y="8"/>
                      </a:lnTo>
                      <a:lnTo>
                        <a:pt x="8" y="6"/>
                      </a:lnTo>
                      <a:lnTo>
                        <a:pt x="10" y="5"/>
                      </a:lnTo>
                      <a:lnTo>
                        <a:pt x="10" y="3"/>
                      </a:lnTo>
                      <a:lnTo>
                        <a:pt x="8" y="1"/>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35" name="Freeform 115"/>
                <p:cNvSpPr>
                  <a:spLocks/>
                </p:cNvSpPr>
                <p:nvPr/>
              </p:nvSpPr>
              <p:spPr bwMode="auto">
                <a:xfrm>
                  <a:off x="2636" y="2906"/>
                  <a:ext cx="10" cy="10"/>
                </a:xfrm>
                <a:custGeom>
                  <a:avLst/>
                  <a:gdLst>
                    <a:gd name="T0" fmla="*/ 5 w 10"/>
                    <a:gd name="T1" fmla="*/ 0 h 10"/>
                    <a:gd name="T2" fmla="*/ 4 w 10"/>
                    <a:gd name="T3" fmla="*/ 2 h 10"/>
                    <a:gd name="T4" fmla="*/ 2 w 10"/>
                    <a:gd name="T5" fmla="*/ 3 h 10"/>
                    <a:gd name="T6" fmla="*/ 0 w 10"/>
                    <a:gd name="T7" fmla="*/ 5 h 10"/>
                    <a:gd name="T8" fmla="*/ 0 w 10"/>
                    <a:gd name="T9" fmla="*/ 7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2"/>
                      </a:lnTo>
                      <a:lnTo>
                        <a:pt x="2" y="3"/>
                      </a:lnTo>
                      <a:lnTo>
                        <a:pt x="0" y="5"/>
                      </a:lnTo>
                      <a:lnTo>
                        <a:pt x="0" y="7"/>
                      </a:lnTo>
                      <a:lnTo>
                        <a:pt x="2" y="8"/>
                      </a:lnTo>
                      <a:lnTo>
                        <a:pt x="4" y="10"/>
                      </a:lnTo>
                      <a:lnTo>
                        <a:pt x="5" y="10"/>
                      </a:lnTo>
                      <a:lnTo>
                        <a:pt x="7" y="10"/>
                      </a:lnTo>
                      <a:lnTo>
                        <a:pt x="7" y="10"/>
                      </a:lnTo>
                      <a:lnTo>
                        <a:pt x="9" y="10"/>
                      </a:lnTo>
                      <a:lnTo>
                        <a:pt x="10" y="8"/>
                      </a:lnTo>
                      <a:lnTo>
                        <a:pt x="10" y="7"/>
                      </a:lnTo>
                      <a:lnTo>
                        <a:pt x="10" y="5"/>
                      </a:lnTo>
                      <a:lnTo>
                        <a:pt x="10" y="3"/>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36" name="Freeform 116"/>
                <p:cNvSpPr>
                  <a:spLocks/>
                </p:cNvSpPr>
                <p:nvPr/>
              </p:nvSpPr>
              <p:spPr bwMode="auto">
                <a:xfrm>
                  <a:off x="2656" y="2901"/>
                  <a:ext cx="11" cy="10"/>
                </a:xfrm>
                <a:custGeom>
                  <a:avLst/>
                  <a:gdLst>
                    <a:gd name="T0" fmla="*/ 4 w 11"/>
                    <a:gd name="T1" fmla="*/ 0 h 10"/>
                    <a:gd name="T2" fmla="*/ 2 w 11"/>
                    <a:gd name="T3" fmla="*/ 1 h 10"/>
                    <a:gd name="T4" fmla="*/ 0 w 11"/>
                    <a:gd name="T5" fmla="*/ 3 h 10"/>
                    <a:gd name="T6" fmla="*/ 0 w 11"/>
                    <a:gd name="T7" fmla="*/ 5 h 10"/>
                    <a:gd name="T8" fmla="*/ 0 w 11"/>
                    <a:gd name="T9" fmla="*/ 7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7 h 10"/>
                    <a:gd name="T26" fmla="*/ 11 w 11"/>
                    <a:gd name="T27" fmla="*/ 5 h 10"/>
                    <a:gd name="T28" fmla="*/ 9 w 11"/>
                    <a:gd name="T29" fmla="*/ 3 h 10"/>
                    <a:gd name="T30" fmla="*/ 7 w 11"/>
                    <a:gd name="T31" fmla="*/ 1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1"/>
                      </a:lnTo>
                      <a:lnTo>
                        <a:pt x="0" y="3"/>
                      </a:lnTo>
                      <a:lnTo>
                        <a:pt x="0" y="5"/>
                      </a:lnTo>
                      <a:lnTo>
                        <a:pt x="0" y="7"/>
                      </a:lnTo>
                      <a:lnTo>
                        <a:pt x="0" y="8"/>
                      </a:lnTo>
                      <a:lnTo>
                        <a:pt x="2" y="10"/>
                      </a:lnTo>
                      <a:lnTo>
                        <a:pt x="4" y="10"/>
                      </a:lnTo>
                      <a:lnTo>
                        <a:pt x="6" y="10"/>
                      </a:lnTo>
                      <a:lnTo>
                        <a:pt x="6" y="10"/>
                      </a:lnTo>
                      <a:lnTo>
                        <a:pt x="7" y="10"/>
                      </a:lnTo>
                      <a:lnTo>
                        <a:pt x="9" y="8"/>
                      </a:lnTo>
                      <a:lnTo>
                        <a:pt x="11" y="7"/>
                      </a:lnTo>
                      <a:lnTo>
                        <a:pt x="11" y="5"/>
                      </a:lnTo>
                      <a:lnTo>
                        <a:pt x="9" y="3"/>
                      </a:lnTo>
                      <a:lnTo>
                        <a:pt x="7" y="1"/>
                      </a:lnTo>
                      <a:lnTo>
                        <a:pt x="6" y="0"/>
                      </a:lnTo>
                      <a:lnTo>
                        <a:pt x="4" y="0"/>
                      </a:lnTo>
                      <a:close/>
                    </a:path>
                  </a:pathLst>
                </a:custGeom>
                <a:solidFill>
                  <a:srgbClr val="000000"/>
                </a:solidFill>
                <a:ln w="9525">
                  <a:solidFill>
                    <a:srgbClr val="009999"/>
                  </a:solidFill>
                  <a:round/>
                  <a:headEnd/>
                  <a:tailEnd/>
                </a:ln>
              </p:spPr>
              <p:txBody>
                <a:bodyPr/>
                <a:lstStyle/>
                <a:p>
                  <a:endParaRPr lang="en-US"/>
                </a:p>
              </p:txBody>
            </p:sp>
            <p:sp>
              <p:nvSpPr>
                <p:cNvPr id="5237" name="Freeform 117"/>
                <p:cNvSpPr>
                  <a:spLocks/>
                </p:cNvSpPr>
                <p:nvPr/>
              </p:nvSpPr>
              <p:spPr bwMode="auto">
                <a:xfrm>
                  <a:off x="2675" y="2896"/>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8" y="8"/>
                      </a:lnTo>
                      <a:lnTo>
                        <a:pt x="10" y="6"/>
                      </a:lnTo>
                      <a:lnTo>
                        <a:pt x="10" y="5"/>
                      </a:lnTo>
                      <a:lnTo>
                        <a:pt x="10" y="3"/>
                      </a:lnTo>
                      <a:lnTo>
                        <a:pt x="10" y="1"/>
                      </a:lnTo>
                      <a:lnTo>
                        <a:pt x="8"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38" name="Freeform 118"/>
                <p:cNvSpPr>
                  <a:spLocks/>
                </p:cNvSpPr>
                <p:nvPr/>
              </p:nvSpPr>
              <p:spPr bwMode="auto">
                <a:xfrm>
                  <a:off x="2695" y="2889"/>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39" name="Freeform 119"/>
                <p:cNvSpPr>
                  <a:spLocks/>
                </p:cNvSpPr>
                <p:nvPr/>
              </p:nvSpPr>
              <p:spPr bwMode="auto">
                <a:xfrm>
                  <a:off x="2714" y="2884"/>
                  <a:ext cx="10" cy="10"/>
                </a:xfrm>
                <a:custGeom>
                  <a:avLst/>
                  <a:gdLst>
                    <a:gd name="T0" fmla="*/ 5 w 10"/>
                    <a:gd name="T1" fmla="*/ 0 h 10"/>
                    <a:gd name="T2" fmla="*/ 3 w 10"/>
                    <a:gd name="T3" fmla="*/ 2 h 10"/>
                    <a:gd name="T4" fmla="*/ 2 w 10"/>
                    <a:gd name="T5" fmla="*/ 3 h 10"/>
                    <a:gd name="T6" fmla="*/ 0 w 10"/>
                    <a:gd name="T7" fmla="*/ 5 h 10"/>
                    <a:gd name="T8" fmla="*/ 0 w 10"/>
                    <a:gd name="T9" fmla="*/ 7 h 10"/>
                    <a:gd name="T10" fmla="*/ 2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3"/>
                      </a:lnTo>
                      <a:lnTo>
                        <a:pt x="0" y="5"/>
                      </a:lnTo>
                      <a:lnTo>
                        <a:pt x="0" y="7"/>
                      </a:lnTo>
                      <a:lnTo>
                        <a:pt x="2" y="8"/>
                      </a:lnTo>
                      <a:lnTo>
                        <a:pt x="3" y="10"/>
                      </a:lnTo>
                      <a:lnTo>
                        <a:pt x="5" y="10"/>
                      </a:lnTo>
                      <a:lnTo>
                        <a:pt x="7" y="10"/>
                      </a:lnTo>
                      <a:lnTo>
                        <a:pt x="7" y="10"/>
                      </a:lnTo>
                      <a:lnTo>
                        <a:pt x="8" y="10"/>
                      </a:lnTo>
                      <a:lnTo>
                        <a:pt x="10" y="8"/>
                      </a:lnTo>
                      <a:lnTo>
                        <a:pt x="10" y="7"/>
                      </a:lnTo>
                      <a:lnTo>
                        <a:pt x="10" y="5"/>
                      </a:lnTo>
                      <a:lnTo>
                        <a:pt x="10" y="3"/>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40" name="Freeform 120"/>
                <p:cNvSpPr>
                  <a:spLocks/>
                </p:cNvSpPr>
                <p:nvPr/>
              </p:nvSpPr>
              <p:spPr bwMode="auto">
                <a:xfrm>
                  <a:off x="2734" y="2879"/>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41" name="Freeform 121"/>
                <p:cNvSpPr>
                  <a:spLocks/>
                </p:cNvSpPr>
                <p:nvPr/>
              </p:nvSpPr>
              <p:spPr bwMode="auto">
                <a:xfrm>
                  <a:off x="2753" y="2872"/>
                  <a:ext cx="10" cy="10"/>
                </a:xfrm>
                <a:custGeom>
                  <a:avLst/>
                  <a:gdLst>
                    <a:gd name="T0" fmla="*/ 5 w 10"/>
                    <a:gd name="T1" fmla="*/ 0 h 10"/>
                    <a:gd name="T2" fmla="*/ 3 w 10"/>
                    <a:gd name="T3" fmla="*/ 2 h 10"/>
                    <a:gd name="T4" fmla="*/ 1 w 10"/>
                    <a:gd name="T5" fmla="*/ 4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7"/>
                      </a:lnTo>
                      <a:lnTo>
                        <a:pt x="1" y="9"/>
                      </a:lnTo>
                      <a:lnTo>
                        <a:pt x="3" y="10"/>
                      </a:lnTo>
                      <a:lnTo>
                        <a:pt x="5" y="10"/>
                      </a:lnTo>
                      <a:lnTo>
                        <a:pt x="6" y="10"/>
                      </a:lnTo>
                      <a:lnTo>
                        <a:pt x="6" y="10"/>
                      </a:lnTo>
                      <a:lnTo>
                        <a:pt x="8" y="10"/>
                      </a:lnTo>
                      <a:lnTo>
                        <a:pt x="10" y="9"/>
                      </a:lnTo>
                      <a:lnTo>
                        <a:pt x="10" y="7"/>
                      </a:lnTo>
                      <a:lnTo>
                        <a:pt x="10" y="5"/>
                      </a:lnTo>
                      <a:lnTo>
                        <a:pt x="10" y="4"/>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42" name="Freeform 122"/>
                <p:cNvSpPr>
                  <a:spLocks/>
                </p:cNvSpPr>
                <p:nvPr/>
              </p:nvSpPr>
              <p:spPr bwMode="auto">
                <a:xfrm>
                  <a:off x="2773" y="2867"/>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9"/>
                      </a:lnTo>
                      <a:lnTo>
                        <a:pt x="3" y="10"/>
                      </a:lnTo>
                      <a:lnTo>
                        <a:pt x="5" y="10"/>
                      </a:lnTo>
                      <a:lnTo>
                        <a:pt x="5" y="10"/>
                      </a:lnTo>
                      <a:lnTo>
                        <a:pt x="7" y="9"/>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43" name="Freeform 123"/>
                <p:cNvSpPr>
                  <a:spLocks/>
                </p:cNvSpPr>
                <p:nvPr/>
              </p:nvSpPr>
              <p:spPr bwMode="auto">
                <a:xfrm>
                  <a:off x="2791" y="2860"/>
                  <a:ext cx="11" cy="10"/>
                </a:xfrm>
                <a:custGeom>
                  <a:avLst/>
                  <a:gdLst>
                    <a:gd name="T0" fmla="*/ 5 w 11"/>
                    <a:gd name="T1" fmla="*/ 0 h 10"/>
                    <a:gd name="T2" fmla="*/ 4 w 11"/>
                    <a:gd name="T3" fmla="*/ 2 h 10"/>
                    <a:gd name="T4" fmla="*/ 2 w 11"/>
                    <a:gd name="T5" fmla="*/ 4 h 10"/>
                    <a:gd name="T6" fmla="*/ 0 w 11"/>
                    <a:gd name="T7" fmla="*/ 5 h 10"/>
                    <a:gd name="T8" fmla="*/ 0 w 11"/>
                    <a:gd name="T9" fmla="*/ 7 h 10"/>
                    <a:gd name="T10" fmla="*/ 2 w 11"/>
                    <a:gd name="T11" fmla="*/ 9 h 10"/>
                    <a:gd name="T12" fmla="*/ 4 w 11"/>
                    <a:gd name="T13" fmla="*/ 10 h 10"/>
                    <a:gd name="T14" fmla="*/ 5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4 h 10"/>
                    <a:gd name="T30" fmla="*/ 9 w 11"/>
                    <a:gd name="T31" fmla="*/ 2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2"/>
                      </a:lnTo>
                      <a:lnTo>
                        <a:pt x="2" y="4"/>
                      </a:lnTo>
                      <a:lnTo>
                        <a:pt x="0" y="5"/>
                      </a:lnTo>
                      <a:lnTo>
                        <a:pt x="0" y="7"/>
                      </a:lnTo>
                      <a:lnTo>
                        <a:pt x="2" y="9"/>
                      </a:lnTo>
                      <a:lnTo>
                        <a:pt x="4" y="10"/>
                      </a:lnTo>
                      <a:lnTo>
                        <a:pt x="5" y="10"/>
                      </a:lnTo>
                      <a:lnTo>
                        <a:pt x="7" y="10"/>
                      </a:lnTo>
                      <a:lnTo>
                        <a:pt x="7" y="10"/>
                      </a:lnTo>
                      <a:lnTo>
                        <a:pt x="9" y="10"/>
                      </a:lnTo>
                      <a:lnTo>
                        <a:pt x="11" y="9"/>
                      </a:lnTo>
                      <a:lnTo>
                        <a:pt x="11" y="7"/>
                      </a:lnTo>
                      <a:lnTo>
                        <a:pt x="11" y="5"/>
                      </a:lnTo>
                      <a:lnTo>
                        <a:pt x="11"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44" name="Freeform 124"/>
                <p:cNvSpPr>
                  <a:spLocks/>
                </p:cNvSpPr>
                <p:nvPr/>
              </p:nvSpPr>
              <p:spPr bwMode="auto">
                <a:xfrm>
                  <a:off x="2812" y="2854"/>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6 w 10"/>
                    <a:gd name="T21" fmla="*/ 10 h 10"/>
                    <a:gd name="T22" fmla="*/ 8 w 10"/>
                    <a:gd name="T23" fmla="*/ 8 h 10"/>
                    <a:gd name="T24" fmla="*/ 10 w 10"/>
                    <a:gd name="T25" fmla="*/ 6 h 10"/>
                    <a:gd name="T26" fmla="*/ 10 w 10"/>
                    <a:gd name="T27" fmla="*/ 5 h 10"/>
                    <a:gd name="T28" fmla="*/ 8 w 10"/>
                    <a:gd name="T29" fmla="*/ 3 h 10"/>
                    <a:gd name="T30" fmla="*/ 6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6" y="10"/>
                      </a:lnTo>
                      <a:lnTo>
                        <a:pt x="8" y="8"/>
                      </a:lnTo>
                      <a:lnTo>
                        <a:pt x="10" y="6"/>
                      </a:lnTo>
                      <a:lnTo>
                        <a:pt x="10" y="5"/>
                      </a:lnTo>
                      <a:lnTo>
                        <a:pt x="8" y="3"/>
                      </a:lnTo>
                      <a:lnTo>
                        <a:pt x="6" y="1"/>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45" name="Freeform 125"/>
                <p:cNvSpPr>
                  <a:spLocks/>
                </p:cNvSpPr>
                <p:nvPr/>
              </p:nvSpPr>
              <p:spPr bwMode="auto">
                <a:xfrm>
                  <a:off x="2830" y="2847"/>
                  <a:ext cx="10" cy="10"/>
                </a:xfrm>
                <a:custGeom>
                  <a:avLst/>
                  <a:gdLst>
                    <a:gd name="T0" fmla="*/ 5 w 10"/>
                    <a:gd name="T1" fmla="*/ 0 h 10"/>
                    <a:gd name="T2" fmla="*/ 4 w 10"/>
                    <a:gd name="T3" fmla="*/ 2 h 10"/>
                    <a:gd name="T4" fmla="*/ 2 w 10"/>
                    <a:gd name="T5" fmla="*/ 3 h 10"/>
                    <a:gd name="T6" fmla="*/ 0 w 10"/>
                    <a:gd name="T7" fmla="*/ 5 h 10"/>
                    <a:gd name="T8" fmla="*/ 0 w 10"/>
                    <a:gd name="T9" fmla="*/ 7 h 10"/>
                    <a:gd name="T10" fmla="*/ 2 w 10"/>
                    <a:gd name="T11" fmla="*/ 8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8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2"/>
                      </a:lnTo>
                      <a:lnTo>
                        <a:pt x="2" y="3"/>
                      </a:lnTo>
                      <a:lnTo>
                        <a:pt x="0" y="5"/>
                      </a:lnTo>
                      <a:lnTo>
                        <a:pt x="0" y="7"/>
                      </a:lnTo>
                      <a:lnTo>
                        <a:pt x="2" y="8"/>
                      </a:lnTo>
                      <a:lnTo>
                        <a:pt x="4" y="10"/>
                      </a:lnTo>
                      <a:lnTo>
                        <a:pt x="5" y="10"/>
                      </a:lnTo>
                      <a:lnTo>
                        <a:pt x="7" y="10"/>
                      </a:lnTo>
                      <a:lnTo>
                        <a:pt x="7" y="10"/>
                      </a:lnTo>
                      <a:lnTo>
                        <a:pt x="9" y="10"/>
                      </a:lnTo>
                      <a:lnTo>
                        <a:pt x="10" y="8"/>
                      </a:lnTo>
                      <a:lnTo>
                        <a:pt x="10" y="7"/>
                      </a:lnTo>
                      <a:lnTo>
                        <a:pt x="10" y="5"/>
                      </a:lnTo>
                      <a:lnTo>
                        <a:pt x="10" y="3"/>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46" name="Freeform 126"/>
                <p:cNvSpPr>
                  <a:spLocks/>
                </p:cNvSpPr>
                <p:nvPr/>
              </p:nvSpPr>
              <p:spPr bwMode="auto">
                <a:xfrm>
                  <a:off x="2850" y="2842"/>
                  <a:ext cx="11" cy="10"/>
                </a:xfrm>
                <a:custGeom>
                  <a:avLst/>
                  <a:gdLst>
                    <a:gd name="T0" fmla="*/ 4 w 11"/>
                    <a:gd name="T1" fmla="*/ 0 h 10"/>
                    <a:gd name="T2" fmla="*/ 2 w 11"/>
                    <a:gd name="T3" fmla="*/ 0 h 10"/>
                    <a:gd name="T4" fmla="*/ 0 w 11"/>
                    <a:gd name="T5" fmla="*/ 1 h 10"/>
                    <a:gd name="T6" fmla="*/ 0 w 11"/>
                    <a:gd name="T7" fmla="*/ 3 h 10"/>
                    <a:gd name="T8" fmla="*/ 0 w 11"/>
                    <a:gd name="T9" fmla="*/ 5 h 10"/>
                    <a:gd name="T10" fmla="*/ 0 w 11"/>
                    <a:gd name="T11" fmla="*/ 7 h 10"/>
                    <a:gd name="T12" fmla="*/ 2 w 11"/>
                    <a:gd name="T13" fmla="*/ 8 h 10"/>
                    <a:gd name="T14" fmla="*/ 4 w 11"/>
                    <a:gd name="T15" fmla="*/ 10 h 10"/>
                    <a:gd name="T16" fmla="*/ 5 w 11"/>
                    <a:gd name="T17" fmla="*/ 10 h 10"/>
                    <a:gd name="T18" fmla="*/ 5 w 11"/>
                    <a:gd name="T19" fmla="*/ 10 h 10"/>
                    <a:gd name="T20" fmla="*/ 7 w 11"/>
                    <a:gd name="T21" fmla="*/ 8 h 10"/>
                    <a:gd name="T22" fmla="*/ 9 w 11"/>
                    <a:gd name="T23" fmla="*/ 7 h 10"/>
                    <a:gd name="T24" fmla="*/ 11 w 11"/>
                    <a:gd name="T25" fmla="*/ 5 h 10"/>
                    <a:gd name="T26" fmla="*/ 11 w 11"/>
                    <a:gd name="T27" fmla="*/ 3 h 10"/>
                    <a:gd name="T28" fmla="*/ 9 w 11"/>
                    <a:gd name="T29" fmla="*/ 1 h 10"/>
                    <a:gd name="T30" fmla="*/ 7 w 11"/>
                    <a:gd name="T31" fmla="*/ 0 h 10"/>
                    <a:gd name="T32" fmla="*/ 5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1"/>
                      </a:lnTo>
                      <a:lnTo>
                        <a:pt x="0" y="3"/>
                      </a:lnTo>
                      <a:lnTo>
                        <a:pt x="0" y="5"/>
                      </a:lnTo>
                      <a:lnTo>
                        <a:pt x="0" y="7"/>
                      </a:lnTo>
                      <a:lnTo>
                        <a:pt x="2" y="8"/>
                      </a:lnTo>
                      <a:lnTo>
                        <a:pt x="4" y="10"/>
                      </a:lnTo>
                      <a:lnTo>
                        <a:pt x="5" y="10"/>
                      </a:lnTo>
                      <a:lnTo>
                        <a:pt x="5" y="10"/>
                      </a:lnTo>
                      <a:lnTo>
                        <a:pt x="7" y="8"/>
                      </a:lnTo>
                      <a:lnTo>
                        <a:pt x="9" y="7"/>
                      </a:lnTo>
                      <a:lnTo>
                        <a:pt x="11" y="5"/>
                      </a:lnTo>
                      <a:lnTo>
                        <a:pt x="11" y="3"/>
                      </a:lnTo>
                      <a:lnTo>
                        <a:pt x="9" y="1"/>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47" name="Freeform 127"/>
                <p:cNvSpPr>
                  <a:spLocks/>
                </p:cNvSpPr>
                <p:nvPr/>
              </p:nvSpPr>
              <p:spPr bwMode="auto">
                <a:xfrm>
                  <a:off x="2869" y="2835"/>
                  <a:ext cx="10" cy="10"/>
                </a:xfrm>
                <a:custGeom>
                  <a:avLst/>
                  <a:gdLst>
                    <a:gd name="T0" fmla="*/ 3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2"/>
                      </a:lnTo>
                      <a:lnTo>
                        <a:pt x="0" y="3"/>
                      </a:lnTo>
                      <a:lnTo>
                        <a:pt x="0" y="5"/>
                      </a:lnTo>
                      <a:lnTo>
                        <a:pt x="0" y="7"/>
                      </a:lnTo>
                      <a:lnTo>
                        <a:pt x="2" y="8"/>
                      </a:lnTo>
                      <a:lnTo>
                        <a:pt x="3" y="10"/>
                      </a:lnTo>
                      <a:lnTo>
                        <a:pt x="5" y="10"/>
                      </a:lnTo>
                      <a:lnTo>
                        <a:pt x="5" y="10"/>
                      </a:lnTo>
                      <a:lnTo>
                        <a:pt x="7" y="8"/>
                      </a:lnTo>
                      <a:lnTo>
                        <a:pt x="8" y="7"/>
                      </a:lnTo>
                      <a:lnTo>
                        <a:pt x="10" y="5"/>
                      </a:lnTo>
                      <a:lnTo>
                        <a:pt x="10" y="3"/>
                      </a:lnTo>
                      <a:lnTo>
                        <a:pt x="8" y="2"/>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48" name="Freeform 128"/>
                <p:cNvSpPr>
                  <a:spLocks/>
                </p:cNvSpPr>
                <p:nvPr/>
              </p:nvSpPr>
              <p:spPr bwMode="auto">
                <a:xfrm>
                  <a:off x="2888" y="2828"/>
                  <a:ext cx="10" cy="10"/>
                </a:xfrm>
                <a:custGeom>
                  <a:avLst/>
                  <a:gdLst>
                    <a:gd name="T0" fmla="*/ 5 w 10"/>
                    <a:gd name="T1" fmla="*/ 0 h 10"/>
                    <a:gd name="T2" fmla="*/ 3 w 10"/>
                    <a:gd name="T3" fmla="*/ 0 h 10"/>
                    <a:gd name="T4" fmla="*/ 1 w 10"/>
                    <a:gd name="T5" fmla="*/ 2 h 10"/>
                    <a:gd name="T6" fmla="*/ 0 w 10"/>
                    <a:gd name="T7" fmla="*/ 4 h 10"/>
                    <a:gd name="T8" fmla="*/ 0 w 10"/>
                    <a:gd name="T9" fmla="*/ 5 h 10"/>
                    <a:gd name="T10" fmla="*/ 1 w 10"/>
                    <a:gd name="T11" fmla="*/ 7 h 10"/>
                    <a:gd name="T12" fmla="*/ 3 w 10"/>
                    <a:gd name="T13" fmla="*/ 9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2"/>
                      </a:lnTo>
                      <a:lnTo>
                        <a:pt x="0" y="4"/>
                      </a:lnTo>
                      <a:lnTo>
                        <a:pt x="0" y="5"/>
                      </a:lnTo>
                      <a:lnTo>
                        <a:pt x="1" y="7"/>
                      </a:lnTo>
                      <a:lnTo>
                        <a:pt x="3" y="9"/>
                      </a:lnTo>
                      <a:lnTo>
                        <a:pt x="5" y="10"/>
                      </a:lnTo>
                      <a:lnTo>
                        <a:pt x="6" y="10"/>
                      </a:lnTo>
                      <a:lnTo>
                        <a:pt x="6" y="10"/>
                      </a:lnTo>
                      <a:lnTo>
                        <a:pt x="8" y="9"/>
                      </a:lnTo>
                      <a:lnTo>
                        <a:pt x="10" y="7"/>
                      </a:lnTo>
                      <a:lnTo>
                        <a:pt x="10" y="5"/>
                      </a:lnTo>
                      <a:lnTo>
                        <a:pt x="10" y="4"/>
                      </a:lnTo>
                      <a:lnTo>
                        <a:pt x="10" y="2"/>
                      </a:lnTo>
                      <a:lnTo>
                        <a:pt x="8" y="0"/>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49" name="Freeform 129"/>
                <p:cNvSpPr>
                  <a:spLocks/>
                </p:cNvSpPr>
                <p:nvPr/>
              </p:nvSpPr>
              <p:spPr bwMode="auto">
                <a:xfrm>
                  <a:off x="2906" y="2822"/>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6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6"/>
                      </a:lnTo>
                      <a:lnTo>
                        <a:pt x="3" y="8"/>
                      </a:lnTo>
                      <a:lnTo>
                        <a:pt x="5" y="10"/>
                      </a:lnTo>
                      <a:lnTo>
                        <a:pt x="7" y="10"/>
                      </a:lnTo>
                      <a:lnTo>
                        <a:pt x="7" y="10"/>
                      </a:lnTo>
                      <a:lnTo>
                        <a:pt x="9" y="8"/>
                      </a:lnTo>
                      <a:lnTo>
                        <a:pt x="10" y="6"/>
                      </a:lnTo>
                      <a:lnTo>
                        <a:pt x="10" y="5"/>
                      </a:lnTo>
                      <a:lnTo>
                        <a:pt x="10" y="3"/>
                      </a:lnTo>
                      <a:lnTo>
                        <a:pt x="10"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0" name="Freeform 130"/>
                <p:cNvSpPr>
                  <a:spLocks/>
                </p:cNvSpPr>
                <p:nvPr/>
              </p:nvSpPr>
              <p:spPr bwMode="auto">
                <a:xfrm>
                  <a:off x="2926" y="2813"/>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51" name="Freeform 131"/>
                <p:cNvSpPr>
                  <a:spLocks/>
                </p:cNvSpPr>
                <p:nvPr/>
              </p:nvSpPr>
              <p:spPr bwMode="auto">
                <a:xfrm>
                  <a:off x="2945" y="2806"/>
                  <a:ext cx="10" cy="11"/>
                </a:xfrm>
                <a:custGeom>
                  <a:avLst/>
                  <a:gdLst>
                    <a:gd name="T0" fmla="*/ 3 w 10"/>
                    <a:gd name="T1" fmla="*/ 0 h 11"/>
                    <a:gd name="T2" fmla="*/ 2 w 10"/>
                    <a:gd name="T3" fmla="*/ 2 h 11"/>
                    <a:gd name="T4" fmla="*/ 0 w 10"/>
                    <a:gd name="T5" fmla="*/ 4 h 11"/>
                    <a:gd name="T6" fmla="*/ 0 w 10"/>
                    <a:gd name="T7" fmla="*/ 5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5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5"/>
                      </a:lnTo>
                      <a:lnTo>
                        <a:pt x="0" y="7"/>
                      </a:lnTo>
                      <a:lnTo>
                        <a:pt x="0" y="9"/>
                      </a:lnTo>
                      <a:lnTo>
                        <a:pt x="2" y="11"/>
                      </a:lnTo>
                      <a:lnTo>
                        <a:pt x="3" y="11"/>
                      </a:lnTo>
                      <a:lnTo>
                        <a:pt x="5" y="11"/>
                      </a:lnTo>
                      <a:lnTo>
                        <a:pt x="5" y="11"/>
                      </a:lnTo>
                      <a:lnTo>
                        <a:pt x="7" y="11"/>
                      </a:lnTo>
                      <a:lnTo>
                        <a:pt x="8" y="9"/>
                      </a:lnTo>
                      <a:lnTo>
                        <a:pt x="10" y="7"/>
                      </a:lnTo>
                      <a:lnTo>
                        <a:pt x="10" y="5"/>
                      </a:lnTo>
                      <a:lnTo>
                        <a:pt x="8" y="4"/>
                      </a:lnTo>
                      <a:lnTo>
                        <a:pt x="7" y="2"/>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52" name="Freeform 132"/>
                <p:cNvSpPr>
                  <a:spLocks/>
                </p:cNvSpPr>
                <p:nvPr/>
              </p:nvSpPr>
              <p:spPr bwMode="auto">
                <a:xfrm>
                  <a:off x="2963" y="2800"/>
                  <a:ext cx="11" cy="10"/>
                </a:xfrm>
                <a:custGeom>
                  <a:avLst/>
                  <a:gdLst>
                    <a:gd name="T0" fmla="*/ 5 w 11"/>
                    <a:gd name="T1" fmla="*/ 0 h 10"/>
                    <a:gd name="T2" fmla="*/ 4 w 11"/>
                    <a:gd name="T3" fmla="*/ 0 h 10"/>
                    <a:gd name="T4" fmla="*/ 2 w 11"/>
                    <a:gd name="T5" fmla="*/ 1 h 10"/>
                    <a:gd name="T6" fmla="*/ 0 w 11"/>
                    <a:gd name="T7" fmla="*/ 3 h 10"/>
                    <a:gd name="T8" fmla="*/ 0 w 11"/>
                    <a:gd name="T9" fmla="*/ 5 h 10"/>
                    <a:gd name="T10" fmla="*/ 2 w 11"/>
                    <a:gd name="T11" fmla="*/ 6 h 10"/>
                    <a:gd name="T12" fmla="*/ 4 w 11"/>
                    <a:gd name="T13" fmla="*/ 8 h 10"/>
                    <a:gd name="T14" fmla="*/ 5 w 11"/>
                    <a:gd name="T15" fmla="*/ 10 h 10"/>
                    <a:gd name="T16" fmla="*/ 7 w 11"/>
                    <a:gd name="T17" fmla="*/ 10 h 10"/>
                    <a:gd name="T18" fmla="*/ 7 w 11"/>
                    <a:gd name="T19" fmla="*/ 10 h 10"/>
                    <a:gd name="T20" fmla="*/ 9 w 11"/>
                    <a:gd name="T21" fmla="*/ 8 h 10"/>
                    <a:gd name="T22" fmla="*/ 11 w 11"/>
                    <a:gd name="T23" fmla="*/ 6 h 10"/>
                    <a:gd name="T24" fmla="*/ 11 w 11"/>
                    <a:gd name="T25" fmla="*/ 5 h 10"/>
                    <a:gd name="T26" fmla="*/ 11 w 11"/>
                    <a:gd name="T27" fmla="*/ 3 h 10"/>
                    <a:gd name="T28" fmla="*/ 11 w 11"/>
                    <a:gd name="T29" fmla="*/ 1 h 10"/>
                    <a:gd name="T30" fmla="*/ 9 w 11"/>
                    <a:gd name="T31" fmla="*/ 0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1"/>
                      </a:lnTo>
                      <a:lnTo>
                        <a:pt x="0" y="3"/>
                      </a:lnTo>
                      <a:lnTo>
                        <a:pt x="0" y="5"/>
                      </a:lnTo>
                      <a:lnTo>
                        <a:pt x="2" y="6"/>
                      </a:lnTo>
                      <a:lnTo>
                        <a:pt x="4" y="8"/>
                      </a:lnTo>
                      <a:lnTo>
                        <a:pt x="5" y="10"/>
                      </a:lnTo>
                      <a:lnTo>
                        <a:pt x="7" y="10"/>
                      </a:lnTo>
                      <a:lnTo>
                        <a:pt x="7" y="10"/>
                      </a:lnTo>
                      <a:lnTo>
                        <a:pt x="9" y="8"/>
                      </a:lnTo>
                      <a:lnTo>
                        <a:pt x="11" y="6"/>
                      </a:lnTo>
                      <a:lnTo>
                        <a:pt x="11" y="5"/>
                      </a:lnTo>
                      <a:lnTo>
                        <a:pt x="11" y="3"/>
                      </a:lnTo>
                      <a:lnTo>
                        <a:pt x="11" y="1"/>
                      </a:lnTo>
                      <a:lnTo>
                        <a:pt x="9" y="0"/>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3" name="Freeform 133"/>
                <p:cNvSpPr>
                  <a:spLocks/>
                </p:cNvSpPr>
                <p:nvPr/>
              </p:nvSpPr>
              <p:spPr bwMode="auto">
                <a:xfrm>
                  <a:off x="2982" y="2791"/>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9 h 10"/>
                    <a:gd name="T24" fmla="*/ 10 w 10"/>
                    <a:gd name="T25" fmla="*/ 7 h 10"/>
                    <a:gd name="T26" fmla="*/ 10 w 10"/>
                    <a:gd name="T27" fmla="*/ 5 h 10"/>
                    <a:gd name="T28" fmla="*/ 10 w 10"/>
                    <a:gd name="T29" fmla="*/ 4 h 10"/>
                    <a:gd name="T30" fmla="*/ 8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8" y="10"/>
                      </a:lnTo>
                      <a:lnTo>
                        <a:pt x="10" y="9"/>
                      </a:lnTo>
                      <a:lnTo>
                        <a:pt x="10" y="7"/>
                      </a:lnTo>
                      <a:lnTo>
                        <a:pt x="10" y="5"/>
                      </a:lnTo>
                      <a:lnTo>
                        <a:pt x="10" y="4"/>
                      </a:lnTo>
                      <a:lnTo>
                        <a:pt x="8"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4" name="Freeform 134"/>
                <p:cNvSpPr>
                  <a:spLocks/>
                </p:cNvSpPr>
                <p:nvPr/>
              </p:nvSpPr>
              <p:spPr bwMode="auto">
                <a:xfrm>
                  <a:off x="3001" y="2783"/>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1"/>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5" name="Freeform 135"/>
                <p:cNvSpPr>
                  <a:spLocks/>
                </p:cNvSpPr>
                <p:nvPr/>
              </p:nvSpPr>
              <p:spPr bwMode="auto">
                <a:xfrm>
                  <a:off x="3019" y="2774"/>
                  <a:ext cx="10" cy="10"/>
                </a:xfrm>
                <a:custGeom>
                  <a:avLst/>
                  <a:gdLst>
                    <a:gd name="T0" fmla="*/ 5 w 10"/>
                    <a:gd name="T1" fmla="*/ 0 h 10"/>
                    <a:gd name="T2" fmla="*/ 3 w 10"/>
                    <a:gd name="T3" fmla="*/ 2 h 10"/>
                    <a:gd name="T4" fmla="*/ 2 w 10"/>
                    <a:gd name="T5" fmla="*/ 4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9 w 10"/>
                    <a:gd name="T21" fmla="*/ 10 h 10"/>
                    <a:gd name="T22" fmla="*/ 10 w 10"/>
                    <a:gd name="T23" fmla="*/ 9 h 10"/>
                    <a:gd name="T24" fmla="*/ 10 w 10"/>
                    <a:gd name="T25" fmla="*/ 7 h 10"/>
                    <a:gd name="T26" fmla="*/ 10 w 10"/>
                    <a:gd name="T27" fmla="*/ 5 h 10"/>
                    <a:gd name="T28" fmla="*/ 10 w 10"/>
                    <a:gd name="T29" fmla="*/ 4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4"/>
                      </a:lnTo>
                      <a:lnTo>
                        <a:pt x="0" y="5"/>
                      </a:lnTo>
                      <a:lnTo>
                        <a:pt x="0" y="7"/>
                      </a:lnTo>
                      <a:lnTo>
                        <a:pt x="2" y="9"/>
                      </a:lnTo>
                      <a:lnTo>
                        <a:pt x="3" y="10"/>
                      </a:lnTo>
                      <a:lnTo>
                        <a:pt x="5" y="10"/>
                      </a:lnTo>
                      <a:lnTo>
                        <a:pt x="7" y="10"/>
                      </a:lnTo>
                      <a:lnTo>
                        <a:pt x="7" y="10"/>
                      </a:lnTo>
                      <a:lnTo>
                        <a:pt x="9" y="10"/>
                      </a:lnTo>
                      <a:lnTo>
                        <a:pt x="10" y="9"/>
                      </a:lnTo>
                      <a:lnTo>
                        <a:pt x="10" y="7"/>
                      </a:lnTo>
                      <a:lnTo>
                        <a:pt x="10" y="5"/>
                      </a:lnTo>
                      <a:lnTo>
                        <a:pt x="10" y="4"/>
                      </a:lnTo>
                      <a:lnTo>
                        <a:pt x="9" y="2"/>
                      </a:lnTo>
                      <a:lnTo>
                        <a:pt x="7"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6" name="Freeform 136"/>
                <p:cNvSpPr>
                  <a:spLocks/>
                </p:cNvSpPr>
                <p:nvPr/>
              </p:nvSpPr>
              <p:spPr bwMode="auto">
                <a:xfrm>
                  <a:off x="3038" y="2766"/>
                  <a:ext cx="10" cy="10"/>
                </a:xfrm>
                <a:custGeom>
                  <a:avLst/>
                  <a:gdLst>
                    <a:gd name="T0" fmla="*/ 5 w 10"/>
                    <a:gd name="T1" fmla="*/ 0 h 10"/>
                    <a:gd name="T2" fmla="*/ 3 w 10"/>
                    <a:gd name="T3" fmla="*/ 2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2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2"/>
                      </a:lnTo>
                      <a:lnTo>
                        <a:pt x="6" y="0"/>
                      </a:lnTo>
                      <a:lnTo>
                        <a:pt x="5" y="0"/>
                      </a:lnTo>
                      <a:close/>
                    </a:path>
                  </a:pathLst>
                </a:custGeom>
                <a:solidFill>
                  <a:srgbClr val="000000"/>
                </a:solidFill>
                <a:ln w="9525">
                  <a:solidFill>
                    <a:srgbClr val="009999"/>
                  </a:solidFill>
                  <a:round/>
                  <a:headEnd/>
                  <a:tailEnd/>
                </a:ln>
              </p:spPr>
              <p:txBody>
                <a:bodyPr/>
                <a:lstStyle/>
                <a:p>
                  <a:endParaRPr lang="en-US"/>
                </a:p>
              </p:txBody>
            </p:sp>
            <p:sp>
              <p:nvSpPr>
                <p:cNvPr id="5257" name="Freeform 137"/>
                <p:cNvSpPr>
                  <a:spLocks/>
                </p:cNvSpPr>
                <p:nvPr/>
              </p:nvSpPr>
              <p:spPr bwMode="auto">
                <a:xfrm>
                  <a:off x="3056" y="2758"/>
                  <a:ext cx="10" cy="10"/>
                </a:xfrm>
                <a:custGeom>
                  <a:avLst/>
                  <a:gdLst>
                    <a:gd name="T0" fmla="*/ 2 w 10"/>
                    <a:gd name="T1" fmla="*/ 1 h 10"/>
                    <a:gd name="T2" fmla="*/ 0 w 10"/>
                    <a:gd name="T3" fmla="*/ 3 h 10"/>
                    <a:gd name="T4" fmla="*/ 0 w 10"/>
                    <a:gd name="T5" fmla="*/ 5 h 10"/>
                    <a:gd name="T6" fmla="*/ 0 w 10"/>
                    <a:gd name="T7" fmla="*/ 6 h 10"/>
                    <a:gd name="T8" fmla="*/ 0 w 10"/>
                    <a:gd name="T9" fmla="*/ 8 h 10"/>
                    <a:gd name="T10" fmla="*/ 2 w 10"/>
                    <a:gd name="T11" fmla="*/ 10 h 10"/>
                    <a:gd name="T12" fmla="*/ 4 w 10"/>
                    <a:gd name="T13" fmla="*/ 10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9 w 10"/>
                    <a:gd name="T27" fmla="*/ 3 h 10"/>
                    <a:gd name="T28" fmla="*/ 7 w 10"/>
                    <a:gd name="T29" fmla="*/ 1 h 10"/>
                    <a:gd name="T30" fmla="*/ 5 w 10"/>
                    <a:gd name="T31" fmla="*/ 0 h 10"/>
                    <a:gd name="T32" fmla="*/ 4 w 10"/>
                    <a:gd name="T33" fmla="*/ 0 h 10"/>
                    <a:gd name="T34" fmla="*/ 2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1"/>
                      </a:moveTo>
                      <a:lnTo>
                        <a:pt x="0" y="3"/>
                      </a:lnTo>
                      <a:lnTo>
                        <a:pt x="0" y="5"/>
                      </a:lnTo>
                      <a:lnTo>
                        <a:pt x="0" y="6"/>
                      </a:lnTo>
                      <a:lnTo>
                        <a:pt x="0" y="8"/>
                      </a:lnTo>
                      <a:lnTo>
                        <a:pt x="2" y="10"/>
                      </a:lnTo>
                      <a:lnTo>
                        <a:pt x="4" y="10"/>
                      </a:lnTo>
                      <a:lnTo>
                        <a:pt x="5" y="10"/>
                      </a:lnTo>
                      <a:lnTo>
                        <a:pt x="7" y="10"/>
                      </a:lnTo>
                      <a:lnTo>
                        <a:pt x="7" y="10"/>
                      </a:lnTo>
                      <a:lnTo>
                        <a:pt x="9" y="8"/>
                      </a:lnTo>
                      <a:lnTo>
                        <a:pt x="10" y="6"/>
                      </a:lnTo>
                      <a:lnTo>
                        <a:pt x="10" y="5"/>
                      </a:lnTo>
                      <a:lnTo>
                        <a:pt x="9" y="3"/>
                      </a:lnTo>
                      <a:lnTo>
                        <a:pt x="7" y="1"/>
                      </a:lnTo>
                      <a:lnTo>
                        <a:pt x="5" y="0"/>
                      </a:lnTo>
                      <a:lnTo>
                        <a:pt x="4" y="0"/>
                      </a:lnTo>
                      <a:lnTo>
                        <a:pt x="2" y="1"/>
                      </a:lnTo>
                      <a:close/>
                    </a:path>
                  </a:pathLst>
                </a:custGeom>
                <a:solidFill>
                  <a:srgbClr val="000000"/>
                </a:solidFill>
                <a:ln w="9525">
                  <a:solidFill>
                    <a:srgbClr val="009999"/>
                  </a:solidFill>
                  <a:round/>
                  <a:headEnd/>
                  <a:tailEnd/>
                </a:ln>
              </p:spPr>
              <p:txBody>
                <a:bodyPr/>
                <a:lstStyle/>
                <a:p>
                  <a:endParaRPr lang="en-US"/>
                </a:p>
              </p:txBody>
            </p:sp>
            <p:sp>
              <p:nvSpPr>
                <p:cNvPr id="5258" name="Freeform 138"/>
                <p:cNvSpPr>
                  <a:spLocks/>
                </p:cNvSpPr>
                <p:nvPr/>
              </p:nvSpPr>
              <p:spPr bwMode="auto">
                <a:xfrm>
                  <a:off x="3075" y="2749"/>
                  <a:ext cx="10" cy="10"/>
                </a:xfrm>
                <a:custGeom>
                  <a:avLst/>
                  <a:gdLst>
                    <a:gd name="T0" fmla="*/ 1 w 10"/>
                    <a:gd name="T1" fmla="*/ 0 h 10"/>
                    <a:gd name="T2" fmla="*/ 0 w 10"/>
                    <a:gd name="T3" fmla="*/ 2 h 10"/>
                    <a:gd name="T4" fmla="*/ 0 w 10"/>
                    <a:gd name="T5" fmla="*/ 3 h 10"/>
                    <a:gd name="T6" fmla="*/ 0 w 10"/>
                    <a:gd name="T7" fmla="*/ 5 h 10"/>
                    <a:gd name="T8" fmla="*/ 0 w 10"/>
                    <a:gd name="T9" fmla="*/ 7 h 10"/>
                    <a:gd name="T10" fmla="*/ 1 w 10"/>
                    <a:gd name="T11" fmla="*/ 9 h 10"/>
                    <a:gd name="T12" fmla="*/ 3 w 10"/>
                    <a:gd name="T13" fmla="*/ 10 h 10"/>
                    <a:gd name="T14" fmla="*/ 5 w 10"/>
                    <a:gd name="T15" fmla="*/ 10 h 10"/>
                    <a:gd name="T16" fmla="*/ 6 w 10"/>
                    <a:gd name="T17" fmla="*/ 9 h 10"/>
                    <a:gd name="T18" fmla="*/ 6 w 10"/>
                    <a:gd name="T19" fmla="*/ 9 h 10"/>
                    <a:gd name="T20" fmla="*/ 8 w 10"/>
                    <a:gd name="T21" fmla="*/ 7 h 10"/>
                    <a:gd name="T22" fmla="*/ 10 w 10"/>
                    <a:gd name="T23" fmla="*/ 5 h 10"/>
                    <a:gd name="T24" fmla="*/ 10 w 10"/>
                    <a:gd name="T25" fmla="*/ 3 h 10"/>
                    <a:gd name="T26" fmla="*/ 8 w 10"/>
                    <a:gd name="T27" fmla="*/ 2 h 10"/>
                    <a:gd name="T28" fmla="*/ 6 w 10"/>
                    <a:gd name="T29" fmla="*/ 0 h 10"/>
                    <a:gd name="T30" fmla="*/ 5 w 10"/>
                    <a:gd name="T31" fmla="*/ 0 h 10"/>
                    <a:gd name="T32" fmla="*/ 3 w 10"/>
                    <a:gd name="T33" fmla="*/ 0 h 10"/>
                    <a:gd name="T34" fmla="*/ 1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0"/>
                      </a:moveTo>
                      <a:lnTo>
                        <a:pt x="0" y="2"/>
                      </a:lnTo>
                      <a:lnTo>
                        <a:pt x="0" y="3"/>
                      </a:lnTo>
                      <a:lnTo>
                        <a:pt x="0" y="5"/>
                      </a:lnTo>
                      <a:lnTo>
                        <a:pt x="0" y="7"/>
                      </a:lnTo>
                      <a:lnTo>
                        <a:pt x="1" y="9"/>
                      </a:lnTo>
                      <a:lnTo>
                        <a:pt x="3" y="10"/>
                      </a:lnTo>
                      <a:lnTo>
                        <a:pt x="5" y="10"/>
                      </a:lnTo>
                      <a:lnTo>
                        <a:pt x="6" y="9"/>
                      </a:lnTo>
                      <a:lnTo>
                        <a:pt x="6" y="9"/>
                      </a:lnTo>
                      <a:lnTo>
                        <a:pt x="8" y="7"/>
                      </a:lnTo>
                      <a:lnTo>
                        <a:pt x="10" y="5"/>
                      </a:lnTo>
                      <a:lnTo>
                        <a:pt x="10" y="3"/>
                      </a:lnTo>
                      <a:lnTo>
                        <a:pt x="8" y="2"/>
                      </a:lnTo>
                      <a:lnTo>
                        <a:pt x="6" y="0"/>
                      </a:lnTo>
                      <a:lnTo>
                        <a:pt x="5" y="0"/>
                      </a:lnTo>
                      <a:lnTo>
                        <a:pt x="3" y="0"/>
                      </a:lnTo>
                      <a:lnTo>
                        <a:pt x="1" y="0"/>
                      </a:lnTo>
                      <a:close/>
                    </a:path>
                  </a:pathLst>
                </a:custGeom>
                <a:solidFill>
                  <a:srgbClr val="000000"/>
                </a:solidFill>
                <a:ln w="9525">
                  <a:solidFill>
                    <a:srgbClr val="009999"/>
                  </a:solidFill>
                  <a:round/>
                  <a:headEnd/>
                  <a:tailEnd/>
                </a:ln>
              </p:spPr>
              <p:txBody>
                <a:bodyPr/>
                <a:lstStyle/>
                <a:p>
                  <a:endParaRPr lang="en-US"/>
                </a:p>
              </p:txBody>
            </p:sp>
            <p:sp>
              <p:nvSpPr>
                <p:cNvPr id="5259" name="Freeform 139"/>
                <p:cNvSpPr>
                  <a:spLocks/>
                </p:cNvSpPr>
                <p:nvPr/>
              </p:nvSpPr>
              <p:spPr bwMode="auto">
                <a:xfrm>
                  <a:off x="3092" y="2741"/>
                  <a:ext cx="10" cy="10"/>
                </a:xfrm>
                <a:custGeom>
                  <a:avLst/>
                  <a:gdLst>
                    <a:gd name="T0" fmla="*/ 3 w 10"/>
                    <a:gd name="T1" fmla="*/ 0 h 10"/>
                    <a:gd name="T2" fmla="*/ 1 w 10"/>
                    <a:gd name="T3" fmla="*/ 1 h 10"/>
                    <a:gd name="T4" fmla="*/ 0 w 10"/>
                    <a:gd name="T5" fmla="*/ 3 h 10"/>
                    <a:gd name="T6" fmla="*/ 0 w 10"/>
                    <a:gd name="T7" fmla="*/ 5 h 10"/>
                    <a:gd name="T8" fmla="*/ 1 w 10"/>
                    <a:gd name="T9" fmla="*/ 6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10 w 10"/>
                    <a:gd name="T25" fmla="*/ 3 h 10"/>
                    <a:gd name="T26" fmla="*/ 10 w 10"/>
                    <a:gd name="T27" fmla="*/ 1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1" y="6"/>
                      </a:lnTo>
                      <a:lnTo>
                        <a:pt x="3" y="8"/>
                      </a:lnTo>
                      <a:lnTo>
                        <a:pt x="5" y="10"/>
                      </a:lnTo>
                      <a:lnTo>
                        <a:pt x="6" y="10"/>
                      </a:lnTo>
                      <a:lnTo>
                        <a:pt x="8" y="8"/>
                      </a:lnTo>
                      <a:lnTo>
                        <a:pt x="8" y="8"/>
                      </a:lnTo>
                      <a:lnTo>
                        <a:pt x="10" y="6"/>
                      </a:lnTo>
                      <a:lnTo>
                        <a:pt x="10" y="5"/>
                      </a:lnTo>
                      <a:lnTo>
                        <a:pt x="10" y="3"/>
                      </a:lnTo>
                      <a:lnTo>
                        <a:pt x="10" y="1"/>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60" name="Freeform 140"/>
                <p:cNvSpPr>
                  <a:spLocks/>
                </p:cNvSpPr>
                <p:nvPr/>
              </p:nvSpPr>
              <p:spPr bwMode="auto">
                <a:xfrm>
                  <a:off x="3110" y="2731"/>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4 w 10"/>
                    <a:gd name="T13" fmla="*/ 10 h 10"/>
                    <a:gd name="T14" fmla="*/ 5 w 10"/>
                    <a:gd name="T15" fmla="*/ 10 h 10"/>
                    <a:gd name="T16" fmla="*/ 7 w 10"/>
                    <a:gd name="T17" fmla="*/ 8 h 10"/>
                    <a:gd name="T18" fmla="*/ 7 w 10"/>
                    <a:gd name="T19" fmla="*/ 8 h 10"/>
                    <a:gd name="T20" fmla="*/ 9 w 10"/>
                    <a:gd name="T21" fmla="*/ 6 h 10"/>
                    <a:gd name="T22" fmla="*/ 10 w 10"/>
                    <a:gd name="T23" fmla="*/ 5 h 10"/>
                    <a:gd name="T24" fmla="*/ 10 w 10"/>
                    <a:gd name="T25" fmla="*/ 3 h 10"/>
                    <a:gd name="T26" fmla="*/ 9 w 10"/>
                    <a:gd name="T27" fmla="*/ 1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4" y="10"/>
                      </a:lnTo>
                      <a:lnTo>
                        <a:pt x="5" y="10"/>
                      </a:lnTo>
                      <a:lnTo>
                        <a:pt x="7" y="8"/>
                      </a:lnTo>
                      <a:lnTo>
                        <a:pt x="7" y="8"/>
                      </a:lnTo>
                      <a:lnTo>
                        <a:pt x="9" y="6"/>
                      </a:lnTo>
                      <a:lnTo>
                        <a:pt x="10" y="5"/>
                      </a:lnTo>
                      <a:lnTo>
                        <a:pt x="10" y="3"/>
                      </a:lnTo>
                      <a:lnTo>
                        <a:pt x="9" y="1"/>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261" name="Freeform 141"/>
                <p:cNvSpPr>
                  <a:spLocks/>
                </p:cNvSpPr>
                <p:nvPr/>
              </p:nvSpPr>
              <p:spPr bwMode="auto">
                <a:xfrm>
                  <a:off x="3127" y="2720"/>
                  <a:ext cx="10" cy="11"/>
                </a:xfrm>
                <a:custGeom>
                  <a:avLst/>
                  <a:gdLst>
                    <a:gd name="T0" fmla="*/ 3 w 10"/>
                    <a:gd name="T1" fmla="*/ 2 h 11"/>
                    <a:gd name="T2" fmla="*/ 2 w 10"/>
                    <a:gd name="T3" fmla="*/ 4 h 11"/>
                    <a:gd name="T4" fmla="*/ 0 w 10"/>
                    <a:gd name="T5" fmla="*/ 5 h 11"/>
                    <a:gd name="T6" fmla="*/ 0 w 10"/>
                    <a:gd name="T7" fmla="*/ 7 h 11"/>
                    <a:gd name="T8" fmla="*/ 2 w 10"/>
                    <a:gd name="T9" fmla="*/ 9 h 11"/>
                    <a:gd name="T10" fmla="*/ 3 w 10"/>
                    <a:gd name="T11" fmla="*/ 11 h 11"/>
                    <a:gd name="T12" fmla="*/ 5 w 10"/>
                    <a:gd name="T13" fmla="*/ 11 h 11"/>
                    <a:gd name="T14" fmla="*/ 7 w 10"/>
                    <a:gd name="T15" fmla="*/ 11 h 11"/>
                    <a:gd name="T16" fmla="*/ 8 w 10"/>
                    <a:gd name="T17" fmla="*/ 11 h 11"/>
                    <a:gd name="T18" fmla="*/ 8 w 10"/>
                    <a:gd name="T19" fmla="*/ 11 h 11"/>
                    <a:gd name="T20" fmla="*/ 10 w 10"/>
                    <a:gd name="T21" fmla="*/ 9 h 11"/>
                    <a:gd name="T22" fmla="*/ 10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2"/>
                      </a:moveTo>
                      <a:lnTo>
                        <a:pt x="2" y="4"/>
                      </a:lnTo>
                      <a:lnTo>
                        <a:pt x="0" y="5"/>
                      </a:lnTo>
                      <a:lnTo>
                        <a:pt x="0" y="7"/>
                      </a:lnTo>
                      <a:lnTo>
                        <a:pt x="2" y="9"/>
                      </a:lnTo>
                      <a:lnTo>
                        <a:pt x="3" y="11"/>
                      </a:lnTo>
                      <a:lnTo>
                        <a:pt x="5" y="11"/>
                      </a:lnTo>
                      <a:lnTo>
                        <a:pt x="7" y="11"/>
                      </a:lnTo>
                      <a:lnTo>
                        <a:pt x="8" y="11"/>
                      </a:lnTo>
                      <a:lnTo>
                        <a:pt x="8" y="11"/>
                      </a:lnTo>
                      <a:lnTo>
                        <a:pt x="10" y="9"/>
                      </a:lnTo>
                      <a:lnTo>
                        <a:pt x="10" y="7"/>
                      </a:lnTo>
                      <a:lnTo>
                        <a:pt x="10" y="5"/>
                      </a:lnTo>
                      <a:lnTo>
                        <a:pt x="10" y="4"/>
                      </a:lnTo>
                      <a:lnTo>
                        <a:pt x="8" y="2"/>
                      </a:lnTo>
                      <a:lnTo>
                        <a:pt x="7"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262" name="Freeform 142"/>
                <p:cNvSpPr>
                  <a:spLocks/>
                </p:cNvSpPr>
                <p:nvPr/>
              </p:nvSpPr>
              <p:spPr bwMode="auto">
                <a:xfrm>
                  <a:off x="3146" y="2710"/>
                  <a:ext cx="10" cy="10"/>
                </a:xfrm>
                <a:custGeom>
                  <a:avLst/>
                  <a:gdLst>
                    <a:gd name="T0" fmla="*/ 1 w 10"/>
                    <a:gd name="T1" fmla="*/ 2 h 10"/>
                    <a:gd name="T2" fmla="*/ 0 w 10"/>
                    <a:gd name="T3" fmla="*/ 4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4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4"/>
                      </a:lnTo>
                      <a:lnTo>
                        <a:pt x="0" y="5"/>
                      </a:lnTo>
                      <a:lnTo>
                        <a:pt x="0" y="7"/>
                      </a:lnTo>
                      <a:lnTo>
                        <a:pt x="0" y="9"/>
                      </a:lnTo>
                      <a:lnTo>
                        <a:pt x="1" y="10"/>
                      </a:lnTo>
                      <a:lnTo>
                        <a:pt x="3" y="10"/>
                      </a:lnTo>
                      <a:lnTo>
                        <a:pt x="5" y="10"/>
                      </a:lnTo>
                      <a:lnTo>
                        <a:pt x="6" y="10"/>
                      </a:lnTo>
                      <a:lnTo>
                        <a:pt x="6" y="10"/>
                      </a:lnTo>
                      <a:lnTo>
                        <a:pt x="8" y="9"/>
                      </a:lnTo>
                      <a:lnTo>
                        <a:pt x="10" y="7"/>
                      </a:lnTo>
                      <a:lnTo>
                        <a:pt x="10" y="5"/>
                      </a:lnTo>
                      <a:lnTo>
                        <a:pt x="8" y="4"/>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263" name="Freeform 143"/>
                <p:cNvSpPr>
                  <a:spLocks/>
                </p:cNvSpPr>
                <p:nvPr/>
              </p:nvSpPr>
              <p:spPr bwMode="auto">
                <a:xfrm>
                  <a:off x="3162" y="2700"/>
                  <a:ext cx="11" cy="10"/>
                </a:xfrm>
                <a:custGeom>
                  <a:avLst/>
                  <a:gdLst>
                    <a:gd name="T0" fmla="*/ 4 w 11"/>
                    <a:gd name="T1" fmla="*/ 2 h 10"/>
                    <a:gd name="T2" fmla="*/ 2 w 11"/>
                    <a:gd name="T3" fmla="*/ 4 h 10"/>
                    <a:gd name="T4" fmla="*/ 0 w 11"/>
                    <a:gd name="T5" fmla="*/ 5 h 10"/>
                    <a:gd name="T6" fmla="*/ 0 w 11"/>
                    <a:gd name="T7" fmla="*/ 7 h 10"/>
                    <a:gd name="T8" fmla="*/ 2 w 11"/>
                    <a:gd name="T9" fmla="*/ 9 h 10"/>
                    <a:gd name="T10" fmla="*/ 4 w 11"/>
                    <a:gd name="T11" fmla="*/ 10 h 10"/>
                    <a:gd name="T12" fmla="*/ 5 w 11"/>
                    <a:gd name="T13" fmla="*/ 10 h 10"/>
                    <a:gd name="T14" fmla="*/ 7 w 11"/>
                    <a:gd name="T15" fmla="*/ 10 h 10"/>
                    <a:gd name="T16" fmla="*/ 9 w 11"/>
                    <a:gd name="T17" fmla="*/ 10 h 10"/>
                    <a:gd name="T18" fmla="*/ 9 w 11"/>
                    <a:gd name="T19" fmla="*/ 10 h 10"/>
                    <a:gd name="T20" fmla="*/ 11 w 11"/>
                    <a:gd name="T21" fmla="*/ 9 h 10"/>
                    <a:gd name="T22" fmla="*/ 11 w 11"/>
                    <a:gd name="T23" fmla="*/ 7 h 10"/>
                    <a:gd name="T24" fmla="*/ 11 w 11"/>
                    <a:gd name="T25" fmla="*/ 5 h 10"/>
                    <a:gd name="T26" fmla="*/ 11 w 11"/>
                    <a:gd name="T27" fmla="*/ 4 h 10"/>
                    <a:gd name="T28" fmla="*/ 9 w 11"/>
                    <a:gd name="T29" fmla="*/ 2 h 10"/>
                    <a:gd name="T30" fmla="*/ 7 w 11"/>
                    <a:gd name="T31" fmla="*/ 0 h 10"/>
                    <a:gd name="T32" fmla="*/ 5 w 11"/>
                    <a:gd name="T33" fmla="*/ 0 h 10"/>
                    <a:gd name="T34" fmla="*/ 4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2"/>
                      </a:moveTo>
                      <a:lnTo>
                        <a:pt x="2" y="4"/>
                      </a:lnTo>
                      <a:lnTo>
                        <a:pt x="0" y="5"/>
                      </a:lnTo>
                      <a:lnTo>
                        <a:pt x="0" y="7"/>
                      </a:lnTo>
                      <a:lnTo>
                        <a:pt x="2" y="9"/>
                      </a:lnTo>
                      <a:lnTo>
                        <a:pt x="4" y="10"/>
                      </a:lnTo>
                      <a:lnTo>
                        <a:pt x="5" y="10"/>
                      </a:lnTo>
                      <a:lnTo>
                        <a:pt x="7" y="10"/>
                      </a:lnTo>
                      <a:lnTo>
                        <a:pt x="9" y="10"/>
                      </a:lnTo>
                      <a:lnTo>
                        <a:pt x="9" y="10"/>
                      </a:lnTo>
                      <a:lnTo>
                        <a:pt x="11" y="9"/>
                      </a:lnTo>
                      <a:lnTo>
                        <a:pt x="11" y="7"/>
                      </a:lnTo>
                      <a:lnTo>
                        <a:pt x="11" y="5"/>
                      </a:lnTo>
                      <a:lnTo>
                        <a:pt x="11"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264" name="Freeform 144"/>
                <p:cNvSpPr>
                  <a:spLocks/>
                </p:cNvSpPr>
                <p:nvPr/>
              </p:nvSpPr>
              <p:spPr bwMode="auto">
                <a:xfrm>
                  <a:off x="3181" y="2690"/>
                  <a:ext cx="10" cy="10"/>
                </a:xfrm>
                <a:custGeom>
                  <a:avLst/>
                  <a:gdLst>
                    <a:gd name="T0" fmla="*/ 2 w 10"/>
                    <a:gd name="T1" fmla="*/ 2 h 10"/>
                    <a:gd name="T2" fmla="*/ 0 w 10"/>
                    <a:gd name="T3" fmla="*/ 3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8 w 10"/>
                    <a:gd name="T27" fmla="*/ 3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0" y="7"/>
                      </a:lnTo>
                      <a:lnTo>
                        <a:pt x="0" y="9"/>
                      </a:lnTo>
                      <a:lnTo>
                        <a:pt x="2" y="10"/>
                      </a:lnTo>
                      <a:lnTo>
                        <a:pt x="3" y="10"/>
                      </a:lnTo>
                      <a:lnTo>
                        <a:pt x="5" y="10"/>
                      </a:lnTo>
                      <a:lnTo>
                        <a:pt x="7" y="10"/>
                      </a:lnTo>
                      <a:lnTo>
                        <a:pt x="7" y="10"/>
                      </a:lnTo>
                      <a:lnTo>
                        <a:pt x="8" y="9"/>
                      </a:lnTo>
                      <a:lnTo>
                        <a:pt x="10" y="7"/>
                      </a:lnTo>
                      <a:lnTo>
                        <a:pt x="10" y="5"/>
                      </a:lnTo>
                      <a:lnTo>
                        <a:pt x="8" y="3"/>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265" name="Freeform 145"/>
                <p:cNvSpPr>
                  <a:spLocks/>
                </p:cNvSpPr>
                <p:nvPr/>
              </p:nvSpPr>
              <p:spPr bwMode="auto">
                <a:xfrm>
                  <a:off x="3198" y="2680"/>
                  <a:ext cx="10" cy="10"/>
                </a:xfrm>
                <a:custGeom>
                  <a:avLst/>
                  <a:gdLst>
                    <a:gd name="T0" fmla="*/ 2 w 10"/>
                    <a:gd name="T1" fmla="*/ 0 h 10"/>
                    <a:gd name="T2" fmla="*/ 0 w 10"/>
                    <a:gd name="T3" fmla="*/ 2 h 10"/>
                    <a:gd name="T4" fmla="*/ 0 w 10"/>
                    <a:gd name="T5" fmla="*/ 3 h 10"/>
                    <a:gd name="T6" fmla="*/ 0 w 10"/>
                    <a:gd name="T7" fmla="*/ 5 h 10"/>
                    <a:gd name="T8" fmla="*/ 0 w 10"/>
                    <a:gd name="T9" fmla="*/ 7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7 h 10"/>
                    <a:gd name="T22" fmla="*/ 10 w 10"/>
                    <a:gd name="T23" fmla="*/ 5 h 10"/>
                    <a:gd name="T24" fmla="*/ 10 w 10"/>
                    <a:gd name="T25" fmla="*/ 3 h 10"/>
                    <a:gd name="T26" fmla="*/ 8 w 10"/>
                    <a:gd name="T27" fmla="*/ 2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3"/>
                      </a:lnTo>
                      <a:lnTo>
                        <a:pt x="0" y="5"/>
                      </a:lnTo>
                      <a:lnTo>
                        <a:pt x="0" y="7"/>
                      </a:lnTo>
                      <a:lnTo>
                        <a:pt x="2" y="8"/>
                      </a:lnTo>
                      <a:lnTo>
                        <a:pt x="3" y="10"/>
                      </a:lnTo>
                      <a:lnTo>
                        <a:pt x="5" y="10"/>
                      </a:lnTo>
                      <a:lnTo>
                        <a:pt x="7" y="8"/>
                      </a:lnTo>
                      <a:lnTo>
                        <a:pt x="7" y="8"/>
                      </a:lnTo>
                      <a:lnTo>
                        <a:pt x="8" y="7"/>
                      </a:lnTo>
                      <a:lnTo>
                        <a:pt x="10" y="5"/>
                      </a:lnTo>
                      <a:lnTo>
                        <a:pt x="10" y="3"/>
                      </a:lnTo>
                      <a:lnTo>
                        <a:pt x="8" y="2"/>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266" name="Freeform 146"/>
                <p:cNvSpPr>
                  <a:spLocks/>
                </p:cNvSpPr>
                <p:nvPr/>
              </p:nvSpPr>
              <p:spPr bwMode="auto">
                <a:xfrm>
                  <a:off x="3215" y="2668"/>
                  <a:ext cx="10" cy="10"/>
                </a:xfrm>
                <a:custGeom>
                  <a:avLst/>
                  <a:gdLst>
                    <a:gd name="T0" fmla="*/ 1 w 10"/>
                    <a:gd name="T1" fmla="*/ 2 h 10"/>
                    <a:gd name="T2" fmla="*/ 0 w 10"/>
                    <a:gd name="T3" fmla="*/ 4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4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4"/>
                      </a:lnTo>
                      <a:lnTo>
                        <a:pt x="0" y="5"/>
                      </a:lnTo>
                      <a:lnTo>
                        <a:pt x="0" y="7"/>
                      </a:lnTo>
                      <a:lnTo>
                        <a:pt x="0" y="9"/>
                      </a:lnTo>
                      <a:lnTo>
                        <a:pt x="1" y="10"/>
                      </a:lnTo>
                      <a:lnTo>
                        <a:pt x="3" y="10"/>
                      </a:lnTo>
                      <a:lnTo>
                        <a:pt x="5" y="10"/>
                      </a:lnTo>
                      <a:lnTo>
                        <a:pt x="6" y="10"/>
                      </a:lnTo>
                      <a:lnTo>
                        <a:pt x="6" y="10"/>
                      </a:lnTo>
                      <a:lnTo>
                        <a:pt x="8" y="9"/>
                      </a:lnTo>
                      <a:lnTo>
                        <a:pt x="10" y="7"/>
                      </a:lnTo>
                      <a:lnTo>
                        <a:pt x="10" y="5"/>
                      </a:lnTo>
                      <a:lnTo>
                        <a:pt x="8" y="4"/>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267" name="Freeform 147"/>
                <p:cNvSpPr>
                  <a:spLocks/>
                </p:cNvSpPr>
                <p:nvPr/>
              </p:nvSpPr>
              <p:spPr bwMode="auto">
                <a:xfrm>
                  <a:off x="3232" y="2658"/>
                  <a:ext cx="10" cy="10"/>
                </a:xfrm>
                <a:custGeom>
                  <a:avLst/>
                  <a:gdLst>
                    <a:gd name="T0" fmla="*/ 3 w 10"/>
                    <a:gd name="T1" fmla="*/ 0 h 10"/>
                    <a:gd name="T2" fmla="*/ 1 w 10"/>
                    <a:gd name="T3" fmla="*/ 2 h 10"/>
                    <a:gd name="T4" fmla="*/ 0 w 10"/>
                    <a:gd name="T5" fmla="*/ 3 h 10"/>
                    <a:gd name="T6" fmla="*/ 0 w 10"/>
                    <a:gd name="T7" fmla="*/ 5 h 10"/>
                    <a:gd name="T8" fmla="*/ 1 w 10"/>
                    <a:gd name="T9" fmla="*/ 7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7 h 10"/>
                    <a:gd name="T22" fmla="*/ 10 w 10"/>
                    <a:gd name="T23" fmla="*/ 5 h 10"/>
                    <a:gd name="T24" fmla="*/ 10 w 10"/>
                    <a:gd name="T25" fmla="*/ 3 h 10"/>
                    <a:gd name="T26" fmla="*/ 10 w 10"/>
                    <a:gd name="T27" fmla="*/ 2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1" y="7"/>
                      </a:lnTo>
                      <a:lnTo>
                        <a:pt x="3" y="8"/>
                      </a:lnTo>
                      <a:lnTo>
                        <a:pt x="5" y="10"/>
                      </a:lnTo>
                      <a:lnTo>
                        <a:pt x="6" y="10"/>
                      </a:lnTo>
                      <a:lnTo>
                        <a:pt x="8" y="8"/>
                      </a:lnTo>
                      <a:lnTo>
                        <a:pt x="8" y="8"/>
                      </a:lnTo>
                      <a:lnTo>
                        <a:pt x="10" y="7"/>
                      </a:lnTo>
                      <a:lnTo>
                        <a:pt x="10" y="5"/>
                      </a:lnTo>
                      <a:lnTo>
                        <a:pt x="10" y="3"/>
                      </a:lnTo>
                      <a:lnTo>
                        <a:pt x="10" y="2"/>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68" name="Freeform 148"/>
                <p:cNvSpPr>
                  <a:spLocks/>
                </p:cNvSpPr>
                <p:nvPr/>
              </p:nvSpPr>
              <p:spPr bwMode="auto">
                <a:xfrm>
                  <a:off x="3248" y="2646"/>
                  <a:ext cx="11" cy="10"/>
                </a:xfrm>
                <a:custGeom>
                  <a:avLst/>
                  <a:gdLst>
                    <a:gd name="T0" fmla="*/ 2 w 11"/>
                    <a:gd name="T1" fmla="*/ 2 h 10"/>
                    <a:gd name="T2" fmla="*/ 0 w 11"/>
                    <a:gd name="T3" fmla="*/ 4 h 10"/>
                    <a:gd name="T4" fmla="*/ 0 w 11"/>
                    <a:gd name="T5" fmla="*/ 5 h 10"/>
                    <a:gd name="T6" fmla="*/ 0 w 11"/>
                    <a:gd name="T7" fmla="*/ 7 h 10"/>
                    <a:gd name="T8" fmla="*/ 0 w 11"/>
                    <a:gd name="T9" fmla="*/ 9 h 10"/>
                    <a:gd name="T10" fmla="*/ 2 w 11"/>
                    <a:gd name="T11" fmla="*/ 10 h 10"/>
                    <a:gd name="T12" fmla="*/ 4 w 11"/>
                    <a:gd name="T13" fmla="*/ 10 h 10"/>
                    <a:gd name="T14" fmla="*/ 5 w 11"/>
                    <a:gd name="T15" fmla="*/ 10 h 10"/>
                    <a:gd name="T16" fmla="*/ 7 w 11"/>
                    <a:gd name="T17" fmla="*/ 10 h 10"/>
                    <a:gd name="T18" fmla="*/ 7 w 11"/>
                    <a:gd name="T19" fmla="*/ 10 h 10"/>
                    <a:gd name="T20" fmla="*/ 9 w 11"/>
                    <a:gd name="T21" fmla="*/ 9 h 10"/>
                    <a:gd name="T22" fmla="*/ 11 w 11"/>
                    <a:gd name="T23" fmla="*/ 7 h 10"/>
                    <a:gd name="T24" fmla="*/ 11 w 11"/>
                    <a:gd name="T25" fmla="*/ 5 h 10"/>
                    <a:gd name="T26" fmla="*/ 9 w 11"/>
                    <a:gd name="T27" fmla="*/ 4 h 10"/>
                    <a:gd name="T28" fmla="*/ 7 w 11"/>
                    <a:gd name="T29" fmla="*/ 2 h 10"/>
                    <a:gd name="T30" fmla="*/ 5 w 11"/>
                    <a:gd name="T31" fmla="*/ 0 h 10"/>
                    <a:gd name="T32" fmla="*/ 4 w 11"/>
                    <a:gd name="T33" fmla="*/ 0 h 10"/>
                    <a:gd name="T34" fmla="*/ 2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2" y="2"/>
                      </a:moveTo>
                      <a:lnTo>
                        <a:pt x="0" y="4"/>
                      </a:lnTo>
                      <a:lnTo>
                        <a:pt x="0" y="5"/>
                      </a:lnTo>
                      <a:lnTo>
                        <a:pt x="0" y="7"/>
                      </a:lnTo>
                      <a:lnTo>
                        <a:pt x="0" y="9"/>
                      </a:lnTo>
                      <a:lnTo>
                        <a:pt x="2" y="10"/>
                      </a:lnTo>
                      <a:lnTo>
                        <a:pt x="4" y="10"/>
                      </a:lnTo>
                      <a:lnTo>
                        <a:pt x="5" y="10"/>
                      </a:lnTo>
                      <a:lnTo>
                        <a:pt x="7" y="10"/>
                      </a:lnTo>
                      <a:lnTo>
                        <a:pt x="7" y="10"/>
                      </a:lnTo>
                      <a:lnTo>
                        <a:pt x="9" y="9"/>
                      </a:lnTo>
                      <a:lnTo>
                        <a:pt x="11" y="7"/>
                      </a:lnTo>
                      <a:lnTo>
                        <a:pt x="11" y="5"/>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269" name="Freeform 149"/>
                <p:cNvSpPr>
                  <a:spLocks/>
                </p:cNvSpPr>
                <p:nvPr/>
              </p:nvSpPr>
              <p:spPr bwMode="auto">
                <a:xfrm>
                  <a:off x="3265" y="2634"/>
                  <a:ext cx="10" cy="11"/>
                </a:xfrm>
                <a:custGeom>
                  <a:avLst/>
                  <a:gdLst>
                    <a:gd name="T0" fmla="*/ 2 w 10"/>
                    <a:gd name="T1" fmla="*/ 2 h 11"/>
                    <a:gd name="T2" fmla="*/ 0 w 10"/>
                    <a:gd name="T3" fmla="*/ 4 h 11"/>
                    <a:gd name="T4" fmla="*/ 0 w 10"/>
                    <a:gd name="T5" fmla="*/ 6 h 11"/>
                    <a:gd name="T6" fmla="*/ 0 w 10"/>
                    <a:gd name="T7" fmla="*/ 7 h 11"/>
                    <a:gd name="T8" fmla="*/ 0 w 10"/>
                    <a:gd name="T9" fmla="*/ 9 h 11"/>
                    <a:gd name="T10" fmla="*/ 2 w 10"/>
                    <a:gd name="T11" fmla="*/ 11 h 11"/>
                    <a:gd name="T12" fmla="*/ 4 w 10"/>
                    <a:gd name="T13" fmla="*/ 11 h 11"/>
                    <a:gd name="T14" fmla="*/ 5 w 10"/>
                    <a:gd name="T15" fmla="*/ 11 h 11"/>
                    <a:gd name="T16" fmla="*/ 7 w 10"/>
                    <a:gd name="T17" fmla="*/ 11 h 11"/>
                    <a:gd name="T18" fmla="*/ 7 w 10"/>
                    <a:gd name="T19" fmla="*/ 11 h 11"/>
                    <a:gd name="T20" fmla="*/ 9 w 10"/>
                    <a:gd name="T21" fmla="*/ 9 h 11"/>
                    <a:gd name="T22" fmla="*/ 10 w 10"/>
                    <a:gd name="T23" fmla="*/ 7 h 11"/>
                    <a:gd name="T24" fmla="*/ 10 w 10"/>
                    <a:gd name="T25" fmla="*/ 6 h 11"/>
                    <a:gd name="T26" fmla="*/ 9 w 10"/>
                    <a:gd name="T27" fmla="*/ 4 h 11"/>
                    <a:gd name="T28" fmla="*/ 7 w 10"/>
                    <a:gd name="T29" fmla="*/ 2 h 11"/>
                    <a:gd name="T30" fmla="*/ 5 w 10"/>
                    <a:gd name="T31" fmla="*/ 0 h 11"/>
                    <a:gd name="T32" fmla="*/ 4 w 10"/>
                    <a:gd name="T33" fmla="*/ 0 h 11"/>
                    <a:gd name="T34" fmla="*/ 2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2" y="2"/>
                      </a:moveTo>
                      <a:lnTo>
                        <a:pt x="0" y="4"/>
                      </a:lnTo>
                      <a:lnTo>
                        <a:pt x="0" y="6"/>
                      </a:lnTo>
                      <a:lnTo>
                        <a:pt x="0" y="7"/>
                      </a:lnTo>
                      <a:lnTo>
                        <a:pt x="0" y="9"/>
                      </a:lnTo>
                      <a:lnTo>
                        <a:pt x="2" y="11"/>
                      </a:lnTo>
                      <a:lnTo>
                        <a:pt x="4" y="11"/>
                      </a:lnTo>
                      <a:lnTo>
                        <a:pt x="5" y="11"/>
                      </a:lnTo>
                      <a:lnTo>
                        <a:pt x="7" y="11"/>
                      </a:lnTo>
                      <a:lnTo>
                        <a:pt x="7" y="11"/>
                      </a:lnTo>
                      <a:lnTo>
                        <a:pt x="9" y="9"/>
                      </a:lnTo>
                      <a:lnTo>
                        <a:pt x="10" y="7"/>
                      </a:lnTo>
                      <a:lnTo>
                        <a:pt x="10" y="6"/>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270" name="Freeform 150"/>
                <p:cNvSpPr>
                  <a:spLocks/>
                </p:cNvSpPr>
                <p:nvPr/>
              </p:nvSpPr>
              <p:spPr bwMode="auto">
                <a:xfrm>
                  <a:off x="3282" y="2624"/>
                  <a:ext cx="10" cy="10"/>
                </a:xfrm>
                <a:custGeom>
                  <a:avLst/>
                  <a:gdLst>
                    <a:gd name="T0" fmla="*/ 2 w 10"/>
                    <a:gd name="T1" fmla="*/ 0 h 10"/>
                    <a:gd name="T2" fmla="*/ 0 w 10"/>
                    <a:gd name="T3" fmla="*/ 2 h 10"/>
                    <a:gd name="T4" fmla="*/ 0 w 10"/>
                    <a:gd name="T5" fmla="*/ 4 h 10"/>
                    <a:gd name="T6" fmla="*/ 0 w 10"/>
                    <a:gd name="T7" fmla="*/ 5 h 10"/>
                    <a:gd name="T8" fmla="*/ 0 w 10"/>
                    <a:gd name="T9" fmla="*/ 7 h 10"/>
                    <a:gd name="T10" fmla="*/ 2 w 10"/>
                    <a:gd name="T11" fmla="*/ 9 h 10"/>
                    <a:gd name="T12" fmla="*/ 4 w 10"/>
                    <a:gd name="T13" fmla="*/ 10 h 10"/>
                    <a:gd name="T14" fmla="*/ 5 w 10"/>
                    <a:gd name="T15" fmla="*/ 10 h 10"/>
                    <a:gd name="T16" fmla="*/ 7 w 10"/>
                    <a:gd name="T17" fmla="*/ 9 h 10"/>
                    <a:gd name="T18" fmla="*/ 7 w 10"/>
                    <a:gd name="T19" fmla="*/ 9 h 10"/>
                    <a:gd name="T20" fmla="*/ 9 w 10"/>
                    <a:gd name="T21" fmla="*/ 7 h 10"/>
                    <a:gd name="T22" fmla="*/ 10 w 10"/>
                    <a:gd name="T23" fmla="*/ 5 h 10"/>
                    <a:gd name="T24" fmla="*/ 10 w 10"/>
                    <a:gd name="T25" fmla="*/ 4 h 10"/>
                    <a:gd name="T26" fmla="*/ 9 w 10"/>
                    <a:gd name="T27" fmla="*/ 2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4"/>
                      </a:lnTo>
                      <a:lnTo>
                        <a:pt x="0" y="5"/>
                      </a:lnTo>
                      <a:lnTo>
                        <a:pt x="0" y="7"/>
                      </a:lnTo>
                      <a:lnTo>
                        <a:pt x="2" y="9"/>
                      </a:lnTo>
                      <a:lnTo>
                        <a:pt x="4" y="10"/>
                      </a:lnTo>
                      <a:lnTo>
                        <a:pt x="5" y="10"/>
                      </a:lnTo>
                      <a:lnTo>
                        <a:pt x="7" y="9"/>
                      </a:lnTo>
                      <a:lnTo>
                        <a:pt x="7" y="9"/>
                      </a:lnTo>
                      <a:lnTo>
                        <a:pt x="9" y="7"/>
                      </a:lnTo>
                      <a:lnTo>
                        <a:pt x="10" y="5"/>
                      </a:lnTo>
                      <a:lnTo>
                        <a:pt x="10" y="4"/>
                      </a:lnTo>
                      <a:lnTo>
                        <a:pt x="9" y="2"/>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271" name="Freeform 151"/>
                <p:cNvSpPr>
                  <a:spLocks/>
                </p:cNvSpPr>
                <p:nvPr/>
              </p:nvSpPr>
              <p:spPr bwMode="auto">
                <a:xfrm>
                  <a:off x="3299" y="2613"/>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8" y="6"/>
                      </a:lnTo>
                      <a:lnTo>
                        <a:pt x="10" y="5"/>
                      </a:lnTo>
                      <a:lnTo>
                        <a:pt x="10" y="3"/>
                      </a:lnTo>
                      <a:lnTo>
                        <a:pt x="8"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272" name="Freeform 152"/>
                <p:cNvSpPr>
                  <a:spLocks/>
                </p:cNvSpPr>
                <p:nvPr/>
              </p:nvSpPr>
              <p:spPr bwMode="auto">
                <a:xfrm>
                  <a:off x="3314" y="2601"/>
                  <a:ext cx="10" cy="10"/>
                </a:xfrm>
                <a:custGeom>
                  <a:avLst/>
                  <a:gdLst>
                    <a:gd name="T0" fmla="*/ 4 w 10"/>
                    <a:gd name="T1" fmla="*/ 0 h 10"/>
                    <a:gd name="T2" fmla="*/ 2 w 10"/>
                    <a:gd name="T3" fmla="*/ 1 h 10"/>
                    <a:gd name="T4" fmla="*/ 0 w 10"/>
                    <a:gd name="T5" fmla="*/ 3 h 10"/>
                    <a:gd name="T6" fmla="*/ 0 w 10"/>
                    <a:gd name="T7" fmla="*/ 5 h 10"/>
                    <a:gd name="T8" fmla="*/ 2 w 10"/>
                    <a:gd name="T9" fmla="*/ 6 h 10"/>
                    <a:gd name="T10" fmla="*/ 4 w 10"/>
                    <a:gd name="T11" fmla="*/ 8 h 10"/>
                    <a:gd name="T12" fmla="*/ 5 w 10"/>
                    <a:gd name="T13" fmla="*/ 10 h 10"/>
                    <a:gd name="T14" fmla="*/ 7 w 10"/>
                    <a:gd name="T15" fmla="*/ 10 h 10"/>
                    <a:gd name="T16" fmla="*/ 9 w 10"/>
                    <a:gd name="T17" fmla="*/ 8 h 10"/>
                    <a:gd name="T18" fmla="*/ 9 w 10"/>
                    <a:gd name="T19" fmla="*/ 8 h 10"/>
                    <a:gd name="T20" fmla="*/ 10 w 10"/>
                    <a:gd name="T21" fmla="*/ 6 h 10"/>
                    <a:gd name="T22" fmla="*/ 10 w 10"/>
                    <a:gd name="T23" fmla="*/ 5 h 10"/>
                    <a:gd name="T24" fmla="*/ 10 w 10"/>
                    <a:gd name="T25" fmla="*/ 3 h 10"/>
                    <a:gd name="T26" fmla="*/ 10 w 10"/>
                    <a:gd name="T27" fmla="*/ 1 h 10"/>
                    <a:gd name="T28" fmla="*/ 9 w 10"/>
                    <a:gd name="T29" fmla="*/ 0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1"/>
                      </a:lnTo>
                      <a:lnTo>
                        <a:pt x="0" y="3"/>
                      </a:lnTo>
                      <a:lnTo>
                        <a:pt x="0" y="5"/>
                      </a:lnTo>
                      <a:lnTo>
                        <a:pt x="2" y="6"/>
                      </a:lnTo>
                      <a:lnTo>
                        <a:pt x="4" y="8"/>
                      </a:lnTo>
                      <a:lnTo>
                        <a:pt x="5" y="10"/>
                      </a:lnTo>
                      <a:lnTo>
                        <a:pt x="7" y="10"/>
                      </a:lnTo>
                      <a:lnTo>
                        <a:pt x="9" y="8"/>
                      </a:lnTo>
                      <a:lnTo>
                        <a:pt x="9" y="8"/>
                      </a:lnTo>
                      <a:lnTo>
                        <a:pt x="10" y="6"/>
                      </a:lnTo>
                      <a:lnTo>
                        <a:pt x="10" y="5"/>
                      </a:lnTo>
                      <a:lnTo>
                        <a:pt x="10" y="3"/>
                      </a:lnTo>
                      <a:lnTo>
                        <a:pt x="10" y="1"/>
                      </a:lnTo>
                      <a:lnTo>
                        <a:pt x="9" y="0"/>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73" name="Freeform 153"/>
                <p:cNvSpPr>
                  <a:spLocks/>
                </p:cNvSpPr>
                <p:nvPr/>
              </p:nvSpPr>
              <p:spPr bwMode="auto">
                <a:xfrm>
                  <a:off x="3331" y="2587"/>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9 w 10"/>
                    <a:gd name="T27" fmla="*/ 4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3" y="10"/>
                      </a:lnTo>
                      <a:lnTo>
                        <a:pt x="5" y="10"/>
                      </a:lnTo>
                      <a:lnTo>
                        <a:pt x="7" y="10"/>
                      </a:lnTo>
                      <a:lnTo>
                        <a:pt x="7" y="10"/>
                      </a:lnTo>
                      <a:lnTo>
                        <a:pt x="9" y="9"/>
                      </a:lnTo>
                      <a:lnTo>
                        <a:pt x="10" y="7"/>
                      </a:lnTo>
                      <a:lnTo>
                        <a:pt x="10" y="5"/>
                      </a:lnTo>
                      <a:lnTo>
                        <a:pt x="9" y="4"/>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274" name="Freeform 154"/>
                <p:cNvSpPr>
                  <a:spLocks/>
                </p:cNvSpPr>
                <p:nvPr/>
              </p:nvSpPr>
              <p:spPr bwMode="auto">
                <a:xfrm>
                  <a:off x="3346" y="2575"/>
                  <a:ext cx="10" cy="11"/>
                </a:xfrm>
                <a:custGeom>
                  <a:avLst/>
                  <a:gdLst>
                    <a:gd name="T0" fmla="*/ 4 w 10"/>
                    <a:gd name="T1" fmla="*/ 2 h 11"/>
                    <a:gd name="T2" fmla="*/ 2 w 10"/>
                    <a:gd name="T3" fmla="*/ 4 h 11"/>
                    <a:gd name="T4" fmla="*/ 0 w 10"/>
                    <a:gd name="T5" fmla="*/ 6 h 11"/>
                    <a:gd name="T6" fmla="*/ 0 w 10"/>
                    <a:gd name="T7" fmla="*/ 7 h 11"/>
                    <a:gd name="T8" fmla="*/ 2 w 10"/>
                    <a:gd name="T9" fmla="*/ 9 h 11"/>
                    <a:gd name="T10" fmla="*/ 4 w 10"/>
                    <a:gd name="T11" fmla="*/ 11 h 11"/>
                    <a:gd name="T12" fmla="*/ 5 w 10"/>
                    <a:gd name="T13" fmla="*/ 11 h 11"/>
                    <a:gd name="T14" fmla="*/ 7 w 10"/>
                    <a:gd name="T15" fmla="*/ 11 h 11"/>
                    <a:gd name="T16" fmla="*/ 9 w 10"/>
                    <a:gd name="T17" fmla="*/ 11 h 11"/>
                    <a:gd name="T18" fmla="*/ 9 w 10"/>
                    <a:gd name="T19" fmla="*/ 11 h 11"/>
                    <a:gd name="T20" fmla="*/ 10 w 10"/>
                    <a:gd name="T21" fmla="*/ 9 h 11"/>
                    <a:gd name="T22" fmla="*/ 10 w 10"/>
                    <a:gd name="T23" fmla="*/ 7 h 11"/>
                    <a:gd name="T24" fmla="*/ 10 w 10"/>
                    <a:gd name="T25" fmla="*/ 6 h 11"/>
                    <a:gd name="T26" fmla="*/ 10 w 10"/>
                    <a:gd name="T27" fmla="*/ 4 h 11"/>
                    <a:gd name="T28" fmla="*/ 9 w 10"/>
                    <a:gd name="T29" fmla="*/ 2 h 11"/>
                    <a:gd name="T30" fmla="*/ 7 w 10"/>
                    <a:gd name="T31" fmla="*/ 0 h 11"/>
                    <a:gd name="T32" fmla="*/ 5 w 10"/>
                    <a:gd name="T33" fmla="*/ 0 h 11"/>
                    <a:gd name="T34" fmla="*/ 4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2"/>
                      </a:moveTo>
                      <a:lnTo>
                        <a:pt x="2" y="4"/>
                      </a:lnTo>
                      <a:lnTo>
                        <a:pt x="0" y="6"/>
                      </a:lnTo>
                      <a:lnTo>
                        <a:pt x="0" y="7"/>
                      </a:lnTo>
                      <a:lnTo>
                        <a:pt x="2" y="9"/>
                      </a:lnTo>
                      <a:lnTo>
                        <a:pt x="4" y="11"/>
                      </a:lnTo>
                      <a:lnTo>
                        <a:pt x="5" y="11"/>
                      </a:lnTo>
                      <a:lnTo>
                        <a:pt x="7" y="11"/>
                      </a:lnTo>
                      <a:lnTo>
                        <a:pt x="9" y="11"/>
                      </a:lnTo>
                      <a:lnTo>
                        <a:pt x="9" y="11"/>
                      </a:lnTo>
                      <a:lnTo>
                        <a:pt x="10" y="9"/>
                      </a:lnTo>
                      <a:lnTo>
                        <a:pt x="10" y="7"/>
                      </a:lnTo>
                      <a:lnTo>
                        <a:pt x="10" y="6"/>
                      </a:lnTo>
                      <a:lnTo>
                        <a:pt x="10"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275" name="Freeform 155"/>
                <p:cNvSpPr>
                  <a:spLocks/>
                </p:cNvSpPr>
                <p:nvPr/>
              </p:nvSpPr>
              <p:spPr bwMode="auto">
                <a:xfrm>
                  <a:off x="3363" y="2564"/>
                  <a:ext cx="10" cy="10"/>
                </a:xfrm>
                <a:custGeom>
                  <a:avLst/>
                  <a:gdLst>
                    <a:gd name="T0" fmla="*/ 3 w 10"/>
                    <a:gd name="T1" fmla="*/ 0 h 10"/>
                    <a:gd name="T2" fmla="*/ 2 w 10"/>
                    <a:gd name="T3" fmla="*/ 1 h 10"/>
                    <a:gd name="T4" fmla="*/ 0 w 10"/>
                    <a:gd name="T5" fmla="*/ 3 h 10"/>
                    <a:gd name="T6" fmla="*/ 0 w 10"/>
                    <a:gd name="T7" fmla="*/ 5 h 10"/>
                    <a:gd name="T8" fmla="*/ 2 w 10"/>
                    <a:gd name="T9" fmla="*/ 6 h 10"/>
                    <a:gd name="T10" fmla="*/ 3 w 10"/>
                    <a:gd name="T11" fmla="*/ 8 h 10"/>
                    <a:gd name="T12" fmla="*/ 5 w 10"/>
                    <a:gd name="T13" fmla="*/ 10 h 10"/>
                    <a:gd name="T14" fmla="*/ 7 w 10"/>
                    <a:gd name="T15" fmla="*/ 10 h 10"/>
                    <a:gd name="T16" fmla="*/ 9 w 10"/>
                    <a:gd name="T17" fmla="*/ 8 h 10"/>
                    <a:gd name="T18" fmla="*/ 9 w 10"/>
                    <a:gd name="T19" fmla="*/ 8 h 10"/>
                    <a:gd name="T20" fmla="*/ 10 w 10"/>
                    <a:gd name="T21" fmla="*/ 6 h 10"/>
                    <a:gd name="T22" fmla="*/ 10 w 10"/>
                    <a:gd name="T23" fmla="*/ 5 h 10"/>
                    <a:gd name="T24" fmla="*/ 10 w 10"/>
                    <a:gd name="T25" fmla="*/ 3 h 10"/>
                    <a:gd name="T26" fmla="*/ 10 w 10"/>
                    <a:gd name="T27" fmla="*/ 1 h 10"/>
                    <a:gd name="T28" fmla="*/ 9 w 10"/>
                    <a:gd name="T29" fmla="*/ 0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1"/>
                      </a:lnTo>
                      <a:lnTo>
                        <a:pt x="0" y="3"/>
                      </a:lnTo>
                      <a:lnTo>
                        <a:pt x="0" y="5"/>
                      </a:lnTo>
                      <a:lnTo>
                        <a:pt x="2" y="6"/>
                      </a:lnTo>
                      <a:lnTo>
                        <a:pt x="3" y="8"/>
                      </a:lnTo>
                      <a:lnTo>
                        <a:pt x="5" y="10"/>
                      </a:lnTo>
                      <a:lnTo>
                        <a:pt x="7" y="10"/>
                      </a:lnTo>
                      <a:lnTo>
                        <a:pt x="9" y="8"/>
                      </a:lnTo>
                      <a:lnTo>
                        <a:pt x="9" y="8"/>
                      </a:lnTo>
                      <a:lnTo>
                        <a:pt x="10" y="6"/>
                      </a:lnTo>
                      <a:lnTo>
                        <a:pt x="10" y="5"/>
                      </a:lnTo>
                      <a:lnTo>
                        <a:pt x="10" y="3"/>
                      </a:lnTo>
                      <a:lnTo>
                        <a:pt x="10" y="1"/>
                      </a:lnTo>
                      <a:lnTo>
                        <a:pt x="9" y="0"/>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76" name="Freeform 156"/>
                <p:cNvSpPr>
                  <a:spLocks/>
                </p:cNvSpPr>
                <p:nvPr/>
              </p:nvSpPr>
              <p:spPr bwMode="auto">
                <a:xfrm>
                  <a:off x="3378" y="2550"/>
                  <a:ext cx="10" cy="10"/>
                </a:xfrm>
                <a:custGeom>
                  <a:avLst/>
                  <a:gdLst>
                    <a:gd name="T0" fmla="*/ 4 w 10"/>
                    <a:gd name="T1" fmla="*/ 2 h 10"/>
                    <a:gd name="T2" fmla="*/ 2 w 10"/>
                    <a:gd name="T3" fmla="*/ 4 h 10"/>
                    <a:gd name="T4" fmla="*/ 0 w 10"/>
                    <a:gd name="T5" fmla="*/ 5 h 10"/>
                    <a:gd name="T6" fmla="*/ 0 w 10"/>
                    <a:gd name="T7" fmla="*/ 7 h 10"/>
                    <a:gd name="T8" fmla="*/ 2 w 10"/>
                    <a:gd name="T9" fmla="*/ 9 h 10"/>
                    <a:gd name="T10" fmla="*/ 4 w 10"/>
                    <a:gd name="T11" fmla="*/ 10 h 10"/>
                    <a:gd name="T12" fmla="*/ 5 w 10"/>
                    <a:gd name="T13" fmla="*/ 10 h 10"/>
                    <a:gd name="T14" fmla="*/ 7 w 10"/>
                    <a:gd name="T15" fmla="*/ 10 h 10"/>
                    <a:gd name="T16" fmla="*/ 9 w 10"/>
                    <a:gd name="T17" fmla="*/ 10 h 10"/>
                    <a:gd name="T18" fmla="*/ 9 w 10"/>
                    <a:gd name="T19" fmla="*/ 10 h 10"/>
                    <a:gd name="T20" fmla="*/ 10 w 10"/>
                    <a:gd name="T21" fmla="*/ 9 h 10"/>
                    <a:gd name="T22" fmla="*/ 10 w 10"/>
                    <a:gd name="T23" fmla="*/ 7 h 10"/>
                    <a:gd name="T24" fmla="*/ 10 w 10"/>
                    <a:gd name="T25" fmla="*/ 5 h 10"/>
                    <a:gd name="T26" fmla="*/ 10 w 10"/>
                    <a:gd name="T27" fmla="*/ 4 h 10"/>
                    <a:gd name="T28" fmla="*/ 9 w 10"/>
                    <a:gd name="T29" fmla="*/ 2 h 10"/>
                    <a:gd name="T30" fmla="*/ 7 w 10"/>
                    <a:gd name="T31" fmla="*/ 0 h 10"/>
                    <a:gd name="T32" fmla="*/ 5 w 10"/>
                    <a:gd name="T33" fmla="*/ 0 h 10"/>
                    <a:gd name="T34" fmla="*/ 4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2"/>
                      </a:moveTo>
                      <a:lnTo>
                        <a:pt x="2" y="4"/>
                      </a:lnTo>
                      <a:lnTo>
                        <a:pt x="0" y="5"/>
                      </a:lnTo>
                      <a:lnTo>
                        <a:pt x="0" y="7"/>
                      </a:lnTo>
                      <a:lnTo>
                        <a:pt x="2" y="9"/>
                      </a:lnTo>
                      <a:lnTo>
                        <a:pt x="4" y="10"/>
                      </a:lnTo>
                      <a:lnTo>
                        <a:pt x="5" y="10"/>
                      </a:lnTo>
                      <a:lnTo>
                        <a:pt x="7" y="10"/>
                      </a:lnTo>
                      <a:lnTo>
                        <a:pt x="9" y="10"/>
                      </a:lnTo>
                      <a:lnTo>
                        <a:pt x="9" y="10"/>
                      </a:lnTo>
                      <a:lnTo>
                        <a:pt x="10" y="9"/>
                      </a:lnTo>
                      <a:lnTo>
                        <a:pt x="10" y="7"/>
                      </a:lnTo>
                      <a:lnTo>
                        <a:pt x="10" y="5"/>
                      </a:lnTo>
                      <a:lnTo>
                        <a:pt x="10" y="4"/>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277" name="Freeform 157"/>
                <p:cNvSpPr>
                  <a:spLocks/>
                </p:cNvSpPr>
                <p:nvPr/>
              </p:nvSpPr>
              <p:spPr bwMode="auto">
                <a:xfrm>
                  <a:off x="3395" y="2538"/>
                  <a:ext cx="10" cy="10"/>
                </a:xfrm>
                <a:custGeom>
                  <a:avLst/>
                  <a:gdLst>
                    <a:gd name="T0" fmla="*/ 2 w 10"/>
                    <a:gd name="T1" fmla="*/ 0 h 10"/>
                    <a:gd name="T2" fmla="*/ 0 w 10"/>
                    <a:gd name="T3" fmla="*/ 2 h 10"/>
                    <a:gd name="T4" fmla="*/ 0 w 10"/>
                    <a:gd name="T5" fmla="*/ 4 h 10"/>
                    <a:gd name="T6" fmla="*/ 0 w 10"/>
                    <a:gd name="T7" fmla="*/ 5 h 10"/>
                    <a:gd name="T8" fmla="*/ 0 w 10"/>
                    <a:gd name="T9" fmla="*/ 7 h 10"/>
                    <a:gd name="T10" fmla="*/ 2 w 10"/>
                    <a:gd name="T11" fmla="*/ 9 h 10"/>
                    <a:gd name="T12" fmla="*/ 4 w 10"/>
                    <a:gd name="T13" fmla="*/ 10 h 10"/>
                    <a:gd name="T14" fmla="*/ 5 w 10"/>
                    <a:gd name="T15" fmla="*/ 10 h 10"/>
                    <a:gd name="T16" fmla="*/ 7 w 10"/>
                    <a:gd name="T17" fmla="*/ 9 h 10"/>
                    <a:gd name="T18" fmla="*/ 7 w 10"/>
                    <a:gd name="T19" fmla="*/ 9 h 10"/>
                    <a:gd name="T20" fmla="*/ 9 w 10"/>
                    <a:gd name="T21" fmla="*/ 7 h 10"/>
                    <a:gd name="T22" fmla="*/ 10 w 10"/>
                    <a:gd name="T23" fmla="*/ 5 h 10"/>
                    <a:gd name="T24" fmla="*/ 10 w 10"/>
                    <a:gd name="T25" fmla="*/ 4 h 10"/>
                    <a:gd name="T26" fmla="*/ 9 w 10"/>
                    <a:gd name="T27" fmla="*/ 2 h 10"/>
                    <a:gd name="T28" fmla="*/ 7 w 10"/>
                    <a:gd name="T29" fmla="*/ 0 h 10"/>
                    <a:gd name="T30" fmla="*/ 5 w 10"/>
                    <a:gd name="T31" fmla="*/ 0 h 10"/>
                    <a:gd name="T32" fmla="*/ 4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2"/>
                      </a:lnTo>
                      <a:lnTo>
                        <a:pt x="0" y="4"/>
                      </a:lnTo>
                      <a:lnTo>
                        <a:pt x="0" y="5"/>
                      </a:lnTo>
                      <a:lnTo>
                        <a:pt x="0" y="7"/>
                      </a:lnTo>
                      <a:lnTo>
                        <a:pt x="2" y="9"/>
                      </a:lnTo>
                      <a:lnTo>
                        <a:pt x="4" y="10"/>
                      </a:lnTo>
                      <a:lnTo>
                        <a:pt x="5" y="10"/>
                      </a:lnTo>
                      <a:lnTo>
                        <a:pt x="7" y="9"/>
                      </a:lnTo>
                      <a:lnTo>
                        <a:pt x="7" y="9"/>
                      </a:lnTo>
                      <a:lnTo>
                        <a:pt x="9" y="7"/>
                      </a:lnTo>
                      <a:lnTo>
                        <a:pt x="10" y="5"/>
                      </a:lnTo>
                      <a:lnTo>
                        <a:pt x="10" y="4"/>
                      </a:lnTo>
                      <a:lnTo>
                        <a:pt x="9" y="2"/>
                      </a:lnTo>
                      <a:lnTo>
                        <a:pt x="7" y="0"/>
                      </a:lnTo>
                      <a:lnTo>
                        <a:pt x="5" y="0"/>
                      </a:lnTo>
                      <a:lnTo>
                        <a:pt x="4" y="0"/>
                      </a:lnTo>
                      <a:lnTo>
                        <a:pt x="2" y="0"/>
                      </a:lnTo>
                      <a:close/>
                    </a:path>
                  </a:pathLst>
                </a:custGeom>
                <a:solidFill>
                  <a:srgbClr val="000000"/>
                </a:solidFill>
                <a:ln w="9525">
                  <a:solidFill>
                    <a:srgbClr val="009999"/>
                  </a:solidFill>
                  <a:round/>
                  <a:headEnd/>
                  <a:tailEnd/>
                </a:ln>
              </p:spPr>
              <p:txBody>
                <a:bodyPr/>
                <a:lstStyle/>
                <a:p>
                  <a:endParaRPr lang="en-US"/>
                </a:p>
              </p:txBody>
            </p:sp>
            <p:sp>
              <p:nvSpPr>
                <p:cNvPr id="5278" name="Freeform 158"/>
                <p:cNvSpPr>
                  <a:spLocks/>
                </p:cNvSpPr>
                <p:nvPr/>
              </p:nvSpPr>
              <p:spPr bwMode="auto">
                <a:xfrm>
                  <a:off x="3410" y="2525"/>
                  <a:ext cx="10" cy="10"/>
                </a:xfrm>
                <a:custGeom>
                  <a:avLst/>
                  <a:gdLst>
                    <a:gd name="T0" fmla="*/ 4 w 10"/>
                    <a:gd name="T1" fmla="*/ 2 h 10"/>
                    <a:gd name="T2" fmla="*/ 2 w 10"/>
                    <a:gd name="T3" fmla="*/ 3 h 10"/>
                    <a:gd name="T4" fmla="*/ 0 w 10"/>
                    <a:gd name="T5" fmla="*/ 5 h 10"/>
                    <a:gd name="T6" fmla="*/ 0 w 10"/>
                    <a:gd name="T7" fmla="*/ 7 h 10"/>
                    <a:gd name="T8" fmla="*/ 2 w 10"/>
                    <a:gd name="T9" fmla="*/ 8 h 10"/>
                    <a:gd name="T10" fmla="*/ 4 w 10"/>
                    <a:gd name="T11" fmla="*/ 10 h 10"/>
                    <a:gd name="T12" fmla="*/ 5 w 10"/>
                    <a:gd name="T13" fmla="*/ 10 h 10"/>
                    <a:gd name="T14" fmla="*/ 7 w 10"/>
                    <a:gd name="T15" fmla="*/ 10 h 10"/>
                    <a:gd name="T16" fmla="*/ 9 w 10"/>
                    <a:gd name="T17" fmla="*/ 10 h 10"/>
                    <a:gd name="T18" fmla="*/ 9 w 10"/>
                    <a:gd name="T19" fmla="*/ 10 h 10"/>
                    <a:gd name="T20" fmla="*/ 10 w 10"/>
                    <a:gd name="T21" fmla="*/ 8 h 10"/>
                    <a:gd name="T22" fmla="*/ 10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2"/>
                      </a:moveTo>
                      <a:lnTo>
                        <a:pt x="2" y="3"/>
                      </a:lnTo>
                      <a:lnTo>
                        <a:pt x="0" y="5"/>
                      </a:lnTo>
                      <a:lnTo>
                        <a:pt x="0" y="7"/>
                      </a:lnTo>
                      <a:lnTo>
                        <a:pt x="2" y="8"/>
                      </a:lnTo>
                      <a:lnTo>
                        <a:pt x="4" y="10"/>
                      </a:lnTo>
                      <a:lnTo>
                        <a:pt x="5" y="10"/>
                      </a:lnTo>
                      <a:lnTo>
                        <a:pt x="7" y="10"/>
                      </a:lnTo>
                      <a:lnTo>
                        <a:pt x="9" y="10"/>
                      </a:lnTo>
                      <a:lnTo>
                        <a:pt x="9" y="10"/>
                      </a:lnTo>
                      <a:lnTo>
                        <a:pt x="10" y="8"/>
                      </a:lnTo>
                      <a:lnTo>
                        <a:pt x="10" y="7"/>
                      </a:lnTo>
                      <a:lnTo>
                        <a:pt x="10" y="5"/>
                      </a:lnTo>
                      <a:lnTo>
                        <a:pt x="10" y="3"/>
                      </a:lnTo>
                      <a:lnTo>
                        <a:pt x="9" y="2"/>
                      </a:lnTo>
                      <a:lnTo>
                        <a:pt x="7" y="0"/>
                      </a:lnTo>
                      <a:lnTo>
                        <a:pt x="5" y="0"/>
                      </a:lnTo>
                      <a:lnTo>
                        <a:pt x="4" y="2"/>
                      </a:lnTo>
                      <a:close/>
                    </a:path>
                  </a:pathLst>
                </a:custGeom>
                <a:solidFill>
                  <a:srgbClr val="000000"/>
                </a:solidFill>
                <a:ln w="9525">
                  <a:solidFill>
                    <a:srgbClr val="009999"/>
                  </a:solidFill>
                  <a:round/>
                  <a:headEnd/>
                  <a:tailEnd/>
                </a:ln>
              </p:spPr>
              <p:txBody>
                <a:bodyPr/>
                <a:lstStyle/>
                <a:p>
                  <a:endParaRPr lang="en-US"/>
                </a:p>
              </p:txBody>
            </p:sp>
            <p:sp>
              <p:nvSpPr>
                <p:cNvPr id="5279" name="Freeform 159"/>
                <p:cNvSpPr>
                  <a:spLocks/>
                </p:cNvSpPr>
                <p:nvPr/>
              </p:nvSpPr>
              <p:spPr bwMode="auto">
                <a:xfrm>
                  <a:off x="3426" y="2513"/>
                  <a:ext cx="10" cy="10"/>
                </a:xfrm>
                <a:custGeom>
                  <a:avLst/>
                  <a:gdLst>
                    <a:gd name="T0" fmla="*/ 3 w 10"/>
                    <a:gd name="T1" fmla="*/ 0 h 10"/>
                    <a:gd name="T2" fmla="*/ 1 w 10"/>
                    <a:gd name="T3" fmla="*/ 2 h 10"/>
                    <a:gd name="T4" fmla="*/ 0 w 10"/>
                    <a:gd name="T5" fmla="*/ 3 h 10"/>
                    <a:gd name="T6" fmla="*/ 0 w 10"/>
                    <a:gd name="T7" fmla="*/ 5 h 10"/>
                    <a:gd name="T8" fmla="*/ 1 w 10"/>
                    <a:gd name="T9" fmla="*/ 7 h 10"/>
                    <a:gd name="T10" fmla="*/ 3 w 10"/>
                    <a:gd name="T11" fmla="*/ 9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10 w 10"/>
                    <a:gd name="T25" fmla="*/ 3 h 10"/>
                    <a:gd name="T26" fmla="*/ 10 w 10"/>
                    <a:gd name="T27" fmla="*/ 2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1" y="7"/>
                      </a:lnTo>
                      <a:lnTo>
                        <a:pt x="3" y="9"/>
                      </a:lnTo>
                      <a:lnTo>
                        <a:pt x="5" y="10"/>
                      </a:lnTo>
                      <a:lnTo>
                        <a:pt x="6" y="10"/>
                      </a:lnTo>
                      <a:lnTo>
                        <a:pt x="8" y="9"/>
                      </a:lnTo>
                      <a:lnTo>
                        <a:pt x="8" y="9"/>
                      </a:lnTo>
                      <a:lnTo>
                        <a:pt x="10" y="7"/>
                      </a:lnTo>
                      <a:lnTo>
                        <a:pt x="10" y="5"/>
                      </a:lnTo>
                      <a:lnTo>
                        <a:pt x="10" y="3"/>
                      </a:lnTo>
                      <a:lnTo>
                        <a:pt x="10" y="2"/>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80" name="Freeform 160"/>
                <p:cNvSpPr>
                  <a:spLocks/>
                </p:cNvSpPr>
                <p:nvPr/>
              </p:nvSpPr>
              <p:spPr bwMode="auto">
                <a:xfrm>
                  <a:off x="3441" y="2500"/>
                  <a:ext cx="10" cy="10"/>
                </a:xfrm>
                <a:custGeom>
                  <a:avLst/>
                  <a:gdLst>
                    <a:gd name="T0" fmla="*/ 3 w 10"/>
                    <a:gd name="T1" fmla="*/ 0 h 10"/>
                    <a:gd name="T2" fmla="*/ 1 w 10"/>
                    <a:gd name="T3" fmla="*/ 1 h 10"/>
                    <a:gd name="T4" fmla="*/ 0 w 10"/>
                    <a:gd name="T5" fmla="*/ 3 h 10"/>
                    <a:gd name="T6" fmla="*/ 0 w 10"/>
                    <a:gd name="T7" fmla="*/ 5 h 10"/>
                    <a:gd name="T8" fmla="*/ 1 w 10"/>
                    <a:gd name="T9" fmla="*/ 6 h 10"/>
                    <a:gd name="T10" fmla="*/ 3 w 10"/>
                    <a:gd name="T11" fmla="*/ 8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10 w 10"/>
                    <a:gd name="T25" fmla="*/ 3 h 10"/>
                    <a:gd name="T26" fmla="*/ 10 w 10"/>
                    <a:gd name="T27" fmla="*/ 1 h 10"/>
                    <a:gd name="T28" fmla="*/ 8 w 10"/>
                    <a:gd name="T29" fmla="*/ 0 h 10"/>
                    <a:gd name="T30" fmla="*/ 6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1" y="6"/>
                      </a:lnTo>
                      <a:lnTo>
                        <a:pt x="3" y="8"/>
                      </a:lnTo>
                      <a:lnTo>
                        <a:pt x="5" y="10"/>
                      </a:lnTo>
                      <a:lnTo>
                        <a:pt x="6" y="10"/>
                      </a:lnTo>
                      <a:lnTo>
                        <a:pt x="8" y="8"/>
                      </a:lnTo>
                      <a:lnTo>
                        <a:pt x="8" y="8"/>
                      </a:lnTo>
                      <a:lnTo>
                        <a:pt x="10" y="6"/>
                      </a:lnTo>
                      <a:lnTo>
                        <a:pt x="10" y="5"/>
                      </a:lnTo>
                      <a:lnTo>
                        <a:pt x="10" y="3"/>
                      </a:lnTo>
                      <a:lnTo>
                        <a:pt x="10" y="1"/>
                      </a:lnTo>
                      <a:lnTo>
                        <a:pt x="8" y="0"/>
                      </a:lnTo>
                      <a:lnTo>
                        <a:pt x="6"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81" name="Freeform 161"/>
                <p:cNvSpPr>
                  <a:spLocks/>
                </p:cNvSpPr>
                <p:nvPr/>
              </p:nvSpPr>
              <p:spPr bwMode="auto">
                <a:xfrm>
                  <a:off x="3458" y="2486"/>
                  <a:ext cx="10" cy="10"/>
                </a:xfrm>
                <a:custGeom>
                  <a:avLst/>
                  <a:gdLst>
                    <a:gd name="T0" fmla="*/ 1 w 10"/>
                    <a:gd name="T1" fmla="*/ 2 h 10"/>
                    <a:gd name="T2" fmla="*/ 0 w 10"/>
                    <a:gd name="T3" fmla="*/ 3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3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0" y="7"/>
                      </a:lnTo>
                      <a:lnTo>
                        <a:pt x="0" y="9"/>
                      </a:lnTo>
                      <a:lnTo>
                        <a:pt x="1" y="10"/>
                      </a:lnTo>
                      <a:lnTo>
                        <a:pt x="3" y="10"/>
                      </a:lnTo>
                      <a:lnTo>
                        <a:pt x="5" y="10"/>
                      </a:lnTo>
                      <a:lnTo>
                        <a:pt x="6" y="10"/>
                      </a:lnTo>
                      <a:lnTo>
                        <a:pt x="6" y="10"/>
                      </a:lnTo>
                      <a:lnTo>
                        <a:pt x="8" y="9"/>
                      </a:lnTo>
                      <a:lnTo>
                        <a:pt x="10" y="7"/>
                      </a:lnTo>
                      <a:lnTo>
                        <a:pt x="10" y="5"/>
                      </a:lnTo>
                      <a:lnTo>
                        <a:pt x="8" y="3"/>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282" name="Freeform 162"/>
                <p:cNvSpPr>
                  <a:spLocks/>
                </p:cNvSpPr>
                <p:nvPr/>
              </p:nvSpPr>
              <p:spPr bwMode="auto">
                <a:xfrm>
                  <a:off x="3473" y="2473"/>
                  <a:ext cx="10" cy="10"/>
                </a:xfrm>
                <a:custGeom>
                  <a:avLst/>
                  <a:gdLst>
                    <a:gd name="T0" fmla="*/ 1 w 10"/>
                    <a:gd name="T1" fmla="*/ 1 h 10"/>
                    <a:gd name="T2" fmla="*/ 0 w 10"/>
                    <a:gd name="T3" fmla="*/ 3 h 10"/>
                    <a:gd name="T4" fmla="*/ 0 w 10"/>
                    <a:gd name="T5" fmla="*/ 5 h 10"/>
                    <a:gd name="T6" fmla="*/ 0 w 10"/>
                    <a:gd name="T7" fmla="*/ 6 h 10"/>
                    <a:gd name="T8" fmla="*/ 0 w 10"/>
                    <a:gd name="T9" fmla="*/ 8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8 h 10"/>
                    <a:gd name="T22" fmla="*/ 10 w 10"/>
                    <a:gd name="T23" fmla="*/ 6 h 10"/>
                    <a:gd name="T24" fmla="*/ 10 w 10"/>
                    <a:gd name="T25" fmla="*/ 5 h 10"/>
                    <a:gd name="T26" fmla="*/ 8 w 10"/>
                    <a:gd name="T27" fmla="*/ 3 h 10"/>
                    <a:gd name="T28" fmla="*/ 6 w 10"/>
                    <a:gd name="T29" fmla="*/ 1 h 10"/>
                    <a:gd name="T30" fmla="*/ 5 w 10"/>
                    <a:gd name="T31" fmla="*/ 0 h 10"/>
                    <a:gd name="T32" fmla="*/ 3 w 10"/>
                    <a:gd name="T33" fmla="*/ 0 h 10"/>
                    <a:gd name="T34" fmla="*/ 1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1"/>
                      </a:moveTo>
                      <a:lnTo>
                        <a:pt x="0" y="3"/>
                      </a:lnTo>
                      <a:lnTo>
                        <a:pt x="0" y="5"/>
                      </a:lnTo>
                      <a:lnTo>
                        <a:pt x="0" y="6"/>
                      </a:lnTo>
                      <a:lnTo>
                        <a:pt x="0" y="8"/>
                      </a:lnTo>
                      <a:lnTo>
                        <a:pt x="1" y="10"/>
                      </a:lnTo>
                      <a:lnTo>
                        <a:pt x="3" y="10"/>
                      </a:lnTo>
                      <a:lnTo>
                        <a:pt x="5" y="10"/>
                      </a:lnTo>
                      <a:lnTo>
                        <a:pt x="6" y="10"/>
                      </a:lnTo>
                      <a:lnTo>
                        <a:pt x="6" y="10"/>
                      </a:lnTo>
                      <a:lnTo>
                        <a:pt x="8" y="8"/>
                      </a:lnTo>
                      <a:lnTo>
                        <a:pt x="10" y="6"/>
                      </a:lnTo>
                      <a:lnTo>
                        <a:pt x="10" y="5"/>
                      </a:lnTo>
                      <a:lnTo>
                        <a:pt x="8" y="3"/>
                      </a:lnTo>
                      <a:lnTo>
                        <a:pt x="6" y="1"/>
                      </a:lnTo>
                      <a:lnTo>
                        <a:pt x="5" y="0"/>
                      </a:lnTo>
                      <a:lnTo>
                        <a:pt x="3" y="0"/>
                      </a:lnTo>
                      <a:lnTo>
                        <a:pt x="1" y="1"/>
                      </a:lnTo>
                      <a:close/>
                    </a:path>
                  </a:pathLst>
                </a:custGeom>
                <a:solidFill>
                  <a:srgbClr val="000000"/>
                </a:solidFill>
                <a:ln w="9525">
                  <a:solidFill>
                    <a:srgbClr val="009999"/>
                  </a:solidFill>
                  <a:round/>
                  <a:headEnd/>
                  <a:tailEnd/>
                </a:ln>
              </p:spPr>
              <p:txBody>
                <a:bodyPr/>
                <a:lstStyle/>
                <a:p>
                  <a:endParaRPr lang="en-US"/>
                </a:p>
              </p:txBody>
            </p:sp>
            <p:sp>
              <p:nvSpPr>
                <p:cNvPr id="5283" name="Freeform 163"/>
                <p:cNvSpPr>
                  <a:spLocks/>
                </p:cNvSpPr>
                <p:nvPr/>
              </p:nvSpPr>
              <p:spPr bwMode="auto">
                <a:xfrm>
                  <a:off x="3488" y="2459"/>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3 w 10"/>
                    <a:gd name="T13" fmla="*/ 10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8 w 10"/>
                    <a:gd name="T27" fmla="*/ 4 h 10"/>
                    <a:gd name="T28" fmla="*/ 7 w 10"/>
                    <a:gd name="T29" fmla="*/ 2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3" y="10"/>
                      </a:lnTo>
                      <a:lnTo>
                        <a:pt x="5" y="10"/>
                      </a:lnTo>
                      <a:lnTo>
                        <a:pt x="7" y="10"/>
                      </a:lnTo>
                      <a:lnTo>
                        <a:pt x="7" y="10"/>
                      </a:lnTo>
                      <a:lnTo>
                        <a:pt x="8" y="9"/>
                      </a:lnTo>
                      <a:lnTo>
                        <a:pt x="10" y="7"/>
                      </a:lnTo>
                      <a:lnTo>
                        <a:pt x="10" y="5"/>
                      </a:lnTo>
                      <a:lnTo>
                        <a:pt x="8" y="4"/>
                      </a:lnTo>
                      <a:lnTo>
                        <a:pt x="7" y="2"/>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284" name="Freeform 164"/>
                <p:cNvSpPr>
                  <a:spLocks/>
                </p:cNvSpPr>
                <p:nvPr/>
              </p:nvSpPr>
              <p:spPr bwMode="auto">
                <a:xfrm>
                  <a:off x="3503" y="2446"/>
                  <a:ext cx="10" cy="10"/>
                </a:xfrm>
                <a:custGeom>
                  <a:avLst/>
                  <a:gdLst>
                    <a:gd name="T0" fmla="*/ 2 w 10"/>
                    <a:gd name="T1" fmla="*/ 1 h 10"/>
                    <a:gd name="T2" fmla="*/ 0 w 10"/>
                    <a:gd name="T3" fmla="*/ 3 h 10"/>
                    <a:gd name="T4" fmla="*/ 0 w 10"/>
                    <a:gd name="T5" fmla="*/ 5 h 10"/>
                    <a:gd name="T6" fmla="*/ 0 w 10"/>
                    <a:gd name="T7" fmla="*/ 6 h 10"/>
                    <a:gd name="T8" fmla="*/ 0 w 10"/>
                    <a:gd name="T9" fmla="*/ 8 h 10"/>
                    <a:gd name="T10" fmla="*/ 2 w 10"/>
                    <a:gd name="T11" fmla="*/ 10 h 10"/>
                    <a:gd name="T12" fmla="*/ 3 w 10"/>
                    <a:gd name="T13" fmla="*/ 10 h 10"/>
                    <a:gd name="T14" fmla="*/ 5 w 10"/>
                    <a:gd name="T15" fmla="*/ 10 h 10"/>
                    <a:gd name="T16" fmla="*/ 7 w 10"/>
                    <a:gd name="T17" fmla="*/ 10 h 10"/>
                    <a:gd name="T18" fmla="*/ 7 w 10"/>
                    <a:gd name="T19" fmla="*/ 10 h 10"/>
                    <a:gd name="T20" fmla="*/ 9 w 10"/>
                    <a:gd name="T21" fmla="*/ 8 h 10"/>
                    <a:gd name="T22" fmla="*/ 10 w 10"/>
                    <a:gd name="T23" fmla="*/ 6 h 10"/>
                    <a:gd name="T24" fmla="*/ 10 w 10"/>
                    <a:gd name="T25" fmla="*/ 5 h 10"/>
                    <a:gd name="T26" fmla="*/ 9 w 10"/>
                    <a:gd name="T27" fmla="*/ 3 h 10"/>
                    <a:gd name="T28" fmla="*/ 7 w 10"/>
                    <a:gd name="T29" fmla="*/ 1 h 10"/>
                    <a:gd name="T30" fmla="*/ 5 w 10"/>
                    <a:gd name="T31" fmla="*/ 0 h 10"/>
                    <a:gd name="T32" fmla="*/ 3 w 10"/>
                    <a:gd name="T33" fmla="*/ 0 h 10"/>
                    <a:gd name="T34" fmla="*/ 2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1"/>
                      </a:moveTo>
                      <a:lnTo>
                        <a:pt x="0" y="3"/>
                      </a:lnTo>
                      <a:lnTo>
                        <a:pt x="0" y="5"/>
                      </a:lnTo>
                      <a:lnTo>
                        <a:pt x="0" y="6"/>
                      </a:lnTo>
                      <a:lnTo>
                        <a:pt x="0" y="8"/>
                      </a:lnTo>
                      <a:lnTo>
                        <a:pt x="2" y="10"/>
                      </a:lnTo>
                      <a:lnTo>
                        <a:pt x="3" y="10"/>
                      </a:lnTo>
                      <a:lnTo>
                        <a:pt x="5" y="10"/>
                      </a:lnTo>
                      <a:lnTo>
                        <a:pt x="7" y="10"/>
                      </a:lnTo>
                      <a:lnTo>
                        <a:pt x="7" y="10"/>
                      </a:lnTo>
                      <a:lnTo>
                        <a:pt x="9" y="8"/>
                      </a:lnTo>
                      <a:lnTo>
                        <a:pt x="10" y="6"/>
                      </a:lnTo>
                      <a:lnTo>
                        <a:pt x="10" y="5"/>
                      </a:lnTo>
                      <a:lnTo>
                        <a:pt x="9" y="3"/>
                      </a:lnTo>
                      <a:lnTo>
                        <a:pt x="7" y="1"/>
                      </a:lnTo>
                      <a:lnTo>
                        <a:pt x="5" y="0"/>
                      </a:lnTo>
                      <a:lnTo>
                        <a:pt x="3" y="0"/>
                      </a:lnTo>
                      <a:lnTo>
                        <a:pt x="2" y="1"/>
                      </a:lnTo>
                      <a:close/>
                    </a:path>
                  </a:pathLst>
                </a:custGeom>
                <a:solidFill>
                  <a:srgbClr val="000000"/>
                </a:solidFill>
                <a:ln w="9525">
                  <a:solidFill>
                    <a:srgbClr val="009999"/>
                  </a:solidFill>
                  <a:round/>
                  <a:headEnd/>
                  <a:tailEnd/>
                </a:ln>
              </p:spPr>
              <p:txBody>
                <a:bodyPr/>
                <a:lstStyle/>
                <a:p>
                  <a:endParaRPr lang="en-US"/>
                </a:p>
              </p:txBody>
            </p:sp>
            <p:sp>
              <p:nvSpPr>
                <p:cNvPr id="5285" name="Freeform 165"/>
                <p:cNvSpPr>
                  <a:spLocks/>
                </p:cNvSpPr>
                <p:nvPr/>
              </p:nvSpPr>
              <p:spPr bwMode="auto">
                <a:xfrm>
                  <a:off x="3517" y="2432"/>
                  <a:ext cx="10" cy="10"/>
                </a:xfrm>
                <a:custGeom>
                  <a:avLst/>
                  <a:gdLst>
                    <a:gd name="T0" fmla="*/ 3 w 10"/>
                    <a:gd name="T1" fmla="*/ 2 h 10"/>
                    <a:gd name="T2" fmla="*/ 1 w 10"/>
                    <a:gd name="T3" fmla="*/ 4 h 10"/>
                    <a:gd name="T4" fmla="*/ 0 w 10"/>
                    <a:gd name="T5" fmla="*/ 5 h 10"/>
                    <a:gd name="T6" fmla="*/ 0 w 10"/>
                    <a:gd name="T7" fmla="*/ 7 h 10"/>
                    <a:gd name="T8" fmla="*/ 1 w 10"/>
                    <a:gd name="T9" fmla="*/ 9 h 10"/>
                    <a:gd name="T10" fmla="*/ 3 w 10"/>
                    <a:gd name="T11" fmla="*/ 10 h 10"/>
                    <a:gd name="T12" fmla="*/ 5 w 10"/>
                    <a:gd name="T13" fmla="*/ 10 h 10"/>
                    <a:gd name="T14" fmla="*/ 6 w 10"/>
                    <a:gd name="T15" fmla="*/ 10 h 10"/>
                    <a:gd name="T16" fmla="*/ 8 w 10"/>
                    <a:gd name="T17" fmla="*/ 10 h 10"/>
                    <a:gd name="T18" fmla="*/ 8 w 10"/>
                    <a:gd name="T19" fmla="*/ 10 h 10"/>
                    <a:gd name="T20" fmla="*/ 10 w 10"/>
                    <a:gd name="T21" fmla="*/ 9 h 10"/>
                    <a:gd name="T22" fmla="*/ 10 w 10"/>
                    <a:gd name="T23" fmla="*/ 7 h 10"/>
                    <a:gd name="T24" fmla="*/ 10 w 10"/>
                    <a:gd name="T25" fmla="*/ 5 h 10"/>
                    <a:gd name="T26" fmla="*/ 10 w 10"/>
                    <a:gd name="T27" fmla="*/ 4 h 10"/>
                    <a:gd name="T28" fmla="*/ 8 w 10"/>
                    <a:gd name="T29" fmla="*/ 2 h 10"/>
                    <a:gd name="T30" fmla="*/ 6 w 10"/>
                    <a:gd name="T31" fmla="*/ 0 h 10"/>
                    <a:gd name="T32" fmla="*/ 5 w 10"/>
                    <a:gd name="T33" fmla="*/ 0 h 10"/>
                    <a:gd name="T34" fmla="*/ 3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2"/>
                      </a:moveTo>
                      <a:lnTo>
                        <a:pt x="1" y="4"/>
                      </a:lnTo>
                      <a:lnTo>
                        <a:pt x="0" y="5"/>
                      </a:lnTo>
                      <a:lnTo>
                        <a:pt x="0" y="7"/>
                      </a:lnTo>
                      <a:lnTo>
                        <a:pt x="1" y="9"/>
                      </a:lnTo>
                      <a:lnTo>
                        <a:pt x="3" y="10"/>
                      </a:lnTo>
                      <a:lnTo>
                        <a:pt x="5" y="10"/>
                      </a:lnTo>
                      <a:lnTo>
                        <a:pt x="6" y="10"/>
                      </a:lnTo>
                      <a:lnTo>
                        <a:pt x="8" y="10"/>
                      </a:lnTo>
                      <a:lnTo>
                        <a:pt x="8" y="10"/>
                      </a:lnTo>
                      <a:lnTo>
                        <a:pt x="10" y="9"/>
                      </a:lnTo>
                      <a:lnTo>
                        <a:pt x="10" y="7"/>
                      </a:lnTo>
                      <a:lnTo>
                        <a:pt x="10" y="5"/>
                      </a:lnTo>
                      <a:lnTo>
                        <a:pt x="10" y="4"/>
                      </a:lnTo>
                      <a:lnTo>
                        <a:pt x="8" y="2"/>
                      </a:lnTo>
                      <a:lnTo>
                        <a:pt x="6"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286" name="Freeform 166"/>
                <p:cNvSpPr>
                  <a:spLocks/>
                </p:cNvSpPr>
                <p:nvPr/>
              </p:nvSpPr>
              <p:spPr bwMode="auto">
                <a:xfrm>
                  <a:off x="3532" y="2419"/>
                  <a:ext cx="10" cy="10"/>
                </a:xfrm>
                <a:custGeom>
                  <a:avLst/>
                  <a:gdLst>
                    <a:gd name="T0" fmla="*/ 3 w 10"/>
                    <a:gd name="T1" fmla="*/ 1 h 10"/>
                    <a:gd name="T2" fmla="*/ 1 w 10"/>
                    <a:gd name="T3" fmla="*/ 3 h 10"/>
                    <a:gd name="T4" fmla="*/ 0 w 10"/>
                    <a:gd name="T5" fmla="*/ 5 h 10"/>
                    <a:gd name="T6" fmla="*/ 0 w 10"/>
                    <a:gd name="T7" fmla="*/ 6 h 10"/>
                    <a:gd name="T8" fmla="*/ 1 w 10"/>
                    <a:gd name="T9" fmla="*/ 8 h 10"/>
                    <a:gd name="T10" fmla="*/ 3 w 10"/>
                    <a:gd name="T11" fmla="*/ 10 h 10"/>
                    <a:gd name="T12" fmla="*/ 5 w 10"/>
                    <a:gd name="T13" fmla="*/ 10 h 10"/>
                    <a:gd name="T14" fmla="*/ 7 w 10"/>
                    <a:gd name="T15" fmla="*/ 10 h 10"/>
                    <a:gd name="T16" fmla="*/ 8 w 10"/>
                    <a:gd name="T17" fmla="*/ 10 h 10"/>
                    <a:gd name="T18" fmla="*/ 8 w 10"/>
                    <a:gd name="T19" fmla="*/ 10 h 10"/>
                    <a:gd name="T20" fmla="*/ 10 w 10"/>
                    <a:gd name="T21" fmla="*/ 8 h 10"/>
                    <a:gd name="T22" fmla="*/ 10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1"/>
                      </a:moveTo>
                      <a:lnTo>
                        <a:pt x="1" y="3"/>
                      </a:lnTo>
                      <a:lnTo>
                        <a:pt x="0" y="5"/>
                      </a:lnTo>
                      <a:lnTo>
                        <a:pt x="0" y="6"/>
                      </a:lnTo>
                      <a:lnTo>
                        <a:pt x="1" y="8"/>
                      </a:lnTo>
                      <a:lnTo>
                        <a:pt x="3" y="10"/>
                      </a:lnTo>
                      <a:lnTo>
                        <a:pt x="5" y="10"/>
                      </a:lnTo>
                      <a:lnTo>
                        <a:pt x="7" y="10"/>
                      </a:lnTo>
                      <a:lnTo>
                        <a:pt x="8" y="10"/>
                      </a:lnTo>
                      <a:lnTo>
                        <a:pt x="8" y="10"/>
                      </a:lnTo>
                      <a:lnTo>
                        <a:pt x="10" y="8"/>
                      </a:lnTo>
                      <a:lnTo>
                        <a:pt x="10" y="6"/>
                      </a:lnTo>
                      <a:lnTo>
                        <a:pt x="10" y="5"/>
                      </a:lnTo>
                      <a:lnTo>
                        <a:pt x="10" y="3"/>
                      </a:lnTo>
                      <a:lnTo>
                        <a:pt x="8" y="1"/>
                      </a:lnTo>
                      <a:lnTo>
                        <a:pt x="7" y="0"/>
                      </a:lnTo>
                      <a:lnTo>
                        <a:pt x="5" y="0"/>
                      </a:lnTo>
                      <a:lnTo>
                        <a:pt x="3" y="1"/>
                      </a:lnTo>
                      <a:close/>
                    </a:path>
                  </a:pathLst>
                </a:custGeom>
                <a:solidFill>
                  <a:srgbClr val="000000"/>
                </a:solidFill>
                <a:ln w="9525">
                  <a:solidFill>
                    <a:srgbClr val="009999"/>
                  </a:solidFill>
                  <a:round/>
                  <a:headEnd/>
                  <a:tailEnd/>
                </a:ln>
              </p:spPr>
              <p:txBody>
                <a:bodyPr/>
                <a:lstStyle/>
                <a:p>
                  <a:endParaRPr lang="en-US"/>
                </a:p>
              </p:txBody>
            </p:sp>
            <p:sp>
              <p:nvSpPr>
                <p:cNvPr id="5287" name="Freeform 167"/>
                <p:cNvSpPr>
                  <a:spLocks/>
                </p:cNvSpPr>
                <p:nvPr/>
              </p:nvSpPr>
              <p:spPr bwMode="auto">
                <a:xfrm>
                  <a:off x="3547" y="2405"/>
                  <a:ext cx="10" cy="10"/>
                </a:xfrm>
                <a:custGeom>
                  <a:avLst/>
                  <a:gdLst>
                    <a:gd name="T0" fmla="*/ 3 w 10"/>
                    <a:gd name="T1" fmla="*/ 0 h 10"/>
                    <a:gd name="T2" fmla="*/ 2 w 10"/>
                    <a:gd name="T3" fmla="*/ 2 h 10"/>
                    <a:gd name="T4" fmla="*/ 0 w 10"/>
                    <a:gd name="T5" fmla="*/ 4 h 10"/>
                    <a:gd name="T6" fmla="*/ 0 w 10"/>
                    <a:gd name="T7" fmla="*/ 5 h 10"/>
                    <a:gd name="T8" fmla="*/ 2 w 10"/>
                    <a:gd name="T9" fmla="*/ 7 h 10"/>
                    <a:gd name="T10" fmla="*/ 3 w 10"/>
                    <a:gd name="T11" fmla="*/ 9 h 10"/>
                    <a:gd name="T12" fmla="*/ 5 w 10"/>
                    <a:gd name="T13" fmla="*/ 10 h 10"/>
                    <a:gd name="T14" fmla="*/ 7 w 10"/>
                    <a:gd name="T15" fmla="*/ 10 h 10"/>
                    <a:gd name="T16" fmla="*/ 8 w 10"/>
                    <a:gd name="T17" fmla="*/ 9 h 10"/>
                    <a:gd name="T18" fmla="*/ 8 w 10"/>
                    <a:gd name="T19" fmla="*/ 9 h 10"/>
                    <a:gd name="T20" fmla="*/ 10 w 10"/>
                    <a:gd name="T21" fmla="*/ 7 h 10"/>
                    <a:gd name="T22" fmla="*/ 10 w 10"/>
                    <a:gd name="T23" fmla="*/ 5 h 10"/>
                    <a:gd name="T24" fmla="*/ 10 w 10"/>
                    <a:gd name="T25" fmla="*/ 4 h 10"/>
                    <a:gd name="T26" fmla="*/ 10 w 10"/>
                    <a:gd name="T27" fmla="*/ 2 h 10"/>
                    <a:gd name="T28" fmla="*/ 8 w 10"/>
                    <a:gd name="T29" fmla="*/ 0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4"/>
                      </a:lnTo>
                      <a:lnTo>
                        <a:pt x="0" y="5"/>
                      </a:lnTo>
                      <a:lnTo>
                        <a:pt x="2" y="7"/>
                      </a:lnTo>
                      <a:lnTo>
                        <a:pt x="3" y="9"/>
                      </a:lnTo>
                      <a:lnTo>
                        <a:pt x="5" y="10"/>
                      </a:lnTo>
                      <a:lnTo>
                        <a:pt x="7" y="10"/>
                      </a:lnTo>
                      <a:lnTo>
                        <a:pt x="8" y="9"/>
                      </a:lnTo>
                      <a:lnTo>
                        <a:pt x="8" y="9"/>
                      </a:lnTo>
                      <a:lnTo>
                        <a:pt x="10" y="7"/>
                      </a:lnTo>
                      <a:lnTo>
                        <a:pt x="10" y="5"/>
                      </a:lnTo>
                      <a:lnTo>
                        <a:pt x="10" y="4"/>
                      </a:lnTo>
                      <a:lnTo>
                        <a:pt x="10" y="2"/>
                      </a:lnTo>
                      <a:lnTo>
                        <a:pt x="8" y="0"/>
                      </a:lnTo>
                      <a:lnTo>
                        <a:pt x="7" y="0"/>
                      </a:lnTo>
                      <a:lnTo>
                        <a:pt x="5" y="0"/>
                      </a:lnTo>
                      <a:lnTo>
                        <a:pt x="3" y="0"/>
                      </a:lnTo>
                      <a:close/>
                    </a:path>
                  </a:pathLst>
                </a:custGeom>
                <a:solidFill>
                  <a:srgbClr val="000000"/>
                </a:solidFill>
                <a:ln w="9525">
                  <a:solidFill>
                    <a:srgbClr val="009999"/>
                  </a:solidFill>
                  <a:round/>
                  <a:headEnd/>
                  <a:tailEnd/>
                </a:ln>
              </p:spPr>
              <p:txBody>
                <a:bodyPr/>
                <a:lstStyle/>
                <a:p>
                  <a:endParaRPr lang="en-US"/>
                </a:p>
              </p:txBody>
            </p:sp>
            <p:sp>
              <p:nvSpPr>
                <p:cNvPr id="5288" name="Freeform 168"/>
                <p:cNvSpPr>
                  <a:spLocks/>
                </p:cNvSpPr>
                <p:nvPr/>
              </p:nvSpPr>
              <p:spPr bwMode="auto">
                <a:xfrm>
                  <a:off x="3562" y="2392"/>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9 w 10"/>
                    <a:gd name="T21" fmla="*/ 6 h 10"/>
                    <a:gd name="T22" fmla="*/ 10 w 10"/>
                    <a:gd name="T23" fmla="*/ 5 h 10"/>
                    <a:gd name="T24" fmla="*/ 10 w 10"/>
                    <a:gd name="T25" fmla="*/ 3 h 10"/>
                    <a:gd name="T26" fmla="*/ 9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9" y="6"/>
                      </a:lnTo>
                      <a:lnTo>
                        <a:pt x="10" y="5"/>
                      </a:lnTo>
                      <a:lnTo>
                        <a:pt x="10" y="3"/>
                      </a:lnTo>
                      <a:lnTo>
                        <a:pt x="9"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289" name="Freeform 169"/>
                <p:cNvSpPr>
                  <a:spLocks/>
                </p:cNvSpPr>
                <p:nvPr/>
              </p:nvSpPr>
              <p:spPr bwMode="auto">
                <a:xfrm>
                  <a:off x="3576" y="2377"/>
                  <a:ext cx="11" cy="10"/>
                </a:xfrm>
                <a:custGeom>
                  <a:avLst/>
                  <a:gdLst>
                    <a:gd name="T0" fmla="*/ 3 w 11"/>
                    <a:gd name="T1" fmla="*/ 1 h 10"/>
                    <a:gd name="T2" fmla="*/ 1 w 11"/>
                    <a:gd name="T3" fmla="*/ 3 h 10"/>
                    <a:gd name="T4" fmla="*/ 0 w 11"/>
                    <a:gd name="T5" fmla="*/ 5 h 10"/>
                    <a:gd name="T6" fmla="*/ 0 w 11"/>
                    <a:gd name="T7" fmla="*/ 6 h 10"/>
                    <a:gd name="T8" fmla="*/ 1 w 11"/>
                    <a:gd name="T9" fmla="*/ 8 h 10"/>
                    <a:gd name="T10" fmla="*/ 3 w 11"/>
                    <a:gd name="T11" fmla="*/ 10 h 10"/>
                    <a:gd name="T12" fmla="*/ 5 w 11"/>
                    <a:gd name="T13" fmla="*/ 10 h 10"/>
                    <a:gd name="T14" fmla="*/ 6 w 11"/>
                    <a:gd name="T15" fmla="*/ 10 h 10"/>
                    <a:gd name="T16" fmla="*/ 8 w 11"/>
                    <a:gd name="T17" fmla="*/ 10 h 10"/>
                    <a:gd name="T18" fmla="*/ 8 w 11"/>
                    <a:gd name="T19" fmla="*/ 10 h 10"/>
                    <a:gd name="T20" fmla="*/ 10 w 11"/>
                    <a:gd name="T21" fmla="*/ 8 h 10"/>
                    <a:gd name="T22" fmla="*/ 11 w 11"/>
                    <a:gd name="T23" fmla="*/ 6 h 10"/>
                    <a:gd name="T24" fmla="*/ 11 w 11"/>
                    <a:gd name="T25" fmla="*/ 5 h 10"/>
                    <a:gd name="T26" fmla="*/ 10 w 11"/>
                    <a:gd name="T27" fmla="*/ 3 h 10"/>
                    <a:gd name="T28" fmla="*/ 8 w 11"/>
                    <a:gd name="T29" fmla="*/ 1 h 10"/>
                    <a:gd name="T30" fmla="*/ 6 w 11"/>
                    <a:gd name="T31" fmla="*/ 0 h 10"/>
                    <a:gd name="T32" fmla="*/ 5 w 11"/>
                    <a:gd name="T33" fmla="*/ 0 h 10"/>
                    <a:gd name="T34" fmla="*/ 3 w 11"/>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3" y="1"/>
                      </a:moveTo>
                      <a:lnTo>
                        <a:pt x="1" y="3"/>
                      </a:lnTo>
                      <a:lnTo>
                        <a:pt x="0" y="5"/>
                      </a:lnTo>
                      <a:lnTo>
                        <a:pt x="0" y="6"/>
                      </a:lnTo>
                      <a:lnTo>
                        <a:pt x="1" y="8"/>
                      </a:lnTo>
                      <a:lnTo>
                        <a:pt x="3" y="10"/>
                      </a:lnTo>
                      <a:lnTo>
                        <a:pt x="5" y="10"/>
                      </a:lnTo>
                      <a:lnTo>
                        <a:pt x="6" y="10"/>
                      </a:lnTo>
                      <a:lnTo>
                        <a:pt x="8" y="10"/>
                      </a:lnTo>
                      <a:lnTo>
                        <a:pt x="8" y="10"/>
                      </a:lnTo>
                      <a:lnTo>
                        <a:pt x="10" y="8"/>
                      </a:lnTo>
                      <a:lnTo>
                        <a:pt x="11" y="6"/>
                      </a:lnTo>
                      <a:lnTo>
                        <a:pt x="11" y="5"/>
                      </a:lnTo>
                      <a:lnTo>
                        <a:pt x="10" y="3"/>
                      </a:lnTo>
                      <a:lnTo>
                        <a:pt x="8" y="1"/>
                      </a:lnTo>
                      <a:lnTo>
                        <a:pt x="6" y="0"/>
                      </a:lnTo>
                      <a:lnTo>
                        <a:pt x="5" y="0"/>
                      </a:lnTo>
                      <a:lnTo>
                        <a:pt x="3" y="1"/>
                      </a:lnTo>
                      <a:close/>
                    </a:path>
                  </a:pathLst>
                </a:custGeom>
                <a:solidFill>
                  <a:srgbClr val="000000"/>
                </a:solidFill>
                <a:ln w="9525">
                  <a:solidFill>
                    <a:srgbClr val="009999"/>
                  </a:solidFill>
                  <a:round/>
                  <a:headEnd/>
                  <a:tailEnd/>
                </a:ln>
              </p:spPr>
              <p:txBody>
                <a:bodyPr/>
                <a:lstStyle/>
                <a:p>
                  <a:endParaRPr lang="en-US"/>
                </a:p>
              </p:txBody>
            </p:sp>
            <p:sp>
              <p:nvSpPr>
                <p:cNvPr id="5290" name="Freeform 170"/>
                <p:cNvSpPr>
                  <a:spLocks/>
                </p:cNvSpPr>
                <p:nvPr/>
              </p:nvSpPr>
              <p:spPr bwMode="auto">
                <a:xfrm>
                  <a:off x="3591" y="2363"/>
                  <a:ext cx="10" cy="10"/>
                </a:xfrm>
                <a:custGeom>
                  <a:avLst/>
                  <a:gdLst>
                    <a:gd name="T0" fmla="*/ 3 w 10"/>
                    <a:gd name="T1" fmla="*/ 2 h 10"/>
                    <a:gd name="T2" fmla="*/ 1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7 w 10"/>
                    <a:gd name="T15" fmla="*/ 10 h 10"/>
                    <a:gd name="T16" fmla="*/ 8 w 10"/>
                    <a:gd name="T17" fmla="*/ 10 h 10"/>
                    <a:gd name="T18" fmla="*/ 8 w 10"/>
                    <a:gd name="T19" fmla="*/ 10 h 10"/>
                    <a:gd name="T20" fmla="*/ 10 w 10"/>
                    <a:gd name="T21" fmla="*/ 8 h 10"/>
                    <a:gd name="T22" fmla="*/ 10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2"/>
                      </a:moveTo>
                      <a:lnTo>
                        <a:pt x="1" y="3"/>
                      </a:lnTo>
                      <a:lnTo>
                        <a:pt x="0" y="5"/>
                      </a:lnTo>
                      <a:lnTo>
                        <a:pt x="0" y="7"/>
                      </a:lnTo>
                      <a:lnTo>
                        <a:pt x="1" y="8"/>
                      </a:lnTo>
                      <a:lnTo>
                        <a:pt x="3" y="10"/>
                      </a:lnTo>
                      <a:lnTo>
                        <a:pt x="5" y="10"/>
                      </a:lnTo>
                      <a:lnTo>
                        <a:pt x="7" y="10"/>
                      </a:lnTo>
                      <a:lnTo>
                        <a:pt x="8" y="10"/>
                      </a:lnTo>
                      <a:lnTo>
                        <a:pt x="8" y="10"/>
                      </a:lnTo>
                      <a:lnTo>
                        <a:pt x="10" y="8"/>
                      </a:lnTo>
                      <a:lnTo>
                        <a:pt x="10" y="7"/>
                      </a:lnTo>
                      <a:lnTo>
                        <a:pt x="10" y="5"/>
                      </a:lnTo>
                      <a:lnTo>
                        <a:pt x="10" y="3"/>
                      </a:lnTo>
                      <a:lnTo>
                        <a:pt x="8" y="2"/>
                      </a:lnTo>
                      <a:lnTo>
                        <a:pt x="7" y="0"/>
                      </a:lnTo>
                      <a:lnTo>
                        <a:pt x="5" y="0"/>
                      </a:lnTo>
                      <a:lnTo>
                        <a:pt x="3" y="2"/>
                      </a:lnTo>
                      <a:close/>
                    </a:path>
                  </a:pathLst>
                </a:custGeom>
                <a:solidFill>
                  <a:srgbClr val="000000"/>
                </a:solidFill>
                <a:ln w="9525">
                  <a:solidFill>
                    <a:srgbClr val="009999"/>
                  </a:solidFill>
                  <a:round/>
                  <a:headEnd/>
                  <a:tailEnd/>
                </a:ln>
              </p:spPr>
              <p:txBody>
                <a:bodyPr/>
                <a:lstStyle/>
                <a:p>
                  <a:endParaRPr lang="en-US"/>
                </a:p>
              </p:txBody>
            </p:sp>
            <p:sp>
              <p:nvSpPr>
                <p:cNvPr id="5291" name="Freeform 171"/>
                <p:cNvSpPr>
                  <a:spLocks/>
                </p:cNvSpPr>
                <p:nvPr/>
              </p:nvSpPr>
              <p:spPr bwMode="auto">
                <a:xfrm>
                  <a:off x="3606" y="2350"/>
                  <a:ext cx="10" cy="10"/>
                </a:xfrm>
                <a:custGeom>
                  <a:avLst/>
                  <a:gdLst>
                    <a:gd name="T0" fmla="*/ 2 w 10"/>
                    <a:gd name="T1" fmla="*/ 0 h 10"/>
                    <a:gd name="T2" fmla="*/ 0 w 10"/>
                    <a:gd name="T3" fmla="*/ 1 h 10"/>
                    <a:gd name="T4" fmla="*/ 0 w 10"/>
                    <a:gd name="T5" fmla="*/ 3 h 10"/>
                    <a:gd name="T6" fmla="*/ 0 w 10"/>
                    <a:gd name="T7" fmla="*/ 5 h 10"/>
                    <a:gd name="T8" fmla="*/ 0 w 10"/>
                    <a:gd name="T9" fmla="*/ 6 h 10"/>
                    <a:gd name="T10" fmla="*/ 2 w 10"/>
                    <a:gd name="T11" fmla="*/ 8 h 10"/>
                    <a:gd name="T12" fmla="*/ 3 w 10"/>
                    <a:gd name="T13" fmla="*/ 10 h 10"/>
                    <a:gd name="T14" fmla="*/ 5 w 10"/>
                    <a:gd name="T15" fmla="*/ 10 h 10"/>
                    <a:gd name="T16" fmla="*/ 7 w 10"/>
                    <a:gd name="T17" fmla="*/ 8 h 10"/>
                    <a:gd name="T18" fmla="*/ 7 w 10"/>
                    <a:gd name="T19" fmla="*/ 8 h 10"/>
                    <a:gd name="T20" fmla="*/ 8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0 h 10"/>
                    <a:gd name="T34" fmla="*/ 2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0"/>
                      </a:moveTo>
                      <a:lnTo>
                        <a:pt x="0" y="1"/>
                      </a:lnTo>
                      <a:lnTo>
                        <a:pt x="0" y="3"/>
                      </a:lnTo>
                      <a:lnTo>
                        <a:pt x="0" y="5"/>
                      </a:lnTo>
                      <a:lnTo>
                        <a:pt x="0" y="6"/>
                      </a:lnTo>
                      <a:lnTo>
                        <a:pt x="2" y="8"/>
                      </a:lnTo>
                      <a:lnTo>
                        <a:pt x="3" y="10"/>
                      </a:lnTo>
                      <a:lnTo>
                        <a:pt x="5" y="10"/>
                      </a:lnTo>
                      <a:lnTo>
                        <a:pt x="7" y="8"/>
                      </a:lnTo>
                      <a:lnTo>
                        <a:pt x="7" y="8"/>
                      </a:lnTo>
                      <a:lnTo>
                        <a:pt x="8" y="6"/>
                      </a:lnTo>
                      <a:lnTo>
                        <a:pt x="10" y="5"/>
                      </a:lnTo>
                      <a:lnTo>
                        <a:pt x="10" y="3"/>
                      </a:lnTo>
                      <a:lnTo>
                        <a:pt x="8" y="1"/>
                      </a:lnTo>
                      <a:lnTo>
                        <a:pt x="7" y="0"/>
                      </a:lnTo>
                      <a:lnTo>
                        <a:pt x="5" y="0"/>
                      </a:lnTo>
                      <a:lnTo>
                        <a:pt x="3" y="0"/>
                      </a:lnTo>
                      <a:lnTo>
                        <a:pt x="2" y="0"/>
                      </a:lnTo>
                      <a:close/>
                    </a:path>
                  </a:pathLst>
                </a:custGeom>
                <a:solidFill>
                  <a:srgbClr val="000000"/>
                </a:solidFill>
                <a:ln w="9525">
                  <a:solidFill>
                    <a:srgbClr val="009999"/>
                  </a:solidFill>
                  <a:round/>
                  <a:headEnd/>
                  <a:tailEnd/>
                </a:ln>
              </p:spPr>
              <p:txBody>
                <a:bodyPr/>
                <a:lstStyle/>
                <a:p>
                  <a:endParaRPr lang="en-US"/>
                </a:p>
              </p:txBody>
            </p:sp>
            <p:sp>
              <p:nvSpPr>
                <p:cNvPr id="5292" name="Freeform 172"/>
                <p:cNvSpPr>
                  <a:spLocks/>
                </p:cNvSpPr>
                <p:nvPr/>
              </p:nvSpPr>
              <p:spPr bwMode="auto">
                <a:xfrm>
                  <a:off x="3619" y="2334"/>
                  <a:ext cx="11" cy="11"/>
                </a:xfrm>
                <a:custGeom>
                  <a:avLst/>
                  <a:gdLst>
                    <a:gd name="T0" fmla="*/ 4 w 11"/>
                    <a:gd name="T1" fmla="*/ 2 h 11"/>
                    <a:gd name="T2" fmla="*/ 2 w 11"/>
                    <a:gd name="T3" fmla="*/ 4 h 11"/>
                    <a:gd name="T4" fmla="*/ 0 w 11"/>
                    <a:gd name="T5" fmla="*/ 5 h 11"/>
                    <a:gd name="T6" fmla="*/ 0 w 11"/>
                    <a:gd name="T7" fmla="*/ 7 h 11"/>
                    <a:gd name="T8" fmla="*/ 2 w 11"/>
                    <a:gd name="T9" fmla="*/ 9 h 11"/>
                    <a:gd name="T10" fmla="*/ 4 w 11"/>
                    <a:gd name="T11" fmla="*/ 11 h 11"/>
                    <a:gd name="T12" fmla="*/ 6 w 11"/>
                    <a:gd name="T13" fmla="*/ 11 h 11"/>
                    <a:gd name="T14" fmla="*/ 7 w 11"/>
                    <a:gd name="T15" fmla="*/ 11 h 11"/>
                    <a:gd name="T16" fmla="*/ 9 w 11"/>
                    <a:gd name="T17" fmla="*/ 11 h 11"/>
                    <a:gd name="T18" fmla="*/ 9 w 11"/>
                    <a:gd name="T19" fmla="*/ 11 h 11"/>
                    <a:gd name="T20" fmla="*/ 11 w 11"/>
                    <a:gd name="T21" fmla="*/ 9 h 11"/>
                    <a:gd name="T22" fmla="*/ 11 w 11"/>
                    <a:gd name="T23" fmla="*/ 7 h 11"/>
                    <a:gd name="T24" fmla="*/ 11 w 11"/>
                    <a:gd name="T25" fmla="*/ 5 h 11"/>
                    <a:gd name="T26" fmla="*/ 11 w 11"/>
                    <a:gd name="T27" fmla="*/ 4 h 11"/>
                    <a:gd name="T28" fmla="*/ 9 w 11"/>
                    <a:gd name="T29" fmla="*/ 2 h 11"/>
                    <a:gd name="T30" fmla="*/ 7 w 11"/>
                    <a:gd name="T31" fmla="*/ 0 h 11"/>
                    <a:gd name="T32" fmla="*/ 6 w 11"/>
                    <a:gd name="T33" fmla="*/ 0 h 11"/>
                    <a:gd name="T34" fmla="*/ 4 w 11"/>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2"/>
                      </a:moveTo>
                      <a:lnTo>
                        <a:pt x="2" y="4"/>
                      </a:lnTo>
                      <a:lnTo>
                        <a:pt x="0" y="5"/>
                      </a:lnTo>
                      <a:lnTo>
                        <a:pt x="0" y="7"/>
                      </a:lnTo>
                      <a:lnTo>
                        <a:pt x="2" y="9"/>
                      </a:lnTo>
                      <a:lnTo>
                        <a:pt x="4" y="11"/>
                      </a:lnTo>
                      <a:lnTo>
                        <a:pt x="6" y="11"/>
                      </a:lnTo>
                      <a:lnTo>
                        <a:pt x="7" y="11"/>
                      </a:lnTo>
                      <a:lnTo>
                        <a:pt x="9" y="11"/>
                      </a:lnTo>
                      <a:lnTo>
                        <a:pt x="9" y="11"/>
                      </a:lnTo>
                      <a:lnTo>
                        <a:pt x="11" y="9"/>
                      </a:lnTo>
                      <a:lnTo>
                        <a:pt x="11" y="7"/>
                      </a:lnTo>
                      <a:lnTo>
                        <a:pt x="11" y="5"/>
                      </a:lnTo>
                      <a:lnTo>
                        <a:pt x="11" y="4"/>
                      </a:lnTo>
                      <a:lnTo>
                        <a:pt x="9" y="2"/>
                      </a:lnTo>
                      <a:lnTo>
                        <a:pt x="7" y="0"/>
                      </a:lnTo>
                      <a:lnTo>
                        <a:pt x="6" y="0"/>
                      </a:lnTo>
                      <a:lnTo>
                        <a:pt x="4" y="2"/>
                      </a:lnTo>
                      <a:close/>
                    </a:path>
                  </a:pathLst>
                </a:custGeom>
                <a:solidFill>
                  <a:srgbClr val="000000"/>
                </a:solidFill>
                <a:ln w="9525">
                  <a:solidFill>
                    <a:srgbClr val="009999"/>
                  </a:solidFill>
                  <a:round/>
                  <a:headEnd/>
                  <a:tailEnd/>
                </a:ln>
              </p:spPr>
              <p:txBody>
                <a:bodyPr/>
                <a:lstStyle/>
                <a:p>
                  <a:endParaRPr lang="en-US"/>
                </a:p>
              </p:txBody>
            </p:sp>
            <p:sp>
              <p:nvSpPr>
                <p:cNvPr id="5293" name="Freeform 173"/>
                <p:cNvSpPr>
                  <a:spLocks/>
                </p:cNvSpPr>
                <p:nvPr/>
              </p:nvSpPr>
              <p:spPr bwMode="auto">
                <a:xfrm>
                  <a:off x="3635" y="2321"/>
                  <a:ext cx="10" cy="10"/>
                </a:xfrm>
                <a:custGeom>
                  <a:avLst/>
                  <a:gdLst>
                    <a:gd name="T0" fmla="*/ 1 w 10"/>
                    <a:gd name="T1" fmla="*/ 2 h 10"/>
                    <a:gd name="T2" fmla="*/ 0 w 10"/>
                    <a:gd name="T3" fmla="*/ 3 h 10"/>
                    <a:gd name="T4" fmla="*/ 0 w 10"/>
                    <a:gd name="T5" fmla="*/ 5 h 10"/>
                    <a:gd name="T6" fmla="*/ 0 w 10"/>
                    <a:gd name="T7" fmla="*/ 7 h 10"/>
                    <a:gd name="T8" fmla="*/ 0 w 10"/>
                    <a:gd name="T9" fmla="*/ 8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8 h 10"/>
                    <a:gd name="T22" fmla="*/ 10 w 10"/>
                    <a:gd name="T23" fmla="*/ 7 h 10"/>
                    <a:gd name="T24" fmla="*/ 10 w 10"/>
                    <a:gd name="T25" fmla="*/ 5 h 10"/>
                    <a:gd name="T26" fmla="*/ 8 w 10"/>
                    <a:gd name="T27" fmla="*/ 3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0" y="7"/>
                      </a:lnTo>
                      <a:lnTo>
                        <a:pt x="0" y="8"/>
                      </a:lnTo>
                      <a:lnTo>
                        <a:pt x="1" y="10"/>
                      </a:lnTo>
                      <a:lnTo>
                        <a:pt x="3" y="10"/>
                      </a:lnTo>
                      <a:lnTo>
                        <a:pt x="5" y="10"/>
                      </a:lnTo>
                      <a:lnTo>
                        <a:pt x="6" y="10"/>
                      </a:lnTo>
                      <a:lnTo>
                        <a:pt x="6" y="10"/>
                      </a:lnTo>
                      <a:lnTo>
                        <a:pt x="8" y="8"/>
                      </a:lnTo>
                      <a:lnTo>
                        <a:pt x="10" y="7"/>
                      </a:lnTo>
                      <a:lnTo>
                        <a:pt x="10" y="5"/>
                      </a:lnTo>
                      <a:lnTo>
                        <a:pt x="8" y="3"/>
                      </a:lnTo>
                      <a:lnTo>
                        <a:pt x="6" y="2"/>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294" name="Freeform 174"/>
                <p:cNvSpPr>
                  <a:spLocks/>
                </p:cNvSpPr>
                <p:nvPr/>
              </p:nvSpPr>
              <p:spPr bwMode="auto">
                <a:xfrm>
                  <a:off x="3648" y="2307"/>
                  <a:ext cx="10" cy="11"/>
                </a:xfrm>
                <a:custGeom>
                  <a:avLst/>
                  <a:gdLst>
                    <a:gd name="T0" fmla="*/ 4 w 10"/>
                    <a:gd name="T1" fmla="*/ 0 h 11"/>
                    <a:gd name="T2" fmla="*/ 2 w 10"/>
                    <a:gd name="T3" fmla="*/ 2 h 11"/>
                    <a:gd name="T4" fmla="*/ 0 w 10"/>
                    <a:gd name="T5" fmla="*/ 4 h 11"/>
                    <a:gd name="T6" fmla="*/ 0 w 10"/>
                    <a:gd name="T7" fmla="*/ 5 h 11"/>
                    <a:gd name="T8" fmla="*/ 2 w 10"/>
                    <a:gd name="T9" fmla="*/ 7 h 11"/>
                    <a:gd name="T10" fmla="*/ 4 w 10"/>
                    <a:gd name="T11" fmla="*/ 9 h 11"/>
                    <a:gd name="T12" fmla="*/ 5 w 10"/>
                    <a:gd name="T13" fmla="*/ 11 h 11"/>
                    <a:gd name="T14" fmla="*/ 7 w 10"/>
                    <a:gd name="T15" fmla="*/ 11 h 11"/>
                    <a:gd name="T16" fmla="*/ 9 w 10"/>
                    <a:gd name="T17" fmla="*/ 9 h 11"/>
                    <a:gd name="T18" fmla="*/ 9 w 10"/>
                    <a:gd name="T19" fmla="*/ 9 h 11"/>
                    <a:gd name="T20" fmla="*/ 10 w 10"/>
                    <a:gd name="T21" fmla="*/ 7 h 11"/>
                    <a:gd name="T22" fmla="*/ 10 w 10"/>
                    <a:gd name="T23" fmla="*/ 5 h 11"/>
                    <a:gd name="T24" fmla="*/ 10 w 10"/>
                    <a:gd name="T25" fmla="*/ 4 h 11"/>
                    <a:gd name="T26" fmla="*/ 10 w 10"/>
                    <a:gd name="T27" fmla="*/ 2 h 11"/>
                    <a:gd name="T28" fmla="*/ 9 w 10"/>
                    <a:gd name="T29" fmla="*/ 0 h 11"/>
                    <a:gd name="T30" fmla="*/ 7 w 10"/>
                    <a:gd name="T31" fmla="*/ 0 h 11"/>
                    <a:gd name="T32" fmla="*/ 5 w 10"/>
                    <a:gd name="T33" fmla="*/ 0 h 11"/>
                    <a:gd name="T34" fmla="*/ 4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4" y="0"/>
                      </a:moveTo>
                      <a:lnTo>
                        <a:pt x="2" y="2"/>
                      </a:lnTo>
                      <a:lnTo>
                        <a:pt x="0" y="4"/>
                      </a:lnTo>
                      <a:lnTo>
                        <a:pt x="0" y="5"/>
                      </a:lnTo>
                      <a:lnTo>
                        <a:pt x="2" y="7"/>
                      </a:lnTo>
                      <a:lnTo>
                        <a:pt x="4" y="9"/>
                      </a:lnTo>
                      <a:lnTo>
                        <a:pt x="5" y="11"/>
                      </a:lnTo>
                      <a:lnTo>
                        <a:pt x="7" y="11"/>
                      </a:lnTo>
                      <a:lnTo>
                        <a:pt x="9" y="9"/>
                      </a:lnTo>
                      <a:lnTo>
                        <a:pt x="9" y="9"/>
                      </a:lnTo>
                      <a:lnTo>
                        <a:pt x="10" y="7"/>
                      </a:lnTo>
                      <a:lnTo>
                        <a:pt x="10" y="5"/>
                      </a:lnTo>
                      <a:lnTo>
                        <a:pt x="10" y="4"/>
                      </a:lnTo>
                      <a:lnTo>
                        <a:pt x="10" y="2"/>
                      </a:lnTo>
                      <a:lnTo>
                        <a:pt x="9" y="0"/>
                      </a:lnTo>
                      <a:lnTo>
                        <a:pt x="7" y="0"/>
                      </a:lnTo>
                      <a:lnTo>
                        <a:pt x="5" y="0"/>
                      </a:lnTo>
                      <a:lnTo>
                        <a:pt x="4" y="0"/>
                      </a:lnTo>
                      <a:close/>
                    </a:path>
                  </a:pathLst>
                </a:custGeom>
                <a:solidFill>
                  <a:srgbClr val="000000"/>
                </a:solidFill>
                <a:ln w="9525">
                  <a:solidFill>
                    <a:srgbClr val="009999"/>
                  </a:solidFill>
                  <a:round/>
                  <a:headEnd/>
                  <a:tailEnd/>
                </a:ln>
              </p:spPr>
              <p:txBody>
                <a:bodyPr/>
                <a:lstStyle/>
                <a:p>
                  <a:endParaRPr lang="en-US"/>
                </a:p>
              </p:txBody>
            </p:sp>
            <p:sp>
              <p:nvSpPr>
                <p:cNvPr id="5295" name="Freeform 175"/>
                <p:cNvSpPr>
                  <a:spLocks/>
                </p:cNvSpPr>
                <p:nvPr/>
              </p:nvSpPr>
              <p:spPr bwMode="auto">
                <a:xfrm>
                  <a:off x="3663" y="2292"/>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4 w 10"/>
                    <a:gd name="T13" fmla="*/ 10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9 w 10"/>
                    <a:gd name="T27" fmla="*/ 4 h 10"/>
                    <a:gd name="T28" fmla="*/ 7 w 10"/>
                    <a:gd name="T29" fmla="*/ 2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4" y="10"/>
                      </a:lnTo>
                      <a:lnTo>
                        <a:pt x="5" y="10"/>
                      </a:lnTo>
                      <a:lnTo>
                        <a:pt x="7" y="10"/>
                      </a:lnTo>
                      <a:lnTo>
                        <a:pt x="7" y="10"/>
                      </a:lnTo>
                      <a:lnTo>
                        <a:pt x="9" y="9"/>
                      </a:lnTo>
                      <a:lnTo>
                        <a:pt x="10" y="7"/>
                      </a:lnTo>
                      <a:lnTo>
                        <a:pt x="10" y="5"/>
                      </a:lnTo>
                      <a:lnTo>
                        <a:pt x="9" y="4"/>
                      </a:lnTo>
                      <a:lnTo>
                        <a:pt x="7" y="2"/>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296" name="Freeform 176"/>
                <p:cNvSpPr>
                  <a:spLocks/>
                </p:cNvSpPr>
                <p:nvPr/>
              </p:nvSpPr>
              <p:spPr bwMode="auto">
                <a:xfrm>
                  <a:off x="3677" y="2279"/>
                  <a:ext cx="10" cy="10"/>
                </a:xfrm>
                <a:custGeom>
                  <a:avLst/>
                  <a:gdLst>
                    <a:gd name="T0" fmla="*/ 1 w 10"/>
                    <a:gd name="T1" fmla="*/ 1 h 10"/>
                    <a:gd name="T2" fmla="*/ 0 w 10"/>
                    <a:gd name="T3" fmla="*/ 3 h 10"/>
                    <a:gd name="T4" fmla="*/ 0 w 10"/>
                    <a:gd name="T5" fmla="*/ 5 h 10"/>
                    <a:gd name="T6" fmla="*/ 1 w 10"/>
                    <a:gd name="T7" fmla="*/ 7 h 10"/>
                    <a:gd name="T8" fmla="*/ 3 w 10"/>
                    <a:gd name="T9" fmla="*/ 8 h 10"/>
                    <a:gd name="T10" fmla="*/ 5 w 10"/>
                    <a:gd name="T11" fmla="*/ 10 h 10"/>
                    <a:gd name="T12" fmla="*/ 7 w 10"/>
                    <a:gd name="T13" fmla="*/ 10 h 10"/>
                    <a:gd name="T14" fmla="*/ 8 w 10"/>
                    <a:gd name="T15" fmla="*/ 8 h 10"/>
                    <a:gd name="T16" fmla="*/ 10 w 10"/>
                    <a:gd name="T17" fmla="*/ 7 h 10"/>
                    <a:gd name="T18" fmla="*/ 10 w 10"/>
                    <a:gd name="T19" fmla="*/ 7 h 10"/>
                    <a:gd name="T20" fmla="*/ 10 w 10"/>
                    <a:gd name="T21" fmla="*/ 5 h 10"/>
                    <a:gd name="T22" fmla="*/ 10 w 10"/>
                    <a:gd name="T23" fmla="*/ 3 h 10"/>
                    <a:gd name="T24" fmla="*/ 10 w 10"/>
                    <a:gd name="T25" fmla="*/ 1 h 10"/>
                    <a:gd name="T26" fmla="*/ 8 w 10"/>
                    <a:gd name="T27" fmla="*/ 0 h 10"/>
                    <a:gd name="T28" fmla="*/ 7 w 10"/>
                    <a:gd name="T29" fmla="*/ 0 h 10"/>
                    <a:gd name="T30" fmla="*/ 5 w 10"/>
                    <a:gd name="T31" fmla="*/ 0 h 10"/>
                    <a:gd name="T32" fmla="*/ 3 w 10"/>
                    <a:gd name="T33" fmla="*/ 0 h 10"/>
                    <a:gd name="T34" fmla="*/ 1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1"/>
                      </a:moveTo>
                      <a:lnTo>
                        <a:pt x="0" y="3"/>
                      </a:lnTo>
                      <a:lnTo>
                        <a:pt x="0" y="5"/>
                      </a:lnTo>
                      <a:lnTo>
                        <a:pt x="1" y="7"/>
                      </a:lnTo>
                      <a:lnTo>
                        <a:pt x="3" y="8"/>
                      </a:lnTo>
                      <a:lnTo>
                        <a:pt x="5" y="10"/>
                      </a:lnTo>
                      <a:lnTo>
                        <a:pt x="7" y="10"/>
                      </a:lnTo>
                      <a:lnTo>
                        <a:pt x="8" y="8"/>
                      </a:lnTo>
                      <a:lnTo>
                        <a:pt x="10" y="7"/>
                      </a:lnTo>
                      <a:lnTo>
                        <a:pt x="10" y="7"/>
                      </a:lnTo>
                      <a:lnTo>
                        <a:pt x="10" y="5"/>
                      </a:lnTo>
                      <a:lnTo>
                        <a:pt x="10" y="3"/>
                      </a:lnTo>
                      <a:lnTo>
                        <a:pt x="10" y="1"/>
                      </a:lnTo>
                      <a:lnTo>
                        <a:pt x="8" y="0"/>
                      </a:lnTo>
                      <a:lnTo>
                        <a:pt x="7" y="0"/>
                      </a:lnTo>
                      <a:lnTo>
                        <a:pt x="5" y="0"/>
                      </a:lnTo>
                      <a:lnTo>
                        <a:pt x="3" y="0"/>
                      </a:lnTo>
                      <a:lnTo>
                        <a:pt x="1" y="1"/>
                      </a:lnTo>
                      <a:close/>
                    </a:path>
                  </a:pathLst>
                </a:custGeom>
                <a:solidFill>
                  <a:srgbClr val="000000"/>
                </a:solidFill>
                <a:ln w="9525">
                  <a:solidFill>
                    <a:srgbClr val="009999"/>
                  </a:solidFill>
                  <a:round/>
                  <a:headEnd/>
                  <a:tailEnd/>
                </a:ln>
              </p:spPr>
              <p:txBody>
                <a:bodyPr/>
                <a:lstStyle/>
                <a:p>
                  <a:endParaRPr lang="en-US"/>
                </a:p>
              </p:txBody>
            </p:sp>
            <p:sp>
              <p:nvSpPr>
                <p:cNvPr id="5297" name="Freeform 177"/>
                <p:cNvSpPr>
                  <a:spLocks/>
                </p:cNvSpPr>
                <p:nvPr/>
              </p:nvSpPr>
              <p:spPr bwMode="auto">
                <a:xfrm>
                  <a:off x="3692" y="2264"/>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298" name="Freeform 178"/>
                <p:cNvSpPr>
                  <a:spLocks/>
                </p:cNvSpPr>
                <p:nvPr/>
              </p:nvSpPr>
              <p:spPr bwMode="auto">
                <a:xfrm>
                  <a:off x="3705" y="2248"/>
                  <a:ext cx="11" cy="11"/>
                </a:xfrm>
                <a:custGeom>
                  <a:avLst/>
                  <a:gdLst>
                    <a:gd name="T0" fmla="*/ 2 w 11"/>
                    <a:gd name="T1" fmla="*/ 4 h 11"/>
                    <a:gd name="T2" fmla="*/ 0 w 11"/>
                    <a:gd name="T3" fmla="*/ 5 h 11"/>
                    <a:gd name="T4" fmla="*/ 0 w 11"/>
                    <a:gd name="T5" fmla="*/ 7 h 11"/>
                    <a:gd name="T6" fmla="*/ 2 w 11"/>
                    <a:gd name="T7" fmla="*/ 9 h 11"/>
                    <a:gd name="T8" fmla="*/ 4 w 11"/>
                    <a:gd name="T9" fmla="*/ 11 h 11"/>
                    <a:gd name="T10" fmla="*/ 6 w 11"/>
                    <a:gd name="T11" fmla="*/ 11 h 11"/>
                    <a:gd name="T12" fmla="*/ 7 w 11"/>
                    <a:gd name="T13" fmla="*/ 11 h 11"/>
                    <a:gd name="T14" fmla="*/ 9 w 11"/>
                    <a:gd name="T15" fmla="*/ 11 h 11"/>
                    <a:gd name="T16" fmla="*/ 11 w 11"/>
                    <a:gd name="T17" fmla="*/ 9 h 11"/>
                    <a:gd name="T18" fmla="*/ 11 w 11"/>
                    <a:gd name="T19" fmla="*/ 9 h 11"/>
                    <a:gd name="T20" fmla="*/ 11 w 11"/>
                    <a:gd name="T21" fmla="*/ 7 h 11"/>
                    <a:gd name="T22" fmla="*/ 11 w 11"/>
                    <a:gd name="T23" fmla="*/ 5 h 11"/>
                    <a:gd name="T24" fmla="*/ 11 w 11"/>
                    <a:gd name="T25" fmla="*/ 4 h 11"/>
                    <a:gd name="T26" fmla="*/ 9 w 11"/>
                    <a:gd name="T27" fmla="*/ 2 h 11"/>
                    <a:gd name="T28" fmla="*/ 7 w 11"/>
                    <a:gd name="T29" fmla="*/ 0 h 11"/>
                    <a:gd name="T30" fmla="*/ 6 w 11"/>
                    <a:gd name="T31" fmla="*/ 0 h 11"/>
                    <a:gd name="T32" fmla="*/ 4 w 11"/>
                    <a:gd name="T33" fmla="*/ 2 h 11"/>
                    <a:gd name="T34" fmla="*/ 2 w 11"/>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2" y="4"/>
                      </a:moveTo>
                      <a:lnTo>
                        <a:pt x="0" y="5"/>
                      </a:lnTo>
                      <a:lnTo>
                        <a:pt x="0" y="7"/>
                      </a:lnTo>
                      <a:lnTo>
                        <a:pt x="2" y="9"/>
                      </a:lnTo>
                      <a:lnTo>
                        <a:pt x="4" y="11"/>
                      </a:lnTo>
                      <a:lnTo>
                        <a:pt x="6" y="11"/>
                      </a:lnTo>
                      <a:lnTo>
                        <a:pt x="7" y="11"/>
                      </a:lnTo>
                      <a:lnTo>
                        <a:pt x="9" y="11"/>
                      </a:lnTo>
                      <a:lnTo>
                        <a:pt x="11" y="9"/>
                      </a:lnTo>
                      <a:lnTo>
                        <a:pt x="11" y="9"/>
                      </a:lnTo>
                      <a:lnTo>
                        <a:pt x="11" y="7"/>
                      </a:lnTo>
                      <a:lnTo>
                        <a:pt x="11" y="5"/>
                      </a:lnTo>
                      <a:lnTo>
                        <a:pt x="11" y="4"/>
                      </a:lnTo>
                      <a:lnTo>
                        <a:pt x="9" y="2"/>
                      </a:lnTo>
                      <a:lnTo>
                        <a:pt x="7" y="0"/>
                      </a:lnTo>
                      <a:lnTo>
                        <a:pt x="6" y="0"/>
                      </a:lnTo>
                      <a:lnTo>
                        <a:pt x="4" y="2"/>
                      </a:lnTo>
                      <a:lnTo>
                        <a:pt x="2" y="4"/>
                      </a:lnTo>
                      <a:close/>
                    </a:path>
                  </a:pathLst>
                </a:custGeom>
                <a:solidFill>
                  <a:srgbClr val="000000"/>
                </a:solidFill>
                <a:ln w="9525">
                  <a:solidFill>
                    <a:srgbClr val="009999"/>
                  </a:solidFill>
                  <a:round/>
                  <a:headEnd/>
                  <a:tailEnd/>
                </a:ln>
              </p:spPr>
              <p:txBody>
                <a:bodyPr/>
                <a:lstStyle/>
                <a:p>
                  <a:endParaRPr lang="en-US"/>
                </a:p>
              </p:txBody>
            </p:sp>
            <p:sp>
              <p:nvSpPr>
                <p:cNvPr id="5299" name="Freeform 179"/>
                <p:cNvSpPr>
                  <a:spLocks/>
                </p:cNvSpPr>
                <p:nvPr/>
              </p:nvSpPr>
              <p:spPr bwMode="auto">
                <a:xfrm>
                  <a:off x="3721" y="2235"/>
                  <a:ext cx="10" cy="10"/>
                </a:xfrm>
                <a:custGeom>
                  <a:avLst/>
                  <a:gdLst>
                    <a:gd name="T0" fmla="*/ 0 w 10"/>
                    <a:gd name="T1" fmla="*/ 2 h 10"/>
                    <a:gd name="T2" fmla="*/ 0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6 w 10"/>
                    <a:gd name="T15" fmla="*/ 8 h 10"/>
                    <a:gd name="T16" fmla="*/ 8 w 10"/>
                    <a:gd name="T17" fmla="*/ 7 h 10"/>
                    <a:gd name="T18" fmla="*/ 8 w 10"/>
                    <a:gd name="T19" fmla="*/ 7 h 10"/>
                    <a:gd name="T20" fmla="*/ 10 w 10"/>
                    <a:gd name="T21" fmla="*/ 5 h 10"/>
                    <a:gd name="T22" fmla="*/ 10 w 10"/>
                    <a:gd name="T23" fmla="*/ 3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1" y="8"/>
                      </a:lnTo>
                      <a:lnTo>
                        <a:pt x="3" y="10"/>
                      </a:lnTo>
                      <a:lnTo>
                        <a:pt x="5" y="10"/>
                      </a:lnTo>
                      <a:lnTo>
                        <a:pt x="6" y="8"/>
                      </a:lnTo>
                      <a:lnTo>
                        <a:pt x="8" y="7"/>
                      </a:lnTo>
                      <a:lnTo>
                        <a:pt x="8" y="7"/>
                      </a:lnTo>
                      <a:lnTo>
                        <a:pt x="10" y="5"/>
                      </a:lnTo>
                      <a:lnTo>
                        <a:pt x="10" y="3"/>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300" name="Freeform 180"/>
                <p:cNvSpPr>
                  <a:spLocks/>
                </p:cNvSpPr>
                <p:nvPr/>
              </p:nvSpPr>
              <p:spPr bwMode="auto">
                <a:xfrm>
                  <a:off x="3734" y="2220"/>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4 w 10"/>
                    <a:gd name="T11" fmla="*/ 10 h 10"/>
                    <a:gd name="T12" fmla="*/ 5 w 10"/>
                    <a:gd name="T13" fmla="*/ 10 h 10"/>
                    <a:gd name="T14" fmla="*/ 7 w 10"/>
                    <a:gd name="T15" fmla="*/ 10 h 10"/>
                    <a:gd name="T16" fmla="*/ 9 w 10"/>
                    <a:gd name="T17" fmla="*/ 8 h 10"/>
                    <a:gd name="T18" fmla="*/ 9 w 10"/>
                    <a:gd name="T19" fmla="*/ 8 h 10"/>
                    <a:gd name="T20" fmla="*/ 10 w 10"/>
                    <a:gd name="T21" fmla="*/ 7 h 10"/>
                    <a:gd name="T22" fmla="*/ 10 w 10"/>
                    <a:gd name="T23" fmla="*/ 5 h 10"/>
                    <a:gd name="T24" fmla="*/ 9 w 10"/>
                    <a:gd name="T25" fmla="*/ 3 h 10"/>
                    <a:gd name="T26" fmla="*/ 7 w 10"/>
                    <a:gd name="T27" fmla="*/ 1 h 10"/>
                    <a:gd name="T28" fmla="*/ 5 w 10"/>
                    <a:gd name="T29" fmla="*/ 0 h 10"/>
                    <a:gd name="T30" fmla="*/ 4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4" y="10"/>
                      </a:lnTo>
                      <a:lnTo>
                        <a:pt x="5" y="10"/>
                      </a:lnTo>
                      <a:lnTo>
                        <a:pt x="7" y="10"/>
                      </a:lnTo>
                      <a:lnTo>
                        <a:pt x="9" y="8"/>
                      </a:lnTo>
                      <a:lnTo>
                        <a:pt x="9" y="8"/>
                      </a:lnTo>
                      <a:lnTo>
                        <a:pt x="10" y="7"/>
                      </a:lnTo>
                      <a:lnTo>
                        <a:pt x="10" y="5"/>
                      </a:lnTo>
                      <a:lnTo>
                        <a:pt x="9" y="3"/>
                      </a:lnTo>
                      <a:lnTo>
                        <a:pt x="7" y="1"/>
                      </a:lnTo>
                      <a:lnTo>
                        <a:pt x="5"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301" name="Freeform 181"/>
                <p:cNvSpPr>
                  <a:spLocks/>
                </p:cNvSpPr>
                <p:nvPr/>
              </p:nvSpPr>
              <p:spPr bwMode="auto">
                <a:xfrm>
                  <a:off x="3748" y="2205"/>
                  <a:ext cx="10" cy="10"/>
                </a:xfrm>
                <a:custGeom>
                  <a:avLst/>
                  <a:gdLst>
                    <a:gd name="T0" fmla="*/ 1 w 10"/>
                    <a:gd name="T1" fmla="*/ 3 h 10"/>
                    <a:gd name="T2" fmla="*/ 0 w 10"/>
                    <a:gd name="T3" fmla="*/ 5 h 10"/>
                    <a:gd name="T4" fmla="*/ 0 w 10"/>
                    <a:gd name="T5" fmla="*/ 6 h 10"/>
                    <a:gd name="T6" fmla="*/ 1 w 10"/>
                    <a:gd name="T7" fmla="*/ 8 h 10"/>
                    <a:gd name="T8" fmla="*/ 3 w 10"/>
                    <a:gd name="T9" fmla="*/ 10 h 10"/>
                    <a:gd name="T10" fmla="*/ 5 w 10"/>
                    <a:gd name="T11" fmla="*/ 10 h 10"/>
                    <a:gd name="T12" fmla="*/ 6 w 10"/>
                    <a:gd name="T13" fmla="*/ 10 h 10"/>
                    <a:gd name="T14" fmla="*/ 8 w 10"/>
                    <a:gd name="T15" fmla="*/ 10 h 10"/>
                    <a:gd name="T16" fmla="*/ 10 w 10"/>
                    <a:gd name="T17" fmla="*/ 8 h 10"/>
                    <a:gd name="T18" fmla="*/ 10 w 10"/>
                    <a:gd name="T19" fmla="*/ 8 h 10"/>
                    <a:gd name="T20" fmla="*/ 10 w 10"/>
                    <a:gd name="T21" fmla="*/ 6 h 10"/>
                    <a:gd name="T22" fmla="*/ 10 w 10"/>
                    <a:gd name="T23" fmla="*/ 5 h 10"/>
                    <a:gd name="T24" fmla="*/ 10 w 10"/>
                    <a:gd name="T25" fmla="*/ 3 h 10"/>
                    <a:gd name="T26" fmla="*/ 8 w 10"/>
                    <a:gd name="T27" fmla="*/ 1 h 10"/>
                    <a:gd name="T28" fmla="*/ 6 w 10"/>
                    <a:gd name="T29" fmla="*/ 0 h 10"/>
                    <a:gd name="T30" fmla="*/ 5 w 10"/>
                    <a:gd name="T31" fmla="*/ 0 h 10"/>
                    <a:gd name="T32" fmla="*/ 3 w 10"/>
                    <a:gd name="T33" fmla="*/ 1 h 10"/>
                    <a:gd name="T34" fmla="*/ 1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3"/>
                      </a:moveTo>
                      <a:lnTo>
                        <a:pt x="0" y="5"/>
                      </a:lnTo>
                      <a:lnTo>
                        <a:pt x="0" y="6"/>
                      </a:lnTo>
                      <a:lnTo>
                        <a:pt x="1" y="8"/>
                      </a:lnTo>
                      <a:lnTo>
                        <a:pt x="3" y="10"/>
                      </a:lnTo>
                      <a:lnTo>
                        <a:pt x="5" y="10"/>
                      </a:lnTo>
                      <a:lnTo>
                        <a:pt x="6" y="10"/>
                      </a:lnTo>
                      <a:lnTo>
                        <a:pt x="8" y="10"/>
                      </a:lnTo>
                      <a:lnTo>
                        <a:pt x="10" y="8"/>
                      </a:lnTo>
                      <a:lnTo>
                        <a:pt x="10" y="8"/>
                      </a:lnTo>
                      <a:lnTo>
                        <a:pt x="10" y="6"/>
                      </a:lnTo>
                      <a:lnTo>
                        <a:pt x="10" y="5"/>
                      </a:lnTo>
                      <a:lnTo>
                        <a:pt x="10" y="3"/>
                      </a:lnTo>
                      <a:lnTo>
                        <a:pt x="8" y="1"/>
                      </a:lnTo>
                      <a:lnTo>
                        <a:pt x="6" y="0"/>
                      </a:lnTo>
                      <a:lnTo>
                        <a:pt x="5" y="0"/>
                      </a:lnTo>
                      <a:lnTo>
                        <a:pt x="3" y="1"/>
                      </a:lnTo>
                      <a:lnTo>
                        <a:pt x="1" y="3"/>
                      </a:lnTo>
                      <a:close/>
                    </a:path>
                  </a:pathLst>
                </a:custGeom>
                <a:solidFill>
                  <a:srgbClr val="000000"/>
                </a:solidFill>
                <a:ln w="9525">
                  <a:solidFill>
                    <a:srgbClr val="009999"/>
                  </a:solidFill>
                  <a:round/>
                  <a:headEnd/>
                  <a:tailEnd/>
                </a:ln>
              </p:spPr>
              <p:txBody>
                <a:bodyPr/>
                <a:lstStyle/>
                <a:p>
                  <a:endParaRPr lang="en-US"/>
                </a:p>
              </p:txBody>
            </p:sp>
            <p:sp>
              <p:nvSpPr>
                <p:cNvPr id="5302" name="Freeform 182"/>
                <p:cNvSpPr>
                  <a:spLocks/>
                </p:cNvSpPr>
                <p:nvPr/>
              </p:nvSpPr>
              <p:spPr bwMode="auto">
                <a:xfrm>
                  <a:off x="3761" y="2191"/>
                  <a:ext cx="10" cy="10"/>
                </a:xfrm>
                <a:custGeom>
                  <a:avLst/>
                  <a:gdLst>
                    <a:gd name="T0" fmla="*/ 2 w 10"/>
                    <a:gd name="T1" fmla="*/ 2 h 10"/>
                    <a:gd name="T2" fmla="*/ 0 w 10"/>
                    <a:gd name="T3" fmla="*/ 3 h 10"/>
                    <a:gd name="T4" fmla="*/ 0 w 10"/>
                    <a:gd name="T5" fmla="*/ 5 h 10"/>
                    <a:gd name="T6" fmla="*/ 2 w 10"/>
                    <a:gd name="T7" fmla="*/ 7 h 10"/>
                    <a:gd name="T8" fmla="*/ 4 w 10"/>
                    <a:gd name="T9" fmla="*/ 9 h 10"/>
                    <a:gd name="T10" fmla="*/ 5 w 10"/>
                    <a:gd name="T11" fmla="*/ 10 h 10"/>
                    <a:gd name="T12" fmla="*/ 7 w 10"/>
                    <a:gd name="T13" fmla="*/ 10 h 10"/>
                    <a:gd name="T14" fmla="*/ 9 w 10"/>
                    <a:gd name="T15" fmla="*/ 9 h 10"/>
                    <a:gd name="T16" fmla="*/ 10 w 10"/>
                    <a:gd name="T17" fmla="*/ 7 h 10"/>
                    <a:gd name="T18" fmla="*/ 10 w 10"/>
                    <a:gd name="T19" fmla="*/ 7 h 10"/>
                    <a:gd name="T20" fmla="*/ 10 w 10"/>
                    <a:gd name="T21" fmla="*/ 5 h 10"/>
                    <a:gd name="T22" fmla="*/ 10 w 10"/>
                    <a:gd name="T23" fmla="*/ 3 h 10"/>
                    <a:gd name="T24" fmla="*/ 10 w 10"/>
                    <a:gd name="T25" fmla="*/ 2 h 10"/>
                    <a:gd name="T26" fmla="*/ 9 w 10"/>
                    <a:gd name="T27" fmla="*/ 0 h 10"/>
                    <a:gd name="T28" fmla="*/ 7 w 10"/>
                    <a:gd name="T29" fmla="*/ 0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2" y="7"/>
                      </a:lnTo>
                      <a:lnTo>
                        <a:pt x="4" y="9"/>
                      </a:lnTo>
                      <a:lnTo>
                        <a:pt x="5" y="10"/>
                      </a:lnTo>
                      <a:lnTo>
                        <a:pt x="7" y="10"/>
                      </a:lnTo>
                      <a:lnTo>
                        <a:pt x="9" y="9"/>
                      </a:lnTo>
                      <a:lnTo>
                        <a:pt x="10" y="7"/>
                      </a:lnTo>
                      <a:lnTo>
                        <a:pt x="10" y="7"/>
                      </a:lnTo>
                      <a:lnTo>
                        <a:pt x="10" y="5"/>
                      </a:lnTo>
                      <a:lnTo>
                        <a:pt x="10" y="3"/>
                      </a:lnTo>
                      <a:lnTo>
                        <a:pt x="10" y="2"/>
                      </a:lnTo>
                      <a:lnTo>
                        <a:pt x="9" y="0"/>
                      </a:lnTo>
                      <a:lnTo>
                        <a:pt x="7" y="0"/>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303" name="Freeform 183"/>
                <p:cNvSpPr>
                  <a:spLocks/>
                </p:cNvSpPr>
                <p:nvPr/>
              </p:nvSpPr>
              <p:spPr bwMode="auto">
                <a:xfrm>
                  <a:off x="3776" y="2176"/>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4 w 10"/>
                    <a:gd name="T11" fmla="*/ 10 h 10"/>
                    <a:gd name="T12" fmla="*/ 5 w 10"/>
                    <a:gd name="T13" fmla="*/ 10 h 10"/>
                    <a:gd name="T14" fmla="*/ 7 w 10"/>
                    <a:gd name="T15" fmla="*/ 10 h 10"/>
                    <a:gd name="T16" fmla="*/ 9 w 10"/>
                    <a:gd name="T17" fmla="*/ 8 h 10"/>
                    <a:gd name="T18" fmla="*/ 9 w 10"/>
                    <a:gd name="T19" fmla="*/ 8 h 10"/>
                    <a:gd name="T20" fmla="*/ 10 w 10"/>
                    <a:gd name="T21" fmla="*/ 7 h 10"/>
                    <a:gd name="T22" fmla="*/ 10 w 10"/>
                    <a:gd name="T23" fmla="*/ 5 h 10"/>
                    <a:gd name="T24" fmla="*/ 9 w 10"/>
                    <a:gd name="T25" fmla="*/ 3 h 10"/>
                    <a:gd name="T26" fmla="*/ 7 w 10"/>
                    <a:gd name="T27" fmla="*/ 2 h 10"/>
                    <a:gd name="T28" fmla="*/ 5 w 10"/>
                    <a:gd name="T29" fmla="*/ 0 h 10"/>
                    <a:gd name="T30" fmla="*/ 4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4" y="10"/>
                      </a:lnTo>
                      <a:lnTo>
                        <a:pt x="5" y="10"/>
                      </a:lnTo>
                      <a:lnTo>
                        <a:pt x="7" y="10"/>
                      </a:lnTo>
                      <a:lnTo>
                        <a:pt x="9" y="8"/>
                      </a:lnTo>
                      <a:lnTo>
                        <a:pt x="9" y="8"/>
                      </a:lnTo>
                      <a:lnTo>
                        <a:pt x="10" y="7"/>
                      </a:lnTo>
                      <a:lnTo>
                        <a:pt x="10" y="5"/>
                      </a:lnTo>
                      <a:lnTo>
                        <a:pt x="9" y="3"/>
                      </a:lnTo>
                      <a:lnTo>
                        <a:pt x="7" y="2"/>
                      </a:lnTo>
                      <a:lnTo>
                        <a:pt x="5" y="0"/>
                      </a:lnTo>
                      <a:lnTo>
                        <a:pt x="4"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304" name="Freeform 184"/>
                <p:cNvSpPr>
                  <a:spLocks/>
                </p:cNvSpPr>
                <p:nvPr/>
              </p:nvSpPr>
              <p:spPr bwMode="auto">
                <a:xfrm>
                  <a:off x="3790" y="2161"/>
                  <a:ext cx="10" cy="10"/>
                </a:xfrm>
                <a:custGeom>
                  <a:avLst/>
                  <a:gdLst>
                    <a:gd name="T0" fmla="*/ 0 w 10"/>
                    <a:gd name="T1" fmla="*/ 3 h 10"/>
                    <a:gd name="T2" fmla="*/ 0 w 10"/>
                    <a:gd name="T3" fmla="*/ 5 h 10"/>
                    <a:gd name="T4" fmla="*/ 0 w 10"/>
                    <a:gd name="T5" fmla="*/ 7 h 10"/>
                    <a:gd name="T6" fmla="*/ 0 w 10"/>
                    <a:gd name="T7" fmla="*/ 8 h 10"/>
                    <a:gd name="T8" fmla="*/ 1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1 h 10"/>
                    <a:gd name="T28" fmla="*/ 5 w 10"/>
                    <a:gd name="T29" fmla="*/ 0 h 10"/>
                    <a:gd name="T30" fmla="*/ 3 w 10"/>
                    <a:gd name="T31" fmla="*/ 0 h 10"/>
                    <a:gd name="T32" fmla="*/ 1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1" y="10"/>
                      </a:lnTo>
                      <a:lnTo>
                        <a:pt x="3" y="10"/>
                      </a:lnTo>
                      <a:lnTo>
                        <a:pt x="5" y="10"/>
                      </a:lnTo>
                      <a:lnTo>
                        <a:pt x="7" y="10"/>
                      </a:lnTo>
                      <a:lnTo>
                        <a:pt x="8" y="8"/>
                      </a:lnTo>
                      <a:lnTo>
                        <a:pt x="8" y="8"/>
                      </a:lnTo>
                      <a:lnTo>
                        <a:pt x="10" y="7"/>
                      </a:lnTo>
                      <a:lnTo>
                        <a:pt x="10" y="5"/>
                      </a:lnTo>
                      <a:lnTo>
                        <a:pt x="8" y="3"/>
                      </a:lnTo>
                      <a:lnTo>
                        <a:pt x="7" y="1"/>
                      </a:lnTo>
                      <a:lnTo>
                        <a:pt x="5" y="0"/>
                      </a:lnTo>
                      <a:lnTo>
                        <a:pt x="3" y="0"/>
                      </a:lnTo>
                      <a:lnTo>
                        <a:pt x="1" y="1"/>
                      </a:lnTo>
                      <a:lnTo>
                        <a:pt x="0" y="3"/>
                      </a:lnTo>
                      <a:close/>
                    </a:path>
                  </a:pathLst>
                </a:custGeom>
                <a:solidFill>
                  <a:srgbClr val="000000"/>
                </a:solidFill>
                <a:ln w="9525">
                  <a:solidFill>
                    <a:srgbClr val="009999"/>
                  </a:solidFill>
                  <a:round/>
                  <a:headEnd/>
                  <a:tailEnd/>
                </a:ln>
              </p:spPr>
              <p:txBody>
                <a:bodyPr/>
                <a:lstStyle/>
                <a:p>
                  <a:endParaRPr lang="en-US"/>
                </a:p>
              </p:txBody>
            </p:sp>
            <p:sp>
              <p:nvSpPr>
                <p:cNvPr id="5305" name="Freeform 185"/>
                <p:cNvSpPr>
                  <a:spLocks/>
                </p:cNvSpPr>
                <p:nvPr/>
              </p:nvSpPr>
              <p:spPr bwMode="auto">
                <a:xfrm>
                  <a:off x="3803" y="2147"/>
                  <a:ext cx="10" cy="10"/>
                </a:xfrm>
                <a:custGeom>
                  <a:avLst/>
                  <a:gdLst>
                    <a:gd name="T0" fmla="*/ 2 w 10"/>
                    <a:gd name="T1" fmla="*/ 2 h 10"/>
                    <a:gd name="T2" fmla="*/ 0 w 10"/>
                    <a:gd name="T3" fmla="*/ 4 h 10"/>
                    <a:gd name="T4" fmla="*/ 0 w 10"/>
                    <a:gd name="T5" fmla="*/ 5 h 10"/>
                    <a:gd name="T6" fmla="*/ 2 w 10"/>
                    <a:gd name="T7" fmla="*/ 7 h 10"/>
                    <a:gd name="T8" fmla="*/ 4 w 10"/>
                    <a:gd name="T9" fmla="*/ 9 h 10"/>
                    <a:gd name="T10" fmla="*/ 5 w 10"/>
                    <a:gd name="T11" fmla="*/ 10 h 10"/>
                    <a:gd name="T12" fmla="*/ 7 w 10"/>
                    <a:gd name="T13" fmla="*/ 10 h 10"/>
                    <a:gd name="T14" fmla="*/ 9 w 10"/>
                    <a:gd name="T15" fmla="*/ 9 h 10"/>
                    <a:gd name="T16" fmla="*/ 10 w 10"/>
                    <a:gd name="T17" fmla="*/ 7 h 10"/>
                    <a:gd name="T18" fmla="*/ 10 w 10"/>
                    <a:gd name="T19" fmla="*/ 7 h 10"/>
                    <a:gd name="T20" fmla="*/ 10 w 10"/>
                    <a:gd name="T21" fmla="*/ 5 h 10"/>
                    <a:gd name="T22" fmla="*/ 10 w 10"/>
                    <a:gd name="T23" fmla="*/ 4 h 10"/>
                    <a:gd name="T24" fmla="*/ 10 w 10"/>
                    <a:gd name="T25" fmla="*/ 2 h 10"/>
                    <a:gd name="T26" fmla="*/ 9 w 10"/>
                    <a:gd name="T27" fmla="*/ 0 h 10"/>
                    <a:gd name="T28" fmla="*/ 7 w 10"/>
                    <a:gd name="T29" fmla="*/ 0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2" y="7"/>
                      </a:lnTo>
                      <a:lnTo>
                        <a:pt x="4" y="9"/>
                      </a:lnTo>
                      <a:lnTo>
                        <a:pt x="5" y="10"/>
                      </a:lnTo>
                      <a:lnTo>
                        <a:pt x="7" y="10"/>
                      </a:lnTo>
                      <a:lnTo>
                        <a:pt x="9" y="9"/>
                      </a:lnTo>
                      <a:lnTo>
                        <a:pt x="10" y="7"/>
                      </a:lnTo>
                      <a:lnTo>
                        <a:pt x="10" y="7"/>
                      </a:lnTo>
                      <a:lnTo>
                        <a:pt x="10" y="5"/>
                      </a:lnTo>
                      <a:lnTo>
                        <a:pt x="10" y="4"/>
                      </a:lnTo>
                      <a:lnTo>
                        <a:pt x="10" y="2"/>
                      </a:lnTo>
                      <a:lnTo>
                        <a:pt x="9" y="0"/>
                      </a:lnTo>
                      <a:lnTo>
                        <a:pt x="7" y="0"/>
                      </a:lnTo>
                      <a:lnTo>
                        <a:pt x="5" y="0"/>
                      </a:lnTo>
                      <a:lnTo>
                        <a:pt x="4" y="0"/>
                      </a:lnTo>
                      <a:lnTo>
                        <a:pt x="2" y="2"/>
                      </a:lnTo>
                      <a:close/>
                    </a:path>
                  </a:pathLst>
                </a:custGeom>
                <a:solidFill>
                  <a:srgbClr val="000000"/>
                </a:solidFill>
                <a:ln w="9525">
                  <a:solidFill>
                    <a:srgbClr val="009999"/>
                  </a:solidFill>
                  <a:round/>
                  <a:headEnd/>
                  <a:tailEnd/>
                </a:ln>
              </p:spPr>
              <p:txBody>
                <a:bodyPr/>
                <a:lstStyle/>
                <a:p>
                  <a:endParaRPr lang="en-US"/>
                </a:p>
              </p:txBody>
            </p:sp>
            <p:sp>
              <p:nvSpPr>
                <p:cNvPr id="5306" name="Freeform 186"/>
                <p:cNvSpPr>
                  <a:spLocks/>
                </p:cNvSpPr>
                <p:nvPr/>
              </p:nvSpPr>
              <p:spPr bwMode="auto">
                <a:xfrm>
                  <a:off x="3817" y="2132"/>
                  <a:ext cx="10" cy="10"/>
                </a:xfrm>
                <a:custGeom>
                  <a:avLst/>
                  <a:gdLst>
                    <a:gd name="T0" fmla="*/ 1 w 10"/>
                    <a:gd name="T1" fmla="*/ 2 h 10"/>
                    <a:gd name="T2" fmla="*/ 0 w 10"/>
                    <a:gd name="T3" fmla="*/ 3 h 10"/>
                    <a:gd name="T4" fmla="*/ 0 w 10"/>
                    <a:gd name="T5" fmla="*/ 5 h 10"/>
                    <a:gd name="T6" fmla="*/ 1 w 10"/>
                    <a:gd name="T7" fmla="*/ 7 h 10"/>
                    <a:gd name="T8" fmla="*/ 3 w 10"/>
                    <a:gd name="T9" fmla="*/ 9 h 10"/>
                    <a:gd name="T10" fmla="*/ 5 w 10"/>
                    <a:gd name="T11" fmla="*/ 10 h 10"/>
                    <a:gd name="T12" fmla="*/ 7 w 10"/>
                    <a:gd name="T13" fmla="*/ 10 h 10"/>
                    <a:gd name="T14" fmla="*/ 8 w 10"/>
                    <a:gd name="T15" fmla="*/ 9 h 10"/>
                    <a:gd name="T16" fmla="*/ 10 w 10"/>
                    <a:gd name="T17" fmla="*/ 7 h 10"/>
                    <a:gd name="T18" fmla="*/ 10 w 10"/>
                    <a:gd name="T19" fmla="*/ 7 h 10"/>
                    <a:gd name="T20" fmla="*/ 10 w 10"/>
                    <a:gd name="T21" fmla="*/ 5 h 10"/>
                    <a:gd name="T22" fmla="*/ 10 w 10"/>
                    <a:gd name="T23" fmla="*/ 3 h 10"/>
                    <a:gd name="T24" fmla="*/ 10 w 10"/>
                    <a:gd name="T25" fmla="*/ 2 h 10"/>
                    <a:gd name="T26" fmla="*/ 8 w 10"/>
                    <a:gd name="T27" fmla="*/ 0 h 10"/>
                    <a:gd name="T28" fmla="*/ 7 w 10"/>
                    <a:gd name="T29" fmla="*/ 0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1" y="7"/>
                      </a:lnTo>
                      <a:lnTo>
                        <a:pt x="3" y="9"/>
                      </a:lnTo>
                      <a:lnTo>
                        <a:pt x="5" y="10"/>
                      </a:lnTo>
                      <a:lnTo>
                        <a:pt x="7" y="10"/>
                      </a:lnTo>
                      <a:lnTo>
                        <a:pt x="8" y="9"/>
                      </a:lnTo>
                      <a:lnTo>
                        <a:pt x="10" y="7"/>
                      </a:lnTo>
                      <a:lnTo>
                        <a:pt x="10" y="7"/>
                      </a:lnTo>
                      <a:lnTo>
                        <a:pt x="10" y="5"/>
                      </a:lnTo>
                      <a:lnTo>
                        <a:pt x="10" y="3"/>
                      </a:lnTo>
                      <a:lnTo>
                        <a:pt x="10" y="2"/>
                      </a:lnTo>
                      <a:lnTo>
                        <a:pt x="8" y="0"/>
                      </a:lnTo>
                      <a:lnTo>
                        <a:pt x="7" y="0"/>
                      </a:lnTo>
                      <a:lnTo>
                        <a:pt x="5" y="0"/>
                      </a:lnTo>
                      <a:lnTo>
                        <a:pt x="3" y="0"/>
                      </a:lnTo>
                      <a:lnTo>
                        <a:pt x="1" y="2"/>
                      </a:lnTo>
                      <a:close/>
                    </a:path>
                  </a:pathLst>
                </a:custGeom>
                <a:solidFill>
                  <a:srgbClr val="000000"/>
                </a:solidFill>
                <a:ln w="9525">
                  <a:solidFill>
                    <a:srgbClr val="009999"/>
                  </a:solidFill>
                  <a:round/>
                  <a:headEnd/>
                  <a:tailEnd/>
                </a:ln>
              </p:spPr>
              <p:txBody>
                <a:bodyPr/>
                <a:lstStyle/>
                <a:p>
                  <a:endParaRPr lang="en-US"/>
                </a:p>
              </p:txBody>
            </p:sp>
            <p:sp>
              <p:nvSpPr>
                <p:cNvPr id="5307" name="Freeform 187"/>
                <p:cNvSpPr>
                  <a:spLocks/>
                </p:cNvSpPr>
                <p:nvPr/>
              </p:nvSpPr>
              <p:spPr bwMode="auto">
                <a:xfrm>
                  <a:off x="3832" y="2117"/>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2 h 10"/>
                    <a:gd name="T28" fmla="*/ 5 w 10"/>
                    <a:gd name="T29" fmla="*/ 0 h 10"/>
                    <a:gd name="T30" fmla="*/ 3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3" y="10"/>
                      </a:lnTo>
                      <a:lnTo>
                        <a:pt x="5" y="10"/>
                      </a:lnTo>
                      <a:lnTo>
                        <a:pt x="7" y="10"/>
                      </a:lnTo>
                      <a:lnTo>
                        <a:pt x="8" y="8"/>
                      </a:lnTo>
                      <a:lnTo>
                        <a:pt x="8" y="8"/>
                      </a:lnTo>
                      <a:lnTo>
                        <a:pt x="10" y="7"/>
                      </a:lnTo>
                      <a:lnTo>
                        <a:pt x="10" y="5"/>
                      </a:lnTo>
                      <a:lnTo>
                        <a:pt x="8" y="3"/>
                      </a:lnTo>
                      <a:lnTo>
                        <a:pt x="7" y="2"/>
                      </a:lnTo>
                      <a:lnTo>
                        <a:pt x="5" y="0"/>
                      </a:lnTo>
                      <a:lnTo>
                        <a:pt x="3"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308" name="Freeform 188"/>
                <p:cNvSpPr>
                  <a:spLocks/>
                </p:cNvSpPr>
                <p:nvPr/>
              </p:nvSpPr>
              <p:spPr bwMode="auto">
                <a:xfrm>
                  <a:off x="3845" y="2102"/>
                  <a:ext cx="11" cy="10"/>
                </a:xfrm>
                <a:custGeom>
                  <a:avLst/>
                  <a:gdLst>
                    <a:gd name="T0" fmla="*/ 0 w 11"/>
                    <a:gd name="T1" fmla="*/ 3 h 10"/>
                    <a:gd name="T2" fmla="*/ 0 w 11"/>
                    <a:gd name="T3" fmla="*/ 5 h 10"/>
                    <a:gd name="T4" fmla="*/ 0 w 11"/>
                    <a:gd name="T5" fmla="*/ 7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7 h 10"/>
                    <a:gd name="T22" fmla="*/ 11 w 11"/>
                    <a:gd name="T23" fmla="*/ 5 h 10"/>
                    <a:gd name="T24" fmla="*/ 9 w 11"/>
                    <a:gd name="T25" fmla="*/ 3 h 10"/>
                    <a:gd name="T26" fmla="*/ 7 w 11"/>
                    <a:gd name="T27" fmla="*/ 1 h 10"/>
                    <a:gd name="T28" fmla="*/ 6 w 11"/>
                    <a:gd name="T29" fmla="*/ 0 h 10"/>
                    <a:gd name="T30" fmla="*/ 4 w 11"/>
                    <a:gd name="T31" fmla="*/ 0 h 10"/>
                    <a:gd name="T32" fmla="*/ 2 w 11"/>
                    <a:gd name="T33" fmla="*/ 1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7"/>
                      </a:lnTo>
                      <a:lnTo>
                        <a:pt x="0" y="8"/>
                      </a:lnTo>
                      <a:lnTo>
                        <a:pt x="2" y="10"/>
                      </a:lnTo>
                      <a:lnTo>
                        <a:pt x="4" y="10"/>
                      </a:lnTo>
                      <a:lnTo>
                        <a:pt x="6" y="10"/>
                      </a:lnTo>
                      <a:lnTo>
                        <a:pt x="7" y="10"/>
                      </a:lnTo>
                      <a:lnTo>
                        <a:pt x="9" y="8"/>
                      </a:lnTo>
                      <a:lnTo>
                        <a:pt x="9" y="8"/>
                      </a:lnTo>
                      <a:lnTo>
                        <a:pt x="11" y="7"/>
                      </a:lnTo>
                      <a:lnTo>
                        <a:pt x="11" y="5"/>
                      </a:lnTo>
                      <a:lnTo>
                        <a:pt x="9" y="3"/>
                      </a:lnTo>
                      <a:lnTo>
                        <a:pt x="7" y="1"/>
                      </a:lnTo>
                      <a:lnTo>
                        <a:pt x="6"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309" name="Freeform 189"/>
                <p:cNvSpPr>
                  <a:spLocks/>
                </p:cNvSpPr>
                <p:nvPr/>
              </p:nvSpPr>
              <p:spPr bwMode="auto">
                <a:xfrm>
                  <a:off x="3859" y="2088"/>
                  <a:ext cx="10" cy="10"/>
                </a:xfrm>
                <a:custGeom>
                  <a:avLst/>
                  <a:gdLst>
                    <a:gd name="T0" fmla="*/ 0 w 10"/>
                    <a:gd name="T1" fmla="*/ 2 h 10"/>
                    <a:gd name="T2" fmla="*/ 0 w 10"/>
                    <a:gd name="T3" fmla="*/ 4 h 10"/>
                    <a:gd name="T4" fmla="*/ 0 w 10"/>
                    <a:gd name="T5" fmla="*/ 5 h 10"/>
                    <a:gd name="T6" fmla="*/ 0 w 10"/>
                    <a:gd name="T7" fmla="*/ 7 h 10"/>
                    <a:gd name="T8" fmla="*/ 2 w 10"/>
                    <a:gd name="T9" fmla="*/ 9 h 10"/>
                    <a:gd name="T10" fmla="*/ 3 w 10"/>
                    <a:gd name="T11" fmla="*/ 10 h 10"/>
                    <a:gd name="T12" fmla="*/ 5 w 10"/>
                    <a:gd name="T13" fmla="*/ 10 h 10"/>
                    <a:gd name="T14" fmla="*/ 7 w 10"/>
                    <a:gd name="T15" fmla="*/ 9 h 10"/>
                    <a:gd name="T16" fmla="*/ 8 w 10"/>
                    <a:gd name="T17" fmla="*/ 7 h 10"/>
                    <a:gd name="T18" fmla="*/ 8 w 10"/>
                    <a:gd name="T19" fmla="*/ 7 h 10"/>
                    <a:gd name="T20" fmla="*/ 10 w 10"/>
                    <a:gd name="T21" fmla="*/ 5 h 10"/>
                    <a:gd name="T22" fmla="*/ 10 w 10"/>
                    <a:gd name="T23" fmla="*/ 4 h 10"/>
                    <a:gd name="T24" fmla="*/ 8 w 10"/>
                    <a:gd name="T25" fmla="*/ 2 h 10"/>
                    <a:gd name="T26" fmla="*/ 7 w 10"/>
                    <a:gd name="T27" fmla="*/ 0 h 10"/>
                    <a:gd name="T28" fmla="*/ 5 w 10"/>
                    <a:gd name="T29" fmla="*/ 0 h 10"/>
                    <a:gd name="T30" fmla="*/ 3 w 10"/>
                    <a:gd name="T31" fmla="*/ 0 h 10"/>
                    <a:gd name="T32" fmla="*/ 2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4"/>
                      </a:lnTo>
                      <a:lnTo>
                        <a:pt x="0" y="5"/>
                      </a:lnTo>
                      <a:lnTo>
                        <a:pt x="0" y="7"/>
                      </a:lnTo>
                      <a:lnTo>
                        <a:pt x="2" y="9"/>
                      </a:lnTo>
                      <a:lnTo>
                        <a:pt x="3" y="10"/>
                      </a:lnTo>
                      <a:lnTo>
                        <a:pt x="5" y="10"/>
                      </a:lnTo>
                      <a:lnTo>
                        <a:pt x="7" y="9"/>
                      </a:lnTo>
                      <a:lnTo>
                        <a:pt x="8" y="7"/>
                      </a:lnTo>
                      <a:lnTo>
                        <a:pt x="8" y="7"/>
                      </a:lnTo>
                      <a:lnTo>
                        <a:pt x="10" y="5"/>
                      </a:lnTo>
                      <a:lnTo>
                        <a:pt x="10" y="4"/>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310" name="Freeform 190"/>
                <p:cNvSpPr>
                  <a:spLocks/>
                </p:cNvSpPr>
                <p:nvPr/>
              </p:nvSpPr>
              <p:spPr bwMode="auto">
                <a:xfrm>
                  <a:off x="3872" y="2073"/>
                  <a:ext cx="11" cy="10"/>
                </a:xfrm>
                <a:custGeom>
                  <a:avLst/>
                  <a:gdLst>
                    <a:gd name="T0" fmla="*/ 0 w 11"/>
                    <a:gd name="T1" fmla="*/ 2 h 10"/>
                    <a:gd name="T2" fmla="*/ 0 w 11"/>
                    <a:gd name="T3" fmla="*/ 3 h 10"/>
                    <a:gd name="T4" fmla="*/ 0 w 11"/>
                    <a:gd name="T5" fmla="*/ 5 h 10"/>
                    <a:gd name="T6" fmla="*/ 0 w 11"/>
                    <a:gd name="T7" fmla="*/ 7 h 10"/>
                    <a:gd name="T8" fmla="*/ 2 w 11"/>
                    <a:gd name="T9" fmla="*/ 9 h 10"/>
                    <a:gd name="T10" fmla="*/ 4 w 11"/>
                    <a:gd name="T11" fmla="*/ 10 h 10"/>
                    <a:gd name="T12" fmla="*/ 6 w 11"/>
                    <a:gd name="T13" fmla="*/ 10 h 10"/>
                    <a:gd name="T14" fmla="*/ 7 w 11"/>
                    <a:gd name="T15" fmla="*/ 9 h 10"/>
                    <a:gd name="T16" fmla="*/ 9 w 11"/>
                    <a:gd name="T17" fmla="*/ 7 h 10"/>
                    <a:gd name="T18" fmla="*/ 9 w 11"/>
                    <a:gd name="T19" fmla="*/ 7 h 10"/>
                    <a:gd name="T20" fmla="*/ 11 w 11"/>
                    <a:gd name="T21" fmla="*/ 5 h 10"/>
                    <a:gd name="T22" fmla="*/ 11 w 11"/>
                    <a:gd name="T23" fmla="*/ 3 h 10"/>
                    <a:gd name="T24" fmla="*/ 9 w 11"/>
                    <a:gd name="T25" fmla="*/ 2 h 10"/>
                    <a:gd name="T26" fmla="*/ 7 w 11"/>
                    <a:gd name="T27" fmla="*/ 0 h 10"/>
                    <a:gd name="T28" fmla="*/ 6 w 11"/>
                    <a:gd name="T29" fmla="*/ 0 h 10"/>
                    <a:gd name="T30" fmla="*/ 4 w 11"/>
                    <a:gd name="T31" fmla="*/ 0 h 10"/>
                    <a:gd name="T32" fmla="*/ 2 w 11"/>
                    <a:gd name="T33" fmla="*/ 0 h 10"/>
                    <a:gd name="T34" fmla="*/ 0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2"/>
                      </a:moveTo>
                      <a:lnTo>
                        <a:pt x="0" y="3"/>
                      </a:lnTo>
                      <a:lnTo>
                        <a:pt x="0" y="5"/>
                      </a:lnTo>
                      <a:lnTo>
                        <a:pt x="0" y="7"/>
                      </a:lnTo>
                      <a:lnTo>
                        <a:pt x="2" y="9"/>
                      </a:lnTo>
                      <a:lnTo>
                        <a:pt x="4" y="10"/>
                      </a:lnTo>
                      <a:lnTo>
                        <a:pt x="6" y="10"/>
                      </a:lnTo>
                      <a:lnTo>
                        <a:pt x="7" y="9"/>
                      </a:lnTo>
                      <a:lnTo>
                        <a:pt x="9" y="7"/>
                      </a:lnTo>
                      <a:lnTo>
                        <a:pt x="9" y="7"/>
                      </a:lnTo>
                      <a:lnTo>
                        <a:pt x="11" y="5"/>
                      </a:lnTo>
                      <a:lnTo>
                        <a:pt x="11" y="3"/>
                      </a:lnTo>
                      <a:lnTo>
                        <a:pt x="9" y="2"/>
                      </a:lnTo>
                      <a:lnTo>
                        <a:pt x="7" y="0"/>
                      </a:lnTo>
                      <a:lnTo>
                        <a:pt x="6" y="0"/>
                      </a:lnTo>
                      <a:lnTo>
                        <a:pt x="4"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311" name="Freeform 191"/>
                <p:cNvSpPr>
                  <a:spLocks/>
                </p:cNvSpPr>
                <p:nvPr/>
              </p:nvSpPr>
              <p:spPr bwMode="auto">
                <a:xfrm>
                  <a:off x="3886" y="2058"/>
                  <a:ext cx="10" cy="10"/>
                </a:xfrm>
                <a:custGeom>
                  <a:avLst/>
                  <a:gdLst>
                    <a:gd name="T0" fmla="*/ 2 w 10"/>
                    <a:gd name="T1" fmla="*/ 2 h 10"/>
                    <a:gd name="T2" fmla="*/ 0 w 10"/>
                    <a:gd name="T3" fmla="*/ 3 h 10"/>
                    <a:gd name="T4" fmla="*/ 0 w 10"/>
                    <a:gd name="T5" fmla="*/ 5 h 10"/>
                    <a:gd name="T6" fmla="*/ 2 w 10"/>
                    <a:gd name="T7" fmla="*/ 7 h 10"/>
                    <a:gd name="T8" fmla="*/ 3 w 10"/>
                    <a:gd name="T9" fmla="*/ 8 h 10"/>
                    <a:gd name="T10" fmla="*/ 5 w 10"/>
                    <a:gd name="T11" fmla="*/ 10 h 10"/>
                    <a:gd name="T12" fmla="*/ 7 w 10"/>
                    <a:gd name="T13" fmla="*/ 10 h 10"/>
                    <a:gd name="T14" fmla="*/ 8 w 10"/>
                    <a:gd name="T15" fmla="*/ 8 h 10"/>
                    <a:gd name="T16" fmla="*/ 10 w 10"/>
                    <a:gd name="T17" fmla="*/ 7 h 10"/>
                    <a:gd name="T18" fmla="*/ 10 w 10"/>
                    <a:gd name="T19" fmla="*/ 7 h 10"/>
                    <a:gd name="T20" fmla="*/ 10 w 10"/>
                    <a:gd name="T21" fmla="*/ 5 h 10"/>
                    <a:gd name="T22" fmla="*/ 10 w 10"/>
                    <a:gd name="T23" fmla="*/ 3 h 10"/>
                    <a:gd name="T24" fmla="*/ 10 w 10"/>
                    <a:gd name="T25" fmla="*/ 2 h 10"/>
                    <a:gd name="T26" fmla="*/ 8 w 10"/>
                    <a:gd name="T27" fmla="*/ 0 h 10"/>
                    <a:gd name="T28" fmla="*/ 7 w 10"/>
                    <a:gd name="T29" fmla="*/ 0 h 10"/>
                    <a:gd name="T30" fmla="*/ 5 w 10"/>
                    <a:gd name="T31" fmla="*/ 0 h 10"/>
                    <a:gd name="T32" fmla="*/ 3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3"/>
                      </a:lnTo>
                      <a:lnTo>
                        <a:pt x="0" y="5"/>
                      </a:lnTo>
                      <a:lnTo>
                        <a:pt x="2" y="7"/>
                      </a:lnTo>
                      <a:lnTo>
                        <a:pt x="3" y="8"/>
                      </a:lnTo>
                      <a:lnTo>
                        <a:pt x="5" y="10"/>
                      </a:lnTo>
                      <a:lnTo>
                        <a:pt x="7" y="10"/>
                      </a:lnTo>
                      <a:lnTo>
                        <a:pt x="8" y="8"/>
                      </a:lnTo>
                      <a:lnTo>
                        <a:pt x="10" y="7"/>
                      </a:lnTo>
                      <a:lnTo>
                        <a:pt x="10" y="7"/>
                      </a:lnTo>
                      <a:lnTo>
                        <a:pt x="10" y="5"/>
                      </a:lnTo>
                      <a:lnTo>
                        <a:pt x="10" y="3"/>
                      </a:lnTo>
                      <a:lnTo>
                        <a:pt x="10" y="2"/>
                      </a:lnTo>
                      <a:lnTo>
                        <a:pt x="8" y="0"/>
                      </a:lnTo>
                      <a:lnTo>
                        <a:pt x="7" y="0"/>
                      </a:lnTo>
                      <a:lnTo>
                        <a:pt x="5" y="0"/>
                      </a:lnTo>
                      <a:lnTo>
                        <a:pt x="3" y="0"/>
                      </a:lnTo>
                      <a:lnTo>
                        <a:pt x="2" y="2"/>
                      </a:lnTo>
                      <a:close/>
                    </a:path>
                  </a:pathLst>
                </a:custGeom>
                <a:solidFill>
                  <a:srgbClr val="000000"/>
                </a:solidFill>
                <a:ln w="9525">
                  <a:solidFill>
                    <a:srgbClr val="009999"/>
                  </a:solidFill>
                  <a:round/>
                  <a:headEnd/>
                  <a:tailEnd/>
                </a:ln>
              </p:spPr>
              <p:txBody>
                <a:bodyPr/>
                <a:lstStyle/>
                <a:p>
                  <a:endParaRPr lang="en-US"/>
                </a:p>
              </p:txBody>
            </p:sp>
            <p:sp>
              <p:nvSpPr>
                <p:cNvPr id="5312" name="Freeform 192"/>
                <p:cNvSpPr>
                  <a:spLocks/>
                </p:cNvSpPr>
                <p:nvPr/>
              </p:nvSpPr>
              <p:spPr bwMode="auto">
                <a:xfrm>
                  <a:off x="3899" y="2043"/>
                  <a:ext cx="11" cy="10"/>
                </a:xfrm>
                <a:custGeom>
                  <a:avLst/>
                  <a:gdLst>
                    <a:gd name="T0" fmla="*/ 2 w 11"/>
                    <a:gd name="T1" fmla="*/ 3 h 10"/>
                    <a:gd name="T2" fmla="*/ 0 w 11"/>
                    <a:gd name="T3" fmla="*/ 5 h 10"/>
                    <a:gd name="T4" fmla="*/ 0 w 11"/>
                    <a:gd name="T5" fmla="*/ 7 h 10"/>
                    <a:gd name="T6" fmla="*/ 2 w 11"/>
                    <a:gd name="T7" fmla="*/ 8 h 10"/>
                    <a:gd name="T8" fmla="*/ 4 w 11"/>
                    <a:gd name="T9" fmla="*/ 10 h 10"/>
                    <a:gd name="T10" fmla="*/ 5 w 11"/>
                    <a:gd name="T11" fmla="*/ 10 h 10"/>
                    <a:gd name="T12" fmla="*/ 7 w 11"/>
                    <a:gd name="T13" fmla="*/ 10 h 10"/>
                    <a:gd name="T14" fmla="*/ 9 w 11"/>
                    <a:gd name="T15" fmla="*/ 10 h 10"/>
                    <a:gd name="T16" fmla="*/ 11 w 11"/>
                    <a:gd name="T17" fmla="*/ 8 h 10"/>
                    <a:gd name="T18" fmla="*/ 11 w 11"/>
                    <a:gd name="T19" fmla="*/ 8 h 10"/>
                    <a:gd name="T20" fmla="*/ 11 w 11"/>
                    <a:gd name="T21" fmla="*/ 7 h 10"/>
                    <a:gd name="T22" fmla="*/ 11 w 11"/>
                    <a:gd name="T23" fmla="*/ 5 h 10"/>
                    <a:gd name="T24" fmla="*/ 11 w 11"/>
                    <a:gd name="T25" fmla="*/ 3 h 10"/>
                    <a:gd name="T26" fmla="*/ 9 w 11"/>
                    <a:gd name="T27" fmla="*/ 1 h 10"/>
                    <a:gd name="T28" fmla="*/ 7 w 11"/>
                    <a:gd name="T29" fmla="*/ 0 h 10"/>
                    <a:gd name="T30" fmla="*/ 5 w 11"/>
                    <a:gd name="T31" fmla="*/ 0 h 10"/>
                    <a:gd name="T32" fmla="*/ 4 w 11"/>
                    <a:gd name="T33" fmla="*/ 1 h 10"/>
                    <a:gd name="T34" fmla="*/ 2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2" y="3"/>
                      </a:moveTo>
                      <a:lnTo>
                        <a:pt x="0" y="5"/>
                      </a:lnTo>
                      <a:lnTo>
                        <a:pt x="0" y="7"/>
                      </a:lnTo>
                      <a:lnTo>
                        <a:pt x="2" y="8"/>
                      </a:lnTo>
                      <a:lnTo>
                        <a:pt x="4" y="10"/>
                      </a:lnTo>
                      <a:lnTo>
                        <a:pt x="5" y="10"/>
                      </a:lnTo>
                      <a:lnTo>
                        <a:pt x="7" y="10"/>
                      </a:lnTo>
                      <a:lnTo>
                        <a:pt x="9" y="10"/>
                      </a:lnTo>
                      <a:lnTo>
                        <a:pt x="11" y="8"/>
                      </a:lnTo>
                      <a:lnTo>
                        <a:pt x="11" y="8"/>
                      </a:lnTo>
                      <a:lnTo>
                        <a:pt x="11" y="7"/>
                      </a:lnTo>
                      <a:lnTo>
                        <a:pt x="11" y="5"/>
                      </a:lnTo>
                      <a:lnTo>
                        <a:pt x="11" y="3"/>
                      </a:lnTo>
                      <a:lnTo>
                        <a:pt x="9" y="1"/>
                      </a:lnTo>
                      <a:lnTo>
                        <a:pt x="7" y="0"/>
                      </a:lnTo>
                      <a:lnTo>
                        <a:pt x="5" y="0"/>
                      </a:lnTo>
                      <a:lnTo>
                        <a:pt x="4" y="1"/>
                      </a:lnTo>
                      <a:lnTo>
                        <a:pt x="2" y="3"/>
                      </a:lnTo>
                      <a:close/>
                    </a:path>
                  </a:pathLst>
                </a:custGeom>
                <a:solidFill>
                  <a:srgbClr val="000000"/>
                </a:solidFill>
                <a:ln w="9525">
                  <a:solidFill>
                    <a:srgbClr val="009999"/>
                  </a:solidFill>
                  <a:round/>
                  <a:headEnd/>
                  <a:tailEnd/>
                </a:ln>
              </p:spPr>
              <p:txBody>
                <a:bodyPr/>
                <a:lstStyle/>
                <a:p>
                  <a:endParaRPr lang="en-US"/>
                </a:p>
              </p:txBody>
            </p:sp>
            <p:sp>
              <p:nvSpPr>
                <p:cNvPr id="5313" name="Freeform 193"/>
                <p:cNvSpPr>
                  <a:spLocks/>
                </p:cNvSpPr>
                <p:nvPr/>
              </p:nvSpPr>
              <p:spPr bwMode="auto">
                <a:xfrm>
                  <a:off x="3913" y="2028"/>
                  <a:ext cx="10" cy="10"/>
                </a:xfrm>
                <a:custGeom>
                  <a:avLst/>
                  <a:gdLst>
                    <a:gd name="T0" fmla="*/ 2 w 10"/>
                    <a:gd name="T1" fmla="*/ 3 h 10"/>
                    <a:gd name="T2" fmla="*/ 0 w 10"/>
                    <a:gd name="T3" fmla="*/ 5 h 10"/>
                    <a:gd name="T4" fmla="*/ 0 w 10"/>
                    <a:gd name="T5" fmla="*/ 6 h 10"/>
                    <a:gd name="T6" fmla="*/ 2 w 10"/>
                    <a:gd name="T7" fmla="*/ 8 h 10"/>
                    <a:gd name="T8" fmla="*/ 3 w 10"/>
                    <a:gd name="T9" fmla="*/ 10 h 10"/>
                    <a:gd name="T10" fmla="*/ 5 w 10"/>
                    <a:gd name="T11" fmla="*/ 10 h 10"/>
                    <a:gd name="T12" fmla="*/ 7 w 10"/>
                    <a:gd name="T13" fmla="*/ 10 h 10"/>
                    <a:gd name="T14" fmla="*/ 8 w 10"/>
                    <a:gd name="T15" fmla="*/ 10 h 10"/>
                    <a:gd name="T16" fmla="*/ 10 w 10"/>
                    <a:gd name="T17" fmla="*/ 8 h 10"/>
                    <a:gd name="T18" fmla="*/ 10 w 10"/>
                    <a:gd name="T19" fmla="*/ 8 h 10"/>
                    <a:gd name="T20" fmla="*/ 10 w 10"/>
                    <a:gd name="T21" fmla="*/ 6 h 10"/>
                    <a:gd name="T22" fmla="*/ 10 w 10"/>
                    <a:gd name="T23" fmla="*/ 5 h 10"/>
                    <a:gd name="T24" fmla="*/ 10 w 10"/>
                    <a:gd name="T25" fmla="*/ 3 h 10"/>
                    <a:gd name="T26" fmla="*/ 8 w 10"/>
                    <a:gd name="T27" fmla="*/ 1 h 10"/>
                    <a:gd name="T28" fmla="*/ 7 w 10"/>
                    <a:gd name="T29" fmla="*/ 0 h 10"/>
                    <a:gd name="T30" fmla="*/ 5 w 10"/>
                    <a:gd name="T31" fmla="*/ 0 h 10"/>
                    <a:gd name="T32" fmla="*/ 3 w 10"/>
                    <a:gd name="T33" fmla="*/ 1 h 10"/>
                    <a:gd name="T34" fmla="*/ 2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3"/>
                      </a:moveTo>
                      <a:lnTo>
                        <a:pt x="0" y="5"/>
                      </a:lnTo>
                      <a:lnTo>
                        <a:pt x="0" y="6"/>
                      </a:lnTo>
                      <a:lnTo>
                        <a:pt x="2" y="8"/>
                      </a:lnTo>
                      <a:lnTo>
                        <a:pt x="3" y="10"/>
                      </a:lnTo>
                      <a:lnTo>
                        <a:pt x="5" y="10"/>
                      </a:lnTo>
                      <a:lnTo>
                        <a:pt x="7" y="10"/>
                      </a:lnTo>
                      <a:lnTo>
                        <a:pt x="8" y="10"/>
                      </a:lnTo>
                      <a:lnTo>
                        <a:pt x="10" y="8"/>
                      </a:lnTo>
                      <a:lnTo>
                        <a:pt x="10" y="8"/>
                      </a:lnTo>
                      <a:lnTo>
                        <a:pt x="10" y="6"/>
                      </a:lnTo>
                      <a:lnTo>
                        <a:pt x="10" y="5"/>
                      </a:lnTo>
                      <a:lnTo>
                        <a:pt x="10" y="3"/>
                      </a:lnTo>
                      <a:lnTo>
                        <a:pt x="8" y="1"/>
                      </a:lnTo>
                      <a:lnTo>
                        <a:pt x="7" y="0"/>
                      </a:lnTo>
                      <a:lnTo>
                        <a:pt x="5" y="0"/>
                      </a:lnTo>
                      <a:lnTo>
                        <a:pt x="3" y="1"/>
                      </a:lnTo>
                      <a:lnTo>
                        <a:pt x="2" y="3"/>
                      </a:lnTo>
                      <a:close/>
                    </a:path>
                  </a:pathLst>
                </a:custGeom>
                <a:solidFill>
                  <a:srgbClr val="000000"/>
                </a:solidFill>
                <a:ln w="9525">
                  <a:solidFill>
                    <a:srgbClr val="009999"/>
                  </a:solidFill>
                  <a:round/>
                  <a:headEnd/>
                  <a:tailEnd/>
                </a:ln>
              </p:spPr>
              <p:txBody>
                <a:bodyPr/>
                <a:lstStyle/>
                <a:p>
                  <a:endParaRPr lang="en-US"/>
                </a:p>
              </p:txBody>
            </p:sp>
            <p:sp>
              <p:nvSpPr>
                <p:cNvPr id="5314" name="Freeform 194"/>
                <p:cNvSpPr>
                  <a:spLocks/>
                </p:cNvSpPr>
                <p:nvPr/>
              </p:nvSpPr>
              <p:spPr bwMode="auto">
                <a:xfrm>
                  <a:off x="3926" y="2012"/>
                  <a:ext cx="11" cy="11"/>
                </a:xfrm>
                <a:custGeom>
                  <a:avLst/>
                  <a:gdLst>
                    <a:gd name="T0" fmla="*/ 2 w 11"/>
                    <a:gd name="T1" fmla="*/ 4 h 11"/>
                    <a:gd name="T2" fmla="*/ 0 w 11"/>
                    <a:gd name="T3" fmla="*/ 5 h 11"/>
                    <a:gd name="T4" fmla="*/ 0 w 11"/>
                    <a:gd name="T5" fmla="*/ 7 h 11"/>
                    <a:gd name="T6" fmla="*/ 2 w 11"/>
                    <a:gd name="T7" fmla="*/ 9 h 11"/>
                    <a:gd name="T8" fmla="*/ 4 w 11"/>
                    <a:gd name="T9" fmla="*/ 11 h 11"/>
                    <a:gd name="T10" fmla="*/ 5 w 11"/>
                    <a:gd name="T11" fmla="*/ 11 h 11"/>
                    <a:gd name="T12" fmla="*/ 7 w 11"/>
                    <a:gd name="T13" fmla="*/ 11 h 11"/>
                    <a:gd name="T14" fmla="*/ 9 w 11"/>
                    <a:gd name="T15" fmla="*/ 11 h 11"/>
                    <a:gd name="T16" fmla="*/ 11 w 11"/>
                    <a:gd name="T17" fmla="*/ 9 h 11"/>
                    <a:gd name="T18" fmla="*/ 11 w 11"/>
                    <a:gd name="T19" fmla="*/ 9 h 11"/>
                    <a:gd name="T20" fmla="*/ 11 w 11"/>
                    <a:gd name="T21" fmla="*/ 7 h 11"/>
                    <a:gd name="T22" fmla="*/ 11 w 11"/>
                    <a:gd name="T23" fmla="*/ 5 h 11"/>
                    <a:gd name="T24" fmla="*/ 11 w 11"/>
                    <a:gd name="T25" fmla="*/ 4 h 11"/>
                    <a:gd name="T26" fmla="*/ 9 w 11"/>
                    <a:gd name="T27" fmla="*/ 2 h 11"/>
                    <a:gd name="T28" fmla="*/ 7 w 11"/>
                    <a:gd name="T29" fmla="*/ 0 h 11"/>
                    <a:gd name="T30" fmla="*/ 5 w 11"/>
                    <a:gd name="T31" fmla="*/ 0 h 11"/>
                    <a:gd name="T32" fmla="*/ 4 w 11"/>
                    <a:gd name="T33" fmla="*/ 2 h 11"/>
                    <a:gd name="T34" fmla="*/ 2 w 11"/>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2" y="4"/>
                      </a:moveTo>
                      <a:lnTo>
                        <a:pt x="0" y="5"/>
                      </a:lnTo>
                      <a:lnTo>
                        <a:pt x="0" y="7"/>
                      </a:lnTo>
                      <a:lnTo>
                        <a:pt x="2" y="9"/>
                      </a:lnTo>
                      <a:lnTo>
                        <a:pt x="4" y="11"/>
                      </a:lnTo>
                      <a:lnTo>
                        <a:pt x="5" y="11"/>
                      </a:lnTo>
                      <a:lnTo>
                        <a:pt x="7" y="11"/>
                      </a:lnTo>
                      <a:lnTo>
                        <a:pt x="9" y="11"/>
                      </a:lnTo>
                      <a:lnTo>
                        <a:pt x="11" y="9"/>
                      </a:lnTo>
                      <a:lnTo>
                        <a:pt x="11" y="9"/>
                      </a:lnTo>
                      <a:lnTo>
                        <a:pt x="11" y="7"/>
                      </a:lnTo>
                      <a:lnTo>
                        <a:pt x="11" y="5"/>
                      </a:lnTo>
                      <a:lnTo>
                        <a:pt x="11" y="4"/>
                      </a:lnTo>
                      <a:lnTo>
                        <a:pt x="9" y="2"/>
                      </a:lnTo>
                      <a:lnTo>
                        <a:pt x="7" y="0"/>
                      </a:lnTo>
                      <a:lnTo>
                        <a:pt x="5" y="0"/>
                      </a:lnTo>
                      <a:lnTo>
                        <a:pt x="4" y="2"/>
                      </a:lnTo>
                      <a:lnTo>
                        <a:pt x="2" y="4"/>
                      </a:lnTo>
                      <a:close/>
                    </a:path>
                  </a:pathLst>
                </a:custGeom>
                <a:solidFill>
                  <a:srgbClr val="000000"/>
                </a:solidFill>
                <a:ln w="9525">
                  <a:solidFill>
                    <a:srgbClr val="009999"/>
                  </a:solidFill>
                  <a:round/>
                  <a:headEnd/>
                  <a:tailEnd/>
                </a:ln>
              </p:spPr>
              <p:txBody>
                <a:bodyPr/>
                <a:lstStyle/>
                <a:p>
                  <a:endParaRPr lang="en-US"/>
                </a:p>
              </p:txBody>
            </p:sp>
            <p:sp>
              <p:nvSpPr>
                <p:cNvPr id="5315" name="Freeform 195"/>
                <p:cNvSpPr>
                  <a:spLocks/>
                </p:cNvSpPr>
                <p:nvPr/>
              </p:nvSpPr>
              <p:spPr bwMode="auto">
                <a:xfrm>
                  <a:off x="3942" y="1997"/>
                  <a:ext cx="10" cy="10"/>
                </a:xfrm>
                <a:custGeom>
                  <a:avLst/>
                  <a:gdLst>
                    <a:gd name="T0" fmla="*/ 0 w 10"/>
                    <a:gd name="T1" fmla="*/ 4 h 10"/>
                    <a:gd name="T2" fmla="*/ 0 w 10"/>
                    <a:gd name="T3" fmla="*/ 5 h 10"/>
                    <a:gd name="T4" fmla="*/ 0 w 10"/>
                    <a:gd name="T5" fmla="*/ 7 h 10"/>
                    <a:gd name="T6" fmla="*/ 0 w 10"/>
                    <a:gd name="T7" fmla="*/ 9 h 10"/>
                    <a:gd name="T8" fmla="*/ 1 w 10"/>
                    <a:gd name="T9" fmla="*/ 10 h 10"/>
                    <a:gd name="T10" fmla="*/ 3 w 10"/>
                    <a:gd name="T11" fmla="*/ 10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8 w 10"/>
                    <a:gd name="T25" fmla="*/ 4 h 10"/>
                    <a:gd name="T26" fmla="*/ 6 w 10"/>
                    <a:gd name="T27" fmla="*/ 2 h 10"/>
                    <a:gd name="T28" fmla="*/ 5 w 10"/>
                    <a:gd name="T29" fmla="*/ 0 h 10"/>
                    <a:gd name="T30" fmla="*/ 3 w 10"/>
                    <a:gd name="T31" fmla="*/ 0 h 10"/>
                    <a:gd name="T32" fmla="*/ 1 w 10"/>
                    <a:gd name="T33" fmla="*/ 2 h 10"/>
                    <a:gd name="T34" fmla="*/ 0 w 10"/>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4"/>
                      </a:moveTo>
                      <a:lnTo>
                        <a:pt x="0" y="5"/>
                      </a:lnTo>
                      <a:lnTo>
                        <a:pt x="0" y="7"/>
                      </a:lnTo>
                      <a:lnTo>
                        <a:pt x="0" y="9"/>
                      </a:lnTo>
                      <a:lnTo>
                        <a:pt x="1" y="10"/>
                      </a:lnTo>
                      <a:lnTo>
                        <a:pt x="3" y="10"/>
                      </a:lnTo>
                      <a:lnTo>
                        <a:pt x="5" y="10"/>
                      </a:lnTo>
                      <a:lnTo>
                        <a:pt x="6" y="10"/>
                      </a:lnTo>
                      <a:lnTo>
                        <a:pt x="8" y="9"/>
                      </a:lnTo>
                      <a:lnTo>
                        <a:pt x="8" y="9"/>
                      </a:lnTo>
                      <a:lnTo>
                        <a:pt x="10" y="7"/>
                      </a:lnTo>
                      <a:lnTo>
                        <a:pt x="10" y="5"/>
                      </a:lnTo>
                      <a:lnTo>
                        <a:pt x="8" y="4"/>
                      </a:lnTo>
                      <a:lnTo>
                        <a:pt x="6" y="2"/>
                      </a:lnTo>
                      <a:lnTo>
                        <a:pt x="5" y="0"/>
                      </a:lnTo>
                      <a:lnTo>
                        <a:pt x="3" y="0"/>
                      </a:lnTo>
                      <a:lnTo>
                        <a:pt x="1" y="2"/>
                      </a:lnTo>
                      <a:lnTo>
                        <a:pt x="0" y="4"/>
                      </a:lnTo>
                      <a:close/>
                    </a:path>
                  </a:pathLst>
                </a:custGeom>
                <a:solidFill>
                  <a:srgbClr val="000000"/>
                </a:solidFill>
                <a:ln w="9525">
                  <a:solidFill>
                    <a:srgbClr val="009999"/>
                  </a:solidFill>
                  <a:round/>
                  <a:headEnd/>
                  <a:tailEnd/>
                </a:ln>
              </p:spPr>
              <p:txBody>
                <a:bodyPr/>
                <a:lstStyle/>
                <a:p>
                  <a:endParaRPr lang="en-US"/>
                </a:p>
              </p:txBody>
            </p:sp>
            <p:sp>
              <p:nvSpPr>
                <p:cNvPr id="5316" name="Freeform 196"/>
                <p:cNvSpPr>
                  <a:spLocks/>
                </p:cNvSpPr>
                <p:nvPr/>
              </p:nvSpPr>
              <p:spPr bwMode="auto">
                <a:xfrm>
                  <a:off x="3955" y="1984"/>
                  <a:ext cx="10" cy="10"/>
                </a:xfrm>
                <a:custGeom>
                  <a:avLst/>
                  <a:gdLst>
                    <a:gd name="T0" fmla="*/ 0 w 10"/>
                    <a:gd name="T1" fmla="*/ 1 h 10"/>
                    <a:gd name="T2" fmla="*/ 0 w 10"/>
                    <a:gd name="T3" fmla="*/ 3 h 10"/>
                    <a:gd name="T4" fmla="*/ 0 w 10"/>
                    <a:gd name="T5" fmla="*/ 5 h 10"/>
                    <a:gd name="T6" fmla="*/ 0 w 10"/>
                    <a:gd name="T7" fmla="*/ 7 h 10"/>
                    <a:gd name="T8" fmla="*/ 2 w 10"/>
                    <a:gd name="T9" fmla="*/ 8 h 10"/>
                    <a:gd name="T10" fmla="*/ 3 w 10"/>
                    <a:gd name="T11" fmla="*/ 10 h 10"/>
                    <a:gd name="T12" fmla="*/ 5 w 10"/>
                    <a:gd name="T13" fmla="*/ 10 h 10"/>
                    <a:gd name="T14" fmla="*/ 7 w 10"/>
                    <a:gd name="T15" fmla="*/ 8 h 10"/>
                    <a:gd name="T16" fmla="*/ 9 w 10"/>
                    <a:gd name="T17" fmla="*/ 7 h 10"/>
                    <a:gd name="T18" fmla="*/ 9 w 10"/>
                    <a:gd name="T19" fmla="*/ 7 h 10"/>
                    <a:gd name="T20" fmla="*/ 10 w 10"/>
                    <a:gd name="T21" fmla="*/ 5 h 10"/>
                    <a:gd name="T22" fmla="*/ 10 w 10"/>
                    <a:gd name="T23" fmla="*/ 3 h 10"/>
                    <a:gd name="T24" fmla="*/ 9 w 10"/>
                    <a:gd name="T25" fmla="*/ 1 h 10"/>
                    <a:gd name="T26" fmla="*/ 7 w 10"/>
                    <a:gd name="T27" fmla="*/ 0 h 10"/>
                    <a:gd name="T28" fmla="*/ 5 w 10"/>
                    <a:gd name="T29" fmla="*/ 0 h 10"/>
                    <a:gd name="T30" fmla="*/ 3 w 10"/>
                    <a:gd name="T31" fmla="*/ 0 h 10"/>
                    <a:gd name="T32" fmla="*/ 2 w 10"/>
                    <a:gd name="T33" fmla="*/ 0 h 10"/>
                    <a:gd name="T34" fmla="*/ 0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1"/>
                      </a:moveTo>
                      <a:lnTo>
                        <a:pt x="0" y="3"/>
                      </a:lnTo>
                      <a:lnTo>
                        <a:pt x="0" y="5"/>
                      </a:lnTo>
                      <a:lnTo>
                        <a:pt x="0" y="7"/>
                      </a:lnTo>
                      <a:lnTo>
                        <a:pt x="2" y="8"/>
                      </a:lnTo>
                      <a:lnTo>
                        <a:pt x="3" y="10"/>
                      </a:lnTo>
                      <a:lnTo>
                        <a:pt x="5" y="10"/>
                      </a:lnTo>
                      <a:lnTo>
                        <a:pt x="7" y="8"/>
                      </a:lnTo>
                      <a:lnTo>
                        <a:pt x="9" y="7"/>
                      </a:lnTo>
                      <a:lnTo>
                        <a:pt x="9" y="7"/>
                      </a:lnTo>
                      <a:lnTo>
                        <a:pt x="10" y="5"/>
                      </a:lnTo>
                      <a:lnTo>
                        <a:pt x="10" y="3"/>
                      </a:lnTo>
                      <a:lnTo>
                        <a:pt x="9" y="1"/>
                      </a:lnTo>
                      <a:lnTo>
                        <a:pt x="7" y="0"/>
                      </a:lnTo>
                      <a:lnTo>
                        <a:pt x="5" y="0"/>
                      </a:lnTo>
                      <a:lnTo>
                        <a:pt x="3" y="0"/>
                      </a:lnTo>
                      <a:lnTo>
                        <a:pt x="2" y="0"/>
                      </a:lnTo>
                      <a:lnTo>
                        <a:pt x="0" y="1"/>
                      </a:lnTo>
                      <a:close/>
                    </a:path>
                  </a:pathLst>
                </a:custGeom>
                <a:solidFill>
                  <a:srgbClr val="000000"/>
                </a:solidFill>
                <a:ln w="9525">
                  <a:solidFill>
                    <a:srgbClr val="009999"/>
                  </a:solidFill>
                  <a:round/>
                  <a:headEnd/>
                  <a:tailEnd/>
                </a:ln>
              </p:spPr>
              <p:txBody>
                <a:bodyPr/>
                <a:lstStyle/>
                <a:p>
                  <a:endParaRPr lang="en-US"/>
                </a:p>
              </p:txBody>
            </p:sp>
            <p:sp>
              <p:nvSpPr>
                <p:cNvPr id="5317" name="Freeform 197"/>
                <p:cNvSpPr>
                  <a:spLocks/>
                </p:cNvSpPr>
                <p:nvPr/>
              </p:nvSpPr>
              <p:spPr bwMode="auto">
                <a:xfrm>
                  <a:off x="3969" y="1969"/>
                  <a:ext cx="10" cy="10"/>
                </a:xfrm>
                <a:custGeom>
                  <a:avLst/>
                  <a:gdLst>
                    <a:gd name="T0" fmla="*/ 0 w 10"/>
                    <a:gd name="T1" fmla="*/ 1 h 10"/>
                    <a:gd name="T2" fmla="*/ 0 w 10"/>
                    <a:gd name="T3" fmla="*/ 3 h 10"/>
                    <a:gd name="T4" fmla="*/ 0 w 10"/>
                    <a:gd name="T5" fmla="*/ 5 h 10"/>
                    <a:gd name="T6" fmla="*/ 0 w 10"/>
                    <a:gd name="T7" fmla="*/ 6 h 10"/>
                    <a:gd name="T8" fmla="*/ 1 w 10"/>
                    <a:gd name="T9" fmla="*/ 8 h 10"/>
                    <a:gd name="T10" fmla="*/ 3 w 10"/>
                    <a:gd name="T11" fmla="*/ 10 h 10"/>
                    <a:gd name="T12" fmla="*/ 5 w 10"/>
                    <a:gd name="T13" fmla="*/ 10 h 10"/>
                    <a:gd name="T14" fmla="*/ 6 w 10"/>
                    <a:gd name="T15" fmla="*/ 8 h 10"/>
                    <a:gd name="T16" fmla="*/ 8 w 10"/>
                    <a:gd name="T17" fmla="*/ 6 h 10"/>
                    <a:gd name="T18" fmla="*/ 8 w 10"/>
                    <a:gd name="T19" fmla="*/ 6 h 10"/>
                    <a:gd name="T20" fmla="*/ 10 w 10"/>
                    <a:gd name="T21" fmla="*/ 5 h 10"/>
                    <a:gd name="T22" fmla="*/ 10 w 10"/>
                    <a:gd name="T23" fmla="*/ 3 h 10"/>
                    <a:gd name="T24" fmla="*/ 8 w 10"/>
                    <a:gd name="T25" fmla="*/ 1 h 10"/>
                    <a:gd name="T26" fmla="*/ 6 w 10"/>
                    <a:gd name="T27" fmla="*/ 0 h 10"/>
                    <a:gd name="T28" fmla="*/ 5 w 10"/>
                    <a:gd name="T29" fmla="*/ 0 h 10"/>
                    <a:gd name="T30" fmla="*/ 3 w 10"/>
                    <a:gd name="T31" fmla="*/ 0 h 10"/>
                    <a:gd name="T32" fmla="*/ 1 w 10"/>
                    <a:gd name="T33" fmla="*/ 0 h 10"/>
                    <a:gd name="T34" fmla="*/ 0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1"/>
                      </a:moveTo>
                      <a:lnTo>
                        <a:pt x="0" y="3"/>
                      </a:lnTo>
                      <a:lnTo>
                        <a:pt x="0" y="5"/>
                      </a:lnTo>
                      <a:lnTo>
                        <a:pt x="0" y="6"/>
                      </a:lnTo>
                      <a:lnTo>
                        <a:pt x="1" y="8"/>
                      </a:lnTo>
                      <a:lnTo>
                        <a:pt x="3" y="10"/>
                      </a:lnTo>
                      <a:lnTo>
                        <a:pt x="5" y="10"/>
                      </a:lnTo>
                      <a:lnTo>
                        <a:pt x="6" y="8"/>
                      </a:lnTo>
                      <a:lnTo>
                        <a:pt x="8" y="6"/>
                      </a:lnTo>
                      <a:lnTo>
                        <a:pt x="8" y="6"/>
                      </a:lnTo>
                      <a:lnTo>
                        <a:pt x="10" y="5"/>
                      </a:lnTo>
                      <a:lnTo>
                        <a:pt x="10" y="3"/>
                      </a:lnTo>
                      <a:lnTo>
                        <a:pt x="8" y="1"/>
                      </a:lnTo>
                      <a:lnTo>
                        <a:pt x="6" y="0"/>
                      </a:lnTo>
                      <a:lnTo>
                        <a:pt x="5" y="0"/>
                      </a:lnTo>
                      <a:lnTo>
                        <a:pt x="3" y="0"/>
                      </a:lnTo>
                      <a:lnTo>
                        <a:pt x="1" y="0"/>
                      </a:lnTo>
                      <a:lnTo>
                        <a:pt x="0" y="1"/>
                      </a:lnTo>
                      <a:close/>
                    </a:path>
                  </a:pathLst>
                </a:custGeom>
                <a:solidFill>
                  <a:srgbClr val="000000"/>
                </a:solidFill>
                <a:ln w="9525">
                  <a:solidFill>
                    <a:srgbClr val="009999"/>
                  </a:solidFill>
                  <a:round/>
                  <a:headEnd/>
                  <a:tailEnd/>
                </a:ln>
              </p:spPr>
              <p:txBody>
                <a:bodyPr/>
                <a:lstStyle/>
                <a:p>
                  <a:endParaRPr lang="en-US"/>
                </a:p>
              </p:txBody>
            </p:sp>
            <p:sp>
              <p:nvSpPr>
                <p:cNvPr id="5318" name="Freeform 198"/>
                <p:cNvSpPr>
                  <a:spLocks/>
                </p:cNvSpPr>
                <p:nvPr/>
              </p:nvSpPr>
              <p:spPr bwMode="auto">
                <a:xfrm>
                  <a:off x="3982" y="1953"/>
                  <a:ext cx="10" cy="11"/>
                </a:xfrm>
                <a:custGeom>
                  <a:avLst/>
                  <a:gdLst>
                    <a:gd name="T0" fmla="*/ 0 w 10"/>
                    <a:gd name="T1" fmla="*/ 2 h 11"/>
                    <a:gd name="T2" fmla="*/ 0 w 10"/>
                    <a:gd name="T3" fmla="*/ 4 h 11"/>
                    <a:gd name="T4" fmla="*/ 0 w 10"/>
                    <a:gd name="T5" fmla="*/ 5 h 11"/>
                    <a:gd name="T6" fmla="*/ 0 w 10"/>
                    <a:gd name="T7" fmla="*/ 7 h 11"/>
                    <a:gd name="T8" fmla="*/ 2 w 10"/>
                    <a:gd name="T9" fmla="*/ 9 h 11"/>
                    <a:gd name="T10" fmla="*/ 3 w 10"/>
                    <a:gd name="T11" fmla="*/ 11 h 11"/>
                    <a:gd name="T12" fmla="*/ 5 w 10"/>
                    <a:gd name="T13" fmla="*/ 11 h 11"/>
                    <a:gd name="T14" fmla="*/ 7 w 10"/>
                    <a:gd name="T15" fmla="*/ 9 h 11"/>
                    <a:gd name="T16" fmla="*/ 8 w 10"/>
                    <a:gd name="T17" fmla="*/ 7 h 11"/>
                    <a:gd name="T18" fmla="*/ 8 w 10"/>
                    <a:gd name="T19" fmla="*/ 7 h 11"/>
                    <a:gd name="T20" fmla="*/ 10 w 10"/>
                    <a:gd name="T21" fmla="*/ 5 h 11"/>
                    <a:gd name="T22" fmla="*/ 10 w 10"/>
                    <a:gd name="T23" fmla="*/ 4 h 11"/>
                    <a:gd name="T24" fmla="*/ 8 w 10"/>
                    <a:gd name="T25" fmla="*/ 2 h 11"/>
                    <a:gd name="T26" fmla="*/ 7 w 10"/>
                    <a:gd name="T27" fmla="*/ 0 h 11"/>
                    <a:gd name="T28" fmla="*/ 5 w 10"/>
                    <a:gd name="T29" fmla="*/ 0 h 11"/>
                    <a:gd name="T30" fmla="*/ 3 w 10"/>
                    <a:gd name="T31" fmla="*/ 0 h 11"/>
                    <a:gd name="T32" fmla="*/ 2 w 10"/>
                    <a:gd name="T33" fmla="*/ 0 h 11"/>
                    <a:gd name="T34" fmla="*/ 0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2"/>
                      </a:moveTo>
                      <a:lnTo>
                        <a:pt x="0" y="4"/>
                      </a:lnTo>
                      <a:lnTo>
                        <a:pt x="0" y="5"/>
                      </a:lnTo>
                      <a:lnTo>
                        <a:pt x="0" y="7"/>
                      </a:lnTo>
                      <a:lnTo>
                        <a:pt x="2" y="9"/>
                      </a:lnTo>
                      <a:lnTo>
                        <a:pt x="3" y="11"/>
                      </a:lnTo>
                      <a:lnTo>
                        <a:pt x="5" y="11"/>
                      </a:lnTo>
                      <a:lnTo>
                        <a:pt x="7" y="9"/>
                      </a:lnTo>
                      <a:lnTo>
                        <a:pt x="8" y="7"/>
                      </a:lnTo>
                      <a:lnTo>
                        <a:pt x="8" y="7"/>
                      </a:lnTo>
                      <a:lnTo>
                        <a:pt x="10" y="5"/>
                      </a:lnTo>
                      <a:lnTo>
                        <a:pt x="10" y="4"/>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319" name="Freeform 199"/>
                <p:cNvSpPr>
                  <a:spLocks/>
                </p:cNvSpPr>
                <p:nvPr/>
              </p:nvSpPr>
              <p:spPr bwMode="auto">
                <a:xfrm>
                  <a:off x="3996" y="1938"/>
                  <a:ext cx="10" cy="10"/>
                </a:xfrm>
                <a:custGeom>
                  <a:avLst/>
                  <a:gdLst>
                    <a:gd name="T0" fmla="*/ 0 w 10"/>
                    <a:gd name="T1" fmla="*/ 2 h 10"/>
                    <a:gd name="T2" fmla="*/ 0 w 10"/>
                    <a:gd name="T3" fmla="*/ 4 h 10"/>
                    <a:gd name="T4" fmla="*/ 0 w 10"/>
                    <a:gd name="T5" fmla="*/ 5 h 10"/>
                    <a:gd name="T6" fmla="*/ 0 w 10"/>
                    <a:gd name="T7" fmla="*/ 7 h 10"/>
                    <a:gd name="T8" fmla="*/ 1 w 10"/>
                    <a:gd name="T9" fmla="*/ 9 h 10"/>
                    <a:gd name="T10" fmla="*/ 3 w 10"/>
                    <a:gd name="T11" fmla="*/ 10 h 10"/>
                    <a:gd name="T12" fmla="*/ 5 w 10"/>
                    <a:gd name="T13" fmla="*/ 10 h 10"/>
                    <a:gd name="T14" fmla="*/ 6 w 10"/>
                    <a:gd name="T15" fmla="*/ 9 h 10"/>
                    <a:gd name="T16" fmla="*/ 8 w 10"/>
                    <a:gd name="T17" fmla="*/ 7 h 10"/>
                    <a:gd name="T18" fmla="*/ 8 w 10"/>
                    <a:gd name="T19" fmla="*/ 7 h 10"/>
                    <a:gd name="T20" fmla="*/ 10 w 10"/>
                    <a:gd name="T21" fmla="*/ 5 h 10"/>
                    <a:gd name="T22" fmla="*/ 10 w 10"/>
                    <a:gd name="T23" fmla="*/ 4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4"/>
                      </a:lnTo>
                      <a:lnTo>
                        <a:pt x="0" y="5"/>
                      </a:lnTo>
                      <a:lnTo>
                        <a:pt x="0" y="7"/>
                      </a:lnTo>
                      <a:lnTo>
                        <a:pt x="1" y="9"/>
                      </a:lnTo>
                      <a:lnTo>
                        <a:pt x="3" y="10"/>
                      </a:lnTo>
                      <a:lnTo>
                        <a:pt x="5" y="10"/>
                      </a:lnTo>
                      <a:lnTo>
                        <a:pt x="6" y="9"/>
                      </a:lnTo>
                      <a:lnTo>
                        <a:pt x="8" y="7"/>
                      </a:lnTo>
                      <a:lnTo>
                        <a:pt x="8" y="7"/>
                      </a:lnTo>
                      <a:lnTo>
                        <a:pt x="10" y="5"/>
                      </a:lnTo>
                      <a:lnTo>
                        <a:pt x="10" y="4"/>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320" name="Freeform 200"/>
                <p:cNvSpPr>
                  <a:spLocks/>
                </p:cNvSpPr>
                <p:nvPr/>
              </p:nvSpPr>
              <p:spPr bwMode="auto">
                <a:xfrm>
                  <a:off x="4009" y="1923"/>
                  <a:ext cx="10" cy="10"/>
                </a:xfrm>
                <a:custGeom>
                  <a:avLst/>
                  <a:gdLst>
                    <a:gd name="T0" fmla="*/ 0 w 10"/>
                    <a:gd name="T1" fmla="*/ 2 h 10"/>
                    <a:gd name="T2" fmla="*/ 0 w 10"/>
                    <a:gd name="T3" fmla="*/ 3 h 10"/>
                    <a:gd name="T4" fmla="*/ 0 w 10"/>
                    <a:gd name="T5" fmla="*/ 5 h 10"/>
                    <a:gd name="T6" fmla="*/ 0 w 10"/>
                    <a:gd name="T7" fmla="*/ 7 h 10"/>
                    <a:gd name="T8" fmla="*/ 2 w 10"/>
                    <a:gd name="T9" fmla="*/ 9 h 10"/>
                    <a:gd name="T10" fmla="*/ 3 w 10"/>
                    <a:gd name="T11" fmla="*/ 10 h 10"/>
                    <a:gd name="T12" fmla="*/ 5 w 10"/>
                    <a:gd name="T13" fmla="*/ 10 h 10"/>
                    <a:gd name="T14" fmla="*/ 7 w 10"/>
                    <a:gd name="T15" fmla="*/ 9 h 10"/>
                    <a:gd name="T16" fmla="*/ 8 w 10"/>
                    <a:gd name="T17" fmla="*/ 7 h 10"/>
                    <a:gd name="T18" fmla="*/ 8 w 10"/>
                    <a:gd name="T19" fmla="*/ 7 h 10"/>
                    <a:gd name="T20" fmla="*/ 10 w 10"/>
                    <a:gd name="T21" fmla="*/ 5 h 10"/>
                    <a:gd name="T22" fmla="*/ 10 w 10"/>
                    <a:gd name="T23" fmla="*/ 3 h 10"/>
                    <a:gd name="T24" fmla="*/ 8 w 10"/>
                    <a:gd name="T25" fmla="*/ 2 h 10"/>
                    <a:gd name="T26" fmla="*/ 7 w 10"/>
                    <a:gd name="T27" fmla="*/ 0 h 10"/>
                    <a:gd name="T28" fmla="*/ 5 w 10"/>
                    <a:gd name="T29" fmla="*/ 0 h 10"/>
                    <a:gd name="T30" fmla="*/ 3 w 10"/>
                    <a:gd name="T31" fmla="*/ 0 h 10"/>
                    <a:gd name="T32" fmla="*/ 2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2" y="9"/>
                      </a:lnTo>
                      <a:lnTo>
                        <a:pt x="3" y="10"/>
                      </a:lnTo>
                      <a:lnTo>
                        <a:pt x="5" y="10"/>
                      </a:lnTo>
                      <a:lnTo>
                        <a:pt x="7" y="9"/>
                      </a:lnTo>
                      <a:lnTo>
                        <a:pt x="8" y="7"/>
                      </a:lnTo>
                      <a:lnTo>
                        <a:pt x="8" y="7"/>
                      </a:lnTo>
                      <a:lnTo>
                        <a:pt x="10" y="5"/>
                      </a:lnTo>
                      <a:lnTo>
                        <a:pt x="10" y="3"/>
                      </a:lnTo>
                      <a:lnTo>
                        <a:pt x="8" y="2"/>
                      </a:lnTo>
                      <a:lnTo>
                        <a:pt x="7" y="0"/>
                      </a:lnTo>
                      <a:lnTo>
                        <a:pt x="5" y="0"/>
                      </a:lnTo>
                      <a:lnTo>
                        <a:pt x="3" y="0"/>
                      </a:lnTo>
                      <a:lnTo>
                        <a:pt x="2" y="0"/>
                      </a:lnTo>
                      <a:lnTo>
                        <a:pt x="0" y="2"/>
                      </a:lnTo>
                      <a:close/>
                    </a:path>
                  </a:pathLst>
                </a:custGeom>
                <a:solidFill>
                  <a:srgbClr val="000000"/>
                </a:solidFill>
                <a:ln w="9525">
                  <a:solidFill>
                    <a:srgbClr val="009999"/>
                  </a:solidFill>
                  <a:round/>
                  <a:headEnd/>
                  <a:tailEnd/>
                </a:ln>
              </p:spPr>
              <p:txBody>
                <a:bodyPr/>
                <a:lstStyle/>
                <a:p>
                  <a:endParaRPr lang="en-US"/>
                </a:p>
              </p:txBody>
            </p:sp>
            <p:sp>
              <p:nvSpPr>
                <p:cNvPr id="5321" name="Freeform 201"/>
                <p:cNvSpPr>
                  <a:spLocks/>
                </p:cNvSpPr>
                <p:nvPr/>
              </p:nvSpPr>
              <p:spPr bwMode="auto">
                <a:xfrm>
                  <a:off x="4023" y="1908"/>
                  <a:ext cx="10" cy="10"/>
                </a:xfrm>
                <a:custGeom>
                  <a:avLst/>
                  <a:gdLst>
                    <a:gd name="T0" fmla="*/ 0 w 10"/>
                    <a:gd name="T1" fmla="*/ 2 h 10"/>
                    <a:gd name="T2" fmla="*/ 0 w 10"/>
                    <a:gd name="T3" fmla="*/ 3 h 10"/>
                    <a:gd name="T4" fmla="*/ 0 w 10"/>
                    <a:gd name="T5" fmla="*/ 5 h 10"/>
                    <a:gd name="T6" fmla="*/ 0 w 10"/>
                    <a:gd name="T7" fmla="*/ 7 h 10"/>
                    <a:gd name="T8" fmla="*/ 1 w 10"/>
                    <a:gd name="T9" fmla="*/ 8 h 10"/>
                    <a:gd name="T10" fmla="*/ 3 w 10"/>
                    <a:gd name="T11" fmla="*/ 10 h 10"/>
                    <a:gd name="T12" fmla="*/ 5 w 10"/>
                    <a:gd name="T13" fmla="*/ 10 h 10"/>
                    <a:gd name="T14" fmla="*/ 6 w 10"/>
                    <a:gd name="T15" fmla="*/ 8 h 10"/>
                    <a:gd name="T16" fmla="*/ 8 w 10"/>
                    <a:gd name="T17" fmla="*/ 7 h 10"/>
                    <a:gd name="T18" fmla="*/ 8 w 10"/>
                    <a:gd name="T19" fmla="*/ 7 h 10"/>
                    <a:gd name="T20" fmla="*/ 10 w 10"/>
                    <a:gd name="T21" fmla="*/ 5 h 10"/>
                    <a:gd name="T22" fmla="*/ 10 w 10"/>
                    <a:gd name="T23" fmla="*/ 3 h 10"/>
                    <a:gd name="T24" fmla="*/ 8 w 10"/>
                    <a:gd name="T25" fmla="*/ 2 h 10"/>
                    <a:gd name="T26" fmla="*/ 6 w 10"/>
                    <a:gd name="T27" fmla="*/ 0 h 10"/>
                    <a:gd name="T28" fmla="*/ 5 w 10"/>
                    <a:gd name="T29" fmla="*/ 0 h 10"/>
                    <a:gd name="T30" fmla="*/ 3 w 10"/>
                    <a:gd name="T31" fmla="*/ 0 h 10"/>
                    <a:gd name="T32" fmla="*/ 1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1" y="8"/>
                      </a:lnTo>
                      <a:lnTo>
                        <a:pt x="3" y="10"/>
                      </a:lnTo>
                      <a:lnTo>
                        <a:pt x="5" y="10"/>
                      </a:lnTo>
                      <a:lnTo>
                        <a:pt x="6" y="8"/>
                      </a:lnTo>
                      <a:lnTo>
                        <a:pt x="8" y="7"/>
                      </a:lnTo>
                      <a:lnTo>
                        <a:pt x="8" y="7"/>
                      </a:lnTo>
                      <a:lnTo>
                        <a:pt x="10" y="5"/>
                      </a:lnTo>
                      <a:lnTo>
                        <a:pt x="10" y="3"/>
                      </a:lnTo>
                      <a:lnTo>
                        <a:pt x="8" y="2"/>
                      </a:lnTo>
                      <a:lnTo>
                        <a:pt x="6" y="0"/>
                      </a:lnTo>
                      <a:lnTo>
                        <a:pt x="5" y="0"/>
                      </a:lnTo>
                      <a:lnTo>
                        <a:pt x="3" y="0"/>
                      </a:lnTo>
                      <a:lnTo>
                        <a:pt x="1" y="0"/>
                      </a:lnTo>
                      <a:lnTo>
                        <a:pt x="0" y="2"/>
                      </a:lnTo>
                      <a:close/>
                    </a:path>
                  </a:pathLst>
                </a:custGeom>
                <a:solidFill>
                  <a:srgbClr val="000000"/>
                </a:solidFill>
                <a:ln w="9525">
                  <a:solidFill>
                    <a:srgbClr val="009999"/>
                  </a:solidFill>
                  <a:round/>
                  <a:headEnd/>
                  <a:tailEnd/>
                </a:ln>
              </p:spPr>
              <p:txBody>
                <a:bodyPr/>
                <a:lstStyle/>
                <a:p>
                  <a:endParaRPr lang="en-US"/>
                </a:p>
              </p:txBody>
            </p:sp>
            <p:sp>
              <p:nvSpPr>
                <p:cNvPr id="5322" name="Freeform 202"/>
                <p:cNvSpPr>
                  <a:spLocks/>
                </p:cNvSpPr>
                <p:nvPr/>
              </p:nvSpPr>
              <p:spPr bwMode="auto">
                <a:xfrm>
                  <a:off x="4036" y="1893"/>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323" name="Freeform 203"/>
                <p:cNvSpPr>
                  <a:spLocks/>
                </p:cNvSpPr>
                <p:nvPr/>
              </p:nvSpPr>
              <p:spPr bwMode="auto">
                <a:xfrm>
                  <a:off x="4050" y="1878"/>
                  <a:ext cx="10" cy="10"/>
                </a:xfrm>
                <a:custGeom>
                  <a:avLst/>
                  <a:gdLst>
                    <a:gd name="T0" fmla="*/ 0 w 10"/>
                    <a:gd name="T1" fmla="*/ 3 h 10"/>
                    <a:gd name="T2" fmla="*/ 0 w 10"/>
                    <a:gd name="T3" fmla="*/ 5 h 10"/>
                    <a:gd name="T4" fmla="*/ 0 w 10"/>
                    <a:gd name="T5" fmla="*/ 6 h 10"/>
                    <a:gd name="T6" fmla="*/ 0 w 10"/>
                    <a:gd name="T7" fmla="*/ 8 h 10"/>
                    <a:gd name="T8" fmla="*/ 1 w 10"/>
                    <a:gd name="T9" fmla="*/ 10 h 10"/>
                    <a:gd name="T10" fmla="*/ 3 w 10"/>
                    <a:gd name="T11" fmla="*/ 10 h 10"/>
                    <a:gd name="T12" fmla="*/ 5 w 10"/>
                    <a:gd name="T13" fmla="*/ 10 h 10"/>
                    <a:gd name="T14" fmla="*/ 6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6 w 10"/>
                    <a:gd name="T27" fmla="*/ 1 h 10"/>
                    <a:gd name="T28" fmla="*/ 5 w 10"/>
                    <a:gd name="T29" fmla="*/ 0 h 10"/>
                    <a:gd name="T30" fmla="*/ 3 w 10"/>
                    <a:gd name="T31" fmla="*/ 0 h 10"/>
                    <a:gd name="T32" fmla="*/ 1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1" y="10"/>
                      </a:lnTo>
                      <a:lnTo>
                        <a:pt x="3" y="10"/>
                      </a:lnTo>
                      <a:lnTo>
                        <a:pt x="5" y="10"/>
                      </a:lnTo>
                      <a:lnTo>
                        <a:pt x="6" y="10"/>
                      </a:lnTo>
                      <a:lnTo>
                        <a:pt x="8" y="8"/>
                      </a:lnTo>
                      <a:lnTo>
                        <a:pt x="8" y="8"/>
                      </a:lnTo>
                      <a:lnTo>
                        <a:pt x="10" y="6"/>
                      </a:lnTo>
                      <a:lnTo>
                        <a:pt x="10" y="5"/>
                      </a:lnTo>
                      <a:lnTo>
                        <a:pt x="8" y="3"/>
                      </a:lnTo>
                      <a:lnTo>
                        <a:pt x="6" y="1"/>
                      </a:lnTo>
                      <a:lnTo>
                        <a:pt x="5" y="0"/>
                      </a:lnTo>
                      <a:lnTo>
                        <a:pt x="3" y="0"/>
                      </a:lnTo>
                      <a:lnTo>
                        <a:pt x="1" y="1"/>
                      </a:lnTo>
                      <a:lnTo>
                        <a:pt x="0" y="3"/>
                      </a:lnTo>
                      <a:close/>
                    </a:path>
                  </a:pathLst>
                </a:custGeom>
                <a:solidFill>
                  <a:srgbClr val="000000"/>
                </a:solidFill>
                <a:ln w="9525">
                  <a:solidFill>
                    <a:srgbClr val="009999"/>
                  </a:solidFill>
                  <a:round/>
                  <a:headEnd/>
                  <a:tailEnd/>
                </a:ln>
              </p:spPr>
              <p:txBody>
                <a:bodyPr/>
                <a:lstStyle/>
                <a:p>
                  <a:endParaRPr lang="en-US"/>
                </a:p>
              </p:txBody>
            </p:sp>
            <p:sp>
              <p:nvSpPr>
                <p:cNvPr id="5324" name="Freeform 204"/>
                <p:cNvSpPr>
                  <a:spLocks/>
                </p:cNvSpPr>
                <p:nvPr/>
              </p:nvSpPr>
              <p:spPr bwMode="auto">
                <a:xfrm>
                  <a:off x="4063" y="1862"/>
                  <a:ext cx="10" cy="11"/>
                </a:xfrm>
                <a:custGeom>
                  <a:avLst/>
                  <a:gdLst>
                    <a:gd name="T0" fmla="*/ 0 w 10"/>
                    <a:gd name="T1" fmla="*/ 4 h 11"/>
                    <a:gd name="T2" fmla="*/ 0 w 10"/>
                    <a:gd name="T3" fmla="*/ 5 h 11"/>
                    <a:gd name="T4" fmla="*/ 0 w 10"/>
                    <a:gd name="T5" fmla="*/ 7 h 11"/>
                    <a:gd name="T6" fmla="*/ 0 w 10"/>
                    <a:gd name="T7" fmla="*/ 9 h 11"/>
                    <a:gd name="T8" fmla="*/ 2 w 10"/>
                    <a:gd name="T9" fmla="*/ 11 h 11"/>
                    <a:gd name="T10" fmla="*/ 3 w 10"/>
                    <a:gd name="T11" fmla="*/ 11 h 11"/>
                    <a:gd name="T12" fmla="*/ 5 w 10"/>
                    <a:gd name="T13" fmla="*/ 11 h 11"/>
                    <a:gd name="T14" fmla="*/ 7 w 10"/>
                    <a:gd name="T15" fmla="*/ 11 h 11"/>
                    <a:gd name="T16" fmla="*/ 8 w 10"/>
                    <a:gd name="T17" fmla="*/ 9 h 11"/>
                    <a:gd name="T18" fmla="*/ 8 w 10"/>
                    <a:gd name="T19" fmla="*/ 9 h 11"/>
                    <a:gd name="T20" fmla="*/ 10 w 10"/>
                    <a:gd name="T21" fmla="*/ 7 h 11"/>
                    <a:gd name="T22" fmla="*/ 10 w 10"/>
                    <a:gd name="T23" fmla="*/ 5 h 11"/>
                    <a:gd name="T24" fmla="*/ 8 w 10"/>
                    <a:gd name="T25" fmla="*/ 4 h 11"/>
                    <a:gd name="T26" fmla="*/ 7 w 10"/>
                    <a:gd name="T27" fmla="*/ 2 h 11"/>
                    <a:gd name="T28" fmla="*/ 5 w 10"/>
                    <a:gd name="T29" fmla="*/ 0 h 11"/>
                    <a:gd name="T30" fmla="*/ 3 w 10"/>
                    <a:gd name="T31" fmla="*/ 0 h 11"/>
                    <a:gd name="T32" fmla="*/ 2 w 10"/>
                    <a:gd name="T33" fmla="*/ 2 h 11"/>
                    <a:gd name="T34" fmla="*/ 0 w 10"/>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4"/>
                      </a:moveTo>
                      <a:lnTo>
                        <a:pt x="0" y="5"/>
                      </a:lnTo>
                      <a:lnTo>
                        <a:pt x="0" y="7"/>
                      </a:lnTo>
                      <a:lnTo>
                        <a:pt x="0" y="9"/>
                      </a:lnTo>
                      <a:lnTo>
                        <a:pt x="2" y="11"/>
                      </a:lnTo>
                      <a:lnTo>
                        <a:pt x="3" y="11"/>
                      </a:lnTo>
                      <a:lnTo>
                        <a:pt x="5" y="11"/>
                      </a:lnTo>
                      <a:lnTo>
                        <a:pt x="7" y="11"/>
                      </a:lnTo>
                      <a:lnTo>
                        <a:pt x="8" y="9"/>
                      </a:lnTo>
                      <a:lnTo>
                        <a:pt x="8" y="9"/>
                      </a:lnTo>
                      <a:lnTo>
                        <a:pt x="10" y="7"/>
                      </a:lnTo>
                      <a:lnTo>
                        <a:pt x="10" y="5"/>
                      </a:lnTo>
                      <a:lnTo>
                        <a:pt x="8" y="4"/>
                      </a:lnTo>
                      <a:lnTo>
                        <a:pt x="7" y="2"/>
                      </a:lnTo>
                      <a:lnTo>
                        <a:pt x="5" y="0"/>
                      </a:lnTo>
                      <a:lnTo>
                        <a:pt x="3" y="0"/>
                      </a:lnTo>
                      <a:lnTo>
                        <a:pt x="2" y="2"/>
                      </a:lnTo>
                      <a:lnTo>
                        <a:pt x="0" y="4"/>
                      </a:lnTo>
                      <a:close/>
                    </a:path>
                  </a:pathLst>
                </a:custGeom>
                <a:solidFill>
                  <a:srgbClr val="000000"/>
                </a:solidFill>
                <a:ln w="9525">
                  <a:solidFill>
                    <a:srgbClr val="009999"/>
                  </a:solidFill>
                  <a:round/>
                  <a:headEnd/>
                  <a:tailEnd/>
                </a:ln>
              </p:spPr>
              <p:txBody>
                <a:bodyPr/>
                <a:lstStyle/>
                <a:p>
                  <a:endParaRPr lang="en-US"/>
                </a:p>
              </p:txBody>
            </p:sp>
            <p:sp>
              <p:nvSpPr>
                <p:cNvPr id="5325" name="Freeform 205"/>
                <p:cNvSpPr>
                  <a:spLocks/>
                </p:cNvSpPr>
                <p:nvPr/>
              </p:nvSpPr>
              <p:spPr bwMode="auto">
                <a:xfrm>
                  <a:off x="4077" y="1847"/>
                  <a:ext cx="10" cy="10"/>
                </a:xfrm>
                <a:custGeom>
                  <a:avLst/>
                  <a:gdLst>
                    <a:gd name="T0" fmla="*/ 0 w 10"/>
                    <a:gd name="T1" fmla="*/ 4 h 10"/>
                    <a:gd name="T2" fmla="*/ 0 w 10"/>
                    <a:gd name="T3" fmla="*/ 5 h 10"/>
                    <a:gd name="T4" fmla="*/ 0 w 10"/>
                    <a:gd name="T5" fmla="*/ 7 h 10"/>
                    <a:gd name="T6" fmla="*/ 0 w 10"/>
                    <a:gd name="T7" fmla="*/ 9 h 10"/>
                    <a:gd name="T8" fmla="*/ 1 w 10"/>
                    <a:gd name="T9" fmla="*/ 10 h 10"/>
                    <a:gd name="T10" fmla="*/ 3 w 10"/>
                    <a:gd name="T11" fmla="*/ 10 h 10"/>
                    <a:gd name="T12" fmla="*/ 5 w 10"/>
                    <a:gd name="T13" fmla="*/ 10 h 10"/>
                    <a:gd name="T14" fmla="*/ 6 w 10"/>
                    <a:gd name="T15" fmla="*/ 10 h 10"/>
                    <a:gd name="T16" fmla="*/ 8 w 10"/>
                    <a:gd name="T17" fmla="*/ 9 h 10"/>
                    <a:gd name="T18" fmla="*/ 8 w 10"/>
                    <a:gd name="T19" fmla="*/ 9 h 10"/>
                    <a:gd name="T20" fmla="*/ 10 w 10"/>
                    <a:gd name="T21" fmla="*/ 7 h 10"/>
                    <a:gd name="T22" fmla="*/ 10 w 10"/>
                    <a:gd name="T23" fmla="*/ 5 h 10"/>
                    <a:gd name="T24" fmla="*/ 8 w 10"/>
                    <a:gd name="T25" fmla="*/ 4 h 10"/>
                    <a:gd name="T26" fmla="*/ 6 w 10"/>
                    <a:gd name="T27" fmla="*/ 2 h 10"/>
                    <a:gd name="T28" fmla="*/ 5 w 10"/>
                    <a:gd name="T29" fmla="*/ 0 h 10"/>
                    <a:gd name="T30" fmla="*/ 3 w 10"/>
                    <a:gd name="T31" fmla="*/ 0 h 10"/>
                    <a:gd name="T32" fmla="*/ 1 w 10"/>
                    <a:gd name="T33" fmla="*/ 2 h 10"/>
                    <a:gd name="T34" fmla="*/ 0 w 10"/>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4"/>
                      </a:moveTo>
                      <a:lnTo>
                        <a:pt x="0" y="5"/>
                      </a:lnTo>
                      <a:lnTo>
                        <a:pt x="0" y="7"/>
                      </a:lnTo>
                      <a:lnTo>
                        <a:pt x="0" y="9"/>
                      </a:lnTo>
                      <a:lnTo>
                        <a:pt x="1" y="10"/>
                      </a:lnTo>
                      <a:lnTo>
                        <a:pt x="3" y="10"/>
                      </a:lnTo>
                      <a:lnTo>
                        <a:pt x="5" y="10"/>
                      </a:lnTo>
                      <a:lnTo>
                        <a:pt x="6" y="10"/>
                      </a:lnTo>
                      <a:lnTo>
                        <a:pt x="8" y="9"/>
                      </a:lnTo>
                      <a:lnTo>
                        <a:pt x="8" y="9"/>
                      </a:lnTo>
                      <a:lnTo>
                        <a:pt x="10" y="7"/>
                      </a:lnTo>
                      <a:lnTo>
                        <a:pt x="10" y="5"/>
                      </a:lnTo>
                      <a:lnTo>
                        <a:pt x="8" y="4"/>
                      </a:lnTo>
                      <a:lnTo>
                        <a:pt x="6" y="2"/>
                      </a:lnTo>
                      <a:lnTo>
                        <a:pt x="5" y="0"/>
                      </a:lnTo>
                      <a:lnTo>
                        <a:pt x="3" y="0"/>
                      </a:lnTo>
                      <a:lnTo>
                        <a:pt x="1" y="2"/>
                      </a:lnTo>
                      <a:lnTo>
                        <a:pt x="0" y="4"/>
                      </a:lnTo>
                      <a:close/>
                    </a:path>
                  </a:pathLst>
                </a:custGeom>
                <a:solidFill>
                  <a:srgbClr val="000000"/>
                </a:solidFill>
                <a:ln w="9525">
                  <a:solidFill>
                    <a:srgbClr val="009999"/>
                  </a:solidFill>
                  <a:round/>
                  <a:headEnd/>
                  <a:tailEnd/>
                </a:ln>
              </p:spPr>
              <p:txBody>
                <a:bodyPr/>
                <a:lstStyle/>
                <a:p>
                  <a:endParaRPr lang="en-US"/>
                </a:p>
              </p:txBody>
            </p:sp>
            <p:sp>
              <p:nvSpPr>
                <p:cNvPr id="5326" name="Freeform 206"/>
                <p:cNvSpPr>
                  <a:spLocks/>
                </p:cNvSpPr>
                <p:nvPr/>
              </p:nvSpPr>
              <p:spPr bwMode="auto">
                <a:xfrm>
                  <a:off x="4090" y="1832"/>
                  <a:ext cx="10" cy="10"/>
                </a:xfrm>
                <a:custGeom>
                  <a:avLst/>
                  <a:gdLst>
                    <a:gd name="T0" fmla="*/ 0 w 10"/>
                    <a:gd name="T1" fmla="*/ 3 h 10"/>
                    <a:gd name="T2" fmla="*/ 0 w 10"/>
                    <a:gd name="T3" fmla="*/ 5 h 10"/>
                    <a:gd name="T4" fmla="*/ 0 w 10"/>
                    <a:gd name="T5" fmla="*/ 7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7 h 10"/>
                    <a:gd name="T22" fmla="*/ 10 w 10"/>
                    <a:gd name="T23" fmla="*/ 5 h 10"/>
                    <a:gd name="T24" fmla="*/ 8 w 10"/>
                    <a:gd name="T25" fmla="*/ 3 h 10"/>
                    <a:gd name="T26" fmla="*/ 7 w 10"/>
                    <a:gd name="T27" fmla="*/ 2 h 10"/>
                    <a:gd name="T28" fmla="*/ 5 w 10"/>
                    <a:gd name="T29" fmla="*/ 0 h 10"/>
                    <a:gd name="T30" fmla="*/ 3 w 10"/>
                    <a:gd name="T31" fmla="*/ 0 h 10"/>
                    <a:gd name="T32" fmla="*/ 2 w 10"/>
                    <a:gd name="T33" fmla="*/ 2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7"/>
                      </a:lnTo>
                      <a:lnTo>
                        <a:pt x="0" y="8"/>
                      </a:lnTo>
                      <a:lnTo>
                        <a:pt x="2" y="10"/>
                      </a:lnTo>
                      <a:lnTo>
                        <a:pt x="3" y="10"/>
                      </a:lnTo>
                      <a:lnTo>
                        <a:pt x="5" y="10"/>
                      </a:lnTo>
                      <a:lnTo>
                        <a:pt x="7" y="10"/>
                      </a:lnTo>
                      <a:lnTo>
                        <a:pt x="8" y="8"/>
                      </a:lnTo>
                      <a:lnTo>
                        <a:pt x="8" y="8"/>
                      </a:lnTo>
                      <a:lnTo>
                        <a:pt x="10" y="7"/>
                      </a:lnTo>
                      <a:lnTo>
                        <a:pt x="10" y="5"/>
                      </a:lnTo>
                      <a:lnTo>
                        <a:pt x="8" y="3"/>
                      </a:lnTo>
                      <a:lnTo>
                        <a:pt x="7" y="2"/>
                      </a:lnTo>
                      <a:lnTo>
                        <a:pt x="5" y="0"/>
                      </a:lnTo>
                      <a:lnTo>
                        <a:pt x="3"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327" name="Freeform 207"/>
                <p:cNvSpPr>
                  <a:spLocks/>
                </p:cNvSpPr>
                <p:nvPr/>
              </p:nvSpPr>
              <p:spPr bwMode="auto">
                <a:xfrm>
                  <a:off x="4103" y="1817"/>
                  <a:ext cx="11" cy="10"/>
                </a:xfrm>
                <a:custGeom>
                  <a:avLst/>
                  <a:gdLst>
                    <a:gd name="T0" fmla="*/ 0 w 11"/>
                    <a:gd name="T1" fmla="*/ 3 h 10"/>
                    <a:gd name="T2" fmla="*/ 0 w 11"/>
                    <a:gd name="T3" fmla="*/ 5 h 10"/>
                    <a:gd name="T4" fmla="*/ 0 w 11"/>
                    <a:gd name="T5" fmla="*/ 7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7 h 10"/>
                    <a:gd name="T22" fmla="*/ 11 w 11"/>
                    <a:gd name="T23" fmla="*/ 5 h 10"/>
                    <a:gd name="T24" fmla="*/ 9 w 11"/>
                    <a:gd name="T25" fmla="*/ 3 h 10"/>
                    <a:gd name="T26" fmla="*/ 7 w 11"/>
                    <a:gd name="T27" fmla="*/ 2 h 10"/>
                    <a:gd name="T28" fmla="*/ 6 w 11"/>
                    <a:gd name="T29" fmla="*/ 0 h 10"/>
                    <a:gd name="T30" fmla="*/ 4 w 11"/>
                    <a:gd name="T31" fmla="*/ 0 h 10"/>
                    <a:gd name="T32" fmla="*/ 2 w 11"/>
                    <a:gd name="T33" fmla="*/ 2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7"/>
                      </a:lnTo>
                      <a:lnTo>
                        <a:pt x="0" y="8"/>
                      </a:lnTo>
                      <a:lnTo>
                        <a:pt x="2" y="10"/>
                      </a:lnTo>
                      <a:lnTo>
                        <a:pt x="4" y="10"/>
                      </a:lnTo>
                      <a:lnTo>
                        <a:pt x="6" y="10"/>
                      </a:lnTo>
                      <a:lnTo>
                        <a:pt x="7" y="10"/>
                      </a:lnTo>
                      <a:lnTo>
                        <a:pt x="9" y="8"/>
                      </a:lnTo>
                      <a:lnTo>
                        <a:pt x="9" y="8"/>
                      </a:lnTo>
                      <a:lnTo>
                        <a:pt x="11" y="7"/>
                      </a:lnTo>
                      <a:lnTo>
                        <a:pt x="11" y="5"/>
                      </a:lnTo>
                      <a:lnTo>
                        <a:pt x="9" y="3"/>
                      </a:lnTo>
                      <a:lnTo>
                        <a:pt x="7" y="2"/>
                      </a:lnTo>
                      <a:lnTo>
                        <a:pt x="6" y="0"/>
                      </a:lnTo>
                      <a:lnTo>
                        <a:pt x="4" y="0"/>
                      </a:lnTo>
                      <a:lnTo>
                        <a:pt x="2" y="2"/>
                      </a:lnTo>
                      <a:lnTo>
                        <a:pt x="0" y="3"/>
                      </a:lnTo>
                      <a:close/>
                    </a:path>
                  </a:pathLst>
                </a:custGeom>
                <a:solidFill>
                  <a:srgbClr val="000000"/>
                </a:solidFill>
                <a:ln w="9525">
                  <a:solidFill>
                    <a:srgbClr val="009999"/>
                  </a:solidFill>
                  <a:round/>
                  <a:headEnd/>
                  <a:tailEnd/>
                </a:ln>
              </p:spPr>
              <p:txBody>
                <a:bodyPr/>
                <a:lstStyle/>
                <a:p>
                  <a:endParaRPr lang="en-US"/>
                </a:p>
              </p:txBody>
            </p:sp>
            <p:sp>
              <p:nvSpPr>
                <p:cNvPr id="5328" name="Freeform 208"/>
                <p:cNvSpPr>
                  <a:spLocks/>
                </p:cNvSpPr>
                <p:nvPr/>
              </p:nvSpPr>
              <p:spPr bwMode="auto">
                <a:xfrm>
                  <a:off x="4117" y="1802"/>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w="9525">
                  <a:solidFill>
                    <a:srgbClr val="009999"/>
                  </a:solidFill>
                  <a:round/>
                  <a:headEnd/>
                  <a:tailEnd/>
                </a:ln>
              </p:spPr>
              <p:txBody>
                <a:bodyPr/>
                <a:lstStyle/>
                <a:p>
                  <a:endParaRPr lang="en-US"/>
                </a:p>
              </p:txBody>
            </p:sp>
            <p:sp>
              <p:nvSpPr>
                <p:cNvPr id="5329" name="Freeform 209"/>
                <p:cNvSpPr>
                  <a:spLocks/>
                </p:cNvSpPr>
                <p:nvPr/>
              </p:nvSpPr>
              <p:spPr bwMode="auto">
                <a:xfrm>
                  <a:off x="4130" y="1787"/>
                  <a:ext cx="11" cy="10"/>
                </a:xfrm>
                <a:custGeom>
                  <a:avLst/>
                  <a:gdLst>
                    <a:gd name="T0" fmla="*/ 0 w 11"/>
                    <a:gd name="T1" fmla="*/ 3 h 10"/>
                    <a:gd name="T2" fmla="*/ 0 w 11"/>
                    <a:gd name="T3" fmla="*/ 5 h 10"/>
                    <a:gd name="T4" fmla="*/ 0 w 11"/>
                    <a:gd name="T5" fmla="*/ 6 h 10"/>
                    <a:gd name="T6" fmla="*/ 0 w 11"/>
                    <a:gd name="T7" fmla="*/ 8 h 10"/>
                    <a:gd name="T8" fmla="*/ 2 w 11"/>
                    <a:gd name="T9" fmla="*/ 10 h 10"/>
                    <a:gd name="T10" fmla="*/ 4 w 11"/>
                    <a:gd name="T11" fmla="*/ 10 h 10"/>
                    <a:gd name="T12" fmla="*/ 6 w 11"/>
                    <a:gd name="T13" fmla="*/ 10 h 10"/>
                    <a:gd name="T14" fmla="*/ 7 w 11"/>
                    <a:gd name="T15" fmla="*/ 10 h 10"/>
                    <a:gd name="T16" fmla="*/ 9 w 11"/>
                    <a:gd name="T17" fmla="*/ 8 h 10"/>
                    <a:gd name="T18" fmla="*/ 9 w 11"/>
                    <a:gd name="T19" fmla="*/ 8 h 10"/>
                    <a:gd name="T20" fmla="*/ 11 w 11"/>
                    <a:gd name="T21" fmla="*/ 6 h 10"/>
                    <a:gd name="T22" fmla="*/ 11 w 11"/>
                    <a:gd name="T23" fmla="*/ 5 h 10"/>
                    <a:gd name="T24" fmla="*/ 9 w 11"/>
                    <a:gd name="T25" fmla="*/ 3 h 10"/>
                    <a:gd name="T26" fmla="*/ 7 w 11"/>
                    <a:gd name="T27" fmla="*/ 1 h 10"/>
                    <a:gd name="T28" fmla="*/ 6 w 11"/>
                    <a:gd name="T29" fmla="*/ 0 h 10"/>
                    <a:gd name="T30" fmla="*/ 4 w 11"/>
                    <a:gd name="T31" fmla="*/ 0 h 10"/>
                    <a:gd name="T32" fmla="*/ 2 w 11"/>
                    <a:gd name="T33" fmla="*/ 1 h 10"/>
                    <a:gd name="T34" fmla="*/ 0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0" y="3"/>
                      </a:moveTo>
                      <a:lnTo>
                        <a:pt x="0" y="5"/>
                      </a:lnTo>
                      <a:lnTo>
                        <a:pt x="0" y="6"/>
                      </a:lnTo>
                      <a:lnTo>
                        <a:pt x="0" y="8"/>
                      </a:lnTo>
                      <a:lnTo>
                        <a:pt x="2" y="10"/>
                      </a:lnTo>
                      <a:lnTo>
                        <a:pt x="4" y="10"/>
                      </a:lnTo>
                      <a:lnTo>
                        <a:pt x="6" y="10"/>
                      </a:lnTo>
                      <a:lnTo>
                        <a:pt x="7" y="10"/>
                      </a:lnTo>
                      <a:lnTo>
                        <a:pt x="9" y="8"/>
                      </a:lnTo>
                      <a:lnTo>
                        <a:pt x="9" y="8"/>
                      </a:lnTo>
                      <a:lnTo>
                        <a:pt x="11" y="6"/>
                      </a:lnTo>
                      <a:lnTo>
                        <a:pt x="11" y="5"/>
                      </a:lnTo>
                      <a:lnTo>
                        <a:pt x="9" y="3"/>
                      </a:lnTo>
                      <a:lnTo>
                        <a:pt x="7" y="1"/>
                      </a:lnTo>
                      <a:lnTo>
                        <a:pt x="6" y="0"/>
                      </a:lnTo>
                      <a:lnTo>
                        <a:pt x="4" y="0"/>
                      </a:lnTo>
                      <a:lnTo>
                        <a:pt x="2" y="1"/>
                      </a:lnTo>
                      <a:lnTo>
                        <a:pt x="0" y="3"/>
                      </a:lnTo>
                      <a:close/>
                    </a:path>
                  </a:pathLst>
                </a:custGeom>
                <a:solidFill>
                  <a:srgbClr val="000000"/>
                </a:solidFill>
                <a:ln w="9525">
                  <a:solidFill>
                    <a:srgbClr val="009999"/>
                  </a:solidFill>
                  <a:round/>
                  <a:headEnd/>
                  <a:tailEnd/>
                </a:ln>
              </p:spPr>
              <p:txBody>
                <a:bodyPr/>
                <a:lstStyle/>
                <a:p>
                  <a:endParaRPr lang="en-US"/>
                </a:p>
              </p:txBody>
            </p:sp>
          </p:grpSp>
          <p:sp>
            <p:nvSpPr>
              <p:cNvPr id="5330" name="Rectangle 210"/>
              <p:cNvSpPr>
                <a:spLocks noChangeArrowheads="1"/>
              </p:cNvSpPr>
              <p:nvPr/>
            </p:nvSpPr>
            <p:spPr bwMode="auto">
              <a:xfrm>
                <a:off x="3910" y="2085"/>
                <a:ext cx="41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2"/>
                    </a:solidFill>
                    <a:latin typeface="Bookman Old Style" pitchFamily="18" charset="0"/>
                  </a:rPr>
                  <a:t>Cost of </a:t>
                </a:r>
                <a:endParaRPr lang="en-US" sz="1800">
                  <a:solidFill>
                    <a:schemeClr val="tx2"/>
                  </a:solidFill>
                  <a:latin typeface="Verdana" pitchFamily="34" charset="0"/>
                </a:endParaRPr>
              </a:p>
            </p:txBody>
          </p:sp>
          <p:sp>
            <p:nvSpPr>
              <p:cNvPr id="5331" name="Rectangle 211"/>
              <p:cNvSpPr>
                <a:spLocks noChangeArrowheads="1"/>
              </p:cNvSpPr>
              <p:nvPr/>
            </p:nvSpPr>
            <p:spPr bwMode="auto">
              <a:xfrm>
                <a:off x="3910" y="2230"/>
                <a:ext cx="3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chemeClr val="tx2"/>
                    </a:solidFill>
                    <a:latin typeface="Bookman Old Style" pitchFamily="18" charset="0"/>
                  </a:rPr>
                  <a:t>service</a:t>
                </a:r>
                <a:endParaRPr lang="en-US" sz="1800">
                  <a:solidFill>
                    <a:schemeClr val="tx2"/>
                  </a:solidFill>
                  <a:latin typeface="Verdana" pitchFamily="34" charset="0"/>
                </a:endParaRPr>
              </a:p>
            </p:txBody>
          </p:sp>
        </p:grpSp>
        <p:sp>
          <p:nvSpPr>
            <p:cNvPr id="5332" name="Rectangle 212"/>
            <p:cNvSpPr>
              <a:spLocks noChangeArrowheads="1"/>
            </p:cNvSpPr>
            <p:nvPr/>
          </p:nvSpPr>
          <p:spPr bwMode="auto">
            <a:xfrm>
              <a:off x="3164" y="1549"/>
              <a:ext cx="49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333" name="Group 213"/>
            <p:cNvGrpSpPr>
              <a:grpSpLocks/>
            </p:cNvGrpSpPr>
            <p:nvPr/>
          </p:nvGrpSpPr>
          <p:grpSpPr bwMode="auto">
            <a:xfrm>
              <a:off x="1869" y="1599"/>
              <a:ext cx="2105" cy="813"/>
              <a:chOff x="1869" y="1599"/>
              <a:chExt cx="2105" cy="813"/>
            </a:xfrm>
          </p:grpSpPr>
          <p:sp>
            <p:nvSpPr>
              <p:cNvPr id="5334" name="Freeform 214"/>
              <p:cNvSpPr>
                <a:spLocks/>
              </p:cNvSpPr>
              <p:nvPr/>
            </p:nvSpPr>
            <p:spPr bwMode="auto">
              <a:xfrm>
                <a:off x="1869" y="1630"/>
                <a:ext cx="2105" cy="782"/>
              </a:xfrm>
              <a:custGeom>
                <a:avLst/>
                <a:gdLst>
                  <a:gd name="T0" fmla="*/ 0 w 2105"/>
                  <a:gd name="T1" fmla="*/ 0 h 782"/>
                  <a:gd name="T2" fmla="*/ 74 w 2105"/>
                  <a:gd name="T3" fmla="*/ 98 h 782"/>
                  <a:gd name="T4" fmla="*/ 147 w 2105"/>
                  <a:gd name="T5" fmla="*/ 195 h 782"/>
                  <a:gd name="T6" fmla="*/ 219 w 2105"/>
                  <a:gd name="T7" fmla="*/ 288 h 782"/>
                  <a:gd name="T8" fmla="*/ 292 w 2105"/>
                  <a:gd name="T9" fmla="*/ 377 h 782"/>
                  <a:gd name="T10" fmla="*/ 327 w 2105"/>
                  <a:gd name="T11" fmla="*/ 418 h 782"/>
                  <a:gd name="T12" fmla="*/ 362 w 2105"/>
                  <a:gd name="T13" fmla="*/ 458 h 782"/>
                  <a:gd name="T14" fmla="*/ 396 w 2105"/>
                  <a:gd name="T15" fmla="*/ 495 h 782"/>
                  <a:gd name="T16" fmla="*/ 432 w 2105"/>
                  <a:gd name="T17" fmla="*/ 532 h 782"/>
                  <a:gd name="T18" fmla="*/ 465 w 2105"/>
                  <a:gd name="T19" fmla="*/ 564 h 782"/>
                  <a:gd name="T20" fmla="*/ 499 w 2105"/>
                  <a:gd name="T21" fmla="*/ 595 h 782"/>
                  <a:gd name="T22" fmla="*/ 533 w 2105"/>
                  <a:gd name="T23" fmla="*/ 623 h 782"/>
                  <a:gd name="T24" fmla="*/ 567 w 2105"/>
                  <a:gd name="T25" fmla="*/ 647 h 782"/>
                  <a:gd name="T26" fmla="*/ 599 w 2105"/>
                  <a:gd name="T27" fmla="*/ 669 h 782"/>
                  <a:gd name="T28" fmla="*/ 627 w 2105"/>
                  <a:gd name="T29" fmla="*/ 689 h 782"/>
                  <a:gd name="T30" fmla="*/ 654 w 2105"/>
                  <a:gd name="T31" fmla="*/ 709 h 782"/>
                  <a:gd name="T32" fmla="*/ 681 w 2105"/>
                  <a:gd name="T33" fmla="*/ 726 h 782"/>
                  <a:gd name="T34" fmla="*/ 705 w 2105"/>
                  <a:gd name="T35" fmla="*/ 741 h 782"/>
                  <a:gd name="T36" fmla="*/ 730 w 2105"/>
                  <a:gd name="T37" fmla="*/ 755 h 782"/>
                  <a:gd name="T38" fmla="*/ 754 w 2105"/>
                  <a:gd name="T39" fmla="*/ 765 h 782"/>
                  <a:gd name="T40" fmla="*/ 779 w 2105"/>
                  <a:gd name="T41" fmla="*/ 774 h 782"/>
                  <a:gd name="T42" fmla="*/ 804 w 2105"/>
                  <a:gd name="T43" fmla="*/ 779 h 782"/>
                  <a:gd name="T44" fmla="*/ 833 w 2105"/>
                  <a:gd name="T45" fmla="*/ 782 h 782"/>
                  <a:gd name="T46" fmla="*/ 862 w 2105"/>
                  <a:gd name="T47" fmla="*/ 782 h 782"/>
                  <a:gd name="T48" fmla="*/ 894 w 2105"/>
                  <a:gd name="T49" fmla="*/ 779 h 782"/>
                  <a:gd name="T50" fmla="*/ 927 w 2105"/>
                  <a:gd name="T51" fmla="*/ 772 h 782"/>
                  <a:gd name="T52" fmla="*/ 965 w 2105"/>
                  <a:gd name="T53" fmla="*/ 760 h 782"/>
                  <a:gd name="T54" fmla="*/ 1007 w 2105"/>
                  <a:gd name="T55" fmla="*/ 747 h 782"/>
                  <a:gd name="T56" fmla="*/ 1052 w 2105"/>
                  <a:gd name="T57" fmla="*/ 728 h 782"/>
                  <a:gd name="T58" fmla="*/ 1101 w 2105"/>
                  <a:gd name="T59" fmla="*/ 706 h 782"/>
                  <a:gd name="T60" fmla="*/ 1155 w 2105"/>
                  <a:gd name="T61" fmla="*/ 679 h 782"/>
                  <a:gd name="T62" fmla="*/ 1211 w 2105"/>
                  <a:gd name="T63" fmla="*/ 647 h 782"/>
                  <a:gd name="T64" fmla="*/ 1268 w 2105"/>
                  <a:gd name="T65" fmla="*/ 612 h 782"/>
                  <a:gd name="T66" fmla="*/ 1331 w 2105"/>
                  <a:gd name="T67" fmla="*/ 575 h 782"/>
                  <a:gd name="T68" fmla="*/ 1393 w 2105"/>
                  <a:gd name="T69" fmla="*/ 532 h 782"/>
                  <a:gd name="T70" fmla="*/ 1459 w 2105"/>
                  <a:gd name="T71" fmla="*/ 487 h 782"/>
                  <a:gd name="T72" fmla="*/ 1526 w 2105"/>
                  <a:gd name="T73" fmla="*/ 440 h 782"/>
                  <a:gd name="T74" fmla="*/ 1594 w 2105"/>
                  <a:gd name="T75" fmla="*/ 389 h 782"/>
                  <a:gd name="T76" fmla="*/ 1664 w 2105"/>
                  <a:gd name="T77" fmla="*/ 339 h 782"/>
                  <a:gd name="T78" fmla="*/ 1735 w 2105"/>
                  <a:gd name="T79" fmla="*/ 285 h 782"/>
                  <a:gd name="T80" fmla="*/ 1808 w 2105"/>
                  <a:gd name="T81" fmla="*/ 229 h 782"/>
                  <a:gd name="T82" fmla="*/ 1956 w 2105"/>
                  <a:gd name="T83" fmla="*/ 116 h 782"/>
                  <a:gd name="T84" fmla="*/ 2105 w 2105"/>
                  <a:gd name="T85"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5" h="782">
                    <a:moveTo>
                      <a:pt x="0" y="0"/>
                    </a:moveTo>
                    <a:lnTo>
                      <a:pt x="74" y="98"/>
                    </a:lnTo>
                    <a:lnTo>
                      <a:pt x="147" y="195"/>
                    </a:lnTo>
                    <a:lnTo>
                      <a:pt x="219" y="288"/>
                    </a:lnTo>
                    <a:lnTo>
                      <a:pt x="292" y="377"/>
                    </a:lnTo>
                    <a:lnTo>
                      <a:pt x="327" y="418"/>
                    </a:lnTo>
                    <a:lnTo>
                      <a:pt x="362" y="458"/>
                    </a:lnTo>
                    <a:lnTo>
                      <a:pt x="396" y="495"/>
                    </a:lnTo>
                    <a:lnTo>
                      <a:pt x="432" y="532"/>
                    </a:lnTo>
                    <a:lnTo>
                      <a:pt x="465" y="564"/>
                    </a:lnTo>
                    <a:lnTo>
                      <a:pt x="499" y="595"/>
                    </a:lnTo>
                    <a:lnTo>
                      <a:pt x="533" y="623"/>
                    </a:lnTo>
                    <a:lnTo>
                      <a:pt x="567" y="647"/>
                    </a:lnTo>
                    <a:lnTo>
                      <a:pt x="599" y="669"/>
                    </a:lnTo>
                    <a:lnTo>
                      <a:pt x="627" y="689"/>
                    </a:lnTo>
                    <a:lnTo>
                      <a:pt x="654" y="709"/>
                    </a:lnTo>
                    <a:lnTo>
                      <a:pt x="681" y="726"/>
                    </a:lnTo>
                    <a:lnTo>
                      <a:pt x="705" y="741"/>
                    </a:lnTo>
                    <a:lnTo>
                      <a:pt x="730" y="755"/>
                    </a:lnTo>
                    <a:lnTo>
                      <a:pt x="754" y="765"/>
                    </a:lnTo>
                    <a:lnTo>
                      <a:pt x="779" y="774"/>
                    </a:lnTo>
                    <a:lnTo>
                      <a:pt x="804" y="779"/>
                    </a:lnTo>
                    <a:lnTo>
                      <a:pt x="833" y="782"/>
                    </a:lnTo>
                    <a:lnTo>
                      <a:pt x="862" y="782"/>
                    </a:lnTo>
                    <a:lnTo>
                      <a:pt x="894" y="779"/>
                    </a:lnTo>
                    <a:lnTo>
                      <a:pt x="927" y="772"/>
                    </a:lnTo>
                    <a:lnTo>
                      <a:pt x="965" y="760"/>
                    </a:lnTo>
                    <a:lnTo>
                      <a:pt x="1007" y="747"/>
                    </a:lnTo>
                    <a:lnTo>
                      <a:pt x="1052" y="728"/>
                    </a:lnTo>
                    <a:lnTo>
                      <a:pt x="1101" y="706"/>
                    </a:lnTo>
                    <a:lnTo>
                      <a:pt x="1155" y="679"/>
                    </a:lnTo>
                    <a:lnTo>
                      <a:pt x="1211" y="647"/>
                    </a:lnTo>
                    <a:lnTo>
                      <a:pt x="1268" y="612"/>
                    </a:lnTo>
                    <a:lnTo>
                      <a:pt x="1331" y="575"/>
                    </a:lnTo>
                    <a:lnTo>
                      <a:pt x="1393" y="532"/>
                    </a:lnTo>
                    <a:lnTo>
                      <a:pt x="1459" y="487"/>
                    </a:lnTo>
                    <a:lnTo>
                      <a:pt x="1526" y="440"/>
                    </a:lnTo>
                    <a:lnTo>
                      <a:pt x="1594" y="389"/>
                    </a:lnTo>
                    <a:lnTo>
                      <a:pt x="1664" y="339"/>
                    </a:lnTo>
                    <a:lnTo>
                      <a:pt x="1735" y="285"/>
                    </a:lnTo>
                    <a:lnTo>
                      <a:pt x="1808" y="229"/>
                    </a:lnTo>
                    <a:lnTo>
                      <a:pt x="1956" y="116"/>
                    </a:lnTo>
                    <a:lnTo>
                      <a:pt x="2105" y="0"/>
                    </a:lnTo>
                  </a:path>
                </a:pathLst>
              </a:custGeom>
              <a:noFill/>
              <a:ln w="15875">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5" name="Rectangle 215"/>
              <p:cNvSpPr>
                <a:spLocks noChangeArrowheads="1"/>
              </p:cNvSpPr>
              <p:nvPr/>
            </p:nvSpPr>
            <p:spPr bwMode="auto">
              <a:xfrm>
                <a:off x="3262" y="1599"/>
                <a:ext cx="27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Total</a:t>
                </a:r>
                <a:endParaRPr lang="en-US" sz="1800">
                  <a:latin typeface="Verdana" pitchFamily="34" charset="0"/>
                </a:endParaRPr>
              </a:p>
            </p:txBody>
          </p:sp>
          <p:sp>
            <p:nvSpPr>
              <p:cNvPr id="5336" name="Rectangle 216"/>
              <p:cNvSpPr>
                <a:spLocks noChangeArrowheads="1"/>
              </p:cNvSpPr>
              <p:nvPr/>
            </p:nvSpPr>
            <p:spPr bwMode="auto">
              <a:xfrm>
                <a:off x="3262" y="1744"/>
                <a:ext cx="22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Bookman Old Style" pitchFamily="18" charset="0"/>
                  </a:rPr>
                  <a:t>cost</a:t>
                </a:r>
                <a:endParaRPr lang="en-US" sz="1800">
                  <a:latin typeface="Verdana" pitchFamily="34" charset="0"/>
                </a:endParaRPr>
              </a:p>
            </p:txBody>
          </p:sp>
        </p:grpSp>
      </p:grpSp>
      <p:sp>
        <p:nvSpPr>
          <p:cNvPr id="5337" name="Rectangle 217"/>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A Cost/Capacity Tradeoff Model</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685800" y="1371600"/>
            <a:ext cx="7772400" cy="5105400"/>
          </a:xfrm>
        </p:spPr>
        <p:txBody>
          <a:bodyPr/>
          <a:lstStyle/>
          <a:p>
            <a:r>
              <a:rPr lang="en-US" sz="2400" dirty="0"/>
              <a:t>Find alternative ways of describing/evaluating the system and compare the results</a:t>
            </a:r>
          </a:p>
          <a:p>
            <a:pPr lvl="1"/>
            <a:r>
              <a:rPr lang="en-US" sz="2000" dirty="0">
                <a:solidFill>
                  <a:srgbClr val="002060"/>
                </a:solidFill>
              </a:rPr>
              <a:t>Simplification enables testing of special cases with predictable outcomes</a:t>
            </a:r>
          </a:p>
          <a:p>
            <a:pPr lvl="2">
              <a:buFont typeface="Wingdings" pitchFamily="2" charset="2"/>
              <a:buChar char="§"/>
            </a:pPr>
            <a:r>
              <a:rPr lang="en-US" sz="1800" dirty="0"/>
              <a:t>Removing variability to make the model deterministic</a:t>
            </a:r>
          </a:p>
          <a:p>
            <a:pPr lvl="2">
              <a:buFont typeface="Wingdings" pitchFamily="2" charset="2"/>
              <a:buChar char="§"/>
            </a:pPr>
            <a:r>
              <a:rPr lang="en-US" sz="1800" dirty="0"/>
              <a:t>Removing multiple job types, running the model with one job type at a time</a:t>
            </a:r>
          </a:p>
          <a:p>
            <a:pPr lvl="2">
              <a:buFont typeface="Wingdings" pitchFamily="2" charset="2"/>
              <a:buChar char="§"/>
            </a:pPr>
            <a:r>
              <a:rPr lang="en-US" sz="1800" dirty="0"/>
              <a:t>Reducing labor pool sizes to one worker</a:t>
            </a:r>
            <a:endParaRPr lang="en-US" sz="1800" dirty="0">
              <a:solidFill>
                <a:schemeClr val="accent2"/>
              </a:solidFill>
            </a:endParaRPr>
          </a:p>
          <a:p>
            <a:r>
              <a:rPr lang="en-US" sz="2400" dirty="0"/>
              <a:t>Build the model in stages/modules and incrementally test each module</a:t>
            </a:r>
          </a:p>
          <a:p>
            <a:pPr lvl="1"/>
            <a:r>
              <a:rPr lang="en-US" sz="2000" dirty="0">
                <a:solidFill>
                  <a:srgbClr val="002060"/>
                </a:solidFill>
              </a:rPr>
              <a:t>Uncouple interacting sub-processes and run them separately</a:t>
            </a:r>
          </a:p>
          <a:p>
            <a:pPr lvl="1"/>
            <a:r>
              <a:rPr lang="en-US" sz="2000" dirty="0">
                <a:solidFill>
                  <a:srgbClr val="002060"/>
                </a:solidFill>
              </a:rPr>
              <a:t>Test the model after each new feature that is added</a:t>
            </a:r>
          </a:p>
          <a:p>
            <a:pPr lvl="1"/>
            <a:r>
              <a:rPr lang="en-US" sz="2000" dirty="0">
                <a:solidFill>
                  <a:srgbClr val="002060"/>
                </a:solidFill>
              </a:rPr>
              <a:t>Simple animation is often a good first step to see if things are working as intended</a:t>
            </a:r>
          </a:p>
        </p:txBody>
      </p:sp>
      <p:sp>
        <p:nvSpPr>
          <p:cNvPr id="9" name="Slide Number Placeholder 5"/>
          <p:cNvSpPr>
            <a:spLocks noGrp="1"/>
          </p:cNvSpPr>
          <p:nvPr>
            <p:ph type="sldNum" sz="quarter" idx="12"/>
          </p:nvPr>
        </p:nvSpPr>
        <p:spPr/>
        <p:txBody>
          <a:bodyPr/>
          <a:lstStyle/>
          <a:p>
            <a:fld id="{F372C6C8-90B7-4036-8925-985F8B825954}" type="slidenum">
              <a:rPr lang="en-US"/>
              <a:pPr/>
              <a:t>70</a:t>
            </a:fld>
            <a:endParaRPr lang="en-US"/>
          </a:p>
        </p:txBody>
      </p:sp>
      <p:sp>
        <p:nvSpPr>
          <p:cNvPr id="80899" name="Rectangle 3"/>
          <p:cNvSpPr>
            <a:spLocks noChangeArrowheads="1"/>
          </p:cNvSpPr>
          <p:nvPr/>
        </p:nvSpPr>
        <p:spPr bwMode="auto">
          <a:xfrm>
            <a:off x="30480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Model Verification Methods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52F0DD0A-56AA-4932-A758-828ACC624181}" type="slidenum">
              <a:rPr lang="en-US"/>
              <a:pPr/>
              <a:t>71</a:t>
            </a:fld>
            <a:endParaRPr lang="en-US"/>
          </a:p>
        </p:txBody>
      </p:sp>
      <p:sp>
        <p:nvSpPr>
          <p:cNvPr id="81922" name="Rectangle 2"/>
          <p:cNvSpPr>
            <a:spLocks noChangeArrowheads="1"/>
          </p:cNvSpPr>
          <p:nvPr/>
        </p:nvSpPr>
        <p:spPr bwMode="auto">
          <a:xfrm>
            <a:off x="30480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Validation - an Iterative Calibration Process</a:t>
            </a:r>
          </a:p>
        </p:txBody>
      </p:sp>
      <p:grpSp>
        <p:nvGrpSpPr>
          <p:cNvPr id="81928" name="Group 8"/>
          <p:cNvGrpSpPr>
            <a:grpSpLocks/>
          </p:cNvGrpSpPr>
          <p:nvPr/>
        </p:nvGrpSpPr>
        <p:grpSpPr bwMode="auto">
          <a:xfrm>
            <a:off x="3886200" y="1447800"/>
            <a:ext cx="1905000" cy="990600"/>
            <a:chOff x="2016" y="960"/>
            <a:chExt cx="1200" cy="624"/>
          </a:xfrm>
        </p:grpSpPr>
        <p:sp>
          <p:nvSpPr>
            <p:cNvPr id="81929" name="Oval 9"/>
            <p:cNvSpPr>
              <a:spLocks noChangeArrowheads="1"/>
            </p:cNvSpPr>
            <p:nvPr/>
          </p:nvSpPr>
          <p:spPr bwMode="auto">
            <a:xfrm>
              <a:off x="2016" y="960"/>
              <a:ext cx="1200" cy="62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0" name="Text Box 10"/>
            <p:cNvSpPr txBox="1">
              <a:spLocks noChangeArrowheads="1"/>
            </p:cNvSpPr>
            <p:nvPr/>
          </p:nvSpPr>
          <p:spPr bwMode="auto">
            <a:xfrm>
              <a:off x="2054" y="1128"/>
              <a:ext cx="1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The Real System</a:t>
              </a:r>
            </a:p>
          </p:txBody>
        </p:sp>
      </p:grpSp>
      <p:grpSp>
        <p:nvGrpSpPr>
          <p:cNvPr id="81931" name="Group 11"/>
          <p:cNvGrpSpPr>
            <a:grpSpLocks/>
          </p:cNvGrpSpPr>
          <p:nvPr/>
        </p:nvGrpSpPr>
        <p:grpSpPr bwMode="auto">
          <a:xfrm>
            <a:off x="2743200" y="2438400"/>
            <a:ext cx="4495800" cy="2209800"/>
            <a:chOff x="1728" y="1536"/>
            <a:chExt cx="2832" cy="1392"/>
          </a:xfrm>
        </p:grpSpPr>
        <p:grpSp>
          <p:nvGrpSpPr>
            <p:cNvPr id="81932" name="Group 12"/>
            <p:cNvGrpSpPr>
              <a:grpSpLocks/>
            </p:cNvGrpSpPr>
            <p:nvPr/>
          </p:nvGrpSpPr>
          <p:grpSpPr bwMode="auto">
            <a:xfrm>
              <a:off x="1728" y="1920"/>
              <a:ext cx="2832" cy="1008"/>
              <a:chOff x="1728" y="1920"/>
              <a:chExt cx="2832" cy="1008"/>
            </a:xfrm>
          </p:grpSpPr>
          <p:sp>
            <p:nvSpPr>
              <p:cNvPr id="81933" name="Rectangle 13"/>
              <p:cNvSpPr>
                <a:spLocks noChangeArrowheads="1"/>
              </p:cNvSpPr>
              <p:nvPr/>
            </p:nvSpPr>
            <p:spPr bwMode="auto">
              <a:xfrm>
                <a:off x="1728" y="1920"/>
                <a:ext cx="2832" cy="100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4" name="Text Box 14"/>
              <p:cNvSpPr txBox="1">
                <a:spLocks noChangeArrowheads="1"/>
              </p:cNvSpPr>
              <p:nvPr/>
            </p:nvSpPr>
            <p:spPr bwMode="auto">
              <a:xfrm>
                <a:off x="1824" y="1957"/>
                <a:ext cx="2653"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7338" indent="-287338">
                  <a:defRPr sz="2400">
                    <a:solidFill>
                      <a:schemeClr val="tx1"/>
                    </a:solidFill>
                    <a:latin typeface="Times New Roman" pitchFamily="18" charset="0"/>
                  </a:defRPr>
                </a:lvl1pPr>
                <a:lvl2pPr marL="969963" indent="-457200">
                  <a:defRPr sz="2400">
                    <a:solidFill>
                      <a:schemeClr val="tx1"/>
                    </a:solidFill>
                    <a:latin typeface="Times New Roman" pitchFamily="18" charset="0"/>
                  </a:defRPr>
                </a:lvl2pPr>
                <a:lvl3pPr marL="1541463" indent="-457200">
                  <a:defRPr sz="2400">
                    <a:solidFill>
                      <a:schemeClr val="tx1"/>
                    </a:solidFill>
                    <a:latin typeface="Times New Roman" pitchFamily="18" charset="0"/>
                  </a:defRPr>
                </a:lvl3pPr>
                <a:lvl4pPr marL="2112963" indent="-457200">
                  <a:defRPr sz="2400">
                    <a:solidFill>
                      <a:schemeClr val="tx1"/>
                    </a:solidFill>
                    <a:latin typeface="Times New Roman" pitchFamily="18" charset="0"/>
                  </a:defRPr>
                </a:lvl4pPr>
                <a:lvl5pPr marL="2684463" indent="-457200">
                  <a:defRPr sz="2400">
                    <a:solidFill>
                      <a:schemeClr val="tx1"/>
                    </a:solidFill>
                    <a:latin typeface="Times New Roman" pitchFamily="18" charset="0"/>
                  </a:defRPr>
                </a:lvl5pPr>
                <a:lvl6pPr marL="3141663" indent="-457200" fontAlgn="base">
                  <a:spcBef>
                    <a:spcPct val="0"/>
                  </a:spcBef>
                  <a:spcAft>
                    <a:spcPct val="0"/>
                  </a:spcAft>
                  <a:defRPr sz="2400">
                    <a:solidFill>
                      <a:schemeClr val="tx1"/>
                    </a:solidFill>
                    <a:latin typeface="Times New Roman" pitchFamily="18" charset="0"/>
                  </a:defRPr>
                </a:lvl6pPr>
                <a:lvl7pPr marL="3598863" indent="-457200" fontAlgn="base">
                  <a:spcBef>
                    <a:spcPct val="0"/>
                  </a:spcBef>
                  <a:spcAft>
                    <a:spcPct val="0"/>
                  </a:spcAft>
                  <a:defRPr sz="2400">
                    <a:solidFill>
                      <a:schemeClr val="tx1"/>
                    </a:solidFill>
                    <a:latin typeface="Times New Roman" pitchFamily="18" charset="0"/>
                  </a:defRPr>
                </a:lvl7pPr>
                <a:lvl8pPr marL="4056063" indent="-457200" fontAlgn="base">
                  <a:spcBef>
                    <a:spcPct val="0"/>
                  </a:spcBef>
                  <a:spcAft>
                    <a:spcPct val="0"/>
                  </a:spcAft>
                  <a:defRPr sz="2400">
                    <a:solidFill>
                      <a:schemeClr val="tx1"/>
                    </a:solidFill>
                    <a:latin typeface="Times New Roman" pitchFamily="18" charset="0"/>
                  </a:defRPr>
                </a:lvl8pPr>
                <a:lvl9pPr marL="4513263" indent="-457200" fontAlgn="base">
                  <a:spcBef>
                    <a:spcPct val="0"/>
                  </a:spcBef>
                  <a:spcAft>
                    <a:spcPct val="0"/>
                  </a:spcAft>
                  <a:defRPr sz="2400">
                    <a:solidFill>
                      <a:schemeClr val="tx1"/>
                    </a:solidFill>
                    <a:latin typeface="Times New Roman" pitchFamily="18" charset="0"/>
                  </a:defRPr>
                </a:lvl9pPr>
              </a:lstStyle>
              <a:p>
                <a:r>
                  <a:rPr lang="en-US" sz="1800" b="1"/>
                  <a:t>Conceptual Model</a:t>
                </a:r>
              </a:p>
              <a:p>
                <a:pPr>
                  <a:buFontTx/>
                  <a:buAutoNum type="arabicPeriod"/>
                </a:pPr>
                <a:r>
                  <a:rPr lang="en-US" sz="1800"/>
                  <a:t>Assumptions on system components</a:t>
                </a:r>
              </a:p>
              <a:p>
                <a:pPr>
                  <a:buFontTx/>
                  <a:buAutoNum type="arabicPeriod"/>
                </a:pPr>
                <a:r>
                  <a:rPr lang="en-US" sz="1800"/>
                  <a:t>Structural assumptions which define the </a:t>
                </a:r>
              </a:p>
              <a:p>
                <a:r>
                  <a:rPr lang="en-US" sz="1800"/>
                  <a:t>	interactions between system components</a:t>
                </a:r>
              </a:p>
              <a:p>
                <a:r>
                  <a:rPr lang="en-US" sz="1800"/>
                  <a:t>3.	Input parameters and data assumptions</a:t>
                </a:r>
              </a:p>
            </p:txBody>
          </p:sp>
        </p:grpSp>
        <p:sp>
          <p:nvSpPr>
            <p:cNvPr id="81935" name="Line 15"/>
            <p:cNvSpPr>
              <a:spLocks noChangeShapeType="1"/>
            </p:cNvSpPr>
            <p:nvPr/>
          </p:nvSpPr>
          <p:spPr bwMode="auto">
            <a:xfrm>
              <a:off x="3072" y="1536"/>
              <a:ext cx="0" cy="384"/>
            </a:xfrm>
            <a:prstGeom prst="line">
              <a:avLst/>
            </a:prstGeom>
            <a:noFill/>
            <a:ln w="222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1936" name="Group 16"/>
          <p:cNvGrpSpPr>
            <a:grpSpLocks/>
          </p:cNvGrpSpPr>
          <p:nvPr/>
        </p:nvGrpSpPr>
        <p:grpSpPr bwMode="auto">
          <a:xfrm>
            <a:off x="6088063" y="2089150"/>
            <a:ext cx="1524000" cy="685800"/>
            <a:chOff x="3835" y="1316"/>
            <a:chExt cx="960" cy="432"/>
          </a:xfrm>
        </p:grpSpPr>
        <p:sp>
          <p:nvSpPr>
            <p:cNvPr id="81937" name="AutoShape 17"/>
            <p:cNvSpPr>
              <a:spLocks noChangeArrowheads="1"/>
            </p:cNvSpPr>
            <p:nvPr/>
          </p:nvSpPr>
          <p:spPr bwMode="auto">
            <a:xfrm>
              <a:off x="3835" y="1316"/>
              <a:ext cx="960" cy="432"/>
            </a:xfrm>
            <a:prstGeom prst="wedgeRoundRectCallout">
              <a:avLst>
                <a:gd name="adj1" fmla="val -128440"/>
                <a:gd name="adj2" fmla="val 5300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81938" name="Text Box 18"/>
            <p:cNvSpPr txBox="1">
              <a:spLocks noChangeArrowheads="1"/>
            </p:cNvSpPr>
            <p:nvPr/>
          </p:nvSpPr>
          <p:spPr bwMode="auto">
            <a:xfrm>
              <a:off x="3932" y="1324"/>
              <a:ext cx="7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i="1"/>
                <a:t>Conceptual</a:t>
              </a:r>
            </a:p>
            <a:p>
              <a:pPr algn="ctr"/>
              <a:r>
                <a:rPr lang="en-US" sz="1800" i="1"/>
                <a:t>validation</a:t>
              </a:r>
            </a:p>
          </p:txBody>
        </p:sp>
      </p:grpSp>
      <p:grpSp>
        <p:nvGrpSpPr>
          <p:cNvPr id="81939" name="Group 19"/>
          <p:cNvGrpSpPr>
            <a:grpSpLocks/>
          </p:cNvGrpSpPr>
          <p:nvPr/>
        </p:nvGrpSpPr>
        <p:grpSpPr bwMode="auto">
          <a:xfrm>
            <a:off x="3352800" y="4648200"/>
            <a:ext cx="3124200" cy="1600200"/>
            <a:chOff x="2112" y="2928"/>
            <a:chExt cx="1968" cy="1008"/>
          </a:xfrm>
        </p:grpSpPr>
        <p:grpSp>
          <p:nvGrpSpPr>
            <p:cNvPr id="81940" name="Group 20"/>
            <p:cNvGrpSpPr>
              <a:grpSpLocks/>
            </p:cNvGrpSpPr>
            <p:nvPr/>
          </p:nvGrpSpPr>
          <p:grpSpPr bwMode="auto">
            <a:xfrm>
              <a:off x="2112" y="3408"/>
              <a:ext cx="1968" cy="528"/>
              <a:chOff x="1728" y="3264"/>
              <a:chExt cx="1968" cy="672"/>
            </a:xfrm>
          </p:grpSpPr>
          <p:sp>
            <p:nvSpPr>
              <p:cNvPr id="81941" name="Rectangle 21"/>
              <p:cNvSpPr>
                <a:spLocks noChangeArrowheads="1"/>
              </p:cNvSpPr>
              <p:nvPr/>
            </p:nvSpPr>
            <p:spPr bwMode="auto">
              <a:xfrm>
                <a:off x="1728" y="3264"/>
                <a:ext cx="1968" cy="672"/>
              </a:xfrm>
              <a:prstGeom prst="rect">
                <a:avLst/>
              </a:prstGeom>
              <a:solidFill>
                <a:srgbClr val="FFAD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2" name="Text Box 22"/>
              <p:cNvSpPr txBox="1">
                <a:spLocks noChangeArrowheads="1"/>
              </p:cNvSpPr>
              <p:nvPr/>
            </p:nvSpPr>
            <p:spPr bwMode="auto">
              <a:xfrm>
                <a:off x="1766" y="3361"/>
                <a:ext cx="1880"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t>Operational Model</a:t>
                </a:r>
              </a:p>
              <a:p>
                <a:pPr algn="ctr"/>
                <a:r>
                  <a:rPr lang="en-US" sz="1800"/>
                  <a:t>(Computerized representation)</a:t>
                </a:r>
              </a:p>
            </p:txBody>
          </p:sp>
        </p:grpSp>
        <p:sp>
          <p:nvSpPr>
            <p:cNvPr id="81943" name="Line 23"/>
            <p:cNvSpPr>
              <a:spLocks noChangeShapeType="1"/>
            </p:cNvSpPr>
            <p:nvPr/>
          </p:nvSpPr>
          <p:spPr bwMode="auto">
            <a:xfrm>
              <a:off x="3072" y="2928"/>
              <a:ext cx="0" cy="480"/>
            </a:xfrm>
            <a:prstGeom prst="line">
              <a:avLst/>
            </a:prstGeom>
            <a:noFill/>
            <a:ln w="222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1944" name="Group 24"/>
          <p:cNvGrpSpPr>
            <a:grpSpLocks/>
          </p:cNvGrpSpPr>
          <p:nvPr/>
        </p:nvGrpSpPr>
        <p:grpSpPr bwMode="auto">
          <a:xfrm>
            <a:off x="6781800" y="4800600"/>
            <a:ext cx="1524000" cy="685800"/>
            <a:chOff x="4272" y="3024"/>
            <a:chExt cx="960" cy="432"/>
          </a:xfrm>
        </p:grpSpPr>
        <p:sp>
          <p:nvSpPr>
            <p:cNvPr id="81945" name="AutoShape 25"/>
            <p:cNvSpPr>
              <a:spLocks noChangeArrowheads="1"/>
            </p:cNvSpPr>
            <p:nvPr/>
          </p:nvSpPr>
          <p:spPr bwMode="auto">
            <a:xfrm>
              <a:off x="4272" y="3024"/>
              <a:ext cx="960" cy="432"/>
            </a:xfrm>
            <a:prstGeom prst="wedgeRoundRectCallout">
              <a:avLst>
                <a:gd name="adj1" fmla="val -174583"/>
                <a:gd name="adj2" fmla="val -16204"/>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81946" name="Text Box 26"/>
            <p:cNvSpPr txBox="1">
              <a:spLocks noChangeArrowheads="1"/>
            </p:cNvSpPr>
            <p:nvPr/>
          </p:nvSpPr>
          <p:spPr bwMode="auto">
            <a:xfrm>
              <a:off x="4369" y="3032"/>
              <a:ext cx="7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i="1"/>
                <a:t>Model</a:t>
              </a:r>
            </a:p>
            <a:p>
              <a:pPr algn="ctr"/>
              <a:r>
                <a:rPr lang="en-US" sz="1800" i="1"/>
                <a:t>verification</a:t>
              </a:r>
            </a:p>
          </p:txBody>
        </p:sp>
      </p:grpSp>
      <p:grpSp>
        <p:nvGrpSpPr>
          <p:cNvPr id="81947" name="Group 27"/>
          <p:cNvGrpSpPr>
            <a:grpSpLocks/>
          </p:cNvGrpSpPr>
          <p:nvPr/>
        </p:nvGrpSpPr>
        <p:grpSpPr bwMode="auto">
          <a:xfrm>
            <a:off x="425450" y="1981200"/>
            <a:ext cx="3460750" cy="3733800"/>
            <a:chOff x="268" y="1248"/>
            <a:chExt cx="2180" cy="2352"/>
          </a:xfrm>
        </p:grpSpPr>
        <p:sp>
          <p:nvSpPr>
            <p:cNvPr id="81948" name="Freeform 28"/>
            <p:cNvSpPr>
              <a:spLocks/>
            </p:cNvSpPr>
            <p:nvPr/>
          </p:nvSpPr>
          <p:spPr bwMode="auto">
            <a:xfrm>
              <a:off x="1344" y="2304"/>
              <a:ext cx="768" cy="1296"/>
            </a:xfrm>
            <a:custGeom>
              <a:avLst/>
              <a:gdLst>
                <a:gd name="T0" fmla="*/ 0 w 1152"/>
                <a:gd name="T1" fmla="*/ 0 h 1296"/>
                <a:gd name="T2" fmla="*/ 0 w 1152"/>
                <a:gd name="T3" fmla="*/ 1296 h 1296"/>
                <a:gd name="T4" fmla="*/ 1152 w 1152"/>
                <a:gd name="T5" fmla="*/ 1296 h 1296"/>
              </a:gdLst>
              <a:ahLst/>
              <a:cxnLst>
                <a:cxn ang="0">
                  <a:pos x="T0" y="T1"/>
                </a:cxn>
                <a:cxn ang="0">
                  <a:pos x="T2" y="T3"/>
                </a:cxn>
                <a:cxn ang="0">
                  <a:pos x="T4" y="T5"/>
                </a:cxn>
              </a:cxnLst>
              <a:rect l="0" t="0" r="r" b="b"/>
              <a:pathLst>
                <a:path w="1152" h="1296">
                  <a:moveTo>
                    <a:pt x="0" y="0"/>
                  </a:moveTo>
                  <a:lnTo>
                    <a:pt x="0" y="1296"/>
                  </a:lnTo>
                  <a:lnTo>
                    <a:pt x="1152" y="1296"/>
                  </a:lnTo>
                </a:path>
              </a:pathLst>
            </a:custGeom>
            <a:noFill/>
            <a:ln w="222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Text Box 29"/>
            <p:cNvSpPr txBox="1">
              <a:spLocks noChangeArrowheads="1"/>
            </p:cNvSpPr>
            <p:nvPr/>
          </p:nvSpPr>
          <p:spPr bwMode="auto">
            <a:xfrm>
              <a:off x="268" y="2159"/>
              <a:ext cx="10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i="1"/>
                <a:t>Calibration and </a:t>
              </a:r>
            </a:p>
            <a:p>
              <a:pPr algn="ctr"/>
              <a:r>
                <a:rPr lang="en-US" sz="1800" i="1"/>
                <a:t>Validation</a:t>
              </a:r>
            </a:p>
          </p:txBody>
        </p:sp>
        <p:sp>
          <p:nvSpPr>
            <p:cNvPr id="81950" name="Freeform 30"/>
            <p:cNvSpPr>
              <a:spLocks/>
            </p:cNvSpPr>
            <p:nvPr/>
          </p:nvSpPr>
          <p:spPr bwMode="auto">
            <a:xfrm>
              <a:off x="1344" y="1248"/>
              <a:ext cx="1104" cy="1152"/>
            </a:xfrm>
            <a:custGeom>
              <a:avLst/>
              <a:gdLst>
                <a:gd name="T0" fmla="*/ 1104 w 1104"/>
                <a:gd name="T1" fmla="*/ 0 h 1152"/>
                <a:gd name="T2" fmla="*/ 0 w 1104"/>
                <a:gd name="T3" fmla="*/ 0 h 1152"/>
                <a:gd name="T4" fmla="*/ 0 w 1104"/>
                <a:gd name="T5" fmla="*/ 1152 h 1152"/>
                <a:gd name="T6" fmla="*/ 384 w 1104"/>
                <a:gd name="T7" fmla="*/ 1152 h 1152"/>
              </a:gdLst>
              <a:ahLst/>
              <a:cxnLst>
                <a:cxn ang="0">
                  <a:pos x="T0" y="T1"/>
                </a:cxn>
                <a:cxn ang="0">
                  <a:pos x="T2" y="T3"/>
                </a:cxn>
                <a:cxn ang="0">
                  <a:pos x="T4" y="T5"/>
                </a:cxn>
                <a:cxn ang="0">
                  <a:pos x="T6" y="T7"/>
                </a:cxn>
              </a:cxnLst>
              <a:rect l="0" t="0" r="r" b="b"/>
              <a:pathLst>
                <a:path w="1104" h="1152">
                  <a:moveTo>
                    <a:pt x="1104" y="0"/>
                  </a:moveTo>
                  <a:lnTo>
                    <a:pt x="0" y="0"/>
                  </a:lnTo>
                  <a:lnTo>
                    <a:pt x="0" y="1152"/>
                  </a:lnTo>
                  <a:lnTo>
                    <a:pt x="384" y="1152"/>
                  </a:lnTo>
                </a:path>
              </a:pathLst>
            </a:custGeom>
            <a:noFill/>
            <a:ln w="222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685800" y="1143000"/>
            <a:ext cx="7696200" cy="5334000"/>
          </a:xfrm>
        </p:spPr>
        <p:txBody>
          <a:bodyPr/>
          <a:lstStyle/>
          <a:p>
            <a:pPr>
              <a:tabLst>
                <a:tab pos="4005263" algn="l"/>
              </a:tabLst>
            </a:pPr>
            <a:r>
              <a:rPr lang="en-US" sz="2400" dirty="0"/>
              <a:t>Assume a small branch office of a local bank with only one teller.</a:t>
            </a:r>
          </a:p>
          <a:p>
            <a:pPr>
              <a:tabLst>
                <a:tab pos="4005263" algn="l"/>
              </a:tabLst>
            </a:pPr>
            <a:r>
              <a:rPr lang="en-US" sz="2400" dirty="0"/>
              <a:t>Empirical data gathering indicates that inter-arrival and service times are exponentially distributed.</a:t>
            </a:r>
          </a:p>
          <a:p>
            <a:pPr lvl="1">
              <a:tabLst>
                <a:tab pos="4005263" algn="l"/>
              </a:tabLst>
            </a:pPr>
            <a:r>
              <a:rPr lang="en-US" sz="2000" dirty="0">
                <a:solidFill>
                  <a:srgbClr val="002060"/>
                </a:solidFill>
              </a:rPr>
              <a:t>The average arrival rate = </a:t>
            </a:r>
            <a:r>
              <a:rPr lang="en-US" sz="2000" dirty="0">
                <a:solidFill>
                  <a:srgbClr val="002060"/>
                </a:solidFill>
                <a:sym typeface="Symbol" pitchFamily="18" charset="2"/>
              </a:rPr>
              <a:t> = 5 customers per hour</a:t>
            </a:r>
            <a:r>
              <a:rPr lang="en-US" sz="2000" dirty="0">
                <a:solidFill>
                  <a:srgbClr val="002060"/>
                </a:solidFill>
              </a:rPr>
              <a:t> </a:t>
            </a:r>
          </a:p>
          <a:p>
            <a:pPr lvl="1">
              <a:tabLst>
                <a:tab pos="4005263" algn="l"/>
              </a:tabLst>
            </a:pPr>
            <a:r>
              <a:rPr lang="en-US" sz="2000" dirty="0">
                <a:solidFill>
                  <a:srgbClr val="002060"/>
                </a:solidFill>
              </a:rPr>
              <a:t>The average service rate = </a:t>
            </a:r>
            <a:r>
              <a:rPr lang="en-US" sz="2000" dirty="0">
                <a:solidFill>
                  <a:srgbClr val="002060"/>
                </a:solidFill>
                <a:sym typeface="Symbol" pitchFamily="18" charset="2"/>
              </a:rPr>
              <a:t> = 6 customers per hour</a:t>
            </a:r>
          </a:p>
          <a:p>
            <a:pPr>
              <a:tabLst>
                <a:tab pos="4005263" algn="l"/>
              </a:tabLst>
            </a:pPr>
            <a:r>
              <a:rPr lang="en-US" sz="2400" dirty="0"/>
              <a:t>Using our knowledge of queuing theory we obtain</a:t>
            </a:r>
          </a:p>
          <a:p>
            <a:pPr lvl="1">
              <a:tabLst>
                <a:tab pos="4005263" algn="l"/>
              </a:tabLst>
            </a:pPr>
            <a:r>
              <a:rPr lang="en-US" sz="2000" dirty="0">
                <a:solidFill>
                  <a:srgbClr val="002060"/>
                </a:solidFill>
                <a:sym typeface="Symbol" pitchFamily="18" charset="2"/>
              </a:rPr>
              <a:t> = the server utilization</a:t>
            </a:r>
            <a:r>
              <a:rPr lang="en-US" sz="2000" dirty="0">
                <a:solidFill>
                  <a:srgbClr val="002060"/>
                </a:solidFill>
              </a:rPr>
              <a:t> = 5/6 </a:t>
            </a:r>
            <a:r>
              <a:rPr lang="en-US" sz="2000" dirty="0">
                <a:solidFill>
                  <a:srgbClr val="002060"/>
                </a:solidFill>
                <a:sym typeface="Symbol" pitchFamily="18" charset="2"/>
              </a:rPr>
              <a:t> 0.83</a:t>
            </a:r>
            <a:endParaRPr lang="en-US" sz="2000" dirty="0">
              <a:solidFill>
                <a:srgbClr val="002060"/>
              </a:solidFill>
            </a:endParaRPr>
          </a:p>
          <a:p>
            <a:pPr lvl="1">
              <a:tabLst>
                <a:tab pos="4005263" algn="l"/>
              </a:tabLst>
            </a:pPr>
            <a:r>
              <a:rPr lang="en-US" sz="2000" dirty="0" err="1">
                <a:solidFill>
                  <a:srgbClr val="002060"/>
                </a:solidFill>
              </a:rPr>
              <a:t>L</a:t>
            </a:r>
            <a:r>
              <a:rPr lang="en-US" sz="2000" baseline="-6000" dirty="0" err="1">
                <a:solidFill>
                  <a:srgbClr val="002060"/>
                </a:solidFill>
              </a:rPr>
              <a:t>q</a:t>
            </a:r>
            <a:r>
              <a:rPr lang="en-US" sz="2000" dirty="0">
                <a:solidFill>
                  <a:srgbClr val="002060"/>
                </a:solidFill>
              </a:rPr>
              <a:t> = the average number of people waiting in line</a:t>
            </a:r>
          </a:p>
          <a:p>
            <a:pPr lvl="1">
              <a:tabLst>
                <a:tab pos="4005263" algn="l"/>
              </a:tabLst>
            </a:pPr>
            <a:r>
              <a:rPr lang="en-US" sz="2000" dirty="0" err="1">
                <a:solidFill>
                  <a:srgbClr val="002060"/>
                </a:solidFill>
              </a:rPr>
              <a:t>W</a:t>
            </a:r>
            <a:r>
              <a:rPr lang="en-US" sz="2000" baseline="-6000" dirty="0" err="1">
                <a:solidFill>
                  <a:srgbClr val="002060"/>
                </a:solidFill>
              </a:rPr>
              <a:t>q</a:t>
            </a:r>
            <a:r>
              <a:rPr lang="en-US" sz="2000" dirty="0">
                <a:solidFill>
                  <a:srgbClr val="002060"/>
                </a:solidFill>
              </a:rPr>
              <a:t> = the average time spent waiting in line </a:t>
            </a:r>
          </a:p>
          <a:p>
            <a:pPr lvl="1">
              <a:buFontTx/>
              <a:buNone/>
              <a:tabLst>
                <a:tab pos="4005263" algn="l"/>
              </a:tabLst>
            </a:pPr>
            <a:r>
              <a:rPr lang="en-US" sz="800" dirty="0">
                <a:solidFill>
                  <a:srgbClr val="002060"/>
                </a:solidFill>
              </a:rPr>
              <a:t>	</a:t>
            </a:r>
          </a:p>
          <a:p>
            <a:pPr lvl="1">
              <a:buFontTx/>
              <a:buNone/>
              <a:tabLst>
                <a:tab pos="4005263" algn="l"/>
              </a:tabLst>
            </a:pPr>
            <a:r>
              <a:rPr lang="en-US" sz="2000" dirty="0">
                <a:solidFill>
                  <a:srgbClr val="002060"/>
                </a:solidFill>
              </a:rPr>
              <a:t>	</a:t>
            </a:r>
            <a:r>
              <a:rPr lang="en-US" sz="2000" dirty="0" err="1">
                <a:solidFill>
                  <a:srgbClr val="002060"/>
                </a:solidFill>
              </a:rPr>
              <a:t>L</a:t>
            </a:r>
            <a:r>
              <a:rPr lang="en-US" sz="2000" baseline="-6000" dirty="0" err="1">
                <a:solidFill>
                  <a:srgbClr val="002060"/>
                </a:solidFill>
              </a:rPr>
              <a:t>q</a:t>
            </a:r>
            <a:r>
              <a:rPr lang="en-US" sz="2000" dirty="0">
                <a:solidFill>
                  <a:srgbClr val="002060"/>
                </a:solidFill>
              </a:rPr>
              <a:t> = 0.83</a:t>
            </a:r>
            <a:r>
              <a:rPr lang="en-US" sz="2000" baseline="30000" dirty="0">
                <a:solidFill>
                  <a:srgbClr val="002060"/>
                </a:solidFill>
              </a:rPr>
              <a:t>2</a:t>
            </a:r>
            <a:r>
              <a:rPr lang="en-US" sz="2000" dirty="0">
                <a:solidFill>
                  <a:srgbClr val="002060"/>
                </a:solidFill>
              </a:rPr>
              <a:t>/(1-0.83) </a:t>
            </a:r>
            <a:r>
              <a:rPr lang="en-US" sz="2000" dirty="0">
                <a:solidFill>
                  <a:srgbClr val="002060"/>
                </a:solidFill>
                <a:sym typeface="Symbol" pitchFamily="18" charset="2"/>
              </a:rPr>
              <a:t></a:t>
            </a:r>
            <a:r>
              <a:rPr lang="en-US" sz="2000" dirty="0">
                <a:solidFill>
                  <a:srgbClr val="002060"/>
                </a:solidFill>
              </a:rPr>
              <a:t> 4.2	</a:t>
            </a:r>
            <a:r>
              <a:rPr lang="en-US" sz="2000" dirty="0" err="1">
                <a:solidFill>
                  <a:srgbClr val="002060"/>
                </a:solidFill>
              </a:rPr>
              <a:t>W</a:t>
            </a:r>
            <a:r>
              <a:rPr lang="en-US" sz="2000" baseline="-6000" dirty="0" err="1">
                <a:solidFill>
                  <a:srgbClr val="002060"/>
                </a:solidFill>
              </a:rPr>
              <a:t>q</a:t>
            </a:r>
            <a:r>
              <a:rPr lang="en-US" sz="2000" dirty="0">
                <a:solidFill>
                  <a:srgbClr val="002060"/>
                </a:solidFill>
              </a:rPr>
              <a:t> = </a:t>
            </a:r>
            <a:r>
              <a:rPr lang="en-US" sz="2000" dirty="0" err="1">
                <a:solidFill>
                  <a:srgbClr val="002060"/>
                </a:solidFill>
              </a:rPr>
              <a:t>L</a:t>
            </a:r>
            <a:r>
              <a:rPr lang="en-US" sz="2000" baseline="-6000" dirty="0" err="1">
                <a:solidFill>
                  <a:srgbClr val="002060"/>
                </a:solidFill>
              </a:rPr>
              <a:t>q</a:t>
            </a:r>
            <a:r>
              <a:rPr lang="en-US" sz="2000" dirty="0">
                <a:solidFill>
                  <a:srgbClr val="002060"/>
                </a:solidFill>
              </a:rPr>
              <a:t>/ </a:t>
            </a:r>
            <a:r>
              <a:rPr lang="en-US" sz="2000" dirty="0">
                <a:solidFill>
                  <a:srgbClr val="002060"/>
                </a:solidFill>
                <a:sym typeface="Symbol" pitchFamily="18" charset="2"/>
              </a:rPr>
              <a:t>  4.2/5  0.83</a:t>
            </a:r>
          </a:p>
          <a:p>
            <a:pPr>
              <a:tabLst>
                <a:tab pos="4005263" algn="l"/>
              </a:tabLst>
            </a:pPr>
            <a:r>
              <a:rPr lang="en-US" sz="2400" dirty="0">
                <a:sym typeface="Symbol" pitchFamily="18" charset="2"/>
              </a:rPr>
              <a:t>How do we go about simulating this system?</a:t>
            </a:r>
          </a:p>
          <a:p>
            <a:pPr lvl="1">
              <a:tabLst>
                <a:tab pos="4005263" algn="l"/>
              </a:tabLst>
            </a:pPr>
            <a:r>
              <a:rPr lang="en-US" sz="2000" dirty="0">
                <a:solidFill>
                  <a:srgbClr val="002060"/>
                </a:solidFill>
                <a:sym typeface="Symbol" pitchFamily="18" charset="2"/>
              </a:rPr>
              <a:t>How do the simulation results match the analytical ones?</a:t>
            </a:r>
          </a:p>
        </p:txBody>
      </p:sp>
      <p:sp>
        <p:nvSpPr>
          <p:cNvPr id="9" name="Slide Number Placeholder 5"/>
          <p:cNvSpPr>
            <a:spLocks noGrp="1"/>
          </p:cNvSpPr>
          <p:nvPr>
            <p:ph type="sldNum" sz="quarter" idx="12"/>
          </p:nvPr>
        </p:nvSpPr>
        <p:spPr/>
        <p:txBody>
          <a:bodyPr/>
          <a:lstStyle/>
          <a:p>
            <a:fld id="{D48EEF12-8C8B-4D76-ADB2-D615756AB10F}" type="slidenum">
              <a:rPr lang="en-US"/>
              <a:pPr/>
              <a:t>72</a:t>
            </a:fld>
            <a:endParaRPr lang="en-US"/>
          </a:p>
        </p:txBody>
      </p:sp>
      <p:sp>
        <p:nvSpPr>
          <p:cNvPr id="82947" name="Rectangle 3"/>
          <p:cNvSpPr>
            <a:spLocks noChangeArrowheads="1"/>
          </p:cNvSpPr>
          <p:nvPr/>
        </p:nvSpPr>
        <p:spPr bwMode="auto">
          <a:xfrm>
            <a:off x="304800" y="76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400" b="1">
                <a:solidFill>
                  <a:schemeClr val="tx2"/>
                </a:solidFill>
              </a:rPr>
              <a:t>Example – Simulation of a M/M/1 Queue</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10732A-DB2D-4CAC-84A2-A7B87F7CAB67}" type="slidenum">
              <a:rPr lang="en-US" smtClean="0"/>
              <a:pPr/>
              <a:t>73</a:t>
            </a:fld>
            <a:endParaRPr lang="en-US"/>
          </a:p>
        </p:txBody>
      </p:sp>
      <p:sp>
        <p:nvSpPr>
          <p:cNvPr id="5" name="TextBox 4"/>
          <p:cNvSpPr txBox="1"/>
          <p:nvPr/>
        </p:nvSpPr>
        <p:spPr>
          <a:xfrm>
            <a:off x="76200" y="76200"/>
            <a:ext cx="8305800" cy="1569660"/>
          </a:xfrm>
          <a:prstGeom prst="rect">
            <a:avLst/>
          </a:prstGeom>
          <a:noFill/>
        </p:spPr>
        <p:txBody>
          <a:bodyPr wrap="square" rtlCol="0">
            <a:spAutoFit/>
          </a:bodyPr>
          <a:lstStyle/>
          <a:p>
            <a:r>
              <a:rPr lang="en-US" dirty="0" smtClean="0"/>
              <a:t>Simulation Examples:</a:t>
            </a:r>
          </a:p>
          <a:p>
            <a:r>
              <a:rPr lang="en-US" sz="1800" dirty="0" smtClean="0"/>
              <a:t>1. Single channel Queuing </a:t>
            </a:r>
          </a:p>
          <a:p>
            <a:r>
              <a:rPr lang="en-US" sz="1800" dirty="0" smtClean="0"/>
              <a:t>Consider a grocery store with one channel checkout counter. The system consists of customers in the waiting line plus the one (if any) at check out. A stopping time of 60 minutes is set. </a:t>
            </a:r>
            <a:r>
              <a:rPr lang="en-US" sz="1800" dirty="0"/>
              <a:t>1</a:t>
            </a:r>
            <a:r>
              <a:rPr lang="en-US" sz="1800" dirty="0" smtClean="0"/>
              <a:t>st .customer arrive at time 0</a:t>
            </a:r>
          </a:p>
        </p:txBody>
      </p:sp>
      <p:graphicFrame>
        <p:nvGraphicFramePr>
          <p:cNvPr id="6" name="Table 5"/>
          <p:cNvGraphicFramePr>
            <a:graphicFrameLocks noGrp="1"/>
          </p:cNvGraphicFramePr>
          <p:nvPr>
            <p:extLst>
              <p:ext uri="{D42A27DB-BD31-4B8C-83A1-F6EECF244321}">
                <p14:modId xmlns:p14="http://schemas.microsoft.com/office/powerpoint/2010/main" val="1833464085"/>
              </p:ext>
            </p:extLst>
          </p:nvPr>
        </p:nvGraphicFramePr>
        <p:xfrm>
          <a:off x="457200" y="2006600"/>
          <a:ext cx="7772400" cy="782529"/>
        </p:xfrm>
        <a:graphic>
          <a:graphicData uri="http://schemas.openxmlformats.org/drawingml/2006/table">
            <a:tbl>
              <a:tblPr firstRow="1" bandRow="1">
                <a:tableStyleId>{5C22544A-7EE6-4342-B048-85BDC9FD1C3A}</a:tableStyleId>
              </a:tblPr>
              <a:tblGrid>
                <a:gridCol w="1955320"/>
                <a:gridCol w="1124309"/>
                <a:gridCol w="879895"/>
                <a:gridCol w="953219"/>
                <a:gridCol w="953219"/>
                <a:gridCol w="953219"/>
                <a:gridCol w="953219"/>
              </a:tblGrid>
              <a:tr h="416769">
                <a:tc>
                  <a:txBody>
                    <a:bodyPr/>
                    <a:lstStyle/>
                    <a:p>
                      <a:pPr algn="ctr"/>
                      <a:r>
                        <a:rPr lang="en-US" dirty="0" smtClean="0"/>
                        <a:t>Inter Arrival</a:t>
                      </a:r>
                      <a:r>
                        <a:rPr lang="en-US" baseline="0" dirty="0" smtClean="0"/>
                        <a:t> Time</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endParaRPr lang="en-US" dirty="0"/>
                    </a:p>
                  </a:txBody>
                  <a:tcPr/>
                </a:tc>
                <a:tc>
                  <a:txBody>
                    <a:bodyPr/>
                    <a:lstStyle/>
                    <a:p>
                      <a:pPr algn="ctr"/>
                      <a:r>
                        <a:rPr lang="en-US" dirty="0" smtClean="0"/>
                        <a:t>2</a:t>
                      </a:r>
                      <a:endParaRPr lang="en-US" dirty="0"/>
                    </a:p>
                  </a:txBody>
                  <a:tcPr/>
                </a:tc>
                <a:tc>
                  <a:txBody>
                    <a:bodyPr/>
                    <a:lstStyle/>
                    <a:p>
                      <a:pPr algn="ctr"/>
                      <a:r>
                        <a:rPr lang="en-US" dirty="0" smtClean="0"/>
                        <a:t>8</a:t>
                      </a:r>
                      <a:endParaRPr lang="en-US" dirty="0"/>
                    </a:p>
                  </a:txBody>
                  <a:tcPr/>
                </a:tc>
              </a:tr>
              <a:tr h="238154">
                <a:tc>
                  <a:txBody>
                    <a:bodyPr/>
                    <a:lstStyle/>
                    <a:p>
                      <a:pPr algn="ctr"/>
                      <a:r>
                        <a:rPr lang="en-US" dirty="0" smtClean="0"/>
                        <a:t>Service Time</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5603883"/>
              </p:ext>
            </p:extLst>
          </p:nvPr>
        </p:nvGraphicFramePr>
        <p:xfrm>
          <a:off x="685800" y="3048000"/>
          <a:ext cx="7391400" cy="3207435"/>
        </p:xfrm>
        <a:graphic>
          <a:graphicData uri="http://schemas.openxmlformats.org/drawingml/2006/table">
            <a:tbl>
              <a:tblPr firstRow="1" bandRow="1">
                <a:tableStyleId>{5C22544A-7EE6-4342-B048-85BDC9FD1C3A}</a:tableStyleId>
              </a:tblPr>
              <a:tblGrid>
                <a:gridCol w="1478280"/>
                <a:gridCol w="1478280"/>
                <a:gridCol w="1478280"/>
                <a:gridCol w="1478280"/>
                <a:gridCol w="1478280"/>
              </a:tblGrid>
              <a:tr h="633046">
                <a:tc>
                  <a:txBody>
                    <a:bodyPr/>
                    <a:lstStyle/>
                    <a:p>
                      <a:pPr algn="ctr"/>
                      <a:r>
                        <a:rPr lang="en-US" dirty="0" smtClean="0"/>
                        <a:t>Customer  No.</a:t>
                      </a:r>
                      <a:endParaRPr lang="en-US" dirty="0"/>
                    </a:p>
                  </a:txBody>
                  <a:tcPr/>
                </a:tc>
                <a:tc>
                  <a:txBody>
                    <a:bodyPr/>
                    <a:lstStyle/>
                    <a:p>
                      <a:pPr algn="ctr"/>
                      <a:r>
                        <a:rPr lang="en-US" dirty="0" smtClean="0"/>
                        <a:t>IAT</a:t>
                      </a:r>
                      <a:endParaRPr lang="en-US" dirty="0"/>
                    </a:p>
                  </a:txBody>
                  <a:tcPr/>
                </a:tc>
                <a:tc>
                  <a:txBody>
                    <a:bodyPr/>
                    <a:lstStyle/>
                    <a:p>
                      <a:pPr algn="ctr"/>
                      <a:r>
                        <a:rPr lang="en-US" dirty="0" smtClean="0"/>
                        <a:t>Arrival Time</a:t>
                      </a:r>
                      <a:endParaRPr lang="en-US" dirty="0"/>
                    </a:p>
                  </a:txBody>
                  <a:tcPr/>
                </a:tc>
                <a:tc>
                  <a:txBody>
                    <a:bodyPr/>
                    <a:lstStyle/>
                    <a:p>
                      <a:pPr algn="ctr"/>
                      <a:r>
                        <a:rPr lang="en-US" dirty="0" smtClean="0"/>
                        <a:t>Service Time</a:t>
                      </a:r>
                      <a:endParaRPr lang="en-US" dirty="0"/>
                    </a:p>
                  </a:txBody>
                  <a:tcPr/>
                </a:tc>
                <a:tc>
                  <a:txBody>
                    <a:bodyPr/>
                    <a:lstStyle/>
                    <a:p>
                      <a:pPr algn="ctr"/>
                      <a:r>
                        <a:rPr lang="en-US" dirty="0" smtClean="0"/>
                        <a:t>Departure Time</a:t>
                      </a:r>
                      <a:endParaRPr lang="en-US" dirty="0"/>
                    </a:p>
                  </a:txBody>
                  <a:tcPr/>
                </a:tc>
              </a:tr>
              <a:tr h="366765">
                <a:tc>
                  <a:txBody>
                    <a:bodyPr/>
                    <a:lstStyle/>
                    <a:p>
                      <a:pPr algn="ctr"/>
                      <a:r>
                        <a:rPr lang="en-US" dirty="0" smtClean="0"/>
                        <a:t>1</a:t>
                      </a:r>
                      <a:endParaRPr lang="en-US" dirty="0"/>
                    </a:p>
                  </a:txBody>
                  <a:tcPr/>
                </a:tc>
                <a:tc>
                  <a:txBody>
                    <a:bodyPr/>
                    <a:lstStyle/>
                    <a:p>
                      <a:pPr algn="ctr"/>
                      <a:r>
                        <a:rPr lang="en-US" dirty="0" smtClean="0"/>
                        <a:t>-</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r>
              <a:tr h="366765">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r>
              <a:tr h="366765">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r>
                        <a:rPr lang="en-US" dirty="0" smtClean="0"/>
                        <a:t>18</a:t>
                      </a:r>
                      <a:endParaRPr lang="en-US" dirty="0"/>
                    </a:p>
                  </a:txBody>
                  <a:tcPr/>
                </a:tc>
              </a:tr>
              <a:tr h="366765">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c>
                  <a:txBody>
                    <a:bodyPr/>
                    <a:lstStyle/>
                    <a:p>
                      <a:pPr algn="ctr"/>
                      <a:r>
                        <a:rPr lang="en-US" dirty="0" smtClean="0"/>
                        <a:t>3</a:t>
                      </a:r>
                      <a:endParaRPr lang="en-US" dirty="0"/>
                    </a:p>
                  </a:txBody>
                  <a:tcPr/>
                </a:tc>
                <a:tc>
                  <a:txBody>
                    <a:bodyPr/>
                    <a:lstStyle/>
                    <a:p>
                      <a:pPr algn="ctr"/>
                      <a:r>
                        <a:rPr lang="en-US" dirty="0" smtClean="0"/>
                        <a:t>21</a:t>
                      </a:r>
                      <a:endParaRPr lang="en-US" dirty="0"/>
                    </a:p>
                  </a:txBody>
                  <a:tcPr/>
                </a:tc>
              </a:tr>
              <a:tr h="366765">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23</a:t>
                      </a:r>
                      <a:endParaRPr lang="en-US" dirty="0"/>
                    </a:p>
                  </a:txBody>
                  <a:tcPr/>
                </a:tc>
                <a:tc>
                  <a:txBody>
                    <a:bodyPr/>
                    <a:lstStyle/>
                    <a:p>
                      <a:pPr algn="ctr"/>
                      <a:r>
                        <a:rPr lang="en-US" dirty="0" smtClean="0"/>
                        <a:t>2</a:t>
                      </a:r>
                      <a:endParaRPr lang="en-US" dirty="0"/>
                    </a:p>
                  </a:txBody>
                  <a:tcPr/>
                </a:tc>
                <a:tc>
                  <a:txBody>
                    <a:bodyPr/>
                    <a:lstStyle/>
                    <a:p>
                      <a:pPr algn="ctr"/>
                      <a:r>
                        <a:rPr lang="en-US" dirty="0" smtClean="0"/>
                        <a:t>25</a:t>
                      </a:r>
                      <a:endParaRPr lang="en-US" dirty="0"/>
                    </a:p>
                  </a:txBody>
                  <a:tcPr/>
                </a:tc>
              </a:tr>
              <a:tr h="366765">
                <a:tc>
                  <a:txBody>
                    <a:bodyPr/>
                    <a:lstStyle/>
                    <a:p>
                      <a:pPr algn="ctr"/>
                      <a:r>
                        <a:rPr lang="en-US" dirty="0" smtClean="0"/>
                        <a:t>6</a:t>
                      </a:r>
                      <a:endParaRPr lang="en-US" dirty="0"/>
                    </a:p>
                  </a:txBody>
                  <a:tcPr/>
                </a:tc>
                <a:tc>
                  <a:txBody>
                    <a:bodyPr/>
                    <a:lstStyle/>
                    <a:p>
                      <a:pPr algn="ctr"/>
                      <a:r>
                        <a:rPr lang="en-US" dirty="0" smtClean="0"/>
                        <a:t>2</a:t>
                      </a:r>
                      <a:endParaRPr lang="en-US" dirty="0"/>
                    </a:p>
                  </a:txBody>
                  <a:tcPr/>
                </a:tc>
                <a:tc>
                  <a:txBody>
                    <a:bodyPr/>
                    <a:lstStyle/>
                    <a:p>
                      <a:pPr algn="ctr"/>
                      <a:r>
                        <a:rPr lang="en-US" dirty="0" smtClean="0"/>
                        <a:t>25</a:t>
                      </a:r>
                      <a:endParaRPr lang="en-US" dirty="0"/>
                    </a:p>
                  </a:txBody>
                  <a:tcPr/>
                </a:tc>
                <a:tc>
                  <a:txBody>
                    <a:bodyPr/>
                    <a:lstStyle/>
                    <a:p>
                      <a:pPr algn="ctr"/>
                      <a:r>
                        <a:rPr lang="en-US" dirty="0" smtClean="0"/>
                        <a:t>4</a:t>
                      </a:r>
                      <a:endParaRPr lang="en-US" dirty="0"/>
                    </a:p>
                  </a:txBody>
                  <a:tcPr/>
                </a:tc>
                <a:tc>
                  <a:txBody>
                    <a:bodyPr/>
                    <a:lstStyle/>
                    <a:p>
                      <a:pPr algn="ctr"/>
                      <a:r>
                        <a:rPr lang="en-US" dirty="0" smtClean="0"/>
                        <a:t>29</a:t>
                      </a:r>
                      <a:endParaRPr lang="en-US" dirty="0"/>
                    </a:p>
                  </a:txBody>
                  <a:tcPr/>
                </a:tc>
              </a:tr>
              <a:tr h="366765">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33</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2835700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492505337"/>
              </p:ext>
            </p:extLst>
          </p:nvPr>
        </p:nvGraphicFramePr>
        <p:xfrm>
          <a:off x="228599" y="381000"/>
          <a:ext cx="6705600" cy="6349869"/>
        </p:xfrm>
        <a:graphic>
          <a:graphicData uri="http://schemas.openxmlformats.org/drawingml/2006/table">
            <a:tbl>
              <a:tblPr firstRow="1" bandRow="1">
                <a:tableStyleId>{5C22544A-7EE6-4342-B048-85BDC9FD1C3A}</a:tableStyleId>
              </a:tblPr>
              <a:tblGrid>
                <a:gridCol w="693683"/>
                <a:gridCol w="960474"/>
                <a:gridCol w="891488"/>
                <a:gridCol w="682978"/>
                <a:gridCol w="1662363"/>
                <a:gridCol w="820987"/>
                <a:gridCol w="993627"/>
              </a:tblGrid>
              <a:tr h="328863">
                <a:tc rowSpan="3">
                  <a:txBody>
                    <a:bodyPr/>
                    <a:lstStyle/>
                    <a:p>
                      <a:pPr algn="ctr"/>
                      <a:r>
                        <a:rPr lang="en-US" dirty="0" smtClean="0"/>
                        <a:t>Type </a:t>
                      </a:r>
                      <a:endParaRPr lang="en-US" dirty="0"/>
                    </a:p>
                  </a:txBody>
                  <a:tcPr/>
                </a:tc>
                <a:tc rowSpan="3">
                  <a:txBody>
                    <a:bodyPr/>
                    <a:lstStyle/>
                    <a:p>
                      <a:pPr algn="ctr"/>
                      <a:r>
                        <a:rPr lang="en-US" dirty="0" smtClean="0"/>
                        <a:t>Clock </a:t>
                      </a:r>
                      <a:endParaRPr lang="en-US" dirty="0"/>
                    </a:p>
                  </a:txBody>
                  <a:tcPr/>
                </a:tc>
                <a:tc gridSpan="2">
                  <a:txBody>
                    <a:bodyPr/>
                    <a:lstStyle/>
                    <a:p>
                      <a:pPr algn="ctr"/>
                      <a:r>
                        <a:rPr lang="en-US" dirty="0" smtClean="0"/>
                        <a:t>System state</a:t>
                      </a:r>
                      <a:endParaRPr lang="en-US" dirty="0"/>
                    </a:p>
                  </a:txBody>
                  <a:tcPr/>
                </a:tc>
                <a:tc hMerge="1">
                  <a:txBody>
                    <a:bodyPr/>
                    <a:lstStyle/>
                    <a:p>
                      <a:endParaRPr lang="en-US" dirty="0"/>
                    </a:p>
                  </a:txBody>
                  <a:tcPr/>
                </a:tc>
                <a:tc rowSpan="3">
                  <a:txBody>
                    <a:bodyPr/>
                    <a:lstStyle/>
                    <a:p>
                      <a:pPr algn="ctr"/>
                      <a:r>
                        <a:rPr lang="en-US" dirty="0" smtClean="0"/>
                        <a:t>Future </a:t>
                      </a:r>
                      <a:r>
                        <a:rPr lang="en-US" dirty="0" err="1" smtClean="0"/>
                        <a:t>Evaluaion</a:t>
                      </a:r>
                      <a:r>
                        <a:rPr lang="en-US" dirty="0" smtClean="0"/>
                        <a:t> List</a:t>
                      </a:r>
                      <a:endParaRPr lang="en-US" dirty="0"/>
                    </a:p>
                  </a:txBody>
                  <a:tcPr/>
                </a:tc>
                <a:tc rowSpan="2" gridSpan="2">
                  <a:txBody>
                    <a:bodyPr/>
                    <a:lstStyle/>
                    <a:p>
                      <a:pPr algn="ctr"/>
                      <a:r>
                        <a:rPr lang="en-US" dirty="0" err="1" smtClean="0"/>
                        <a:t>Cummulative</a:t>
                      </a:r>
                      <a:r>
                        <a:rPr lang="en-US" baseline="0" dirty="0" smtClean="0"/>
                        <a:t>  </a:t>
                      </a:r>
                      <a:r>
                        <a:rPr lang="en-US" baseline="0" dirty="0" err="1" smtClean="0"/>
                        <a:t>StatISTIC</a:t>
                      </a:r>
                      <a:endParaRPr lang="en-US" dirty="0"/>
                    </a:p>
                  </a:txBody>
                  <a:tcPr/>
                </a:tc>
                <a:tc rowSpan="2" hMerge="1">
                  <a:txBody>
                    <a:bodyPr/>
                    <a:lstStyle/>
                    <a:p>
                      <a:endParaRPr lang="en-US" dirty="0"/>
                    </a:p>
                  </a:txBody>
                  <a:tcPr/>
                </a:tc>
              </a:tr>
              <a:tr h="246647">
                <a:tc vMerge="1">
                  <a:txBody>
                    <a:bodyPr/>
                    <a:lstStyle/>
                    <a:p>
                      <a:endParaRPr lang="en-US"/>
                    </a:p>
                  </a:txBody>
                  <a:tcPr/>
                </a:tc>
                <a:tc vMerge="1">
                  <a:txBody>
                    <a:bodyPr/>
                    <a:lstStyle/>
                    <a:p>
                      <a:endParaRPr lang="en-US"/>
                    </a:p>
                  </a:txBody>
                  <a:tcPr/>
                </a:tc>
                <a:tc rowSpan="2">
                  <a:txBody>
                    <a:bodyPr/>
                    <a:lstStyle/>
                    <a:p>
                      <a:pPr algn="ctr"/>
                      <a:r>
                        <a:rPr lang="en-US" dirty="0" smtClean="0"/>
                        <a:t>LQ(t)</a:t>
                      </a:r>
                      <a:endParaRPr lang="en-US" dirty="0"/>
                    </a:p>
                  </a:txBody>
                  <a:tcPr/>
                </a:tc>
                <a:tc rowSpan="2">
                  <a:txBody>
                    <a:bodyPr/>
                    <a:lstStyle/>
                    <a:p>
                      <a:pPr algn="ctr"/>
                      <a:r>
                        <a:rPr lang="en-US" dirty="0" smtClean="0"/>
                        <a:t>LS(t)</a:t>
                      </a:r>
                      <a:endParaRPr lang="en-US" dirty="0"/>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32886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smtClean="0"/>
                        <a:t>Busy </a:t>
                      </a:r>
                      <a:endParaRPr lang="en-US" dirty="0"/>
                    </a:p>
                  </a:txBody>
                  <a:tcPr/>
                </a:tc>
                <a:tc>
                  <a:txBody>
                    <a:bodyPr/>
                    <a:lstStyle/>
                    <a:p>
                      <a:pPr algn="ctr"/>
                      <a:r>
                        <a:rPr lang="en-US" dirty="0" smtClean="0"/>
                        <a:t>Max Q</a:t>
                      </a:r>
                      <a:endParaRPr lang="en-US" dirty="0"/>
                    </a:p>
                  </a:txBody>
                  <a:tcPr/>
                </a:tc>
              </a:tr>
              <a:tr h="575511">
                <a:tc>
                  <a:txBody>
                    <a:bodyPr/>
                    <a:lstStyle/>
                    <a:p>
                      <a:pPr algn="ctr"/>
                      <a:r>
                        <a:rPr lang="en-US" sz="1400" dirty="0" smtClean="0"/>
                        <a:t>A</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(D,4) (A,8) (E,30)</a:t>
                      </a:r>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r>
              <a:tr h="575511">
                <a:tc>
                  <a:txBody>
                    <a:bodyPr/>
                    <a:lstStyle/>
                    <a:p>
                      <a:pPr algn="ctr"/>
                      <a:r>
                        <a:rPr lang="en-US" sz="1400" dirty="0" smtClean="0"/>
                        <a:t>D</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(A,8) (D,9) (E,30)</a:t>
                      </a:r>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r>
              <a:tr h="575511">
                <a:tc>
                  <a:txBody>
                    <a:bodyPr/>
                    <a:lstStyle/>
                    <a:p>
                      <a:pPr algn="ctr"/>
                      <a:r>
                        <a:rPr lang="en-US" sz="1400" dirty="0" smtClean="0"/>
                        <a:t>A</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(D,9) (A,14) (E,30)</a:t>
                      </a:r>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r>
              <a:tr h="575511">
                <a:tc>
                  <a:txBody>
                    <a:bodyPr/>
                    <a:lstStyle/>
                    <a:p>
                      <a:pPr algn="ctr"/>
                      <a:r>
                        <a:rPr lang="en-US" sz="1400" dirty="0" smtClean="0"/>
                        <a:t>D</a:t>
                      </a:r>
                      <a:endParaRPr lang="en-US" sz="1400" dirty="0"/>
                    </a:p>
                  </a:txBody>
                  <a:tcPr/>
                </a:tc>
                <a:tc>
                  <a:txBody>
                    <a:bodyPr/>
                    <a:lstStyle/>
                    <a:p>
                      <a:pPr algn="ctr"/>
                      <a:r>
                        <a:rPr lang="en-US" sz="1400" dirty="0" smtClean="0"/>
                        <a:t>9</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(A,14) (A,15) (E,30)</a:t>
                      </a:r>
                    </a:p>
                  </a:txBody>
                  <a:tcPr/>
                </a:tc>
                <a:tc>
                  <a:txBody>
                    <a:bodyPr/>
                    <a:lstStyle/>
                    <a:p>
                      <a:pPr algn="ctr"/>
                      <a:r>
                        <a:rPr lang="en-US" sz="1400" dirty="0" smtClean="0"/>
                        <a:t>5</a:t>
                      </a:r>
                      <a:endParaRPr lang="en-US" sz="1400" dirty="0"/>
                    </a:p>
                  </a:txBody>
                  <a:tcPr/>
                </a:tc>
                <a:tc>
                  <a:txBody>
                    <a:bodyPr/>
                    <a:lstStyle/>
                    <a:p>
                      <a:pPr algn="ctr"/>
                      <a:r>
                        <a:rPr lang="en-US" sz="1400" dirty="0" smtClean="0"/>
                        <a:t>O</a:t>
                      </a:r>
                      <a:endParaRPr lang="en-US" sz="1400" dirty="0"/>
                    </a:p>
                  </a:txBody>
                  <a:tcPr/>
                </a:tc>
              </a:tr>
              <a:tr h="575511">
                <a:tc>
                  <a:txBody>
                    <a:bodyPr/>
                    <a:lstStyle/>
                    <a:p>
                      <a:pPr algn="ctr"/>
                      <a:r>
                        <a:rPr lang="en-US" sz="1400" dirty="0" smtClean="0"/>
                        <a:t>A</a:t>
                      </a:r>
                      <a:endParaRPr lang="en-US" sz="1400" dirty="0"/>
                    </a:p>
                  </a:txBody>
                  <a:tcPr/>
                </a:tc>
                <a:tc>
                  <a:txBody>
                    <a:bodyPr/>
                    <a:lstStyle/>
                    <a:p>
                      <a:pPr algn="ctr"/>
                      <a:r>
                        <a:rPr lang="en-US" sz="1400" dirty="0" smtClean="0"/>
                        <a:t>14</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(A,15) (D,18) (E,30)</a:t>
                      </a:r>
                    </a:p>
                  </a:txBody>
                  <a:tcPr/>
                </a:tc>
                <a:tc>
                  <a:txBody>
                    <a:bodyPr/>
                    <a:lstStyle/>
                    <a:p>
                      <a:pPr algn="ctr"/>
                      <a:r>
                        <a:rPr lang="en-US" sz="1400" dirty="0" smtClean="0"/>
                        <a:t>5</a:t>
                      </a:r>
                      <a:endParaRPr lang="en-US" sz="1400" dirty="0"/>
                    </a:p>
                  </a:txBody>
                  <a:tcPr/>
                </a:tc>
                <a:tc>
                  <a:txBody>
                    <a:bodyPr/>
                    <a:lstStyle/>
                    <a:p>
                      <a:pPr algn="ctr"/>
                      <a:r>
                        <a:rPr lang="en-US" sz="1400" dirty="0" smtClean="0"/>
                        <a:t>0</a:t>
                      </a:r>
                      <a:endParaRPr lang="en-US" sz="1400" dirty="0"/>
                    </a:p>
                  </a:txBody>
                  <a:tcPr/>
                </a:tc>
              </a:tr>
              <a:tr h="575511">
                <a:tc>
                  <a:txBody>
                    <a:bodyPr/>
                    <a:lstStyle/>
                    <a:p>
                      <a:pPr algn="ctr"/>
                      <a:r>
                        <a:rPr lang="en-US" sz="1400" dirty="0" smtClean="0"/>
                        <a:t>A</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(D,18) (D,21) (E,30)</a:t>
                      </a:r>
                    </a:p>
                  </a:txBody>
                  <a:tcPr/>
                </a:tc>
                <a:tc>
                  <a:txBody>
                    <a:bodyPr/>
                    <a:lstStyle/>
                    <a:p>
                      <a:pPr algn="ctr"/>
                      <a:r>
                        <a:rPr lang="en-US" sz="1400" dirty="0" smtClean="0"/>
                        <a:t>6</a:t>
                      </a:r>
                      <a:endParaRPr lang="en-US" sz="1400" dirty="0"/>
                    </a:p>
                  </a:txBody>
                  <a:tcPr/>
                </a:tc>
                <a:tc>
                  <a:txBody>
                    <a:bodyPr/>
                    <a:lstStyle/>
                    <a:p>
                      <a:pPr algn="ctr"/>
                      <a:r>
                        <a:rPr lang="en-US" sz="1400" dirty="0" smtClean="0"/>
                        <a:t>1</a:t>
                      </a:r>
                      <a:endParaRPr lang="en-US" sz="1400" dirty="0"/>
                    </a:p>
                  </a:txBody>
                  <a:tcPr/>
                </a:tc>
              </a:tr>
              <a:tr h="575511">
                <a:tc>
                  <a:txBody>
                    <a:bodyPr/>
                    <a:lstStyle/>
                    <a:p>
                      <a:pPr algn="ctr"/>
                      <a:r>
                        <a:rPr lang="en-US" sz="1400" dirty="0" smtClean="0"/>
                        <a:t>D</a:t>
                      </a:r>
                      <a:endParaRPr lang="en-US" sz="1400" dirty="0"/>
                    </a:p>
                  </a:txBody>
                  <a:tcPr/>
                </a:tc>
                <a:tc>
                  <a:txBody>
                    <a:bodyPr/>
                    <a:lstStyle/>
                    <a:p>
                      <a:pPr algn="ctr"/>
                      <a:r>
                        <a:rPr lang="en-US" sz="1400" dirty="0" smtClean="0"/>
                        <a:t>18</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(D,21) (A,23) (E,30)</a:t>
                      </a:r>
                    </a:p>
                  </a:txBody>
                  <a:tcPr/>
                </a:tc>
                <a:tc>
                  <a:txBody>
                    <a:bodyPr/>
                    <a:lstStyle/>
                    <a:p>
                      <a:pPr algn="ctr"/>
                      <a:r>
                        <a:rPr lang="en-US" sz="1400" dirty="0" smtClean="0"/>
                        <a:t>9</a:t>
                      </a:r>
                      <a:endParaRPr lang="en-US" sz="1400" dirty="0"/>
                    </a:p>
                  </a:txBody>
                  <a:tcPr/>
                </a:tc>
                <a:tc>
                  <a:txBody>
                    <a:bodyPr/>
                    <a:lstStyle/>
                    <a:p>
                      <a:pPr algn="ctr"/>
                      <a:r>
                        <a:rPr lang="en-US" sz="1400" dirty="0" smtClean="0"/>
                        <a:t>1</a:t>
                      </a:r>
                      <a:endParaRPr lang="en-US" sz="1400" dirty="0"/>
                    </a:p>
                  </a:txBody>
                  <a:tcPr/>
                </a:tc>
              </a:tr>
              <a:tr h="328863">
                <a:tc>
                  <a:txBody>
                    <a:bodyPr/>
                    <a:lstStyle/>
                    <a:p>
                      <a:pPr algn="ctr"/>
                      <a:r>
                        <a:rPr lang="en-US" sz="1400" dirty="0" smtClean="0"/>
                        <a:t>D</a:t>
                      </a:r>
                      <a:endParaRPr lang="en-US" sz="1400" dirty="0"/>
                    </a:p>
                  </a:txBody>
                  <a:tcPr/>
                </a:tc>
                <a:tc>
                  <a:txBody>
                    <a:bodyPr/>
                    <a:lstStyle/>
                    <a:p>
                      <a:pPr algn="ctr"/>
                      <a:r>
                        <a:rPr lang="en-US" sz="1400" dirty="0" smtClean="0"/>
                        <a:t>21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(A,23) (D,25) (E,30)</a:t>
                      </a:r>
                    </a:p>
                  </a:txBody>
                  <a:tcPr/>
                </a:tc>
                <a:tc>
                  <a:txBody>
                    <a:bodyPr/>
                    <a:lstStyle/>
                    <a:p>
                      <a:pPr algn="ctr"/>
                      <a:r>
                        <a:rPr lang="en-US" sz="1400" dirty="0" smtClean="0"/>
                        <a:t>12</a:t>
                      </a:r>
                      <a:endParaRPr lang="en-US" sz="1400" dirty="0"/>
                    </a:p>
                  </a:txBody>
                  <a:tcPr/>
                </a:tc>
                <a:tc>
                  <a:txBody>
                    <a:bodyPr/>
                    <a:lstStyle/>
                    <a:p>
                      <a:pPr algn="ctr"/>
                      <a:r>
                        <a:rPr lang="en-US" sz="1400" dirty="0" smtClean="0"/>
                        <a:t>1</a:t>
                      </a:r>
                      <a:endParaRPr lang="en-US" sz="1400" dirty="0"/>
                    </a:p>
                  </a:txBody>
                  <a:tcPr/>
                </a:tc>
              </a:tr>
              <a:tr h="328863">
                <a:tc>
                  <a:txBody>
                    <a:bodyPr/>
                    <a:lstStyle/>
                    <a:p>
                      <a:pPr algn="ctr"/>
                      <a:r>
                        <a:rPr lang="en-US" sz="1400" dirty="0" smtClean="0"/>
                        <a:t>A</a:t>
                      </a:r>
                      <a:endParaRPr lang="en-US" sz="1400" dirty="0"/>
                    </a:p>
                  </a:txBody>
                  <a:tcPr/>
                </a:tc>
                <a:tc>
                  <a:txBody>
                    <a:bodyPr/>
                    <a:lstStyle/>
                    <a:p>
                      <a:pPr algn="ctr"/>
                      <a:r>
                        <a:rPr lang="en-US" sz="1400" dirty="0" smtClean="0"/>
                        <a:t>23</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(D,25) (A,25) (E,30)</a:t>
                      </a:r>
                    </a:p>
                  </a:txBody>
                  <a:tcPr/>
                </a:tc>
                <a:tc>
                  <a:txBody>
                    <a:bodyPr/>
                    <a:lstStyle/>
                    <a:p>
                      <a:pPr algn="ctr"/>
                      <a:r>
                        <a:rPr lang="en-US" sz="1400" dirty="0" smtClean="0"/>
                        <a:t>12</a:t>
                      </a:r>
                      <a:endParaRPr lang="en-US" sz="1400" dirty="0"/>
                    </a:p>
                  </a:txBody>
                  <a:tcPr/>
                </a:tc>
                <a:tc>
                  <a:txBody>
                    <a:bodyPr/>
                    <a:lstStyle/>
                    <a:p>
                      <a:pPr algn="ctr"/>
                      <a:r>
                        <a:rPr lang="en-US" sz="1400" dirty="0" smtClean="0"/>
                        <a:t>1</a:t>
                      </a:r>
                      <a:endParaRPr lang="en-US" sz="1400" dirty="0"/>
                    </a:p>
                  </a:txBody>
                  <a:tcPr/>
                </a:tc>
              </a:tr>
              <a:tr h="328863">
                <a:tc>
                  <a:txBody>
                    <a:bodyPr/>
                    <a:lstStyle/>
                    <a:p>
                      <a:pPr algn="ctr"/>
                      <a:r>
                        <a:rPr lang="en-US" sz="1400" dirty="0" smtClean="0"/>
                        <a:t>D,A</a:t>
                      </a:r>
                      <a:endParaRPr lang="en-US" sz="1400" dirty="0"/>
                    </a:p>
                  </a:txBody>
                  <a:tcPr/>
                </a:tc>
                <a:tc>
                  <a:txBody>
                    <a:bodyPr/>
                    <a:lstStyle/>
                    <a:p>
                      <a:pPr algn="ctr"/>
                      <a:r>
                        <a:rPr lang="en-US" sz="1400" dirty="0" smtClean="0"/>
                        <a:t>25</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(D,29)  (E,30)</a:t>
                      </a:r>
                    </a:p>
                  </a:txBody>
                  <a:tcPr/>
                </a:tc>
                <a:tc>
                  <a:txBody>
                    <a:bodyPr/>
                    <a:lstStyle/>
                    <a:p>
                      <a:pPr algn="ctr"/>
                      <a:r>
                        <a:rPr lang="en-US" sz="1400" dirty="0" smtClean="0"/>
                        <a:t>14</a:t>
                      </a:r>
                      <a:endParaRPr lang="en-US" sz="1400" dirty="0"/>
                    </a:p>
                  </a:txBody>
                  <a:tcPr/>
                </a:tc>
                <a:tc>
                  <a:txBody>
                    <a:bodyPr/>
                    <a:lstStyle/>
                    <a:p>
                      <a:pPr algn="ctr"/>
                      <a:r>
                        <a:rPr lang="en-US" sz="1400" dirty="0" smtClean="0"/>
                        <a:t>1</a:t>
                      </a:r>
                      <a:endParaRPr lang="en-US" sz="1400" dirty="0"/>
                    </a:p>
                  </a:txBody>
                  <a:tcPr/>
                </a:tc>
              </a:tr>
              <a:tr h="328863">
                <a:tc>
                  <a:txBody>
                    <a:bodyPr/>
                    <a:lstStyle/>
                    <a:p>
                      <a:pPr algn="ctr"/>
                      <a:r>
                        <a:rPr lang="en-US" sz="1400" dirty="0" smtClean="0"/>
                        <a:t>D</a:t>
                      </a:r>
                      <a:endParaRPr lang="en-US" sz="1400" dirty="0"/>
                    </a:p>
                  </a:txBody>
                  <a:tcPr/>
                </a:tc>
                <a:tc>
                  <a:txBody>
                    <a:bodyPr/>
                    <a:lstStyle/>
                    <a:p>
                      <a:pPr algn="ctr"/>
                      <a:r>
                        <a:rPr lang="en-US" sz="1400" dirty="0" smtClean="0"/>
                        <a:t>29</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(E,30) (A, 33)</a:t>
                      </a:r>
                    </a:p>
                  </a:txBody>
                  <a:tcPr/>
                </a:tc>
                <a:tc>
                  <a:txBody>
                    <a:bodyPr/>
                    <a:lstStyle/>
                    <a:p>
                      <a:pPr algn="ctr"/>
                      <a:r>
                        <a:rPr lang="en-US" sz="1400" dirty="0" smtClean="0"/>
                        <a:t>18</a:t>
                      </a:r>
                      <a:endParaRPr lang="en-US" sz="1400" dirty="0"/>
                    </a:p>
                  </a:txBody>
                  <a:tcPr/>
                </a:tc>
                <a:tc>
                  <a:txBody>
                    <a:bodyPr/>
                    <a:lstStyle/>
                    <a:p>
                      <a:pPr algn="ctr"/>
                      <a:r>
                        <a:rPr lang="en-US" sz="1400" dirty="0" smtClean="0"/>
                        <a:t>1</a:t>
                      </a:r>
                      <a:endParaRPr lang="en-US" sz="14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11600106"/>
              </p:ext>
            </p:extLst>
          </p:nvPr>
        </p:nvGraphicFramePr>
        <p:xfrm>
          <a:off x="7010400" y="685800"/>
          <a:ext cx="1981200" cy="3235960"/>
        </p:xfrm>
        <a:graphic>
          <a:graphicData uri="http://schemas.openxmlformats.org/drawingml/2006/table">
            <a:tbl>
              <a:tblPr firstRow="1" bandRow="1">
                <a:tableStyleId>{5C22544A-7EE6-4342-B048-85BDC9FD1C3A}</a:tableStyleId>
              </a:tblPr>
              <a:tblGrid>
                <a:gridCol w="990600"/>
                <a:gridCol w="990600"/>
              </a:tblGrid>
              <a:tr h="370840">
                <a:tc>
                  <a:txBody>
                    <a:bodyPr/>
                    <a:lstStyle/>
                    <a:p>
                      <a:pPr algn="ctr"/>
                      <a:r>
                        <a:rPr lang="en-US" dirty="0" smtClean="0"/>
                        <a:t>Arrival</a:t>
                      </a:r>
                      <a:r>
                        <a:rPr lang="en-US" baseline="0" dirty="0" smtClean="0"/>
                        <a:t> Time</a:t>
                      </a:r>
                      <a:endParaRPr lang="en-US" dirty="0"/>
                    </a:p>
                  </a:txBody>
                  <a:tcPr/>
                </a:tc>
                <a:tc>
                  <a:txBody>
                    <a:bodyPr/>
                    <a:lstStyle/>
                    <a:p>
                      <a:pPr algn="ctr"/>
                      <a:r>
                        <a:rPr lang="en-US" dirty="0" smtClean="0"/>
                        <a:t>Departure Time</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23</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29</a:t>
                      </a:r>
                      <a:endParaRPr lang="en-US" dirty="0"/>
                    </a:p>
                  </a:txBody>
                  <a:tcPr/>
                </a:tc>
              </a:tr>
              <a:tr h="370840">
                <a:tc>
                  <a:txBody>
                    <a:bodyPr/>
                    <a:lstStyle/>
                    <a:p>
                      <a:pPr algn="ctr"/>
                      <a:r>
                        <a:rPr lang="en-US" dirty="0" smtClean="0"/>
                        <a:t>33</a:t>
                      </a:r>
                      <a:endParaRPr lang="en-US" dirty="0"/>
                    </a:p>
                  </a:txBody>
                  <a:tcPr/>
                </a:tc>
                <a:tc>
                  <a:txBody>
                    <a:bodyPr/>
                    <a:lstStyle/>
                    <a:p>
                      <a:pPr algn="ctr"/>
                      <a:endParaRPr lang="en-US" dirty="0"/>
                    </a:p>
                  </a:txBody>
                  <a:tcPr/>
                </a:tc>
              </a:tr>
            </a:tbl>
          </a:graphicData>
        </a:graphic>
      </p:graphicFrame>
      <p:sp>
        <p:nvSpPr>
          <p:cNvPr id="5" name="TextBox 4"/>
          <p:cNvSpPr txBox="1"/>
          <p:nvPr/>
        </p:nvSpPr>
        <p:spPr>
          <a:xfrm>
            <a:off x="76200" y="0"/>
            <a:ext cx="8382000" cy="461665"/>
          </a:xfrm>
          <a:prstGeom prst="rect">
            <a:avLst/>
          </a:prstGeom>
          <a:noFill/>
        </p:spPr>
        <p:txBody>
          <a:bodyPr wrap="square" rtlCol="0">
            <a:spAutoFit/>
          </a:bodyPr>
          <a:lstStyle/>
          <a:p>
            <a:r>
              <a:rPr lang="en-US" dirty="0" smtClean="0"/>
              <a:t>Simulation Table</a:t>
            </a:r>
            <a:endParaRPr lang="en-US" dirty="0"/>
          </a:p>
        </p:txBody>
      </p:sp>
    </p:spTree>
    <p:extLst>
      <p:ext uri="{BB962C8B-B14F-4D97-AF65-F5344CB8AC3E}">
        <p14:creationId xmlns:p14="http://schemas.microsoft.com/office/powerpoint/2010/main" val="12691647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75</a:t>
            </a:fld>
            <a:endParaRPr lang="en-US"/>
          </a:p>
        </p:txBody>
      </p:sp>
      <p:sp>
        <p:nvSpPr>
          <p:cNvPr id="3" name="TextBox 2"/>
          <p:cNvSpPr txBox="1"/>
          <p:nvPr/>
        </p:nvSpPr>
        <p:spPr>
          <a:xfrm>
            <a:off x="-17746" y="0"/>
            <a:ext cx="8475945" cy="1938992"/>
          </a:xfrm>
          <a:prstGeom prst="rect">
            <a:avLst/>
          </a:prstGeom>
          <a:noFill/>
        </p:spPr>
        <p:txBody>
          <a:bodyPr wrap="square" rtlCol="0">
            <a:spAutoFit/>
          </a:bodyPr>
          <a:lstStyle/>
          <a:p>
            <a:r>
              <a:rPr lang="en-US" sz="2000" dirty="0" smtClean="0"/>
              <a:t>Example: Inventory System</a:t>
            </a:r>
          </a:p>
          <a:p>
            <a:r>
              <a:rPr lang="en-US" sz="2000" dirty="0" smtClean="0"/>
              <a:t>Perform the simulation of an inventory system given daily demand represented by random number  4, 3, 8, 2, 5  and probability is given by </a:t>
            </a:r>
          </a:p>
          <a:p>
            <a:r>
              <a:rPr lang="en-US" sz="2000" dirty="0"/>
              <a:t> </a:t>
            </a:r>
            <a:r>
              <a:rPr lang="en-US" sz="2000" dirty="0" smtClean="0"/>
              <a:t>       Demand 	0       1     2</a:t>
            </a:r>
          </a:p>
          <a:p>
            <a:r>
              <a:rPr lang="en-US" sz="2000" dirty="0"/>
              <a:t> </a:t>
            </a:r>
            <a:r>
              <a:rPr lang="en-US" sz="2000" dirty="0" smtClean="0"/>
              <a:t>       Probability   0.2  0.5  0.3</a:t>
            </a:r>
          </a:p>
          <a:p>
            <a:r>
              <a:rPr lang="en-US" sz="2000" dirty="0" smtClean="0"/>
              <a:t>Initial Inventory  = 4</a:t>
            </a:r>
          </a:p>
        </p:txBody>
      </p:sp>
      <p:graphicFrame>
        <p:nvGraphicFramePr>
          <p:cNvPr id="4" name="Table 3"/>
          <p:cNvGraphicFramePr>
            <a:graphicFrameLocks noGrp="1"/>
          </p:cNvGraphicFramePr>
          <p:nvPr>
            <p:extLst>
              <p:ext uri="{D42A27DB-BD31-4B8C-83A1-F6EECF244321}">
                <p14:modId xmlns:p14="http://schemas.microsoft.com/office/powerpoint/2010/main" val="3765090106"/>
              </p:ext>
            </p:extLst>
          </p:nvPr>
        </p:nvGraphicFramePr>
        <p:xfrm>
          <a:off x="1172226" y="1938992"/>
          <a:ext cx="6295376" cy="1898556"/>
        </p:xfrm>
        <a:graphic>
          <a:graphicData uri="http://schemas.openxmlformats.org/drawingml/2006/table">
            <a:tbl>
              <a:tblPr firstRow="1" bandRow="1">
                <a:tableStyleId>{5C22544A-7EE6-4342-B048-85BDC9FD1C3A}</a:tableStyleId>
              </a:tblPr>
              <a:tblGrid>
                <a:gridCol w="1573844"/>
                <a:gridCol w="1573844"/>
                <a:gridCol w="1573844"/>
                <a:gridCol w="1573844"/>
              </a:tblGrid>
              <a:tr h="419492">
                <a:tc>
                  <a:txBody>
                    <a:bodyPr/>
                    <a:lstStyle/>
                    <a:p>
                      <a:pPr algn="ctr"/>
                      <a:r>
                        <a:rPr lang="en-US" dirty="0" smtClean="0"/>
                        <a:t>Demand</a:t>
                      </a:r>
                      <a:endParaRPr lang="en-US" dirty="0"/>
                    </a:p>
                  </a:txBody>
                  <a:tcPr/>
                </a:tc>
                <a:tc>
                  <a:txBody>
                    <a:bodyPr/>
                    <a:lstStyle/>
                    <a:p>
                      <a:pPr algn="ctr"/>
                      <a:r>
                        <a:rPr lang="en-US" dirty="0" smtClean="0"/>
                        <a:t>Prob.</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Cummulative</a:t>
                      </a:r>
                      <a:r>
                        <a:rPr lang="en-US" dirty="0" smtClean="0"/>
                        <a:t> prob.</a:t>
                      </a:r>
                    </a:p>
                  </a:txBody>
                  <a:tcPr/>
                </a:tc>
                <a:tc>
                  <a:txBody>
                    <a:bodyPr/>
                    <a:lstStyle/>
                    <a:p>
                      <a:pPr algn="ctr"/>
                      <a:r>
                        <a:rPr lang="en-US" dirty="0" smtClean="0"/>
                        <a:t>RDA</a:t>
                      </a:r>
                      <a:endParaRPr lang="en-US" dirty="0"/>
                    </a:p>
                  </a:txBody>
                  <a:tcPr/>
                </a:tc>
              </a:tr>
              <a:tr h="419492">
                <a:tc>
                  <a:txBody>
                    <a:bodyPr/>
                    <a:lstStyle/>
                    <a:p>
                      <a:pPr algn="ctr"/>
                      <a:r>
                        <a:rPr lang="en-US" dirty="0" smtClean="0"/>
                        <a:t>0</a:t>
                      </a:r>
                      <a:endParaRPr lang="en-US" dirty="0"/>
                    </a:p>
                  </a:txBody>
                  <a:tcPr/>
                </a:tc>
                <a:tc>
                  <a:txBody>
                    <a:bodyPr/>
                    <a:lstStyle/>
                    <a:p>
                      <a:pPr algn="ctr"/>
                      <a:r>
                        <a:rPr lang="en-US" dirty="0" smtClean="0"/>
                        <a:t>0.2</a:t>
                      </a:r>
                      <a:endParaRPr lang="en-US" dirty="0"/>
                    </a:p>
                  </a:txBody>
                  <a:tcPr/>
                </a:tc>
                <a:tc>
                  <a:txBody>
                    <a:bodyPr/>
                    <a:lstStyle/>
                    <a:p>
                      <a:pPr algn="ctr"/>
                      <a:r>
                        <a:rPr lang="en-US" dirty="0" smtClean="0"/>
                        <a:t>0.2</a:t>
                      </a:r>
                      <a:endParaRPr lang="en-US" dirty="0"/>
                    </a:p>
                  </a:txBody>
                  <a:tcPr/>
                </a:tc>
                <a:tc>
                  <a:txBody>
                    <a:bodyPr/>
                    <a:lstStyle/>
                    <a:p>
                      <a:pPr algn="ctr"/>
                      <a:r>
                        <a:rPr lang="en-US" dirty="0" smtClean="0"/>
                        <a:t>1 </a:t>
                      </a:r>
                      <a:r>
                        <a:rPr lang="en-US" baseline="0" dirty="0" smtClean="0"/>
                        <a:t>  -- 2</a:t>
                      </a:r>
                      <a:endParaRPr lang="en-US" dirty="0"/>
                    </a:p>
                  </a:txBody>
                  <a:tcPr/>
                </a:tc>
              </a:tr>
              <a:tr h="419492">
                <a:tc>
                  <a:txBody>
                    <a:bodyPr/>
                    <a:lstStyle/>
                    <a:p>
                      <a:pPr algn="ctr"/>
                      <a:r>
                        <a:rPr lang="en-US" dirty="0" smtClean="0"/>
                        <a:t>1</a:t>
                      </a:r>
                      <a:endParaRPr lang="en-US" dirty="0"/>
                    </a:p>
                  </a:txBody>
                  <a:tcPr/>
                </a:tc>
                <a:tc>
                  <a:txBody>
                    <a:bodyPr/>
                    <a:lstStyle/>
                    <a:p>
                      <a:pPr algn="ctr"/>
                      <a:r>
                        <a:rPr lang="en-US" dirty="0" smtClean="0"/>
                        <a:t>0.5</a:t>
                      </a:r>
                      <a:endParaRPr lang="en-US" dirty="0"/>
                    </a:p>
                  </a:txBody>
                  <a:tcPr/>
                </a:tc>
                <a:tc>
                  <a:txBody>
                    <a:bodyPr/>
                    <a:lstStyle/>
                    <a:p>
                      <a:pPr algn="ctr"/>
                      <a:r>
                        <a:rPr lang="en-US" dirty="0" smtClean="0"/>
                        <a:t>0.7</a:t>
                      </a:r>
                      <a:endParaRPr lang="en-US" dirty="0"/>
                    </a:p>
                  </a:txBody>
                  <a:tcPr/>
                </a:tc>
                <a:tc>
                  <a:txBody>
                    <a:bodyPr/>
                    <a:lstStyle/>
                    <a:p>
                      <a:pPr algn="ctr"/>
                      <a:r>
                        <a:rPr lang="en-US" dirty="0" smtClean="0"/>
                        <a:t>3  --  7</a:t>
                      </a:r>
                      <a:endParaRPr lang="en-US" dirty="0"/>
                    </a:p>
                  </a:txBody>
                  <a:tcPr/>
                </a:tc>
              </a:tr>
              <a:tr h="419492">
                <a:tc>
                  <a:txBody>
                    <a:bodyPr/>
                    <a:lstStyle/>
                    <a:p>
                      <a:pPr algn="ctr"/>
                      <a:r>
                        <a:rPr lang="en-US" dirty="0" smtClean="0"/>
                        <a:t>2</a:t>
                      </a:r>
                      <a:endParaRPr lang="en-US" dirty="0"/>
                    </a:p>
                  </a:txBody>
                  <a:tcPr/>
                </a:tc>
                <a:tc>
                  <a:txBody>
                    <a:bodyPr/>
                    <a:lstStyle/>
                    <a:p>
                      <a:pPr algn="ctr"/>
                      <a:r>
                        <a:rPr lang="en-US" dirty="0" smtClean="0"/>
                        <a:t>0.3</a:t>
                      </a:r>
                      <a:endParaRPr lang="en-US" dirty="0"/>
                    </a:p>
                  </a:txBody>
                  <a:tcPr/>
                </a:tc>
                <a:tc>
                  <a:txBody>
                    <a:bodyPr/>
                    <a:lstStyle/>
                    <a:p>
                      <a:pPr algn="ctr"/>
                      <a:r>
                        <a:rPr lang="en-US" dirty="0" smtClean="0"/>
                        <a:t>1.0</a:t>
                      </a:r>
                      <a:endParaRPr lang="en-US" dirty="0"/>
                    </a:p>
                  </a:txBody>
                  <a:tcPr/>
                </a:tc>
                <a:tc>
                  <a:txBody>
                    <a:bodyPr/>
                    <a:lstStyle/>
                    <a:p>
                      <a:pPr algn="ctr"/>
                      <a:r>
                        <a:rPr lang="en-US" dirty="0" smtClean="0"/>
                        <a:t>8  --  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95489548"/>
              </p:ext>
            </p:extLst>
          </p:nvPr>
        </p:nvGraphicFramePr>
        <p:xfrm>
          <a:off x="1143000" y="4038600"/>
          <a:ext cx="6324600" cy="2621280"/>
        </p:xfrm>
        <a:graphic>
          <a:graphicData uri="http://schemas.openxmlformats.org/drawingml/2006/table">
            <a:tbl>
              <a:tblPr firstRow="1" bandRow="1">
                <a:tableStyleId>{5C22544A-7EE6-4342-B048-85BDC9FD1C3A}</a:tableStyleId>
              </a:tblPr>
              <a:tblGrid>
                <a:gridCol w="910167"/>
                <a:gridCol w="910167"/>
                <a:gridCol w="910167"/>
                <a:gridCol w="1079499"/>
                <a:gridCol w="740835"/>
                <a:gridCol w="1773765"/>
              </a:tblGrid>
              <a:tr h="396240">
                <a:tc>
                  <a:txBody>
                    <a:bodyPr/>
                    <a:lstStyle/>
                    <a:p>
                      <a:pPr algn="ctr"/>
                      <a:r>
                        <a:rPr lang="en-US" dirty="0" smtClean="0"/>
                        <a:t>Day</a:t>
                      </a:r>
                      <a:endParaRPr lang="en-US" dirty="0"/>
                    </a:p>
                  </a:txBody>
                  <a:tcPr/>
                </a:tc>
                <a:tc>
                  <a:txBody>
                    <a:bodyPr/>
                    <a:lstStyle/>
                    <a:p>
                      <a:pPr algn="ctr"/>
                      <a:r>
                        <a:rPr lang="en-US" dirty="0" smtClean="0"/>
                        <a:t>Beg.</a:t>
                      </a:r>
                      <a:r>
                        <a:rPr lang="en-US" baseline="0" dirty="0" smtClean="0"/>
                        <a:t> </a:t>
                      </a:r>
                      <a:r>
                        <a:rPr lang="en-US" baseline="0" dirty="0" err="1" smtClean="0"/>
                        <a:t>Inv</a:t>
                      </a:r>
                      <a:endParaRPr lang="en-US" dirty="0"/>
                    </a:p>
                  </a:txBody>
                  <a:tcPr/>
                </a:tc>
                <a:tc>
                  <a:txBody>
                    <a:bodyPr/>
                    <a:lstStyle/>
                    <a:p>
                      <a:pPr algn="ctr"/>
                      <a:r>
                        <a:rPr lang="en-US" dirty="0" smtClean="0"/>
                        <a:t>RDA</a:t>
                      </a:r>
                      <a:endParaRPr lang="en-US" dirty="0"/>
                    </a:p>
                  </a:txBody>
                  <a:tcPr/>
                </a:tc>
                <a:tc>
                  <a:txBody>
                    <a:bodyPr/>
                    <a:lstStyle/>
                    <a:p>
                      <a:pPr algn="ctr"/>
                      <a:r>
                        <a:rPr lang="en-US" dirty="0" smtClean="0"/>
                        <a:t>Demand</a:t>
                      </a:r>
                      <a:endParaRPr lang="en-US" dirty="0"/>
                    </a:p>
                  </a:txBody>
                  <a:tcPr/>
                </a:tc>
                <a:tc>
                  <a:txBody>
                    <a:bodyPr/>
                    <a:lstStyle/>
                    <a:p>
                      <a:pPr algn="ctr"/>
                      <a:r>
                        <a:rPr lang="en-US" dirty="0" smtClean="0"/>
                        <a:t>End </a:t>
                      </a:r>
                      <a:r>
                        <a:rPr lang="en-US" dirty="0" err="1" smtClean="0"/>
                        <a:t>Inv</a:t>
                      </a:r>
                      <a:endParaRPr lang="en-US" dirty="0"/>
                    </a:p>
                  </a:txBody>
                  <a:tcPr/>
                </a:tc>
                <a:tc>
                  <a:txBody>
                    <a:bodyPr/>
                    <a:lstStyle/>
                    <a:p>
                      <a:pPr algn="ctr"/>
                      <a:r>
                        <a:rPr lang="en-US" dirty="0" smtClean="0"/>
                        <a:t>Shortage</a:t>
                      </a:r>
                      <a:endParaRPr lang="en-US" dirty="0"/>
                    </a:p>
                  </a:txBody>
                  <a:tcPr/>
                </a:tc>
              </a:tr>
              <a:tr h="3962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r h="3962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r>
              <a:tr h="3962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962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962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 Shortage</a:t>
                      </a:r>
                      <a:endParaRPr lang="en-US" dirty="0"/>
                    </a:p>
                  </a:txBody>
                  <a:tcPr/>
                </a:tc>
              </a:tr>
            </a:tbl>
          </a:graphicData>
        </a:graphic>
      </p:graphicFrame>
    </p:spTree>
    <p:extLst>
      <p:ext uri="{BB962C8B-B14F-4D97-AF65-F5344CB8AC3E}">
        <p14:creationId xmlns:p14="http://schemas.microsoft.com/office/powerpoint/2010/main" val="3693737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76</a:t>
            </a:fld>
            <a:endParaRPr lang="en-US"/>
          </a:p>
        </p:txBody>
      </p:sp>
      <p:sp>
        <p:nvSpPr>
          <p:cNvPr id="3" name="TextBox 2"/>
          <p:cNvSpPr txBox="1"/>
          <p:nvPr/>
        </p:nvSpPr>
        <p:spPr>
          <a:xfrm>
            <a:off x="35490" y="0"/>
            <a:ext cx="8346510" cy="5262979"/>
          </a:xfrm>
          <a:prstGeom prst="rect">
            <a:avLst/>
          </a:prstGeom>
          <a:noFill/>
        </p:spPr>
        <p:txBody>
          <a:bodyPr wrap="square" rtlCol="0">
            <a:spAutoFit/>
          </a:bodyPr>
          <a:lstStyle/>
          <a:p>
            <a:r>
              <a:rPr lang="en-US" dirty="0" smtClean="0"/>
              <a:t>Example: Single Channel Queue System (Prob./random)</a:t>
            </a:r>
          </a:p>
          <a:p>
            <a:r>
              <a:rPr lang="en-US" dirty="0" smtClean="0"/>
              <a:t>A small grocery has one checkout counter. Customer arrive at the checkout at random for 1 to 8 minutes apart. Each possible values of the inter arrival time has the same probability of occurrence. The  service may vary for 1 to 6 min with prob. Given below. The problem is to analysis the system by simulating the arrival and service of 6 customers. Arrival of the first customer is 0.</a:t>
            </a:r>
          </a:p>
          <a:p>
            <a:r>
              <a:rPr lang="en-US" dirty="0" smtClean="0"/>
              <a:t>Service time (min)     Prob.</a:t>
            </a:r>
          </a:p>
          <a:p>
            <a:r>
              <a:rPr lang="en-US" dirty="0"/>
              <a:t> </a:t>
            </a:r>
            <a:r>
              <a:rPr lang="en-US" dirty="0" smtClean="0"/>
              <a:t>      	 1		0.1</a:t>
            </a:r>
          </a:p>
          <a:p>
            <a:r>
              <a:rPr lang="en-US" dirty="0" smtClean="0"/>
              <a:t>	2		0.2</a:t>
            </a:r>
          </a:p>
          <a:p>
            <a:r>
              <a:rPr lang="en-US" dirty="0"/>
              <a:t>	</a:t>
            </a:r>
            <a:r>
              <a:rPr lang="en-US" dirty="0" smtClean="0"/>
              <a:t>3		0.3</a:t>
            </a:r>
          </a:p>
          <a:p>
            <a:r>
              <a:rPr lang="en-US" dirty="0"/>
              <a:t>	</a:t>
            </a:r>
            <a:r>
              <a:rPr lang="en-US" dirty="0" smtClean="0"/>
              <a:t>4		0.25	</a:t>
            </a:r>
          </a:p>
          <a:p>
            <a:r>
              <a:rPr lang="en-US" dirty="0"/>
              <a:t>	</a:t>
            </a:r>
            <a:r>
              <a:rPr lang="en-US" dirty="0" smtClean="0"/>
              <a:t>5		0.10	</a:t>
            </a:r>
          </a:p>
          <a:p>
            <a:r>
              <a:rPr lang="en-US" dirty="0"/>
              <a:t>	</a:t>
            </a:r>
            <a:r>
              <a:rPr lang="en-US" dirty="0" smtClean="0"/>
              <a:t>6		0.05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7162884"/>
              </p:ext>
            </p:extLst>
          </p:nvPr>
        </p:nvGraphicFramePr>
        <p:xfrm>
          <a:off x="838200" y="5410200"/>
          <a:ext cx="6934200" cy="114300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tblGrid>
              <a:tr h="571500">
                <a:tc>
                  <a:txBody>
                    <a:bodyPr/>
                    <a:lstStyle/>
                    <a:p>
                      <a:r>
                        <a:rPr lang="en-US" dirty="0" smtClean="0"/>
                        <a:t>RDA</a:t>
                      </a:r>
                      <a:endParaRPr lang="en-US" dirty="0"/>
                    </a:p>
                  </a:txBody>
                  <a:tcPr/>
                </a:tc>
                <a:tc>
                  <a:txBody>
                    <a:bodyPr/>
                    <a:lstStyle/>
                    <a:p>
                      <a:r>
                        <a:rPr lang="en-US" dirty="0" smtClean="0"/>
                        <a:t>913</a:t>
                      </a:r>
                      <a:endParaRPr lang="en-US" dirty="0"/>
                    </a:p>
                  </a:txBody>
                  <a:tcPr/>
                </a:tc>
                <a:tc>
                  <a:txBody>
                    <a:bodyPr/>
                    <a:lstStyle/>
                    <a:p>
                      <a:r>
                        <a:rPr lang="en-US" dirty="0" smtClean="0"/>
                        <a:t>727</a:t>
                      </a:r>
                      <a:endParaRPr lang="en-US" dirty="0"/>
                    </a:p>
                  </a:txBody>
                  <a:tcPr/>
                </a:tc>
                <a:tc>
                  <a:txBody>
                    <a:bodyPr/>
                    <a:lstStyle/>
                    <a:p>
                      <a:r>
                        <a:rPr lang="en-US" dirty="0" smtClean="0"/>
                        <a:t>15</a:t>
                      </a:r>
                      <a:endParaRPr lang="en-US" dirty="0"/>
                    </a:p>
                  </a:txBody>
                  <a:tcPr/>
                </a:tc>
                <a:tc>
                  <a:txBody>
                    <a:bodyPr/>
                    <a:lstStyle/>
                    <a:p>
                      <a:r>
                        <a:rPr lang="en-US" dirty="0" smtClean="0"/>
                        <a:t>948</a:t>
                      </a:r>
                      <a:endParaRPr lang="en-US" dirty="0"/>
                    </a:p>
                  </a:txBody>
                  <a:tcPr/>
                </a:tc>
                <a:tc>
                  <a:txBody>
                    <a:bodyPr/>
                    <a:lstStyle/>
                    <a:p>
                      <a:r>
                        <a:rPr lang="en-US" dirty="0" smtClean="0"/>
                        <a:t>309</a:t>
                      </a:r>
                      <a:endParaRPr lang="en-US" dirty="0"/>
                    </a:p>
                  </a:txBody>
                  <a:tcPr/>
                </a:tc>
                <a:tc>
                  <a:txBody>
                    <a:bodyPr/>
                    <a:lstStyle/>
                    <a:p>
                      <a:r>
                        <a:rPr lang="en-US" dirty="0" smtClean="0"/>
                        <a:t>922</a:t>
                      </a:r>
                      <a:endParaRPr lang="en-US" dirty="0"/>
                    </a:p>
                  </a:txBody>
                  <a:tcPr/>
                </a:tc>
              </a:tr>
              <a:tr h="571500">
                <a:tc>
                  <a:txBody>
                    <a:bodyPr/>
                    <a:lstStyle/>
                    <a:p>
                      <a:r>
                        <a:rPr lang="en-US" dirty="0" smtClean="0"/>
                        <a:t>RDS</a:t>
                      </a:r>
                      <a:endParaRPr lang="en-US" dirty="0"/>
                    </a:p>
                  </a:txBody>
                  <a:tcPr/>
                </a:tc>
                <a:tc>
                  <a:txBody>
                    <a:bodyPr/>
                    <a:lstStyle/>
                    <a:p>
                      <a:r>
                        <a:rPr lang="en-US" dirty="0" smtClean="0"/>
                        <a:t>84</a:t>
                      </a:r>
                      <a:endParaRPr lang="en-US" dirty="0"/>
                    </a:p>
                  </a:txBody>
                  <a:tcPr/>
                </a:tc>
                <a:tc>
                  <a:txBody>
                    <a:bodyPr/>
                    <a:lstStyle/>
                    <a:p>
                      <a:r>
                        <a:rPr lang="en-US" dirty="0" smtClean="0"/>
                        <a:t>10</a:t>
                      </a:r>
                      <a:endParaRPr lang="en-US" dirty="0"/>
                    </a:p>
                  </a:txBody>
                  <a:tcPr/>
                </a:tc>
                <a:tc>
                  <a:txBody>
                    <a:bodyPr/>
                    <a:lstStyle/>
                    <a:p>
                      <a:r>
                        <a:rPr lang="en-US" dirty="0" smtClean="0"/>
                        <a:t>74</a:t>
                      </a:r>
                      <a:endParaRPr lang="en-US" dirty="0"/>
                    </a:p>
                  </a:txBody>
                  <a:tcPr/>
                </a:tc>
                <a:tc>
                  <a:txBody>
                    <a:bodyPr/>
                    <a:lstStyle/>
                    <a:p>
                      <a:r>
                        <a:rPr lang="en-US" dirty="0" smtClean="0"/>
                        <a:t>53</a:t>
                      </a:r>
                      <a:endParaRPr lang="en-US" dirty="0"/>
                    </a:p>
                  </a:txBody>
                  <a:tcPr/>
                </a:tc>
                <a:tc>
                  <a:txBody>
                    <a:bodyPr/>
                    <a:lstStyle/>
                    <a:p>
                      <a:r>
                        <a:rPr lang="en-US" dirty="0" smtClean="0"/>
                        <a:t>17</a:t>
                      </a:r>
                      <a:endParaRPr lang="en-US" dirty="0"/>
                    </a:p>
                  </a:txBody>
                  <a:tcPr/>
                </a:tc>
                <a:tc>
                  <a:txBody>
                    <a:bodyPr/>
                    <a:lstStyle/>
                    <a:p>
                      <a:r>
                        <a:rPr lang="en-US" dirty="0" smtClean="0"/>
                        <a:t>79</a:t>
                      </a:r>
                      <a:endParaRPr lang="en-US" dirty="0"/>
                    </a:p>
                  </a:txBody>
                  <a:tcPr/>
                </a:tc>
              </a:tr>
            </a:tbl>
          </a:graphicData>
        </a:graphic>
      </p:graphicFrame>
    </p:spTree>
    <p:extLst>
      <p:ext uri="{BB962C8B-B14F-4D97-AF65-F5344CB8AC3E}">
        <p14:creationId xmlns:p14="http://schemas.microsoft.com/office/powerpoint/2010/main" val="839920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77</a:t>
            </a:fld>
            <a:endParaRPr lang="en-US"/>
          </a:p>
        </p:txBody>
      </p:sp>
      <p:sp>
        <p:nvSpPr>
          <p:cNvPr id="3" name="TextBox 2"/>
          <p:cNvSpPr txBox="1"/>
          <p:nvPr/>
        </p:nvSpPr>
        <p:spPr>
          <a:xfrm>
            <a:off x="76200" y="410227"/>
            <a:ext cx="8305800" cy="1200329"/>
          </a:xfrm>
          <a:prstGeom prst="rect">
            <a:avLst/>
          </a:prstGeom>
          <a:noFill/>
        </p:spPr>
        <p:txBody>
          <a:bodyPr wrap="square" rtlCol="0">
            <a:spAutoFit/>
          </a:bodyPr>
          <a:lstStyle/>
          <a:p>
            <a:pPr marL="457200" indent="-457200">
              <a:buAutoNum type="arabicPeriod"/>
            </a:pPr>
            <a:r>
              <a:rPr lang="en-US" dirty="0" smtClean="0"/>
              <a:t>Calculate the arrival and service time and get the random number assigned</a:t>
            </a:r>
          </a:p>
          <a:p>
            <a:r>
              <a:rPr lang="en-US" dirty="0" smtClean="0"/>
              <a:t>     Dist. Of arrival time (1/8)                   Dist. Of service time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1361309"/>
              </p:ext>
            </p:extLst>
          </p:nvPr>
        </p:nvGraphicFramePr>
        <p:xfrm>
          <a:off x="228600" y="1828800"/>
          <a:ext cx="4419600" cy="3484880"/>
        </p:xfrm>
        <a:graphic>
          <a:graphicData uri="http://schemas.openxmlformats.org/drawingml/2006/table">
            <a:tbl>
              <a:tblPr firstRow="1" bandRow="1">
                <a:tableStyleId>{5C22544A-7EE6-4342-B048-85BDC9FD1C3A}</a:tableStyleId>
              </a:tblPr>
              <a:tblGrid>
                <a:gridCol w="1104900"/>
                <a:gridCol w="1104900"/>
                <a:gridCol w="1104900"/>
                <a:gridCol w="1104900"/>
              </a:tblGrid>
              <a:tr h="370840">
                <a:tc>
                  <a:txBody>
                    <a:bodyPr/>
                    <a:lstStyle/>
                    <a:p>
                      <a:pPr algn="ctr"/>
                      <a:r>
                        <a:rPr lang="en-US" sz="1400" dirty="0" smtClean="0"/>
                        <a:t>Time of Arrival</a:t>
                      </a:r>
                      <a:endParaRPr lang="en-US" sz="1400" dirty="0"/>
                    </a:p>
                  </a:txBody>
                  <a:tcPr/>
                </a:tc>
                <a:tc>
                  <a:txBody>
                    <a:bodyPr/>
                    <a:lstStyle/>
                    <a:p>
                      <a:pPr algn="ctr"/>
                      <a:r>
                        <a:rPr lang="en-US" sz="1400" dirty="0" err="1" smtClean="0"/>
                        <a:t>Prob</a:t>
                      </a:r>
                      <a:endParaRPr lang="en-US" sz="1400" dirty="0"/>
                    </a:p>
                  </a:txBody>
                  <a:tcPr/>
                </a:tc>
                <a:tc>
                  <a:txBody>
                    <a:bodyPr/>
                    <a:lstStyle/>
                    <a:p>
                      <a:pPr algn="ctr"/>
                      <a:r>
                        <a:rPr lang="en-US" sz="1400" dirty="0" err="1" smtClean="0"/>
                        <a:t>Cummulative</a:t>
                      </a:r>
                      <a:r>
                        <a:rPr lang="en-US" sz="1400" dirty="0" smtClean="0"/>
                        <a:t> prob.</a:t>
                      </a:r>
                      <a:endParaRPr lang="en-US" sz="1400" dirty="0"/>
                    </a:p>
                  </a:txBody>
                  <a:tcPr/>
                </a:tc>
                <a:tc>
                  <a:txBody>
                    <a:bodyPr/>
                    <a:lstStyle/>
                    <a:p>
                      <a:pPr algn="ctr"/>
                      <a:r>
                        <a:rPr lang="en-US" sz="1400" dirty="0" smtClean="0"/>
                        <a:t>RDA</a:t>
                      </a:r>
                      <a:endParaRPr lang="en-US" sz="1400" dirty="0"/>
                    </a:p>
                  </a:txBody>
                  <a:tcPr/>
                </a:tc>
              </a:tr>
              <a:tr h="370840">
                <a:tc>
                  <a:txBody>
                    <a:bodyPr/>
                    <a:lstStyle/>
                    <a:p>
                      <a:pPr algn="ctr"/>
                      <a:r>
                        <a:rPr lang="en-US" dirty="0" smtClean="0"/>
                        <a:t>1</a:t>
                      </a:r>
                      <a:endParaRPr lang="en-US" dirty="0"/>
                    </a:p>
                  </a:txBody>
                  <a:tcPr/>
                </a:tc>
                <a:tc>
                  <a:txBody>
                    <a:bodyPr/>
                    <a:lstStyle/>
                    <a:p>
                      <a:pPr algn="ctr"/>
                      <a:r>
                        <a:rPr lang="en-US" dirty="0" smtClean="0"/>
                        <a:t>0.125</a:t>
                      </a:r>
                      <a:endParaRPr lang="en-US" dirty="0"/>
                    </a:p>
                  </a:txBody>
                  <a:tcPr/>
                </a:tc>
                <a:tc>
                  <a:txBody>
                    <a:bodyPr/>
                    <a:lstStyle/>
                    <a:p>
                      <a:pPr algn="ctr"/>
                      <a:r>
                        <a:rPr lang="en-US" dirty="0" smtClean="0"/>
                        <a:t>0.125</a:t>
                      </a:r>
                      <a:endParaRPr lang="en-US" dirty="0"/>
                    </a:p>
                  </a:txBody>
                  <a:tcPr/>
                </a:tc>
                <a:tc>
                  <a:txBody>
                    <a:bodyPr/>
                    <a:lstStyle/>
                    <a:p>
                      <a:pPr algn="ctr"/>
                      <a:r>
                        <a:rPr lang="en-US" dirty="0" smtClean="0"/>
                        <a:t>0 --125</a:t>
                      </a:r>
                      <a:endParaRPr lang="en-US" dirty="0"/>
                    </a:p>
                  </a:txBody>
                  <a:tcPr/>
                </a:tc>
              </a:tr>
              <a:tr h="370840">
                <a:tc>
                  <a:txBody>
                    <a:bodyPr/>
                    <a:lstStyle/>
                    <a:p>
                      <a:pPr algn="ctr"/>
                      <a:r>
                        <a:rPr lang="en-US"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0.125</a:t>
                      </a:r>
                    </a:p>
                  </a:txBody>
                  <a:tcPr/>
                </a:tc>
                <a:tc>
                  <a:txBody>
                    <a:bodyPr/>
                    <a:lstStyle/>
                    <a:p>
                      <a:pPr algn="ctr"/>
                      <a:r>
                        <a:rPr lang="en-US" dirty="0" smtClean="0"/>
                        <a:t>0.250</a:t>
                      </a:r>
                      <a:endParaRPr lang="en-US" dirty="0"/>
                    </a:p>
                  </a:txBody>
                  <a:tcPr/>
                </a:tc>
                <a:tc>
                  <a:txBody>
                    <a:bodyPr/>
                    <a:lstStyle/>
                    <a:p>
                      <a:pPr algn="ctr"/>
                      <a:r>
                        <a:rPr lang="en-US" dirty="0" smtClean="0"/>
                        <a:t>126 --250</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0.125</a:t>
                      </a:r>
                      <a:endParaRPr lang="en-US" dirty="0"/>
                    </a:p>
                  </a:txBody>
                  <a:tcPr/>
                </a:tc>
                <a:tc>
                  <a:txBody>
                    <a:bodyPr/>
                    <a:lstStyle/>
                    <a:p>
                      <a:pPr algn="ctr"/>
                      <a:r>
                        <a:rPr lang="en-US" dirty="0" smtClean="0"/>
                        <a:t>0.375</a:t>
                      </a:r>
                      <a:endParaRPr lang="en-US" dirty="0"/>
                    </a:p>
                  </a:txBody>
                  <a:tcPr/>
                </a:tc>
                <a:tc>
                  <a:txBody>
                    <a:bodyPr/>
                    <a:lstStyle/>
                    <a:p>
                      <a:pPr algn="ctr"/>
                      <a:r>
                        <a:rPr lang="en-US" dirty="0" smtClean="0"/>
                        <a:t>251 --375</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0.125</a:t>
                      </a:r>
                    </a:p>
                  </a:txBody>
                  <a:tcPr/>
                </a:tc>
                <a:tc>
                  <a:txBody>
                    <a:bodyPr/>
                    <a:lstStyle/>
                    <a:p>
                      <a:pPr algn="ctr"/>
                      <a:r>
                        <a:rPr lang="en-US" dirty="0" smtClean="0"/>
                        <a:t>0.500</a:t>
                      </a:r>
                      <a:endParaRPr lang="en-US" dirty="0"/>
                    </a:p>
                  </a:txBody>
                  <a:tcPr/>
                </a:tc>
                <a:tc>
                  <a:txBody>
                    <a:bodyPr/>
                    <a:lstStyle/>
                    <a:p>
                      <a:pPr algn="ctr"/>
                      <a:r>
                        <a:rPr lang="en-US" dirty="0" smtClean="0"/>
                        <a:t>376 --500</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0.125</a:t>
                      </a:r>
                      <a:endParaRPr lang="en-US" dirty="0"/>
                    </a:p>
                  </a:txBody>
                  <a:tcPr/>
                </a:tc>
                <a:tc>
                  <a:txBody>
                    <a:bodyPr/>
                    <a:lstStyle/>
                    <a:p>
                      <a:pPr algn="ctr"/>
                      <a:r>
                        <a:rPr lang="en-US" dirty="0" smtClean="0"/>
                        <a:t>0.625</a:t>
                      </a:r>
                      <a:endParaRPr lang="en-US" dirty="0"/>
                    </a:p>
                  </a:txBody>
                  <a:tcPr/>
                </a:tc>
                <a:tc>
                  <a:txBody>
                    <a:bodyPr/>
                    <a:lstStyle/>
                    <a:p>
                      <a:pPr algn="ctr"/>
                      <a:r>
                        <a:rPr lang="en-US" dirty="0" smtClean="0"/>
                        <a:t>501 --625</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0.125</a:t>
                      </a:r>
                    </a:p>
                  </a:txBody>
                  <a:tcPr/>
                </a:tc>
                <a:tc>
                  <a:txBody>
                    <a:bodyPr/>
                    <a:lstStyle/>
                    <a:p>
                      <a:pPr algn="ctr"/>
                      <a:r>
                        <a:rPr lang="en-US" dirty="0" smtClean="0"/>
                        <a:t>0.750</a:t>
                      </a:r>
                      <a:endParaRPr lang="en-US" dirty="0"/>
                    </a:p>
                  </a:txBody>
                  <a:tcPr/>
                </a:tc>
                <a:tc>
                  <a:txBody>
                    <a:bodyPr/>
                    <a:lstStyle/>
                    <a:p>
                      <a:pPr algn="ctr"/>
                      <a:r>
                        <a:rPr lang="en-US" dirty="0" smtClean="0"/>
                        <a:t>626 --750</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0.125</a:t>
                      </a:r>
                      <a:endParaRPr lang="en-US" dirty="0"/>
                    </a:p>
                  </a:txBody>
                  <a:tcPr/>
                </a:tc>
                <a:tc>
                  <a:txBody>
                    <a:bodyPr/>
                    <a:lstStyle/>
                    <a:p>
                      <a:pPr algn="ctr"/>
                      <a:r>
                        <a:rPr lang="en-US" dirty="0" smtClean="0"/>
                        <a:t>0.875</a:t>
                      </a:r>
                      <a:endParaRPr lang="en-US" dirty="0"/>
                    </a:p>
                  </a:txBody>
                  <a:tcPr/>
                </a:tc>
                <a:tc>
                  <a:txBody>
                    <a:bodyPr/>
                    <a:lstStyle/>
                    <a:p>
                      <a:pPr algn="ctr"/>
                      <a:r>
                        <a:rPr lang="en-US" dirty="0" smtClean="0"/>
                        <a:t>751 -875</a:t>
                      </a:r>
                      <a:endParaRPr lang="en-US" dirty="0"/>
                    </a:p>
                  </a:txBody>
                  <a:tcPr/>
                </a:tc>
              </a:tr>
              <a:tr h="370840">
                <a:tc>
                  <a:txBody>
                    <a:bodyPr/>
                    <a:lstStyle/>
                    <a:p>
                      <a:pPr algn="ctr"/>
                      <a:r>
                        <a:rPr lang="en-US" dirty="0" smtClean="0"/>
                        <a:t>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0.125</a:t>
                      </a:r>
                    </a:p>
                  </a:txBody>
                  <a:tcPr/>
                </a:tc>
                <a:tc>
                  <a:txBody>
                    <a:bodyPr/>
                    <a:lstStyle/>
                    <a:p>
                      <a:pPr algn="ctr"/>
                      <a:r>
                        <a:rPr lang="en-US" dirty="0" smtClean="0"/>
                        <a:t>1.000</a:t>
                      </a:r>
                      <a:endParaRPr lang="en-US" dirty="0"/>
                    </a:p>
                  </a:txBody>
                  <a:tcPr/>
                </a:tc>
                <a:tc>
                  <a:txBody>
                    <a:bodyPr/>
                    <a:lstStyle/>
                    <a:p>
                      <a:pPr algn="ctr"/>
                      <a:r>
                        <a:rPr lang="en-US" dirty="0" smtClean="0"/>
                        <a:t>876</a:t>
                      </a:r>
                      <a:r>
                        <a:rPr lang="en-US" baseline="0" dirty="0" smtClean="0"/>
                        <a:t> - 000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878203"/>
              </p:ext>
            </p:extLst>
          </p:nvPr>
        </p:nvGraphicFramePr>
        <p:xfrm>
          <a:off x="4800600" y="1828800"/>
          <a:ext cx="4114800" cy="2743200"/>
        </p:xfrm>
        <a:graphic>
          <a:graphicData uri="http://schemas.openxmlformats.org/drawingml/2006/table">
            <a:tbl>
              <a:tblPr firstRow="1" bandRow="1">
                <a:tableStyleId>{5C22544A-7EE6-4342-B048-85BDC9FD1C3A}</a:tableStyleId>
              </a:tblPr>
              <a:tblGrid>
                <a:gridCol w="1028700"/>
                <a:gridCol w="1028700"/>
                <a:gridCol w="1028700"/>
                <a:gridCol w="1028700"/>
              </a:tblGrid>
              <a:tr h="370840">
                <a:tc>
                  <a:txBody>
                    <a:bodyPr/>
                    <a:lstStyle/>
                    <a:p>
                      <a:pPr algn="ctr"/>
                      <a:r>
                        <a:rPr lang="en-US" sz="1400" dirty="0" smtClean="0"/>
                        <a:t>Time of service</a:t>
                      </a:r>
                      <a:endParaRPr lang="en-US" sz="1400" dirty="0"/>
                    </a:p>
                  </a:txBody>
                  <a:tcPr/>
                </a:tc>
                <a:tc>
                  <a:txBody>
                    <a:bodyPr/>
                    <a:lstStyle/>
                    <a:p>
                      <a:pPr algn="ctr"/>
                      <a:r>
                        <a:rPr lang="en-US" sz="1400" dirty="0" err="1" smtClean="0"/>
                        <a:t>Prob</a:t>
                      </a:r>
                      <a:endParaRPr lang="en-US" sz="1400" dirty="0"/>
                    </a:p>
                  </a:txBody>
                  <a:tcPr/>
                </a:tc>
                <a:tc>
                  <a:txBody>
                    <a:bodyPr/>
                    <a:lstStyle/>
                    <a:p>
                      <a:pPr algn="ctr"/>
                      <a:r>
                        <a:rPr lang="en-US" sz="1400" dirty="0" err="1" smtClean="0"/>
                        <a:t>Cummulative</a:t>
                      </a:r>
                      <a:r>
                        <a:rPr lang="en-US" sz="1400" dirty="0" smtClean="0"/>
                        <a:t> prob.</a:t>
                      </a:r>
                      <a:endParaRPr lang="en-US" sz="1400" dirty="0"/>
                    </a:p>
                  </a:txBody>
                  <a:tcPr/>
                </a:tc>
                <a:tc>
                  <a:txBody>
                    <a:bodyPr/>
                    <a:lstStyle/>
                    <a:p>
                      <a:pPr algn="ctr"/>
                      <a:r>
                        <a:rPr lang="en-US" sz="1400" dirty="0" smtClean="0"/>
                        <a:t>RDA</a:t>
                      </a:r>
                      <a:endParaRPr lang="en-US" sz="1400" dirty="0"/>
                    </a:p>
                  </a:txBody>
                  <a:tcPr/>
                </a:tc>
              </a:tr>
              <a:tr h="370840">
                <a:tc>
                  <a:txBody>
                    <a:bodyPr/>
                    <a:lstStyle/>
                    <a:p>
                      <a:pPr algn="ctr"/>
                      <a:r>
                        <a:rPr lang="en-US" dirty="0" smtClean="0"/>
                        <a:t>1</a:t>
                      </a:r>
                      <a:endParaRPr lang="en-US" dirty="0"/>
                    </a:p>
                  </a:txBody>
                  <a:tcPr/>
                </a:tc>
                <a:tc>
                  <a:txBody>
                    <a:bodyPr/>
                    <a:lstStyle/>
                    <a:p>
                      <a:pPr algn="ctr"/>
                      <a:r>
                        <a:rPr lang="en-US" dirty="0" smtClean="0"/>
                        <a:t>0.1</a:t>
                      </a:r>
                      <a:endParaRPr lang="en-US" dirty="0"/>
                    </a:p>
                  </a:txBody>
                  <a:tcPr/>
                </a:tc>
                <a:tc>
                  <a:txBody>
                    <a:bodyPr/>
                    <a:lstStyle/>
                    <a:p>
                      <a:pPr algn="ctr"/>
                      <a:r>
                        <a:rPr lang="en-US" dirty="0" smtClean="0"/>
                        <a:t>0.1</a:t>
                      </a:r>
                      <a:endParaRPr lang="en-US" dirty="0"/>
                    </a:p>
                  </a:txBody>
                  <a:tcPr/>
                </a:tc>
                <a:tc>
                  <a:txBody>
                    <a:bodyPr/>
                    <a:lstStyle/>
                    <a:p>
                      <a:pPr algn="ctr"/>
                      <a:r>
                        <a:rPr lang="en-US" dirty="0" smtClean="0"/>
                        <a:t>0  -  10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0.2</a:t>
                      </a:r>
                      <a:endParaRPr lang="en-US" dirty="0"/>
                    </a:p>
                  </a:txBody>
                  <a:tcPr/>
                </a:tc>
                <a:tc>
                  <a:txBody>
                    <a:bodyPr/>
                    <a:lstStyle/>
                    <a:p>
                      <a:pPr algn="ctr"/>
                      <a:r>
                        <a:rPr lang="en-US" dirty="0" smtClean="0"/>
                        <a:t>0.3</a:t>
                      </a:r>
                      <a:endParaRPr lang="en-US" dirty="0"/>
                    </a:p>
                  </a:txBody>
                  <a:tcPr/>
                </a:tc>
                <a:tc>
                  <a:txBody>
                    <a:bodyPr/>
                    <a:lstStyle/>
                    <a:p>
                      <a:pPr algn="ctr"/>
                      <a:r>
                        <a:rPr lang="en-US" dirty="0" smtClean="0"/>
                        <a:t>11 - 30</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0.3</a:t>
                      </a:r>
                      <a:endParaRPr lang="en-US" dirty="0"/>
                    </a:p>
                  </a:txBody>
                  <a:tcPr/>
                </a:tc>
                <a:tc>
                  <a:txBody>
                    <a:bodyPr/>
                    <a:lstStyle/>
                    <a:p>
                      <a:pPr algn="ctr"/>
                      <a:r>
                        <a:rPr lang="en-US" dirty="0" smtClean="0"/>
                        <a:t>0.6</a:t>
                      </a:r>
                      <a:endParaRPr lang="en-US" dirty="0"/>
                    </a:p>
                  </a:txBody>
                  <a:tcPr/>
                </a:tc>
                <a:tc>
                  <a:txBody>
                    <a:bodyPr/>
                    <a:lstStyle/>
                    <a:p>
                      <a:pPr algn="ctr"/>
                      <a:r>
                        <a:rPr lang="en-US" dirty="0" smtClean="0"/>
                        <a:t>31  - 60</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0.25</a:t>
                      </a:r>
                      <a:endParaRPr lang="en-US" dirty="0"/>
                    </a:p>
                  </a:txBody>
                  <a:tcPr/>
                </a:tc>
                <a:tc>
                  <a:txBody>
                    <a:bodyPr/>
                    <a:lstStyle/>
                    <a:p>
                      <a:pPr algn="ctr"/>
                      <a:r>
                        <a:rPr lang="en-US" dirty="0" smtClean="0"/>
                        <a:t>0.85</a:t>
                      </a:r>
                      <a:endParaRPr lang="en-US" dirty="0"/>
                    </a:p>
                  </a:txBody>
                  <a:tcPr/>
                </a:tc>
                <a:tc>
                  <a:txBody>
                    <a:bodyPr/>
                    <a:lstStyle/>
                    <a:p>
                      <a:pPr algn="ctr"/>
                      <a:r>
                        <a:rPr lang="en-US" dirty="0" smtClean="0"/>
                        <a:t>61 - 85</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0.1</a:t>
                      </a:r>
                      <a:endParaRPr lang="en-US" dirty="0"/>
                    </a:p>
                  </a:txBody>
                  <a:tcPr/>
                </a:tc>
                <a:tc>
                  <a:txBody>
                    <a:bodyPr/>
                    <a:lstStyle/>
                    <a:p>
                      <a:pPr algn="ctr"/>
                      <a:r>
                        <a:rPr lang="en-US" dirty="0" smtClean="0"/>
                        <a:t>0.95</a:t>
                      </a:r>
                      <a:endParaRPr lang="en-US" dirty="0"/>
                    </a:p>
                  </a:txBody>
                  <a:tcPr/>
                </a:tc>
                <a:tc>
                  <a:txBody>
                    <a:bodyPr/>
                    <a:lstStyle/>
                    <a:p>
                      <a:pPr algn="ctr"/>
                      <a:r>
                        <a:rPr lang="en-US" dirty="0" smtClean="0"/>
                        <a:t>86 - 95</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0.05</a:t>
                      </a:r>
                      <a:endParaRPr lang="en-US" dirty="0"/>
                    </a:p>
                  </a:txBody>
                  <a:tcPr/>
                </a:tc>
                <a:tc>
                  <a:txBody>
                    <a:bodyPr/>
                    <a:lstStyle/>
                    <a:p>
                      <a:pPr algn="ctr"/>
                      <a:r>
                        <a:rPr lang="en-US" dirty="0" smtClean="0"/>
                        <a:t>1.00</a:t>
                      </a:r>
                      <a:endParaRPr lang="en-US" dirty="0"/>
                    </a:p>
                  </a:txBody>
                  <a:tcPr/>
                </a:tc>
                <a:tc>
                  <a:txBody>
                    <a:bodyPr/>
                    <a:lstStyle/>
                    <a:p>
                      <a:pPr algn="ctr"/>
                      <a:r>
                        <a:rPr lang="en-US" dirty="0" smtClean="0"/>
                        <a:t>95 - 00</a:t>
                      </a:r>
                      <a:endParaRPr lang="en-US" dirty="0"/>
                    </a:p>
                  </a:txBody>
                  <a:tcPr/>
                </a:tc>
              </a:tr>
            </a:tbl>
          </a:graphicData>
        </a:graphic>
      </p:graphicFrame>
    </p:spTree>
    <p:extLst>
      <p:ext uri="{BB962C8B-B14F-4D97-AF65-F5344CB8AC3E}">
        <p14:creationId xmlns:p14="http://schemas.microsoft.com/office/powerpoint/2010/main" val="1413819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78</a:t>
            </a:fld>
            <a:endParaRPr lang="en-US"/>
          </a:p>
        </p:txBody>
      </p:sp>
      <p:sp>
        <p:nvSpPr>
          <p:cNvPr id="3" name="TextBox 2"/>
          <p:cNvSpPr txBox="1"/>
          <p:nvPr/>
        </p:nvSpPr>
        <p:spPr>
          <a:xfrm>
            <a:off x="152400" y="72168"/>
            <a:ext cx="7485345" cy="461665"/>
          </a:xfrm>
          <a:prstGeom prst="rect">
            <a:avLst/>
          </a:prstGeom>
          <a:noFill/>
        </p:spPr>
        <p:txBody>
          <a:bodyPr wrap="square" rtlCol="0">
            <a:spAutoFit/>
          </a:bodyPr>
          <a:lstStyle/>
          <a:p>
            <a:r>
              <a:rPr lang="en-US" dirty="0" smtClean="0"/>
              <a:t>Determine time b/w arrival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16709108"/>
              </p:ext>
            </p:extLst>
          </p:nvPr>
        </p:nvGraphicFramePr>
        <p:xfrm>
          <a:off x="1143000" y="533833"/>
          <a:ext cx="3129816" cy="2590803"/>
        </p:xfrm>
        <a:graphic>
          <a:graphicData uri="http://schemas.openxmlformats.org/drawingml/2006/table">
            <a:tbl>
              <a:tblPr firstRow="1" bandRow="1">
                <a:tableStyleId>{5C22544A-7EE6-4342-B048-85BDC9FD1C3A}</a:tableStyleId>
              </a:tblPr>
              <a:tblGrid>
                <a:gridCol w="1102233"/>
                <a:gridCol w="1000274"/>
                <a:gridCol w="1027309"/>
              </a:tblGrid>
              <a:tr h="740229">
                <a:tc>
                  <a:txBody>
                    <a:bodyPr/>
                    <a:lstStyle/>
                    <a:p>
                      <a:pPr algn="ctr"/>
                      <a:r>
                        <a:rPr lang="en-US" sz="1400" dirty="0" err="1" smtClean="0"/>
                        <a:t>Cust</a:t>
                      </a:r>
                      <a:r>
                        <a:rPr lang="en-US" sz="1400" dirty="0" smtClean="0"/>
                        <a:t>. arrival</a:t>
                      </a:r>
                      <a:endParaRPr lang="en-US" sz="1400" dirty="0"/>
                    </a:p>
                  </a:txBody>
                  <a:tcPr/>
                </a:tc>
                <a:tc>
                  <a:txBody>
                    <a:bodyPr/>
                    <a:lstStyle/>
                    <a:p>
                      <a:pPr algn="ctr"/>
                      <a:r>
                        <a:rPr lang="en-US" sz="1400" dirty="0" smtClean="0"/>
                        <a:t>RD</a:t>
                      </a:r>
                      <a:endParaRPr lang="en-US" sz="1400" dirty="0"/>
                    </a:p>
                  </a:txBody>
                  <a:tcPr/>
                </a:tc>
                <a:tc>
                  <a:txBody>
                    <a:bodyPr/>
                    <a:lstStyle/>
                    <a:p>
                      <a:pPr algn="ctr"/>
                      <a:r>
                        <a:rPr lang="en-US" sz="1400" dirty="0" smtClean="0"/>
                        <a:t>Time b/w arrival</a:t>
                      </a:r>
                      <a:endParaRPr lang="en-US" sz="1400" dirty="0"/>
                    </a:p>
                  </a:txBody>
                  <a:tcPr/>
                </a:tc>
              </a:tr>
              <a:tr h="308429">
                <a:tc>
                  <a:txBody>
                    <a:bodyPr/>
                    <a:lstStyle/>
                    <a:p>
                      <a:pPr algn="ctr"/>
                      <a:r>
                        <a:rPr lang="en-US" sz="1400" dirty="0" smtClean="0"/>
                        <a:t>1</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08429">
                <a:tc>
                  <a:txBody>
                    <a:bodyPr/>
                    <a:lstStyle/>
                    <a:p>
                      <a:pPr algn="ctr"/>
                      <a:r>
                        <a:rPr lang="en-US" sz="1400" dirty="0" smtClean="0"/>
                        <a:t>2</a:t>
                      </a:r>
                      <a:endParaRPr lang="en-US" sz="1400" dirty="0"/>
                    </a:p>
                  </a:txBody>
                  <a:tcPr/>
                </a:tc>
                <a:tc>
                  <a:txBody>
                    <a:bodyPr/>
                    <a:lstStyle/>
                    <a:p>
                      <a:pPr algn="ctr"/>
                      <a:r>
                        <a:rPr lang="en-US" sz="1400" dirty="0" smtClean="0"/>
                        <a:t>913</a:t>
                      </a:r>
                      <a:endParaRPr lang="en-US" sz="1400" dirty="0"/>
                    </a:p>
                  </a:txBody>
                  <a:tcPr/>
                </a:tc>
                <a:tc>
                  <a:txBody>
                    <a:bodyPr/>
                    <a:lstStyle/>
                    <a:p>
                      <a:pPr algn="ctr"/>
                      <a:r>
                        <a:rPr lang="en-US" sz="1400" dirty="0" smtClean="0"/>
                        <a:t>8</a:t>
                      </a:r>
                      <a:endParaRPr lang="en-US" sz="1400" dirty="0"/>
                    </a:p>
                  </a:txBody>
                  <a:tcPr/>
                </a:tc>
              </a:tr>
              <a:tr h="308429">
                <a:tc>
                  <a:txBody>
                    <a:bodyPr/>
                    <a:lstStyle/>
                    <a:p>
                      <a:pPr algn="ctr"/>
                      <a:r>
                        <a:rPr lang="en-US" sz="1400" dirty="0" smtClean="0"/>
                        <a:t>3</a:t>
                      </a:r>
                      <a:endParaRPr lang="en-US" sz="1400" dirty="0"/>
                    </a:p>
                  </a:txBody>
                  <a:tcPr/>
                </a:tc>
                <a:tc>
                  <a:txBody>
                    <a:bodyPr/>
                    <a:lstStyle/>
                    <a:p>
                      <a:pPr algn="ctr"/>
                      <a:r>
                        <a:rPr lang="en-US" sz="1400" dirty="0" smtClean="0"/>
                        <a:t>727</a:t>
                      </a:r>
                      <a:endParaRPr lang="en-US" sz="1400" dirty="0"/>
                    </a:p>
                  </a:txBody>
                  <a:tcPr/>
                </a:tc>
                <a:tc>
                  <a:txBody>
                    <a:bodyPr/>
                    <a:lstStyle/>
                    <a:p>
                      <a:pPr algn="ctr"/>
                      <a:r>
                        <a:rPr lang="en-US" sz="1400" dirty="0" smtClean="0"/>
                        <a:t>6</a:t>
                      </a:r>
                      <a:endParaRPr lang="en-US" sz="1400" dirty="0"/>
                    </a:p>
                  </a:txBody>
                  <a:tcPr/>
                </a:tc>
              </a:tr>
              <a:tr h="308429">
                <a:tc>
                  <a:txBody>
                    <a:bodyPr/>
                    <a:lstStyle/>
                    <a:p>
                      <a:pPr algn="ctr"/>
                      <a:r>
                        <a:rPr lang="en-US" sz="1400" dirty="0" smtClean="0"/>
                        <a:t>4</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1</a:t>
                      </a:r>
                      <a:endParaRPr lang="en-US" sz="1400" dirty="0"/>
                    </a:p>
                  </a:txBody>
                  <a:tcPr/>
                </a:tc>
              </a:tr>
              <a:tr h="308429">
                <a:tc>
                  <a:txBody>
                    <a:bodyPr/>
                    <a:lstStyle/>
                    <a:p>
                      <a:pPr algn="ctr"/>
                      <a:r>
                        <a:rPr lang="en-US" sz="1400" dirty="0" smtClean="0"/>
                        <a:t>5</a:t>
                      </a:r>
                      <a:endParaRPr lang="en-US" sz="1400" dirty="0"/>
                    </a:p>
                  </a:txBody>
                  <a:tcPr/>
                </a:tc>
                <a:tc>
                  <a:txBody>
                    <a:bodyPr/>
                    <a:lstStyle/>
                    <a:p>
                      <a:pPr algn="ctr"/>
                      <a:r>
                        <a:rPr lang="en-US" sz="1400" dirty="0" smtClean="0"/>
                        <a:t>948</a:t>
                      </a:r>
                      <a:endParaRPr lang="en-US" sz="1400" dirty="0"/>
                    </a:p>
                  </a:txBody>
                  <a:tcPr/>
                </a:tc>
                <a:tc>
                  <a:txBody>
                    <a:bodyPr/>
                    <a:lstStyle/>
                    <a:p>
                      <a:pPr algn="ctr"/>
                      <a:r>
                        <a:rPr lang="en-US" sz="1400" dirty="0" smtClean="0"/>
                        <a:t>8</a:t>
                      </a:r>
                      <a:endParaRPr lang="en-US" sz="1400" dirty="0"/>
                    </a:p>
                  </a:txBody>
                  <a:tcPr/>
                </a:tc>
              </a:tr>
              <a:tr h="308429">
                <a:tc>
                  <a:txBody>
                    <a:bodyPr/>
                    <a:lstStyle/>
                    <a:p>
                      <a:pPr algn="ctr"/>
                      <a:r>
                        <a:rPr lang="en-US" sz="1400" dirty="0" smtClean="0"/>
                        <a:t>6</a:t>
                      </a:r>
                      <a:endParaRPr lang="en-US" sz="1400" dirty="0"/>
                    </a:p>
                  </a:txBody>
                  <a:tcPr/>
                </a:tc>
                <a:tc>
                  <a:txBody>
                    <a:bodyPr/>
                    <a:lstStyle/>
                    <a:p>
                      <a:pPr algn="ctr"/>
                      <a:r>
                        <a:rPr lang="en-US" sz="1400" dirty="0" smtClean="0"/>
                        <a:t>309</a:t>
                      </a:r>
                      <a:endParaRPr lang="en-US" sz="1400" dirty="0"/>
                    </a:p>
                  </a:txBody>
                  <a:tcPr/>
                </a:tc>
                <a:tc>
                  <a:txBody>
                    <a:bodyPr/>
                    <a:lstStyle/>
                    <a:p>
                      <a:pPr algn="ctr"/>
                      <a:r>
                        <a:rPr lang="en-US" sz="1400" dirty="0" smtClean="0"/>
                        <a:t>3</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1946737"/>
              </p:ext>
            </p:extLst>
          </p:nvPr>
        </p:nvGraphicFramePr>
        <p:xfrm>
          <a:off x="5181600" y="314482"/>
          <a:ext cx="2057400" cy="2560320"/>
        </p:xfrm>
        <a:graphic>
          <a:graphicData uri="http://schemas.openxmlformats.org/drawingml/2006/table">
            <a:tbl>
              <a:tblPr firstRow="1" bandRow="1">
                <a:tableStyleId>{5C22544A-7EE6-4342-B048-85BDC9FD1C3A}</a:tableStyleId>
              </a:tblPr>
              <a:tblGrid>
                <a:gridCol w="685800"/>
                <a:gridCol w="685800"/>
                <a:gridCol w="685800"/>
              </a:tblGrid>
              <a:tr h="186267">
                <a:tc>
                  <a:txBody>
                    <a:bodyPr/>
                    <a:lstStyle/>
                    <a:p>
                      <a:pPr algn="ctr"/>
                      <a:r>
                        <a:rPr lang="en-US" dirty="0" err="1" smtClean="0"/>
                        <a:t>Cust</a:t>
                      </a:r>
                      <a:endParaRPr lang="en-US" dirty="0"/>
                    </a:p>
                  </a:txBody>
                  <a:tcPr/>
                </a:tc>
                <a:tc>
                  <a:txBody>
                    <a:bodyPr/>
                    <a:lstStyle/>
                    <a:p>
                      <a:pPr algn="ctr"/>
                      <a:r>
                        <a:rPr lang="en-US" dirty="0" smtClean="0"/>
                        <a:t>RD</a:t>
                      </a:r>
                      <a:endParaRPr lang="en-US" dirty="0"/>
                    </a:p>
                  </a:txBody>
                  <a:tcPr/>
                </a:tc>
                <a:tc>
                  <a:txBody>
                    <a:bodyPr/>
                    <a:lstStyle/>
                    <a:p>
                      <a:pPr algn="ctr"/>
                      <a:r>
                        <a:rPr lang="en-US" dirty="0" smtClean="0"/>
                        <a:t>S.T</a:t>
                      </a:r>
                      <a:endParaRPr lang="en-US" dirty="0"/>
                    </a:p>
                  </a:txBody>
                  <a:tcPr/>
                </a:tc>
              </a:tr>
              <a:tr h="186267">
                <a:tc>
                  <a:txBody>
                    <a:bodyPr/>
                    <a:lstStyle/>
                    <a:p>
                      <a:pPr algn="ctr"/>
                      <a:r>
                        <a:rPr lang="en-US" dirty="0" smtClean="0"/>
                        <a:t>1</a:t>
                      </a:r>
                      <a:endParaRPr lang="en-US" dirty="0"/>
                    </a:p>
                  </a:txBody>
                  <a:tcPr/>
                </a:tc>
                <a:tc>
                  <a:txBody>
                    <a:bodyPr/>
                    <a:lstStyle/>
                    <a:p>
                      <a:pPr algn="ctr"/>
                      <a:r>
                        <a:rPr lang="en-US" dirty="0" smtClean="0"/>
                        <a:t>84</a:t>
                      </a:r>
                      <a:endParaRPr lang="en-US" dirty="0"/>
                    </a:p>
                  </a:txBody>
                  <a:tcPr/>
                </a:tc>
                <a:tc>
                  <a:txBody>
                    <a:bodyPr/>
                    <a:lstStyle/>
                    <a:p>
                      <a:pPr algn="ctr"/>
                      <a:r>
                        <a:rPr lang="en-US" dirty="0" smtClean="0"/>
                        <a:t>4</a:t>
                      </a:r>
                      <a:endParaRPr lang="en-US" dirty="0"/>
                    </a:p>
                  </a:txBody>
                  <a:tcPr/>
                </a:tc>
              </a:tr>
              <a:tr h="186267">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1</a:t>
                      </a:r>
                      <a:endParaRPr lang="en-US" dirty="0"/>
                    </a:p>
                  </a:txBody>
                  <a:tcPr/>
                </a:tc>
              </a:tr>
              <a:tr h="186267">
                <a:tc>
                  <a:txBody>
                    <a:bodyPr/>
                    <a:lstStyle/>
                    <a:p>
                      <a:pPr algn="ctr"/>
                      <a:r>
                        <a:rPr lang="en-US" dirty="0" smtClean="0"/>
                        <a:t>3</a:t>
                      </a:r>
                      <a:endParaRPr lang="en-US" dirty="0"/>
                    </a:p>
                  </a:txBody>
                  <a:tcPr/>
                </a:tc>
                <a:tc>
                  <a:txBody>
                    <a:bodyPr/>
                    <a:lstStyle/>
                    <a:p>
                      <a:pPr algn="ctr"/>
                      <a:r>
                        <a:rPr lang="en-US" dirty="0" smtClean="0"/>
                        <a:t>74</a:t>
                      </a:r>
                      <a:endParaRPr lang="en-US" dirty="0"/>
                    </a:p>
                  </a:txBody>
                  <a:tcPr/>
                </a:tc>
                <a:tc>
                  <a:txBody>
                    <a:bodyPr/>
                    <a:lstStyle/>
                    <a:p>
                      <a:pPr algn="ctr"/>
                      <a:r>
                        <a:rPr lang="en-US" dirty="0" smtClean="0"/>
                        <a:t>4</a:t>
                      </a:r>
                      <a:endParaRPr lang="en-US" dirty="0"/>
                    </a:p>
                  </a:txBody>
                  <a:tcPr/>
                </a:tc>
              </a:tr>
              <a:tr h="186267">
                <a:tc>
                  <a:txBody>
                    <a:bodyPr/>
                    <a:lstStyle/>
                    <a:p>
                      <a:pPr algn="ctr"/>
                      <a:r>
                        <a:rPr lang="en-US" dirty="0" smtClean="0"/>
                        <a:t>4</a:t>
                      </a:r>
                      <a:endParaRPr lang="en-US" dirty="0"/>
                    </a:p>
                  </a:txBody>
                  <a:tcPr/>
                </a:tc>
                <a:tc>
                  <a:txBody>
                    <a:bodyPr/>
                    <a:lstStyle/>
                    <a:p>
                      <a:pPr algn="ctr"/>
                      <a:r>
                        <a:rPr lang="en-US" dirty="0" smtClean="0"/>
                        <a:t>52</a:t>
                      </a:r>
                      <a:endParaRPr lang="en-US" dirty="0"/>
                    </a:p>
                  </a:txBody>
                  <a:tcPr/>
                </a:tc>
                <a:tc>
                  <a:txBody>
                    <a:bodyPr/>
                    <a:lstStyle/>
                    <a:p>
                      <a:pPr algn="ctr"/>
                      <a:r>
                        <a:rPr lang="en-US" dirty="0" smtClean="0"/>
                        <a:t>3</a:t>
                      </a:r>
                      <a:endParaRPr lang="en-US" dirty="0"/>
                    </a:p>
                  </a:txBody>
                  <a:tcPr/>
                </a:tc>
              </a:tr>
              <a:tr h="186267">
                <a:tc>
                  <a:txBody>
                    <a:bodyPr/>
                    <a:lstStyle/>
                    <a:p>
                      <a:pPr algn="ctr"/>
                      <a:r>
                        <a:rPr lang="en-US" dirty="0" smtClean="0"/>
                        <a:t>5</a:t>
                      </a:r>
                      <a:endParaRPr lang="en-US" dirty="0"/>
                    </a:p>
                  </a:txBody>
                  <a:tcPr/>
                </a:tc>
                <a:tc>
                  <a:txBody>
                    <a:bodyPr/>
                    <a:lstStyle/>
                    <a:p>
                      <a:pPr algn="ctr"/>
                      <a:r>
                        <a:rPr lang="en-US" dirty="0" smtClean="0"/>
                        <a:t>17</a:t>
                      </a:r>
                      <a:endParaRPr lang="en-US" dirty="0"/>
                    </a:p>
                  </a:txBody>
                  <a:tcPr/>
                </a:tc>
                <a:tc>
                  <a:txBody>
                    <a:bodyPr/>
                    <a:lstStyle/>
                    <a:p>
                      <a:pPr algn="ctr"/>
                      <a:r>
                        <a:rPr lang="en-US" dirty="0" smtClean="0"/>
                        <a:t>2</a:t>
                      </a:r>
                      <a:endParaRPr lang="en-US" dirty="0"/>
                    </a:p>
                  </a:txBody>
                  <a:tcPr/>
                </a:tc>
              </a:tr>
              <a:tr h="186267">
                <a:tc>
                  <a:txBody>
                    <a:bodyPr/>
                    <a:lstStyle/>
                    <a:p>
                      <a:pPr algn="ctr"/>
                      <a:r>
                        <a:rPr lang="en-US" dirty="0" smtClean="0"/>
                        <a:t>6</a:t>
                      </a:r>
                      <a:endParaRPr lang="en-US" dirty="0"/>
                    </a:p>
                  </a:txBody>
                  <a:tcPr/>
                </a:tc>
                <a:tc>
                  <a:txBody>
                    <a:bodyPr/>
                    <a:lstStyle/>
                    <a:p>
                      <a:pPr algn="ctr"/>
                      <a:r>
                        <a:rPr lang="en-US" dirty="0" smtClean="0"/>
                        <a:t>79</a:t>
                      </a:r>
                      <a:endParaRPr lang="en-US" dirty="0"/>
                    </a:p>
                  </a:txBody>
                  <a:tcPr/>
                </a:tc>
                <a:tc>
                  <a:txBody>
                    <a:bodyPr/>
                    <a:lstStyle/>
                    <a:p>
                      <a:pPr algn="ctr"/>
                      <a:r>
                        <a:rPr lang="en-US" dirty="0" smtClean="0"/>
                        <a:t>4</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2328874"/>
              </p:ext>
            </p:extLst>
          </p:nvPr>
        </p:nvGraphicFramePr>
        <p:xfrm>
          <a:off x="152400" y="3200400"/>
          <a:ext cx="8229600" cy="35052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860012">
                <a:tc>
                  <a:txBody>
                    <a:bodyPr/>
                    <a:lstStyle/>
                    <a:p>
                      <a:pPr algn="ctr"/>
                      <a:r>
                        <a:rPr lang="en-US" sz="1400" dirty="0" err="1" smtClean="0"/>
                        <a:t>Cust</a:t>
                      </a:r>
                      <a:r>
                        <a:rPr lang="en-US" sz="1400" dirty="0" smtClean="0"/>
                        <a:t>.</a:t>
                      </a:r>
                      <a:endParaRPr lang="en-US" sz="1400" dirty="0"/>
                    </a:p>
                  </a:txBody>
                  <a:tcPr/>
                </a:tc>
                <a:tc>
                  <a:txBody>
                    <a:bodyPr/>
                    <a:lstStyle/>
                    <a:p>
                      <a:pPr algn="ctr"/>
                      <a:r>
                        <a:rPr lang="en-US" sz="1400" dirty="0" smtClean="0"/>
                        <a:t>IAT</a:t>
                      </a:r>
                      <a:endParaRPr lang="en-US" sz="1400" dirty="0"/>
                    </a:p>
                  </a:txBody>
                  <a:tcPr/>
                </a:tc>
                <a:tc>
                  <a:txBody>
                    <a:bodyPr/>
                    <a:lstStyle/>
                    <a:p>
                      <a:pPr algn="ctr"/>
                      <a:r>
                        <a:rPr lang="en-US" sz="1400" dirty="0" smtClean="0"/>
                        <a:t>AT</a:t>
                      </a:r>
                      <a:endParaRPr lang="en-US" sz="1400" dirty="0"/>
                    </a:p>
                  </a:txBody>
                  <a:tcPr/>
                </a:tc>
                <a:tc>
                  <a:txBody>
                    <a:bodyPr/>
                    <a:lstStyle/>
                    <a:p>
                      <a:pPr algn="ctr"/>
                      <a:r>
                        <a:rPr lang="en-US" sz="1400" dirty="0" smtClean="0"/>
                        <a:t>ST</a:t>
                      </a:r>
                      <a:endParaRPr lang="en-US" sz="1400" dirty="0"/>
                    </a:p>
                  </a:txBody>
                  <a:tcPr/>
                </a:tc>
                <a:tc>
                  <a:txBody>
                    <a:bodyPr/>
                    <a:lstStyle/>
                    <a:p>
                      <a:pPr algn="ctr"/>
                      <a:r>
                        <a:rPr lang="en-US" sz="1400" dirty="0" smtClean="0"/>
                        <a:t>Time</a:t>
                      </a:r>
                      <a:r>
                        <a:rPr lang="en-US" sz="1400" baseline="0" dirty="0" smtClean="0"/>
                        <a:t> for beg of service</a:t>
                      </a:r>
                      <a:endParaRPr lang="en-US" sz="1400" dirty="0"/>
                    </a:p>
                  </a:txBody>
                  <a:tcPr/>
                </a:tc>
                <a:tc>
                  <a:txBody>
                    <a:bodyPr/>
                    <a:lstStyle/>
                    <a:p>
                      <a:pPr algn="ctr"/>
                      <a:r>
                        <a:rPr lang="en-US" sz="1400" dirty="0" smtClean="0"/>
                        <a:t>Waiting</a:t>
                      </a:r>
                      <a:r>
                        <a:rPr lang="en-US" sz="1400" baseline="0" dirty="0" smtClean="0"/>
                        <a:t> Time</a:t>
                      </a:r>
                      <a:endParaRPr lang="en-US" sz="1400" dirty="0"/>
                    </a:p>
                  </a:txBody>
                  <a:tcPr/>
                </a:tc>
                <a:tc>
                  <a:txBody>
                    <a:bodyPr/>
                    <a:lstStyle/>
                    <a:p>
                      <a:pPr algn="ctr"/>
                      <a:r>
                        <a:rPr lang="en-US" sz="1400" dirty="0" smtClean="0"/>
                        <a:t>Time service ends</a:t>
                      </a:r>
                      <a:endParaRPr lang="en-US" sz="1400" dirty="0"/>
                    </a:p>
                  </a:txBody>
                  <a:tcPr/>
                </a:tc>
                <a:tc>
                  <a:txBody>
                    <a:bodyPr/>
                    <a:lstStyle/>
                    <a:p>
                      <a:pPr algn="ctr"/>
                      <a:r>
                        <a:rPr lang="en-US" sz="1400" dirty="0" smtClean="0"/>
                        <a:t>Total time spent in system</a:t>
                      </a:r>
                      <a:endParaRPr lang="en-US" sz="1400" dirty="0"/>
                    </a:p>
                  </a:txBody>
                  <a:tcPr/>
                </a:tc>
                <a:tc>
                  <a:txBody>
                    <a:bodyPr/>
                    <a:lstStyle/>
                    <a:p>
                      <a:pPr algn="ctr"/>
                      <a:r>
                        <a:rPr lang="en-US" sz="1400" dirty="0" smtClean="0"/>
                        <a:t>Idle Time of server</a:t>
                      </a:r>
                      <a:endParaRPr lang="en-US" sz="1400" dirty="0"/>
                    </a:p>
                  </a:txBody>
                  <a:tcPr/>
                </a:tc>
              </a:tr>
              <a:tr h="326565">
                <a:tc>
                  <a:txBody>
                    <a:bodyPr/>
                    <a:lstStyle/>
                    <a:p>
                      <a:pPr algn="ctr"/>
                      <a:r>
                        <a:rPr lang="en-US" dirty="0" smtClean="0"/>
                        <a:t>1</a:t>
                      </a:r>
                      <a:endParaRPr lang="en-US" dirty="0"/>
                    </a:p>
                  </a:txBody>
                  <a:tcPr/>
                </a:tc>
                <a:tc>
                  <a:txBody>
                    <a:bodyPr/>
                    <a:lstStyle/>
                    <a:p>
                      <a:pPr algn="ctr"/>
                      <a:r>
                        <a:rPr lang="en-US" dirty="0" smtClean="0"/>
                        <a:t>-</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solidFill>
                      <a:srgbClr val="FFFF00"/>
                    </a:solidFill>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r h="326565">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endParaRPr lang="en-US" dirty="0"/>
                    </a:p>
                  </a:txBody>
                  <a:tcPr>
                    <a:solidFill>
                      <a:srgbClr val="FFC000"/>
                    </a:solidFill>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solidFill>
                      <a:srgbClr val="FFC000"/>
                    </a:solidFill>
                  </a:tcPr>
                </a:tc>
              </a:tr>
              <a:tr h="326565">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r>
                        <a:rPr lang="en-US" dirty="0" smtClean="0"/>
                        <a:t>14</a:t>
                      </a:r>
                      <a:endParaRPr lang="en-US" dirty="0"/>
                    </a:p>
                  </a:txBody>
                  <a:tcPr/>
                </a:tc>
                <a:tc>
                  <a:txBody>
                    <a:bodyPr/>
                    <a:lstStyle/>
                    <a:p>
                      <a:pPr algn="ctr"/>
                      <a:r>
                        <a:rPr lang="en-US" dirty="0" smtClean="0"/>
                        <a:t>0</a:t>
                      </a:r>
                      <a:endParaRPr lang="en-US" dirty="0"/>
                    </a:p>
                  </a:txBody>
                  <a:tcPr/>
                </a:tc>
                <a:tc>
                  <a:txBody>
                    <a:bodyPr/>
                    <a:lstStyle/>
                    <a:p>
                      <a:pPr algn="ctr"/>
                      <a:r>
                        <a:rPr lang="en-US" dirty="0" smtClean="0"/>
                        <a:t>18</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26565">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c>
                  <a:txBody>
                    <a:bodyPr/>
                    <a:lstStyle/>
                    <a:p>
                      <a:pPr algn="ctr"/>
                      <a:r>
                        <a:rPr lang="en-US" dirty="0" smtClean="0"/>
                        <a:t>3</a:t>
                      </a:r>
                      <a:endParaRPr lang="en-US" dirty="0"/>
                    </a:p>
                  </a:txBody>
                  <a:tcPr/>
                </a:tc>
                <a:tc>
                  <a:txBody>
                    <a:bodyPr/>
                    <a:lstStyle/>
                    <a:p>
                      <a:pPr algn="ctr"/>
                      <a:r>
                        <a:rPr lang="en-US" dirty="0" smtClean="0"/>
                        <a:t>18</a:t>
                      </a:r>
                      <a:endParaRPr lang="en-US" dirty="0"/>
                    </a:p>
                  </a:txBody>
                  <a:tcPr/>
                </a:tc>
                <a:tc>
                  <a:txBody>
                    <a:bodyPr/>
                    <a:lstStyle/>
                    <a:p>
                      <a:pPr algn="ctr"/>
                      <a:r>
                        <a:rPr lang="en-US" dirty="0" smtClean="0"/>
                        <a:t>3</a:t>
                      </a:r>
                      <a:endParaRPr lang="en-US" dirty="0"/>
                    </a:p>
                  </a:txBody>
                  <a:tcPr/>
                </a:tc>
                <a:tc>
                  <a:txBody>
                    <a:bodyPr/>
                    <a:lstStyle/>
                    <a:p>
                      <a:pPr algn="ctr"/>
                      <a:r>
                        <a:rPr lang="en-US" dirty="0" smtClean="0"/>
                        <a:t>21</a:t>
                      </a:r>
                      <a:endParaRPr lang="en-US" dirty="0"/>
                    </a:p>
                  </a:txBody>
                  <a:tcPr/>
                </a:tc>
                <a:tc>
                  <a:txBody>
                    <a:bodyPr/>
                    <a:lstStyle/>
                    <a:p>
                      <a:pPr algn="ctr"/>
                      <a:r>
                        <a:rPr lang="en-US" dirty="0" smtClean="0"/>
                        <a:t>6</a:t>
                      </a:r>
                      <a:endParaRPr lang="en-US" dirty="0"/>
                    </a:p>
                  </a:txBody>
                  <a:tcPr/>
                </a:tc>
                <a:tc>
                  <a:txBody>
                    <a:bodyPr/>
                    <a:lstStyle/>
                    <a:p>
                      <a:pPr algn="ctr"/>
                      <a:r>
                        <a:rPr lang="en-US" dirty="0" smtClean="0"/>
                        <a:t>0</a:t>
                      </a:r>
                      <a:endParaRPr lang="en-US" dirty="0"/>
                    </a:p>
                  </a:txBody>
                  <a:tcPr/>
                </a:tc>
              </a:tr>
              <a:tr h="326565">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23</a:t>
                      </a:r>
                      <a:endParaRPr lang="en-US" dirty="0"/>
                    </a:p>
                  </a:txBody>
                  <a:tcPr/>
                </a:tc>
                <a:tc>
                  <a:txBody>
                    <a:bodyPr/>
                    <a:lstStyle/>
                    <a:p>
                      <a:pPr algn="ctr"/>
                      <a:r>
                        <a:rPr lang="en-US" dirty="0" smtClean="0"/>
                        <a:t>2</a:t>
                      </a:r>
                      <a:endParaRPr lang="en-US" dirty="0"/>
                    </a:p>
                  </a:txBody>
                  <a:tcPr/>
                </a:tc>
                <a:tc>
                  <a:txBody>
                    <a:bodyPr/>
                    <a:lstStyle/>
                    <a:p>
                      <a:pPr algn="ctr"/>
                      <a:r>
                        <a:rPr lang="en-US" dirty="0" smtClean="0"/>
                        <a:t>23</a:t>
                      </a:r>
                      <a:endParaRPr lang="en-US" dirty="0"/>
                    </a:p>
                  </a:txBody>
                  <a:tcPr/>
                </a:tc>
                <a:tc>
                  <a:txBody>
                    <a:bodyPr/>
                    <a:lstStyle/>
                    <a:p>
                      <a:pPr algn="ctr"/>
                      <a:r>
                        <a:rPr lang="en-US" dirty="0" smtClean="0"/>
                        <a:t>0</a:t>
                      </a:r>
                      <a:endParaRPr lang="en-US" dirty="0"/>
                    </a:p>
                  </a:txBody>
                  <a:tcPr/>
                </a:tc>
                <a:tc>
                  <a:txBody>
                    <a:bodyPr/>
                    <a:lstStyle/>
                    <a:p>
                      <a:pPr algn="ctr"/>
                      <a:r>
                        <a:rPr lang="en-US" dirty="0" smtClean="0"/>
                        <a:t>25</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26565">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26</a:t>
                      </a:r>
                      <a:endParaRPr lang="en-US" dirty="0"/>
                    </a:p>
                  </a:txBody>
                  <a:tcPr/>
                </a:tc>
                <a:tc>
                  <a:txBody>
                    <a:bodyPr/>
                    <a:lstStyle/>
                    <a:p>
                      <a:pPr algn="ctr"/>
                      <a:r>
                        <a:rPr lang="en-US" dirty="0" smtClean="0"/>
                        <a:t>4</a:t>
                      </a:r>
                      <a:endParaRPr lang="en-US" dirty="0"/>
                    </a:p>
                  </a:txBody>
                  <a:tcPr/>
                </a:tc>
                <a:tc>
                  <a:txBody>
                    <a:bodyPr/>
                    <a:lstStyle/>
                    <a:p>
                      <a:pPr algn="ctr"/>
                      <a:r>
                        <a:rPr lang="en-US" dirty="0" smtClean="0"/>
                        <a:t>26</a:t>
                      </a:r>
                      <a:endParaRPr lang="en-US" dirty="0"/>
                    </a:p>
                  </a:txBody>
                  <a:tcPr/>
                </a:tc>
                <a:tc>
                  <a:txBody>
                    <a:bodyPr/>
                    <a:lstStyle/>
                    <a:p>
                      <a:pPr algn="ctr"/>
                      <a:r>
                        <a:rPr lang="en-US" dirty="0" smtClean="0"/>
                        <a:t>0</a:t>
                      </a:r>
                      <a:endParaRPr lang="en-US" dirty="0"/>
                    </a:p>
                  </a:txBody>
                  <a:tcPr/>
                </a:tc>
                <a:tc>
                  <a:txBody>
                    <a:bodyPr/>
                    <a:lstStyle/>
                    <a:p>
                      <a:pPr algn="ctr"/>
                      <a:r>
                        <a:rPr lang="en-US" dirty="0" smtClean="0"/>
                        <a:t>30</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r h="326565">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18</a:t>
                      </a:r>
                      <a:endParaRPr lang="en-US" dirty="0"/>
                    </a:p>
                  </a:txBody>
                  <a:tcPr/>
                </a:tc>
                <a:tc>
                  <a:txBody>
                    <a:bodyPr/>
                    <a:lstStyle/>
                    <a:p>
                      <a:pPr algn="ct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r>
                        <a:rPr lang="en-US" dirty="0" smtClean="0"/>
                        <a:t>21</a:t>
                      </a:r>
                      <a:endParaRPr lang="en-US" dirty="0"/>
                    </a:p>
                  </a:txBody>
                  <a:tcPr/>
                </a:tc>
                <a:tc>
                  <a:txBody>
                    <a:bodyPr/>
                    <a:lstStyle/>
                    <a:p>
                      <a:pPr algn="ctr"/>
                      <a:r>
                        <a:rPr lang="en-US" dirty="0" smtClean="0"/>
                        <a:t>12</a:t>
                      </a:r>
                      <a:endParaRPr lang="en-US" dirty="0"/>
                    </a:p>
                  </a:txBody>
                  <a:tcPr/>
                </a:tc>
              </a:tr>
            </a:tbl>
          </a:graphicData>
        </a:graphic>
      </p:graphicFrame>
    </p:spTree>
    <p:extLst>
      <p:ext uri="{BB962C8B-B14F-4D97-AF65-F5344CB8AC3E}">
        <p14:creationId xmlns:p14="http://schemas.microsoft.com/office/powerpoint/2010/main" val="2103499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6D31B2-C5BA-4608-A66A-C0A6006450ED}" type="slidenum">
              <a:rPr lang="en-US" smtClean="0"/>
              <a:pPr/>
              <a:t>79</a:t>
            </a:fld>
            <a:endParaRPr lang="en-US"/>
          </a:p>
        </p:txBody>
      </p:sp>
      <p:sp>
        <p:nvSpPr>
          <p:cNvPr id="3" name="TextBox 2"/>
          <p:cNvSpPr txBox="1"/>
          <p:nvPr/>
        </p:nvSpPr>
        <p:spPr>
          <a:xfrm>
            <a:off x="152400" y="152400"/>
            <a:ext cx="8382000" cy="6370975"/>
          </a:xfrm>
          <a:prstGeom prst="rect">
            <a:avLst/>
          </a:prstGeom>
          <a:noFill/>
        </p:spPr>
        <p:txBody>
          <a:bodyPr wrap="square" rtlCol="0">
            <a:spAutoFit/>
          </a:bodyPr>
          <a:lstStyle/>
          <a:p>
            <a:pPr marL="457200" indent="-457200">
              <a:buAutoNum type="arabicPeriod"/>
            </a:pPr>
            <a:r>
              <a:rPr lang="en-US" dirty="0" smtClean="0"/>
              <a:t>Avg. waiting time of customer</a:t>
            </a:r>
          </a:p>
          <a:p>
            <a:r>
              <a:rPr lang="en-US" dirty="0" smtClean="0"/>
              <a:t> = Total time of customer waiting in queue/# of customer</a:t>
            </a:r>
          </a:p>
          <a:p>
            <a:r>
              <a:rPr lang="en-US" dirty="0" smtClean="0"/>
              <a:t>= 3/6</a:t>
            </a:r>
          </a:p>
          <a:p>
            <a:r>
              <a:rPr lang="en-US" dirty="0" smtClean="0"/>
              <a:t>2. Probability that the customer has to wait in queue </a:t>
            </a:r>
          </a:p>
          <a:p>
            <a:r>
              <a:rPr lang="en-US" dirty="0" smtClean="0"/>
              <a:t>= Total number of customer who wait/ # of customer </a:t>
            </a:r>
          </a:p>
          <a:p>
            <a:r>
              <a:rPr lang="en-US" dirty="0" smtClean="0"/>
              <a:t>= 1/6</a:t>
            </a:r>
          </a:p>
          <a:p>
            <a:r>
              <a:rPr lang="en-US" dirty="0" smtClean="0"/>
              <a:t>3. Prob. of idle time of server = Idle time of server/#run time </a:t>
            </a:r>
          </a:p>
          <a:p>
            <a:r>
              <a:rPr lang="en-US" dirty="0" smtClean="0"/>
              <a:t>= 12/30 = 0.4</a:t>
            </a:r>
          </a:p>
          <a:p>
            <a:r>
              <a:rPr lang="en-US" dirty="0" smtClean="0"/>
              <a:t>4. Avg. service time = total service time / # of customer </a:t>
            </a:r>
          </a:p>
          <a:p>
            <a:r>
              <a:rPr lang="en-US" dirty="0" smtClean="0"/>
              <a:t>= 18/6</a:t>
            </a:r>
          </a:p>
          <a:p>
            <a:r>
              <a:rPr lang="en-US" dirty="0" smtClean="0"/>
              <a:t>5. </a:t>
            </a:r>
            <a:r>
              <a:rPr lang="en-US" dirty="0" err="1" smtClean="0"/>
              <a:t>Avg</a:t>
            </a:r>
            <a:r>
              <a:rPr lang="en-US" dirty="0" smtClean="0"/>
              <a:t> time between arrivals = Sum of all time b/w arrivals/ # of arrival -1= 26/5 = 5.2</a:t>
            </a:r>
          </a:p>
          <a:p>
            <a:r>
              <a:rPr lang="en-US" dirty="0" smtClean="0"/>
              <a:t>6. Avg. waiting time of those who wait =  Total time </a:t>
            </a:r>
            <a:r>
              <a:rPr lang="en-US" dirty="0" err="1" smtClean="0"/>
              <a:t>cust</a:t>
            </a:r>
            <a:r>
              <a:rPr lang="en-US" dirty="0" smtClean="0"/>
              <a:t>. wait in queue/ # no. of customer waited = 3/1 =3</a:t>
            </a:r>
          </a:p>
          <a:p>
            <a:r>
              <a:rPr lang="en-US" dirty="0" smtClean="0"/>
              <a:t>7. Avg. time customer spends in the system = Total time in system/ # of customer = 21/6 = 3.5</a:t>
            </a:r>
          </a:p>
          <a:p>
            <a:endParaRPr lang="en-US" dirty="0"/>
          </a:p>
        </p:txBody>
      </p:sp>
    </p:spTree>
    <p:extLst>
      <p:ext uri="{BB962C8B-B14F-4D97-AF65-F5344CB8AC3E}">
        <p14:creationId xmlns:p14="http://schemas.microsoft.com/office/powerpoint/2010/main" val="53541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457200" y="1219200"/>
            <a:ext cx="8229600" cy="5257800"/>
          </a:xfrm>
        </p:spPr>
        <p:txBody>
          <a:bodyPr/>
          <a:lstStyle/>
          <a:p>
            <a:r>
              <a:rPr lang="en-US" sz="2400" dirty="0"/>
              <a:t>Commercial Queuing Systems</a:t>
            </a:r>
          </a:p>
          <a:p>
            <a:pPr lvl="1"/>
            <a:r>
              <a:rPr lang="en-US" sz="2000" dirty="0">
                <a:solidFill>
                  <a:srgbClr val="002060"/>
                </a:solidFill>
              </a:rPr>
              <a:t>Commercial organizations serving external customers</a:t>
            </a:r>
          </a:p>
          <a:p>
            <a:pPr lvl="1"/>
            <a:r>
              <a:rPr lang="en-US" sz="2000" dirty="0">
                <a:solidFill>
                  <a:srgbClr val="002060"/>
                </a:solidFill>
              </a:rPr>
              <a:t>Ex. Dentist, bank, ATM, gas stations, plumber, garage …</a:t>
            </a:r>
          </a:p>
          <a:p>
            <a:r>
              <a:rPr lang="en-US" sz="2400" dirty="0"/>
              <a:t>Transportation service systems</a:t>
            </a:r>
          </a:p>
          <a:p>
            <a:pPr lvl="1"/>
            <a:r>
              <a:rPr lang="en-US" sz="2000" dirty="0">
                <a:solidFill>
                  <a:srgbClr val="002060"/>
                </a:solidFill>
              </a:rPr>
              <a:t>Vehicles are customers or servers</a:t>
            </a:r>
          </a:p>
          <a:p>
            <a:pPr lvl="1"/>
            <a:r>
              <a:rPr lang="en-US" sz="2000" dirty="0">
                <a:solidFill>
                  <a:srgbClr val="002060"/>
                </a:solidFill>
              </a:rPr>
              <a:t>Ex. Vehicles waiting at toll stations and traffic lights, trucks or ships waiting to be loaded, taxi cabs, fire engines, elevators, buses …</a:t>
            </a:r>
          </a:p>
          <a:p>
            <a:r>
              <a:rPr lang="en-US" sz="2400" dirty="0"/>
              <a:t>Business-internal service systems</a:t>
            </a:r>
          </a:p>
          <a:p>
            <a:pPr lvl="1"/>
            <a:r>
              <a:rPr lang="en-US" sz="2000" dirty="0">
                <a:solidFill>
                  <a:srgbClr val="002060"/>
                </a:solidFill>
              </a:rPr>
              <a:t>Customers receiving service are internal to the organization providing the service</a:t>
            </a:r>
          </a:p>
          <a:p>
            <a:pPr lvl="1"/>
            <a:r>
              <a:rPr lang="en-US" sz="2000" dirty="0">
                <a:solidFill>
                  <a:srgbClr val="002060"/>
                </a:solidFill>
              </a:rPr>
              <a:t>Ex. Inspection stations, conveyor belts, computer support …</a:t>
            </a:r>
          </a:p>
          <a:p>
            <a:r>
              <a:rPr lang="en-US" sz="2400" dirty="0"/>
              <a:t>Social service systems</a:t>
            </a:r>
          </a:p>
          <a:p>
            <a:pPr lvl="1"/>
            <a:r>
              <a:rPr lang="en-US" sz="2000" dirty="0">
                <a:solidFill>
                  <a:srgbClr val="002060"/>
                </a:solidFill>
              </a:rPr>
              <a:t>Ex. Judicial process, the ER at a hospital, waiting lists for organ transplants or student dorm rooms …</a:t>
            </a:r>
          </a:p>
        </p:txBody>
      </p:sp>
      <p:sp>
        <p:nvSpPr>
          <p:cNvPr id="10" name="Slide Number Placeholder 5"/>
          <p:cNvSpPr>
            <a:spLocks noGrp="1"/>
          </p:cNvSpPr>
          <p:nvPr>
            <p:ph type="sldNum" sz="quarter" idx="12"/>
          </p:nvPr>
        </p:nvSpPr>
        <p:spPr/>
        <p:txBody>
          <a:bodyPr/>
          <a:lstStyle/>
          <a:p>
            <a:fld id="{7818A979-3D59-4DBD-ABC2-CB0855E7F8DE}" type="slidenum">
              <a:rPr lang="en-US"/>
              <a:pPr/>
              <a:t>8</a:t>
            </a:fld>
            <a:endParaRPr lang="en-US"/>
          </a:p>
        </p:txBody>
      </p:sp>
      <p:sp>
        <p:nvSpPr>
          <p:cNvPr id="64516" name="Rectangle 4"/>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3600" b="1">
              <a:solidFill>
                <a:schemeClr val="tx2"/>
              </a:solidFill>
            </a:endParaRPr>
          </a:p>
        </p:txBody>
      </p:sp>
      <p:sp>
        <p:nvSpPr>
          <p:cNvPr id="64522" name="Rectangle 10"/>
          <p:cNvSpPr>
            <a:spLocks noChangeArrowheads="1"/>
          </p:cNvSpPr>
          <p:nvPr/>
        </p:nvSpPr>
        <p:spPr bwMode="auto">
          <a:xfrm>
            <a:off x="228600" y="0"/>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Examples of Real World Queuing Systems?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E597E294-BDAF-463C-BF88-CC4010F48F77}" type="slidenum">
              <a:rPr lang="en-US"/>
              <a:pPr/>
              <a:t>9</a:t>
            </a:fld>
            <a:endParaRPr lang="en-US"/>
          </a:p>
        </p:txBody>
      </p:sp>
      <p:sp>
        <p:nvSpPr>
          <p:cNvPr id="10244" name="Rectangle 4"/>
          <p:cNvSpPr>
            <a:spLocks noChangeArrowheads="1"/>
          </p:cNvSpPr>
          <p:nvPr/>
        </p:nvSpPr>
        <p:spPr bwMode="auto">
          <a:xfrm>
            <a:off x="304800" y="762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a:solidFill>
                  <a:schemeClr val="tx2"/>
                </a:solidFill>
              </a:rPr>
              <a:t>Components of a Basic Queuing Process </a:t>
            </a:r>
          </a:p>
        </p:txBody>
      </p:sp>
      <p:sp>
        <p:nvSpPr>
          <p:cNvPr id="10252" name="Oval 12"/>
          <p:cNvSpPr>
            <a:spLocks noChangeArrowheads="1"/>
          </p:cNvSpPr>
          <p:nvPr/>
        </p:nvSpPr>
        <p:spPr bwMode="auto">
          <a:xfrm>
            <a:off x="381000" y="2667000"/>
            <a:ext cx="1600200" cy="12192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Text Box 11"/>
          <p:cNvSpPr txBox="1">
            <a:spLocks noChangeArrowheads="1"/>
          </p:cNvSpPr>
          <p:nvPr/>
        </p:nvSpPr>
        <p:spPr bwMode="auto">
          <a:xfrm>
            <a:off x="457200" y="28956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Calling Population</a:t>
            </a:r>
          </a:p>
        </p:txBody>
      </p:sp>
      <p:sp>
        <p:nvSpPr>
          <p:cNvPr id="10255" name="Rectangle 15"/>
          <p:cNvSpPr>
            <a:spLocks noChangeArrowheads="1"/>
          </p:cNvSpPr>
          <p:nvPr/>
        </p:nvSpPr>
        <p:spPr bwMode="auto">
          <a:xfrm>
            <a:off x="3200400" y="2936875"/>
            <a:ext cx="1295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4" name="Text Box 14"/>
          <p:cNvSpPr txBox="1">
            <a:spLocks noChangeArrowheads="1"/>
          </p:cNvSpPr>
          <p:nvPr/>
        </p:nvSpPr>
        <p:spPr bwMode="auto">
          <a:xfrm>
            <a:off x="3276600" y="3048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Queue</a:t>
            </a:r>
          </a:p>
        </p:txBody>
      </p:sp>
      <p:sp>
        <p:nvSpPr>
          <p:cNvPr id="10258" name="Rectangle 18"/>
          <p:cNvSpPr>
            <a:spLocks noChangeArrowheads="1"/>
          </p:cNvSpPr>
          <p:nvPr/>
        </p:nvSpPr>
        <p:spPr bwMode="auto">
          <a:xfrm>
            <a:off x="5638800" y="2479675"/>
            <a:ext cx="1600200" cy="1600200"/>
          </a:xfrm>
          <a:prstGeom prst="rect">
            <a:avLst/>
          </a:prstGeom>
          <a:solidFill>
            <a:srgbClr val="FF818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5715000" y="2860675"/>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Service Mechanism</a:t>
            </a:r>
          </a:p>
        </p:txBody>
      </p:sp>
      <p:sp>
        <p:nvSpPr>
          <p:cNvPr id="10260" name="Line 20"/>
          <p:cNvSpPr>
            <a:spLocks noChangeShapeType="1"/>
          </p:cNvSpPr>
          <p:nvPr/>
        </p:nvSpPr>
        <p:spPr bwMode="auto">
          <a:xfrm>
            <a:off x="1981200" y="3276600"/>
            <a:ext cx="1219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Line 21"/>
          <p:cNvSpPr>
            <a:spLocks noChangeShapeType="1"/>
          </p:cNvSpPr>
          <p:nvPr/>
        </p:nvSpPr>
        <p:spPr bwMode="auto">
          <a:xfrm>
            <a:off x="4495800" y="3317875"/>
            <a:ext cx="1143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Line 22"/>
          <p:cNvSpPr>
            <a:spLocks noChangeShapeType="1"/>
          </p:cNvSpPr>
          <p:nvPr/>
        </p:nvSpPr>
        <p:spPr bwMode="auto">
          <a:xfrm flipV="1">
            <a:off x="7239000" y="32766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Text Box 23"/>
          <p:cNvSpPr txBox="1">
            <a:spLocks noChangeArrowheads="1"/>
          </p:cNvSpPr>
          <p:nvPr/>
        </p:nvSpPr>
        <p:spPr bwMode="auto">
          <a:xfrm>
            <a:off x="381000" y="1676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u="sng" dirty="0"/>
              <a:t>Input Source</a:t>
            </a:r>
          </a:p>
        </p:txBody>
      </p:sp>
      <p:sp>
        <p:nvSpPr>
          <p:cNvPr id="10264" name="Text Box 24"/>
          <p:cNvSpPr txBox="1">
            <a:spLocks noChangeArrowheads="1"/>
          </p:cNvSpPr>
          <p:nvPr/>
        </p:nvSpPr>
        <p:spPr bwMode="auto">
          <a:xfrm>
            <a:off x="3733800" y="1676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u="sng" dirty="0"/>
              <a:t>The Queuing System</a:t>
            </a:r>
          </a:p>
        </p:txBody>
      </p:sp>
      <p:sp>
        <p:nvSpPr>
          <p:cNvPr id="10265" name="Rectangle 25"/>
          <p:cNvSpPr>
            <a:spLocks noChangeArrowheads="1"/>
          </p:cNvSpPr>
          <p:nvPr/>
        </p:nvSpPr>
        <p:spPr bwMode="auto">
          <a:xfrm>
            <a:off x="2895600" y="2209800"/>
            <a:ext cx="4495800" cy="2209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6" name="Text Box 26"/>
          <p:cNvSpPr txBox="1">
            <a:spLocks noChangeArrowheads="1"/>
          </p:cNvSpPr>
          <p:nvPr/>
        </p:nvSpPr>
        <p:spPr bwMode="auto">
          <a:xfrm>
            <a:off x="2209800" y="2909888"/>
            <a:ext cx="7064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Jobs</a:t>
            </a:r>
          </a:p>
        </p:txBody>
      </p:sp>
      <p:sp>
        <p:nvSpPr>
          <p:cNvPr id="10268" name="AutoShape 28"/>
          <p:cNvSpPr>
            <a:spLocks noChangeArrowheads="1"/>
          </p:cNvSpPr>
          <p:nvPr/>
        </p:nvSpPr>
        <p:spPr bwMode="auto">
          <a:xfrm rot="10800000">
            <a:off x="457200" y="4572000"/>
            <a:ext cx="1981200" cy="1066800"/>
          </a:xfrm>
          <a:prstGeom prst="cloudCallout">
            <a:avLst>
              <a:gd name="adj1" fmla="val -45676"/>
              <a:gd name="adj2" fmla="val 162051"/>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p>
        </p:txBody>
      </p:sp>
      <p:sp>
        <p:nvSpPr>
          <p:cNvPr id="10269" name="Text Box 29"/>
          <p:cNvSpPr txBox="1">
            <a:spLocks noChangeArrowheads="1"/>
          </p:cNvSpPr>
          <p:nvPr/>
        </p:nvSpPr>
        <p:spPr bwMode="auto">
          <a:xfrm>
            <a:off x="762000" y="480060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Arrival Process</a:t>
            </a:r>
            <a:endParaRPr lang="en-US"/>
          </a:p>
        </p:txBody>
      </p:sp>
      <p:sp>
        <p:nvSpPr>
          <p:cNvPr id="10271" name="AutoShape 31"/>
          <p:cNvSpPr>
            <a:spLocks noChangeArrowheads="1"/>
          </p:cNvSpPr>
          <p:nvPr/>
        </p:nvSpPr>
        <p:spPr bwMode="auto">
          <a:xfrm rot="10800000">
            <a:off x="2133600" y="5334000"/>
            <a:ext cx="2133600" cy="1143000"/>
          </a:xfrm>
          <a:prstGeom prst="cloudCallout">
            <a:avLst>
              <a:gd name="adj1" fmla="val -18306"/>
              <a:gd name="adj2" fmla="val 193472"/>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p>
        </p:txBody>
      </p:sp>
      <p:sp>
        <p:nvSpPr>
          <p:cNvPr id="10272" name="Text Box 32"/>
          <p:cNvSpPr txBox="1">
            <a:spLocks noChangeArrowheads="1"/>
          </p:cNvSpPr>
          <p:nvPr/>
        </p:nvSpPr>
        <p:spPr bwMode="auto">
          <a:xfrm>
            <a:off x="2362200" y="5546725"/>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Queue Configuration</a:t>
            </a:r>
          </a:p>
        </p:txBody>
      </p:sp>
      <p:sp>
        <p:nvSpPr>
          <p:cNvPr id="10273" name="AutoShape 33"/>
          <p:cNvSpPr>
            <a:spLocks noChangeArrowheads="1"/>
          </p:cNvSpPr>
          <p:nvPr/>
        </p:nvSpPr>
        <p:spPr bwMode="auto">
          <a:xfrm rot="10800000">
            <a:off x="4191000" y="4572000"/>
            <a:ext cx="2133600" cy="1143000"/>
          </a:xfrm>
          <a:prstGeom prst="cloudCallout">
            <a:avLst>
              <a:gd name="adj1" fmla="val 25444"/>
              <a:gd name="adj2" fmla="val 15152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p>
        </p:txBody>
      </p:sp>
      <p:sp>
        <p:nvSpPr>
          <p:cNvPr id="10274" name="Text Box 34"/>
          <p:cNvSpPr txBox="1">
            <a:spLocks noChangeArrowheads="1"/>
          </p:cNvSpPr>
          <p:nvPr/>
        </p:nvSpPr>
        <p:spPr bwMode="auto">
          <a:xfrm>
            <a:off x="4419600" y="4784725"/>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Queue Discipline</a:t>
            </a:r>
          </a:p>
        </p:txBody>
      </p:sp>
      <p:sp>
        <p:nvSpPr>
          <p:cNvPr id="10275" name="Text Box 35"/>
          <p:cNvSpPr txBox="1">
            <a:spLocks noChangeArrowheads="1"/>
          </p:cNvSpPr>
          <p:nvPr/>
        </p:nvSpPr>
        <p:spPr bwMode="auto">
          <a:xfrm>
            <a:off x="7467600" y="25908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Served Jobs</a:t>
            </a:r>
          </a:p>
        </p:txBody>
      </p:sp>
      <p:sp>
        <p:nvSpPr>
          <p:cNvPr id="10276" name="AutoShape 36"/>
          <p:cNvSpPr>
            <a:spLocks noChangeArrowheads="1"/>
          </p:cNvSpPr>
          <p:nvPr/>
        </p:nvSpPr>
        <p:spPr bwMode="auto">
          <a:xfrm rot="10800000">
            <a:off x="6477000" y="5181600"/>
            <a:ext cx="2133600" cy="1143000"/>
          </a:xfrm>
          <a:prstGeom prst="cloudCallout">
            <a:avLst>
              <a:gd name="adj1" fmla="val 45981"/>
              <a:gd name="adj2" fmla="val 141250"/>
            </a:avLst>
          </a:prstGeom>
          <a:solidFill>
            <a:srgbClr val="FF818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en-US"/>
          </a:p>
        </p:txBody>
      </p:sp>
      <p:sp>
        <p:nvSpPr>
          <p:cNvPr id="10277" name="Text Box 37"/>
          <p:cNvSpPr txBox="1">
            <a:spLocks noChangeArrowheads="1"/>
          </p:cNvSpPr>
          <p:nvPr/>
        </p:nvSpPr>
        <p:spPr bwMode="auto">
          <a:xfrm>
            <a:off x="6705600" y="5394325"/>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t>Service Process</a:t>
            </a:r>
          </a:p>
        </p:txBody>
      </p:sp>
      <p:sp>
        <p:nvSpPr>
          <p:cNvPr id="10278" name="Text Box 38"/>
          <p:cNvSpPr txBox="1">
            <a:spLocks noChangeArrowheads="1"/>
          </p:cNvSpPr>
          <p:nvPr/>
        </p:nvSpPr>
        <p:spPr bwMode="auto">
          <a:xfrm>
            <a:off x="7461250" y="335280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leave the system</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0819B34069274BAE4C3F2D592309F5" ma:contentTypeVersion="8" ma:contentTypeDescription="Create a new document." ma:contentTypeScope="" ma:versionID="b57b661dc877ca7022fde901320b4982">
  <xsd:schema xmlns:xsd="http://www.w3.org/2001/XMLSchema" xmlns:xs="http://www.w3.org/2001/XMLSchema" xmlns:p="http://schemas.microsoft.com/office/2006/metadata/properties" xmlns:ns2="0fe8b6f7-013f-46e2-bbb4-3b04bd36085b" targetNamespace="http://schemas.microsoft.com/office/2006/metadata/properties" ma:root="true" ma:fieldsID="790842f702aad3c5548e095d3206d49c" ns2:_="">
    <xsd:import namespace="0fe8b6f7-013f-46e2-bbb4-3b04bd3608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8b6f7-013f-46e2-bbb4-3b04bd3608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2DBAE1-2805-491D-8FC5-E026A93B13F1}"/>
</file>

<file path=customXml/itemProps2.xml><?xml version="1.0" encoding="utf-8"?>
<ds:datastoreItem xmlns:ds="http://schemas.openxmlformats.org/officeDocument/2006/customXml" ds:itemID="{E214F584-B93E-42DE-9777-BB620548EE96}"/>
</file>

<file path=customXml/itemProps3.xml><?xml version="1.0" encoding="utf-8"?>
<ds:datastoreItem xmlns:ds="http://schemas.openxmlformats.org/officeDocument/2006/customXml" ds:itemID="{70787F1B-CAB6-4563-823D-95CC127AE340}"/>
</file>

<file path=docProps/app.xml><?xml version="1.0" encoding="utf-8"?>
<Properties xmlns="http://schemas.openxmlformats.org/officeDocument/2006/extended-properties" xmlns:vt="http://schemas.openxmlformats.org/officeDocument/2006/docPropsVTypes">
  <Template>Adjacency</Template>
  <TotalTime>5928</TotalTime>
  <Words>5502</Words>
  <Application>Microsoft Office PowerPoint</Application>
  <PresentationFormat>On-screen Show (4:3)</PresentationFormat>
  <Paragraphs>1311</Paragraphs>
  <Slides>79</Slides>
  <Notes>1</Notes>
  <HiddenSlides>19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Adjacency</vt:lpstr>
      <vt:lpstr>Equation</vt:lpstr>
      <vt:lpstr>PowerPoint Presentation</vt:lpstr>
      <vt:lpstr>Overview (I)</vt:lpstr>
      <vt:lpstr>PowerPoint Presentation</vt:lpstr>
      <vt:lpstr>PowerPoint Presentation</vt:lpstr>
      <vt:lpstr>What is Queuing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Colorado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Queuing Theory Part 1</dc:title>
  <dc:creator>marklund</dc:creator>
  <cp:lastModifiedBy>Dr. Pravin Nikumbh</cp:lastModifiedBy>
  <cp:revision>190</cp:revision>
  <dcterms:created xsi:type="dcterms:W3CDTF">2002-02-03T19:35:35Z</dcterms:created>
  <dcterms:modified xsi:type="dcterms:W3CDTF">2021-04-14T05:42:43Z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0x010100050819B34069274BAE4C3F2D592309F5</vt:lpwstr>
  </property>
</Properties>
</file>