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77" r:id="rId3"/>
    <p:sldId id="257" r:id="rId4"/>
    <p:sldId id="258" r:id="rId5"/>
    <p:sldId id="259" r:id="rId6"/>
    <p:sldId id="260" r:id="rId7"/>
    <p:sldId id="261" r:id="rId8"/>
    <p:sldId id="262" r:id="rId9"/>
    <p:sldId id="263" r:id="rId10"/>
    <p:sldId id="278" r:id="rId11"/>
    <p:sldId id="279"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6" r:id="rId67"/>
    <p:sldId id="322" r:id="rId68"/>
    <p:sldId id="323" r:id="rId69"/>
    <p:sldId id="324" r:id="rId70"/>
    <p:sldId id="325" r:id="rId71"/>
    <p:sldId id="32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0587D-734E-4294-9CAD-5A4EF72F7D02}" type="doc">
      <dgm:prSet loTypeId="urn:microsoft.com/office/officeart/2005/8/layout/rings+Icon" loCatId="relationship" qsTypeId="urn:microsoft.com/office/officeart/2005/8/quickstyle/3d3" qsCatId="3D" csTypeId="urn:microsoft.com/office/officeart/2005/8/colors/accent1_2" csCatId="accent1" phldr="1"/>
      <dgm:spPr/>
      <dgm:t>
        <a:bodyPr/>
        <a:lstStyle/>
        <a:p>
          <a:endParaRPr lang="en-IN"/>
        </a:p>
      </dgm:t>
    </dgm:pt>
    <dgm:pt modelId="{B9D65EBF-1DB1-4902-8D1A-5E8E9FED9C2E}">
      <dgm:prSet custT="1"/>
      <dgm:spPr/>
      <dgm:t>
        <a:bodyPr/>
        <a:lstStyle/>
        <a:p>
          <a:pPr rtl="0"/>
          <a:r>
            <a:rPr lang="en-US" sz="1400" dirty="0" smtClean="0"/>
            <a:t>GSM : </a:t>
          </a:r>
          <a:r>
            <a:rPr lang="en-IN" sz="1400" b="1" dirty="0" smtClean="0"/>
            <a:t>Global System for Mobile communication</a:t>
          </a:r>
          <a:endParaRPr lang="en-IN" sz="1400" dirty="0"/>
        </a:p>
      </dgm:t>
    </dgm:pt>
    <dgm:pt modelId="{C93872A1-617B-4155-B358-1125C958A7F7}" type="parTrans" cxnId="{93555A20-F112-49DC-A3A4-F815DE50A5FC}">
      <dgm:prSet/>
      <dgm:spPr/>
      <dgm:t>
        <a:bodyPr/>
        <a:lstStyle/>
        <a:p>
          <a:endParaRPr lang="en-IN"/>
        </a:p>
      </dgm:t>
    </dgm:pt>
    <dgm:pt modelId="{6391D041-8B76-4F48-B427-108FCD408CF1}" type="sibTrans" cxnId="{93555A20-F112-49DC-A3A4-F815DE50A5FC}">
      <dgm:prSet/>
      <dgm:spPr/>
      <dgm:t>
        <a:bodyPr/>
        <a:lstStyle/>
        <a:p>
          <a:endParaRPr lang="en-IN"/>
        </a:p>
      </dgm:t>
    </dgm:pt>
    <dgm:pt modelId="{C9E0449B-F9A7-49A6-99B5-6EA7CB194DB3}">
      <dgm:prSet custT="1"/>
      <dgm:spPr/>
      <dgm:t>
        <a:bodyPr/>
        <a:lstStyle/>
        <a:p>
          <a:pPr rtl="0"/>
          <a:r>
            <a:rPr lang="en-IN" sz="1400" b="1" dirty="0" smtClean="0"/>
            <a:t>(2G, 900MHz, 1900MHz Bands)</a:t>
          </a:r>
          <a:endParaRPr lang="en-IN" sz="1400" dirty="0"/>
        </a:p>
      </dgm:t>
    </dgm:pt>
    <dgm:pt modelId="{E78D0898-CB00-4685-98A6-7FCC62E39914}" type="parTrans" cxnId="{3CF89614-2B1B-4A1A-A2E7-9733F94D9AB5}">
      <dgm:prSet/>
      <dgm:spPr/>
      <dgm:t>
        <a:bodyPr/>
        <a:lstStyle/>
        <a:p>
          <a:endParaRPr lang="en-IN"/>
        </a:p>
      </dgm:t>
    </dgm:pt>
    <dgm:pt modelId="{0E2517FF-7F7F-405D-A8DE-67964EB41039}" type="sibTrans" cxnId="{3CF89614-2B1B-4A1A-A2E7-9733F94D9AB5}">
      <dgm:prSet/>
      <dgm:spPr/>
      <dgm:t>
        <a:bodyPr/>
        <a:lstStyle/>
        <a:p>
          <a:endParaRPr lang="en-IN"/>
        </a:p>
      </dgm:t>
    </dgm:pt>
    <dgm:pt modelId="{8FBB4F8A-B6FD-46AC-8CB5-E2B3D5565F3D}">
      <dgm:prSet custT="1"/>
      <dgm:spPr/>
      <dgm:t>
        <a:bodyPr/>
        <a:lstStyle/>
        <a:p>
          <a:pPr rtl="0"/>
          <a:r>
            <a:rPr lang="en-IN" sz="1400" b="1" smtClean="0"/>
            <a:t>CDMA – Code Division Multiple Access </a:t>
          </a:r>
          <a:endParaRPr lang="en-IN" sz="1400"/>
        </a:p>
      </dgm:t>
    </dgm:pt>
    <dgm:pt modelId="{C10EC9DF-FED3-4667-B39C-D30B968E8FA1}" type="parTrans" cxnId="{B9957E1B-DA84-48D1-83DE-3E084C8572F2}">
      <dgm:prSet/>
      <dgm:spPr/>
      <dgm:t>
        <a:bodyPr/>
        <a:lstStyle/>
        <a:p>
          <a:endParaRPr lang="en-IN"/>
        </a:p>
      </dgm:t>
    </dgm:pt>
    <dgm:pt modelId="{50196A16-8065-4EBF-8F67-1EB09435ED4E}" type="sibTrans" cxnId="{B9957E1B-DA84-48D1-83DE-3E084C8572F2}">
      <dgm:prSet/>
      <dgm:spPr/>
      <dgm:t>
        <a:bodyPr/>
        <a:lstStyle/>
        <a:p>
          <a:endParaRPr lang="en-IN"/>
        </a:p>
      </dgm:t>
    </dgm:pt>
    <dgm:pt modelId="{54E4B19A-0CF0-46DA-811A-5398B01FBD68}">
      <dgm:prSet custT="1"/>
      <dgm:spPr/>
      <dgm:t>
        <a:bodyPr/>
        <a:lstStyle/>
        <a:p>
          <a:pPr rtl="0"/>
          <a:r>
            <a:rPr lang="en-IN" sz="1400" b="1" dirty="0" smtClean="0"/>
            <a:t>(3G Wireless, 450,800,1900MHz Bands)</a:t>
          </a:r>
          <a:endParaRPr lang="en-IN" sz="1400" dirty="0"/>
        </a:p>
      </dgm:t>
    </dgm:pt>
    <dgm:pt modelId="{030A7F21-4904-4E62-9FC8-21DB11A11477}" type="parTrans" cxnId="{DEB26D6D-5D1F-45FD-820D-58E382F01AC9}">
      <dgm:prSet/>
      <dgm:spPr/>
      <dgm:t>
        <a:bodyPr/>
        <a:lstStyle/>
        <a:p>
          <a:endParaRPr lang="en-IN"/>
        </a:p>
      </dgm:t>
    </dgm:pt>
    <dgm:pt modelId="{D3054D6D-978C-4376-B2AA-214B615F3AE3}" type="sibTrans" cxnId="{DEB26D6D-5D1F-45FD-820D-58E382F01AC9}">
      <dgm:prSet/>
      <dgm:spPr/>
      <dgm:t>
        <a:bodyPr/>
        <a:lstStyle/>
        <a:p>
          <a:endParaRPr lang="en-IN"/>
        </a:p>
      </dgm:t>
    </dgm:pt>
    <dgm:pt modelId="{CF4EE0EE-77BD-483E-847F-429107556474}">
      <dgm:prSet custT="1"/>
      <dgm:spPr/>
      <dgm:t>
        <a:bodyPr/>
        <a:lstStyle/>
        <a:p>
          <a:pPr rtl="0"/>
          <a:r>
            <a:rPr lang="en-US" sz="1400" b="1" dirty="0" smtClean="0"/>
            <a:t>LTE - Long Term Evolution</a:t>
          </a:r>
          <a:r>
            <a:rPr lang="en-US" sz="1400" dirty="0" smtClean="0"/>
            <a:t> </a:t>
          </a:r>
          <a:endParaRPr lang="en-IN" sz="1400" dirty="0"/>
        </a:p>
      </dgm:t>
    </dgm:pt>
    <dgm:pt modelId="{C4478452-12F1-43A3-A44B-779DC0504F73}" type="parTrans" cxnId="{50682D7F-D05C-4402-8CB8-6B3E38C67CAB}">
      <dgm:prSet/>
      <dgm:spPr/>
      <dgm:t>
        <a:bodyPr/>
        <a:lstStyle/>
        <a:p>
          <a:endParaRPr lang="en-IN"/>
        </a:p>
      </dgm:t>
    </dgm:pt>
    <dgm:pt modelId="{60E803CD-0EE4-4B82-92AD-9B46FB5FE453}" type="sibTrans" cxnId="{50682D7F-D05C-4402-8CB8-6B3E38C67CAB}">
      <dgm:prSet/>
      <dgm:spPr/>
      <dgm:t>
        <a:bodyPr/>
        <a:lstStyle/>
        <a:p>
          <a:endParaRPr lang="en-IN"/>
        </a:p>
      </dgm:t>
    </dgm:pt>
    <dgm:pt modelId="{834C54B5-CE81-40BC-BF1E-B60265D14041}">
      <dgm:prSet custT="1"/>
      <dgm:spPr/>
      <dgm:t>
        <a:bodyPr/>
        <a:lstStyle/>
        <a:p>
          <a:pPr rtl="0"/>
          <a:r>
            <a:rPr lang="en-US" sz="1400" dirty="0" smtClean="0"/>
            <a:t>(4G , for GSM </a:t>
          </a:r>
          <a:r>
            <a:rPr lang="en-IN" sz="1400" i="1" dirty="0" smtClean="0"/>
            <a:t>700, 750, 800 , 850 , 1800 , 1900 , 2100 , 2600 MHz</a:t>
          </a:r>
          <a:endParaRPr lang="en-IN" sz="1400" dirty="0"/>
        </a:p>
      </dgm:t>
    </dgm:pt>
    <dgm:pt modelId="{435E41E7-D128-4C23-B14A-445C016F662A}" type="parTrans" cxnId="{0EF98194-285E-4BFA-8CCC-1575CFB13FA6}">
      <dgm:prSet/>
      <dgm:spPr/>
      <dgm:t>
        <a:bodyPr/>
        <a:lstStyle/>
        <a:p>
          <a:endParaRPr lang="en-IN"/>
        </a:p>
      </dgm:t>
    </dgm:pt>
    <dgm:pt modelId="{2226EACA-4B4F-4026-ACC0-29388FBE45D1}" type="sibTrans" cxnId="{0EF98194-285E-4BFA-8CCC-1575CFB13FA6}">
      <dgm:prSet/>
      <dgm:spPr/>
      <dgm:t>
        <a:bodyPr/>
        <a:lstStyle/>
        <a:p>
          <a:endParaRPr lang="en-IN"/>
        </a:p>
      </dgm:t>
    </dgm:pt>
    <dgm:pt modelId="{F8683CEA-B77E-4EEE-95E7-E6676A935158}">
      <dgm:prSet custT="1"/>
      <dgm:spPr/>
      <dgm:t>
        <a:bodyPr/>
        <a:lstStyle/>
        <a:p>
          <a:pPr rtl="0"/>
          <a:r>
            <a:rPr lang="en-US" sz="1400" dirty="0" smtClean="0"/>
            <a:t>(3G Technology WCDMA)</a:t>
          </a:r>
          <a:endParaRPr lang="en-IN" sz="1400" dirty="0"/>
        </a:p>
      </dgm:t>
    </dgm:pt>
    <dgm:pt modelId="{9F8176F6-A402-4F91-9EA4-D02CE7239158}" type="parTrans" cxnId="{7BB55FDD-B22B-4037-94C9-85167AB71E1A}">
      <dgm:prSet/>
      <dgm:spPr/>
      <dgm:t>
        <a:bodyPr/>
        <a:lstStyle/>
        <a:p>
          <a:endParaRPr lang="en-IN"/>
        </a:p>
      </dgm:t>
    </dgm:pt>
    <dgm:pt modelId="{C089398F-9CAE-47EC-BB4D-245C272779ED}" type="sibTrans" cxnId="{7BB55FDD-B22B-4037-94C9-85167AB71E1A}">
      <dgm:prSet/>
      <dgm:spPr/>
      <dgm:t>
        <a:bodyPr/>
        <a:lstStyle/>
        <a:p>
          <a:endParaRPr lang="en-IN"/>
        </a:p>
      </dgm:t>
    </dgm:pt>
    <dgm:pt modelId="{B43B41B3-8908-4144-BE4F-2D3AE0C89373}">
      <dgm:prSet custT="1"/>
      <dgm:spPr/>
      <dgm:t>
        <a:bodyPr/>
        <a:lstStyle/>
        <a:p>
          <a:pPr rtl="0"/>
          <a:r>
            <a:rPr lang="en-US" sz="1400" b="1" dirty="0" smtClean="0"/>
            <a:t>HSDPA - High Speed Downlink Packet Access</a:t>
          </a:r>
          <a:r>
            <a:rPr lang="en-US" sz="1400" dirty="0" smtClean="0"/>
            <a:t> </a:t>
          </a:r>
          <a:endParaRPr lang="en-IN" sz="1400" dirty="0"/>
        </a:p>
      </dgm:t>
    </dgm:pt>
    <dgm:pt modelId="{547BC164-6CD1-4129-A245-92BE1D5631E6}" type="parTrans" cxnId="{63C6E643-7EFA-4397-BC45-B6400DE817BF}">
      <dgm:prSet/>
      <dgm:spPr/>
      <dgm:t>
        <a:bodyPr/>
        <a:lstStyle/>
        <a:p>
          <a:endParaRPr lang="en-IN"/>
        </a:p>
      </dgm:t>
    </dgm:pt>
    <dgm:pt modelId="{856D5F32-1DFA-4280-8116-61C848170CA3}" type="sibTrans" cxnId="{63C6E643-7EFA-4397-BC45-B6400DE817BF}">
      <dgm:prSet/>
      <dgm:spPr/>
      <dgm:t>
        <a:bodyPr/>
        <a:lstStyle/>
        <a:p>
          <a:endParaRPr lang="en-IN"/>
        </a:p>
      </dgm:t>
    </dgm:pt>
    <dgm:pt modelId="{6C7045C8-2C8A-4E9B-843D-E16683FC9278}">
      <dgm:prSet custT="1"/>
      <dgm:spPr/>
      <dgm:t>
        <a:bodyPr/>
        <a:lstStyle/>
        <a:p>
          <a:pPr rtl="0"/>
          <a:r>
            <a:rPr lang="en-US" sz="1400" dirty="0" smtClean="0"/>
            <a:t>Advanced to 3G ,3.5 G</a:t>
          </a:r>
          <a:endParaRPr lang="en-IN" sz="1400" dirty="0"/>
        </a:p>
      </dgm:t>
    </dgm:pt>
    <dgm:pt modelId="{F690D827-E790-4409-941C-AB21017EEB56}" type="parTrans" cxnId="{5BAB6321-1F15-4722-9D97-51ECB55F77C3}">
      <dgm:prSet/>
      <dgm:spPr/>
      <dgm:t>
        <a:bodyPr/>
        <a:lstStyle/>
        <a:p>
          <a:endParaRPr lang="en-IN"/>
        </a:p>
      </dgm:t>
    </dgm:pt>
    <dgm:pt modelId="{ADC76B8D-735A-4740-A959-4C7F97DDB18D}" type="sibTrans" cxnId="{5BAB6321-1F15-4722-9D97-51ECB55F77C3}">
      <dgm:prSet/>
      <dgm:spPr/>
      <dgm:t>
        <a:bodyPr/>
        <a:lstStyle/>
        <a:p>
          <a:endParaRPr lang="en-IN"/>
        </a:p>
      </dgm:t>
    </dgm:pt>
    <dgm:pt modelId="{8AC3AF22-52C4-43E4-81EC-78DC0258E099}">
      <dgm:prSet custT="1"/>
      <dgm:spPr/>
      <dgm:t>
        <a:bodyPr/>
        <a:lstStyle/>
        <a:p>
          <a:pPr rtl="0"/>
          <a:r>
            <a:rPr lang="en-US" sz="1400" b="1" smtClean="0"/>
            <a:t>HSUPA – High Speed Uplink Packet Access</a:t>
          </a:r>
          <a:endParaRPr lang="en-IN" sz="1400"/>
        </a:p>
      </dgm:t>
    </dgm:pt>
    <dgm:pt modelId="{4783593C-D6DC-499B-8F35-8DE2DE10C266}" type="parTrans" cxnId="{3F4C3F81-F625-414F-BAFA-3D197D335EF5}">
      <dgm:prSet/>
      <dgm:spPr/>
      <dgm:t>
        <a:bodyPr/>
        <a:lstStyle/>
        <a:p>
          <a:endParaRPr lang="en-IN"/>
        </a:p>
      </dgm:t>
    </dgm:pt>
    <dgm:pt modelId="{15ABEC4C-737F-4BEE-9CEF-568FBBA6E0FB}" type="sibTrans" cxnId="{3F4C3F81-F625-414F-BAFA-3D197D335EF5}">
      <dgm:prSet/>
      <dgm:spPr/>
      <dgm:t>
        <a:bodyPr/>
        <a:lstStyle/>
        <a:p>
          <a:endParaRPr lang="en-IN"/>
        </a:p>
      </dgm:t>
    </dgm:pt>
    <dgm:pt modelId="{90009157-EB66-437B-A977-312BE02CE761}">
      <dgm:prSet custT="1"/>
      <dgm:spPr/>
      <dgm:t>
        <a:bodyPr/>
        <a:lstStyle/>
        <a:p>
          <a:pPr rtl="0"/>
          <a:r>
            <a:rPr lang="en-US" sz="1400" b="1" smtClean="0"/>
            <a:t>EV-DO – Evolution Data-Only</a:t>
          </a:r>
          <a:r>
            <a:rPr lang="en-US" sz="1400" smtClean="0"/>
            <a:t>. </a:t>
          </a:r>
          <a:endParaRPr lang="en-IN" sz="1400"/>
        </a:p>
      </dgm:t>
    </dgm:pt>
    <dgm:pt modelId="{A9E91943-1800-4902-B798-D2E94444E58D}" type="parTrans" cxnId="{B158500A-DFD6-4B71-9B58-761EB7F9A55A}">
      <dgm:prSet/>
      <dgm:spPr/>
      <dgm:t>
        <a:bodyPr/>
        <a:lstStyle/>
        <a:p>
          <a:endParaRPr lang="en-IN"/>
        </a:p>
      </dgm:t>
    </dgm:pt>
    <dgm:pt modelId="{20B8C42F-C657-42D4-A5FE-079BB23C39A8}" type="sibTrans" cxnId="{B158500A-DFD6-4B71-9B58-761EB7F9A55A}">
      <dgm:prSet/>
      <dgm:spPr/>
      <dgm:t>
        <a:bodyPr/>
        <a:lstStyle/>
        <a:p>
          <a:endParaRPr lang="en-IN"/>
        </a:p>
      </dgm:t>
    </dgm:pt>
    <dgm:pt modelId="{CE593F40-023D-4BC4-9781-CA4C9129202F}">
      <dgm:prSet custT="1"/>
      <dgm:spPr/>
      <dgm:t>
        <a:bodyPr/>
        <a:lstStyle/>
        <a:p>
          <a:pPr rtl="0"/>
          <a:r>
            <a:rPr lang="en-US" sz="1400" smtClean="0"/>
            <a:t>It mainly runs on CDMA Networks for 3G</a:t>
          </a:r>
          <a:endParaRPr lang="en-IN" sz="1400"/>
        </a:p>
      </dgm:t>
    </dgm:pt>
    <dgm:pt modelId="{7E729D19-497A-4955-9607-5CDB3F53A063}" type="parTrans" cxnId="{70AA60B1-F52F-4A13-9F4E-93E827357193}">
      <dgm:prSet/>
      <dgm:spPr/>
      <dgm:t>
        <a:bodyPr/>
        <a:lstStyle/>
        <a:p>
          <a:endParaRPr lang="en-IN"/>
        </a:p>
      </dgm:t>
    </dgm:pt>
    <dgm:pt modelId="{3719DB43-FFF7-4772-B1CA-13E0D473A617}" type="sibTrans" cxnId="{70AA60B1-F52F-4A13-9F4E-93E827357193}">
      <dgm:prSet/>
      <dgm:spPr/>
      <dgm:t>
        <a:bodyPr/>
        <a:lstStyle/>
        <a:p>
          <a:endParaRPr lang="en-IN"/>
        </a:p>
      </dgm:t>
    </dgm:pt>
    <dgm:pt modelId="{DA420E6B-0FC6-4032-9BCC-23131DCD66A2}">
      <dgm:prSet custT="1"/>
      <dgm:spPr/>
      <dgm:t>
        <a:bodyPr/>
        <a:lstStyle/>
        <a:p>
          <a:pPr rtl="0"/>
          <a:r>
            <a:rPr lang="en-US" sz="1400" b="1" smtClean="0"/>
            <a:t>UMTS </a:t>
          </a:r>
          <a:r>
            <a:rPr lang="en-US" sz="1400" b="1" dirty="0" smtClean="0"/>
            <a:t>– Universal Mobile Telecommunications System</a:t>
          </a:r>
          <a:r>
            <a:rPr lang="en-US" sz="1400" dirty="0" smtClean="0"/>
            <a:t> </a:t>
          </a:r>
          <a:endParaRPr lang="en-IN" sz="1400" dirty="0"/>
        </a:p>
      </dgm:t>
    </dgm:pt>
    <dgm:pt modelId="{AB6D6449-A2B9-4620-BF5A-BA50581C96BE}" type="parTrans" cxnId="{51EE7082-4BF6-4B85-B673-62BACD053528}">
      <dgm:prSet/>
      <dgm:spPr/>
      <dgm:t>
        <a:bodyPr/>
        <a:lstStyle/>
        <a:p>
          <a:endParaRPr lang="en-IN"/>
        </a:p>
      </dgm:t>
    </dgm:pt>
    <dgm:pt modelId="{0C6588BA-7B9B-4689-BC22-5ACC22E163CF}" type="sibTrans" cxnId="{51EE7082-4BF6-4B85-B673-62BACD053528}">
      <dgm:prSet/>
      <dgm:spPr/>
      <dgm:t>
        <a:bodyPr/>
        <a:lstStyle/>
        <a:p>
          <a:endParaRPr lang="en-IN"/>
        </a:p>
      </dgm:t>
    </dgm:pt>
    <dgm:pt modelId="{50897406-1288-4E03-8061-83DC7B281BD2}" type="pres">
      <dgm:prSet presAssocID="{1CC0587D-734E-4294-9CAD-5A4EF72F7D02}" presName="Name0" presStyleCnt="0">
        <dgm:presLayoutVars>
          <dgm:chMax val="7"/>
          <dgm:dir/>
          <dgm:resizeHandles val="exact"/>
        </dgm:presLayoutVars>
      </dgm:prSet>
      <dgm:spPr/>
      <dgm:t>
        <a:bodyPr/>
        <a:lstStyle/>
        <a:p>
          <a:endParaRPr lang="en-IN"/>
        </a:p>
      </dgm:t>
    </dgm:pt>
    <dgm:pt modelId="{B8997BD3-609D-4CCE-826B-C9579A4381B1}" type="pres">
      <dgm:prSet presAssocID="{1CC0587D-734E-4294-9CAD-5A4EF72F7D02}" presName="ellipse1" presStyleLbl="vennNode1" presStyleIdx="0" presStyleCnt="7">
        <dgm:presLayoutVars>
          <dgm:bulletEnabled val="1"/>
        </dgm:presLayoutVars>
      </dgm:prSet>
      <dgm:spPr/>
      <dgm:t>
        <a:bodyPr/>
        <a:lstStyle/>
        <a:p>
          <a:endParaRPr lang="en-IN"/>
        </a:p>
      </dgm:t>
    </dgm:pt>
    <dgm:pt modelId="{16B95458-2DB4-4CF2-9E6E-1DB0813DE3A6}" type="pres">
      <dgm:prSet presAssocID="{1CC0587D-734E-4294-9CAD-5A4EF72F7D02}" presName="ellipse2" presStyleLbl="vennNode1" presStyleIdx="1" presStyleCnt="7">
        <dgm:presLayoutVars>
          <dgm:bulletEnabled val="1"/>
        </dgm:presLayoutVars>
      </dgm:prSet>
      <dgm:spPr/>
      <dgm:t>
        <a:bodyPr/>
        <a:lstStyle/>
        <a:p>
          <a:endParaRPr lang="en-IN"/>
        </a:p>
      </dgm:t>
    </dgm:pt>
    <dgm:pt modelId="{78C76582-993B-48A7-BBE7-9E195898E706}" type="pres">
      <dgm:prSet presAssocID="{1CC0587D-734E-4294-9CAD-5A4EF72F7D02}" presName="ellipse3" presStyleLbl="vennNode1" presStyleIdx="2" presStyleCnt="7">
        <dgm:presLayoutVars>
          <dgm:bulletEnabled val="1"/>
        </dgm:presLayoutVars>
      </dgm:prSet>
      <dgm:spPr/>
      <dgm:t>
        <a:bodyPr/>
        <a:lstStyle/>
        <a:p>
          <a:endParaRPr lang="en-IN"/>
        </a:p>
      </dgm:t>
    </dgm:pt>
    <dgm:pt modelId="{A8CAFE77-185D-4108-9FB6-8418B64A0DDD}" type="pres">
      <dgm:prSet presAssocID="{1CC0587D-734E-4294-9CAD-5A4EF72F7D02}" presName="ellipse4" presStyleLbl="vennNode1" presStyleIdx="3" presStyleCnt="7">
        <dgm:presLayoutVars>
          <dgm:bulletEnabled val="1"/>
        </dgm:presLayoutVars>
      </dgm:prSet>
      <dgm:spPr/>
      <dgm:t>
        <a:bodyPr/>
        <a:lstStyle/>
        <a:p>
          <a:endParaRPr lang="en-IN"/>
        </a:p>
      </dgm:t>
    </dgm:pt>
    <dgm:pt modelId="{4138DE04-21C0-4062-9874-6426AC2EC50A}" type="pres">
      <dgm:prSet presAssocID="{1CC0587D-734E-4294-9CAD-5A4EF72F7D02}" presName="ellipse5" presStyleLbl="vennNode1" presStyleIdx="4" presStyleCnt="7">
        <dgm:presLayoutVars>
          <dgm:bulletEnabled val="1"/>
        </dgm:presLayoutVars>
      </dgm:prSet>
      <dgm:spPr/>
      <dgm:t>
        <a:bodyPr/>
        <a:lstStyle/>
        <a:p>
          <a:endParaRPr lang="en-IN"/>
        </a:p>
      </dgm:t>
    </dgm:pt>
    <dgm:pt modelId="{169A0DAF-10A1-42DF-AA00-95D4BCFAAEEF}" type="pres">
      <dgm:prSet presAssocID="{1CC0587D-734E-4294-9CAD-5A4EF72F7D02}" presName="ellipse6" presStyleLbl="vennNode1" presStyleIdx="5" presStyleCnt="7">
        <dgm:presLayoutVars>
          <dgm:bulletEnabled val="1"/>
        </dgm:presLayoutVars>
      </dgm:prSet>
      <dgm:spPr/>
      <dgm:t>
        <a:bodyPr/>
        <a:lstStyle/>
        <a:p>
          <a:endParaRPr lang="en-IN"/>
        </a:p>
      </dgm:t>
    </dgm:pt>
    <dgm:pt modelId="{869C47B0-2339-48B6-BC3D-F9F3B2443BF4}" type="pres">
      <dgm:prSet presAssocID="{1CC0587D-734E-4294-9CAD-5A4EF72F7D02}" presName="ellipse7" presStyleLbl="vennNode1" presStyleIdx="6" presStyleCnt="7">
        <dgm:presLayoutVars>
          <dgm:bulletEnabled val="1"/>
        </dgm:presLayoutVars>
      </dgm:prSet>
      <dgm:spPr/>
      <dgm:t>
        <a:bodyPr/>
        <a:lstStyle/>
        <a:p>
          <a:endParaRPr lang="en-IN"/>
        </a:p>
      </dgm:t>
    </dgm:pt>
  </dgm:ptLst>
  <dgm:cxnLst>
    <dgm:cxn modelId="{0EF98194-285E-4BFA-8CCC-1575CFB13FA6}" srcId="{CF4EE0EE-77BD-483E-847F-429107556474}" destId="{834C54B5-CE81-40BC-BF1E-B60265D14041}" srcOrd="0" destOrd="0" parTransId="{435E41E7-D128-4C23-B14A-445C016F662A}" sibTransId="{2226EACA-4B4F-4026-ACC0-29388FBE45D1}"/>
    <dgm:cxn modelId="{F6BDC4BA-2C1A-460E-B102-DF9988C722E2}" type="presOf" srcId="{8FBB4F8A-B6FD-46AC-8CB5-E2B3D5565F3D}" destId="{16B95458-2DB4-4CF2-9E6E-1DB0813DE3A6}" srcOrd="0" destOrd="0" presId="urn:microsoft.com/office/officeart/2005/8/layout/rings+Icon"/>
    <dgm:cxn modelId="{6DC6FFF9-E88D-4E35-952C-573579BF9040}" type="presOf" srcId="{1CC0587D-734E-4294-9CAD-5A4EF72F7D02}" destId="{50897406-1288-4E03-8061-83DC7B281BD2}" srcOrd="0" destOrd="0" presId="urn:microsoft.com/office/officeart/2005/8/layout/rings+Icon"/>
    <dgm:cxn modelId="{93555A20-F112-49DC-A3A4-F815DE50A5FC}" srcId="{1CC0587D-734E-4294-9CAD-5A4EF72F7D02}" destId="{B9D65EBF-1DB1-4902-8D1A-5E8E9FED9C2E}" srcOrd="0" destOrd="0" parTransId="{C93872A1-617B-4155-B358-1125C958A7F7}" sibTransId="{6391D041-8B76-4F48-B427-108FCD408CF1}"/>
    <dgm:cxn modelId="{4DB0B393-7222-4249-9F0A-56B930916C2F}" type="presOf" srcId="{8AC3AF22-52C4-43E4-81EC-78DC0258E099}" destId="{169A0DAF-10A1-42DF-AA00-95D4BCFAAEEF}" srcOrd="0" destOrd="0" presId="urn:microsoft.com/office/officeart/2005/8/layout/rings+Icon"/>
    <dgm:cxn modelId="{5BAB6321-1F15-4722-9D97-51ECB55F77C3}" srcId="{B43B41B3-8908-4144-BE4F-2D3AE0C89373}" destId="{6C7045C8-2C8A-4E9B-843D-E16683FC9278}" srcOrd="0" destOrd="0" parTransId="{F690D827-E790-4409-941C-AB21017EEB56}" sibTransId="{ADC76B8D-735A-4740-A959-4C7F97DDB18D}"/>
    <dgm:cxn modelId="{B9957E1B-DA84-48D1-83DE-3E084C8572F2}" srcId="{1CC0587D-734E-4294-9CAD-5A4EF72F7D02}" destId="{8FBB4F8A-B6FD-46AC-8CB5-E2B3D5565F3D}" srcOrd="1" destOrd="0" parTransId="{C10EC9DF-FED3-4667-B39C-D30B968E8FA1}" sibTransId="{50196A16-8065-4EBF-8F67-1EB09435ED4E}"/>
    <dgm:cxn modelId="{45209684-9A5E-456C-A21C-12B2761CA05F}" type="presOf" srcId="{F8683CEA-B77E-4EEE-95E7-E6676A935158}" destId="{A8CAFE77-185D-4108-9FB6-8418B64A0DDD}" srcOrd="0" destOrd="1" presId="urn:microsoft.com/office/officeart/2005/8/layout/rings+Icon"/>
    <dgm:cxn modelId="{2D19F03F-3094-409C-9C35-FAF1E356B992}" type="presOf" srcId="{DA420E6B-0FC6-4032-9BCC-23131DCD66A2}" destId="{A8CAFE77-185D-4108-9FB6-8418B64A0DDD}" srcOrd="0" destOrd="0" presId="urn:microsoft.com/office/officeart/2005/8/layout/rings+Icon"/>
    <dgm:cxn modelId="{740882E1-5CCA-4048-9831-89BCAE6044D1}" type="presOf" srcId="{C9E0449B-F9A7-49A6-99B5-6EA7CB194DB3}" destId="{B8997BD3-609D-4CCE-826B-C9579A4381B1}" srcOrd="0" destOrd="1" presId="urn:microsoft.com/office/officeart/2005/8/layout/rings+Icon"/>
    <dgm:cxn modelId="{CE21FE3F-9561-4768-92AB-D037BFB7173E}" type="presOf" srcId="{B43B41B3-8908-4144-BE4F-2D3AE0C89373}" destId="{4138DE04-21C0-4062-9874-6426AC2EC50A}" srcOrd="0" destOrd="0" presId="urn:microsoft.com/office/officeart/2005/8/layout/rings+Icon"/>
    <dgm:cxn modelId="{3CF89614-2B1B-4A1A-A2E7-9733F94D9AB5}" srcId="{B9D65EBF-1DB1-4902-8D1A-5E8E9FED9C2E}" destId="{C9E0449B-F9A7-49A6-99B5-6EA7CB194DB3}" srcOrd="0" destOrd="0" parTransId="{E78D0898-CB00-4685-98A6-7FCC62E39914}" sibTransId="{0E2517FF-7F7F-405D-A8DE-67964EB41039}"/>
    <dgm:cxn modelId="{3F4C3F81-F625-414F-BAFA-3D197D335EF5}" srcId="{1CC0587D-734E-4294-9CAD-5A4EF72F7D02}" destId="{8AC3AF22-52C4-43E4-81EC-78DC0258E099}" srcOrd="5" destOrd="0" parTransId="{4783593C-D6DC-499B-8F35-8DE2DE10C266}" sibTransId="{15ABEC4C-737F-4BEE-9CEF-568FBBA6E0FB}"/>
    <dgm:cxn modelId="{E8ACE3B3-603A-4167-9D7A-EC8989278CF1}" type="presOf" srcId="{54E4B19A-0CF0-46DA-811A-5398B01FBD68}" destId="{16B95458-2DB4-4CF2-9E6E-1DB0813DE3A6}" srcOrd="0" destOrd="1" presId="urn:microsoft.com/office/officeart/2005/8/layout/rings+Icon"/>
    <dgm:cxn modelId="{8F51D263-DEEC-4341-9FDE-1153308012A7}" type="presOf" srcId="{6C7045C8-2C8A-4E9B-843D-E16683FC9278}" destId="{4138DE04-21C0-4062-9874-6426AC2EC50A}" srcOrd="0" destOrd="1" presId="urn:microsoft.com/office/officeart/2005/8/layout/rings+Icon"/>
    <dgm:cxn modelId="{70AA60B1-F52F-4A13-9F4E-93E827357193}" srcId="{90009157-EB66-437B-A977-312BE02CE761}" destId="{CE593F40-023D-4BC4-9781-CA4C9129202F}" srcOrd="0" destOrd="0" parTransId="{7E729D19-497A-4955-9607-5CDB3F53A063}" sibTransId="{3719DB43-FFF7-4772-B1CA-13E0D473A617}"/>
    <dgm:cxn modelId="{50682D7F-D05C-4402-8CB8-6B3E38C67CAB}" srcId="{1CC0587D-734E-4294-9CAD-5A4EF72F7D02}" destId="{CF4EE0EE-77BD-483E-847F-429107556474}" srcOrd="2" destOrd="0" parTransId="{C4478452-12F1-43A3-A44B-779DC0504F73}" sibTransId="{60E803CD-0EE4-4B82-92AD-9B46FB5FE453}"/>
    <dgm:cxn modelId="{7BB55FDD-B22B-4037-94C9-85167AB71E1A}" srcId="{DA420E6B-0FC6-4032-9BCC-23131DCD66A2}" destId="{F8683CEA-B77E-4EEE-95E7-E6676A935158}" srcOrd="0" destOrd="0" parTransId="{9F8176F6-A402-4F91-9EA4-D02CE7239158}" sibTransId="{C089398F-9CAE-47EC-BB4D-245C272779ED}"/>
    <dgm:cxn modelId="{DEB26D6D-5D1F-45FD-820D-58E382F01AC9}" srcId="{8FBB4F8A-B6FD-46AC-8CB5-E2B3D5565F3D}" destId="{54E4B19A-0CF0-46DA-811A-5398B01FBD68}" srcOrd="0" destOrd="0" parTransId="{030A7F21-4904-4E62-9FC8-21DB11A11477}" sibTransId="{D3054D6D-978C-4376-B2AA-214B615F3AE3}"/>
    <dgm:cxn modelId="{EFE7A5E9-48D6-453C-9011-426C121C42E1}" type="presOf" srcId="{B9D65EBF-1DB1-4902-8D1A-5E8E9FED9C2E}" destId="{B8997BD3-609D-4CCE-826B-C9579A4381B1}" srcOrd="0" destOrd="0" presId="urn:microsoft.com/office/officeart/2005/8/layout/rings+Icon"/>
    <dgm:cxn modelId="{B158500A-DFD6-4B71-9B58-761EB7F9A55A}" srcId="{1CC0587D-734E-4294-9CAD-5A4EF72F7D02}" destId="{90009157-EB66-437B-A977-312BE02CE761}" srcOrd="6" destOrd="0" parTransId="{A9E91943-1800-4902-B798-D2E94444E58D}" sibTransId="{20B8C42F-C657-42D4-A5FE-079BB23C39A8}"/>
    <dgm:cxn modelId="{F42BBA7A-A26A-4E72-B0D5-587BC074738C}" type="presOf" srcId="{834C54B5-CE81-40BC-BF1E-B60265D14041}" destId="{78C76582-993B-48A7-BBE7-9E195898E706}" srcOrd="0" destOrd="1" presId="urn:microsoft.com/office/officeart/2005/8/layout/rings+Icon"/>
    <dgm:cxn modelId="{7DBF00BA-1CEA-473B-AF8E-FD4AA4821FEE}" type="presOf" srcId="{CE593F40-023D-4BC4-9781-CA4C9129202F}" destId="{869C47B0-2339-48B6-BC3D-F9F3B2443BF4}" srcOrd="0" destOrd="1" presId="urn:microsoft.com/office/officeart/2005/8/layout/rings+Icon"/>
    <dgm:cxn modelId="{F84AC664-E259-461C-8734-464EA1522FAB}" type="presOf" srcId="{CF4EE0EE-77BD-483E-847F-429107556474}" destId="{78C76582-993B-48A7-BBE7-9E195898E706}" srcOrd="0" destOrd="0" presId="urn:microsoft.com/office/officeart/2005/8/layout/rings+Icon"/>
    <dgm:cxn modelId="{63C6E643-7EFA-4397-BC45-B6400DE817BF}" srcId="{1CC0587D-734E-4294-9CAD-5A4EF72F7D02}" destId="{B43B41B3-8908-4144-BE4F-2D3AE0C89373}" srcOrd="4" destOrd="0" parTransId="{547BC164-6CD1-4129-A245-92BE1D5631E6}" sibTransId="{856D5F32-1DFA-4280-8116-61C848170CA3}"/>
    <dgm:cxn modelId="{51EE7082-4BF6-4B85-B673-62BACD053528}" srcId="{1CC0587D-734E-4294-9CAD-5A4EF72F7D02}" destId="{DA420E6B-0FC6-4032-9BCC-23131DCD66A2}" srcOrd="3" destOrd="0" parTransId="{AB6D6449-A2B9-4620-BF5A-BA50581C96BE}" sibTransId="{0C6588BA-7B9B-4689-BC22-5ACC22E163CF}"/>
    <dgm:cxn modelId="{025ED974-8570-4822-88F5-87B7AA2C83F4}" type="presOf" srcId="{90009157-EB66-437B-A977-312BE02CE761}" destId="{869C47B0-2339-48B6-BC3D-F9F3B2443BF4}" srcOrd="0" destOrd="0" presId="urn:microsoft.com/office/officeart/2005/8/layout/rings+Icon"/>
    <dgm:cxn modelId="{0A79B811-009C-4366-9137-415002A25D35}" type="presParOf" srcId="{50897406-1288-4E03-8061-83DC7B281BD2}" destId="{B8997BD3-609D-4CCE-826B-C9579A4381B1}" srcOrd="0" destOrd="0" presId="urn:microsoft.com/office/officeart/2005/8/layout/rings+Icon"/>
    <dgm:cxn modelId="{97D9F5CA-8C65-45BF-BBE5-1BB1564B9370}" type="presParOf" srcId="{50897406-1288-4E03-8061-83DC7B281BD2}" destId="{16B95458-2DB4-4CF2-9E6E-1DB0813DE3A6}" srcOrd="1" destOrd="0" presId="urn:microsoft.com/office/officeart/2005/8/layout/rings+Icon"/>
    <dgm:cxn modelId="{676E1A48-C71B-4F2F-9D4B-F3177371461B}" type="presParOf" srcId="{50897406-1288-4E03-8061-83DC7B281BD2}" destId="{78C76582-993B-48A7-BBE7-9E195898E706}" srcOrd="2" destOrd="0" presId="urn:microsoft.com/office/officeart/2005/8/layout/rings+Icon"/>
    <dgm:cxn modelId="{1E107B10-6DC0-42D2-A97A-CB7B6858E789}" type="presParOf" srcId="{50897406-1288-4E03-8061-83DC7B281BD2}" destId="{A8CAFE77-185D-4108-9FB6-8418B64A0DDD}" srcOrd="3" destOrd="0" presId="urn:microsoft.com/office/officeart/2005/8/layout/rings+Icon"/>
    <dgm:cxn modelId="{A1B66337-34FD-4867-81B8-6679C999DC52}" type="presParOf" srcId="{50897406-1288-4E03-8061-83DC7B281BD2}" destId="{4138DE04-21C0-4062-9874-6426AC2EC50A}" srcOrd="4" destOrd="0" presId="urn:microsoft.com/office/officeart/2005/8/layout/rings+Icon"/>
    <dgm:cxn modelId="{BAE68E80-65E0-4A77-95B2-23E79E5DF79E}" type="presParOf" srcId="{50897406-1288-4E03-8061-83DC7B281BD2}" destId="{169A0DAF-10A1-42DF-AA00-95D4BCFAAEEF}" srcOrd="5" destOrd="0" presId="urn:microsoft.com/office/officeart/2005/8/layout/rings+Icon"/>
    <dgm:cxn modelId="{908554DE-3CD4-43FC-8BB3-2E931BED56EA}" type="presParOf" srcId="{50897406-1288-4E03-8061-83DC7B281BD2}" destId="{869C47B0-2339-48B6-BC3D-F9F3B2443BF4}" srcOrd="6"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8E7D6-5094-4E22-97F7-B5E9DEA91A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0198935-3587-4E9E-AE62-784395C7CA1E}">
      <dgm:prSet/>
      <dgm:spPr/>
      <dgm:t>
        <a:bodyPr/>
        <a:lstStyle/>
        <a:p>
          <a:pPr algn="ctr" rtl="0"/>
          <a:r>
            <a:rPr lang="en-US" dirty="0" smtClean="0"/>
            <a:t>Two Aspects of Mobility</a:t>
          </a:r>
          <a:endParaRPr lang="en-IN" dirty="0"/>
        </a:p>
      </dgm:t>
    </dgm:pt>
    <dgm:pt modelId="{35065985-6323-4E8A-BD37-E6405AC41546}" type="parTrans" cxnId="{31414914-8EEC-4982-B590-FB2DC9FBEC5F}">
      <dgm:prSet/>
      <dgm:spPr/>
      <dgm:t>
        <a:bodyPr/>
        <a:lstStyle/>
        <a:p>
          <a:endParaRPr lang="en-IN"/>
        </a:p>
      </dgm:t>
    </dgm:pt>
    <dgm:pt modelId="{DF58CED4-BEB8-486A-95A1-E6B280CC1426}" type="sibTrans" cxnId="{31414914-8EEC-4982-B590-FB2DC9FBEC5F}">
      <dgm:prSet/>
      <dgm:spPr/>
      <dgm:t>
        <a:bodyPr/>
        <a:lstStyle/>
        <a:p>
          <a:endParaRPr lang="en-IN"/>
        </a:p>
      </dgm:t>
    </dgm:pt>
    <dgm:pt modelId="{9EAD2958-9731-4F52-A5ED-7D2099A36D83}" type="pres">
      <dgm:prSet presAssocID="{C348E7D6-5094-4E22-97F7-B5E9DEA91AB8}" presName="linear" presStyleCnt="0">
        <dgm:presLayoutVars>
          <dgm:animLvl val="lvl"/>
          <dgm:resizeHandles val="exact"/>
        </dgm:presLayoutVars>
      </dgm:prSet>
      <dgm:spPr/>
      <dgm:t>
        <a:bodyPr/>
        <a:lstStyle/>
        <a:p>
          <a:endParaRPr lang="en-IN"/>
        </a:p>
      </dgm:t>
    </dgm:pt>
    <dgm:pt modelId="{BDF6AD79-2518-49AE-AECF-C5F6C008978A}" type="pres">
      <dgm:prSet presAssocID="{50198935-3587-4E9E-AE62-784395C7CA1E}" presName="parentText" presStyleLbl="node1" presStyleIdx="0" presStyleCnt="1" custLinFactY="-12779" custLinFactNeighborX="-6039" custLinFactNeighborY="-100000">
        <dgm:presLayoutVars>
          <dgm:chMax val="0"/>
          <dgm:bulletEnabled val="1"/>
        </dgm:presLayoutVars>
      </dgm:prSet>
      <dgm:spPr/>
      <dgm:t>
        <a:bodyPr/>
        <a:lstStyle/>
        <a:p>
          <a:endParaRPr lang="en-IN"/>
        </a:p>
      </dgm:t>
    </dgm:pt>
  </dgm:ptLst>
  <dgm:cxnLst>
    <dgm:cxn modelId="{31414914-8EEC-4982-B590-FB2DC9FBEC5F}" srcId="{C348E7D6-5094-4E22-97F7-B5E9DEA91AB8}" destId="{50198935-3587-4E9E-AE62-784395C7CA1E}" srcOrd="0" destOrd="0" parTransId="{35065985-6323-4E8A-BD37-E6405AC41546}" sibTransId="{DF58CED4-BEB8-486A-95A1-E6B280CC1426}"/>
    <dgm:cxn modelId="{80065E81-B563-445A-B9BB-2C44246DAC40}" type="presOf" srcId="{C348E7D6-5094-4E22-97F7-B5E9DEA91AB8}" destId="{9EAD2958-9731-4F52-A5ED-7D2099A36D83}" srcOrd="0" destOrd="0" presId="urn:microsoft.com/office/officeart/2005/8/layout/vList2"/>
    <dgm:cxn modelId="{C89BF737-D2F3-40ED-B113-3F2207D858A6}" type="presOf" srcId="{50198935-3587-4E9E-AE62-784395C7CA1E}" destId="{BDF6AD79-2518-49AE-AECF-C5F6C008978A}" srcOrd="0" destOrd="0" presId="urn:microsoft.com/office/officeart/2005/8/layout/vList2"/>
    <dgm:cxn modelId="{0F944F19-2741-47A1-8DE3-F1F8F819BB6B}" type="presParOf" srcId="{9EAD2958-9731-4F52-A5ED-7D2099A36D83}" destId="{BDF6AD79-2518-49AE-AECF-C5F6C008978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1E61E3-0CEB-4125-BEAE-4F6EE12734D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7AB82726-E819-4C81-94B1-5C87C713522D}">
      <dgm:prSet/>
      <dgm:spPr/>
      <dgm:t>
        <a:bodyPr/>
        <a:lstStyle/>
        <a:p>
          <a:pPr rtl="0"/>
          <a:r>
            <a:rPr lang="en-US" dirty="0" smtClean="0"/>
            <a:t>User Mobility</a:t>
          </a:r>
          <a:endParaRPr lang="en-IN" dirty="0"/>
        </a:p>
      </dgm:t>
    </dgm:pt>
    <dgm:pt modelId="{9CDABF45-FEFB-4E25-B28D-77B074549DFC}" type="parTrans" cxnId="{AF60E55B-B2DF-4A5C-A482-C2B561ADD598}">
      <dgm:prSet/>
      <dgm:spPr/>
      <dgm:t>
        <a:bodyPr/>
        <a:lstStyle/>
        <a:p>
          <a:endParaRPr lang="en-IN"/>
        </a:p>
      </dgm:t>
    </dgm:pt>
    <dgm:pt modelId="{106D12F3-9EC1-4B1A-B1CB-42FBE53DC195}" type="sibTrans" cxnId="{AF60E55B-B2DF-4A5C-A482-C2B561ADD598}">
      <dgm:prSet/>
      <dgm:spPr/>
      <dgm:t>
        <a:bodyPr/>
        <a:lstStyle/>
        <a:p>
          <a:endParaRPr lang="en-IN"/>
        </a:p>
      </dgm:t>
    </dgm:pt>
    <dgm:pt modelId="{C462A1F0-B7A1-4A3F-A0D6-900862387B98}">
      <dgm:prSet custT="1"/>
      <dgm:spPr/>
      <dgm:t>
        <a:bodyPr/>
        <a:lstStyle/>
        <a:p>
          <a:pPr rtl="0"/>
          <a:r>
            <a:rPr lang="en-US" sz="1800" dirty="0" smtClean="0"/>
            <a:t>User mobility refers to a user who has access to the same or similar telecommunication services at different places, i.e., the user can be mobile, and the services will follow.</a:t>
          </a:r>
          <a:endParaRPr lang="en-IN" sz="1800" dirty="0"/>
        </a:p>
      </dgm:t>
    </dgm:pt>
    <dgm:pt modelId="{E20FC4E2-8B35-4C52-B914-9EBBB2EB5239}" type="parTrans" cxnId="{D415C658-85D0-4546-8BA6-A097DDC7EDAB}">
      <dgm:prSet/>
      <dgm:spPr/>
      <dgm:t>
        <a:bodyPr/>
        <a:lstStyle/>
        <a:p>
          <a:endParaRPr lang="en-IN"/>
        </a:p>
      </dgm:t>
    </dgm:pt>
    <dgm:pt modelId="{D920B424-9C03-4BFC-8BE9-25AEAAC491CF}" type="sibTrans" cxnId="{D415C658-85D0-4546-8BA6-A097DDC7EDAB}">
      <dgm:prSet/>
      <dgm:spPr/>
      <dgm:t>
        <a:bodyPr/>
        <a:lstStyle/>
        <a:p>
          <a:endParaRPr lang="en-IN"/>
        </a:p>
      </dgm:t>
    </dgm:pt>
    <dgm:pt modelId="{C6857569-A6B1-46D5-BBE9-1FF58EF7D5BB}">
      <dgm:prSet/>
      <dgm:spPr/>
      <dgm:t>
        <a:bodyPr/>
        <a:lstStyle/>
        <a:p>
          <a:pPr rtl="0"/>
          <a:r>
            <a:rPr lang="en-US" dirty="0" smtClean="0"/>
            <a:t>Device Portability</a:t>
          </a:r>
          <a:endParaRPr lang="en-IN" dirty="0"/>
        </a:p>
      </dgm:t>
    </dgm:pt>
    <dgm:pt modelId="{EB46CF31-E58C-4858-8371-5454F6FBDE0B}" type="parTrans" cxnId="{42821AB0-A51C-4C20-BCBC-9B8524F5B60A}">
      <dgm:prSet/>
      <dgm:spPr/>
      <dgm:t>
        <a:bodyPr/>
        <a:lstStyle/>
        <a:p>
          <a:endParaRPr lang="en-IN"/>
        </a:p>
      </dgm:t>
    </dgm:pt>
    <dgm:pt modelId="{3365A2EB-BFA5-4FCC-BB04-B49040FA6D16}" type="sibTrans" cxnId="{42821AB0-A51C-4C20-BCBC-9B8524F5B60A}">
      <dgm:prSet/>
      <dgm:spPr/>
      <dgm:t>
        <a:bodyPr/>
        <a:lstStyle/>
        <a:p>
          <a:endParaRPr lang="en-IN"/>
        </a:p>
      </dgm:t>
    </dgm:pt>
    <dgm:pt modelId="{65C16D7C-C9B9-4A40-B3B7-2889FFC60339}">
      <dgm:prSet custT="1"/>
      <dgm:spPr/>
      <dgm:t>
        <a:bodyPr/>
        <a:lstStyle/>
        <a:p>
          <a:pPr rtl="0"/>
          <a:r>
            <a:rPr lang="en-US" sz="1600" dirty="0" smtClean="0"/>
            <a:t>Device portability refers to  the communication device moves (with or without a user). Many mechanisms in the network and inside the device have to make sure that communication is still possible while the device is moving. </a:t>
          </a:r>
          <a:r>
            <a:rPr lang="en-US" sz="1600" dirty="0" err="1" smtClean="0"/>
            <a:t>E.g</a:t>
          </a:r>
          <a:r>
            <a:rPr lang="en-US" sz="1600" dirty="0" smtClean="0"/>
            <a:t>; Mobile Phone System</a:t>
          </a:r>
          <a:endParaRPr lang="en-IN" sz="1600" dirty="0"/>
        </a:p>
      </dgm:t>
    </dgm:pt>
    <dgm:pt modelId="{19FBC4CE-AAC6-4CD0-98EE-AA75D031C8BF}" type="parTrans" cxnId="{3011A9A0-FDBB-4748-BBBC-D12D66120A0B}">
      <dgm:prSet/>
      <dgm:spPr/>
      <dgm:t>
        <a:bodyPr/>
        <a:lstStyle/>
        <a:p>
          <a:endParaRPr lang="en-IN"/>
        </a:p>
      </dgm:t>
    </dgm:pt>
    <dgm:pt modelId="{8D2155AB-7FA7-42C6-BCAB-6959DC7C37EC}" type="sibTrans" cxnId="{3011A9A0-FDBB-4748-BBBC-D12D66120A0B}">
      <dgm:prSet/>
      <dgm:spPr/>
      <dgm:t>
        <a:bodyPr/>
        <a:lstStyle/>
        <a:p>
          <a:endParaRPr lang="en-IN"/>
        </a:p>
      </dgm:t>
    </dgm:pt>
    <dgm:pt modelId="{BC096E14-5122-4CE1-8672-08BDA2F00BA6}" type="pres">
      <dgm:prSet presAssocID="{1F1E61E3-0CEB-4125-BEAE-4F6EE12734DE}" presName="vert0" presStyleCnt="0">
        <dgm:presLayoutVars>
          <dgm:dir/>
          <dgm:animOne val="branch"/>
          <dgm:animLvl val="lvl"/>
        </dgm:presLayoutVars>
      </dgm:prSet>
      <dgm:spPr/>
      <dgm:t>
        <a:bodyPr/>
        <a:lstStyle/>
        <a:p>
          <a:endParaRPr lang="en-IN"/>
        </a:p>
      </dgm:t>
    </dgm:pt>
    <dgm:pt modelId="{E9A67F60-9B06-45EA-8E81-D31907D6B47C}" type="pres">
      <dgm:prSet presAssocID="{7AB82726-E819-4C81-94B1-5C87C713522D}" presName="thickLine" presStyleLbl="alignNode1" presStyleIdx="0" presStyleCnt="2"/>
      <dgm:spPr/>
    </dgm:pt>
    <dgm:pt modelId="{9626C2BB-6E2E-440F-A2D2-F7CD30836CC1}" type="pres">
      <dgm:prSet presAssocID="{7AB82726-E819-4C81-94B1-5C87C713522D}" presName="horz1" presStyleCnt="0"/>
      <dgm:spPr/>
    </dgm:pt>
    <dgm:pt modelId="{B7F834FC-0A61-44D5-B7A0-7E3722C0EDE2}" type="pres">
      <dgm:prSet presAssocID="{7AB82726-E819-4C81-94B1-5C87C713522D}" presName="tx1" presStyleLbl="revTx" presStyleIdx="0" presStyleCnt="4"/>
      <dgm:spPr/>
      <dgm:t>
        <a:bodyPr/>
        <a:lstStyle/>
        <a:p>
          <a:endParaRPr lang="en-IN"/>
        </a:p>
      </dgm:t>
    </dgm:pt>
    <dgm:pt modelId="{76C46EB3-5622-4718-8464-2A5E128EF84C}" type="pres">
      <dgm:prSet presAssocID="{7AB82726-E819-4C81-94B1-5C87C713522D}" presName="vert1" presStyleCnt="0"/>
      <dgm:spPr/>
    </dgm:pt>
    <dgm:pt modelId="{E054BCD3-704B-4BD0-8EE2-5DCBA7268265}" type="pres">
      <dgm:prSet presAssocID="{C462A1F0-B7A1-4A3F-A0D6-900862387B98}" presName="vertSpace2a" presStyleCnt="0"/>
      <dgm:spPr/>
    </dgm:pt>
    <dgm:pt modelId="{D91D7838-AB3F-445F-A697-FA533016CF72}" type="pres">
      <dgm:prSet presAssocID="{C462A1F0-B7A1-4A3F-A0D6-900862387B98}" presName="horz2" presStyleCnt="0"/>
      <dgm:spPr/>
    </dgm:pt>
    <dgm:pt modelId="{84381B09-0F43-4A23-8143-B5861A6FEAB9}" type="pres">
      <dgm:prSet presAssocID="{C462A1F0-B7A1-4A3F-A0D6-900862387B98}" presName="horzSpace2" presStyleCnt="0"/>
      <dgm:spPr/>
    </dgm:pt>
    <dgm:pt modelId="{56B819C5-10A6-4E65-8FD0-1466FB97AF56}" type="pres">
      <dgm:prSet presAssocID="{C462A1F0-B7A1-4A3F-A0D6-900862387B98}" presName="tx2" presStyleLbl="revTx" presStyleIdx="1" presStyleCnt="4"/>
      <dgm:spPr/>
      <dgm:t>
        <a:bodyPr/>
        <a:lstStyle/>
        <a:p>
          <a:endParaRPr lang="en-IN"/>
        </a:p>
      </dgm:t>
    </dgm:pt>
    <dgm:pt modelId="{90714114-B5E1-413B-8097-BA58DBADC192}" type="pres">
      <dgm:prSet presAssocID="{C462A1F0-B7A1-4A3F-A0D6-900862387B98}" presName="vert2" presStyleCnt="0"/>
      <dgm:spPr/>
    </dgm:pt>
    <dgm:pt modelId="{AF768A01-5BBB-4B58-889E-8112E563575E}" type="pres">
      <dgm:prSet presAssocID="{C462A1F0-B7A1-4A3F-A0D6-900862387B98}" presName="thinLine2b" presStyleLbl="callout" presStyleIdx="0" presStyleCnt="2"/>
      <dgm:spPr/>
    </dgm:pt>
    <dgm:pt modelId="{DE855270-B4ED-418A-8401-02AC661A90F3}" type="pres">
      <dgm:prSet presAssocID="{C462A1F0-B7A1-4A3F-A0D6-900862387B98}" presName="vertSpace2b" presStyleCnt="0"/>
      <dgm:spPr/>
    </dgm:pt>
    <dgm:pt modelId="{53340D79-05F0-45F5-99EB-75266C90D87A}" type="pres">
      <dgm:prSet presAssocID="{C6857569-A6B1-46D5-BBE9-1FF58EF7D5BB}" presName="thickLine" presStyleLbl="alignNode1" presStyleIdx="1" presStyleCnt="2"/>
      <dgm:spPr/>
    </dgm:pt>
    <dgm:pt modelId="{56AF7944-3561-4832-80C0-0B475ADC4970}" type="pres">
      <dgm:prSet presAssocID="{C6857569-A6B1-46D5-BBE9-1FF58EF7D5BB}" presName="horz1" presStyleCnt="0"/>
      <dgm:spPr/>
    </dgm:pt>
    <dgm:pt modelId="{B36860CC-430A-497D-A89D-2516A1DB567E}" type="pres">
      <dgm:prSet presAssocID="{C6857569-A6B1-46D5-BBE9-1FF58EF7D5BB}" presName="tx1" presStyleLbl="revTx" presStyleIdx="2" presStyleCnt="4"/>
      <dgm:spPr/>
      <dgm:t>
        <a:bodyPr/>
        <a:lstStyle/>
        <a:p>
          <a:endParaRPr lang="en-IN"/>
        </a:p>
      </dgm:t>
    </dgm:pt>
    <dgm:pt modelId="{3EA1232C-88CE-4C1A-898C-09E1330749C9}" type="pres">
      <dgm:prSet presAssocID="{C6857569-A6B1-46D5-BBE9-1FF58EF7D5BB}" presName="vert1" presStyleCnt="0"/>
      <dgm:spPr/>
    </dgm:pt>
    <dgm:pt modelId="{AEC545BE-A28C-4685-83A6-6C67D3F02852}" type="pres">
      <dgm:prSet presAssocID="{65C16D7C-C9B9-4A40-B3B7-2889FFC60339}" presName="vertSpace2a" presStyleCnt="0"/>
      <dgm:spPr/>
    </dgm:pt>
    <dgm:pt modelId="{F5B497EE-32E9-466B-8F42-BFAB1C5C69AA}" type="pres">
      <dgm:prSet presAssocID="{65C16D7C-C9B9-4A40-B3B7-2889FFC60339}" presName="horz2" presStyleCnt="0"/>
      <dgm:spPr/>
    </dgm:pt>
    <dgm:pt modelId="{E6B7C6E8-7FFD-4E00-B775-FAD25DAF7B66}" type="pres">
      <dgm:prSet presAssocID="{65C16D7C-C9B9-4A40-B3B7-2889FFC60339}" presName="horzSpace2" presStyleCnt="0"/>
      <dgm:spPr/>
    </dgm:pt>
    <dgm:pt modelId="{934B3C95-5657-4977-9816-6F2F250A2281}" type="pres">
      <dgm:prSet presAssocID="{65C16D7C-C9B9-4A40-B3B7-2889FFC60339}" presName="tx2" presStyleLbl="revTx" presStyleIdx="3" presStyleCnt="4"/>
      <dgm:spPr/>
      <dgm:t>
        <a:bodyPr/>
        <a:lstStyle/>
        <a:p>
          <a:endParaRPr lang="en-IN"/>
        </a:p>
      </dgm:t>
    </dgm:pt>
    <dgm:pt modelId="{36E133CF-87FC-4E95-935C-5671284A0811}" type="pres">
      <dgm:prSet presAssocID="{65C16D7C-C9B9-4A40-B3B7-2889FFC60339}" presName="vert2" presStyleCnt="0"/>
      <dgm:spPr/>
    </dgm:pt>
    <dgm:pt modelId="{A2C63975-906B-4D2F-ACA7-95FD2CBCB816}" type="pres">
      <dgm:prSet presAssocID="{65C16D7C-C9B9-4A40-B3B7-2889FFC60339}" presName="thinLine2b" presStyleLbl="callout" presStyleIdx="1" presStyleCnt="2"/>
      <dgm:spPr/>
    </dgm:pt>
    <dgm:pt modelId="{028424F5-37F1-445E-A3F4-1B8F09734FB2}" type="pres">
      <dgm:prSet presAssocID="{65C16D7C-C9B9-4A40-B3B7-2889FFC60339}" presName="vertSpace2b" presStyleCnt="0"/>
      <dgm:spPr/>
    </dgm:pt>
  </dgm:ptLst>
  <dgm:cxnLst>
    <dgm:cxn modelId="{E22ADB42-986E-4DF0-B941-55F2F0540A1C}" type="presOf" srcId="{1F1E61E3-0CEB-4125-BEAE-4F6EE12734DE}" destId="{BC096E14-5122-4CE1-8672-08BDA2F00BA6}" srcOrd="0" destOrd="0" presId="urn:microsoft.com/office/officeart/2008/layout/LinedList"/>
    <dgm:cxn modelId="{5C06AA49-1DBD-4015-AFCE-75F31AFE303A}" type="presOf" srcId="{C462A1F0-B7A1-4A3F-A0D6-900862387B98}" destId="{56B819C5-10A6-4E65-8FD0-1466FB97AF56}" srcOrd="0" destOrd="0" presId="urn:microsoft.com/office/officeart/2008/layout/LinedList"/>
    <dgm:cxn modelId="{D415C658-85D0-4546-8BA6-A097DDC7EDAB}" srcId="{7AB82726-E819-4C81-94B1-5C87C713522D}" destId="{C462A1F0-B7A1-4A3F-A0D6-900862387B98}" srcOrd="0" destOrd="0" parTransId="{E20FC4E2-8B35-4C52-B914-9EBBB2EB5239}" sibTransId="{D920B424-9C03-4BFC-8BE9-25AEAAC491CF}"/>
    <dgm:cxn modelId="{3011A9A0-FDBB-4748-BBBC-D12D66120A0B}" srcId="{C6857569-A6B1-46D5-BBE9-1FF58EF7D5BB}" destId="{65C16D7C-C9B9-4A40-B3B7-2889FFC60339}" srcOrd="0" destOrd="0" parTransId="{19FBC4CE-AAC6-4CD0-98EE-AA75D031C8BF}" sibTransId="{8D2155AB-7FA7-42C6-BCAB-6959DC7C37EC}"/>
    <dgm:cxn modelId="{64BE7DBE-EE4F-472B-B13F-8C2F4262C744}" type="presOf" srcId="{65C16D7C-C9B9-4A40-B3B7-2889FFC60339}" destId="{934B3C95-5657-4977-9816-6F2F250A2281}" srcOrd="0" destOrd="0" presId="urn:microsoft.com/office/officeart/2008/layout/LinedList"/>
    <dgm:cxn modelId="{42821AB0-A51C-4C20-BCBC-9B8524F5B60A}" srcId="{1F1E61E3-0CEB-4125-BEAE-4F6EE12734DE}" destId="{C6857569-A6B1-46D5-BBE9-1FF58EF7D5BB}" srcOrd="1" destOrd="0" parTransId="{EB46CF31-E58C-4858-8371-5454F6FBDE0B}" sibTransId="{3365A2EB-BFA5-4FCC-BB04-B49040FA6D16}"/>
    <dgm:cxn modelId="{C7370782-182A-45FB-B8B1-F48D10396D93}" type="presOf" srcId="{7AB82726-E819-4C81-94B1-5C87C713522D}" destId="{B7F834FC-0A61-44D5-B7A0-7E3722C0EDE2}" srcOrd="0" destOrd="0" presId="urn:microsoft.com/office/officeart/2008/layout/LinedList"/>
    <dgm:cxn modelId="{AF60E55B-B2DF-4A5C-A482-C2B561ADD598}" srcId="{1F1E61E3-0CEB-4125-BEAE-4F6EE12734DE}" destId="{7AB82726-E819-4C81-94B1-5C87C713522D}" srcOrd="0" destOrd="0" parTransId="{9CDABF45-FEFB-4E25-B28D-77B074549DFC}" sibTransId="{106D12F3-9EC1-4B1A-B1CB-42FBE53DC195}"/>
    <dgm:cxn modelId="{B7BABFC2-02C5-4D59-8650-33F43C62C519}" type="presOf" srcId="{C6857569-A6B1-46D5-BBE9-1FF58EF7D5BB}" destId="{B36860CC-430A-497D-A89D-2516A1DB567E}" srcOrd="0" destOrd="0" presId="urn:microsoft.com/office/officeart/2008/layout/LinedList"/>
    <dgm:cxn modelId="{1C950B56-1263-4C4E-9948-434A3B4741C2}" type="presParOf" srcId="{BC096E14-5122-4CE1-8672-08BDA2F00BA6}" destId="{E9A67F60-9B06-45EA-8E81-D31907D6B47C}" srcOrd="0" destOrd="0" presId="urn:microsoft.com/office/officeart/2008/layout/LinedList"/>
    <dgm:cxn modelId="{3E51523E-8785-4DCB-AEA5-27B409B4E3BE}" type="presParOf" srcId="{BC096E14-5122-4CE1-8672-08BDA2F00BA6}" destId="{9626C2BB-6E2E-440F-A2D2-F7CD30836CC1}" srcOrd="1" destOrd="0" presId="urn:microsoft.com/office/officeart/2008/layout/LinedList"/>
    <dgm:cxn modelId="{B35DB3E0-2BBA-4A13-B206-072323A6907F}" type="presParOf" srcId="{9626C2BB-6E2E-440F-A2D2-F7CD30836CC1}" destId="{B7F834FC-0A61-44D5-B7A0-7E3722C0EDE2}" srcOrd="0" destOrd="0" presId="urn:microsoft.com/office/officeart/2008/layout/LinedList"/>
    <dgm:cxn modelId="{12E5E09B-1C96-4D5F-95A8-5F3570461B43}" type="presParOf" srcId="{9626C2BB-6E2E-440F-A2D2-F7CD30836CC1}" destId="{76C46EB3-5622-4718-8464-2A5E128EF84C}" srcOrd="1" destOrd="0" presId="urn:microsoft.com/office/officeart/2008/layout/LinedList"/>
    <dgm:cxn modelId="{CE958D28-E5AA-4F09-B186-4FBD6DA1699F}" type="presParOf" srcId="{76C46EB3-5622-4718-8464-2A5E128EF84C}" destId="{E054BCD3-704B-4BD0-8EE2-5DCBA7268265}" srcOrd="0" destOrd="0" presId="urn:microsoft.com/office/officeart/2008/layout/LinedList"/>
    <dgm:cxn modelId="{DDE521D7-B406-470C-AC33-288D1F28DB68}" type="presParOf" srcId="{76C46EB3-5622-4718-8464-2A5E128EF84C}" destId="{D91D7838-AB3F-445F-A697-FA533016CF72}" srcOrd="1" destOrd="0" presId="urn:microsoft.com/office/officeart/2008/layout/LinedList"/>
    <dgm:cxn modelId="{4F506653-DD15-4270-A441-8DDA1A127EA5}" type="presParOf" srcId="{D91D7838-AB3F-445F-A697-FA533016CF72}" destId="{84381B09-0F43-4A23-8143-B5861A6FEAB9}" srcOrd="0" destOrd="0" presId="urn:microsoft.com/office/officeart/2008/layout/LinedList"/>
    <dgm:cxn modelId="{2385502C-9895-4CD2-B280-02F553C98EE1}" type="presParOf" srcId="{D91D7838-AB3F-445F-A697-FA533016CF72}" destId="{56B819C5-10A6-4E65-8FD0-1466FB97AF56}" srcOrd="1" destOrd="0" presId="urn:microsoft.com/office/officeart/2008/layout/LinedList"/>
    <dgm:cxn modelId="{3A1A137A-B8C6-4A37-A1D4-0AB439483A66}" type="presParOf" srcId="{D91D7838-AB3F-445F-A697-FA533016CF72}" destId="{90714114-B5E1-413B-8097-BA58DBADC192}" srcOrd="2" destOrd="0" presId="urn:microsoft.com/office/officeart/2008/layout/LinedList"/>
    <dgm:cxn modelId="{92B02D2B-E496-4BE2-A423-0D1491CBC7FD}" type="presParOf" srcId="{76C46EB3-5622-4718-8464-2A5E128EF84C}" destId="{AF768A01-5BBB-4B58-889E-8112E563575E}" srcOrd="2" destOrd="0" presId="urn:microsoft.com/office/officeart/2008/layout/LinedList"/>
    <dgm:cxn modelId="{DFC0C1CB-823B-4C15-B65B-799D13D42104}" type="presParOf" srcId="{76C46EB3-5622-4718-8464-2A5E128EF84C}" destId="{DE855270-B4ED-418A-8401-02AC661A90F3}" srcOrd="3" destOrd="0" presId="urn:microsoft.com/office/officeart/2008/layout/LinedList"/>
    <dgm:cxn modelId="{A55E72E2-9899-40CE-9886-ABE2C5992BB8}" type="presParOf" srcId="{BC096E14-5122-4CE1-8672-08BDA2F00BA6}" destId="{53340D79-05F0-45F5-99EB-75266C90D87A}" srcOrd="2" destOrd="0" presId="urn:microsoft.com/office/officeart/2008/layout/LinedList"/>
    <dgm:cxn modelId="{CDC37F59-C39B-4473-9CA2-942DA93E080D}" type="presParOf" srcId="{BC096E14-5122-4CE1-8672-08BDA2F00BA6}" destId="{56AF7944-3561-4832-80C0-0B475ADC4970}" srcOrd="3" destOrd="0" presId="urn:microsoft.com/office/officeart/2008/layout/LinedList"/>
    <dgm:cxn modelId="{0B9F9C17-9C7D-48CE-9843-006471D91091}" type="presParOf" srcId="{56AF7944-3561-4832-80C0-0B475ADC4970}" destId="{B36860CC-430A-497D-A89D-2516A1DB567E}" srcOrd="0" destOrd="0" presId="urn:microsoft.com/office/officeart/2008/layout/LinedList"/>
    <dgm:cxn modelId="{10EEC188-8AB1-4AEE-B027-7B692F9BD00A}" type="presParOf" srcId="{56AF7944-3561-4832-80C0-0B475ADC4970}" destId="{3EA1232C-88CE-4C1A-898C-09E1330749C9}" srcOrd="1" destOrd="0" presId="urn:microsoft.com/office/officeart/2008/layout/LinedList"/>
    <dgm:cxn modelId="{FA3D832C-A89F-49E8-938D-63C4F29A16A4}" type="presParOf" srcId="{3EA1232C-88CE-4C1A-898C-09E1330749C9}" destId="{AEC545BE-A28C-4685-83A6-6C67D3F02852}" srcOrd="0" destOrd="0" presId="urn:microsoft.com/office/officeart/2008/layout/LinedList"/>
    <dgm:cxn modelId="{B74F75E3-5BB3-4D13-9695-C2F699515251}" type="presParOf" srcId="{3EA1232C-88CE-4C1A-898C-09E1330749C9}" destId="{F5B497EE-32E9-466B-8F42-BFAB1C5C69AA}" srcOrd="1" destOrd="0" presId="urn:microsoft.com/office/officeart/2008/layout/LinedList"/>
    <dgm:cxn modelId="{5BCF7536-2875-4FBF-A506-5D9AE5AB09D9}" type="presParOf" srcId="{F5B497EE-32E9-466B-8F42-BFAB1C5C69AA}" destId="{E6B7C6E8-7FFD-4E00-B775-FAD25DAF7B66}" srcOrd="0" destOrd="0" presId="urn:microsoft.com/office/officeart/2008/layout/LinedList"/>
    <dgm:cxn modelId="{A302B5C9-1C0F-4341-80E0-CE8AA28E1510}" type="presParOf" srcId="{F5B497EE-32E9-466B-8F42-BFAB1C5C69AA}" destId="{934B3C95-5657-4977-9816-6F2F250A2281}" srcOrd="1" destOrd="0" presId="urn:microsoft.com/office/officeart/2008/layout/LinedList"/>
    <dgm:cxn modelId="{542EC236-1260-4408-9902-8CF70DA68417}" type="presParOf" srcId="{F5B497EE-32E9-466B-8F42-BFAB1C5C69AA}" destId="{36E133CF-87FC-4E95-935C-5671284A0811}" srcOrd="2" destOrd="0" presId="urn:microsoft.com/office/officeart/2008/layout/LinedList"/>
    <dgm:cxn modelId="{24EE9B2A-93C9-4570-B33D-748458AB3BD3}" type="presParOf" srcId="{3EA1232C-88CE-4C1A-898C-09E1330749C9}" destId="{A2C63975-906B-4D2F-ACA7-95FD2CBCB816}" srcOrd="2" destOrd="0" presId="urn:microsoft.com/office/officeart/2008/layout/LinedList"/>
    <dgm:cxn modelId="{01617DB5-84B9-46DE-979F-EB320021D263}" type="presParOf" srcId="{3EA1232C-88CE-4C1A-898C-09E1330749C9}" destId="{028424F5-37F1-445E-A3F4-1B8F09734FB2}" srcOrd="3"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97BD3-609D-4CCE-826B-C9579A4381B1}">
      <dsp:nvSpPr>
        <dsp:cNvPr id="0" name=""/>
        <dsp:cNvSpPr/>
      </dsp:nvSpPr>
      <dsp:spPr>
        <a:xfrm>
          <a:off x="0" y="370142"/>
          <a:ext cx="2020366" cy="20204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GSM : </a:t>
          </a:r>
          <a:r>
            <a:rPr lang="en-IN" sz="1400" b="1" kern="1200" dirty="0" smtClean="0"/>
            <a:t>Global System for Mobile communication</a:t>
          </a:r>
          <a:endParaRPr lang="en-IN" sz="1400" kern="1200" dirty="0"/>
        </a:p>
        <a:p>
          <a:pPr marL="114300" lvl="1" indent="-114300" algn="l" defTabSz="622300" rtl="0">
            <a:lnSpc>
              <a:spcPct val="90000"/>
            </a:lnSpc>
            <a:spcBef>
              <a:spcPct val="0"/>
            </a:spcBef>
            <a:spcAft>
              <a:spcPct val="15000"/>
            </a:spcAft>
            <a:buChar char="••"/>
          </a:pPr>
          <a:r>
            <a:rPr lang="en-IN" sz="1400" b="1" kern="1200" dirty="0" smtClean="0"/>
            <a:t>(2G, 900MHz, 1900MHz Bands)</a:t>
          </a:r>
          <a:endParaRPr lang="en-IN" sz="1400" kern="1200" dirty="0"/>
        </a:p>
      </dsp:txBody>
      <dsp:txXfrm>
        <a:off x="295876" y="666023"/>
        <a:ext cx="1428614" cy="1428638"/>
      </dsp:txXfrm>
    </dsp:sp>
    <dsp:sp modelId="{16B95458-2DB4-4CF2-9E6E-1DB0813DE3A6}">
      <dsp:nvSpPr>
        <dsp:cNvPr id="0" name=""/>
        <dsp:cNvSpPr/>
      </dsp:nvSpPr>
      <dsp:spPr>
        <a:xfrm>
          <a:off x="1034460" y="1856773"/>
          <a:ext cx="2020366" cy="20204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IN" sz="1400" b="1" kern="1200" smtClean="0"/>
            <a:t>CDMA – Code Division Multiple Access </a:t>
          </a:r>
          <a:endParaRPr lang="en-IN" sz="1400" kern="1200"/>
        </a:p>
        <a:p>
          <a:pPr marL="114300" lvl="1" indent="-114300" algn="l" defTabSz="622300" rtl="0">
            <a:lnSpc>
              <a:spcPct val="90000"/>
            </a:lnSpc>
            <a:spcBef>
              <a:spcPct val="0"/>
            </a:spcBef>
            <a:spcAft>
              <a:spcPct val="15000"/>
            </a:spcAft>
            <a:buChar char="••"/>
          </a:pPr>
          <a:r>
            <a:rPr lang="en-IN" sz="1400" b="1" kern="1200" dirty="0" smtClean="0"/>
            <a:t>(3G Wireless, 450,800,1900MHz Bands)</a:t>
          </a:r>
          <a:endParaRPr lang="en-IN" sz="1400" kern="1200" dirty="0"/>
        </a:p>
      </dsp:txBody>
      <dsp:txXfrm>
        <a:off x="1330336" y="2152654"/>
        <a:ext cx="1428614" cy="1428638"/>
      </dsp:txXfrm>
    </dsp:sp>
    <dsp:sp modelId="{78C76582-993B-48A7-BBE7-9E195898E706}">
      <dsp:nvSpPr>
        <dsp:cNvPr id="0" name=""/>
        <dsp:cNvSpPr/>
      </dsp:nvSpPr>
      <dsp:spPr>
        <a:xfrm>
          <a:off x="2069744" y="370142"/>
          <a:ext cx="2020366" cy="20204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dirty="0" smtClean="0"/>
            <a:t>LTE - Long Term Evolution</a:t>
          </a:r>
          <a:r>
            <a:rPr lang="en-US" sz="1400" kern="1200" dirty="0" smtClean="0"/>
            <a:t> </a:t>
          </a:r>
          <a:endParaRPr lang="en-IN" sz="1400" kern="1200" dirty="0"/>
        </a:p>
        <a:p>
          <a:pPr marL="114300" lvl="1" indent="-114300" algn="l" defTabSz="622300" rtl="0">
            <a:lnSpc>
              <a:spcPct val="90000"/>
            </a:lnSpc>
            <a:spcBef>
              <a:spcPct val="0"/>
            </a:spcBef>
            <a:spcAft>
              <a:spcPct val="15000"/>
            </a:spcAft>
            <a:buChar char="••"/>
          </a:pPr>
          <a:r>
            <a:rPr lang="en-US" sz="1400" kern="1200" dirty="0" smtClean="0"/>
            <a:t>(4G , for GSM </a:t>
          </a:r>
          <a:r>
            <a:rPr lang="en-IN" sz="1400" i="1" kern="1200" dirty="0" smtClean="0"/>
            <a:t>700, 750, 800 , 850 , 1800 , 1900 , 2100 , 2600 MHz</a:t>
          </a:r>
          <a:endParaRPr lang="en-IN" sz="1400" kern="1200" dirty="0"/>
        </a:p>
      </dsp:txBody>
      <dsp:txXfrm>
        <a:off x="2365620" y="666023"/>
        <a:ext cx="1428614" cy="1428638"/>
      </dsp:txXfrm>
    </dsp:sp>
    <dsp:sp modelId="{A8CAFE77-185D-4108-9FB6-8418B64A0DDD}">
      <dsp:nvSpPr>
        <dsp:cNvPr id="0" name=""/>
        <dsp:cNvSpPr/>
      </dsp:nvSpPr>
      <dsp:spPr>
        <a:xfrm>
          <a:off x="3104205" y="1856773"/>
          <a:ext cx="2020366" cy="20204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smtClean="0"/>
            <a:t>UMTS </a:t>
          </a:r>
          <a:r>
            <a:rPr lang="en-US" sz="1400" b="1" kern="1200" dirty="0" smtClean="0"/>
            <a:t>– Universal Mobile Telecommunications System</a:t>
          </a:r>
          <a:r>
            <a:rPr lang="en-US" sz="1400" kern="1200" dirty="0" smtClean="0"/>
            <a:t> </a:t>
          </a:r>
          <a:endParaRPr lang="en-IN" sz="1400" kern="1200" dirty="0"/>
        </a:p>
        <a:p>
          <a:pPr marL="114300" lvl="1" indent="-114300" algn="l" defTabSz="622300" rtl="0">
            <a:lnSpc>
              <a:spcPct val="90000"/>
            </a:lnSpc>
            <a:spcBef>
              <a:spcPct val="0"/>
            </a:spcBef>
            <a:spcAft>
              <a:spcPct val="15000"/>
            </a:spcAft>
            <a:buChar char="••"/>
          </a:pPr>
          <a:r>
            <a:rPr lang="en-US" sz="1400" kern="1200" dirty="0" smtClean="0"/>
            <a:t>(3G Technology WCDMA)</a:t>
          </a:r>
          <a:endParaRPr lang="en-IN" sz="1400" kern="1200" dirty="0"/>
        </a:p>
      </dsp:txBody>
      <dsp:txXfrm>
        <a:off x="3400081" y="2152654"/>
        <a:ext cx="1428614" cy="1428638"/>
      </dsp:txXfrm>
    </dsp:sp>
    <dsp:sp modelId="{4138DE04-21C0-4062-9874-6426AC2EC50A}">
      <dsp:nvSpPr>
        <dsp:cNvPr id="0" name=""/>
        <dsp:cNvSpPr/>
      </dsp:nvSpPr>
      <dsp:spPr>
        <a:xfrm>
          <a:off x="4139488" y="370142"/>
          <a:ext cx="2020366" cy="20204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dirty="0" smtClean="0"/>
            <a:t>HSDPA - High Speed Downlink Packet Access</a:t>
          </a:r>
          <a:r>
            <a:rPr lang="en-US" sz="1400" kern="1200" dirty="0" smtClean="0"/>
            <a:t> </a:t>
          </a:r>
          <a:endParaRPr lang="en-IN" sz="1400" kern="1200" dirty="0"/>
        </a:p>
        <a:p>
          <a:pPr marL="114300" lvl="1" indent="-114300" algn="l" defTabSz="622300" rtl="0">
            <a:lnSpc>
              <a:spcPct val="90000"/>
            </a:lnSpc>
            <a:spcBef>
              <a:spcPct val="0"/>
            </a:spcBef>
            <a:spcAft>
              <a:spcPct val="15000"/>
            </a:spcAft>
            <a:buChar char="••"/>
          </a:pPr>
          <a:r>
            <a:rPr lang="en-US" sz="1400" kern="1200" dirty="0" smtClean="0"/>
            <a:t>Advanced to 3G ,3.5 G</a:t>
          </a:r>
          <a:endParaRPr lang="en-IN" sz="1400" kern="1200" dirty="0"/>
        </a:p>
      </dsp:txBody>
      <dsp:txXfrm>
        <a:off x="4435364" y="666023"/>
        <a:ext cx="1428614" cy="1428638"/>
      </dsp:txXfrm>
    </dsp:sp>
    <dsp:sp modelId="{169A0DAF-10A1-42DF-AA00-95D4BCFAAEEF}">
      <dsp:nvSpPr>
        <dsp:cNvPr id="0" name=""/>
        <dsp:cNvSpPr/>
      </dsp:nvSpPr>
      <dsp:spPr>
        <a:xfrm>
          <a:off x="5173949" y="1856773"/>
          <a:ext cx="2020366" cy="20204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HSUPA – High Speed Uplink Packet Access</a:t>
          </a:r>
          <a:endParaRPr lang="en-IN" sz="1400" kern="1200"/>
        </a:p>
      </dsp:txBody>
      <dsp:txXfrm>
        <a:off x="5469825" y="2152654"/>
        <a:ext cx="1428614" cy="1428638"/>
      </dsp:txXfrm>
    </dsp:sp>
    <dsp:sp modelId="{869C47B0-2339-48B6-BC3D-F9F3B2443BF4}">
      <dsp:nvSpPr>
        <dsp:cNvPr id="0" name=""/>
        <dsp:cNvSpPr/>
      </dsp:nvSpPr>
      <dsp:spPr>
        <a:xfrm>
          <a:off x="6209233" y="370142"/>
          <a:ext cx="2020366" cy="20204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smtClean="0"/>
            <a:t>EV-DO – Evolution Data-Only</a:t>
          </a:r>
          <a:r>
            <a:rPr lang="en-US" sz="1400" kern="1200" smtClean="0"/>
            <a:t>. </a:t>
          </a:r>
          <a:endParaRPr lang="en-IN" sz="1400" kern="1200"/>
        </a:p>
        <a:p>
          <a:pPr marL="114300" lvl="1" indent="-114300" algn="l" defTabSz="622300" rtl="0">
            <a:lnSpc>
              <a:spcPct val="90000"/>
            </a:lnSpc>
            <a:spcBef>
              <a:spcPct val="0"/>
            </a:spcBef>
            <a:spcAft>
              <a:spcPct val="15000"/>
            </a:spcAft>
            <a:buChar char="••"/>
          </a:pPr>
          <a:r>
            <a:rPr lang="en-US" sz="1400" kern="1200" smtClean="0"/>
            <a:t>It mainly runs on CDMA Networks for 3G</a:t>
          </a:r>
          <a:endParaRPr lang="en-IN" sz="1400" kern="1200"/>
        </a:p>
      </dsp:txBody>
      <dsp:txXfrm>
        <a:off x="6505109" y="666023"/>
        <a:ext cx="1428614" cy="14286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6AD79-2518-49AE-AECF-C5F6C008978A}">
      <dsp:nvSpPr>
        <dsp:cNvPr id="0" name=""/>
        <dsp:cNvSpPr/>
      </dsp:nvSpPr>
      <dsp:spPr>
        <a:xfrm>
          <a:off x="0" y="0"/>
          <a:ext cx="5162550"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Two Aspects of Mobility</a:t>
          </a:r>
          <a:endParaRPr lang="en-IN" sz="3100" kern="1200" dirty="0"/>
        </a:p>
      </dsp:txBody>
      <dsp:txXfrm>
        <a:off x="36296" y="36296"/>
        <a:ext cx="5089958"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67F60-9B06-45EA-8E81-D31907D6B47C}">
      <dsp:nvSpPr>
        <dsp:cNvPr id="0" name=""/>
        <dsp:cNvSpPr/>
      </dsp:nvSpPr>
      <dsp:spPr>
        <a:xfrm>
          <a:off x="0" y="0"/>
          <a:ext cx="79080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F834FC-0A61-44D5-B7A0-7E3722C0EDE2}">
      <dsp:nvSpPr>
        <dsp:cNvPr id="0" name=""/>
        <dsp:cNvSpPr/>
      </dsp:nvSpPr>
      <dsp:spPr>
        <a:xfrm>
          <a:off x="0" y="0"/>
          <a:ext cx="1581607" cy="102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User Mobility</a:t>
          </a:r>
          <a:endParaRPr lang="en-IN" sz="2600" kern="1200" dirty="0"/>
        </a:p>
      </dsp:txBody>
      <dsp:txXfrm>
        <a:off x="0" y="0"/>
        <a:ext cx="1581607" cy="1028699"/>
      </dsp:txXfrm>
    </dsp:sp>
    <dsp:sp modelId="{56B819C5-10A6-4E65-8FD0-1466FB97AF56}">
      <dsp:nvSpPr>
        <dsp:cNvPr id="0" name=""/>
        <dsp:cNvSpPr/>
      </dsp:nvSpPr>
      <dsp:spPr>
        <a:xfrm>
          <a:off x="1700227" y="46713"/>
          <a:ext cx="6207808" cy="9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t>User mobility refers to a user who has access to the same or similar telecommunication services at different places, i.e., the user can be mobile, and the services will follow.</a:t>
          </a:r>
          <a:endParaRPr lang="en-IN" sz="1800" kern="1200" dirty="0"/>
        </a:p>
      </dsp:txBody>
      <dsp:txXfrm>
        <a:off x="1700227" y="46713"/>
        <a:ext cx="6207808" cy="934268"/>
      </dsp:txXfrm>
    </dsp:sp>
    <dsp:sp modelId="{AF768A01-5BBB-4B58-889E-8112E563575E}">
      <dsp:nvSpPr>
        <dsp:cNvPr id="0" name=""/>
        <dsp:cNvSpPr/>
      </dsp:nvSpPr>
      <dsp:spPr>
        <a:xfrm>
          <a:off x="1581607" y="980981"/>
          <a:ext cx="63264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340D79-05F0-45F5-99EB-75266C90D87A}">
      <dsp:nvSpPr>
        <dsp:cNvPr id="0" name=""/>
        <dsp:cNvSpPr/>
      </dsp:nvSpPr>
      <dsp:spPr>
        <a:xfrm>
          <a:off x="0" y="1028699"/>
          <a:ext cx="79080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860CC-430A-497D-A89D-2516A1DB567E}">
      <dsp:nvSpPr>
        <dsp:cNvPr id="0" name=""/>
        <dsp:cNvSpPr/>
      </dsp:nvSpPr>
      <dsp:spPr>
        <a:xfrm>
          <a:off x="0" y="1028699"/>
          <a:ext cx="1581607" cy="102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Device Portability</a:t>
          </a:r>
          <a:endParaRPr lang="en-IN" sz="2600" kern="1200" dirty="0"/>
        </a:p>
      </dsp:txBody>
      <dsp:txXfrm>
        <a:off x="0" y="1028699"/>
        <a:ext cx="1581607" cy="1028699"/>
      </dsp:txXfrm>
    </dsp:sp>
    <dsp:sp modelId="{934B3C95-5657-4977-9816-6F2F250A2281}">
      <dsp:nvSpPr>
        <dsp:cNvPr id="0" name=""/>
        <dsp:cNvSpPr/>
      </dsp:nvSpPr>
      <dsp:spPr>
        <a:xfrm>
          <a:off x="1700227" y="1075413"/>
          <a:ext cx="6207808" cy="9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Device portability refers to  the communication device moves (with or without a user). Many mechanisms in the network and inside the device have to make sure that communication is still possible while the device is moving. </a:t>
          </a:r>
          <a:r>
            <a:rPr lang="en-US" sz="1600" kern="1200" dirty="0" err="1" smtClean="0"/>
            <a:t>E.g</a:t>
          </a:r>
          <a:r>
            <a:rPr lang="en-US" sz="1600" kern="1200" dirty="0" smtClean="0"/>
            <a:t>; Mobile Phone System</a:t>
          </a:r>
          <a:endParaRPr lang="en-IN" sz="1600" kern="1200" dirty="0"/>
        </a:p>
      </dsp:txBody>
      <dsp:txXfrm>
        <a:off x="1700227" y="1075413"/>
        <a:ext cx="6207808" cy="934268"/>
      </dsp:txXfrm>
    </dsp:sp>
    <dsp:sp modelId="{A2C63975-906B-4D2F-ACA7-95FD2CBCB816}">
      <dsp:nvSpPr>
        <dsp:cNvPr id="0" name=""/>
        <dsp:cNvSpPr/>
      </dsp:nvSpPr>
      <dsp:spPr>
        <a:xfrm>
          <a:off x="1581607" y="2009681"/>
          <a:ext cx="63264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7-30T09:37:10.339"/>
    </inkml:context>
    <inkml:brush xml:id="br0">
      <inkml:brushProperty name="width" value="0.05292" units="cm"/>
      <inkml:brushProperty name="height" value="0.05292" units="cm"/>
      <inkml:brushProperty name="color" value="#FF0000"/>
    </inkml:brush>
  </inkml:definitions>
  <inkml:trace contextRef="#ctx0" brushRef="#br0">7320 16034 0,'18'0'297,"17"0"-297,18 0 32,-18 0-32,18 0 15,-35 0-15,17 0 0,-17 0 16,17 0-1,0 0-15,1 0 0,-1 0 16,-18 0-16,1 0 16,0 0-16,17 0 15,-17 0 1,17 0 0,-17 0-16,17 0 15,-18 0 1,19 0-16,-1-18 15,-17 18-15,17 0 16,-17 0-16,-1 0 16,1 0-16,0 0 15,17 0-15,-18 0 16,19 0 0,-19 0-1,1 0 1,0 0-16,-1 0 15,1 0 1,0 0 0,-1 0-16,1 0 15,-1 0 1,1 0 0,0 0-1,-1 0-15,1 0 16,0 0-1,-1 0 1,1 0 15,0 0-15,-1 0 0,1 0-1,-1 0 1,1 0-1,0 0 1,-1 0 0,1 0-1,0 0-15,-1 0 47,1 0-47,0 0 47,-1 0-31,1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81800-FD3C-4A23-BF92-09BCC2EC30F4}" type="datetimeFigureOut">
              <a:rPr lang="en-IN" smtClean="0"/>
              <a:t>24-07-2022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D0B52-612B-4B2D-8788-A44BB55BA7FD}" type="slidenum">
              <a:rPr lang="en-IN" smtClean="0"/>
              <a:t>‹#›</a:t>
            </a:fld>
            <a:endParaRPr lang="en-IN"/>
          </a:p>
        </p:txBody>
      </p:sp>
    </p:spTree>
    <p:extLst>
      <p:ext uri="{BB962C8B-B14F-4D97-AF65-F5344CB8AC3E}">
        <p14:creationId xmlns:p14="http://schemas.microsoft.com/office/powerpoint/2010/main" val="167368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24D0B52-612B-4B2D-8788-A44BB55BA7FD}" type="slidenum">
              <a:rPr lang="en-IN" smtClean="0"/>
              <a:t>1</a:t>
            </a:fld>
            <a:endParaRPr lang="en-IN"/>
          </a:p>
        </p:txBody>
      </p:sp>
    </p:spTree>
    <p:extLst>
      <p:ext uri="{BB962C8B-B14F-4D97-AF65-F5344CB8AC3E}">
        <p14:creationId xmlns:p14="http://schemas.microsoft.com/office/powerpoint/2010/main" val="3141461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Dedicated</a:t>
            </a:r>
            <a:r>
              <a:rPr lang="en-US" baseline="0" dirty="0" smtClean="0"/>
              <a:t> Channel once the connection is established in circuit switched.</a:t>
            </a:r>
          </a:p>
          <a:p>
            <a:r>
              <a:rPr lang="en-US" baseline="0" dirty="0" smtClean="0"/>
              <a:t>Data is broken into packets and each packet is transferred over various available routes. Protocol (TCP/IP) Packets are assembled at the destination.</a:t>
            </a:r>
          </a:p>
          <a:p>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23</a:t>
            </a:fld>
            <a:endParaRPr lang="en-US"/>
          </a:p>
        </p:txBody>
      </p:sp>
    </p:spTree>
    <p:extLst>
      <p:ext uri="{BB962C8B-B14F-4D97-AF65-F5344CB8AC3E}">
        <p14:creationId xmlns:p14="http://schemas.microsoft.com/office/powerpoint/2010/main" val="50205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telecommunications in general, a channel is </a:t>
            </a:r>
            <a:r>
              <a:rPr lang="en-US" sz="1200" b="1" i="0" kern="1200" dirty="0" smtClean="0">
                <a:solidFill>
                  <a:schemeClr val="tx1"/>
                </a:solidFill>
                <a:effectLst/>
                <a:latin typeface="+mn-lt"/>
                <a:ea typeface="+mn-ea"/>
                <a:cs typeface="+mn-cs"/>
              </a:rPr>
              <a:t>a separate path through which signals can flow</a:t>
            </a:r>
            <a:r>
              <a:rPr lang="en-US" sz="1200" b="0" i="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724D0B52-612B-4B2D-8788-A44BB55BA7FD}" type="slidenum">
              <a:rPr lang="en-IN" smtClean="0"/>
              <a:t>26</a:t>
            </a:fld>
            <a:endParaRPr lang="en-IN"/>
          </a:p>
        </p:txBody>
      </p:sp>
    </p:spTree>
    <p:extLst>
      <p:ext uri="{BB962C8B-B14F-4D97-AF65-F5344CB8AC3E}">
        <p14:creationId xmlns:p14="http://schemas.microsoft.com/office/powerpoint/2010/main" val="63980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the sender being a point in space. The sender now emits a signal with certain</a:t>
            </a:r>
          </a:p>
          <a:p>
            <a:r>
              <a:rPr lang="en-US" sz="1100" b="0" i="0" u="none" strike="noStrike" cap="none" baseline="0" dirty="0" smtClean="0">
                <a:solidFill>
                  <a:srgbClr val="000000"/>
                </a:solidFill>
                <a:latin typeface="Arial"/>
                <a:ea typeface="Arial"/>
                <a:cs typeface="Arial"/>
                <a:sym typeface="Arial"/>
              </a:rPr>
              <a:t>energy. This signal travels away from the sender at the speed of light as a wave</a:t>
            </a:r>
          </a:p>
          <a:p>
            <a:r>
              <a:rPr lang="en-US" sz="1100" b="0" i="0" u="none" strike="noStrike" cap="none" baseline="0" dirty="0" smtClean="0">
                <a:solidFill>
                  <a:srgbClr val="000000"/>
                </a:solidFill>
                <a:latin typeface="Arial"/>
                <a:ea typeface="Arial"/>
                <a:cs typeface="Arial"/>
                <a:sym typeface="Arial"/>
              </a:rPr>
              <a:t>with a spherical shape. If there is no obstacle, the sphere continuously grows with the sending energy equally distributed over the sphere’s surface. </a:t>
            </a:r>
          </a:p>
          <a:p>
            <a:r>
              <a:rPr lang="en-US" sz="1100" b="0" i="0" u="none" strike="noStrike" cap="none" baseline="0" dirty="0" smtClean="0">
                <a:solidFill>
                  <a:srgbClr val="000000"/>
                </a:solidFill>
                <a:latin typeface="Arial"/>
                <a:ea typeface="Arial"/>
                <a:cs typeface="Arial"/>
                <a:sym typeface="Arial"/>
              </a:rPr>
              <a:t>This surface area </a:t>
            </a:r>
            <a:r>
              <a:rPr lang="en-US" sz="1100" b="0" i="1" u="none" strike="noStrike" cap="none" baseline="0" dirty="0" smtClean="0">
                <a:solidFill>
                  <a:srgbClr val="000000"/>
                </a:solidFill>
                <a:latin typeface="Arial"/>
                <a:ea typeface="Arial"/>
                <a:cs typeface="Arial"/>
                <a:sym typeface="Arial"/>
              </a:rPr>
              <a:t>s </a:t>
            </a:r>
            <a:r>
              <a:rPr lang="en-US" sz="1100" b="0" i="0" u="none" strike="noStrike" cap="none" baseline="0" dirty="0" smtClean="0">
                <a:solidFill>
                  <a:srgbClr val="000000"/>
                </a:solidFill>
                <a:latin typeface="Arial"/>
                <a:ea typeface="Arial"/>
                <a:cs typeface="Arial"/>
                <a:sym typeface="Arial"/>
              </a:rPr>
              <a:t>grows with the increasing distance </a:t>
            </a:r>
            <a:r>
              <a:rPr lang="en-US" sz="1100" b="0" i="1" u="none" strike="noStrike" cap="none" baseline="0" dirty="0" smtClean="0">
                <a:solidFill>
                  <a:srgbClr val="000000"/>
                </a:solidFill>
                <a:latin typeface="Arial"/>
                <a:ea typeface="Arial"/>
                <a:cs typeface="Arial"/>
                <a:sym typeface="Arial"/>
              </a:rPr>
              <a:t>d </a:t>
            </a:r>
            <a:r>
              <a:rPr lang="en-US" sz="1100" b="0" i="0" u="none" strike="noStrike" cap="none" baseline="0" dirty="0" smtClean="0">
                <a:solidFill>
                  <a:srgbClr val="000000"/>
                </a:solidFill>
                <a:latin typeface="Arial"/>
                <a:ea typeface="Arial"/>
                <a:cs typeface="Arial"/>
                <a:sym typeface="Arial"/>
              </a:rPr>
              <a:t>from the center according to the </a:t>
            </a:r>
            <a:r>
              <a:rPr lang="en-IN" sz="1100" b="0" i="0" u="none" strike="noStrike" cap="none" baseline="0" dirty="0" smtClean="0">
                <a:solidFill>
                  <a:srgbClr val="000000"/>
                </a:solidFill>
                <a:latin typeface="Arial"/>
                <a:ea typeface="Arial"/>
                <a:cs typeface="Arial"/>
                <a:sym typeface="Arial"/>
              </a:rPr>
              <a:t>equation </a:t>
            </a:r>
            <a:r>
              <a:rPr lang="en-IN" sz="1100" b="0" i="1" u="none" strike="noStrike" cap="none" baseline="0" dirty="0" smtClean="0">
                <a:solidFill>
                  <a:srgbClr val="000000"/>
                </a:solidFill>
                <a:latin typeface="Arial"/>
                <a:ea typeface="Arial"/>
                <a:cs typeface="Arial"/>
                <a:sym typeface="Arial"/>
              </a:rPr>
              <a:t>s </a:t>
            </a:r>
            <a:r>
              <a:rPr lang="en-IN" sz="1100" b="0" i="0" u="none" strike="noStrike" cap="none" baseline="0" dirty="0" smtClean="0">
                <a:solidFill>
                  <a:srgbClr val="000000"/>
                </a:solidFill>
                <a:latin typeface="Arial"/>
                <a:ea typeface="Arial"/>
                <a:cs typeface="Arial"/>
                <a:sym typeface="Arial"/>
              </a:rPr>
              <a:t>= 4</a:t>
            </a:r>
            <a:r>
              <a:rPr lang="el-GR" sz="1100" b="0" i="1" u="none" strike="noStrike" cap="none" baseline="0" dirty="0" smtClean="0">
                <a:solidFill>
                  <a:srgbClr val="000000"/>
                </a:solidFill>
                <a:latin typeface="Arial"/>
                <a:ea typeface="Arial"/>
                <a:cs typeface="Arial"/>
                <a:sym typeface="Arial"/>
              </a:rPr>
              <a:t>π </a:t>
            </a:r>
            <a:r>
              <a:rPr lang="en-IN" sz="1100" b="0" i="1" u="none" strike="noStrike" cap="none" baseline="0" dirty="0" smtClean="0">
                <a:solidFill>
                  <a:srgbClr val="000000"/>
                </a:solidFill>
                <a:latin typeface="Arial"/>
                <a:ea typeface="Arial"/>
                <a:cs typeface="Arial"/>
                <a:sym typeface="Arial"/>
              </a:rPr>
              <a:t>d</a:t>
            </a:r>
            <a:r>
              <a:rPr lang="en-IN" sz="1100" b="0" i="0" u="none" strike="noStrike" cap="none" baseline="0" dirty="0" smtClean="0">
                <a:solidFill>
                  <a:srgbClr val="000000"/>
                </a:solidFill>
                <a:latin typeface="Arial"/>
                <a:ea typeface="Arial"/>
                <a:cs typeface="Arial"/>
                <a:sym typeface="Arial"/>
              </a:rPr>
              <a:t>2.</a:t>
            </a:r>
            <a:endParaRPr lang="en-IN" dirty="0"/>
          </a:p>
        </p:txBody>
      </p:sp>
    </p:spTree>
    <p:extLst>
      <p:ext uri="{BB962C8B-B14F-4D97-AF65-F5344CB8AC3E}">
        <p14:creationId xmlns:p14="http://schemas.microsoft.com/office/powerpoint/2010/main" val="2096900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Shadowing also called blocking :Even small obstacles like a simple wall, a truck on the street, or trees in an alley may block the signal.</a:t>
            </a:r>
          </a:p>
          <a:p>
            <a:r>
              <a:rPr lang="en-US" sz="1100" b="0" i="0" u="none" strike="noStrike" cap="none" baseline="0" dirty="0" smtClean="0">
                <a:solidFill>
                  <a:srgbClr val="000000"/>
                </a:solidFill>
                <a:latin typeface="Arial"/>
                <a:ea typeface="Arial"/>
                <a:cs typeface="Arial"/>
                <a:sym typeface="Arial"/>
              </a:rPr>
              <a:t>Effects like attenuation, scattering, diffraction, and refraction all happen simultaneously and are frequency and time dependent</a:t>
            </a:r>
            <a:endParaRPr lang="en-IN" dirty="0"/>
          </a:p>
        </p:txBody>
      </p:sp>
    </p:spTree>
    <p:extLst>
      <p:ext uri="{BB962C8B-B14F-4D97-AF65-F5344CB8AC3E}">
        <p14:creationId xmlns:p14="http://schemas.microsoft.com/office/powerpoint/2010/main" val="126717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100" b="0" i="0" u="none" strike="noStrike" cap="none" baseline="0" dirty="0" smtClean="0">
                <a:solidFill>
                  <a:srgbClr val="000000"/>
                </a:solidFill>
                <a:latin typeface="Arial"/>
                <a:ea typeface="Arial"/>
                <a:cs typeface="Arial"/>
                <a:sym typeface="Arial"/>
              </a:rPr>
              <a:t>most severe radio channel impairments, called </a:t>
            </a:r>
            <a:r>
              <a:rPr lang="en-IN" sz="1100" b="1" i="0" u="none" strike="noStrike" cap="none" baseline="0" dirty="0" smtClean="0">
                <a:solidFill>
                  <a:srgbClr val="000000"/>
                </a:solidFill>
                <a:latin typeface="Arial"/>
                <a:ea typeface="Arial"/>
                <a:cs typeface="Arial"/>
                <a:sym typeface="Arial"/>
              </a:rPr>
              <a:t>multi-path propagation</a:t>
            </a:r>
            <a:r>
              <a:rPr lang="en-IN" sz="1100" b="0" i="0" u="none" strike="noStrike" cap="none" baseline="0" dirty="0" smtClean="0">
                <a:solidFill>
                  <a:srgbClr val="000000"/>
                </a:solidFill>
                <a:latin typeface="Arial"/>
                <a:ea typeface="Arial"/>
                <a:cs typeface="Arial"/>
                <a:sym typeface="Arial"/>
              </a:rPr>
              <a:t>. </a:t>
            </a:r>
            <a:r>
              <a:rPr lang="en-US" sz="1100" b="1" i="0" u="none" strike="noStrike" cap="none" baseline="0" dirty="0" smtClean="0">
                <a:solidFill>
                  <a:srgbClr val="000000"/>
                </a:solidFill>
                <a:latin typeface="Arial"/>
                <a:ea typeface="Arial"/>
                <a:cs typeface="Arial"/>
                <a:sym typeface="Arial"/>
              </a:rPr>
              <a:t>delay spread</a:t>
            </a:r>
            <a:r>
              <a:rPr lang="en-US" sz="1100" b="0" i="0" u="none" strike="noStrike" cap="none" baseline="0" dirty="0" smtClean="0">
                <a:solidFill>
                  <a:srgbClr val="000000"/>
                </a:solidFill>
                <a:latin typeface="Arial"/>
                <a:ea typeface="Arial"/>
                <a:cs typeface="Arial"/>
                <a:sym typeface="Arial"/>
              </a:rPr>
              <a:t>: the original signal is spread due</a:t>
            </a:r>
          </a:p>
          <a:p>
            <a:r>
              <a:rPr lang="en-US" sz="1100" b="0" i="0" u="none" strike="noStrike" cap="none" baseline="0" dirty="0" smtClean="0">
                <a:solidFill>
                  <a:srgbClr val="000000"/>
                </a:solidFill>
                <a:latin typeface="Arial"/>
                <a:ea typeface="Arial"/>
                <a:cs typeface="Arial"/>
                <a:sym typeface="Arial"/>
              </a:rPr>
              <a:t>to different delays of parts of the signal</a:t>
            </a:r>
            <a:endParaRPr lang="en-IN" dirty="0"/>
          </a:p>
        </p:txBody>
      </p:sp>
    </p:spTree>
    <p:extLst>
      <p:ext uri="{BB962C8B-B14F-4D97-AF65-F5344CB8AC3E}">
        <p14:creationId xmlns:p14="http://schemas.microsoft.com/office/powerpoint/2010/main" val="2697253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Due to this interference, the signals of different symbols can cancel each other out leading to misinterpretations at the receiver and causing transmission errors.</a:t>
            </a:r>
            <a:endParaRPr lang="en-IN" dirty="0"/>
          </a:p>
        </p:txBody>
      </p:sp>
    </p:spTree>
    <p:extLst>
      <p:ext uri="{BB962C8B-B14F-4D97-AF65-F5344CB8AC3E}">
        <p14:creationId xmlns:p14="http://schemas.microsoft.com/office/powerpoint/2010/main" val="282816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Doppler shift causes random frequency shifts.</a:t>
            </a:r>
            <a:endParaRPr lang="en-IN" dirty="0"/>
          </a:p>
        </p:txBody>
      </p:sp>
    </p:spTree>
    <p:extLst>
      <p:ext uri="{BB962C8B-B14F-4D97-AF65-F5344CB8AC3E}">
        <p14:creationId xmlns:p14="http://schemas.microsoft.com/office/powerpoint/2010/main" val="1027287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Many users (car drivers) use the same medium (the highways) with hopefully no interference (i.e., accidents).</a:t>
            </a:r>
          </a:p>
          <a:p>
            <a:r>
              <a:rPr lang="en-US" sz="1100" b="0" i="0" u="none" strike="noStrike" cap="none" baseline="0" dirty="0" smtClean="0">
                <a:solidFill>
                  <a:srgbClr val="000000"/>
                </a:solidFill>
                <a:latin typeface="Arial"/>
                <a:ea typeface="Arial"/>
                <a:cs typeface="Arial"/>
                <a:sym typeface="Arial"/>
              </a:rPr>
              <a:t>different cars use the same medium (i.e., the same lane) at different points in </a:t>
            </a:r>
            <a:r>
              <a:rPr lang="en-IN" sz="1100" b="0" i="0" u="none" strike="noStrike" cap="none" baseline="0" dirty="0" smtClean="0">
                <a:solidFill>
                  <a:srgbClr val="000000"/>
                </a:solidFill>
                <a:latin typeface="Arial"/>
                <a:ea typeface="Arial"/>
                <a:cs typeface="Arial"/>
                <a:sym typeface="Arial"/>
              </a:rPr>
              <a:t>time (time division multiplexing).</a:t>
            </a:r>
            <a:endParaRPr lang="en-IN" dirty="0"/>
          </a:p>
        </p:txBody>
      </p:sp>
    </p:spTree>
    <p:extLst>
      <p:ext uri="{BB962C8B-B14F-4D97-AF65-F5344CB8AC3E}">
        <p14:creationId xmlns:p14="http://schemas.microsoft.com/office/powerpoint/2010/main" val="3024223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Senders using a certain frequency band can use this band continuously.</a:t>
            </a:r>
          </a:p>
          <a:p>
            <a:endParaRPr lang="en-IN" dirty="0"/>
          </a:p>
        </p:txBody>
      </p:sp>
      <p:sp>
        <p:nvSpPr>
          <p:cNvPr id="4" name="Slide Number Placeholder 3"/>
          <p:cNvSpPr>
            <a:spLocks noGrp="1"/>
          </p:cNvSpPr>
          <p:nvPr>
            <p:ph type="sldNum" sz="quarter" idx="10"/>
          </p:nvPr>
        </p:nvSpPr>
        <p:spPr/>
        <p:txBody>
          <a:bodyPr/>
          <a:lstStyle/>
          <a:p>
            <a:fld id="{724D0B52-612B-4B2D-8788-A44BB55BA7FD}" type="slidenum">
              <a:rPr lang="en-IN" smtClean="0"/>
              <a:t>38</a:t>
            </a:fld>
            <a:endParaRPr lang="en-IN"/>
          </a:p>
        </p:txBody>
      </p:sp>
    </p:spTree>
    <p:extLst>
      <p:ext uri="{BB962C8B-B14F-4D97-AF65-F5344CB8AC3E}">
        <p14:creationId xmlns:p14="http://schemas.microsoft.com/office/powerpoint/2010/main" val="2812311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Receiver has to know the code and must separate the channel with user data from the background noise composed of other signals and environmental noise.</a:t>
            </a:r>
          </a:p>
          <a:p>
            <a:r>
              <a:rPr lang="en-US" sz="1100" b="0" i="0" u="none" strike="noStrike" cap="none" baseline="0" dirty="0" smtClean="0">
                <a:solidFill>
                  <a:srgbClr val="000000"/>
                </a:solidFill>
                <a:latin typeface="Arial"/>
                <a:ea typeface="Arial"/>
                <a:cs typeface="Arial"/>
                <a:sym typeface="Arial"/>
              </a:rPr>
              <a:t>Additionally, a receiver must be precisely synchronized with the transmitter to </a:t>
            </a:r>
            <a:r>
              <a:rPr lang="en-IN" sz="1100" b="0" i="0" u="none" strike="noStrike" cap="none" baseline="0" dirty="0" smtClean="0">
                <a:solidFill>
                  <a:srgbClr val="000000"/>
                </a:solidFill>
                <a:latin typeface="Arial"/>
                <a:ea typeface="Arial"/>
                <a:cs typeface="Arial"/>
                <a:sym typeface="Arial"/>
              </a:rPr>
              <a:t>apply the decoding correctly.</a:t>
            </a:r>
            <a:endParaRPr lang="en-IN" dirty="0"/>
          </a:p>
        </p:txBody>
      </p:sp>
    </p:spTree>
    <p:extLst>
      <p:ext uri="{BB962C8B-B14F-4D97-AF65-F5344CB8AC3E}">
        <p14:creationId xmlns:p14="http://schemas.microsoft.com/office/powerpoint/2010/main" val="160830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 Networks: LAN IEEE 802.11, Mobile Extension for Internet protocol(IP)</a:t>
            </a:r>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3</a:t>
            </a:fld>
            <a:endParaRPr lang="en-US"/>
          </a:p>
        </p:txBody>
      </p:sp>
    </p:spTree>
    <p:extLst>
      <p:ext uri="{BB962C8B-B14F-4D97-AF65-F5344CB8AC3E}">
        <p14:creationId xmlns:p14="http://schemas.microsoft.com/office/powerpoint/2010/main" val="136410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data bits are separated into even and odd bits, the duration of each bit being doubled. The scheme also uses two frequencies: f1, the lower frequency, and f2, the higher frequency, with f2 = 2f1.</a:t>
            </a:r>
          </a:p>
          <a:p>
            <a:r>
              <a:rPr lang="en-US" sz="1100" b="0" i="0" u="none" strike="noStrike" cap="none" baseline="0" dirty="0" smtClean="0">
                <a:solidFill>
                  <a:srgbClr val="000000"/>
                </a:solidFill>
                <a:latin typeface="Arial"/>
                <a:ea typeface="Arial"/>
                <a:cs typeface="Arial"/>
                <a:sym typeface="Arial"/>
              </a:rPr>
              <a:t>if the even and the odd bit are both 0, then the higher frequency f2 is inverted (i.e., f2 is used with a phase shift of 180°); ● if the even bit is 1, the odd bit 0, then the lower frequency f1 is inverted.</a:t>
            </a:r>
            <a:endParaRPr lang="en-IN" dirty="0"/>
          </a:p>
        </p:txBody>
      </p:sp>
    </p:spTree>
    <p:extLst>
      <p:ext uri="{BB962C8B-B14F-4D97-AF65-F5344CB8AC3E}">
        <p14:creationId xmlns:p14="http://schemas.microsoft.com/office/powerpoint/2010/main" val="3679461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The transmitter ‘selects’ parts of the signal as shown in Figure 2.28 and</a:t>
            </a:r>
          </a:p>
          <a:p>
            <a:r>
              <a:rPr lang="en-US" sz="1100" b="0" i="0" u="none" strike="noStrike" cap="none" baseline="0" dirty="0" smtClean="0">
                <a:solidFill>
                  <a:srgbClr val="000000"/>
                </a:solidFill>
                <a:latin typeface="Arial"/>
                <a:ea typeface="Arial"/>
                <a:cs typeface="Arial"/>
                <a:sym typeface="Arial"/>
              </a:rPr>
              <a:t>concatenates them. To reconstruct data, the receiver has to compare the incoming</a:t>
            </a:r>
          </a:p>
          <a:p>
            <a:r>
              <a:rPr lang="en-US" sz="1100" b="0" i="0" u="none" strike="noStrike" cap="none" baseline="0" dirty="0" smtClean="0">
                <a:solidFill>
                  <a:srgbClr val="000000"/>
                </a:solidFill>
                <a:latin typeface="Arial"/>
                <a:ea typeface="Arial"/>
                <a:cs typeface="Arial"/>
                <a:sym typeface="Arial"/>
              </a:rPr>
              <a:t>signal with the reference signal. One problem of this scheme involves producing a reference signal at the receiver. Transmitter and receiver have to be synchronized very often, e.g., by using special</a:t>
            </a:r>
            <a:endParaRPr lang="en-IN" dirty="0"/>
          </a:p>
        </p:txBody>
      </p:sp>
    </p:spTree>
    <p:extLst>
      <p:ext uri="{BB962C8B-B14F-4D97-AF65-F5344CB8AC3E}">
        <p14:creationId xmlns:p14="http://schemas.microsoft.com/office/powerpoint/2010/main" val="1378295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baseline="0" dirty="0" smtClean="0">
                <a:solidFill>
                  <a:srgbClr val="000000"/>
                </a:solidFill>
                <a:latin typeface="Arial"/>
                <a:ea typeface="Arial"/>
                <a:cs typeface="Arial"/>
                <a:sym typeface="Arial"/>
              </a:rPr>
              <a:t>Using this scheme, frequency selective fading only influences some </a:t>
            </a:r>
            <a:r>
              <a:rPr lang="en-US" sz="1100" b="0" i="0" u="none" strike="noStrike" cap="none" baseline="0" smtClean="0">
                <a:solidFill>
                  <a:srgbClr val="000000"/>
                </a:solidFill>
                <a:latin typeface="Arial"/>
                <a:ea typeface="Arial"/>
                <a:cs typeface="Arial"/>
                <a:sym typeface="Arial"/>
              </a:rPr>
              <a:t>subcarriers, and </a:t>
            </a:r>
            <a:r>
              <a:rPr lang="en-US" sz="1100" b="0" i="0" u="none" strike="noStrike" cap="none" baseline="0" dirty="0" smtClean="0">
                <a:solidFill>
                  <a:srgbClr val="000000"/>
                </a:solidFill>
                <a:latin typeface="Arial"/>
                <a:ea typeface="Arial"/>
                <a:cs typeface="Arial"/>
                <a:sym typeface="Arial"/>
              </a:rPr>
              <a:t>not the whole signal – an additional benefit of MCM.</a:t>
            </a:r>
            <a:endParaRPr lang="en-IN" dirty="0"/>
          </a:p>
        </p:txBody>
      </p:sp>
    </p:spTree>
    <p:extLst>
      <p:ext uri="{BB962C8B-B14F-4D97-AF65-F5344CB8AC3E}">
        <p14:creationId xmlns:p14="http://schemas.microsoft.com/office/powerpoint/2010/main" val="1740382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StoneSerif"/>
              </a:rPr>
              <a:t>All in all, communication may be very difficult using such narrowband signals.</a:t>
            </a:r>
          </a:p>
          <a:p>
            <a:r>
              <a:rPr lang="en-US" sz="1100" dirty="0" smtClean="0">
                <a:latin typeface="StoneSerif"/>
              </a:rPr>
              <a:t>Depending on receiver characteristics, channels 1, 2, 5, and 6 could be received while the quality of channels 3 and 4 is too bad to reconstruct transmitted data. </a:t>
            </a:r>
            <a:endParaRPr lang="en-IN" dirty="0" smtClean="0"/>
          </a:p>
          <a:p>
            <a:endParaRPr lang="en-IN" dirty="0"/>
          </a:p>
        </p:txBody>
      </p:sp>
    </p:spTree>
    <p:extLst>
      <p:ext uri="{BB962C8B-B14F-4D97-AF65-F5344CB8AC3E}">
        <p14:creationId xmlns:p14="http://schemas.microsoft.com/office/powerpoint/2010/main" val="3055543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Rake receiver – to counter the effects of multipath fading</a:t>
            </a:r>
            <a:endParaRPr lang="en-IN" dirty="0"/>
          </a:p>
        </p:txBody>
      </p:sp>
      <p:sp>
        <p:nvSpPr>
          <p:cNvPr id="4" name="Slide Number Placeholder 3"/>
          <p:cNvSpPr>
            <a:spLocks noGrp="1"/>
          </p:cNvSpPr>
          <p:nvPr>
            <p:ph type="sldNum" sz="quarter" idx="10"/>
          </p:nvPr>
        </p:nvSpPr>
        <p:spPr/>
        <p:txBody>
          <a:bodyPr/>
          <a:lstStyle/>
          <a:p>
            <a:fld id="{724D0B52-612B-4B2D-8788-A44BB55BA7FD}" type="slidenum">
              <a:rPr lang="en-IN" smtClean="0"/>
              <a:t>60</a:t>
            </a:fld>
            <a:endParaRPr lang="en-IN"/>
          </a:p>
        </p:txBody>
      </p:sp>
    </p:spTree>
    <p:extLst>
      <p:ext uri="{BB962C8B-B14F-4D97-AF65-F5344CB8AC3E}">
        <p14:creationId xmlns:p14="http://schemas.microsoft.com/office/powerpoint/2010/main" val="2856901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so many base</a:t>
            </a:r>
            <a:r>
              <a:rPr lang="en-US" baseline="0" dirty="0" smtClean="0"/>
              <a:t> stations are installed? Why not less BS which are powerful?</a:t>
            </a:r>
            <a:endParaRPr lang="en-IN" dirty="0"/>
          </a:p>
        </p:txBody>
      </p:sp>
    </p:spTree>
    <p:extLst>
      <p:ext uri="{BB962C8B-B14F-4D97-AF65-F5344CB8AC3E}">
        <p14:creationId xmlns:p14="http://schemas.microsoft.com/office/powerpoint/2010/main" val="2463981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smtClean="0">
                <a:latin typeface="StoneSerif"/>
              </a:rPr>
              <a:t>If one transmitter is far away from another, i.e., outside the interference range, it can reuse the same frequencies. </a:t>
            </a:r>
          </a:p>
          <a:p>
            <a:r>
              <a:rPr lang="en-US" sz="1100" dirty="0" smtClean="0">
                <a:latin typeface="StoneSerif"/>
              </a:rPr>
              <a:t>On the contrary, they are limited to less possible users per km</a:t>
            </a:r>
            <a:r>
              <a:rPr lang="en-US" sz="800" dirty="0" smtClean="0">
                <a:latin typeface="StoneSerif"/>
              </a:rPr>
              <a:t>2</a:t>
            </a:r>
            <a:r>
              <a:rPr lang="en-US" sz="1100" dirty="0" smtClean="0">
                <a:latin typeface="StoneSerif"/>
              </a:rPr>
              <a:t>. This</a:t>
            </a:r>
            <a:r>
              <a:rPr lang="en-US" sz="1100" baseline="0" dirty="0" smtClean="0">
                <a:latin typeface="StoneSerif"/>
              </a:rPr>
              <a:t> </a:t>
            </a:r>
            <a:r>
              <a:rPr lang="en-US" sz="1100" dirty="0" smtClean="0">
                <a:latin typeface="StoneSerif"/>
              </a:rPr>
              <a:t>is also the reason for using very small cells in cities where many more</a:t>
            </a:r>
            <a:r>
              <a:rPr lang="en-US" sz="1100" baseline="0" dirty="0" smtClean="0">
                <a:latin typeface="StoneSerif"/>
              </a:rPr>
              <a:t> </a:t>
            </a:r>
            <a:r>
              <a:rPr lang="en-IN" sz="1100" dirty="0" smtClean="0">
                <a:latin typeface="StoneSerif"/>
              </a:rPr>
              <a:t>people use mobile phones.</a:t>
            </a:r>
          </a:p>
          <a:p>
            <a:endParaRPr lang="en-IN" dirty="0"/>
          </a:p>
        </p:txBody>
      </p:sp>
    </p:spTree>
    <p:extLst>
      <p:ext uri="{BB962C8B-B14F-4D97-AF65-F5344CB8AC3E}">
        <p14:creationId xmlns:p14="http://schemas.microsoft.com/office/powerpoint/2010/main" val="186819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StoneSerif"/>
              </a:rPr>
              <a:t>This includes many antennas, switches for call forwarding, location registers to find a mobile station </a:t>
            </a:r>
            <a:r>
              <a:rPr lang="en-US" dirty="0" err="1" smtClean="0">
                <a:latin typeface="StoneSerif"/>
              </a:rPr>
              <a:t>etc</a:t>
            </a:r>
            <a:r>
              <a:rPr lang="en-US" dirty="0" smtClean="0">
                <a:latin typeface="StoneSerif"/>
              </a:rPr>
              <a:t>, which makes the</a:t>
            </a:r>
            <a:r>
              <a:rPr lang="en-US" baseline="0" dirty="0" smtClean="0">
                <a:latin typeface="StoneSerif"/>
              </a:rPr>
              <a:t> </a:t>
            </a:r>
            <a:r>
              <a:rPr lang="en-IN" dirty="0" smtClean="0">
                <a:latin typeface="StoneSerif"/>
              </a:rPr>
              <a:t>whole system quite expensive.</a:t>
            </a:r>
          </a:p>
          <a:p>
            <a:endParaRPr lang="en-IN" dirty="0"/>
          </a:p>
        </p:txBody>
      </p:sp>
    </p:spTree>
    <p:extLst>
      <p:ext uri="{BB962C8B-B14F-4D97-AF65-F5344CB8AC3E}">
        <p14:creationId xmlns:p14="http://schemas.microsoft.com/office/powerpoint/2010/main" val="337811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femtocell</a:t>
            </a:r>
            <a:r>
              <a:rPr lang="en-US" sz="1200" b="0" i="0" kern="1200" dirty="0" smtClean="0">
                <a:solidFill>
                  <a:schemeClr val="tx1"/>
                </a:solidFill>
                <a:effectLst/>
                <a:latin typeface="+mn-lt"/>
                <a:ea typeface="+mn-ea"/>
                <a:cs typeface="+mn-cs"/>
              </a:rPr>
              <a:t> is a small, low-power cellular base station, typically designed for use in a home or small business</a:t>
            </a:r>
          </a:p>
          <a:p>
            <a:r>
              <a:rPr lang="en-US" sz="1200" b="0" i="0" kern="1200" dirty="0" smtClean="0">
                <a:solidFill>
                  <a:schemeClr val="tx1"/>
                </a:solidFill>
                <a:effectLst/>
                <a:latin typeface="+mn-lt"/>
                <a:ea typeface="+mn-ea"/>
                <a:cs typeface="+mn-cs"/>
              </a:rPr>
              <a:t>SON, or self-organizing networks, use software to help operators automate network functions and control equipment.</a:t>
            </a:r>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5</a:t>
            </a:fld>
            <a:endParaRPr lang="en-US"/>
          </a:p>
        </p:txBody>
      </p:sp>
    </p:spTree>
    <p:extLst>
      <p:ext uri="{BB962C8B-B14F-4D97-AF65-F5344CB8AC3E}">
        <p14:creationId xmlns:p14="http://schemas.microsoft.com/office/powerpoint/2010/main" val="290465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DAB: Digital Audio Broadcasting, </a:t>
            </a:r>
            <a:r>
              <a:rPr lang="en-IN" sz="1200" b="1" i="0" u="none" strike="noStrike" kern="1200" dirty="0" smtClean="0">
                <a:solidFill>
                  <a:schemeClr val="tx1"/>
                </a:solidFill>
                <a:effectLst/>
                <a:latin typeface="+mn-lt"/>
                <a:ea typeface="+mn-ea"/>
                <a:cs typeface="+mn-cs"/>
              </a:rPr>
              <a:t>GSM – Global System for Mobile communication</a:t>
            </a:r>
            <a:r>
              <a:rPr lang="en-IN" sz="1200" b="0" i="0" kern="1200" dirty="0" smtClean="0">
                <a:solidFill>
                  <a:schemeClr val="tx1"/>
                </a:solidFill>
                <a:effectLst/>
                <a:latin typeface="+mn-lt"/>
                <a:ea typeface="+mn-ea"/>
                <a:cs typeface="+mn-cs"/>
              </a:rPr>
              <a:t> , GPS: Global Positioning system</a:t>
            </a:r>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6</a:t>
            </a:fld>
            <a:endParaRPr lang="en-US"/>
          </a:p>
        </p:txBody>
      </p:sp>
    </p:spTree>
    <p:extLst>
      <p:ext uri="{BB962C8B-B14F-4D97-AF65-F5344CB8AC3E}">
        <p14:creationId xmlns:p14="http://schemas.microsoft.com/office/powerpoint/2010/main" val="401038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dirty="0" smtClean="0">
                <a:solidFill>
                  <a:schemeClr val="tx1"/>
                </a:solidFill>
                <a:effectLst/>
                <a:latin typeface="+mn-lt"/>
                <a:ea typeface="+mn-ea"/>
                <a:cs typeface="+mn-cs"/>
              </a:rPr>
              <a:t>GSM – Global System for Mobile communication</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Adhoc</a:t>
            </a:r>
            <a:r>
              <a:rPr lang="en-IN" sz="1200" b="0" i="0" kern="1200" dirty="0" smtClean="0">
                <a:solidFill>
                  <a:schemeClr val="tx1"/>
                </a:solidFill>
                <a:effectLst/>
                <a:latin typeface="+mn-lt"/>
                <a:ea typeface="+mn-ea"/>
                <a:cs typeface="+mn-cs"/>
              </a:rPr>
              <a:t> is a decentralized type of network, No pre installed infrastructure required)</a:t>
            </a:r>
          </a:p>
          <a:p>
            <a:r>
              <a:rPr lang="en-US" dirty="0" smtClean="0"/>
              <a:t>DAB : Digital Audio</a:t>
            </a:r>
            <a:r>
              <a:rPr lang="en-US" baseline="0" dirty="0" smtClean="0"/>
              <a:t> Broadcasting (DAB v/s FM) (Not in India, AIR is taking an initiative to change it) Private FM firms are not into it.</a:t>
            </a:r>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8</a:t>
            </a:fld>
            <a:endParaRPr lang="en-US"/>
          </a:p>
        </p:txBody>
      </p:sp>
    </p:spTree>
    <p:extLst>
      <p:ext uri="{BB962C8B-B14F-4D97-AF65-F5344CB8AC3E}">
        <p14:creationId xmlns:p14="http://schemas.microsoft.com/office/powerpoint/2010/main" val="196765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Tata </a:t>
            </a:r>
            <a:r>
              <a:rPr lang="en-US" sz="1200" b="0" i="0" kern="1200" dirty="0" err="1" smtClean="0">
                <a:solidFill>
                  <a:schemeClr val="tx1"/>
                </a:solidFill>
                <a:effectLst/>
                <a:latin typeface="+mn-lt"/>
                <a:ea typeface="+mn-ea"/>
                <a:cs typeface="+mn-cs"/>
              </a:rPr>
              <a:t>Docomo</a:t>
            </a:r>
            <a:r>
              <a:rPr lang="en-US" sz="1200" b="0" i="0" kern="1200" dirty="0" smtClean="0">
                <a:solidFill>
                  <a:schemeClr val="tx1"/>
                </a:solidFill>
                <a:effectLst/>
                <a:latin typeface="+mn-lt"/>
                <a:ea typeface="+mn-ea"/>
                <a:cs typeface="+mn-cs"/>
              </a:rPr>
              <a:t> CDMA (Previously called as Tata </a:t>
            </a:r>
            <a:r>
              <a:rPr lang="en-US" sz="1200" b="0" i="0" kern="1200" dirty="0" err="1" smtClean="0">
                <a:solidFill>
                  <a:schemeClr val="tx1"/>
                </a:solidFill>
                <a:effectLst/>
                <a:latin typeface="+mn-lt"/>
                <a:ea typeface="+mn-ea"/>
                <a:cs typeface="+mn-cs"/>
              </a:rPr>
              <a:t>Indicom</a:t>
            </a:r>
            <a:r>
              <a:rPr lang="en-US" sz="1200" b="0" i="0" kern="1200" dirty="0" smtClean="0">
                <a:solidFill>
                  <a:schemeClr val="tx1"/>
                </a:solidFill>
                <a:effectLst/>
                <a:latin typeface="+mn-lt"/>
                <a:ea typeface="+mn-ea"/>
                <a:cs typeface="+mn-cs"/>
              </a:rPr>
              <a:t>), Reliance CDMA and BSNL etc.</a:t>
            </a:r>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12</a:t>
            </a:fld>
            <a:endParaRPr lang="en-US"/>
          </a:p>
        </p:txBody>
      </p:sp>
    </p:spTree>
    <p:extLst>
      <p:ext uri="{BB962C8B-B14F-4D97-AF65-F5344CB8AC3E}">
        <p14:creationId xmlns:p14="http://schemas.microsoft.com/office/powerpoint/2010/main" val="5252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 is impossible to create a great experience without </a:t>
            </a:r>
            <a:r>
              <a:rPr lang="en-IN" sz="1200" b="0" i="0" u="none" strike="noStrike" kern="1200" baseline="0" dirty="0" smtClean="0">
                <a:solidFill>
                  <a:schemeClr val="tx1"/>
                </a:solidFill>
                <a:latin typeface="+mn-lt"/>
                <a:ea typeface="+mn-ea"/>
                <a:cs typeface="+mn-cs"/>
              </a:rPr>
              <a:t>three ingredients. We will concentrate on third ingredient in the </a:t>
            </a:r>
            <a:r>
              <a:rPr lang="en-IN" sz="1200" b="0" i="0" u="none" strike="noStrike" kern="1200" baseline="0" smtClean="0">
                <a:solidFill>
                  <a:schemeClr val="tx1"/>
                </a:solidFill>
                <a:latin typeface="+mn-lt"/>
                <a:ea typeface="+mn-ea"/>
                <a:cs typeface="+mn-cs"/>
              </a:rPr>
              <a:t>video.</a:t>
            </a:r>
            <a:endParaRPr lang="en-IN" dirty="0"/>
          </a:p>
        </p:txBody>
      </p:sp>
      <p:sp>
        <p:nvSpPr>
          <p:cNvPr id="4" name="Slide Number Placeholder 3"/>
          <p:cNvSpPr>
            <a:spLocks noGrp="1"/>
          </p:cNvSpPr>
          <p:nvPr>
            <p:ph type="sldNum" sz="quarter" idx="10"/>
          </p:nvPr>
        </p:nvSpPr>
        <p:spPr/>
        <p:txBody>
          <a:bodyPr/>
          <a:lstStyle/>
          <a:p>
            <a:fld id="{8BA4BF01-9FE5-4AE8-BAB0-6074C48F4EC0}" type="slidenum">
              <a:rPr lang="en-IN" smtClean="0"/>
              <a:t>15</a:t>
            </a:fld>
            <a:endParaRPr lang="en-IN"/>
          </a:p>
        </p:txBody>
      </p:sp>
    </p:spTree>
    <p:extLst>
      <p:ext uri="{BB962C8B-B14F-4D97-AF65-F5344CB8AC3E}">
        <p14:creationId xmlns:p14="http://schemas.microsoft.com/office/powerpoint/2010/main" val="2672648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Modems were used for computers for using existing PSTN networks (</a:t>
            </a:r>
            <a:r>
              <a:rPr lang="en-IN" sz="1200" b="0" i="1" kern="1200" dirty="0" smtClean="0">
                <a:solidFill>
                  <a:schemeClr val="tx1"/>
                </a:solidFill>
                <a:effectLst/>
                <a:latin typeface="+mn-lt"/>
                <a:ea typeface="+mn-ea"/>
                <a:cs typeface="+mn-cs"/>
              </a:rPr>
              <a:t>Public Switched Telephone Network</a:t>
            </a:r>
            <a:r>
              <a:rPr lang="en-IN" sz="1200" b="0" i="0" kern="1200" dirty="0" smtClean="0">
                <a:solidFill>
                  <a:schemeClr val="tx1"/>
                </a:solidFill>
                <a:effectLst/>
                <a:latin typeface="+mn-lt"/>
                <a:ea typeface="+mn-ea"/>
                <a:cs typeface="+mn-cs"/>
              </a:rPr>
              <a:t> )</a:t>
            </a:r>
            <a:endParaRPr lang="en-US" dirty="0" smtClean="0"/>
          </a:p>
          <a:p>
            <a:r>
              <a:rPr lang="en-US" dirty="0" smtClean="0"/>
              <a:t>Drawbacks of analog signals: Over long distance cannot maintain high quality, carry less information</a:t>
            </a:r>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20</a:t>
            </a:fld>
            <a:endParaRPr lang="en-US"/>
          </a:p>
        </p:txBody>
      </p:sp>
    </p:spTree>
    <p:extLst>
      <p:ext uri="{BB962C8B-B14F-4D97-AF65-F5344CB8AC3E}">
        <p14:creationId xmlns:p14="http://schemas.microsoft.com/office/powerpoint/2010/main" val="100471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ISDN terminal adapter is used</a:t>
            </a:r>
            <a:r>
              <a:rPr lang="en-US" baseline="0" dirty="0" smtClean="0"/>
              <a:t> to convert data into </a:t>
            </a:r>
            <a:r>
              <a:rPr lang="en-US" baseline="0" dirty="0" err="1" smtClean="0"/>
              <a:t>isdn</a:t>
            </a:r>
            <a:r>
              <a:rPr lang="en-US" baseline="0" dirty="0" smtClean="0"/>
              <a:t> format. (</a:t>
            </a:r>
            <a:r>
              <a:rPr lang="en-IN" sz="1200" b="0" i="1" kern="1200" dirty="0" smtClean="0">
                <a:solidFill>
                  <a:schemeClr val="tx1"/>
                </a:solidFill>
                <a:effectLst/>
                <a:latin typeface="+mn-lt"/>
                <a:ea typeface="+mn-ea"/>
                <a:cs typeface="+mn-cs"/>
              </a:rPr>
              <a:t>Integrated Services Digital Network</a:t>
            </a:r>
            <a:r>
              <a:rPr lang="en-IN" sz="1200" b="0" i="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C57F4E16-8624-44BD-BBA9-A98E6A0C567A}" type="slidenum">
              <a:rPr lang="en-US" smtClean="0"/>
              <a:t>21</a:t>
            </a:fld>
            <a:endParaRPr lang="en-US"/>
          </a:p>
        </p:txBody>
      </p:sp>
    </p:spTree>
    <p:extLst>
      <p:ext uri="{BB962C8B-B14F-4D97-AF65-F5344CB8AC3E}">
        <p14:creationId xmlns:p14="http://schemas.microsoft.com/office/powerpoint/2010/main" val="220012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B9104EB-E959-4A0A-809D-69D2EE94CF43}" type="datetime1">
              <a:rPr lang="en-IN" smtClean="0"/>
              <a:t>24-07-2022</a:t>
            </a:fld>
            <a:endParaRPr lang="en-IN"/>
          </a:p>
        </p:txBody>
      </p:sp>
      <p:sp>
        <p:nvSpPr>
          <p:cNvPr id="5" name="Footer Placeholder 4"/>
          <p:cNvSpPr>
            <a:spLocks noGrp="1"/>
          </p:cNvSpPr>
          <p:nvPr>
            <p:ph type="ftr" sz="quarter" idx="11"/>
          </p:nvPr>
        </p:nvSpPr>
        <p:spPr/>
        <p:txBody>
          <a:bodyPr/>
          <a:lstStyle/>
          <a:p>
            <a:r>
              <a:rPr lang="en-IN" smtClean="0"/>
              <a:t>Prof. Preeti Godabole</a:t>
            </a:r>
            <a:endParaRPr lang="en-IN"/>
          </a:p>
        </p:txBody>
      </p:sp>
      <p:sp>
        <p:nvSpPr>
          <p:cNvPr id="6" name="Slide Number Placeholder 5"/>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234949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E06AD6-D07A-4C57-8385-521650C72B82}" type="datetime1">
              <a:rPr lang="en-IN" smtClean="0"/>
              <a:t>24-07-2022</a:t>
            </a:fld>
            <a:endParaRPr lang="en-IN"/>
          </a:p>
        </p:txBody>
      </p:sp>
      <p:sp>
        <p:nvSpPr>
          <p:cNvPr id="5" name="Footer Placeholder 4"/>
          <p:cNvSpPr>
            <a:spLocks noGrp="1"/>
          </p:cNvSpPr>
          <p:nvPr>
            <p:ph type="ftr" sz="quarter" idx="11"/>
          </p:nvPr>
        </p:nvSpPr>
        <p:spPr/>
        <p:txBody>
          <a:bodyPr/>
          <a:lstStyle/>
          <a:p>
            <a:r>
              <a:rPr lang="en-IN" smtClean="0"/>
              <a:t>Prof. Preeti Godabole</a:t>
            </a:r>
            <a:endParaRPr lang="en-IN"/>
          </a:p>
        </p:txBody>
      </p:sp>
      <p:sp>
        <p:nvSpPr>
          <p:cNvPr id="6" name="Slide Number Placeholder 5"/>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310650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E4CBCA-94B1-4BBA-8B7D-F6E9518EC257}" type="datetime1">
              <a:rPr lang="en-IN" smtClean="0"/>
              <a:t>24-07-2022</a:t>
            </a:fld>
            <a:endParaRPr lang="en-IN"/>
          </a:p>
        </p:txBody>
      </p:sp>
      <p:sp>
        <p:nvSpPr>
          <p:cNvPr id="5" name="Footer Placeholder 4"/>
          <p:cNvSpPr>
            <a:spLocks noGrp="1"/>
          </p:cNvSpPr>
          <p:nvPr>
            <p:ph type="ftr" sz="quarter" idx="11"/>
          </p:nvPr>
        </p:nvSpPr>
        <p:spPr/>
        <p:txBody>
          <a:bodyPr/>
          <a:lstStyle/>
          <a:p>
            <a:r>
              <a:rPr lang="en-IN" smtClean="0"/>
              <a:t>Prof. Preeti Godabole</a:t>
            </a:r>
            <a:endParaRPr lang="en-IN"/>
          </a:p>
        </p:txBody>
      </p:sp>
      <p:sp>
        <p:nvSpPr>
          <p:cNvPr id="6" name="Slide Number Placeholder 5"/>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28976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673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847A30-E10D-4F14-A027-080B1BF78BC6}" type="datetime1">
              <a:rPr lang="en-IN" smtClean="0"/>
              <a:t>24-07-2022</a:t>
            </a:fld>
            <a:endParaRPr lang="en-IN"/>
          </a:p>
        </p:txBody>
      </p:sp>
      <p:sp>
        <p:nvSpPr>
          <p:cNvPr id="5" name="Footer Placeholder 4"/>
          <p:cNvSpPr>
            <a:spLocks noGrp="1"/>
          </p:cNvSpPr>
          <p:nvPr>
            <p:ph type="ftr" sz="quarter" idx="11"/>
          </p:nvPr>
        </p:nvSpPr>
        <p:spPr/>
        <p:txBody>
          <a:bodyPr/>
          <a:lstStyle/>
          <a:p>
            <a:r>
              <a:rPr lang="en-IN" smtClean="0"/>
              <a:t>Prof. Preeti Godabole</a:t>
            </a:r>
            <a:endParaRPr lang="en-IN"/>
          </a:p>
        </p:txBody>
      </p:sp>
      <p:sp>
        <p:nvSpPr>
          <p:cNvPr id="6" name="Slide Number Placeholder 5"/>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155119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DE0DD-AC57-43A1-9531-5988441A04A2}" type="datetime1">
              <a:rPr lang="en-IN" smtClean="0"/>
              <a:t>24-07-2022</a:t>
            </a:fld>
            <a:endParaRPr lang="en-IN"/>
          </a:p>
        </p:txBody>
      </p:sp>
      <p:sp>
        <p:nvSpPr>
          <p:cNvPr id="5" name="Footer Placeholder 4"/>
          <p:cNvSpPr>
            <a:spLocks noGrp="1"/>
          </p:cNvSpPr>
          <p:nvPr>
            <p:ph type="ftr" sz="quarter" idx="11"/>
          </p:nvPr>
        </p:nvSpPr>
        <p:spPr/>
        <p:txBody>
          <a:bodyPr/>
          <a:lstStyle/>
          <a:p>
            <a:r>
              <a:rPr lang="en-IN" smtClean="0"/>
              <a:t>Prof. Preeti Godabole</a:t>
            </a:r>
            <a:endParaRPr lang="en-IN"/>
          </a:p>
        </p:txBody>
      </p:sp>
      <p:sp>
        <p:nvSpPr>
          <p:cNvPr id="6" name="Slide Number Placeholder 5"/>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213257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5D79BE-BFF5-4FD2-8F92-7BE08BB30CE1}" type="datetime1">
              <a:rPr lang="en-IN" smtClean="0"/>
              <a:t>24-07-2022</a:t>
            </a:fld>
            <a:endParaRPr lang="en-IN"/>
          </a:p>
        </p:txBody>
      </p:sp>
      <p:sp>
        <p:nvSpPr>
          <p:cNvPr id="6" name="Footer Placeholder 5"/>
          <p:cNvSpPr>
            <a:spLocks noGrp="1"/>
          </p:cNvSpPr>
          <p:nvPr>
            <p:ph type="ftr" sz="quarter" idx="11"/>
          </p:nvPr>
        </p:nvSpPr>
        <p:spPr/>
        <p:txBody>
          <a:bodyPr/>
          <a:lstStyle/>
          <a:p>
            <a:r>
              <a:rPr lang="en-IN" smtClean="0"/>
              <a:t>Prof. Preeti Godabole</a:t>
            </a:r>
            <a:endParaRPr lang="en-IN"/>
          </a:p>
        </p:txBody>
      </p:sp>
      <p:sp>
        <p:nvSpPr>
          <p:cNvPr id="7" name="Slide Number Placeholder 6"/>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386051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31AA02-7EAB-43B1-A474-4B36BC87163C}" type="datetime1">
              <a:rPr lang="en-IN" smtClean="0"/>
              <a:t>24-07-2022</a:t>
            </a:fld>
            <a:endParaRPr lang="en-IN"/>
          </a:p>
        </p:txBody>
      </p:sp>
      <p:sp>
        <p:nvSpPr>
          <p:cNvPr id="8" name="Footer Placeholder 7"/>
          <p:cNvSpPr>
            <a:spLocks noGrp="1"/>
          </p:cNvSpPr>
          <p:nvPr>
            <p:ph type="ftr" sz="quarter" idx="11"/>
          </p:nvPr>
        </p:nvSpPr>
        <p:spPr/>
        <p:txBody>
          <a:bodyPr/>
          <a:lstStyle/>
          <a:p>
            <a:r>
              <a:rPr lang="en-IN" smtClean="0"/>
              <a:t>Prof. Preeti Godabole</a:t>
            </a:r>
            <a:endParaRPr lang="en-IN"/>
          </a:p>
        </p:txBody>
      </p:sp>
      <p:sp>
        <p:nvSpPr>
          <p:cNvPr id="9" name="Slide Number Placeholder 8"/>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262070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EB0829-40CA-4F8A-8016-4DCBE3EF0D5D}" type="datetime1">
              <a:rPr lang="en-IN" smtClean="0"/>
              <a:t>24-07-2022</a:t>
            </a:fld>
            <a:endParaRPr lang="en-IN"/>
          </a:p>
        </p:txBody>
      </p:sp>
      <p:sp>
        <p:nvSpPr>
          <p:cNvPr id="4" name="Footer Placeholder 3"/>
          <p:cNvSpPr>
            <a:spLocks noGrp="1"/>
          </p:cNvSpPr>
          <p:nvPr>
            <p:ph type="ftr" sz="quarter" idx="11"/>
          </p:nvPr>
        </p:nvSpPr>
        <p:spPr/>
        <p:txBody>
          <a:bodyPr/>
          <a:lstStyle/>
          <a:p>
            <a:r>
              <a:rPr lang="en-IN" smtClean="0"/>
              <a:t>Prof. Preeti Godabole</a:t>
            </a:r>
            <a:endParaRPr lang="en-IN"/>
          </a:p>
        </p:txBody>
      </p:sp>
      <p:sp>
        <p:nvSpPr>
          <p:cNvPr id="5" name="Slide Number Placeholder 4"/>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79564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00B72-FC40-4F28-B3B7-F016C0C2CCF4}" type="datetime1">
              <a:rPr lang="en-IN" smtClean="0"/>
              <a:t>24-07-2022</a:t>
            </a:fld>
            <a:endParaRPr lang="en-IN"/>
          </a:p>
        </p:txBody>
      </p:sp>
      <p:sp>
        <p:nvSpPr>
          <p:cNvPr id="3" name="Footer Placeholder 2"/>
          <p:cNvSpPr>
            <a:spLocks noGrp="1"/>
          </p:cNvSpPr>
          <p:nvPr>
            <p:ph type="ftr" sz="quarter" idx="11"/>
          </p:nvPr>
        </p:nvSpPr>
        <p:spPr/>
        <p:txBody>
          <a:bodyPr/>
          <a:lstStyle/>
          <a:p>
            <a:r>
              <a:rPr lang="en-IN" smtClean="0"/>
              <a:t>Prof. Preeti Godabole</a:t>
            </a:r>
            <a:endParaRPr lang="en-IN"/>
          </a:p>
        </p:txBody>
      </p:sp>
      <p:sp>
        <p:nvSpPr>
          <p:cNvPr id="4" name="Slide Number Placeholder 3"/>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187485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93562-1D07-4F6F-A4DF-4E72D103C836}" type="datetime1">
              <a:rPr lang="en-IN" smtClean="0"/>
              <a:t>24-07-2022</a:t>
            </a:fld>
            <a:endParaRPr lang="en-IN"/>
          </a:p>
        </p:txBody>
      </p:sp>
      <p:sp>
        <p:nvSpPr>
          <p:cNvPr id="6" name="Footer Placeholder 5"/>
          <p:cNvSpPr>
            <a:spLocks noGrp="1"/>
          </p:cNvSpPr>
          <p:nvPr>
            <p:ph type="ftr" sz="quarter" idx="11"/>
          </p:nvPr>
        </p:nvSpPr>
        <p:spPr/>
        <p:txBody>
          <a:bodyPr/>
          <a:lstStyle/>
          <a:p>
            <a:r>
              <a:rPr lang="en-IN" smtClean="0"/>
              <a:t>Prof. Preeti Godabole</a:t>
            </a:r>
            <a:endParaRPr lang="en-IN"/>
          </a:p>
        </p:txBody>
      </p:sp>
      <p:sp>
        <p:nvSpPr>
          <p:cNvPr id="7" name="Slide Number Placeholder 6"/>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81116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7CC79-5ED0-4A43-ACFD-7F3F17D0A2F7}" type="datetime1">
              <a:rPr lang="en-IN" smtClean="0"/>
              <a:t>24-07-2022</a:t>
            </a:fld>
            <a:endParaRPr lang="en-IN"/>
          </a:p>
        </p:txBody>
      </p:sp>
      <p:sp>
        <p:nvSpPr>
          <p:cNvPr id="6" name="Footer Placeholder 5"/>
          <p:cNvSpPr>
            <a:spLocks noGrp="1"/>
          </p:cNvSpPr>
          <p:nvPr>
            <p:ph type="ftr" sz="quarter" idx="11"/>
          </p:nvPr>
        </p:nvSpPr>
        <p:spPr/>
        <p:txBody>
          <a:bodyPr/>
          <a:lstStyle/>
          <a:p>
            <a:r>
              <a:rPr lang="en-IN" smtClean="0"/>
              <a:t>Prof. Preeti Godabole</a:t>
            </a:r>
            <a:endParaRPr lang="en-IN"/>
          </a:p>
        </p:txBody>
      </p:sp>
      <p:sp>
        <p:nvSpPr>
          <p:cNvPr id="7" name="Slide Number Placeholder 6"/>
          <p:cNvSpPr>
            <a:spLocks noGrp="1"/>
          </p:cNvSpPr>
          <p:nvPr>
            <p:ph type="sldNum" sz="quarter" idx="12"/>
          </p:nvPr>
        </p:nvSpPr>
        <p:spPr/>
        <p:txBody>
          <a:bodyPr/>
          <a:lstStyle/>
          <a:p>
            <a:fld id="{9B5D0067-C9FA-449D-87F5-2291F4964DE4}" type="slidenum">
              <a:rPr lang="en-IN" smtClean="0"/>
              <a:t>‹#›</a:t>
            </a:fld>
            <a:endParaRPr lang="en-IN"/>
          </a:p>
        </p:txBody>
      </p:sp>
    </p:spTree>
    <p:extLst>
      <p:ext uri="{BB962C8B-B14F-4D97-AF65-F5344CB8AC3E}">
        <p14:creationId xmlns:p14="http://schemas.microsoft.com/office/powerpoint/2010/main" val="155505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BBD9-3408-4FC1-8CED-24A2FBF2CD1E}" type="datetime1">
              <a:rPr lang="en-IN" smtClean="0"/>
              <a:t>24-07-2022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Preeti Godabole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D0067-C9FA-449D-87F5-2291F4964DE4}" type="slidenum">
              <a:rPr lang="en-IN" smtClean="0"/>
              <a:t>‹#›</a:t>
            </a:fld>
            <a:endParaRPr lang="en-IN"/>
          </a:p>
        </p:txBody>
      </p:sp>
    </p:spTree>
    <p:extLst>
      <p:ext uri="{BB962C8B-B14F-4D97-AF65-F5344CB8AC3E}">
        <p14:creationId xmlns:p14="http://schemas.microsoft.com/office/powerpoint/2010/main" val="115088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Computing</a:t>
            </a:r>
            <a:endParaRPr lang="en-IN" dirty="0"/>
          </a:p>
        </p:txBody>
      </p:sp>
      <p:sp>
        <p:nvSpPr>
          <p:cNvPr id="3" name="Subtitle 2"/>
          <p:cNvSpPr>
            <a:spLocks noGrp="1"/>
          </p:cNvSpPr>
          <p:nvPr>
            <p:ph type="subTitle" idx="1"/>
          </p:nvPr>
        </p:nvSpPr>
        <p:spPr/>
        <p:txBody>
          <a:bodyPr/>
          <a:lstStyle/>
          <a:p>
            <a:r>
              <a:rPr lang="en-US" dirty="0" smtClean="0"/>
              <a:t>Unit 1 : Introduction </a:t>
            </a:r>
            <a:endParaRPr lang="en-IN" dirty="0"/>
          </a:p>
        </p:txBody>
      </p:sp>
    </p:spTree>
    <p:extLst>
      <p:ext uri="{BB962C8B-B14F-4D97-AF65-F5344CB8AC3E}">
        <p14:creationId xmlns:p14="http://schemas.microsoft.com/office/powerpoint/2010/main" val="19900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Objectives of Mobile Computing</a:t>
            </a:r>
            <a:endParaRPr lang="en-IN" dirty="0"/>
          </a:p>
        </p:txBody>
      </p:sp>
      <p:sp>
        <p:nvSpPr>
          <p:cNvPr id="3" name="Content Placeholder 2"/>
          <p:cNvSpPr>
            <a:spLocks noGrp="1"/>
          </p:cNvSpPr>
          <p:nvPr>
            <p:ph idx="1"/>
          </p:nvPr>
        </p:nvSpPr>
        <p:spPr/>
        <p:txBody>
          <a:bodyPr/>
          <a:lstStyle/>
          <a:p>
            <a:r>
              <a:rPr lang="en-US" dirty="0"/>
              <a:t>Type of Application (Native or Mobile Web) : Before designing mobile application you need to determine type of application. ...</a:t>
            </a:r>
          </a:p>
          <a:p>
            <a:r>
              <a:rPr lang="en-US" dirty="0"/>
              <a:t>Target device </a:t>
            </a:r>
          </a:p>
          <a:p>
            <a:r>
              <a:rPr lang="en-US" dirty="0" smtClean="0"/>
              <a:t>User experience</a:t>
            </a:r>
            <a:endParaRPr lang="en-US" dirty="0"/>
          </a:p>
          <a:p>
            <a:r>
              <a:rPr lang="en-US" dirty="0"/>
              <a:t>Resource </a:t>
            </a:r>
            <a:r>
              <a:rPr lang="en-US" dirty="0" smtClean="0"/>
              <a:t>Constraint </a:t>
            </a:r>
          </a:p>
          <a:p>
            <a:r>
              <a:rPr lang="en-US" dirty="0" smtClean="0"/>
              <a:t>Multiple Platforms</a:t>
            </a:r>
          </a:p>
          <a:p>
            <a:r>
              <a:rPr lang="en-US" dirty="0" smtClean="0"/>
              <a:t>Security</a:t>
            </a:r>
            <a:endParaRPr lang="en-US" dirty="0"/>
          </a:p>
          <a:p>
            <a:r>
              <a:rPr lang="en-US" dirty="0"/>
              <a:t>Network </a:t>
            </a:r>
            <a:r>
              <a:rPr lang="en-US" dirty="0" smtClean="0"/>
              <a:t>Communication</a:t>
            </a:r>
            <a:endParaRPr lang="en-US" dirty="0"/>
          </a:p>
          <a:p>
            <a:endParaRPr lang="en-IN" dirty="0"/>
          </a:p>
        </p:txBody>
      </p:sp>
      <p:sp>
        <p:nvSpPr>
          <p:cNvPr id="4" name="Footer Placeholder 3"/>
          <p:cNvSpPr>
            <a:spLocks noGrp="1"/>
          </p:cNvSpPr>
          <p:nvPr>
            <p:ph type="ftr" sz="quarter" idx="11"/>
          </p:nvPr>
        </p:nvSpPr>
        <p:spPr/>
        <p:txBody>
          <a:bodyPr/>
          <a:lstStyle/>
          <a:p>
            <a:r>
              <a:rPr lang="en-IN" smtClean="0"/>
              <a:t>Prof. Preeti Godabole</a:t>
            </a:r>
            <a:endParaRPr lang="en-IN"/>
          </a:p>
        </p:txBody>
      </p:sp>
      <p:sp>
        <p:nvSpPr>
          <p:cNvPr id="5" name="Slide Number Placeholder 4"/>
          <p:cNvSpPr>
            <a:spLocks noGrp="1"/>
          </p:cNvSpPr>
          <p:nvPr>
            <p:ph type="sldNum" sz="quarter" idx="12"/>
          </p:nvPr>
        </p:nvSpPr>
        <p:spPr/>
        <p:txBody>
          <a:bodyPr/>
          <a:lstStyle/>
          <a:p>
            <a:fld id="{9B5D0067-C9FA-449D-87F5-2291F4964DE4}" type="slidenum">
              <a:rPr lang="en-IN" smtClean="0"/>
              <a:t>10</a:t>
            </a:fld>
            <a:endParaRPr lang="en-IN"/>
          </a:p>
        </p:txBody>
      </p:sp>
    </p:spTree>
    <p:extLst>
      <p:ext uri="{BB962C8B-B14F-4D97-AF65-F5344CB8AC3E}">
        <p14:creationId xmlns:p14="http://schemas.microsoft.com/office/powerpoint/2010/main" val="61889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Mobile Computing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Security, secrecy, and </a:t>
            </a:r>
            <a:r>
              <a:rPr lang="en-IN" dirty="0" smtClean="0"/>
              <a:t>privacy</a:t>
            </a:r>
          </a:p>
          <a:p>
            <a:r>
              <a:rPr lang="en-IN" dirty="0"/>
              <a:t>Resource and spectrum </a:t>
            </a:r>
            <a:r>
              <a:rPr lang="en-IN" dirty="0" smtClean="0"/>
              <a:t>utilizations</a:t>
            </a:r>
          </a:p>
          <a:p>
            <a:r>
              <a:rPr lang="en-IN" dirty="0"/>
              <a:t>Communication infrastructure</a:t>
            </a:r>
          </a:p>
          <a:p>
            <a:r>
              <a:rPr lang="en-IN" dirty="0"/>
              <a:t>Energy efficiency enhancement</a:t>
            </a:r>
          </a:p>
          <a:p>
            <a:r>
              <a:rPr lang="en-US" dirty="0"/>
              <a:t>Integration of wireless information and power transfer</a:t>
            </a:r>
          </a:p>
          <a:p>
            <a:r>
              <a:rPr lang="en-IN" dirty="0"/>
              <a:t>Wireless access techniques</a:t>
            </a:r>
          </a:p>
          <a:p>
            <a:r>
              <a:rPr lang="en-US" dirty="0"/>
              <a:t>Dynamic architecture and network functions </a:t>
            </a:r>
            <a:r>
              <a:rPr lang="en-US" dirty="0" smtClean="0"/>
              <a:t>analysis</a:t>
            </a:r>
          </a:p>
          <a:p>
            <a:r>
              <a:rPr lang="en-IN" dirty="0"/>
              <a:t>Coding and modulation</a:t>
            </a:r>
          </a:p>
          <a:p>
            <a:r>
              <a:rPr lang="en-IN" dirty="0"/>
              <a:t>Resource and interference management</a:t>
            </a:r>
          </a:p>
          <a:p>
            <a:pPr marL="0" indent="0">
              <a:buNone/>
            </a:pPr>
            <a:r>
              <a:rPr lang="en-US" sz="1100" dirty="0" smtClean="0"/>
              <a:t>https://www.frontiersin.org/articles/10.3389/frcmn.2020.00001/full</a:t>
            </a:r>
            <a:endParaRPr lang="en-US" sz="1100" dirty="0"/>
          </a:p>
          <a:p>
            <a:endParaRPr lang="en-IN" dirty="0"/>
          </a:p>
          <a:p>
            <a:endParaRPr lang="en-IN" dirty="0"/>
          </a:p>
        </p:txBody>
      </p:sp>
      <p:sp>
        <p:nvSpPr>
          <p:cNvPr id="4" name="Footer Placeholder 3"/>
          <p:cNvSpPr>
            <a:spLocks noGrp="1"/>
          </p:cNvSpPr>
          <p:nvPr>
            <p:ph type="ftr" sz="quarter" idx="11"/>
          </p:nvPr>
        </p:nvSpPr>
        <p:spPr/>
        <p:txBody>
          <a:bodyPr/>
          <a:lstStyle/>
          <a:p>
            <a:r>
              <a:rPr lang="en-IN" smtClean="0"/>
              <a:t>Prof. Preeti Godabole</a:t>
            </a:r>
            <a:endParaRPr lang="en-IN"/>
          </a:p>
        </p:txBody>
      </p:sp>
      <p:sp>
        <p:nvSpPr>
          <p:cNvPr id="5" name="Slide Number Placeholder 4"/>
          <p:cNvSpPr>
            <a:spLocks noGrp="1"/>
          </p:cNvSpPr>
          <p:nvPr>
            <p:ph type="sldNum" sz="quarter" idx="12"/>
          </p:nvPr>
        </p:nvSpPr>
        <p:spPr/>
        <p:txBody>
          <a:bodyPr/>
          <a:lstStyle/>
          <a:p>
            <a:fld id="{9B5D0067-C9FA-449D-87F5-2291F4964DE4}" type="slidenum">
              <a:rPr lang="en-IN" smtClean="0"/>
              <a:t>11</a:t>
            </a:fld>
            <a:endParaRPr lang="en-IN"/>
          </a:p>
        </p:txBody>
      </p:sp>
    </p:spTree>
    <p:extLst>
      <p:ext uri="{BB962C8B-B14F-4D97-AF65-F5344CB8AC3E}">
        <p14:creationId xmlns:p14="http://schemas.microsoft.com/office/powerpoint/2010/main" val="102457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a:t>
            </a:r>
            <a:r>
              <a:rPr lang="en-US" dirty="0"/>
              <a:t>M</a:t>
            </a:r>
            <a:r>
              <a:rPr lang="en-US" dirty="0" smtClean="0"/>
              <a:t>obile Networks</a:t>
            </a:r>
            <a:endParaRPr lang="en-IN"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graphicFrame>
        <p:nvGraphicFramePr>
          <p:cNvPr id="9" name="Diagram 8"/>
          <p:cNvGraphicFramePr/>
          <p:nvPr>
            <p:extLst/>
          </p:nvPr>
        </p:nvGraphicFramePr>
        <p:xfrm>
          <a:off x="2209800" y="1600201"/>
          <a:ext cx="8229600"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9B5D0067-C9FA-449D-87F5-2291F4964DE4}" type="slidenum">
              <a:rPr lang="en-IN" smtClean="0"/>
              <a:t>12</a:t>
            </a:fld>
            <a:endParaRPr lang="en-IN"/>
          </a:p>
        </p:txBody>
      </p:sp>
    </p:spTree>
    <p:extLst>
      <p:ext uri="{BB962C8B-B14F-4D97-AF65-F5344CB8AC3E}">
        <p14:creationId xmlns:p14="http://schemas.microsoft.com/office/powerpoint/2010/main" val="2041404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Mobile Network</a:t>
            </a:r>
            <a:endParaRPr lang="en-IN"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pic>
        <p:nvPicPr>
          <p:cNvPr id="5" name="Picture 2" descr="https://2.bp.blogspot.com/-u2wywLH_56w/VJ6e2v49T7I/AAAAAAAAAbI/0sXUr6oROGo/s1600/graphLTE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1" y="1524001"/>
            <a:ext cx="6396867" cy="21277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 graphic explaining that 5G is the fifth generation wireless network, highlighting key features and use-cases: mobile broadband, massive IoT, and mission-critical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98120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05000" y="4038601"/>
            <a:ext cx="4648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Designed to connect virtually everyone and everything together including machines, objects, and devices.</a:t>
            </a:r>
          </a:p>
          <a:p>
            <a:pPr marL="285750" indent="-285750">
              <a:buFont typeface="Arial" panose="020B0604020202020204" pitchFamily="34" charset="0"/>
              <a:buChar char="•"/>
            </a:pPr>
            <a:r>
              <a:rPr lang="en-US" dirty="0"/>
              <a:t>Deliver higher multi-</a:t>
            </a:r>
            <a:r>
              <a:rPr lang="en-US" dirty="0" err="1"/>
              <a:t>Gbps</a:t>
            </a:r>
            <a:r>
              <a:rPr lang="en-US" dirty="0"/>
              <a:t> peak data speeds</a:t>
            </a:r>
            <a:endParaRPr lang="en-IN" dirty="0"/>
          </a:p>
        </p:txBody>
      </p:sp>
      <p:sp>
        <p:nvSpPr>
          <p:cNvPr id="3" name="Slide Number Placeholder 2"/>
          <p:cNvSpPr>
            <a:spLocks noGrp="1"/>
          </p:cNvSpPr>
          <p:nvPr>
            <p:ph type="sldNum" sz="quarter" idx="12"/>
          </p:nvPr>
        </p:nvSpPr>
        <p:spPr/>
        <p:txBody>
          <a:bodyPr/>
          <a:lstStyle/>
          <a:p>
            <a:fld id="{9B5D0067-C9FA-449D-87F5-2291F4964DE4}" type="slidenum">
              <a:rPr lang="en-IN" smtClean="0"/>
              <a:t>13</a:t>
            </a:fld>
            <a:endParaRPr lang="en-IN"/>
          </a:p>
        </p:txBody>
      </p:sp>
    </p:spTree>
    <p:extLst>
      <p:ext uri="{BB962C8B-B14F-4D97-AF65-F5344CB8AC3E}">
        <p14:creationId xmlns:p14="http://schemas.microsoft.com/office/powerpoint/2010/main" val="311830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and Wireless Services</a:t>
            </a:r>
            <a:endParaRPr lang="en-IN" dirty="0"/>
          </a:p>
        </p:txBody>
      </p:sp>
      <p:pic>
        <p:nvPicPr>
          <p:cNvPr id="6" name="Content Placeholder 5"/>
          <p:cNvPicPr>
            <a:picLocks noGrp="1" noChangeAspect="1"/>
          </p:cNvPicPr>
          <p:nvPr>
            <p:ph idx="1"/>
          </p:nvPr>
        </p:nvPicPr>
        <p:blipFill>
          <a:blip r:embed="rId2"/>
          <a:stretch>
            <a:fillRect/>
          </a:stretch>
        </p:blipFill>
        <p:spPr>
          <a:xfrm>
            <a:off x="2057401" y="1417639"/>
            <a:ext cx="7764367" cy="4525963"/>
          </a:xfrm>
          <a:prstGeom prst="rect">
            <a:avLst/>
          </a:prstGeom>
        </p:spPr>
      </p:pic>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7" name="TextBox 6"/>
          <p:cNvSpPr txBox="1"/>
          <p:nvPr/>
        </p:nvSpPr>
        <p:spPr>
          <a:xfrm>
            <a:off x="1524000" y="6356351"/>
            <a:ext cx="3200400" cy="276999"/>
          </a:xfrm>
          <a:prstGeom prst="rect">
            <a:avLst/>
          </a:prstGeom>
          <a:noFill/>
        </p:spPr>
        <p:txBody>
          <a:bodyPr wrap="square" rtlCol="0">
            <a:spAutoFit/>
          </a:bodyPr>
          <a:lstStyle/>
          <a:p>
            <a:r>
              <a:rPr lang="en-IN" sz="1200" dirty="0"/>
              <a:t>http://www.</a:t>
            </a:r>
            <a:r>
              <a:rPr lang="en-IN" sz="1200" b="1" dirty="0"/>
              <a:t>jochenschiller</a:t>
            </a:r>
            <a:r>
              <a:rPr lang="en-IN" sz="1200" dirty="0"/>
              <a:t>.de/ MC SS05 1.1</a:t>
            </a:r>
          </a:p>
        </p:txBody>
      </p:sp>
      <p:sp>
        <p:nvSpPr>
          <p:cNvPr id="3" name="Slide Number Placeholder 2"/>
          <p:cNvSpPr>
            <a:spLocks noGrp="1"/>
          </p:cNvSpPr>
          <p:nvPr>
            <p:ph type="sldNum" sz="quarter" idx="12"/>
          </p:nvPr>
        </p:nvSpPr>
        <p:spPr/>
        <p:txBody>
          <a:bodyPr/>
          <a:lstStyle/>
          <a:p>
            <a:fld id="{9B5D0067-C9FA-449D-87F5-2291F4964DE4}" type="slidenum">
              <a:rPr lang="en-IN" smtClean="0"/>
              <a:t>14</a:t>
            </a:fld>
            <a:endParaRPr lang="en-IN"/>
          </a:p>
        </p:txBody>
      </p:sp>
    </p:spTree>
    <p:extLst>
      <p:ext uri="{BB962C8B-B14F-4D97-AF65-F5344CB8AC3E}">
        <p14:creationId xmlns:p14="http://schemas.microsoft.com/office/powerpoint/2010/main" val="3820291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2152650" y="304800"/>
          <a:ext cx="5162550" cy="76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nvPr>
        </p:nvGraphicFramePr>
        <p:xfrm>
          <a:off x="1905000" y="1447800"/>
          <a:ext cx="7908036" cy="2057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Rectangle 1"/>
          <p:cNvSpPr/>
          <p:nvPr/>
        </p:nvSpPr>
        <p:spPr>
          <a:xfrm>
            <a:off x="1905000" y="3950616"/>
            <a:ext cx="6248400" cy="1502976"/>
          </a:xfrm>
          <a:prstGeom prst="rect">
            <a:avLst/>
          </a:prstGeom>
        </p:spPr>
        <p:txBody>
          <a:bodyPr wrap="square">
            <a:spAutoFit/>
          </a:bodyPr>
          <a:lstStyle/>
          <a:p>
            <a:pPr>
              <a:lnSpc>
                <a:spcPts val="2200"/>
              </a:lnSpc>
            </a:pPr>
            <a:r>
              <a:rPr lang="en-US" altLang="en-US" dirty="0"/>
              <a:t>Wireless       V/s   Mobile        Examples</a:t>
            </a:r>
            <a:br>
              <a:rPr lang="en-US" altLang="en-US" dirty="0"/>
            </a:br>
            <a:r>
              <a:rPr lang="en-US" altLang="en-US" dirty="0"/>
              <a:t>    </a:t>
            </a:r>
            <a:r>
              <a:rPr lang="en-US" altLang="en-US" sz="2800" dirty="0">
                <a:solidFill>
                  <a:srgbClr val="FF3300"/>
                </a:solidFill>
                <a:sym typeface="Wingdings" panose="05000000000000000000" pitchFamily="2" charset="2"/>
              </a:rPr>
              <a:t>		</a:t>
            </a:r>
            <a:r>
              <a:rPr lang="en-US" altLang="en-US" sz="2800" dirty="0">
                <a:solidFill>
                  <a:srgbClr val="00CC00"/>
                </a:solidFill>
                <a:sym typeface="Wingdings" panose="05000000000000000000" pitchFamily="2" charset="2"/>
              </a:rPr>
              <a:t> 	</a:t>
            </a:r>
            <a:r>
              <a:rPr lang="en-US" altLang="en-US" dirty="0">
                <a:sym typeface="Wingdings" panose="05000000000000000000" pitchFamily="2" charset="2"/>
              </a:rPr>
              <a:t>stationary computer</a:t>
            </a:r>
            <a:r>
              <a:rPr lang="en-US" altLang="en-US" dirty="0"/>
              <a:t/>
            </a:r>
            <a:br>
              <a:rPr lang="en-US" altLang="en-US" dirty="0"/>
            </a:br>
            <a:r>
              <a:rPr lang="en-US" altLang="en-US" dirty="0"/>
              <a:t>    </a:t>
            </a:r>
            <a:r>
              <a:rPr lang="en-US" altLang="en-US" sz="2800" dirty="0">
                <a:solidFill>
                  <a:srgbClr val="FF3300"/>
                </a:solidFill>
                <a:sym typeface="Wingdings" panose="05000000000000000000" pitchFamily="2" charset="2"/>
              </a:rPr>
              <a:t>		</a:t>
            </a:r>
            <a:r>
              <a:rPr lang="en-US" altLang="en-US" sz="2800" dirty="0">
                <a:solidFill>
                  <a:srgbClr val="00CC00"/>
                </a:solidFill>
                <a:sym typeface="Wingdings" panose="05000000000000000000" pitchFamily="2" charset="2"/>
              </a:rPr>
              <a:t> 	</a:t>
            </a:r>
            <a:r>
              <a:rPr lang="en-US" altLang="en-US" dirty="0">
                <a:sym typeface="Wingdings" panose="05000000000000000000" pitchFamily="2" charset="2"/>
              </a:rPr>
              <a:t>notebook in a hotel</a:t>
            </a:r>
            <a:br>
              <a:rPr lang="en-US" altLang="en-US" dirty="0">
                <a:sym typeface="Wingdings" panose="05000000000000000000" pitchFamily="2" charset="2"/>
              </a:rPr>
            </a:br>
            <a:r>
              <a:rPr lang="en-US" altLang="en-US" dirty="0">
                <a:sym typeface="Wingdings" panose="05000000000000000000" pitchFamily="2" charset="2"/>
              </a:rPr>
              <a:t>    </a:t>
            </a:r>
            <a:r>
              <a:rPr lang="en-US" altLang="en-US" sz="2800" dirty="0">
                <a:solidFill>
                  <a:srgbClr val="00CC00"/>
                </a:solidFill>
                <a:sym typeface="Wingdings" panose="05000000000000000000" pitchFamily="2" charset="2"/>
              </a:rPr>
              <a:t>	</a:t>
            </a:r>
            <a:r>
              <a:rPr lang="en-US" altLang="en-US" sz="2800" dirty="0">
                <a:solidFill>
                  <a:srgbClr val="FF3300"/>
                </a:solidFill>
                <a:sym typeface="Wingdings" panose="05000000000000000000" pitchFamily="2" charset="2"/>
              </a:rPr>
              <a:t>	</a:t>
            </a:r>
            <a:r>
              <a:rPr lang="en-US" altLang="en-US" sz="2800" dirty="0">
                <a:solidFill>
                  <a:srgbClr val="00CC00"/>
                </a:solidFill>
                <a:sym typeface="Wingdings" panose="05000000000000000000" pitchFamily="2" charset="2"/>
              </a:rPr>
              <a:t> 	</a:t>
            </a:r>
            <a:r>
              <a:rPr lang="en-US" altLang="en-US" dirty="0">
                <a:sym typeface="Wingdings" panose="05000000000000000000" pitchFamily="2" charset="2"/>
              </a:rPr>
              <a:t>wireless LANs in historic buildings</a:t>
            </a:r>
            <a:br>
              <a:rPr lang="en-US" altLang="en-US" dirty="0">
                <a:sym typeface="Wingdings" panose="05000000000000000000" pitchFamily="2" charset="2"/>
              </a:rPr>
            </a:br>
            <a:r>
              <a:rPr lang="en-US" altLang="en-US" dirty="0">
                <a:sym typeface="Wingdings" panose="05000000000000000000" pitchFamily="2" charset="2"/>
              </a:rPr>
              <a:t>    </a:t>
            </a:r>
            <a:r>
              <a:rPr lang="en-US" altLang="en-US" sz="2800" dirty="0">
                <a:solidFill>
                  <a:srgbClr val="00CC00"/>
                </a:solidFill>
                <a:sym typeface="Wingdings" panose="05000000000000000000" pitchFamily="2" charset="2"/>
              </a:rPr>
              <a:t>	</a:t>
            </a:r>
            <a:r>
              <a:rPr lang="en-US" altLang="en-US" sz="2800" dirty="0">
                <a:solidFill>
                  <a:srgbClr val="FF3300"/>
                </a:solidFill>
                <a:sym typeface="Wingdings" panose="05000000000000000000" pitchFamily="2" charset="2"/>
              </a:rPr>
              <a:t>	</a:t>
            </a:r>
            <a:r>
              <a:rPr lang="en-US" altLang="en-US" sz="2800" dirty="0">
                <a:solidFill>
                  <a:srgbClr val="00CC00"/>
                </a:solidFill>
                <a:sym typeface="Wingdings" panose="05000000000000000000" pitchFamily="2" charset="2"/>
              </a:rPr>
              <a:t> 	</a:t>
            </a:r>
            <a:r>
              <a:rPr lang="en-US" altLang="en-US" dirty="0">
                <a:sym typeface="Wingdings" panose="05000000000000000000" pitchFamily="2" charset="2"/>
              </a:rPr>
              <a:t>Personal Digital Assistant (PDA)</a:t>
            </a:r>
            <a:endParaRPr lang="en-US" altLang="en-US" dirty="0"/>
          </a:p>
        </p:txBody>
      </p:sp>
      <p:sp>
        <p:nvSpPr>
          <p:cNvPr id="3" name="Footer Placeholder 2"/>
          <p:cNvSpPr>
            <a:spLocks noGrp="1"/>
          </p:cNvSpPr>
          <p:nvPr>
            <p:ph type="ftr" sz="quarter" idx="11"/>
          </p:nvPr>
        </p:nvSpPr>
        <p:spPr/>
        <p:txBody>
          <a:bodyPr/>
          <a:lstStyle/>
          <a:p>
            <a:r>
              <a:rPr lang="en-IN" smtClean="0"/>
              <a:t>Prof. Preeti Godabole</a:t>
            </a:r>
            <a:endParaRPr lang="en-IN"/>
          </a:p>
        </p:txBody>
      </p:sp>
      <p:sp>
        <p:nvSpPr>
          <p:cNvPr id="6" name="Slide Number Placeholder 5"/>
          <p:cNvSpPr>
            <a:spLocks noGrp="1"/>
          </p:cNvSpPr>
          <p:nvPr>
            <p:ph type="sldNum" sz="quarter" idx="12"/>
          </p:nvPr>
        </p:nvSpPr>
        <p:spPr/>
        <p:txBody>
          <a:bodyPr/>
          <a:lstStyle/>
          <a:p>
            <a:fld id="{9B5D0067-C9FA-449D-87F5-2291F4964DE4}" type="slidenum">
              <a:rPr lang="en-IN" smtClean="0"/>
              <a:t>15</a:t>
            </a:fld>
            <a:endParaRPr lang="en-IN"/>
          </a:p>
        </p:txBody>
      </p:sp>
    </p:spTree>
    <p:extLst>
      <p:ext uri="{BB962C8B-B14F-4D97-AF65-F5344CB8AC3E}">
        <p14:creationId xmlns:p14="http://schemas.microsoft.com/office/powerpoint/2010/main" val="71280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device Portability</a:t>
            </a:r>
            <a:endParaRPr lang="en-IN" dirty="0"/>
          </a:p>
        </p:txBody>
      </p:sp>
      <p:sp>
        <p:nvSpPr>
          <p:cNvPr id="3" name="Content Placeholder 2"/>
          <p:cNvSpPr>
            <a:spLocks noGrp="1"/>
          </p:cNvSpPr>
          <p:nvPr>
            <p:ph idx="1"/>
          </p:nvPr>
        </p:nvSpPr>
        <p:spPr>
          <a:xfrm>
            <a:off x="1905000" y="1417639"/>
            <a:ext cx="8229600" cy="4525963"/>
          </a:xfrm>
        </p:spPr>
        <p:txBody>
          <a:bodyPr>
            <a:normAutofit fontScale="47500" lnSpcReduction="20000"/>
          </a:bodyPr>
          <a:lstStyle/>
          <a:p>
            <a:pPr algn="l"/>
            <a:r>
              <a:rPr lang="en-US" altLang="en-US" sz="4200" b="1" dirty="0"/>
              <a:t>Power consumption</a:t>
            </a:r>
          </a:p>
          <a:p>
            <a:pPr lvl="1"/>
            <a:r>
              <a:rPr lang="en-US" altLang="en-US" sz="3600" dirty="0"/>
              <a:t>limited computing power, low quality displays, small disks due to limited battery capacity</a:t>
            </a:r>
          </a:p>
          <a:p>
            <a:pPr lvl="1"/>
            <a:r>
              <a:rPr lang="en-US" altLang="en-US" sz="3600" dirty="0"/>
              <a:t>CPU: </a:t>
            </a:r>
            <a:r>
              <a:rPr lang="en-US" altLang="en-US" sz="3600" dirty="0">
                <a:solidFill>
                  <a:schemeClr val="accent2"/>
                </a:solidFill>
              </a:rPr>
              <a:t>power consumption ~ CV</a:t>
            </a:r>
            <a:r>
              <a:rPr lang="en-US" altLang="en-US" sz="3600" baseline="30000" dirty="0">
                <a:solidFill>
                  <a:schemeClr val="accent2"/>
                </a:solidFill>
              </a:rPr>
              <a:t>2</a:t>
            </a:r>
            <a:r>
              <a:rPr lang="en-US" altLang="en-US" sz="3600" dirty="0">
                <a:solidFill>
                  <a:schemeClr val="accent2"/>
                </a:solidFill>
              </a:rPr>
              <a:t>f</a:t>
            </a:r>
          </a:p>
          <a:p>
            <a:pPr lvl="2"/>
            <a:r>
              <a:rPr lang="en-US" altLang="en-US" sz="3600" dirty="0"/>
              <a:t>C: internal capacity, reduced by integration</a:t>
            </a:r>
          </a:p>
          <a:p>
            <a:pPr lvl="2"/>
            <a:r>
              <a:rPr lang="en-US" altLang="en-US" sz="3600" dirty="0"/>
              <a:t>V: supply voltage, can be reduced to a certain limit</a:t>
            </a:r>
          </a:p>
          <a:p>
            <a:pPr lvl="2"/>
            <a:r>
              <a:rPr lang="en-US" altLang="en-US" sz="3600" dirty="0"/>
              <a:t>f: clock frequency, can be reduced temporally</a:t>
            </a:r>
          </a:p>
          <a:p>
            <a:pPr algn="l"/>
            <a:r>
              <a:rPr lang="en-US" altLang="en-US" sz="4200" b="1" dirty="0"/>
              <a:t>Loss of data</a:t>
            </a:r>
          </a:p>
          <a:p>
            <a:pPr lvl="1"/>
            <a:r>
              <a:rPr lang="en-US" altLang="en-US" sz="3600" dirty="0"/>
              <a:t>higher probability, has to be included in advance into the design (e.g., defects, theft)</a:t>
            </a:r>
          </a:p>
          <a:p>
            <a:pPr algn="l"/>
            <a:r>
              <a:rPr lang="en-US" altLang="en-US" sz="4200" b="1" dirty="0"/>
              <a:t>Limited user interfaces</a:t>
            </a:r>
          </a:p>
          <a:p>
            <a:pPr lvl="1"/>
            <a:r>
              <a:rPr lang="en-US" altLang="en-US" sz="3600" dirty="0"/>
              <a:t>compromise between size of fingers and portability</a:t>
            </a:r>
          </a:p>
          <a:p>
            <a:pPr lvl="1"/>
            <a:r>
              <a:rPr lang="en-US" altLang="en-US" sz="3600" dirty="0"/>
              <a:t>integration of character/voice recognition, abstract symbols</a:t>
            </a:r>
          </a:p>
          <a:p>
            <a:pPr algn="l"/>
            <a:r>
              <a:rPr lang="en-US" altLang="en-US" sz="4200" b="1" dirty="0"/>
              <a:t>Limited memory</a:t>
            </a:r>
          </a:p>
          <a:p>
            <a:pPr lvl="1"/>
            <a:r>
              <a:rPr lang="en-US" altLang="en-US" sz="3600" dirty="0"/>
              <a:t>limited value of mass memories with moving parts</a:t>
            </a:r>
          </a:p>
          <a:p>
            <a:pPr lvl="1"/>
            <a:r>
              <a:rPr lang="en-US" altLang="en-US" sz="3600" dirty="0"/>
              <a:t>flash-memory or ? as alternative</a:t>
            </a:r>
          </a:p>
          <a:p>
            <a:endParaRPr lang="en-US" altLang="en-US"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5" name="Slide Number Placeholder 4"/>
          <p:cNvSpPr>
            <a:spLocks noGrp="1"/>
          </p:cNvSpPr>
          <p:nvPr>
            <p:ph type="sldNum" sz="quarter" idx="12"/>
          </p:nvPr>
        </p:nvSpPr>
        <p:spPr/>
        <p:txBody>
          <a:bodyPr/>
          <a:lstStyle/>
          <a:p>
            <a:fld id="{9B5D0067-C9FA-449D-87F5-2291F4964DE4}" type="slidenum">
              <a:rPr lang="en-IN" smtClean="0"/>
              <a:t>16</a:t>
            </a:fld>
            <a:endParaRPr lang="en-IN"/>
          </a:p>
        </p:txBody>
      </p:sp>
    </p:spTree>
    <p:extLst>
      <p:ext uri="{BB962C8B-B14F-4D97-AF65-F5344CB8AC3E}">
        <p14:creationId xmlns:p14="http://schemas.microsoft.com/office/powerpoint/2010/main" val="1450956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dirty="0" smtClean="0"/>
              <a:t>Wireless Networks in comparison with Fixed Networks</a:t>
            </a:r>
            <a:endParaRPr lang="en-IN" dirty="0"/>
          </a:p>
        </p:txBody>
      </p:sp>
      <p:sp>
        <p:nvSpPr>
          <p:cNvPr id="3" name="Content Placeholder 2"/>
          <p:cNvSpPr>
            <a:spLocks noGrp="1"/>
          </p:cNvSpPr>
          <p:nvPr>
            <p:ph idx="1"/>
          </p:nvPr>
        </p:nvSpPr>
        <p:spPr/>
        <p:txBody>
          <a:bodyPr>
            <a:normAutofit fontScale="85000" lnSpcReduction="20000"/>
          </a:bodyPr>
          <a:lstStyle/>
          <a:p>
            <a:pPr marL="914400" indent="-914400">
              <a:buFont typeface="+mj-lt"/>
              <a:buAutoNum type="arabicPeriod"/>
            </a:pPr>
            <a:r>
              <a:rPr lang="en-US" altLang="en-US" dirty="0"/>
              <a:t>Higher loss-rates due to interference</a:t>
            </a:r>
          </a:p>
          <a:p>
            <a:pPr marL="971550" lvl="1" indent="-514350">
              <a:buFont typeface="+mj-lt"/>
              <a:buAutoNum type="arabicPeriod"/>
            </a:pPr>
            <a:r>
              <a:rPr lang="en-US" altLang="en-US" dirty="0"/>
              <a:t>emissions of, e.g., engines, lightning</a:t>
            </a:r>
          </a:p>
          <a:p>
            <a:pPr marL="914400" indent="-914400">
              <a:buFont typeface="+mj-lt"/>
              <a:buAutoNum type="arabicPeriod"/>
            </a:pPr>
            <a:r>
              <a:rPr lang="en-US" altLang="en-US" dirty="0"/>
              <a:t>Restrictive regulations of frequencies</a:t>
            </a:r>
          </a:p>
          <a:p>
            <a:pPr marL="971550" lvl="1" indent="-514350">
              <a:buFont typeface="+mj-lt"/>
              <a:buAutoNum type="arabicPeriod"/>
            </a:pPr>
            <a:r>
              <a:rPr lang="en-US" altLang="en-US" dirty="0"/>
              <a:t>frequencies have to be coordinated, useful frequencies are almost all occupied</a:t>
            </a:r>
          </a:p>
          <a:p>
            <a:pPr marL="914400" indent="-914400">
              <a:buFont typeface="+mj-lt"/>
              <a:buAutoNum type="arabicPeriod"/>
            </a:pPr>
            <a:r>
              <a:rPr lang="en-US" altLang="en-US" dirty="0"/>
              <a:t>Low transmission rates</a:t>
            </a:r>
          </a:p>
          <a:p>
            <a:pPr marL="971550" lvl="1" indent="-514350">
              <a:buFont typeface="+mj-lt"/>
              <a:buAutoNum type="arabicPeriod"/>
            </a:pPr>
            <a:r>
              <a:rPr lang="en-US" altLang="en-US" dirty="0"/>
              <a:t>local some Mbit/s, regional currently, e.g., 53kbit/s with GSM/GPRS</a:t>
            </a:r>
          </a:p>
          <a:p>
            <a:pPr marL="914400" indent="-914400">
              <a:buFont typeface="+mj-lt"/>
              <a:buAutoNum type="arabicPeriod"/>
            </a:pPr>
            <a:r>
              <a:rPr lang="en-US" altLang="en-US" dirty="0"/>
              <a:t>Higher delays, higher jitter</a:t>
            </a:r>
          </a:p>
          <a:p>
            <a:pPr marL="971550" lvl="1" indent="-514350">
              <a:buFont typeface="+mj-lt"/>
              <a:buAutoNum type="arabicPeriod"/>
            </a:pPr>
            <a:r>
              <a:rPr lang="en-US" altLang="en-US" dirty="0"/>
              <a:t>connection setup time with GSM in the second range, several hundred milliseconds for other wireless systems</a:t>
            </a:r>
          </a:p>
          <a:p>
            <a:pPr marL="914400" indent="-914400">
              <a:buFont typeface="+mj-lt"/>
              <a:buAutoNum type="arabicPeriod"/>
            </a:pPr>
            <a:r>
              <a:rPr lang="en-US" altLang="en-US" dirty="0"/>
              <a:t>Lower security, simpler active attacking</a:t>
            </a:r>
          </a:p>
          <a:p>
            <a:pPr marL="971550" lvl="1" indent="-514350">
              <a:buFont typeface="+mj-lt"/>
              <a:buAutoNum type="arabicPeriod"/>
            </a:pPr>
            <a:r>
              <a:rPr lang="en-US" altLang="en-US" dirty="0"/>
              <a:t>radio interface accessible for everyone, base station can be simulated, thus attracting calls from mobile phones</a:t>
            </a:r>
          </a:p>
          <a:p>
            <a:pPr marL="914400" indent="-914400">
              <a:buFont typeface="+mj-lt"/>
              <a:buAutoNum type="arabicPeriod"/>
            </a:pPr>
            <a:r>
              <a:rPr lang="en-US" altLang="en-US" dirty="0"/>
              <a:t>Always shared medium</a:t>
            </a:r>
          </a:p>
          <a:p>
            <a:pPr marL="971550" lvl="1" indent="-514350">
              <a:buFont typeface="+mj-lt"/>
              <a:buAutoNum type="arabicPeriod"/>
            </a:pPr>
            <a:r>
              <a:rPr lang="en-US" altLang="en-US" dirty="0"/>
              <a:t>secure access mechanisms important</a:t>
            </a:r>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5" name="Slide Number Placeholder 4"/>
          <p:cNvSpPr>
            <a:spLocks noGrp="1"/>
          </p:cNvSpPr>
          <p:nvPr>
            <p:ph type="sldNum" sz="quarter" idx="12"/>
          </p:nvPr>
        </p:nvSpPr>
        <p:spPr/>
        <p:txBody>
          <a:bodyPr/>
          <a:lstStyle/>
          <a:p>
            <a:fld id="{9B5D0067-C9FA-449D-87F5-2291F4964DE4}" type="slidenum">
              <a:rPr lang="en-IN" smtClean="0"/>
              <a:t>17</a:t>
            </a:fld>
            <a:endParaRPr lang="en-IN"/>
          </a:p>
        </p:txBody>
      </p:sp>
    </p:spTree>
    <p:extLst>
      <p:ext uri="{BB962C8B-B14F-4D97-AF65-F5344CB8AC3E}">
        <p14:creationId xmlns:p14="http://schemas.microsoft.com/office/powerpoint/2010/main" val="3064343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Telecommunication </a:t>
            </a:r>
            <a:endParaRPr lang="en-IN"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pic>
        <p:nvPicPr>
          <p:cNvPr id="3074" name="Picture 2" descr="Wireless technology evolutio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448276"/>
            <a:ext cx="8077200" cy="44191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B5D0067-C9FA-449D-87F5-2291F4964DE4}" type="slidenum">
              <a:rPr lang="en-IN" smtClean="0"/>
              <a:t>18</a:t>
            </a:fld>
            <a:endParaRPr lang="en-IN"/>
          </a:p>
        </p:txBody>
      </p:sp>
    </p:spTree>
    <p:extLst>
      <p:ext uri="{BB962C8B-B14F-4D97-AF65-F5344CB8AC3E}">
        <p14:creationId xmlns:p14="http://schemas.microsoft.com/office/powerpoint/2010/main" val="2531493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Subscribers World Wide</a:t>
            </a:r>
            <a:endParaRPr lang="en-IN"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pic>
        <p:nvPicPr>
          <p:cNvPr id="5122" name="Picture 2" descr="Mobile Phone Market Forecast | 20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417639"/>
            <a:ext cx="7467600" cy="43910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B5D0067-C9FA-449D-87F5-2291F4964DE4}" type="slidenum">
              <a:rPr lang="en-IN" smtClean="0"/>
              <a:t>19</a:t>
            </a:fld>
            <a:endParaRPr lang="en-IN"/>
          </a:p>
        </p:txBody>
      </p:sp>
    </p:spTree>
    <p:extLst>
      <p:ext uri="{BB962C8B-B14F-4D97-AF65-F5344CB8AC3E}">
        <p14:creationId xmlns:p14="http://schemas.microsoft.com/office/powerpoint/2010/main" val="4069764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Overview of Wireless and Mobile Infrastructure</a:t>
            </a:r>
          </a:p>
          <a:p>
            <a:r>
              <a:rPr lang="en-US" dirty="0" smtClean="0">
                <a:solidFill>
                  <a:srgbClr val="FF0000"/>
                </a:solidFill>
              </a:rPr>
              <a:t>Preliminary Concepts</a:t>
            </a:r>
          </a:p>
          <a:p>
            <a:r>
              <a:rPr lang="en-US" dirty="0" smtClean="0">
                <a:solidFill>
                  <a:srgbClr val="FF0000"/>
                </a:solidFill>
              </a:rPr>
              <a:t>Design Objectives and Performance Issues</a:t>
            </a:r>
          </a:p>
          <a:p>
            <a:r>
              <a:rPr lang="en-US" dirty="0" smtClean="0">
                <a:solidFill>
                  <a:srgbClr val="FF0000"/>
                </a:solidFill>
              </a:rPr>
              <a:t>Radio resource Management</a:t>
            </a:r>
          </a:p>
          <a:p>
            <a:r>
              <a:rPr lang="en-US" dirty="0" smtClean="0">
                <a:solidFill>
                  <a:srgbClr val="FF0000"/>
                </a:solidFill>
              </a:rPr>
              <a:t>Propagation and Path Loss Models</a:t>
            </a:r>
          </a:p>
          <a:p>
            <a:r>
              <a:rPr lang="en-US" dirty="0" smtClean="0"/>
              <a:t>Channel Interference and Frequency Reuse</a:t>
            </a:r>
          </a:p>
          <a:p>
            <a:r>
              <a:rPr lang="en-US" dirty="0" smtClean="0"/>
              <a:t>Cell Splitting</a:t>
            </a:r>
          </a:p>
          <a:p>
            <a:r>
              <a:rPr lang="en-US" dirty="0" smtClean="0"/>
              <a:t>Channel Assignment</a:t>
            </a:r>
          </a:p>
          <a:p>
            <a:r>
              <a:rPr lang="en-US" dirty="0" smtClean="0">
                <a:solidFill>
                  <a:srgbClr val="FF0000"/>
                </a:solidFill>
              </a:rPr>
              <a:t>Overview of Generations</a:t>
            </a:r>
          </a:p>
          <a:p>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Prof. Preeti Godabole</a:t>
            </a:r>
            <a:endParaRPr lang="en-IN"/>
          </a:p>
        </p:txBody>
      </p:sp>
      <p:sp>
        <p:nvSpPr>
          <p:cNvPr id="5" name="Slide Number Placeholder 4"/>
          <p:cNvSpPr>
            <a:spLocks noGrp="1"/>
          </p:cNvSpPr>
          <p:nvPr>
            <p:ph type="sldNum" sz="quarter" idx="12"/>
          </p:nvPr>
        </p:nvSpPr>
        <p:spPr/>
        <p:txBody>
          <a:bodyPr/>
          <a:lstStyle/>
          <a:p>
            <a:fld id="{9B5D0067-C9FA-449D-87F5-2291F4964DE4}" type="slidenum">
              <a:rPr lang="en-IN" smtClean="0"/>
              <a:t>2</a:t>
            </a:fld>
            <a:endParaRPr lang="en-IN"/>
          </a:p>
        </p:txBody>
      </p:sp>
    </p:spTree>
    <p:extLst>
      <p:ext uri="{BB962C8B-B14F-4D97-AF65-F5344CB8AC3E}">
        <p14:creationId xmlns:p14="http://schemas.microsoft.com/office/powerpoint/2010/main" val="1802245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smtClean="0"/>
              <a:t>Common Services in Communication  PSTN</a:t>
            </a:r>
            <a:endParaRPr lang="en-IN" dirty="0"/>
          </a:p>
        </p:txBody>
      </p:sp>
      <p:pic>
        <p:nvPicPr>
          <p:cNvPr id="5" name="Content Placeholder 4"/>
          <p:cNvPicPr>
            <a:picLocks noGrp="1" noChangeAspect="1"/>
          </p:cNvPicPr>
          <p:nvPr>
            <p:ph idx="1"/>
          </p:nvPr>
        </p:nvPicPr>
        <p:blipFill>
          <a:blip r:embed="rId3"/>
          <a:stretch>
            <a:fillRect/>
          </a:stretch>
        </p:blipFill>
        <p:spPr>
          <a:xfrm>
            <a:off x="2081213" y="2057400"/>
            <a:ext cx="5157787" cy="3429000"/>
          </a:xfrm>
          <a:prstGeom prst="rect">
            <a:avLst/>
          </a:prstGeom>
        </p:spPr>
      </p:pic>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6" name="TextBox 5"/>
          <p:cNvSpPr txBox="1"/>
          <p:nvPr/>
        </p:nvSpPr>
        <p:spPr>
          <a:xfrm>
            <a:off x="2514600" y="1524000"/>
            <a:ext cx="2819400" cy="381000"/>
          </a:xfrm>
          <a:prstGeom prst="rect">
            <a:avLst/>
          </a:prstGeom>
          <a:noFill/>
        </p:spPr>
        <p:txBody>
          <a:bodyPr wrap="square" rtlCol="0">
            <a:spAutoFit/>
          </a:bodyPr>
          <a:lstStyle/>
          <a:p>
            <a:r>
              <a:rPr lang="en-US" dirty="0"/>
              <a:t>USE of Analog Signals only</a:t>
            </a:r>
            <a:endParaRPr lang="en-IN" dirty="0"/>
          </a:p>
        </p:txBody>
      </p:sp>
      <p:pic>
        <p:nvPicPr>
          <p:cNvPr id="7" name="Picture 6"/>
          <p:cNvPicPr>
            <a:picLocks noChangeAspect="1"/>
          </p:cNvPicPr>
          <p:nvPr/>
        </p:nvPicPr>
        <p:blipFill>
          <a:blip r:embed="rId4"/>
          <a:stretch>
            <a:fillRect/>
          </a:stretch>
        </p:blipFill>
        <p:spPr>
          <a:xfrm>
            <a:off x="3962401" y="2057401"/>
            <a:ext cx="6105525" cy="2819399"/>
          </a:xfrm>
          <a:prstGeom prst="rect">
            <a:avLst/>
          </a:prstGeom>
        </p:spPr>
      </p:pic>
      <p:sp>
        <p:nvSpPr>
          <p:cNvPr id="3" name="Slide Number Placeholder 2"/>
          <p:cNvSpPr>
            <a:spLocks noGrp="1"/>
          </p:cNvSpPr>
          <p:nvPr>
            <p:ph type="sldNum" sz="quarter" idx="12"/>
          </p:nvPr>
        </p:nvSpPr>
        <p:spPr/>
        <p:txBody>
          <a:bodyPr/>
          <a:lstStyle/>
          <a:p>
            <a:fld id="{9B5D0067-C9FA-449D-87F5-2291F4964DE4}" type="slidenum">
              <a:rPr lang="en-IN" smtClean="0"/>
              <a:t>20</a:t>
            </a:fld>
            <a:endParaRPr lang="en-IN"/>
          </a:p>
        </p:txBody>
      </p:sp>
    </p:spTree>
    <p:extLst>
      <p:ext uri="{BB962C8B-B14F-4D97-AF65-F5344CB8AC3E}">
        <p14:creationId xmlns:p14="http://schemas.microsoft.com/office/powerpoint/2010/main" val="267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ISDN</a:t>
            </a:r>
            <a:endParaRPr lang="en-IN"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000" dirty="0"/>
              <a:t>Digital network to transmit voice, image, video and text over circuit switched PSTN</a:t>
            </a:r>
          </a:p>
          <a:p>
            <a:pPr algn="l">
              <a:buFont typeface="Arial" panose="020B0604020202020204" pitchFamily="34" charset="0"/>
              <a:buChar char="•"/>
            </a:pPr>
            <a:endParaRPr lang="en-IN" sz="2000"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pic>
        <p:nvPicPr>
          <p:cNvPr id="5" name="Picture 4"/>
          <p:cNvPicPr>
            <a:picLocks noChangeAspect="1"/>
          </p:cNvPicPr>
          <p:nvPr/>
        </p:nvPicPr>
        <p:blipFill>
          <a:blip r:embed="rId3"/>
          <a:stretch>
            <a:fillRect/>
          </a:stretch>
        </p:blipFill>
        <p:spPr>
          <a:xfrm>
            <a:off x="2286001" y="2438400"/>
            <a:ext cx="7038975" cy="3238500"/>
          </a:xfrm>
          <a:prstGeom prst="rect">
            <a:avLst/>
          </a:prstGeom>
        </p:spPr>
      </p:pic>
      <p:sp>
        <p:nvSpPr>
          <p:cNvPr id="6" name="Slide Number Placeholder 5"/>
          <p:cNvSpPr>
            <a:spLocks noGrp="1"/>
          </p:cNvSpPr>
          <p:nvPr>
            <p:ph type="sldNum" sz="quarter" idx="12"/>
          </p:nvPr>
        </p:nvSpPr>
        <p:spPr/>
        <p:txBody>
          <a:bodyPr/>
          <a:lstStyle/>
          <a:p>
            <a:fld id="{9B5D0067-C9FA-449D-87F5-2291F4964DE4}" type="slidenum">
              <a:rPr lang="en-IN" smtClean="0"/>
              <a:t>21</a:t>
            </a:fld>
            <a:endParaRPr lang="en-IN"/>
          </a:p>
        </p:txBody>
      </p:sp>
    </p:spTree>
    <p:extLst>
      <p:ext uri="{BB962C8B-B14F-4D97-AF65-F5344CB8AC3E}">
        <p14:creationId xmlns:p14="http://schemas.microsoft.com/office/powerpoint/2010/main" val="3600858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ADSL:</a:t>
            </a:r>
            <a:r>
              <a:rPr lang="en-IN" i="1" dirty="0"/>
              <a:t> Asymmetric Digital Subscriber line</a:t>
            </a:r>
            <a:endParaRPr lang="en-IN" dirty="0"/>
          </a:p>
        </p:txBody>
      </p:sp>
      <p:sp>
        <p:nvSpPr>
          <p:cNvPr id="3" name="Content Placeholder 2"/>
          <p:cNvSpPr>
            <a:spLocks noGrp="1"/>
          </p:cNvSpPr>
          <p:nvPr>
            <p:ph idx="1"/>
          </p:nvPr>
        </p:nvSpPr>
        <p:spPr>
          <a:xfrm>
            <a:off x="1996911" y="1449846"/>
            <a:ext cx="4327689" cy="1902954"/>
          </a:xfrm>
        </p:spPr>
        <p:txBody>
          <a:bodyPr>
            <a:normAutofit/>
          </a:bodyPr>
          <a:lstStyle/>
          <a:p>
            <a:pPr algn="l">
              <a:buFont typeface="Arial" panose="020B0604020202020204" pitchFamily="34" charset="0"/>
              <a:buChar char="•"/>
            </a:pPr>
            <a:r>
              <a:rPr lang="en-US" sz="2000" dirty="0"/>
              <a:t>Type of Broadband internet connection.</a:t>
            </a:r>
          </a:p>
          <a:p>
            <a:pPr algn="l">
              <a:buFont typeface="Arial" panose="020B0604020202020204" pitchFamily="34" charset="0"/>
              <a:buChar char="•"/>
            </a:pPr>
            <a:r>
              <a:rPr lang="en-US" sz="1800" dirty="0"/>
              <a:t>ADSL uses analog sinusoidal carrier waves for data transmission. The waves are modulated and demodulated at the customer premises with ADSL modems.</a:t>
            </a:r>
            <a:endParaRPr lang="en-US" sz="2000" dirty="0"/>
          </a:p>
          <a:p>
            <a:pPr algn="l"/>
            <a:endParaRPr lang="en-IN" sz="2000"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pic>
        <p:nvPicPr>
          <p:cNvPr id="6148" name="Picture 4" descr="https://www.tutorialspoint.com/assets/questions/media/19092/end_office_of_teleph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1" y="1449847"/>
            <a:ext cx="3914775" cy="42308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B5D0067-C9FA-449D-87F5-2291F4964DE4}" type="slidenum">
              <a:rPr lang="en-IN" smtClean="0"/>
              <a:t>22</a:t>
            </a:fld>
            <a:endParaRPr lang="en-IN"/>
          </a:p>
        </p:txBody>
      </p:sp>
    </p:spTree>
    <p:extLst>
      <p:ext uri="{BB962C8B-B14F-4D97-AF65-F5344CB8AC3E}">
        <p14:creationId xmlns:p14="http://schemas.microsoft.com/office/powerpoint/2010/main" val="2625044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Switched V/S Packet switched</a:t>
            </a:r>
            <a:endParaRPr lang="en-IN" dirty="0"/>
          </a:p>
        </p:txBody>
      </p:sp>
      <p:pic>
        <p:nvPicPr>
          <p:cNvPr id="5" name="Content Placeholder 4"/>
          <p:cNvPicPr>
            <a:picLocks noGrp="1" noChangeAspect="1"/>
          </p:cNvPicPr>
          <p:nvPr>
            <p:ph idx="1"/>
          </p:nvPr>
        </p:nvPicPr>
        <p:blipFill>
          <a:blip r:embed="rId3"/>
          <a:stretch>
            <a:fillRect/>
          </a:stretch>
        </p:blipFill>
        <p:spPr>
          <a:xfrm>
            <a:off x="1981200" y="1524000"/>
            <a:ext cx="4114800" cy="3429000"/>
          </a:xfrm>
          <a:prstGeom prst="rect">
            <a:avLst/>
          </a:prstGeom>
        </p:spPr>
      </p:pic>
      <p:sp>
        <p:nvSpPr>
          <p:cNvPr id="4" name="Footer Placeholder 3"/>
          <p:cNvSpPr>
            <a:spLocks noGrp="1"/>
          </p:cNvSpPr>
          <p:nvPr>
            <p:ph type="ftr" sz="quarter" idx="11"/>
          </p:nvPr>
        </p:nvSpPr>
        <p:spPr/>
        <p:txBody>
          <a:bodyPr/>
          <a:lstStyle/>
          <a:p>
            <a:r>
              <a:rPr lang="en-US" smtClean="0"/>
              <a:t>Prof. Preeti Godabole</a:t>
            </a:r>
            <a:endParaRPr lang="en-US" dirty="0"/>
          </a:p>
        </p:txBody>
      </p:sp>
      <p:pic>
        <p:nvPicPr>
          <p:cNvPr id="7" name="Picture 6"/>
          <p:cNvPicPr>
            <a:picLocks noChangeAspect="1"/>
          </p:cNvPicPr>
          <p:nvPr/>
        </p:nvPicPr>
        <p:blipFill>
          <a:blip r:embed="rId4"/>
          <a:stretch>
            <a:fillRect/>
          </a:stretch>
        </p:blipFill>
        <p:spPr>
          <a:xfrm>
            <a:off x="6248400" y="1524000"/>
            <a:ext cx="4267200" cy="3429000"/>
          </a:xfrm>
          <a:prstGeom prst="rect">
            <a:avLst/>
          </a:prstGeom>
        </p:spPr>
      </p:pic>
      <p:sp>
        <p:nvSpPr>
          <p:cNvPr id="8" name="TextBox 7"/>
          <p:cNvSpPr txBox="1"/>
          <p:nvPr/>
        </p:nvSpPr>
        <p:spPr>
          <a:xfrm>
            <a:off x="1905000" y="5257800"/>
            <a:ext cx="4114800" cy="381000"/>
          </a:xfrm>
          <a:prstGeom prst="rect">
            <a:avLst/>
          </a:prstGeom>
          <a:noFill/>
        </p:spPr>
        <p:txBody>
          <a:bodyPr wrap="square" rtlCol="0">
            <a:spAutoFit/>
          </a:bodyPr>
          <a:lstStyle/>
          <a:p>
            <a:r>
              <a:rPr lang="en-US" dirty="0"/>
              <a:t>Circuit Switched Network</a:t>
            </a:r>
            <a:endParaRPr lang="en-IN" dirty="0"/>
          </a:p>
        </p:txBody>
      </p:sp>
      <p:sp>
        <p:nvSpPr>
          <p:cNvPr id="9" name="TextBox 8"/>
          <p:cNvSpPr txBox="1"/>
          <p:nvPr/>
        </p:nvSpPr>
        <p:spPr>
          <a:xfrm>
            <a:off x="6400800" y="5231876"/>
            <a:ext cx="4114800" cy="381000"/>
          </a:xfrm>
          <a:prstGeom prst="rect">
            <a:avLst/>
          </a:prstGeom>
          <a:noFill/>
        </p:spPr>
        <p:txBody>
          <a:bodyPr wrap="square" rtlCol="0">
            <a:spAutoFit/>
          </a:bodyPr>
          <a:lstStyle/>
          <a:p>
            <a:r>
              <a:rPr lang="en-US" dirty="0"/>
              <a:t>Packet Switched Network</a:t>
            </a:r>
            <a:endParaRPr lang="en-IN" dirty="0"/>
          </a:p>
        </p:txBody>
      </p:sp>
      <p:sp>
        <p:nvSpPr>
          <p:cNvPr id="3" name="Slide Number Placeholder 2"/>
          <p:cNvSpPr>
            <a:spLocks noGrp="1"/>
          </p:cNvSpPr>
          <p:nvPr>
            <p:ph type="sldNum" sz="quarter" idx="12"/>
          </p:nvPr>
        </p:nvSpPr>
        <p:spPr/>
        <p:txBody>
          <a:bodyPr/>
          <a:lstStyle/>
          <a:p>
            <a:fld id="{9B5D0067-C9FA-449D-87F5-2291F4964DE4}" type="slidenum">
              <a:rPr lang="en-IN" smtClean="0"/>
              <a:t>23</a:t>
            </a:fld>
            <a:endParaRPr lang="en-IN"/>
          </a:p>
        </p:txBody>
      </p:sp>
    </p:spTree>
    <p:extLst>
      <p:ext uri="{BB962C8B-B14F-4D97-AF65-F5344CB8AC3E}">
        <p14:creationId xmlns:p14="http://schemas.microsoft.com/office/powerpoint/2010/main" val="276056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Reference Model</a:t>
            </a:r>
            <a:endParaRPr lang="en-IN" dirty="0"/>
          </a:p>
        </p:txBody>
      </p:sp>
      <p:pic>
        <p:nvPicPr>
          <p:cNvPr id="5" name="Content Placeholder 4"/>
          <p:cNvPicPr>
            <a:picLocks noGrp="1" noChangeAspect="1"/>
          </p:cNvPicPr>
          <p:nvPr>
            <p:ph idx="1"/>
          </p:nvPr>
        </p:nvPicPr>
        <p:blipFill>
          <a:blip r:embed="rId2"/>
          <a:stretch>
            <a:fillRect/>
          </a:stretch>
        </p:blipFill>
        <p:spPr>
          <a:xfrm>
            <a:off x="2598290" y="1383860"/>
            <a:ext cx="6995420" cy="4525963"/>
          </a:xfrm>
          <a:prstGeom prst="rect">
            <a:avLst/>
          </a:prstGeom>
        </p:spPr>
      </p:pic>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3" name="Slide Number Placeholder 2"/>
          <p:cNvSpPr>
            <a:spLocks noGrp="1"/>
          </p:cNvSpPr>
          <p:nvPr>
            <p:ph type="sldNum" sz="quarter" idx="12"/>
          </p:nvPr>
        </p:nvSpPr>
        <p:spPr/>
        <p:txBody>
          <a:bodyPr/>
          <a:lstStyle/>
          <a:p>
            <a:fld id="{9B5D0067-C9FA-449D-87F5-2291F4964DE4}" type="slidenum">
              <a:rPr lang="en-IN" smtClean="0"/>
              <a:t>24</a:t>
            </a:fld>
            <a:endParaRPr lang="en-IN"/>
          </a:p>
        </p:txBody>
      </p:sp>
    </p:spTree>
    <p:extLst>
      <p:ext uri="{BB962C8B-B14F-4D97-AF65-F5344CB8AC3E}">
        <p14:creationId xmlns:p14="http://schemas.microsoft.com/office/powerpoint/2010/main" val="97760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357" y="304800"/>
            <a:ext cx="7391400" cy="838200"/>
          </a:xfrm>
        </p:spPr>
        <p:txBody>
          <a:bodyPr/>
          <a:lstStyle/>
          <a:p>
            <a:r>
              <a:rPr lang="en-US" dirty="0" smtClean="0"/>
              <a:t>Overlay Networks: Global Goal</a:t>
            </a:r>
            <a:endParaRPr lang="en-IN" dirty="0"/>
          </a:p>
        </p:txBody>
      </p:sp>
      <p:pic>
        <p:nvPicPr>
          <p:cNvPr id="5" name="Content Placeholder 4"/>
          <p:cNvPicPr>
            <a:picLocks noGrp="1" noChangeAspect="1"/>
          </p:cNvPicPr>
          <p:nvPr>
            <p:ph idx="1"/>
          </p:nvPr>
        </p:nvPicPr>
        <p:blipFill>
          <a:blip r:embed="rId2"/>
          <a:stretch>
            <a:fillRect/>
          </a:stretch>
        </p:blipFill>
        <p:spPr>
          <a:xfrm>
            <a:off x="2590800" y="1295401"/>
            <a:ext cx="7244656" cy="4525963"/>
          </a:xfrm>
          <a:prstGeom prst="rect">
            <a:avLst/>
          </a:prstGeom>
        </p:spPr>
      </p:pic>
      <p:sp>
        <p:nvSpPr>
          <p:cNvPr id="4" name="Footer Placeholder 3"/>
          <p:cNvSpPr>
            <a:spLocks noGrp="1"/>
          </p:cNvSpPr>
          <p:nvPr>
            <p:ph type="ftr" sz="quarter" idx="11"/>
          </p:nvPr>
        </p:nvSpPr>
        <p:spPr/>
        <p:txBody>
          <a:bodyPr/>
          <a:lstStyle/>
          <a:p>
            <a:r>
              <a:rPr lang="en-US" smtClean="0"/>
              <a:t>Department of Computer Engineering</a:t>
            </a:r>
            <a:endParaRPr lang="en-US" dirty="0"/>
          </a:p>
        </p:txBody>
      </p:sp>
    </p:spTree>
    <p:extLst>
      <p:ext uri="{BB962C8B-B14F-4D97-AF65-F5344CB8AC3E}">
        <p14:creationId xmlns:p14="http://schemas.microsoft.com/office/powerpoint/2010/main" val="3801575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resource management (RRM)</a:t>
            </a:r>
            <a:endParaRPr lang="en-IN" dirty="0"/>
          </a:p>
        </p:txBody>
      </p:sp>
      <p:sp>
        <p:nvSpPr>
          <p:cNvPr id="3" name="Content Placeholder 2"/>
          <p:cNvSpPr>
            <a:spLocks noGrp="1"/>
          </p:cNvSpPr>
          <p:nvPr>
            <p:ph idx="1"/>
          </p:nvPr>
        </p:nvSpPr>
        <p:spPr/>
        <p:txBody>
          <a:bodyPr/>
          <a:lstStyle/>
          <a:p>
            <a:r>
              <a:rPr lang="en-US" b="1" dirty="0" smtClean="0"/>
              <a:t>System </a:t>
            </a:r>
            <a:r>
              <a:rPr lang="en-US" b="1" dirty="0"/>
              <a:t>level management of co-channel </a:t>
            </a:r>
            <a:r>
              <a:rPr lang="en-US" b="1" dirty="0" smtClean="0"/>
              <a:t>interference, Radio </a:t>
            </a:r>
            <a:r>
              <a:rPr lang="en-US" b="1" dirty="0"/>
              <a:t>resources, and other radio transmission characteristics in wireless communication </a:t>
            </a:r>
            <a:r>
              <a:rPr lang="en-US" b="1" dirty="0" smtClean="0"/>
              <a:t>systems</a:t>
            </a:r>
            <a:r>
              <a:rPr lang="en-US" dirty="0" smtClean="0"/>
              <a:t>.</a:t>
            </a:r>
          </a:p>
          <a:p>
            <a:r>
              <a:rPr lang="en-US" dirty="0" smtClean="0"/>
              <a:t>Cellular </a:t>
            </a:r>
            <a:r>
              <a:rPr lang="en-US" dirty="0"/>
              <a:t>networks, wireless local area networks, wireless sensor systems, and radio broadcasting networks.</a:t>
            </a:r>
            <a:endParaRPr lang="en-IN" dirty="0"/>
          </a:p>
        </p:txBody>
      </p:sp>
      <p:sp>
        <p:nvSpPr>
          <p:cNvPr id="4" name="Footer Placeholder 3"/>
          <p:cNvSpPr>
            <a:spLocks noGrp="1"/>
          </p:cNvSpPr>
          <p:nvPr>
            <p:ph type="ftr" sz="quarter" idx="11"/>
          </p:nvPr>
        </p:nvSpPr>
        <p:spPr/>
        <p:txBody>
          <a:bodyPr/>
          <a:lstStyle/>
          <a:p>
            <a:r>
              <a:rPr lang="en-IN" smtClean="0"/>
              <a:t>Prof. Preeti Godabole</a:t>
            </a:r>
            <a:endParaRPr lang="en-IN"/>
          </a:p>
        </p:txBody>
      </p:sp>
      <p:sp>
        <p:nvSpPr>
          <p:cNvPr id="5" name="Slide Number Placeholder 4"/>
          <p:cNvSpPr>
            <a:spLocks noGrp="1"/>
          </p:cNvSpPr>
          <p:nvPr>
            <p:ph type="sldNum" sz="quarter" idx="12"/>
          </p:nvPr>
        </p:nvSpPr>
        <p:spPr/>
        <p:txBody>
          <a:bodyPr/>
          <a:lstStyle/>
          <a:p>
            <a:fld id="{9B5D0067-C9FA-449D-87F5-2291F4964DE4}" type="slidenum">
              <a:rPr lang="en-IN" smtClean="0"/>
              <a:t>26</a:t>
            </a:fld>
            <a:endParaRPr lang="en-IN"/>
          </a:p>
        </p:txBody>
      </p:sp>
    </p:spTree>
    <p:extLst>
      <p:ext uri="{BB962C8B-B14F-4D97-AF65-F5344CB8AC3E}">
        <p14:creationId xmlns:p14="http://schemas.microsoft.com/office/powerpoint/2010/main" val="747311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7" y="313136"/>
            <a:ext cx="8520600" cy="1122300"/>
          </a:xfrm>
        </p:spPr>
        <p:txBody>
          <a:bodyPr/>
          <a:lstStyle/>
          <a:p>
            <a:r>
              <a:rPr lang="en-US" dirty="0" smtClean="0"/>
              <a:t>Signal Propagation</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27</a:t>
            </a:fld>
            <a:endParaRPr lang="en"/>
          </a:p>
        </p:txBody>
      </p:sp>
      <p:sp>
        <p:nvSpPr>
          <p:cNvPr id="5" name="TextBox 4"/>
          <p:cNvSpPr txBox="1"/>
          <p:nvPr/>
        </p:nvSpPr>
        <p:spPr>
          <a:xfrm>
            <a:off x="2513129" y="2479250"/>
            <a:ext cx="8021595" cy="3170099"/>
          </a:xfrm>
          <a:prstGeom prst="rect">
            <a:avLst/>
          </a:prstGeom>
          <a:noFill/>
        </p:spPr>
        <p:txBody>
          <a:bodyPr wrap="square" rtlCol="0">
            <a:spAutoFit/>
          </a:bodyPr>
          <a:lstStyle/>
          <a:p>
            <a:r>
              <a:rPr lang="en-US" sz="2000" b="1" dirty="0"/>
              <a:t>Transmission range</a:t>
            </a:r>
            <a:r>
              <a:rPr lang="en-US" sz="2000" dirty="0"/>
              <a:t>: Within a certain radius of the sender transmission is possible, i.e., a receiver receives the signals with an error rate low enough to be able to communicate and can also act as sender.</a:t>
            </a:r>
          </a:p>
          <a:p>
            <a:r>
              <a:rPr lang="en-US" sz="2000" dirty="0"/>
              <a:t>● </a:t>
            </a:r>
            <a:r>
              <a:rPr lang="en-US" sz="2000" b="1" dirty="0"/>
              <a:t>Detection range</a:t>
            </a:r>
            <a:r>
              <a:rPr lang="en-US" sz="2000" dirty="0"/>
              <a:t>: Within a second radius, detection of the transmission is possible, i.e., the transmitted power is large enough to differ from background noise. However, the error rate is too high to </a:t>
            </a:r>
          </a:p>
          <a:p>
            <a:r>
              <a:rPr lang="en-US" sz="2000" dirty="0"/>
              <a:t>● </a:t>
            </a:r>
            <a:r>
              <a:rPr lang="en-US" sz="2000" b="1" dirty="0"/>
              <a:t>Interference range</a:t>
            </a:r>
            <a:r>
              <a:rPr lang="en-US" sz="2000" dirty="0"/>
              <a:t>: Within a third even larger radius, the sender may interfere with other transmission by adding to the background noise. A receiver will not be able to detect the signals, but the signals may disturb other signals.</a:t>
            </a:r>
            <a:endParaRPr lang="en-IN" sz="2000" dirty="0"/>
          </a:p>
        </p:txBody>
      </p:sp>
      <p:pic>
        <p:nvPicPr>
          <p:cNvPr id="6" name="Picture 5"/>
          <p:cNvPicPr>
            <a:picLocks noChangeAspect="1"/>
          </p:cNvPicPr>
          <p:nvPr/>
        </p:nvPicPr>
        <p:blipFill>
          <a:blip r:embed="rId2"/>
          <a:stretch>
            <a:fillRect/>
          </a:stretch>
        </p:blipFill>
        <p:spPr>
          <a:xfrm>
            <a:off x="1947199" y="1008079"/>
            <a:ext cx="3457575" cy="3314700"/>
          </a:xfrm>
          <a:prstGeom prst="rect">
            <a:avLst/>
          </a:prstGeom>
        </p:spPr>
      </p:pic>
    </p:spTree>
    <p:extLst>
      <p:ext uri="{BB962C8B-B14F-4D97-AF65-F5344CB8AC3E}">
        <p14:creationId xmlns:p14="http://schemas.microsoft.com/office/powerpoint/2010/main" val="286912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554" y="463965"/>
            <a:ext cx="8520600" cy="1122300"/>
          </a:xfrm>
        </p:spPr>
        <p:txBody>
          <a:bodyPr/>
          <a:lstStyle/>
          <a:p>
            <a:r>
              <a:rPr lang="en-US" dirty="0"/>
              <a:t>Path loss of radio signals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28</a:t>
            </a:fld>
            <a:endParaRPr lang="en"/>
          </a:p>
        </p:txBody>
      </p:sp>
      <p:sp>
        <p:nvSpPr>
          <p:cNvPr id="4" name="TextBox 3"/>
          <p:cNvSpPr txBox="1"/>
          <p:nvPr/>
        </p:nvSpPr>
        <p:spPr>
          <a:xfrm>
            <a:off x="1957633" y="1791093"/>
            <a:ext cx="7739406"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In free space radio signals propagate as light.</a:t>
            </a:r>
          </a:p>
          <a:p>
            <a:pPr marL="342900" indent="-342900">
              <a:buFont typeface="Arial" panose="020B0604020202020204" pitchFamily="34" charset="0"/>
              <a:buChar char="•"/>
            </a:pPr>
            <a:r>
              <a:rPr lang="en-IN" sz="2000" dirty="0"/>
              <a:t>If such a </a:t>
            </a:r>
            <a:r>
              <a:rPr lang="en-US" sz="2000" dirty="0"/>
              <a:t>straight line exists between a sender and a receiver it is called </a:t>
            </a:r>
            <a:r>
              <a:rPr lang="en-US" sz="2000" b="1" dirty="0"/>
              <a:t>line-of-sight </a:t>
            </a:r>
            <a:r>
              <a:rPr lang="en-IN" sz="2000" b="1" dirty="0"/>
              <a:t>(LOS)</a:t>
            </a:r>
            <a:r>
              <a:rPr lang="en-IN" sz="2000" dirty="0"/>
              <a:t>.</a:t>
            </a:r>
          </a:p>
          <a:p>
            <a:pPr marL="342900" indent="-342900">
              <a:buFont typeface="Arial" panose="020B0604020202020204" pitchFamily="34" charset="0"/>
              <a:buChar char="•"/>
            </a:pPr>
            <a:r>
              <a:rPr lang="en-US" sz="2000" dirty="0"/>
              <a:t>signal still experiences the </a:t>
            </a:r>
            <a:r>
              <a:rPr lang="en-US" sz="2000" b="1" dirty="0"/>
              <a:t>free space loss even in vacuum</a:t>
            </a:r>
          </a:p>
          <a:p>
            <a:pPr marL="342900" indent="-342900">
              <a:buFont typeface="Arial" panose="020B0604020202020204" pitchFamily="34" charset="0"/>
              <a:buChar char="•"/>
            </a:pPr>
            <a:r>
              <a:rPr lang="en-IN" sz="2000" dirty="0"/>
              <a:t>Received power </a:t>
            </a:r>
            <a:r>
              <a:rPr lang="en-US" sz="2000" i="1" dirty="0" err="1"/>
              <a:t>Pr</a:t>
            </a:r>
            <a:r>
              <a:rPr lang="en-US" sz="2000" i="1" dirty="0"/>
              <a:t> </a:t>
            </a:r>
            <a:r>
              <a:rPr lang="en-US" sz="2000" dirty="0"/>
              <a:t>is proportional to 1/</a:t>
            </a:r>
            <a:r>
              <a:rPr lang="en-US" sz="2000" i="1" dirty="0"/>
              <a:t>d</a:t>
            </a:r>
            <a:r>
              <a:rPr lang="en-US" sz="2000" dirty="0"/>
              <a:t>2 with </a:t>
            </a:r>
            <a:r>
              <a:rPr lang="en-US" sz="2000" i="1" dirty="0"/>
              <a:t>d </a:t>
            </a:r>
            <a:r>
              <a:rPr lang="en-US" sz="2000" dirty="0"/>
              <a:t>being the distance between sender and receiver. </a:t>
            </a:r>
            <a:r>
              <a:rPr lang="en-IN" sz="2000" dirty="0"/>
              <a:t>(</a:t>
            </a:r>
            <a:r>
              <a:rPr lang="en-IN" sz="2000" b="1" dirty="0"/>
              <a:t>inverse square law</a:t>
            </a:r>
            <a:r>
              <a:rPr lang="en-IN" sz="2000" dirty="0"/>
              <a:t>).</a:t>
            </a:r>
          </a:p>
          <a:p>
            <a:pPr marL="342900" indent="-342900">
              <a:buFont typeface="Arial" panose="020B0604020202020204" pitchFamily="34" charset="0"/>
              <a:buChar char="•"/>
            </a:pPr>
            <a:r>
              <a:rPr lang="en-IN" sz="2000" dirty="0"/>
              <a:t>radio transmission </a:t>
            </a:r>
            <a:r>
              <a:rPr lang="en-US" sz="2000" dirty="0"/>
              <a:t>takes place through the atmosphere – signals travel through air, rain, snow, fog, dust particles, smog etc. </a:t>
            </a:r>
          </a:p>
          <a:p>
            <a:pPr marL="342900" indent="-342900">
              <a:buFont typeface="Arial" panose="020B0604020202020204" pitchFamily="34" charset="0"/>
              <a:buChar char="•"/>
            </a:pPr>
            <a:r>
              <a:rPr lang="en-US" sz="2000" dirty="0"/>
              <a:t>While the </a:t>
            </a:r>
            <a:r>
              <a:rPr lang="en-US" sz="2000" b="1" dirty="0"/>
              <a:t>path loss </a:t>
            </a:r>
            <a:r>
              <a:rPr lang="en-US" sz="2000" dirty="0"/>
              <a:t>or </a:t>
            </a:r>
            <a:r>
              <a:rPr lang="en-US" sz="2000" b="1" dirty="0"/>
              <a:t>attenuation </a:t>
            </a:r>
            <a:r>
              <a:rPr lang="en-US" sz="2000" dirty="0"/>
              <a:t>does not cause too much trouble for short distances, the atmosphere heavily influences transmission over long distances.</a:t>
            </a:r>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560593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127" y="539379"/>
            <a:ext cx="8520600" cy="1122300"/>
          </a:xfrm>
        </p:spPr>
        <p:txBody>
          <a:bodyPr/>
          <a:lstStyle/>
          <a:p>
            <a:r>
              <a:rPr lang="en-US" dirty="0" smtClean="0"/>
              <a:t>Radio Waves : Three Fundamental Propagations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29</a:t>
            </a:fld>
            <a:endParaRPr lang="en"/>
          </a:p>
        </p:txBody>
      </p:sp>
      <p:sp>
        <p:nvSpPr>
          <p:cNvPr id="4" name="TextBox 3"/>
          <p:cNvSpPr txBox="1"/>
          <p:nvPr/>
        </p:nvSpPr>
        <p:spPr>
          <a:xfrm>
            <a:off x="1882220" y="2073897"/>
            <a:ext cx="8388589" cy="2862322"/>
          </a:xfrm>
          <a:prstGeom prst="rect">
            <a:avLst/>
          </a:prstGeom>
          <a:noFill/>
        </p:spPr>
        <p:txBody>
          <a:bodyPr wrap="square" rtlCol="0">
            <a:spAutoFit/>
          </a:bodyPr>
          <a:lstStyle/>
          <a:p>
            <a:r>
              <a:rPr lang="en-US" sz="2000" b="1" dirty="0"/>
              <a:t>Ground wave </a:t>
            </a:r>
            <a:r>
              <a:rPr lang="en-US" sz="2000" dirty="0"/>
              <a:t>(&lt;2 MHz): Waves with low frequencies follow the earth’s surface and can propagate long distances. These waves are used for, e.g., submarine communication or AM radio.</a:t>
            </a:r>
          </a:p>
          <a:p>
            <a:r>
              <a:rPr lang="en-US" sz="2000" b="1" dirty="0"/>
              <a:t>Sky wave </a:t>
            </a:r>
            <a:r>
              <a:rPr lang="en-US" sz="2000" dirty="0"/>
              <a:t>(2–30 MHz): Many international broadcasts and amateur radio use these short waves that are reflected2 at the ionosphere. This way the waves can bounce back and forth between the ionosphere and the earth’s surface, travelling around the world.</a:t>
            </a:r>
          </a:p>
          <a:p>
            <a:r>
              <a:rPr lang="en-US" sz="2000" b="1" dirty="0"/>
              <a:t>Line-of-sight </a:t>
            </a:r>
            <a:r>
              <a:rPr lang="en-US" sz="2000" dirty="0"/>
              <a:t>(&gt;30 MHz): Mobile phone systems, satellite systems, cordless telephones etc. use even higher frequencies.</a:t>
            </a:r>
            <a:endParaRPr lang="en-IN" sz="2000" dirty="0"/>
          </a:p>
        </p:txBody>
      </p:sp>
    </p:spTree>
    <p:extLst>
      <p:ext uri="{BB962C8B-B14F-4D97-AF65-F5344CB8AC3E}">
        <p14:creationId xmlns:p14="http://schemas.microsoft.com/office/powerpoint/2010/main" val="2285172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Mobile Computing?</a:t>
            </a:r>
            <a:endParaRPr lang="en-IN"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400" b="1" dirty="0"/>
              <a:t>Mobile refers to access in motion, no restriction on geographic location.</a:t>
            </a:r>
          </a:p>
          <a:p>
            <a:pPr algn="l">
              <a:buFont typeface="Arial" panose="020B0604020202020204" pitchFamily="34" charset="0"/>
              <a:buChar char="•"/>
            </a:pPr>
            <a:r>
              <a:rPr lang="en-US" sz="2400" b="1" dirty="0"/>
              <a:t>With mobility comes lot of issues, techniques and solutions.</a:t>
            </a:r>
          </a:p>
          <a:p>
            <a:pPr algn="l">
              <a:buFont typeface="Arial" panose="020B0604020202020204" pitchFamily="34" charset="0"/>
              <a:buChar char="•"/>
            </a:pPr>
            <a:r>
              <a:rPr lang="en-US" sz="2400" b="1" dirty="0"/>
              <a:t>80% of the world’s workforce is mobile.</a:t>
            </a:r>
          </a:p>
          <a:p>
            <a:pPr lvl="1">
              <a:buFont typeface="Arial" panose="020B0604020202020204" pitchFamily="34" charset="0"/>
              <a:buChar char="•"/>
            </a:pPr>
            <a:r>
              <a:rPr lang="en-US" altLang="en-US" sz="2000" dirty="0"/>
              <a:t>The demand for mobile communication creates the need for integration of wireless networks into existing fixed networks</a:t>
            </a:r>
            <a:endParaRPr lang="en-US" sz="2000" b="1" dirty="0"/>
          </a:p>
          <a:p>
            <a:pPr algn="l"/>
            <a:endParaRPr lang="en-US" sz="2400" b="1" dirty="0"/>
          </a:p>
          <a:p>
            <a:pPr algn="l"/>
            <a:endParaRPr lang="en-IN" sz="2400" b="1" dirty="0"/>
          </a:p>
          <a:p>
            <a:pPr algn="l"/>
            <a:endParaRPr lang="en-IN" sz="2400" dirty="0"/>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5" name="Slide Number Placeholder 4"/>
          <p:cNvSpPr>
            <a:spLocks noGrp="1"/>
          </p:cNvSpPr>
          <p:nvPr>
            <p:ph type="sldNum" sz="quarter" idx="12"/>
          </p:nvPr>
        </p:nvSpPr>
        <p:spPr/>
        <p:txBody>
          <a:bodyPr/>
          <a:lstStyle/>
          <a:p>
            <a:fld id="{9B5D0067-C9FA-449D-87F5-2291F4964DE4}" type="slidenum">
              <a:rPr lang="en-IN" smtClean="0"/>
              <a:t>3</a:t>
            </a:fld>
            <a:endParaRPr lang="en-IN"/>
          </a:p>
        </p:txBody>
      </p:sp>
    </p:spTree>
    <p:extLst>
      <p:ext uri="{BB962C8B-B14F-4D97-AF65-F5344CB8AC3E}">
        <p14:creationId xmlns:p14="http://schemas.microsoft.com/office/powerpoint/2010/main" val="3718507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554" y="435685"/>
            <a:ext cx="8520600" cy="1122300"/>
          </a:xfrm>
        </p:spPr>
        <p:txBody>
          <a:bodyPr/>
          <a:lstStyle/>
          <a:p>
            <a:r>
              <a:rPr lang="en-US" dirty="0" smtClean="0"/>
              <a:t>Effects of Signal Propagation</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30</a:t>
            </a:fld>
            <a:endParaRPr lang="en"/>
          </a:p>
        </p:txBody>
      </p:sp>
      <p:pic>
        <p:nvPicPr>
          <p:cNvPr id="4" name="Picture 3"/>
          <p:cNvPicPr>
            <a:picLocks noChangeAspect="1"/>
          </p:cNvPicPr>
          <p:nvPr/>
        </p:nvPicPr>
        <p:blipFill>
          <a:blip r:embed="rId3"/>
          <a:stretch>
            <a:fillRect/>
          </a:stretch>
        </p:blipFill>
        <p:spPr>
          <a:xfrm>
            <a:off x="2977822" y="1552459"/>
            <a:ext cx="6622986" cy="2335344"/>
          </a:xfrm>
          <a:prstGeom prst="rect">
            <a:avLst/>
          </a:prstGeom>
        </p:spPr>
      </p:pic>
      <p:pic>
        <p:nvPicPr>
          <p:cNvPr id="5" name="Picture 4"/>
          <p:cNvPicPr>
            <a:picLocks noChangeAspect="1"/>
          </p:cNvPicPr>
          <p:nvPr/>
        </p:nvPicPr>
        <p:blipFill>
          <a:blip r:embed="rId4"/>
          <a:stretch>
            <a:fillRect/>
          </a:stretch>
        </p:blipFill>
        <p:spPr>
          <a:xfrm>
            <a:off x="3471667" y="4138368"/>
            <a:ext cx="5286375" cy="1990725"/>
          </a:xfrm>
          <a:prstGeom prst="rect">
            <a:avLst/>
          </a:prstGeom>
        </p:spPr>
      </p:pic>
    </p:spTree>
    <p:extLst>
      <p:ext uri="{BB962C8B-B14F-4D97-AF65-F5344CB8AC3E}">
        <p14:creationId xmlns:p14="http://schemas.microsoft.com/office/powerpoint/2010/main" val="1291527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7062" y="1055875"/>
            <a:ext cx="8083726" cy="2912811"/>
          </a:xfrm>
          <a:prstGeom prst="rect">
            <a:avLst/>
          </a:prstGeom>
        </p:spPr>
      </p:pic>
      <p:sp>
        <p:nvSpPr>
          <p:cNvPr id="2" name="Title 1"/>
          <p:cNvSpPr>
            <a:spLocks noGrp="1"/>
          </p:cNvSpPr>
          <p:nvPr>
            <p:ph type="title"/>
          </p:nvPr>
        </p:nvSpPr>
        <p:spPr>
          <a:xfrm>
            <a:off x="1769677" y="322563"/>
            <a:ext cx="8520600" cy="1122300"/>
          </a:xfrm>
        </p:spPr>
        <p:txBody>
          <a:bodyPr/>
          <a:lstStyle/>
          <a:p>
            <a:r>
              <a:rPr lang="en-US" dirty="0"/>
              <a:t>Multipath Propagation</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31</a:t>
            </a:fld>
            <a:endParaRPr lang="en"/>
          </a:p>
        </p:txBody>
      </p:sp>
      <p:sp>
        <p:nvSpPr>
          <p:cNvPr id="5" name="Rectangle 4"/>
          <p:cNvSpPr/>
          <p:nvPr/>
        </p:nvSpPr>
        <p:spPr>
          <a:xfrm>
            <a:off x="2511422" y="3814797"/>
            <a:ext cx="7037110" cy="646331"/>
          </a:xfrm>
          <a:prstGeom prst="rect">
            <a:avLst/>
          </a:prstGeom>
        </p:spPr>
        <p:txBody>
          <a:bodyPr wrap="square">
            <a:spAutoFit/>
          </a:bodyPr>
          <a:lstStyle/>
          <a:p>
            <a:r>
              <a:rPr lang="en-US" b="1" dirty="0">
                <a:latin typeface="StoneSerif-Semibold"/>
              </a:rPr>
              <a:t>Delay spread</a:t>
            </a:r>
            <a:r>
              <a:rPr lang="en-US" dirty="0">
                <a:latin typeface="StoneSerif"/>
              </a:rPr>
              <a:t>: the original signal is spread due to different delays of parts of the signal</a:t>
            </a:r>
            <a:endParaRPr lang="en-IN" dirty="0"/>
          </a:p>
        </p:txBody>
      </p:sp>
      <p:sp>
        <p:nvSpPr>
          <p:cNvPr id="6" name="Rectangle 5"/>
          <p:cNvSpPr/>
          <p:nvPr/>
        </p:nvSpPr>
        <p:spPr>
          <a:xfrm>
            <a:off x="2080182" y="4332664"/>
            <a:ext cx="7916276" cy="923330"/>
          </a:xfrm>
          <a:prstGeom prst="rect">
            <a:avLst/>
          </a:prstGeom>
        </p:spPr>
        <p:txBody>
          <a:bodyPr wrap="square">
            <a:spAutoFit/>
          </a:bodyPr>
          <a:lstStyle/>
          <a:p>
            <a:r>
              <a:rPr lang="en-US" dirty="0">
                <a:latin typeface="StoneSerif"/>
              </a:rPr>
              <a:t>Typical values for delay spread are approximately 3 </a:t>
            </a:r>
            <a:r>
              <a:rPr lang="en-US" i="1" dirty="0" err="1">
                <a:latin typeface="MTimesNewRomanGreek-Inclined"/>
              </a:rPr>
              <a:t>μ</a:t>
            </a:r>
            <a:r>
              <a:rPr lang="en-US" dirty="0" err="1">
                <a:latin typeface="StoneSerif"/>
              </a:rPr>
              <a:t>s</a:t>
            </a:r>
            <a:r>
              <a:rPr lang="en-US" dirty="0">
                <a:latin typeface="StoneSerif"/>
              </a:rPr>
              <a:t> in cities, up to 12 </a:t>
            </a:r>
            <a:r>
              <a:rPr lang="en-US" i="1" dirty="0" err="1">
                <a:latin typeface="MTimesNewRomanGreek-Inclined"/>
              </a:rPr>
              <a:t>μ</a:t>
            </a:r>
            <a:r>
              <a:rPr lang="en-US" dirty="0" err="1">
                <a:latin typeface="StoneSerif"/>
              </a:rPr>
              <a:t>s</a:t>
            </a:r>
            <a:r>
              <a:rPr lang="en-US" dirty="0">
                <a:latin typeface="StoneSerif"/>
              </a:rPr>
              <a:t> can be observed. GSM, for example, can tolerate up to 16 </a:t>
            </a:r>
            <a:r>
              <a:rPr lang="en-US" i="1" dirty="0" err="1">
                <a:latin typeface="MTimesNewRomanGreek-Inclined"/>
              </a:rPr>
              <a:t>μ</a:t>
            </a:r>
            <a:r>
              <a:rPr lang="en-US" dirty="0" err="1">
                <a:latin typeface="StoneSerif"/>
              </a:rPr>
              <a:t>s</a:t>
            </a:r>
            <a:r>
              <a:rPr lang="en-US" dirty="0">
                <a:latin typeface="StoneSerif"/>
              </a:rPr>
              <a:t> of delay spread, i.e., almost a 5 km path difference.</a:t>
            </a:r>
            <a:endParaRPr lang="en-IN" dirty="0"/>
          </a:p>
        </p:txBody>
      </p:sp>
    </p:spTree>
    <p:extLst>
      <p:ext uri="{BB962C8B-B14F-4D97-AF65-F5344CB8AC3E}">
        <p14:creationId xmlns:p14="http://schemas.microsoft.com/office/powerpoint/2010/main" val="2481974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957" y="200014"/>
            <a:ext cx="8520600" cy="1122300"/>
          </a:xfrm>
        </p:spPr>
        <p:txBody>
          <a:bodyPr/>
          <a:lstStyle/>
          <a:p>
            <a:r>
              <a:rPr lang="en-US" dirty="0" smtClean="0"/>
              <a:t>Multipath Propagation</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32</a:t>
            </a:fld>
            <a:endParaRPr lang="en"/>
          </a:p>
        </p:txBody>
      </p:sp>
      <p:pic>
        <p:nvPicPr>
          <p:cNvPr id="3074" name="Picture 2" descr="Multipath propagation in outdoor scenario | Download Scientific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879" y="1126859"/>
            <a:ext cx="6358347" cy="348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434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677" y="303709"/>
            <a:ext cx="8520600" cy="1122300"/>
          </a:xfrm>
        </p:spPr>
        <p:txBody>
          <a:bodyPr/>
          <a:lstStyle/>
          <a:p>
            <a:r>
              <a:rPr lang="en-US" dirty="0" smtClean="0"/>
              <a:t>Effects of Delay Spread</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33</a:t>
            </a:fld>
            <a:endParaRPr lang="en"/>
          </a:p>
        </p:txBody>
      </p:sp>
      <p:sp>
        <p:nvSpPr>
          <p:cNvPr id="4" name="TextBox 3"/>
          <p:cNvSpPr txBox="1"/>
          <p:nvPr/>
        </p:nvSpPr>
        <p:spPr>
          <a:xfrm>
            <a:off x="2042474" y="1282046"/>
            <a:ext cx="7953984"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Short impulse will be smeared out into a broader impulse, or rather into several weaker impulses.</a:t>
            </a:r>
          </a:p>
          <a:p>
            <a:pPr marL="342900" indent="-342900">
              <a:buFont typeface="Arial" panose="020B0604020202020204" pitchFamily="34" charset="0"/>
              <a:buChar char="•"/>
            </a:pPr>
            <a:r>
              <a:rPr lang="en-US" sz="2000" dirty="0"/>
              <a:t>At the receiver, both impulses interfere, i.e., they </a:t>
            </a:r>
            <a:r>
              <a:rPr lang="en-IN" sz="2000" dirty="0"/>
              <a:t>overlap in time. The energy intended for </a:t>
            </a:r>
            <a:r>
              <a:rPr lang="en-US" sz="2000" dirty="0"/>
              <a:t>one symbol now spills over to the adjacent symbol, an effect which is called </a:t>
            </a:r>
            <a:r>
              <a:rPr lang="en-IN" sz="2000" b="1" dirty="0"/>
              <a:t>inter-symbol interference (ISI)</a:t>
            </a:r>
            <a:r>
              <a:rPr lang="en-IN" sz="2000" dirty="0"/>
              <a:t>.</a:t>
            </a:r>
          </a:p>
          <a:p>
            <a:pPr marL="342900" indent="-342900">
              <a:buFont typeface="Arial" panose="020B0604020202020204" pitchFamily="34" charset="0"/>
              <a:buChar char="•"/>
            </a:pPr>
            <a:r>
              <a:rPr lang="en-US" sz="2000" dirty="0"/>
              <a:t>ISI limits the bandwidth of a radio channel with multi-path</a:t>
            </a:r>
          </a:p>
          <a:p>
            <a:r>
              <a:rPr lang="en-US" sz="2000" dirty="0"/>
              <a:t>	propagation.</a:t>
            </a:r>
          </a:p>
          <a:p>
            <a:r>
              <a:rPr lang="en-US" sz="2000" dirty="0"/>
              <a:t>Avoid ISI:</a:t>
            </a:r>
          </a:p>
          <a:p>
            <a:r>
              <a:rPr lang="en-US" sz="2000" dirty="0"/>
              <a:t>	1. Channel characteristics should be known. </a:t>
            </a:r>
          </a:p>
          <a:p>
            <a:r>
              <a:rPr lang="en-US" sz="2000" dirty="0"/>
              <a:t>	2. Sender may first transmit a </a:t>
            </a:r>
            <a:r>
              <a:rPr lang="en-US" sz="2000" b="1" dirty="0"/>
              <a:t>training sequence </a:t>
            </a:r>
            <a:r>
              <a:rPr lang="en-US" sz="2000" dirty="0"/>
              <a:t>known by 	the receiver. The receiver then compares the received signal 	to the original training sequence.</a:t>
            </a:r>
          </a:p>
          <a:p>
            <a:r>
              <a:rPr lang="en-US" sz="2000" dirty="0"/>
              <a:t>	3.  Programs an </a:t>
            </a:r>
            <a:r>
              <a:rPr lang="en-US" sz="2000" b="1" dirty="0"/>
              <a:t>equalizer </a:t>
            </a:r>
            <a:r>
              <a:rPr lang="en-US" sz="2000" dirty="0"/>
              <a:t>that compensates for the 	distortion.</a:t>
            </a:r>
          </a:p>
          <a:p>
            <a:endParaRPr lang="en-IN" sz="4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4188120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499" y="397978"/>
            <a:ext cx="8520600" cy="1122300"/>
          </a:xfrm>
        </p:spPr>
        <p:txBody>
          <a:bodyPr/>
          <a:lstStyle/>
          <a:p>
            <a:r>
              <a:rPr lang="en-US" dirty="0" smtClean="0"/>
              <a:t>Effects of Signal Propagation</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34</a:t>
            </a:fld>
            <a:endParaRPr lang="en"/>
          </a:p>
        </p:txBody>
      </p:sp>
      <p:sp>
        <p:nvSpPr>
          <p:cNvPr id="4" name="Rectangle 3"/>
          <p:cNvSpPr/>
          <p:nvPr/>
        </p:nvSpPr>
        <p:spPr>
          <a:xfrm>
            <a:off x="1910500" y="1905572"/>
            <a:ext cx="8342721" cy="4124206"/>
          </a:xfrm>
          <a:prstGeom prst="rect">
            <a:avLst/>
          </a:prstGeom>
        </p:spPr>
        <p:txBody>
          <a:bodyPr wrap="square">
            <a:spAutoFit/>
          </a:bodyPr>
          <a:lstStyle/>
          <a:p>
            <a:pPr marL="342900" indent="-342900">
              <a:buFont typeface="Arial" panose="020B0604020202020204" pitchFamily="34" charset="0"/>
              <a:buChar char="•"/>
            </a:pPr>
            <a:r>
              <a:rPr lang="en-US" sz="2000" dirty="0"/>
              <a:t>ISI and delay spread already occur in the case of fixed radio transmitters and receivers, the situation is even worse if receivers, or senders, or both, move.</a:t>
            </a:r>
          </a:p>
          <a:p>
            <a:pPr marL="342900" indent="-342900">
              <a:buFont typeface="Arial" panose="020B0604020202020204" pitchFamily="34" charset="0"/>
              <a:buChar char="•"/>
            </a:pPr>
            <a:r>
              <a:rPr lang="en-US" sz="2000" dirty="0"/>
              <a:t>Fading</a:t>
            </a:r>
          </a:p>
          <a:p>
            <a:pPr marL="811213" lvl="1" indent="-342900">
              <a:buFont typeface="+mj-lt"/>
              <a:buAutoNum type="arabicPeriod"/>
            </a:pPr>
            <a:r>
              <a:rPr lang="en-US" dirty="0"/>
              <a:t>The power of the received signal changes considerably over time. These quick changes in the received power are also called </a:t>
            </a:r>
            <a:r>
              <a:rPr lang="en-US" b="1" dirty="0"/>
              <a:t>short-term fading.</a:t>
            </a:r>
          </a:p>
          <a:p>
            <a:pPr marL="811213" lvl="1" indent="-342900">
              <a:buFont typeface="+mj-lt"/>
              <a:buAutoNum type="arabicPeriod"/>
            </a:pPr>
            <a:r>
              <a:rPr lang="en-US" b="1" dirty="0"/>
              <a:t>Depending on the different paths the signals take, these signals may have a different phase and cancel each other.</a:t>
            </a:r>
          </a:p>
          <a:p>
            <a:pPr marL="811213" lvl="1" indent="-342900">
              <a:buFont typeface="+mj-lt"/>
              <a:buAutoNum type="arabicPeriod"/>
            </a:pPr>
            <a:r>
              <a:rPr lang="en-US" b="1" dirty="0"/>
              <a:t>The receiver now has to try to constantly adapt to the varying channel characteristics, e.g., by changing the parameters of the equalizer.</a:t>
            </a:r>
          </a:p>
          <a:p>
            <a:pPr marL="811213" lvl="1" indent="-342900">
              <a:buFont typeface="+mj-lt"/>
              <a:buAutoNum type="arabicPeriod"/>
            </a:pPr>
            <a:r>
              <a:rPr lang="en-US" b="1" dirty="0"/>
              <a:t>If receiver is very fast, it cannot adapt fast enough and the error rate of transmission is high.</a:t>
            </a:r>
          </a:p>
          <a:p>
            <a:pPr marL="468313" lvl="1"/>
            <a:endParaRPr lang="en-US" b="1" dirty="0"/>
          </a:p>
          <a:p>
            <a:pPr marL="811213" lvl="1" indent="-342900">
              <a:buFont typeface="+mj-lt"/>
              <a:buAutoNum type="arabicPeriod"/>
            </a:pPr>
            <a:endParaRPr lang="en-US" sz="2000" dirty="0"/>
          </a:p>
        </p:txBody>
      </p:sp>
    </p:spTree>
    <p:extLst>
      <p:ext uri="{BB962C8B-B14F-4D97-AF65-F5344CB8AC3E}">
        <p14:creationId xmlns:p14="http://schemas.microsoft.com/office/powerpoint/2010/main" val="3500504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322563"/>
            <a:ext cx="8520600" cy="1122300"/>
          </a:xfrm>
        </p:spPr>
        <p:txBody>
          <a:bodyPr/>
          <a:lstStyle/>
          <a:p>
            <a:r>
              <a:rPr lang="en-US" dirty="0" smtClean="0"/>
              <a:t>Fading</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35</a:t>
            </a:fld>
            <a:endParaRPr lang="en"/>
          </a:p>
        </p:txBody>
      </p:sp>
      <p:pic>
        <p:nvPicPr>
          <p:cNvPr id="4" name="Picture 3"/>
          <p:cNvPicPr>
            <a:picLocks noChangeAspect="1"/>
          </p:cNvPicPr>
          <p:nvPr/>
        </p:nvPicPr>
        <p:blipFill>
          <a:blip r:embed="rId3"/>
          <a:stretch>
            <a:fillRect/>
          </a:stretch>
        </p:blipFill>
        <p:spPr>
          <a:xfrm>
            <a:off x="2587020" y="1921841"/>
            <a:ext cx="3171825" cy="2524125"/>
          </a:xfrm>
          <a:prstGeom prst="rect">
            <a:avLst/>
          </a:prstGeom>
        </p:spPr>
      </p:pic>
      <p:sp>
        <p:nvSpPr>
          <p:cNvPr id="5" name="Rectangle 4"/>
          <p:cNvSpPr/>
          <p:nvPr/>
        </p:nvSpPr>
        <p:spPr>
          <a:xfrm>
            <a:off x="5973158" y="1957189"/>
            <a:ext cx="4572000" cy="1477328"/>
          </a:xfrm>
          <a:prstGeom prst="rect">
            <a:avLst/>
          </a:prstGeom>
        </p:spPr>
        <p:txBody>
          <a:bodyPr>
            <a:spAutoFit/>
          </a:bodyPr>
          <a:lstStyle/>
          <a:p>
            <a:r>
              <a:rPr lang="en-US" dirty="0">
                <a:latin typeface="StoneSerif"/>
              </a:rPr>
              <a:t>Quick changes in the received power are also called </a:t>
            </a:r>
            <a:r>
              <a:rPr lang="en-US" b="1" dirty="0">
                <a:latin typeface="StoneSerif-Semibold"/>
              </a:rPr>
              <a:t>short-term fading</a:t>
            </a:r>
            <a:r>
              <a:rPr lang="en-US" dirty="0">
                <a:latin typeface="StoneSerif"/>
              </a:rPr>
              <a:t>.</a:t>
            </a:r>
          </a:p>
          <a:p>
            <a:r>
              <a:rPr lang="en-US" dirty="0"/>
              <a:t>Long-term fading, shown here as the average power over </a:t>
            </a:r>
            <a:r>
              <a:rPr lang="en-IN" dirty="0"/>
              <a:t>time.</a:t>
            </a:r>
          </a:p>
          <a:p>
            <a:endParaRPr lang="en-IN" dirty="0"/>
          </a:p>
        </p:txBody>
      </p:sp>
    </p:spTree>
    <p:extLst>
      <p:ext uri="{BB962C8B-B14F-4D97-AF65-F5344CB8AC3E}">
        <p14:creationId xmlns:p14="http://schemas.microsoft.com/office/powerpoint/2010/main" val="3438137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846" y="454539"/>
            <a:ext cx="8520600" cy="1122300"/>
          </a:xfrm>
        </p:spPr>
        <p:txBody>
          <a:bodyPr/>
          <a:lstStyle/>
          <a:p>
            <a:r>
              <a:rPr lang="en-US" dirty="0" smtClean="0"/>
              <a:t>Multiplexing</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36</a:t>
            </a:fld>
            <a:endParaRPr lang="en"/>
          </a:p>
        </p:txBody>
      </p:sp>
      <p:sp>
        <p:nvSpPr>
          <p:cNvPr id="4" name="TextBox 3"/>
          <p:cNvSpPr txBox="1"/>
          <p:nvPr/>
        </p:nvSpPr>
        <p:spPr>
          <a:xfrm>
            <a:off x="1844511" y="2187020"/>
            <a:ext cx="8512404"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In telecommunications and computer </a:t>
            </a:r>
            <a:r>
              <a:rPr lang="en-US" sz="2000" dirty="0" smtClean="0"/>
              <a:t>networks</a:t>
            </a:r>
          </a:p>
          <a:p>
            <a:pPr marL="800100" lvl="1" indent="-342900">
              <a:lnSpc>
                <a:spcPct val="150000"/>
              </a:lnSpc>
              <a:buFont typeface="Arial" panose="020B0604020202020204" pitchFamily="34" charset="0"/>
              <a:buChar char="•"/>
            </a:pPr>
            <a:r>
              <a:rPr lang="en-US" sz="2000" dirty="0" smtClean="0"/>
              <a:t>Multiplexing </a:t>
            </a:r>
            <a:r>
              <a:rPr lang="en-US" sz="2000" dirty="0"/>
              <a:t>is a method by which multiple analog or digital signals are combined into one signal over a shared medium. </a:t>
            </a:r>
          </a:p>
          <a:p>
            <a:pPr marL="342900" indent="-342900">
              <a:lnSpc>
                <a:spcPct val="150000"/>
              </a:lnSpc>
              <a:buFont typeface="Arial" panose="020B0604020202020204" pitchFamily="34" charset="0"/>
              <a:buChar char="•"/>
            </a:pPr>
            <a:r>
              <a:rPr lang="en-US" sz="2000" dirty="0"/>
              <a:t>Multiplexing describes how several users can share a medium with minimum or no interference.</a:t>
            </a:r>
          </a:p>
          <a:p>
            <a:pPr marL="342900" indent="-342900">
              <a:lnSpc>
                <a:spcPct val="150000"/>
              </a:lnSpc>
              <a:buFont typeface="Arial" panose="020B0604020202020204" pitchFamily="34" charset="0"/>
              <a:buChar char="•"/>
            </a:pPr>
            <a:r>
              <a:rPr lang="en-US" sz="2000" dirty="0"/>
              <a:t>Multiplexing can be carried out in four dimensions:</a:t>
            </a:r>
          </a:p>
          <a:p>
            <a:pPr>
              <a:lnSpc>
                <a:spcPct val="150000"/>
              </a:lnSpc>
            </a:pPr>
            <a:r>
              <a:rPr lang="en-US" sz="2000" b="1" dirty="0"/>
              <a:t>      </a:t>
            </a:r>
            <a:r>
              <a:rPr lang="en-US" sz="2000" b="1" dirty="0" smtClean="0"/>
              <a:t>	space</a:t>
            </a:r>
            <a:r>
              <a:rPr lang="en-US" sz="2000" dirty="0"/>
              <a:t>, </a:t>
            </a:r>
            <a:r>
              <a:rPr lang="en-US" sz="2000" b="1" dirty="0"/>
              <a:t>time</a:t>
            </a:r>
            <a:r>
              <a:rPr lang="en-US" sz="2000" dirty="0"/>
              <a:t>, </a:t>
            </a:r>
            <a:r>
              <a:rPr lang="en-US" sz="2000" b="1" dirty="0"/>
              <a:t>frequency</a:t>
            </a:r>
            <a:r>
              <a:rPr lang="en-US" sz="2000" dirty="0"/>
              <a:t>, and </a:t>
            </a:r>
            <a:r>
              <a:rPr lang="en-US" sz="2000" b="1" dirty="0"/>
              <a:t>code</a:t>
            </a:r>
          </a:p>
          <a:p>
            <a:endParaRPr lang="en-US" sz="2000" dirty="0"/>
          </a:p>
          <a:p>
            <a:endParaRPr lang="en-US" sz="2000" dirty="0"/>
          </a:p>
          <a:p>
            <a:endParaRPr lang="en-IN" sz="2000" dirty="0"/>
          </a:p>
        </p:txBody>
      </p:sp>
    </p:spTree>
    <p:extLst>
      <p:ext uri="{BB962C8B-B14F-4D97-AF65-F5344CB8AC3E}">
        <p14:creationId xmlns:p14="http://schemas.microsoft.com/office/powerpoint/2010/main" val="1902996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379124"/>
            <a:ext cx="8520600" cy="1122300"/>
          </a:xfrm>
        </p:spPr>
        <p:txBody>
          <a:bodyPr/>
          <a:lstStyle/>
          <a:p>
            <a:r>
              <a:rPr lang="en-US" dirty="0" smtClean="0"/>
              <a:t>SDM : Space Division Multiplexing</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37</a:t>
            </a:fld>
            <a:endParaRPr lang="en"/>
          </a:p>
        </p:txBody>
      </p:sp>
      <p:pic>
        <p:nvPicPr>
          <p:cNvPr id="5" name="Picture 4"/>
          <p:cNvPicPr>
            <a:picLocks noChangeAspect="1"/>
          </p:cNvPicPr>
          <p:nvPr/>
        </p:nvPicPr>
        <p:blipFill>
          <a:blip r:embed="rId2"/>
          <a:stretch>
            <a:fillRect/>
          </a:stretch>
        </p:blipFill>
        <p:spPr>
          <a:xfrm>
            <a:off x="1418586" y="1366870"/>
            <a:ext cx="4399323" cy="4039313"/>
          </a:xfrm>
          <a:prstGeom prst="rect">
            <a:avLst/>
          </a:prstGeom>
        </p:spPr>
      </p:pic>
      <p:sp>
        <p:nvSpPr>
          <p:cNvPr id="6" name="Rectangle 5"/>
          <p:cNvSpPr/>
          <p:nvPr/>
        </p:nvSpPr>
        <p:spPr>
          <a:xfrm>
            <a:off x="5817909" y="1366870"/>
            <a:ext cx="5682792" cy="438581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StoneSerif"/>
              </a:rPr>
              <a:t>Space is represented v</a:t>
            </a:r>
            <a:r>
              <a:rPr lang="en-US" dirty="0" err="1">
                <a:latin typeface="StoneSerif"/>
              </a:rPr>
              <a:t>ia</a:t>
            </a:r>
            <a:r>
              <a:rPr lang="en-US" dirty="0">
                <a:latin typeface="StoneSerif"/>
              </a:rPr>
              <a:t> circles indicating the interference range.</a:t>
            </a:r>
          </a:p>
          <a:p>
            <a:pPr marL="285750" indent="-285750">
              <a:lnSpc>
                <a:spcPct val="150000"/>
              </a:lnSpc>
              <a:buFont typeface="Arial" panose="020B0604020202020204" pitchFamily="34" charset="0"/>
              <a:buChar char="•"/>
            </a:pPr>
            <a:r>
              <a:rPr lang="en-US" dirty="0"/>
              <a:t>The space between the </a:t>
            </a:r>
            <a:r>
              <a:rPr lang="en-US" dirty="0" smtClean="0"/>
              <a:t>interference ranges </a:t>
            </a:r>
            <a:r>
              <a:rPr lang="en-US" dirty="0"/>
              <a:t>is called </a:t>
            </a:r>
            <a:r>
              <a:rPr lang="en-US" b="1" dirty="0"/>
              <a:t>guard space</a:t>
            </a:r>
            <a:r>
              <a:rPr lang="en-US" dirty="0"/>
              <a:t>.</a:t>
            </a:r>
          </a:p>
          <a:p>
            <a:pPr marL="285750" indent="-285750">
              <a:lnSpc>
                <a:spcPct val="150000"/>
              </a:lnSpc>
              <a:buFont typeface="Arial" panose="020B0604020202020204" pitchFamily="34" charset="0"/>
              <a:buChar char="•"/>
            </a:pPr>
            <a:r>
              <a:rPr lang="en-IN" dirty="0"/>
              <a:t>In wireless transmission, </a:t>
            </a:r>
            <a:r>
              <a:rPr lang="en-US" dirty="0"/>
              <a:t>SDM implies a separate sender for each communication channel with a </a:t>
            </a:r>
            <a:r>
              <a:rPr lang="en-US" dirty="0" smtClean="0"/>
              <a:t>wide </a:t>
            </a:r>
            <a:r>
              <a:rPr lang="en-IN" dirty="0" smtClean="0"/>
              <a:t>enough </a:t>
            </a:r>
            <a:r>
              <a:rPr lang="en-IN" dirty="0"/>
              <a:t>distance between senders.</a:t>
            </a:r>
          </a:p>
          <a:p>
            <a:pPr marL="285750" indent="-285750">
              <a:lnSpc>
                <a:spcPct val="150000"/>
              </a:lnSpc>
              <a:buFont typeface="Arial" panose="020B0604020202020204" pitchFamily="34" charset="0"/>
              <a:buChar char="•"/>
            </a:pPr>
            <a:r>
              <a:rPr lang="en-US" dirty="0"/>
              <a:t>W</a:t>
            </a:r>
            <a:r>
              <a:rPr lang="en-US" dirty="0" smtClean="0"/>
              <a:t>aste </a:t>
            </a:r>
            <a:r>
              <a:rPr lang="en-US" dirty="0"/>
              <a:t>of space, principle used by the old analog telephone system.</a:t>
            </a:r>
          </a:p>
          <a:p>
            <a:pPr marL="285750" indent="-285750">
              <a:buFont typeface="Arial" panose="020B0604020202020204" pitchFamily="34" charset="0"/>
              <a:buChar char="•"/>
            </a:pPr>
            <a:endParaRPr lang="en-US" dirty="0">
              <a:latin typeface="StoneSerif"/>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14666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00" y="247148"/>
            <a:ext cx="8520600" cy="1122300"/>
          </a:xfrm>
        </p:spPr>
        <p:txBody>
          <a:bodyPr/>
          <a:lstStyle/>
          <a:p>
            <a:r>
              <a:rPr lang="en-US" dirty="0" smtClean="0"/>
              <a:t>Frequency Division Multiplexing</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38</a:t>
            </a:fld>
            <a:endParaRPr lang="en"/>
          </a:p>
        </p:txBody>
      </p:sp>
      <p:sp>
        <p:nvSpPr>
          <p:cNvPr id="4" name="Rectangle 3"/>
          <p:cNvSpPr/>
          <p:nvPr/>
        </p:nvSpPr>
        <p:spPr>
          <a:xfrm>
            <a:off x="680370" y="1302351"/>
            <a:ext cx="7253925" cy="4662815"/>
          </a:xfrm>
          <a:prstGeom prst="rect">
            <a:avLst/>
          </a:prstGeom>
        </p:spPr>
        <p:txBody>
          <a:bodyPr wrap="square">
            <a:spAutoFit/>
          </a:bodyPr>
          <a:lstStyle/>
          <a:p>
            <a:pPr marL="342900" indent="-342900">
              <a:lnSpc>
                <a:spcPct val="150000"/>
              </a:lnSpc>
              <a:buFont typeface="+mj-lt"/>
              <a:buAutoNum type="arabicPeriod"/>
            </a:pPr>
            <a:r>
              <a:rPr lang="en-US" b="1" dirty="0">
                <a:latin typeface="StoneSerif-Semibold"/>
              </a:rPr>
              <a:t>Frequency division multiplexing (FDM) </a:t>
            </a:r>
            <a:r>
              <a:rPr lang="en-US" dirty="0">
                <a:latin typeface="StoneSerif"/>
              </a:rPr>
              <a:t>describes schemes to subdivide the frequency dimension into several non-overlapping frequency bands.</a:t>
            </a:r>
          </a:p>
          <a:p>
            <a:pPr marL="342900" indent="-342900">
              <a:lnSpc>
                <a:spcPct val="150000"/>
              </a:lnSpc>
              <a:buFont typeface="+mj-lt"/>
              <a:buAutoNum type="arabicPeriod"/>
            </a:pPr>
            <a:r>
              <a:rPr lang="en-US" b="1" dirty="0" smtClean="0"/>
              <a:t>Guard </a:t>
            </a:r>
            <a:r>
              <a:rPr lang="en-US" b="1" dirty="0"/>
              <a:t>spaces </a:t>
            </a:r>
            <a:r>
              <a:rPr lang="en-US" dirty="0"/>
              <a:t>are needed to avoid frequency band overlapping (also </a:t>
            </a:r>
            <a:r>
              <a:rPr lang="en-IN" dirty="0"/>
              <a:t>called </a:t>
            </a:r>
            <a:r>
              <a:rPr lang="en-IN" b="1" dirty="0"/>
              <a:t>adjacent channel interference</a:t>
            </a:r>
            <a:r>
              <a:rPr lang="en-IN" dirty="0"/>
              <a:t>).</a:t>
            </a:r>
          </a:p>
          <a:p>
            <a:pPr marL="342900" indent="-342900">
              <a:lnSpc>
                <a:spcPct val="150000"/>
              </a:lnSpc>
              <a:buFont typeface="+mj-lt"/>
              <a:buAutoNum type="arabicPeriod"/>
            </a:pPr>
            <a:r>
              <a:rPr lang="en-US" dirty="0"/>
              <a:t>S</a:t>
            </a:r>
            <a:r>
              <a:rPr lang="en-US" dirty="0" smtClean="0"/>
              <a:t>cheme </a:t>
            </a:r>
            <a:r>
              <a:rPr lang="en-US" dirty="0"/>
              <a:t>is used for radio stations within the same region, where each radio station has its own frequency.</a:t>
            </a:r>
          </a:p>
          <a:p>
            <a:pPr marL="342900" indent="-342900">
              <a:lnSpc>
                <a:spcPct val="150000"/>
              </a:lnSpc>
              <a:buFont typeface="+mj-lt"/>
              <a:buAutoNum type="arabicPeriod"/>
            </a:pPr>
            <a:r>
              <a:rPr lang="en-US" dirty="0"/>
              <a:t>Radio stations broadcast 24 hours a day, mobile communication typically takes place for only a few minutes at a time. </a:t>
            </a:r>
            <a:endParaRPr lang="en-US" dirty="0" smtClean="0"/>
          </a:p>
          <a:p>
            <a:pPr marL="342900" indent="-342900">
              <a:lnSpc>
                <a:spcPct val="150000"/>
              </a:lnSpc>
              <a:buFont typeface="+mj-lt"/>
              <a:buAutoNum type="arabicPeriod"/>
            </a:pPr>
            <a:r>
              <a:rPr lang="en-US" dirty="0" smtClean="0"/>
              <a:t>Assigning </a:t>
            </a:r>
            <a:r>
              <a:rPr lang="en-US" dirty="0"/>
              <a:t>a separate frequency for each possible communication scenario would be a tremendous waste of (scarce) frequency resources.</a:t>
            </a:r>
            <a:endParaRPr lang="en-IN" dirty="0"/>
          </a:p>
        </p:txBody>
      </p:sp>
      <p:pic>
        <p:nvPicPr>
          <p:cNvPr id="5" name="Picture 4"/>
          <p:cNvPicPr>
            <a:picLocks noChangeAspect="1"/>
          </p:cNvPicPr>
          <p:nvPr/>
        </p:nvPicPr>
        <p:blipFill>
          <a:blip r:embed="rId3"/>
          <a:stretch>
            <a:fillRect/>
          </a:stretch>
        </p:blipFill>
        <p:spPr>
          <a:xfrm>
            <a:off x="8054459" y="1943408"/>
            <a:ext cx="3832053" cy="2454718"/>
          </a:xfrm>
          <a:prstGeom prst="rect">
            <a:avLst/>
          </a:prstGeom>
        </p:spPr>
      </p:pic>
    </p:spTree>
    <p:extLst>
      <p:ext uri="{BB962C8B-B14F-4D97-AF65-F5344CB8AC3E}">
        <p14:creationId xmlns:p14="http://schemas.microsoft.com/office/powerpoint/2010/main" val="16481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126" y="379124"/>
            <a:ext cx="8520600" cy="1122300"/>
          </a:xfrm>
        </p:spPr>
        <p:txBody>
          <a:bodyPr/>
          <a:lstStyle/>
          <a:p>
            <a:r>
              <a:rPr lang="en-US" dirty="0" smtClean="0"/>
              <a:t>Time Division Multiplexing</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39</a:t>
            </a:fld>
            <a:endParaRPr lang="en"/>
          </a:p>
        </p:txBody>
      </p:sp>
      <p:sp>
        <p:nvSpPr>
          <p:cNvPr id="4" name="Rectangle 3"/>
          <p:cNvSpPr/>
          <p:nvPr/>
        </p:nvSpPr>
        <p:spPr>
          <a:xfrm>
            <a:off x="1985914" y="1560259"/>
            <a:ext cx="8010545" cy="2554545"/>
          </a:xfrm>
          <a:prstGeom prst="rect">
            <a:avLst/>
          </a:prstGeom>
        </p:spPr>
        <p:txBody>
          <a:bodyPr wrap="square">
            <a:spAutoFit/>
          </a:bodyPr>
          <a:lstStyle/>
          <a:p>
            <a:pPr marL="457200" indent="-457200">
              <a:buFont typeface="+mj-lt"/>
              <a:buAutoNum type="arabicPeriod"/>
            </a:pPr>
            <a:r>
              <a:rPr lang="en-US" sz="2000" dirty="0">
                <a:latin typeface="StoneSerif"/>
              </a:rPr>
              <a:t>Flexible multiplexing scheme for typical mobile communications is </a:t>
            </a:r>
            <a:r>
              <a:rPr lang="en-US" sz="2000" b="1" dirty="0">
                <a:latin typeface="StoneSerif-Semibold"/>
              </a:rPr>
              <a:t>time </a:t>
            </a:r>
            <a:r>
              <a:rPr lang="en-IN" sz="2000" b="1" dirty="0">
                <a:latin typeface="StoneSerif-Semibold"/>
              </a:rPr>
              <a:t>division multiplexing (TDM)</a:t>
            </a:r>
            <a:r>
              <a:rPr lang="en-IN" sz="2000" dirty="0">
                <a:latin typeface="StoneSerif"/>
              </a:rPr>
              <a:t>.</a:t>
            </a:r>
          </a:p>
          <a:p>
            <a:pPr marL="457200" indent="-457200">
              <a:buFont typeface="+mj-lt"/>
              <a:buAutoNum type="arabicPeriod"/>
            </a:pPr>
            <a:r>
              <a:rPr lang="en-US" sz="2000" dirty="0"/>
              <a:t>Channel </a:t>
            </a:r>
            <a:r>
              <a:rPr lang="en-US" sz="2000" dirty="0" err="1"/>
              <a:t>ki</a:t>
            </a:r>
            <a:r>
              <a:rPr lang="en-US" sz="2000" dirty="0"/>
              <a:t> is given the whole bandwidth for a certain amount of time, i.e., all senders use the same frequency but at different </a:t>
            </a:r>
            <a:r>
              <a:rPr lang="en-IN" sz="2000" dirty="0"/>
              <a:t>points in time.</a:t>
            </a:r>
          </a:p>
          <a:p>
            <a:pPr marL="457200" indent="-457200">
              <a:buFont typeface="+mj-lt"/>
              <a:buAutoNum type="arabicPeriod"/>
            </a:pPr>
            <a:r>
              <a:rPr lang="en-US" sz="2000" dirty="0"/>
              <a:t>Guard spaces, represent time gaps.</a:t>
            </a:r>
          </a:p>
          <a:p>
            <a:pPr marL="457200" indent="-457200">
              <a:buFont typeface="+mj-lt"/>
              <a:buAutoNum type="arabicPeriod"/>
            </a:pPr>
            <a:r>
              <a:rPr lang="en-US" sz="2000" dirty="0"/>
              <a:t>If two transmissions overlap in time, this is called co-channel interference.</a:t>
            </a:r>
          </a:p>
          <a:p>
            <a:pPr marL="457200" indent="-457200">
              <a:buFont typeface="+mj-lt"/>
              <a:buAutoNum type="arabicPeriod"/>
            </a:pPr>
            <a:endParaRPr lang="en-IN" sz="2000" dirty="0"/>
          </a:p>
        </p:txBody>
      </p:sp>
      <p:pic>
        <p:nvPicPr>
          <p:cNvPr id="5" name="Picture 4"/>
          <p:cNvPicPr>
            <a:picLocks noChangeAspect="1"/>
          </p:cNvPicPr>
          <p:nvPr/>
        </p:nvPicPr>
        <p:blipFill>
          <a:blip r:embed="rId2"/>
          <a:stretch>
            <a:fillRect/>
          </a:stretch>
        </p:blipFill>
        <p:spPr>
          <a:xfrm>
            <a:off x="4512298" y="3795032"/>
            <a:ext cx="4801483" cy="2684941"/>
          </a:xfrm>
          <a:prstGeom prst="rect">
            <a:avLst/>
          </a:prstGeom>
        </p:spPr>
      </p:pic>
    </p:spTree>
    <p:extLst>
      <p:ext uri="{BB962C8B-B14F-4D97-AF65-F5344CB8AC3E}">
        <p14:creationId xmlns:p14="http://schemas.microsoft.com/office/powerpoint/2010/main" val="247387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Importance of Mobile Communication</a:t>
            </a:r>
            <a:endParaRPr lang="en-IN" dirty="0"/>
          </a:p>
        </p:txBody>
      </p:sp>
      <p:sp>
        <p:nvSpPr>
          <p:cNvPr id="3" name="Content Placeholder 2"/>
          <p:cNvSpPr>
            <a:spLocks noGrp="1"/>
          </p:cNvSpPr>
          <p:nvPr>
            <p:ph idx="1"/>
          </p:nvPr>
        </p:nvSpPr>
        <p:spPr>
          <a:xfrm>
            <a:off x="1976487" y="1406641"/>
            <a:ext cx="8229600" cy="4525963"/>
          </a:xfrm>
        </p:spPr>
        <p:txBody>
          <a:bodyPr>
            <a:normAutofit fontScale="92500" lnSpcReduction="10000"/>
          </a:bodyPr>
          <a:lstStyle/>
          <a:p>
            <a:pPr algn="l">
              <a:buFont typeface="Arial" panose="020B0604020202020204" pitchFamily="34" charset="0"/>
              <a:buChar char="•"/>
            </a:pPr>
            <a:r>
              <a:rPr lang="en-US" sz="2400" b="1" dirty="0"/>
              <a:t>Location Flexibility</a:t>
            </a:r>
          </a:p>
          <a:p>
            <a:pPr lvl="1">
              <a:buFont typeface="Arial" panose="020B0604020202020204" pitchFamily="34" charset="0"/>
              <a:buChar char="•"/>
            </a:pPr>
            <a:r>
              <a:rPr lang="en-US" sz="1800" dirty="0"/>
              <a:t>This has enabled users to work from anywhere as long as there is a connection established. A user can work without being in a fixed position. </a:t>
            </a:r>
          </a:p>
          <a:p>
            <a:pPr algn="l">
              <a:buFont typeface="Arial" panose="020B0604020202020204" pitchFamily="34" charset="0"/>
              <a:buChar char="•"/>
            </a:pPr>
            <a:r>
              <a:rPr lang="en-US" sz="2400" b="1" dirty="0"/>
              <a:t>Saves Time</a:t>
            </a:r>
          </a:p>
          <a:p>
            <a:pPr lvl="1">
              <a:buFont typeface="Arial" panose="020B0604020202020204" pitchFamily="34" charset="0"/>
              <a:buChar char="•"/>
            </a:pPr>
            <a:r>
              <a:rPr lang="en-US" sz="1800" dirty="0"/>
              <a:t>The time consumed or wasted while travelling from different locations or to the office and back, has been slashed</a:t>
            </a:r>
          </a:p>
          <a:p>
            <a:pPr algn="l">
              <a:buFont typeface="Arial" panose="020B0604020202020204" pitchFamily="34" charset="0"/>
              <a:buChar char="•"/>
            </a:pPr>
            <a:r>
              <a:rPr lang="en-US" sz="2400" b="1" dirty="0"/>
              <a:t>Enhanced Productivity</a:t>
            </a:r>
          </a:p>
          <a:p>
            <a:pPr lvl="1">
              <a:buFont typeface="Arial" panose="020B0604020202020204" pitchFamily="34" charset="0"/>
              <a:buChar char="•"/>
            </a:pPr>
            <a:r>
              <a:rPr lang="en-US" sz="1800" dirty="0"/>
              <a:t>Users can work efficiently and effectively from whichever location they find comfortable. This in turn enhances their productivity level.</a:t>
            </a:r>
          </a:p>
          <a:p>
            <a:pPr algn="l">
              <a:buFont typeface="Arial" panose="020B0604020202020204" pitchFamily="34" charset="0"/>
              <a:buChar char="•"/>
            </a:pPr>
            <a:r>
              <a:rPr lang="en-US" sz="2400" b="1" dirty="0"/>
              <a:t>Ease of Research</a:t>
            </a:r>
          </a:p>
          <a:p>
            <a:pPr lvl="1">
              <a:buFont typeface="Arial" panose="020B0604020202020204" pitchFamily="34" charset="0"/>
              <a:buChar char="•"/>
            </a:pPr>
            <a:r>
              <a:rPr lang="en-US" sz="1800" dirty="0"/>
              <a:t>Research has been made easier, since users earlier were required to go to the field and search for facts and feed them back into the system. </a:t>
            </a:r>
          </a:p>
          <a:p>
            <a:pPr algn="l">
              <a:buFont typeface="Arial" panose="020B0604020202020204" pitchFamily="34" charset="0"/>
              <a:buChar char="•"/>
            </a:pPr>
            <a:r>
              <a:rPr lang="en-US" sz="2400" b="1" dirty="0"/>
              <a:t>Entertainment</a:t>
            </a:r>
          </a:p>
          <a:p>
            <a:pPr algn="l">
              <a:buFont typeface="Arial" panose="020B0604020202020204" pitchFamily="34" charset="0"/>
              <a:buChar char="•"/>
            </a:pPr>
            <a:r>
              <a:rPr lang="en-US" sz="2400" b="1" dirty="0"/>
              <a:t>Business processes are now easily available</a:t>
            </a:r>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5" name="Slide Number Placeholder 4"/>
          <p:cNvSpPr>
            <a:spLocks noGrp="1"/>
          </p:cNvSpPr>
          <p:nvPr>
            <p:ph type="sldNum" sz="quarter" idx="12"/>
          </p:nvPr>
        </p:nvSpPr>
        <p:spPr/>
        <p:txBody>
          <a:bodyPr/>
          <a:lstStyle/>
          <a:p>
            <a:fld id="{9B5D0067-C9FA-449D-87F5-2291F4964DE4}" type="slidenum">
              <a:rPr lang="en-IN" smtClean="0"/>
              <a:t>4</a:t>
            </a:fld>
            <a:endParaRPr lang="en-IN"/>
          </a:p>
        </p:txBody>
      </p:sp>
    </p:spTree>
    <p:extLst>
      <p:ext uri="{BB962C8B-B14F-4D97-AF65-F5344CB8AC3E}">
        <p14:creationId xmlns:p14="http://schemas.microsoft.com/office/powerpoint/2010/main" val="2977842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8" y="680781"/>
            <a:ext cx="8520600" cy="1122300"/>
          </a:xfrm>
        </p:spPr>
        <p:txBody>
          <a:bodyPr/>
          <a:lstStyle/>
          <a:p>
            <a:r>
              <a:rPr lang="en-US" dirty="0" smtClean="0"/>
              <a:t>Time and Frequency Division Multiplexing (Used by GSM)</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40</a:t>
            </a:fld>
            <a:endParaRPr lang="en"/>
          </a:p>
        </p:txBody>
      </p:sp>
      <p:pic>
        <p:nvPicPr>
          <p:cNvPr id="4" name="Picture 3"/>
          <p:cNvPicPr>
            <a:picLocks noChangeAspect="1"/>
          </p:cNvPicPr>
          <p:nvPr/>
        </p:nvPicPr>
        <p:blipFill>
          <a:blip r:embed="rId2"/>
          <a:stretch>
            <a:fillRect/>
          </a:stretch>
        </p:blipFill>
        <p:spPr>
          <a:xfrm>
            <a:off x="2943814" y="2586431"/>
            <a:ext cx="6191250" cy="3438525"/>
          </a:xfrm>
          <a:prstGeom prst="rect">
            <a:avLst/>
          </a:prstGeom>
        </p:spPr>
      </p:pic>
    </p:spTree>
    <p:extLst>
      <p:ext uri="{BB962C8B-B14F-4D97-AF65-F5344CB8AC3E}">
        <p14:creationId xmlns:p14="http://schemas.microsoft.com/office/powerpoint/2010/main" val="4280118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558" y="256575"/>
            <a:ext cx="8520600" cy="1122300"/>
          </a:xfrm>
        </p:spPr>
        <p:txBody>
          <a:bodyPr/>
          <a:lstStyle/>
          <a:p>
            <a:r>
              <a:rPr lang="en-IN" b="1" dirty="0"/>
              <a:t>C</a:t>
            </a:r>
            <a:r>
              <a:rPr lang="en-IN" b="1" dirty="0" smtClean="0"/>
              <a:t>ode </a:t>
            </a:r>
            <a:r>
              <a:rPr lang="en-IN" b="1" dirty="0"/>
              <a:t>division multiplexing</a:t>
            </a:r>
            <a:br>
              <a:rPr lang="en-IN" b="1" dirty="0"/>
            </a:br>
            <a:r>
              <a:rPr lang="en-IN" b="1" dirty="0"/>
              <a:t>(CDM)</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41</a:t>
            </a:fld>
            <a:endParaRPr lang="en"/>
          </a:p>
        </p:txBody>
      </p:sp>
      <p:sp>
        <p:nvSpPr>
          <p:cNvPr id="4" name="Rectangle 3"/>
          <p:cNvSpPr/>
          <p:nvPr/>
        </p:nvSpPr>
        <p:spPr>
          <a:xfrm>
            <a:off x="2126050" y="1520446"/>
            <a:ext cx="8144758" cy="2585323"/>
          </a:xfrm>
          <a:prstGeom prst="rect">
            <a:avLst/>
          </a:prstGeom>
        </p:spPr>
        <p:txBody>
          <a:bodyPr wrap="square">
            <a:spAutoFit/>
          </a:bodyPr>
          <a:lstStyle/>
          <a:p>
            <a:pPr marL="285750" indent="-285750">
              <a:buFont typeface="Arial" panose="020B0604020202020204" pitchFamily="34" charset="0"/>
              <a:buChar char="•"/>
            </a:pPr>
            <a:r>
              <a:rPr lang="en-IN" dirty="0">
                <a:latin typeface="StoneSerif"/>
              </a:rPr>
              <a:t>Separation </a:t>
            </a:r>
            <a:r>
              <a:rPr lang="en-US" dirty="0">
                <a:latin typeface="StoneSerif"/>
              </a:rPr>
              <a:t>is now achieved by assigning each channel its own ‘code’, </a:t>
            </a:r>
            <a:r>
              <a:rPr lang="en-US" b="1" dirty="0">
                <a:latin typeface="StoneSerif-Semibold"/>
              </a:rPr>
              <a:t>guard spaces </a:t>
            </a:r>
            <a:r>
              <a:rPr lang="en-US" dirty="0">
                <a:latin typeface="StoneSerif"/>
              </a:rPr>
              <a:t>are realized by using codes with the necessary ‘distance’ in code space, e.g., </a:t>
            </a:r>
            <a:r>
              <a:rPr lang="en-US" b="1" dirty="0">
                <a:latin typeface="StoneSerif-Semibold"/>
              </a:rPr>
              <a:t>orthogonal </a:t>
            </a:r>
            <a:r>
              <a:rPr lang="en-IN" b="1" dirty="0">
                <a:latin typeface="StoneSerif-Semibold"/>
              </a:rPr>
              <a:t>codes</a:t>
            </a:r>
            <a:r>
              <a:rPr lang="en-IN" dirty="0">
                <a:latin typeface="StoneSerif"/>
              </a:rPr>
              <a:t>.</a:t>
            </a:r>
          </a:p>
          <a:p>
            <a:pPr marL="285750" indent="-285750">
              <a:buFont typeface="Arial" panose="020B0604020202020204" pitchFamily="34" charset="0"/>
              <a:buChar char="•"/>
            </a:pPr>
            <a:r>
              <a:rPr lang="en-US" dirty="0">
                <a:latin typeface="StoneSerif"/>
              </a:rPr>
              <a:t>CDM for wireless transmission is that it gives good protection against interference and tapping.</a:t>
            </a:r>
          </a:p>
          <a:p>
            <a:pPr marL="285750" indent="-285750">
              <a:buFont typeface="Arial" panose="020B0604020202020204" pitchFamily="34" charset="0"/>
              <a:buChar char="•"/>
            </a:pPr>
            <a:r>
              <a:rPr lang="en-US" dirty="0">
                <a:latin typeface="StoneSerif"/>
              </a:rPr>
              <a:t>Receiver is highly complex.</a:t>
            </a:r>
          </a:p>
          <a:p>
            <a:pPr marL="285750" indent="-285750">
              <a:buFont typeface="Arial" panose="020B0604020202020204" pitchFamily="34" charset="0"/>
              <a:buChar char="•"/>
            </a:pPr>
            <a:endParaRPr lang="en-IN" dirty="0">
              <a:latin typeface="StoneSerif"/>
            </a:endParaRPr>
          </a:p>
          <a:p>
            <a:pPr marL="285750" indent="-285750">
              <a:buFont typeface="Arial" panose="020B0604020202020204" pitchFamily="34" charset="0"/>
              <a:buChar char="•"/>
            </a:pPr>
            <a:endParaRPr lang="en-IN" dirty="0">
              <a:latin typeface="StoneSerif"/>
            </a:endParaRP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3"/>
          <a:stretch>
            <a:fillRect/>
          </a:stretch>
        </p:blipFill>
        <p:spPr>
          <a:xfrm>
            <a:off x="7093430" y="3134164"/>
            <a:ext cx="2903029" cy="3608158"/>
          </a:xfrm>
          <a:prstGeom prst="rect">
            <a:avLst/>
          </a:prstGeom>
        </p:spPr>
      </p:pic>
    </p:spTree>
    <p:extLst>
      <p:ext uri="{BB962C8B-B14F-4D97-AF65-F5344CB8AC3E}">
        <p14:creationId xmlns:p14="http://schemas.microsoft.com/office/powerpoint/2010/main" val="72635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473392"/>
            <a:ext cx="8520600" cy="1122300"/>
          </a:xfrm>
        </p:spPr>
        <p:txBody>
          <a:bodyPr/>
          <a:lstStyle/>
          <a:p>
            <a:r>
              <a:rPr lang="en-US" dirty="0" smtClean="0"/>
              <a:t>Modulation Techniques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42</a:t>
            </a:fld>
            <a:endParaRPr lang="en"/>
          </a:p>
        </p:txBody>
      </p:sp>
      <p:sp>
        <p:nvSpPr>
          <p:cNvPr id="4" name="Rectangle 3"/>
          <p:cNvSpPr/>
          <p:nvPr/>
        </p:nvSpPr>
        <p:spPr>
          <a:xfrm>
            <a:off x="1995341" y="1358459"/>
            <a:ext cx="8163613" cy="5078313"/>
          </a:xfrm>
          <a:prstGeom prst="rect">
            <a:avLst/>
          </a:prstGeom>
        </p:spPr>
        <p:txBody>
          <a:bodyPr wrap="square">
            <a:spAutoFit/>
          </a:bodyPr>
          <a:lstStyle/>
          <a:p>
            <a:pPr marL="285750" indent="-285750">
              <a:buFont typeface="Arial" panose="020B0604020202020204" pitchFamily="34" charset="0"/>
              <a:buChar char="•"/>
            </a:pPr>
            <a:r>
              <a:rPr lang="en-IN" i="1" dirty="0">
                <a:latin typeface="+mj-lt"/>
              </a:rPr>
              <a:t>g</a:t>
            </a:r>
            <a:r>
              <a:rPr lang="en-IN" dirty="0">
                <a:latin typeface="+mj-lt"/>
              </a:rPr>
              <a:t>(</a:t>
            </a:r>
            <a:r>
              <a:rPr lang="en-IN" i="1" dirty="0">
                <a:latin typeface="+mj-lt"/>
              </a:rPr>
              <a:t>t</a:t>
            </a:r>
            <a:r>
              <a:rPr lang="en-IN" dirty="0">
                <a:latin typeface="+mj-lt"/>
              </a:rPr>
              <a:t>) = </a:t>
            </a:r>
            <a:r>
              <a:rPr lang="en-IN" i="1" dirty="0">
                <a:latin typeface="+mj-lt"/>
              </a:rPr>
              <a:t>At </a:t>
            </a:r>
            <a:r>
              <a:rPr lang="en-IN" dirty="0">
                <a:latin typeface="+mj-lt"/>
              </a:rPr>
              <a:t>cos(2</a:t>
            </a:r>
            <a:r>
              <a:rPr lang="el-GR" i="1" dirty="0">
                <a:latin typeface="+mj-lt"/>
              </a:rPr>
              <a:t>π </a:t>
            </a:r>
            <a:r>
              <a:rPr lang="en-IN" i="1" dirty="0" err="1">
                <a:latin typeface="+mj-lt"/>
              </a:rPr>
              <a:t>ftt</a:t>
            </a:r>
            <a:r>
              <a:rPr lang="en-IN" i="1" dirty="0">
                <a:latin typeface="+mj-lt"/>
              </a:rPr>
              <a:t> </a:t>
            </a:r>
            <a:r>
              <a:rPr lang="en-IN" dirty="0">
                <a:latin typeface="+mj-lt"/>
              </a:rPr>
              <a:t>+ </a:t>
            </a:r>
            <a:r>
              <a:rPr lang="el-GR" i="1" dirty="0">
                <a:latin typeface="+mj-lt"/>
              </a:rPr>
              <a:t>φ</a:t>
            </a:r>
            <a:r>
              <a:rPr lang="en-IN" i="1" dirty="0">
                <a:latin typeface="+mj-lt"/>
              </a:rPr>
              <a:t>t</a:t>
            </a:r>
            <a:r>
              <a:rPr lang="en-IN" dirty="0">
                <a:latin typeface="+mj-lt"/>
              </a:rPr>
              <a:t>) Signal Representation</a:t>
            </a:r>
          </a:p>
          <a:p>
            <a:r>
              <a:rPr lang="en-US" dirty="0"/>
              <a:t>	amplitude </a:t>
            </a:r>
            <a:r>
              <a:rPr lang="en-US" i="1" dirty="0"/>
              <a:t>At</a:t>
            </a:r>
            <a:r>
              <a:rPr lang="en-US" dirty="0"/>
              <a:t>, frequency </a:t>
            </a:r>
            <a:r>
              <a:rPr lang="en-US" i="1" dirty="0" err="1"/>
              <a:t>ft</a:t>
            </a:r>
            <a:r>
              <a:rPr lang="en-US" dirty="0"/>
              <a:t>, and phase </a:t>
            </a:r>
            <a:r>
              <a:rPr lang="en-US" i="1" dirty="0" err="1"/>
              <a:t>φt</a:t>
            </a:r>
            <a:r>
              <a:rPr lang="en-US" i="1" dirty="0"/>
              <a:t> </a:t>
            </a:r>
            <a:r>
              <a:rPr lang="en-US" dirty="0"/>
              <a:t>which may be varied in accordance with data or another modulating signal.</a:t>
            </a:r>
          </a:p>
          <a:p>
            <a:pPr marL="285750" indent="-285750">
              <a:buFont typeface="Arial" panose="020B0604020202020204" pitchFamily="34" charset="0"/>
              <a:buChar char="•"/>
            </a:pPr>
            <a:r>
              <a:rPr lang="en-US" b="1" dirty="0"/>
              <a:t>Digital modulation : </a:t>
            </a:r>
            <a:r>
              <a:rPr lang="en-US" dirty="0"/>
              <a:t>digital data (0 and 1) is translated into an analog signal (baseband signal). Required if digital data has to be transmitted over a medium that only allows for </a:t>
            </a:r>
            <a:r>
              <a:rPr lang="en-IN" dirty="0"/>
              <a:t>analog transmission.</a:t>
            </a:r>
          </a:p>
          <a:p>
            <a:pPr marL="285750" indent="-285750">
              <a:buFont typeface="Arial" panose="020B0604020202020204" pitchFamily="34" charset="0"/>
              <a:buChar char="•"/>
            </a:pPr>
            <a:r>
              <a:rPr lang="en-US" dirty="0"/>
              <a:t>In wireless networks, digital transmission cannot be used. </a:t>
            </a:r>
          </a:p>
          <a:p>
            <a:pPr marL="285750" indent="-285750">
              <a:buFont typeface="Arial" panose="020B0604020202020204" pitchFamily="34" charset="0"/>
              <a:buChar char="•"/>
            </a:pPr>
            <a:r>
              <a:rPr lang="en-US" dirty="0"/>
              <a:t>The binary bit-stream has to be translated into </a:t>
            </a:r>
            <a:r>
              <a:rPr lang="en-IN" dirty="0"/>
              <a:t>an analog signal first.</a:t>
            </a:r>
          </a:p>
          <a:p>
            <a:pPr marL="285750" indent="-285750">
              <a:buFont typeface="Arial" panose="020B0604020202020204" pitchFamily="34" charset="0"/>
              <a:buChar char="•"/>
            </a:pPr>
            <a:r>
              <a:rPr lang="en-US" dirty="0"/>
              <a:t>Schemes used for this translation are:</a:t>
            </a:r>
          </a:p>
          <a:p>
            <a:pPr marL="811213" lvl="1" indent="-179388">
              <a:buFont typeface="+mj-lt"/>
              <a:buAutoNum type="arabicPeriod"/>
            </a:pPr>
            <a:r>
              <a:rPr lang="en-US" dirty="0"/>
              <a:t>	</a:t>
            </a:r>
            <a:r>
              <a:rPr lang="en-IN" b="1" dirty="0"/>
              <a:t>amplitude </a:t>
            </a:r>
            <a:r>
              <a:rPr lang="en-US" b="1" dirty="0"/>
              <a:t>shift keying (ASK)</a:t>
            </a:r>
          </a:p>
          <a:p>
            <a:pPr marL="811213" lvl="1" indent="-179388">
              <a:buFont typeface="+mj-lt"/>
              <a:buAutoNum type="arabicPeriod"/>
            </a:pPr>
            <a:r>
              <a:rPr lang="en-US" b="1" dirty="0"/>
              <a:t>	frequency shift keying (FSK)</a:t>
            </a:r>
          </a:p>
          <a:p>
            <a:r>
              <a:rPr lang="en-US" b="1" dirty="0"/>
              <a:t>	phase shift keying (PSK)</a:t>
            </a:r>
            <a:r>
              <a:rPr lang="en-US" dirty="0"/>
              <a:t>.</a:t>
            </a:r>
          </a:p>
          <a:p>
            <a:pPr marL="285750" indent="-285750">
              <a:buFont typeface="Arial" panose="020B0604020202020204" pitchFamily="34" charset="0"/>
              <a:buChar char="•"/>
            </a:pPr>
            <a:r>
              <a:rPr lang="en-US" dirty="0"/>
              <a:t>digital modulation translates a 1 Mbit/s bit-stream into a baseband signal with a bandwidth of 1 </a:t>
            </a:r>
            <a:r>
              <a:rPr lang="en-US" dirty="0" err="1"/>
              <a:t>MHz.</a:t>
            </a:r>
            <a:endParaRPr lang="en-US" dirty="0"/>
          </a:p>
          <a:p>
            <a:pPr marL="285750" indent="-285750">
              <a:buFont typeface="Arial" panose="020B0604020202020204" pitchFamily="34" charset="0"/>
              <a:buChar char="•"/>
            </a:pPr>
            <a:r>
              <a:rPr lang="en-US" dirty="0"/>
              <a:t>In </a:t>
            </a:r>
            <a:r>
              <a:rPr lang="en-IN" dirty="0"/>
              <a:t> wireless transmission</a:t>
            </a:r>
            <a:r>
              <a:rPr lang="en-US" dirty="0"/>
              <a:t>, an </a:t>
            </a:r>
            <a:r>
              <a:rPr lang="en-US" b="1" dirty="0"/>
              <a:t>analog modulation </a:t>
            </a:r>
            <a:r>
              <a:rPr lang="en-US" dirty="0"/>
              <a:t>that shifts the center frequency of the baseband signal generated by the digital modulation up to </a:t>
            </a:r>
            <a:r>
              <a:rPr lang="en-IN" dirty="0"/>
              <a:t>the radio carrier is needed</a:t>
            </a:r>
          </a:p>
          <a:p>
            <a:pPr marL="811213" lvl="1" indent="-179388">
              <a:buFont typeface="+mj-lt"/>
              <a:buAutoNum type="arabicPeriod"/>
            </a:pPr>
            <a:endParaRPr lang="en-IN" dirty="0">
              <a:latin typeface="+mj-lt"/>
            </a:endParaRPr>
          </a:p>
        </p:txBody>
      </p:sp>
    </p:spTree>
    <p:extLst>
      <p:ext uri="{BB962C8B-B14F-4D97-AF65-F5344CB8AC3E}">
        <p14:creationId xmlns:p14="http://schemas.microsoft.com/office/powerpoint/2010/main" val="3444002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a:t>
            </a:r>
            <a:br>
              <a:rPr lang="en-IN" dirty="0"/>
            </a:br>
            <a:r>
              <a:rPr lang="en-US" dirty="0"/>
              <a:t>this baseband signal cannot be directly transmitted in a wireless </a:t>
            </a:r>
            <a:r>
              <a:rPr lang="en-US" dirty="0" smtClean="0"/>
              <a:t>system?</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43</a:t>
            </a:fld>
            <a:endParaRPr lang="en"/>
          </a:p>
        </p:txBody>
      </p:sp>
      <p:sp>
        <p:nvSpPr>
          <p:cNvPr id="5" name="TextBox 4"/>
          <p:cNvSpPr txBox="1"/>
          <p:nvPr/>
        </p:nvSpPr>
        <p:spPr>
          <a:xfrm>
            <a:off x="2212158" y="904973"/>
            <a:ext cx="7466028" cy="523220"/>
          </a:xfrm>
          <a:prstGeom prst="rect">
            <a:avLst/>
          </a:prstGeom>
          <a:noFill/>
        </p:spPr>
        <p:txBody>
          <a:bodyPr wrap="square" rtlCol="0">
            <a:spAutoFit/>
          </a:bodyPr>
          <a:lstStyle/>
          <a:p>
            <a:pPr algn="ctr"/>
            <a:r>
              <a:rPr lang="en-US" sz="2800" dirty="0"/>
              <a:t>Brain Storming</a:t>
            </a:r>
            <a:endParaRPr lang="en-IN" sz="2800" dirty="0"/>
          </a:p>
        </p:txBody>
      </p:sp>
    </p:spTree>
    <p:extLst>
      <p:ext uri="{BB962C8B-B14F-4D97-AF65-F5344CB8AC3E}">
        <p14:creationId xmlns:p14="http://schemas.microsoft.com/office/powerpoint/2010/main" val="16253935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249" y="258902"/>
            <a:ext cx="8520600" cy="1122300"/>
          </a:xfrm>
        </p:spPr>
        <p:txBody>
          <a:bodyPr/>
          <a:lstStyle/>
          <a:p>
            <a:r>
              <a:rPr lang="en-US" dirty="0" smtClean="0"/>
              <a:t>Reasons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44</a:t>
            </a:fld>
            <a:endParaRPr lang="en"/>
          </a:p>
        </p:txBody>
      </p:sp>
      <p:sp>
        <p:nvSpPr>
          <p:cNvPr id="4" name="Rectangle 3"/>
          <p:cNvSpPr/>
          <p:nvPr/>
        </p:nvSpPr>
        <p:spPr>
          <a:xfrm>
            <a:off x="902368" y="1503242"/>
            <a:ext cx="1001027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dirty="0">
                <a:latin typeface="+mj-lt"/>
              </a:rPr>
              <a:t>Antennas</a:t>
            </a:r>
            <a:r>
              <a:rPr lang="en-US" dirty="0">
                <a:latin typeface="+mj-lt"/>
              </a:rPr>
              <a:t>: An antenna must be the order of magnitude of the signal’s wavelength in size to be effective. For the 1 MHz signal in the example this would result in an antenna some hundred meters high.</a:t>
            </a:r>
          </a:p>
          <a:p>
            <a:pPr marL="285750" indent="-285750" algn="just">
              <a:lnSpc>
                <a:spcPct val="150000"/>
              </a:lnSpc>
              <a:buFont typeface="Arial" panose="020B0604020202020204" pitchFamily="34" charset="0"/>
              <a:buChar char="•"/>
            </a:pPr>
            <a:r>
              <a:rPr lang="en-US" b="1" dirty="0">
                <a:latin typeface="+mj-lt"/>
              </a:rPr>
              <a:t>Frequency division multiplexing</a:t>
            </a:r>
            <a:r>
              <a:rPr lang="en-US" dirty="0">
                <a:latin typeface="+mj-lt"/>
              </a:rPr>
              <a:t>: Using only baseband transmission, FDM could not be applied. Analog modulation shifts the baseband signals to different carrier frequencies. The higher the carrier frequency, the more bandwidth that is available for many baseband signals.</a:t>
            </a:r>
          </a:p>
          <a:p>
            <a:pPr marL="285750" indent="-285750" algn="just">
              <a:lnSpc>
                <a:spcPct val="150000"/>
              </a:lnSpc>
              <a:buFont typeface="Arial" panose="020B0604020202020204" pitchFamily="34" charset="0"/>
              <a:buChar char="•"/>
            </a:pPr>
            <a:r>
              <a:rPr lang="en-US" b="1" dirty="0">
                <a:latin typeface="+mj-lt"/>
              </a:rPr>
              <a:t>Medium characteristics</a:t>
            </a:r>
            <a:r>
              <a:rPr lang="en-US" dirty="0">
                <a:latin typeface="+mj-lt"/>
              </a:rPr>
              <a:t>: Path-loss, penetration of obstacles, reflection</a:t>
            </a:r>
            <a:r>
              <a:rPr lang="en-US" dirty="0" smtClean="0">
                <a:latin typeface="+mj-lt"/>
              </a:rPr>
              <a:t>, </a:t>
            </a:r>
            <a:r>
              <a:rPr lang="en-US" dirty="0">
                <a:latin typeface="+mj-lt"/>
              </a:rPr>
              <a:t>	scattering, and diffraction –depend heavily on the wavelength of the 	signal. </a:t>
            </a:r>
            <a:endParaRPr lang="en-US" dirty="0" smtClean="0">
              <a:latin typeface="+mj-lt"/>
            </a:endParaRPr>
          </a:p>
          <a:p>
            <a:pPr algn="just">
              <a:lnSpc>
                <a:spcPct val="150000"/>
              </a:lnSpc>
            </a:pPr>
            <a:r>
              <a:rPr lang="en-US" b="1" dirty="0" smtClean="0">
                <a:latin typeface="+mj-lt"/>
              </a:rPr>
              <a:t>Depending </a:t>
            </a:r>
            <a:r>
              <a:rPr lang="en-US" b="1" dirty="0">
                <a:latin typeface="+mj-lt"/>
              </a:rPr>
              <a:t>on the application, the right carrier frequency with </a:t>
            </a:r>
            <a:r>
              <a:rPr lang="en-US" b="1" dirty="0" smtClean="0">
                <a:latin typeface="+mj-lt"/>
              </a:rPr>
              <a:t>the </a:t>
            </a:r>
            <a:r>
              <a:rPr lang="en-US" b="1" dirty="0">
                <a:latin typeface="+mj-lt"/>
              </a:rPr>
              <a:t>desired characteristics has to be chosen.</a:t>
            </a:r>
          </a:p>
        </p:txBody>
      </p:sp>
    </p:spTree>
    <p:extLst>
      <p:ext uri="{BB962C8B-B14F-4D97-AF65-F5344CB8AC3E}">
        <p14:creationId xmlns:p14="http://schemas.microsoft.com/office/powerpoint/2010/main" val="30038597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275428"/>
            <a:ext cx="8520600" cy="1122300"/>
          </a:xfrm>
        </p:spPr>
        <p:txBody>
          <a:bodyPr/>
          <a:lstStyle/>
          <a:p>
            <a:r>
              <a:rPr lang="en-IN" dirty="0" smtClean="0"/>
              <a:t>Modulation : Radio </a:t>
            </a:r>
            <a:r>
              <a:rPr lang="en-IN" dirty="0"/>
              <a:t>T</a:t>
            </a:r>
            <a:r>
              <a:rPr lang="en-IN" dirty="0" smtClean="0"/>
              <a:t>ransmitter for digital Data</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45</a:t>
            </a:fld>
            <a:endParaRPr lang="en"/>
          </a:p>
        </p:txBody>
      </p:sp>
      <p:pic>
        <p:nvPicPr>
          <p:cNvPr id="4" name="Picture 3"/>
          <p:cNvPicPr>
            <a:picLocks noChangeAspect="1"/>
          </p:cNvPicPr>
          <p:nvPr/>
        </p:nvPicPr>
        <p:blipFill>
          <a:blip r:embed="rId2"/>
          <a:stretch>
            <a:fillRect/>
          </a:stretch>
        </p:blipFill>
        <p:spPr>
          <a:xfrm>
            <a:off x="2564736" y="2234154"/>
            <a:ext cx="7431723" cy="2547642"/>
          </a:xfrm>
          <a:prstGeom prst="rect">
            <a:avLst/>
          </a:prstGeom>
        </p:spPr>
      </p:pic>
    </p:spTree>
    <p:extLst>
      <p:ext uri="{BB962C8B-B14F-4D97-AF65-F5344CB8AC3E}">
        <p14:creationId xmlns:p14="http://schemas.microsoft.com/office/powerpoint/2010/main" val="4075443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266002"/>
            <a:ext cx="8520600" cy="1122300"/>
          </a:xfrm>
        </p:spPr>
        <p:txBody>
          <a:bodyPr/>
          <a:lstStyle/>
          <a:p>
            <a:r>
              <a:rPr lang="en-IN" dirty="0"/>
              <a:t>Demodulation </a:t>
            </a:r>
            <a:r>
              <a:rPr lang="en-IN" dirty="0" smtClean="0"/>
              <a:t>and data </a:t>
            </a:r>
            <a:r>
              <a:rPr lang="en-IN" dirty="0"/>
              <a:t>reconstruction</a:t>
            </a:r>
            <a:br>
              <a:rPr lang="en-IN" dirty="0"/>
            </a:br>
            <a:r>
              <a:rPr lang="en-IN" dirty="0"/>
              <a:t>in a receiver</a:t>
            </a:r>
          </a:p>
        </p:txBody>
      </p:sp>
      <p:sp>
        <p:nvSpPr>
          <p:cNvPr id="3" name="Slide Number Placeholder 2"/>
          <p:cNvSpPr>
            <a:spLocks noGrp="1"/>
          </p:cNvSpPr>
          <p:nvPr>
            <p:ph type="sldNum" idx="12"/>
          </p:nvPr>
        </p:nvSpPr>
        <p:spPr/>
        <p:txBody>
          <a:bodyPr/>
          <a:lstStyle/>
          <a:p>
            <a:fld id="{00000000-1234-1234-1234-123412341234}" type="slidenum">
              <a:rPr lang="en" smtClean="0"/>
              <a:pPr/>
              <a:t>46</a:t>
            </a:fld>
            <a:endParaRPr lang="en"/>
          </a:p>
        </p:txBody>
      </p:sp>
      <p:pic>
        <p:nvPicPr>
          <p:cNvPr id="4" name="Picture 3"/>
          <p:cNvPicPr>
            <a:picLocks noChangeAspect="1"/>
          </p:cNvPicPr>
          <p:nvPr/>
        </p:nvPicPr>
        <p:blipFill>
          <a:blip r:embed="rId2"/>
          <a:stretch>
            <a:fillRect/>
          </a:stretch>
        </p:blipFill>
        <p:spPr>
          <a:xfrm>
            <a:off x="2238613" y="2321596"/>
            <a:ext cx="7543791" cy="2297539"/>
          </a:xfrm>
          <a:prstGeom prst="rect">
            <a:avLst/>
          </a:prstGeom>
        </p:spPr>
      </p:pic>
    </p:spTree>
    <p:extLst>
      <p:ext uri="{BB962C8B-B14F-4D97-AF65-F5344CB8AC3E}">
        <p14:creationId xmlns:p14="http://schemas.microsoft.com/office/powerpoint/2010/main" val="30768620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127" y="529953"/>
            <a:ext cx="8520600" cy="1122300"/>
          </a:xfrm>
        </p:spPr>
        <p:txBody>
          <a:bodyPr/>
          <a:lstStyle/>
          <a:p>
            <a:r>
              <a:rPr lang="en-US" b="1" dirty="0"/>
              <a:t>A</a:t>
            </a:r>
            <a:r>
              <a:rPr lang="en-US" b="1" dirty="0" smtClean="0"/>
              <a:t>mplitude </a:t>
            </a:r>
            <a:r>
              <a:rPr lang="en-US" b="1" dirty="0"/>
              <a:t>shift keying (ASK)</a:t>
            </a:r>
            <a:r>
              <a:rPr lang="en-US" dirty="0"/>
              <a:t>, the most simple </a:t>
            </a:r>
            <a:r>
              <a:rPr lang="en-US" dirty="0" smtClean="0"/>
              <a:t>digital </a:t>
            </a:r>
            <a:r>
              <a:rPr lang="en-IN" dirty="0" smtClean="0"/>
              <a:t>modulation </a:t>
            </a:r>
            <a:r>
              <a:rPr lang="en-IN" dirty="0"/>
              <a:t>scheme.</a:t>
            </a:r>
          </a:p>
        </p:txBody>
      </p:sp>
      <p:sp>
        <p:nvSpPr>
          <p:cNvPr id="3" name="Slide Number Placeholder 2"/>
          <p:cNvSpPr>
            <a:spLocks noGrp="1"/>
          </p:cNvSpPr>
          <p:nvPr>
            <p:ph type="sldNum" idx="12"/>
          </p:nvPr>
        </p:nvSpPr>
        <p:spPr/>
        <p:txBody>
          <a:bodyPr/>
          <a:lstStyle/>
          <a:p>
            <a:fld id="{00000000-1234-1234-1234-123412341234}" type="slidenum">
              <a:rPr lang="en" smtClean="0"/>
              <a:pPr/>
              <a:t>47</a:t>
            </a:fld>
            <a:endParaRPr lang="en"/>
          </a:p>
        </p:txBody>
      </p:sp>
      <p:pic>
        <p:nvPicPr>
          <p:cNvPr id="5" name="Picture 4"/>
          <p:cNvPicPr>
            <a:picLocks noChangeAspect="1"/>
          </p:cNvPicPr>
          <p:nvPr/>
        </p:nvPicPr>
        <p:blipFill>
          <a:blip r:embed="rId2"/>
          <a:stretch>
            <a:fillRect/>
          </a:stretch>
        </p:blipFill>
        <p:spPr>
          <a:xfrm>
            <a:off x="2567381" y="2337209"/>
            <a:ext cx="3324225" cy="2409825"/>
          </a:xfrm>
          <a:prstGeom prst="rect">
            <a:avLst/>
          </a:prstGeom>
        </p:spPr>
      </p:pic>
      <p:sp>
        <p:nvSpPr>
          <p:cNvPr id="6" name="Rectangle 5"/>
          <p:cNvSpPr/>
          <p:nvPr/>
        </p:nvSpPr>
        <p:spPr>
          <a:xfrm>
            <a:off x="5891605" y="2337208"/>
            <a:ext cx="4572000" cy="2308324"/>
          </a:xfrm>
          <a:prstGeom prst="rect">
            <a:avLst/>
          </a:prstGeom>
        </p:spPr>
        <p:txBody>
          <a:bodyPr>
            <a:spAutoFit/>
          </a:bodyPr>
          <a:lstStyle/>
          <a:p>
            <a:pPr marL="285750" indent="-285750">
              <a:buFont typeface="Arial" panose="020B0604020202020204" pitchFamily="34" charset="0"/>
              <a:buChar char="•"/>
            </a:pPr>
            <a:r>
              <a:rPr lang="en-US" dirty="0">
                <a:latin typeface="StoneSerif"/>
              </a:rPr>
              <a:t>The two binary values, 1 and 0, are represented by two different </a:t>
            </a:r>
            <a:r>
              <a:rPr lang="en-IN" dirty="0">
                <a:latin typeface="StoneSerif"/>
              </a:rPr>
              <a:t>amplitudes.</a:t>
            </a:r>
          </a:p>
          <a:p>
            <a:pPr marL="285750" indent="-285750">
              <a:buFont typeface="Arial" panose="020B0604020202020204" pitchFamily="34" charset="0"/>
              <a:buChar char="•"/>
            </a:pPr>
            <a:r>
              <a:rPr lang="en-US" dirty="0"/>
              <a:t>This simple scheme only requires low bandwidth, but is very susceptible to interference. </a:t>
            </a:r>
          </a:p>
          <a:p>
            <a:pPr marL="285750" indent="-285750">
              <a:buFont typeface="Arial" panose="020B0604020202020204" pitchFamily="34" charset="0"/>
              <a:buChar char="•"/>
            </a:pPr>
            <a:r>
              <a:rPr lang="en-US" dirty="0"/>
              <a:t>Effects like multi-path propagation, noise, or path loss </a:t>
            </a:r>
            <a:r>
              <a:rPr lang="en-IN" dirty="0"/>
              <a:t>heavily influence the amplitude.</a:t>
            </a:r>
          </a:p>
        </p:txBody>
      </p:sp>
    </p:spTree>
    <p:extLst>
      <p:ext uri="{BB962C8B-B14F-4D97-AF65-F5344CB8AC3E}">
        <p14:creationId xmlns:p14="http://schemas.microsoft.com/office/powerpoint/2010/main" val="285692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81" y="567660"/>
            <a:ext cx="8520600" cy="1122300"/>
          </a:xfrm>
        </p:spPr>
        <p:txBody>
          <a:bodyPr/>
          <a:lstStyle/>
          <a:p>
            <a:r>
              <a:rPr lang="en-IN" b="1" dirty="0"/>
              <a:t>B</a:t>
            </a:r>
            <a:r>
              <a:rPr lang="en-IN" b="1" dirty="0" smtClean="0"/>
              <a:t>inary </a:t>
            </a:r>
            <a:r>
              <a:rPr lang="en-IN" b="1" dirty="0"/>
              <a:t>FSK</a:t>
            </a:r>
            <a:br>
              <a:rPr lang="en-IN" b="1" dirty="0"/>
            </a:br>
            <a:r>
              <a:rPr lang="en-IN" b="1" dirty="0"/>
              <a:t>(BFSK)</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48</a:t>
            </a:fld>
            <a:endParaRPr lang="en"/>
          </a:p>
        </p:txBody>
      </p:sp>
      <p:pic>
        <p:nvPicPr>
          <p:cNvPr id="4" name="Picture 3"/>
          <p:cNvPicPr>
            <a:picLocks noChangeAspect="1"/>
          </p:cNvPicPr>
          <p:nvPr/>
        </p:nvPicPr>
        <p:blipFill>
          <a:blip r:embed="rId2"/>
          <a:stretch>
            <a:fillRect/>
          </a:stretch>
        </p:blipFill>
        <p:spPr>
          <a:xfrm>
            <a:off x="2081970" y="2681394"/>
            <a:ext cx="3267075" cy="2238375"/>
          </a:xfrm>
          <a:prstGeom prst="rect">
            <a:avLst/>
          </a:prstGeom>
        </p:spPr>
      </p:pic>
      <p:sp>
        <p:nvSpPr>
          <p:cNvPr id="5" name="Rectangle 4"/>
          <p:cNvSpPr/>
          <p:nvPr/>
        </p:nvSpPr>
        <p:spPr>
          <a:xfrm>
            <a:off x="5565860" y="2457555"/>
            <a:ext cx="4572000" cy="2523768"/>
          </a:xfrm>
          <a:prstGeom prst="rect">
            <a:avLst/>
          </a:prstGeom>
        </p:spPr>
        <p:txBody>
          <a:bodyPr>
            <a:spAutoFit/>
          </a:bodyPr>
          <a:lstStyle/>
          <a:p>
            <a:pPr marL="285750" indent="-285750">
              <a:buFont typeface="Arial" panose="020B0604020202020204" pitchFamily="34" charset="0"/>
              <a:buChar char="•"/>
            </a:pPr>
            <a:r>
              <a:rPr lang="en-US" sz="2000" dirty="0">
                <a:latin typeface="StoneSerif"/>
              </a:rPr>
              <a:t>One frequency f1 to the binary 1 and another frequency f2 to the </a:t>
            </a:r>
            <a:r>
              <a:rPr lang="en-IN" sz="2000" dirty="0">
                <a:latin typeface="StoneSerif"/>
              </a:rPr>
              <a:t>binary 0.</a:t>
            </a:r>
          </a:p>
          <a:p>
            <a:pPr marL="285750" indent="-285750">
              <a:buFont typeface="Arial" panose="020B0604020202020204" pitchFamily="34" charset="0"/>
              <a:buChar char="•"/>
            </a:pPr>
            <a:r>
              <a:rPr lang="en-US" sz="2000" dirty="0"/>
              <a:t>To implement FSK is to switch between two oscillators, one with the frequency f1 and the other with f2, </a:t>
            </a:r>
            <a:r>
              <a:rPr lang="en-IN" sz="2000" dirty="0"/>
              <a:t>depending on the input.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830272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554" y="350843"/>
            <a:ext cx="8520600" cy="1122300"/>
          </a:xfrm>
        </p:spPr>
        <p:txBody>
          <a:bodyPr/>
          <a:lstStyle/>
          <a:p>
            <a:r>
              <a:rPr lang="en-IN" b="1" dirty="0"/>
              <a:t>P</a:t>
            </a:r>
            <a:r>
              <a:rPr lang="en-IN" b="1" dirty="0" smtClean="0"/>
              <a:t>hase </a:t>
            </a:r>
            <a:r>
              <a:rPr lang="en-IN" b="1" dirty="0"/>
              <a:t>shift keying (PSK)</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49</a:t>
            </a:fld>
            <a:endParaRPr lang="en"/>
          </a:p>
        </p:txBody>
      </p:sp>
      <p:pic>
        <p:nvPicPr>
          <p:cNvPr id="4" name="Picture 3"/>
          <p:cNvPicPr>
            <a:picLocks noChangeAspect="1"/>
          </p:cNvPicPr>
          <p:nvPr/>
        </p:nvPicPr>
        <p:blipFill>
          <a:blip r:embed="rId2"/>
          <a:stretch>
            <a:fillRect/>
          </a:stretch>
        </p:blipFill>
        <p:spPr>
          <a:xfrm>
            <a:off x="2185988" y="2029153"/>
            <a:ext cx="3248025" cy="2276475"/>
          </a:xfrm>
          <a:prstGeom prst="rect">
            <a:avLst/>
          </a:prstGeom>
        </p:spPr>
      </p:pic>
      <p:sp>
        <p:nvSpPr>
          <p:cNvPr id="5" name="Rectangle 4"/>
          <p:cNvSpPr/>
          <p:nvPr/>
        </p:nvSpPr>
        <p:spPr>
          <a:xfrm>
            <a:off x="5698808" y="2252991"/>
            <a:ext cx="4572000" cy="3170099"/>
          </a:xfrm>
          <a:prstGeom prst="rect">
            <a:avLst/>
          </a:prstGeom>
        </p:spPr>
        <p:txBody>
          <a:bodyPr>
            <a:spAutoFit/>
          </a:bodyPr>
          <a:lstStyle/>
          <a:p>
            <a:pPr marL="342900" indent="-342900">
              <a:buFont typeface="Arial" panose="020B0604020202020204" pitchFamily="34" charset="0"/>
              <a:buChar char="•"/>
            </a:pPr>
            <a:r>
              <a:rPr lang="en-US" sz="2000" dirty="0">
                <a:latin typeface="StoneSerif"/>
              </a:rPr>
              <a:t>Phase shift of 180° or </a:t>
            </a:r>
            <a:r>
              <a:rPr lang="en-US" sz="2000" i="1" dirty="0">
                <a:latin typeface="MTimesNewRomanGreek-Inclined"/>
              </a:rPr>
              <a:t>π </a:t>
            </a:r>
            <a:r>
              <a:rPr lang="en-US" sz="2000" dirty="0">
                <a:latin typeface="StoneSerif"/>
              </a:rPr>
              <a:t>as the 0 follows </a:t>
            </a:r>
            <a:r>
              <a:rPr lang="en-IN" sz="2000" dirty="0">
                <a:latin typeface="StoneSerif"/>
              </a:rPr>
              <a:t>the 1.</a:t>
            </a:r>
          </a:p>
          <a:p>
            <a:pPr marL="342900" indent="-342900">
              <a:buFont typeface="Arial" panose="020B0604020202020204" pitchFamily="34" charset="0"/>
              <a:buChar char="•"/>
            </a:pPr>
            <a:r>
              <a:rPr lang="en-US" sz="2000" dirty="0"/>
              <a:t>Shifting the phase by 180° each time the value of data changes, is also </a:t>
            </a:r>
            <a:r>
              <a:rPr lang="en-IN" sz="2000" dirty="0"/>
              <a:t>called </a:t>
            </a:r>
            <a:r>
              <a:rPr lang="en-IN" sz="2000" b="1" dirty="0"/>
              <a:t>binary PSK (BPSK).</a:t>
            </a:r>
          </a:p>
          <a:p>
            <a:pPr marL="342900" indent="-342900">
              <a:buFont typeface="Arial" panose="020B0604020202020204" pitchFamily="34" charset="0"/>
              <a:buChar char="•"/>
            </a:pPr>
            <a:r>
              <a:rPr lang="en-US" sz="2000" dirty="0"/>
              <a:t>To receive the signal correctly, the receiver must synchronize in frequency and phase with the transmitter. This can be done using a </a:t>
            </a:r>
            <a:r>
              <a:rPr lang="en-US" sz="2000" b="1" dirty="0"/>
              <a:t>phase lock loop (PLL)</a:t>
            </a:r>
            <a:r>
              <a:rPr lang="en-US" sz="2000" dirty="0"/>
              <a:t>.</a:t>
            </a:r>
            <a:endParaRPr lang="en-IN" sz="2000" dirty="0"/>
          </a:p>
        </p:txBody>
      </p:sp>
    </p:spTree>
    <p:extLst>
      <p:ext uri="{BB962C8B-B14F-4D97-AF65-F5344CB8AC3E}">
        <p14:creationId xmlns:p14="http://schemas.microsoft.com/office/powerpoint/2010/main" val="366776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a:t>
            </a:r>
            <a:endParaRPr lang="en-IN" dirty="0"/>
          </a:p>
        </p:txBody>
      </p:sp>
      <p:pic>
        <p:nvPicPr>
          <p:cNvPr id="6" name="Content Placeholder 5"/>
          <p:cNvPicPr>
            <a:picLocks noGrp="1" noChangeAspect="1"/>
          </p:cNvPicPr>
          <p:nvPr>
            <p:ph idx="1"/>
          </p:nvPr>
        </p:nvPicPr>
        <p:blipFill>
          <a:blip r:embed="rId3"/>
          <a:stretch>
            <a:fillRect/>
          </a:stretch>
        </p:blipFill>
        <p:spPr>
          <a:xfrm>
            <a:off x="2209801" y="1295401"/>
            <a:ext cx="7512545" cy="4525963"/>
          </a:xfrm>
          <a:prstGeom prst="rect">
            <a:avLst/>
          </a:prstGeom>
        </p:spPr>
      </p:pic>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3" name="Slide Number Placeholder 2"/>
          <p:cNvSpPr>
            <a:spLocks noGrp="1"/>
          </p:cNvSpPr>
          <p:nvPr>
            <p:ph type="sldNum" sz="quarter" idx="12"/>
          </p:nvPr>
        </p:nvSpPr>
        <p:spPr/>
        <p:txBody>
          <a:bodyPr/>
          <a:lstStyle/>
          <a:p>
            <a:fld id="{9B5D0067-C9FA-449D-87F5-2291F4964DE4}" type="slidenum">
              <a:rPr lang="en-IN" smtClean="0"/>
              <a:t>5</a:t>
            </a:fld>
            <a:endParaRPr lang="en-IN"/>
          </a:p>
        </p:txBody>
      </p:sp>
    </p:spTree>
    <p:extLst>
      <p:ext uri="{BB962C8B-B14F-4D97-AF65-F5344CB8AC3E}">
        <p14:creationId xmlns:p14="http://schemas.microsoft.com/office/powerpoint/2010/main" val="32151947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248" y="520526"/>
            <a:ext cx="8520600" cy="1122300"/>
          </a:xfrm>
        </p:spPr>
        <p:txBody>
          <a:bodyPr/>
          <a:lstStyle/>
          <a:p>
            <a:r>
              <a:rPr lang="en-IN" dirty="0"/>
              <a:t>Advanced frequency shift keying</a:t>
            </a:r>
          </a:p>
        </p:txBody>
      </p:sp>
      <p:sp>
        <p:nvSpPr>
          <p:cNvPr id="3" name="Slide Number Placeholder 2"/>
          <p:cNvSpPr>
            <a:spLocks noGrp="1"/>
          </p:cNvSpPr>
          <p:nvPr>
            <p:ph type="sldNum" idx="12"/>
          </p:nvPr>
        </p:nvSpPr>
        <p:spPr/>
        <p:txBody>
          <a:bodyPr/>
          <a:lstStyle/>
          <a:p>
            <a:fld id="{00000000-1234-1234-1234-123412341234}" type="slidenum">
              <a:rPr lang="en" smtClean="0"/>
              <a:pPr/>
              <a:t>50</a:t>
            </a:fld>
            <a:endParaRPr lang="en"/>
          </a:p>
        </p:txBody>
      </p:sp>
      <p:sp>
        <p:nvSpPr>
          <p:cNvPr id="4" name="Rectangle 3"/>
          <p:cNvSpPr/>
          <p:nvPr/>
        </p:nvSpPr>
        <p:spPr>
          <a:xfrm>
            <a:off x="3040435" y="1341405"/>
            <a:ext cx="6356227" cy="707886"/>
          </a:xfrm>
          <a:prstGeom prst="rect">
            <a:avLst/>
          </a:prstGeom>
        </p:spPr>
        <p:txBody>
          <a:bodyPr wrap="none">
            <a:spAutoFit/>
          </a:bodyPr>
          <a:lstStyle/>
          <a:p>
            <a:r>
              <a:rPr lang="en-US" sz="2000" dirty="0">
                <a:latin typeface="StoneSerif"/>
              </a:rPr>
              <a:t>MSK is basically BFSK without abrupt phase changes.</a:t>
            </a:r>
          </a:p>
          <a:p>
            <a:endParaRPr lang="en-IN" sz="2000" dirty="0"/>
          </a:p>
        </p:txBody>
      </p:sp>
      <p:pic>
        <p:nvPicPr>
          <p:cNvPr id="5" name="Picture 4"/>
          <p:cNvPicPr>
            <a:picLocks noChangeAspect="1"/>
          </p:cNvPicPr>
          <p:nvPr/>
        </p:nvPicPr>
        <p:blipFill>
          <a:blip r:embed="rId3"/>
          <a:stretch>
            <a:fillRect/>
          </a:stretch>
        </p:blipFill>
        <p:spPr>
          <a:xfrm>
            <a:off x="1958249" y="2168165"/>
            <a:ext cx="4788201" cy="3783906"/>
          </a:xfrm>
          <a:prstGeom prst="rect">
            <a:avLst/>
          </a:prstGeom>
        </p:spPr>
      </p:pic>
      <p:sp>
        <p:nvSpPr>
          <p:cNvPr id="6" name="TextBox 5"/>
          <p:cNvSpPr txBox="1"/>
          <p:nvPr/>
        </p:nvSpPr>
        <p:spPr>
          <a:xfrm>
            <a:off x="6378804" y="1709436"/>
            <a:ext cx="3977818"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bits are separated into even and odd bits, the duration of each bit being doubled. </a:t>
            </a:r>
          </a:p>
          <a:p>
            <a:pPr marL="285750" indent="-285750">
              <a:buFont typeface="Arial" panose="020B0604020202020204" pitchFamily="34" charset="0"/>
              <a:buChar char="•"/>
            </a:pPr>
            <a:r>
              <a:rPr lang="en-US" sz="1600" dirty="0"/>
              <a:t>The scheme also uses two frequencies: f1, the lower frequency, and f2, the higher frequency, with f2 = 2f1.</a:t>
            </a:r>
          </a:p>
          <a:p>
            <a:pPr marL="285750" indent="-285750">
              <a:buFont typeface="Arial" panose="020B0604020202020204" pitchFamily="34" charset="0"/>
              <a:buChar char="•"/>
            </a:pPr>
            <a:r>
              <a:rPr lang="en-US" sz="1600" dirty="0"/>
              <a:t>if the even and the odd bit are both 0, then the higher frequency f2 is inverted (i.e., f2 is used with a phase shift of 180°); ● if the even bit is 1, the odd bit 0, then the lower frequency f1 is inverted.</a:t>
            </a:r>
            <a:endParaRPr lang="en-IN" sz="1600" dirty="0"/>
          </a:p>
          <a:p>
            <a:pPr marL="285750" indent="-285750">
              <a:buFont typeface="Arial" panose="020B0604020202020204" pitchFamily="34" charset="0"/>
              <a:buChar char="•"/>
            </a:pPr>
            <a:r>
              <a:rPr lang="en-US" sz="1600" dirty="0"/>
              <a:t>if the even bit is 0 and the odd bit is 1, as in columns 1 to 3, f1 is taken </a:t>
            </a:r>
            <a:r>
              <a:rPr lang="en-IN" sz="1600" dirty="0"/>
              <a:t>without changing the phase,</a:t>
            </a:r>
          </a:p>
          <a:p>
            <a:pPr marL="285750" indent="-285750">
              <a:buFont typeface="Arial" panose="020B0604020202020204" pitchFamily="34" charset="0"/>
              <a:buChar char="•"/>
            </a:pPr>
            <a:r>
              <a:rPr lang="en-US" sz="1600" dirty="0"/>
              <a:t>if both bits are 1 then the original f2 is taken.</a:t>
            </a:r>
            <a:endParaRPr lang="en-IN" sz="1600" dirty="0"/>
          </a:p>
        </p:txBody>
      </p:sp>
    </p:spTree>
    <p:extLst>
      <p:ext uri="{BB962C8B-B14F-4D97-AF65-F5344CB8AC3E}">
        <p14:creationId xmlns:p14="http://schemas.microsoft.com/office/powerpoint/2010/main" val="2998347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81" y="426258"/>
            <a:ext cx="8520600" cy="1122300"/>
          </a:xfrm>
        </p:spPr>
        <p:txBody>
          <a:bodyPr/>
          <a:lstStyle/>
          <a:p>
            <a:r>
              <a:rPr lang="en-IN" dirty="0"/>
              <a:t>Advanced phase shift keying</a:t>
            </a:r>
          </a:p>
        </p:txBody>
      </p:sp>
      <p:sp>
        <p:nvSpPr>
          <p:cNvPr id="3" name="Slide Number Placeholder 2"/>
          <p:cNvSpPr>
            <a:spLocks noGrp="1"/>
          </p:cNvSpPr>
          <p:nvPr>
            <p:ph type="sldNum" idx="12"/>
          </p:nvPr>
        </p:nvSpPr>
        <p:spPr/>
        <p:txBody>
          <a:bodyPr/>
          <a:lstStyle/>
          <a:p>
            <a:fld id="{00000000-1234-1234-1234-123412341234}" type="slidenum">
              <a:rPr lang="en" smtClean="0"/>
              <a:pPr/>
              <a:t>51</a:t>
            </a:fld>
            <a:endParaRPr lang="en"/>
          </a:p>
        </p:txBody>
      </p:sp>
      <p:pic>
        <p:nvPicPr>
          <p:cNvPr id="4" name="Picture 3"/>
          <p:cNvPicPr>
            <a:picLocks noChangeAspect="1"/>
          </p:cNvPicPr>
          <p:nvPr/>
        </p:nvPicPr>
        <p:blipFill>
          <a:blip r:embed="rId3"/>
          <a:stretch>
            <a:fillRect/>
          </a:stretch>
        </p:blipFill>
        <p:spPr>
          <a:xfrm>
            <a:off x="2209997" y="1331742"/>
            <a:ext cx="4076700" cy="4667250"/>
          </a:xfrm>
          <a:prstGeom prst="rect">
            <a:avLst/>
          </a:prstGeom>
        </p:spPr>
      </p:pic>
      <p:sp>
        <p:nvSpPr>
          <p:cNvPr id="5" name="Rectangle 4"/>
          <p:cNvSpPr/>
          <p:nvPr/>
        </p:nvSpPr>
        <p:spPr>
          <a:xfrm>
            <a:off x="6179576" y="1927116"/>
            <a:ext cx="4091233" cy="3693319"/>
          </a:xfrm>
          <a:prstGeom prst="rect">
            <a:avLst/>
          </a:prstGeom>
        </p:spPr>
        <p:txBody>
          <a:bodyPr wrap="square">
            <a:spAutoFit/>
          </a:bodyPr>
          <a:lstStyle/>
          <a:p>
            <a:pPr marL="285750" indent="-285750">
              <a:buFont typeface="Arial" panose="020B0604020202020204" pitchFamily="34" charset="0"/>
              <a:buChar char="•"/>
            </a:pPr>
            <a:r>
              <a:rPr lang="en-US" dirty="0">
                <a:latin typeface="StoneSerif"/>
              </a:rPr>
              <a:t>QPSK (and other PSK schemes)</a:t>
            </a:r>
          </a:p>
          <a:p>
            <a:r>
              <a:rPr lang="en-US" dirty="0">
                <a:latin typeface="StoneSerif"/>
              </a:rPr>
              <a:t>can be realized in two variants.</a:t>
            </a:r>
          </a:p>
          <a:p>
            <a:pPr marL="285750" indent="-285750">
              <a:buFont typeface="Arial" panose="020B0604020202020204" pitchFamily="34" charset="0"/>
              <a:buChar char="•"/>
            </a:pPr>
            <a:r>
              <a:rPr lang="en-US" dirty="0">
                <a:latin typeface="StoneSerif"/>
              </a:rPr>
              <a:t> The phase shift can always be relative to a </a:t>
            </a:r>
            <a:r>
              <a:rPr lang="en-US" b="1" dirty="0">
                <a:latin typeface="StoneSerif-Semibold"/>
              </a:rPr>
              <a:t>reference signal </a:t>
            </a:r>
            <a:r>
              <a:rPr lang="en-US" dirty="0">
                <a:latin typeface="StoneSerif"/>
              </a:rPr>
              <a:t>(with the same frequency). </a:t>
            </a:r>
          </a:p>
          <a:p>
            <a:pPr marL="285750" indent="-285750">
              <a:buFont typeface="Arial" panose="020B0604020202020204" pitchFamily="34" charset="0"/>
              <a:buChar char="•"/>
            </a:pPr>
            <a:r>
              <a:rPr lang="en-US" dirty="0">
                <a:latin typeface="StoneSerif"/>
              </a:rPr>
              <a:t>If this scheme is used, a phase shift of 0 means that the signal is in phase with the reference signal. </a:t>
            </a:r>
          </a:p>
          <a:p>
            <a:pPr marL="285750" indent="-285750">
              <a:buFont typeface="Arial" panose="020B0604020202020204" pitchFamily="34" charset="0"/>
              <a:buChar char="•"/>
            </a:pPr>
            <a:r>
              <a:rPr lang="en-US" dirty="0">
                <a:latin typeface="StoneSerif"/>
              </a:rPr>
              <a:t>A QPSK signal will then</a:t>
            </a:r>
          </a:p>
          <a:p>
            <a:r>
              <a:rPr lang="en-US" dirty="0">
                <a:latin typeface="StoneSerif"/>
              </a:rPr>
              <a:t>exhibit a phase shift of 45° for the </a:t>
            </a:r>
            <a:r>
              <a:rPr lang="nn-NO" dirty="0">
                <a:latin typeface="StoneSerif"/>
              </a:rPr>
              <a:t>data 11, 135° for 10, 225° for 00, </a:t>
            </a:r>
            <a:r>
              <a:rPr lang="en-US" dirty="0">
                <a:latin typeface="StoneSerif"/>
              </a:rPr>
              <a:t>and 315° for 01 – with all phase shifts being relative to the reference </a:t>
            </a:r>
            <a:r>
              <a:rPr lang="en-IN" dirty="0">
                <a:latin typeface="StoneSerif"/>
              </a:rPr>
              <a:t>signal.</a:t>
            </a:r>
            <a:endParaRPr lang="en-IN" dirty="0"/>
          </a:p>
        </p:txBody>
      </p:sp>
    </p:spTree>
    <p:extLst>
      <p:ext uri="{BB962C8B-B14F-4D97-AF65-F5344CB8AC3E}">
        <p14:creationId xmlns:p14="http://schemas.microsoft.com/office/powerpoint/2010/main" val="42492021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444" y="209441"/>
            <a:ext cx="8520600" cy="1122300"/>
          </a:xfrm>
        </p:spPr>
        <p:txBody>
          <a:bodyPr/>
          <a:lstStyle/>
          <a:p>
            <a:r>
              <a:rPr lang="en-IN" b="1" dirty="0"/>
              <a:t>Q</a:t>
            </a:r>
            <a:r>
              <a:rPr lang="en-IN" b="1" dirty="0" smtClean="0"/>
              <a:t>uadrature </a:t>
            </a:r>
            <a:r>
              <a:rPr lang="en-IN" b="1" dirty="0"/>
              <a:t>amplitude modulation (QAM)</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52</a:t>
            </a:fld>
            <a:endParaRPr lang="en"/>
          </a:p>
        </p:txBody>
      </p:sp>
      <p:pic>
        <p:nvPicPr>
          <p:cNvPr id="4" name="Picture 3"/>
          <p:cNvPicPr>
            <a:picLocks noChangeAspect="1"/>
          </p:cNvPicPr>
          <p:nvPr/>
        </p:nvPicPr>
        <p:blipFill>
          <a:blip r:embed="rId2"/>
          <a:stretch>
            <a:fillRect/>
          </a:stretch>
        </p:blipFill>
        <p:spPr>
          <a:xfrm>
            <a:off x="3021683" y="1640264"/>
            <a:ext cx="6004956" cy="2934240"/>
          </a:xfrm>
          <a:prstGeom prst="rect">
            <a:avLst/>
          </a:prstGeom>
        </p:spPr>
      </p:pic>
      <p:sp>
        <p:nvSpPr>
          <p:cNvPr id="5" name="TextBox 4"/>
          <p:cNvSpPr txBox="1"/>
          <p:nvPr/>
        </p:nvSpPr>
        <p:spPr>
          <a:xfrm>
            <a:off x="2051902" y="4883027"/>
            <a:ext cx="82295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Three different amplitudes </a:t>
            </a:r>
            <a:r>
              <a:rPr lang="en-US" dirty="0"/>
              <a:t>and 12 angles are combined coding 4 bits per phase/amplitude change.</a:t>
            </a:r>
          </a:p>
          <a:p>
            <a:pPr marL="285750" indent="-285750">
              <a:buFont typeface="Arial" panose="020B0604020202020204" pitchFamily="34" charset="0"/>
              <a:buChar char="•"/>
            </a:pPr>
            <a:r>
              <a:rPr lang="en-US" dirty="0"/>
              <a:t>The more ‘points’ used in the phase domain, the harder it is to separate them.</a:t>
            </a:r>
            <a:endParaRPr lang="en-IN" dirty="0"/>
          </a:p>
        </p:txBody>
      </p:sp>
    </p:spTree>
    <p:extLst>
      <p:ext uri="{BB962C8B-B14F-4D97-AF65-F5344CB8AC3E}">
        <p14:creationId xmlns:p14="http://schemas.microsoft.com/office/powerpoint/2010/main" val="23648524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463965"/>
            <a:ext cx="8520600" cy="1122300"/>
          </a:xfrm>
        </p:spPr>
        <p:txBody>
          <a:bodyPr/>
          <a:lstStyle/>
          <a:p>
            <a:r>
              <a:rPr lang="en-IN" dirty="0"/>
              <a:t>Multi-carrier modulation</a:t>
            </a:r>
          </a:p>
        </p:txBody>
      </p:sp>
      <p:sp>
        <p:nvSpPr>
          <p:cNvPr id="3" name="Slide Number Placeholder 2"/>
          <p:cNvSpPr>
            <a:spLocks noGrp="1"/>
          </p:cNvSpPr>
          <p:nvPr>
            <p:ph type="sldNum" idx="12"/>
          </p:nvPr>
        </p:nvSpPr>
        <p:spPr/>
        <p:txBody>
          <a:bodyPr/>
          <a:lstStyle/>
          <a:p>
            <a:fld id="{00000000-1234-1234-1234-123412341234}" type="slidenum">
              <a:rPr lang="en" smtClean="0"/>
              <a:pPr/>
              <a:t>53</a:t>
            </a:fld>
            <a:endParaRPr lang="en"/>
          </a:p>
        </p:txBody>
      </p:sp>
      <p:pic>
        <p:nvPicPr>
          <p:cNvPr id="4" name="Picture 3"/>
          <p:cNvPicPr>
            <a:picLocks noChangeAspect="1"/>
          </p:cNvPicPr>
          <p:nvPr/>
        </p:nvPicPr>
        <p:blipFill>
          <a:blip r:embed="rId3"/>
          <a:stretch>
            <a:fillRect/>
          </a:stretch>
        </p:blipFill>
        <p:spPr>
          <a:xfrm>
            <a:off x="1914722" y="1657350"/>
            <a:ext cx="3879620" cy="2792102"/>
          </a:xfrm>
          <a:prstGeom prst="rect">
            <a:avLst/>
          </a:prstGeom>
        </p:spPr>
      </p:pic>
      <p:pic>
        <p:nvPicPr>
          <p:cNvPr id="5" name="Picture 4"/>
          <p:cNvPicPr>
            <a:picLocks noChangeAspect="1"/>
          </p:cNvPicPr>
          <p:nvPr/>
        </p:nvPicPr>
        <p:blipFill>
          <a:blip r:embed="rId4"/>
          <a:stretch>
            <a:fillRect/>
          </a:stretch>
        </p:blipFill>
        <p:spPr>
          <a:xfrm>
            <a:off x="2052871" y="4350722"/>
            <a:ext cx="7915275" cy="1866900"/>
          </a:xfrm>
          <a:prstGeom prst="rect">
            <a:avLst/>
          </a:prstGeom>
        </p:spPr>
      </p:pic>
      <p:sp>
        <p:nvSpPr>
          <p:cNvPr id="6" name="Rectangle 5"/>
          <p:cNvSpPr/>
          <p:nvPr/>
        </p:nvSpPr>
        <p:spPr>
          <a:xfrm>
            <a:off x="5595244" y="1317053"/>
            <a:ext cx="4572000" cy="3046988"/>
          </a:xfrm>
          <a:prstGeom prst="rect">
            <a:avLst/>
          </a:prstGeom>
        </p:spPr>
        <p:txBody>
          <a:bodyPr>
            <a:spAutoFit/>
          </a:bodyPr>
          <a:lstStyle/>
          <a:p>
            <a:pPr marL="285750" indent="-285750">
              <a:buFont typeface="Arial" panose="020B0604020202020204" pitchFamily="34" charset="0"/>
              <a:buChar char="•"/>
            </a:pPr>
            <a:r>
              <a:rPr lang="en-IN" sz="1600" dirty="0">
                <a:latin typeface="StoneSerif"/>
              </a:rPr>
              <a:t>MCM has </a:t>
            </a:r>
            <a:r>
              <a:rPr lang="en-US" sz="1600" dirty="0">
                <a:latin typeface="StoneSerif"/>
              </a:rPr>
              <a:t>good ISI mitigation property. </a:t>
            </a:r>
          </a:p>
          <a:p>
            <a:pPr marL="285750" indent="-285750">
              <a:buFont typeface="Arial" panose="020B0604020202020204" pitchFamily="34" charset="0"/>
              <a:buChar char="•"/>
            </a:pPr>
            <a:r>
              <a:rPr lang="en-US" sz="1600" dirty="0">
                <a:latin typeface="StoneSerif"/>
              </a:rPr>
              <a:t>Higher bit rates are more vulnerable to ISI. </a:t>
            </a:r>
          </a:p>
          <a:p>
            <a:pPr marL="285750" indent="-285750">
              <a:buFont typeface="Arial" panose="020B0604020202020204" pitchFamily="34" charset="0"/>
              <a:buChar char="•"/>
            </a:pPr>
            <a:r>
              <a:rPr lang="en-US" sz="1600" dirty="0">
                <a:latin typeface="StoneSerif"/>
              </a:rPr>
              <a:t>MCM splits the high bit rate stream into many lower bit rate streams.</a:t>
            </a:r>
          </a:p>
          <a:p>
            <a:pPr marL="285750" indent="-285750">
              <a:buFont typeface="Arial" panose="020B0604020202020204" pitchFamily="34" charset="0"/>
              <a:buChar char="•"/>
            </a:pPr>
            <a:r>
              <a:rPr lang="en-US" sz="1600" dirty="0">
                <a:latin typeface="StoneSerif"/>
              </a:rPr>
              <a:t>Each stream is sent using an independent carrier frequency. </a:t>
            </a:r>
          </a:p>
          <a:p>
            <a:pPr marL="285750" indent="-285750">
              <a:buFont typeface="Arial" panose="020B0604020202020204" pitchFamily="34" charset="0"/>
              <a:buChar char="•"/>
            </a:pPr>
            <a:r>
              <a:rPr lang="en-US" sz="1600" dirty="0">
                <a:latin typeface="StoneSerif"/>
              </a:rPr>
              <a:t>If, for example, n symbols/s have to be transmitted, each subcarrier transmits n/c symbols/s with c being the number of subcarriers. </a:t>
            </a:r>
          </a:p>
          <a:p>
            <a:pPr marL="285750" indent="-285750">
              <a:buFont typeface="Arial" panose="020B0604020202020204" pitchFamily="34" charset="0"/>
              <a:buChar char="•"/>
            </a:pPr>
            <a:r>
              <a:rPr lang="en-US" sz="1600" dirty="0">
                <a:latin typeface="StoneSerif"/>
              </a:rPr>
              <a:t>One symbol could, for example represent 2 bit as in QPSK</a:t>
            </a:r>
            <a:endParaRPr lang="en-IN" sz="1600" dirty="0"/>
          </a:p>
        </p:txBody>
      </p:sp>
    </p:spTree>
    <p:extLst>
      <p:ext uri="{BB962C8B-B14F-4D97-AF65-F5344CB8AC3E}">
        <p14:creationId xmlns:p14="http://schemas.microsoft.com/office/powerpoint/2010/main" val="28371380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407405"/>
            <a:ext cx="8520600" cy="1122300"/>
          </a:xfrm>
        </p:spPr>
        <p:txBody>
          <a:bodyPr/>
          <a:lstStyle/>
          <a:p>
            <a:r>
              <a:rPr lang="en-US" dirty="0" smtClean="0"/>
              <a:t>Spread Spectrum</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54</a:t>
            </a:fld>
            <a:endParaRPr lang="en"/>
          </a:p>
        </p:txBody>
      </p:sp>
      <p:sp>
        <p:nvSpPr>
          <p:cNvPr id="4" name="Rectangle 3"/>
          <p:cNvSpPr/>
          <p:nvPr/>
        </p:nvSpPr>
        <p:spPr>
          <a:xfrm>
            <a:off x="2428974" y="1529705"/>
            <a:ext cx="7567485" cy="1631216"/>
          </a:xfrm>
          <a:prstGeom prst="rect">
            <a:avLst/>
          </a:prstGeom>
        </p:spPr>
        <p:txBody>
          <a:bodyPr wrap="square">
            <a:spAutoFit/>
          </a:bodyPr>
          <a:lstStyle/>
          <a:p>
            <a:r>
              <a:rPr lang="en-US" sz="2000" b="1" dirty="0">
                <a:latin typeface="StoneSerif-Semibold"/>
              </a:rPr>
              <a:t>Spread spectrum </a:t>
            </a:r>
            <a:r>
              <a:rPr lang="en-US" sz="2000" dirty="0">
                <a:latin typeface="StoneSerif"/>
              </a:rPr>
              <a:t>techniques involve spreading the bandwidth </a:t>
            </a:r>
            <a:r>
              <a:rPr lang="en-IN" sz="2000" dirty="0">
                <a:latin typeface="StoneSerif"/>
              </a:rPr>
              <a:t>needed to transmit data.</a:t>
            </a:r>
          </a:p>
          <a:p>
            <a:r>
              <a:rPr lang="en-US" sz="2000" dirty="0"/>
              <a:t>Advantages:</a:t>
            </a:r>
          </a:p>
          <a:p>
            <a:r>
              <a:rPr lang="en-US" sz="2000" dirty="0"/>
              <a:t>1. </a:t>
            </a:r>
            <a:r>
              <a:rPr lang="en-IN" sz="2000" dirty="0"/>
              <a:t>Resistance to </a:t>
            </a:r>
            <a:r>
              <a:rPr lang="en-IN" sz="2000" b="1" dirty="0"/>
              <a:t>narrowband interference.</a:t>
            </a:r>
          </a:p>
          <a:p>
            <a:r>
              <a:rPr lang="en-US" sz="2000" b="1" dirty="0"/>
              <a:t> </a:t>
            </a:r>
            <a:endParaRPr lang="en-IN" sz="2000" dirty="0"/>
          </a:p>
        </p:txBody>
      </p:sp>
      <p:pic>
        <p:nvPicPr>
          <p:cNvPr id="5" name="Picture 4"/>
          <p:cNvPicPr>
            <a:picLocks noChangeAspect="1"/>
          </p:cNvPicPr>
          <p:nvPr/>
        </p:nvPicPr>
        <p:blipFill>
          <a:blip r:embed="rId2"/>
          <a:stretch>
            <a:fillRect/>
          </a:stretch>
        </p:blipFill>
        <p:spPr>
          <a:xfrm>
            <a:off x="2271946" y="3222421"/>
            <a:ext cx="7477125" cy="2933700"/>
          </a:xfrm>
          <a:prstGeom prst="rect">
            <a:avLst/>
          </a:prstGeom>
        </p:spPr>
      </p:pic>
    </p:spTree>
    <p:extLst>
      <p:ext uri="{BB962C8B-B14F-4D97-AF65-F5344CB8AC3E}">
        <p14:creationId xmlns:p14="http://schemas.microsoft.com/office/powerpoint/2010/main" val="23989809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00" y="313136"/>
            <a:ext cx="8520600" cy="1122300"/>
          </a:xfrm>
        </p:spPr>
        <p:txBody>
          <a:bodyPr/>
          <a:lstStyle/>
          <a:p>
            <a:r>
              <a:rPr lang="en-US" dirty="0" smtClean="0"/>
              <a:t>Narrow Band Interference without spread spectrum</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55</a:t>
            </a:fld>
            <a:endParaRPr lang="en"/>
          </a:p>
        </p:txBody>
      </p:sp>
      <p:pic>
        <p:nvPicPr>
          <p:cNvPr id="4" name="Picture 3"/>
          <p:cNvPicPr>
            <a:picLocks noChangeAspect="1"/>
          </p:cNvPicPr>
          <p:nvPr/>
        </p:nvPicPr>
        <p:blipFill>
          <a:blip r:embed="rId3"/>
          <a:stretch>
            <a:fillRect/>
          </a:stretch>
        </p:blipFill>
        <p:spPr>
          <a:xfrm>
            <a:off x="1978059" y="2025339"/>
            <a:ext cx="4292337" cy="2562225"/>
          </a:xfrm>
          <a:prstGeom prst="rect">
            <a:avLst/>
          </a:prstGeom>
        </p:spPr>
      </p:pic>
      <p:sp>
        <p:nvSpPr>
          <p:cNvPr id="5" name="Rectangle 4"/>
          <p:cNvSpPr/>
          <p:nvPr/>
        </p:nvSpPr>
        <p:spPr>
          <a:xfrm>
            <a:off x="6270396" y="1726526"/>
            <a:ext cx="4274763" cy="3416320"/>
          </a:xfrm>
          <a:prstGeom prst="rect">
            <a:avLst/>
          </a:prstGeom>
        </p:spPr>
        <p:txBody>
          <a:bodyPr wrap="square">
            <a:spAutoFit/>
          </a:bodyPr>
          <a:lstStyle/>
          <a:p>
            <a:pPr marL="285750" indent="-285750">
              <a:buFont typeface="Arial" panose="020B0604020202020204" pitchFamily="34" charset="0"/>
              <a:buChar char="•"/>
            </a:pPr>
            <a:r>
              <a:rPr lang="en-US" dirty="0">
                <a:latin typeface="StoneSerif"/>
              </a:rPr>
              <a:t>Six different channels use FDM for multiplexing, each channel has its own narrow frequency band for transmission.</a:t>
            </a:r>
          </a:p>
          <a:p>
            <a:pPr marL="285750" indent="-285750">
              <a:buFont typeface="Arial" panose="020B0604020202020204" pitchFamily="34" charset="0"/>
              <a:buChar char="•"/>
            </a:pPr>
            <a:r>
              <a:rPr lang="en-US" dirty="0">
                <a:latin typeface="StoneSerif"/>
              </a:rPr>
              <a:t>Between each frequency band a guard space is needed to avoid adjacent channel interference. </a:t>
            </a:r>
          </a:p>
          <a:p>
            <a:pPr marL="285750" indent="-285750">
              <a:buFont typeface="Arial" panose="020B0604020202020204" pitchFamily="34" charset="0"/>
              <a:buChar char="•"/>
            </a:pPr>
            <a:r>
              <a:rPr lang="en-US" dirty="0">
                <a:latin typeface="StoneSerif"/>
              </a:rPr>
              <a:t>Channel quality also changes over time – the diagram only shows a snapshot at one moment. </a:t>
            </a:r>
          </a:p>
          <a:p>
            <a:pPr marL="285750" indent="-285750">
              <a:buFont typeface="Arial" panose="020B0604020202020204" pitchFamily="34" charset="0"/>
              <a:buChar char="•"/>
            </a:pPr>
            <a:r>
              <a:rPr lang="en-US" dirty="0">
                <a:latin typeface="StoneSerif"/>
              </a:rPr>
              <a:t>Narrowband interference destroys the transmission of channels 3 and 4. </a:t>
            </a:r>
            <a:endParaRPr lang="en-IN" dirty="0"/>
          </a:p>
        </p:txBody>
      </p:sp>
    </p:spTree>
    <p:extLst>
      <p:ext uri="{BB962C8B-B14F-4D97-AF65-F5344CB8AC3E}">
        <p14:creationId xmlns:p14="http://schemas.microsoft.com/office/powerpoint/2010/main" val="804126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88" y="501672"/>
            <a:ext cx="8520600" cy="1122300"/>
          </a:xfrm>
        </p:spPr>
        <p:txBody>
          <a:bodyPr/>
          <a:lstStyle/>
          <a:p>
            <a:r>
              <a:rPr lang="en-US" dirty="0" smtClean="0"/>
              <a:t>Spread Spectrum to avoid Narrow Band Interference</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56</a:t>
            </a:fld>
            <a:endParaRPr lang="en"/>
          </a:p>
        </p:txBody>
      </p:sp>
      <p:pic>
        <p:nvPicPr>
          <p:cNvPr id="4" name="Picture 3"/>
          <p:cNvPicPr>
            <a:picLocks noChangeAspect="1"/>
          </p:cNvPicPr>
          <p:nvPr/>
        </p:nvPicPr>
        <p:blipFill>
          <a:blip r:embed="rId2"/>
          <a:stretch>
            <a:fillRect/>
          </a:stretch>
        </p:blipFill>
        <p:spPr>
          <a:xfrm>
            <a:off x="1619890" y="1512209"/>
            <a:ext cx="4297002" cy="1966283"/>
          </a:xfrm>
          <a:prstGeom prst="rect">
            <a:avLst/>
          </a:prstGeom>
        </p:spPr>
      </p:pic>
      <p:sp>
        <p:nvSpPr>
          <p:cNvPr id="5" name="Rectangle 4"/>
          <p:cNvSpPr/>
          <p:nvPr/>
        </p:nvSpPr>
        <p:spPr>
          <a:xfrm>
            <a:off x="2183226" y="3519532"/>
            <a:ext cx="8087583" cy="2554545"/>
          </a:xfrm>
          <a:prstGeom prst="rect">
            <a:avLst/>
          </a:prstGeom>
        </p:spPr>
        <p:txBody>
          <a:bodyPr wrap="square">
            <a:spAutoFit/>
          </a:bodyPr>
          <a:lstStyle/>
          <a:p>
            <a:pPr marL="342900" indent="-342900">
              <a:buFont typeface="Arial" panose="020B0604020202020204" pitchFamily="34" charset="0"/>
              <a:buChar char="•"/>
            </a:pPr>
            <a:r>
              <a:rPr lang="en-IN" sz="2000" dirty="0">
                <a:latin typeface="StoneSerif"/>
              </a:rPr>
              <a:t>All </a:t>
            </a:r>
            <a:r>
              <a:rPr lang="en-US" sz="2000" dirty="0">
                <a:latin typeface="StoneSerif"/>
              </a:rPr>
              <a:t>narrowband signals are now spread into broadband signals using the same frequency </a:t>
            </a:r>
            <a:r>
              <a:rPr lang="en-IN" sz="2000" dirty="0">
                <a:latin typeface="StoneSerif"/>
              </a:rPr>
              <a:t>range.</a:t>
            </a:r>
          </a:p>
          <a:p>
            <a:pPr marL="342900" indent="-342900">
              <a:buFont typeface="Arial" panose="020B0604020202020204" pitchFamily="34" charset="0"/>
              <a:buChar char="•"/>
            </a:pPr>
            <a:r>
              <a:rPr lang="en-US" sz="2000" dirty="0"/>
              <a:t>Application shows the tight coupling of CDM and spread spectrum to recover signal at the receiver.</a:t>
            </a:r>
          </a:p>
          <a:p>
            <a:pPr marL="342900" indent="-342900">
              <a:buFont typeface="Arial" panose="020B0604020202020204" pitchFamily="34" charset="0"/>
              <a:buChar char="•"/>
            </a:pPr>
            <a:r>
              <a:rPr lang="en-IN" sz="2000" dirty="0"/>
              <a:t>One disadvantage is </a:t>
            </a:r>
            <a:r>
              <a:rPr lang="en-US" sz="2000" dirty="0"/>
              <a:t>the increased complexity of receivers that have to </a:t>
            </a:r>
            <a:r>
              <a:rPr lang="en-US" sz="2000" dirty="0" err="1"/>
              <a:t>despread</a:t>
            </a:r>
            <a:r>
              <a:rPr lang="en-US" sz="2000" dirty="0"/>
              <a:t> a signal.</a:t>
            </a:r>
          </a:p>
          <a:p>
            <a:pPr marL="342900" indent="-342900">
              <a:buFont typeface="Arial" panose="020B0604020202020204" pitchFamily="34" charset="0"/>
              <a:buChar char="•"/>
            </a:pPr>
            <a:r>
              <a:rPr lang="en-US" sz="2000" dirty="0"/>
              <a:t>Another problem is ,Large frequency band is needed due to the </a:t>
            </a:r>
            <a:r>
              <a:rPr lang="en-IN" sz="2000" dirty="0"/>
              <a:t>spreading of the signal.</a:t>
            </a:r>
          </a:p>
        </p:txBody>
      </p:sp>
    </p:spTree>
    <p:extLst>
      <p:ext uri="{BB962C8B-B14F-4D97-AF65-F5344CB8AC3E}">
        <p14:creationId xmlns:p14="http://schemas.microsoft.com/office/powerpoint/2010/main" val="6138652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968" y="388550"/>
            <a:ext cx="8520600" cy="1122300"/>
          </a:xfrm>
        </p:spPr>
        <p:txBody>
          <a:bodyPr/>
          <a:lstStyle/>
          <a:p>
            <a:r>
              <a:rPr lang="en-US" dirty="0" smtClean="0"/>
              <a:t>Spreading </a:t>
            </a:r>
            <a:r>
              <a:rPr lang="en-US" dirty="0"/>
              <a:t>the spectrum can be achieved in two different ways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57</a:t>
            </a:fld>
            <a:endParaRPr lang="en"/>
          </a:p>
        </p:txBody>
      </p:sp>
      <p:sp>
        <p:nvSpPr>
          <p:cNvPr id="4" name="Rectangle 3"/>
          <p:cNvSpPr/>
          <p:nvPr/>
        </p:nvSpPr>
        <p:spPr>
          <a:xfrm>
            <a:off x="6425938" y="1681982"/>
            <a:ext cx="3638748" cy="1938992"/>
          </a:xfrm>
          <a:prstGeom prst="rect">
            <a:avLst/>
          </a:prstGeom>
        </p:spPr>
        <p:txBody>
          <a:bodyPr wrap="square">
            <a:spAutoFit/>
          </a:bodyPr>
          <a:lstStyle/>
          <a:p>
            <a:r>
              <a:rPr lang="en-IN" sz="2000" dirty="0">
                <a:latin typeface="FranklinGothic-Demi"/>
              </a:rPr>
              <a:t>Direct sequence spread spectrum (DSSS): S</a:t>
            </a:r>
            <a:r>
              <a:rPr lang="en-US" sz="2000" dirty="0" err="1"/>
              <a:t>ystem</a:t>
            </a:r>
            <a:r>
              <a:rPr lang="en-US" sz="2000" dirty="0"/>
              <a:t> take a user bit stream and perform an (XOR) with a so-called </a:t>
            </a:r>
            <a:r>
              <a:rPr lang="en-US" sz="2000" b="1" dirty="0"/>
              <a:t>chipping sequence.</a:t>
            </a:r>
            <a:endParaRPr lang="en-IN" sz="2000" dirty="0">
              <a:latin typeface="FranklinGothic-Demi"/>
            </a:endParaRPr>
          </a:p>
          <a:p>
            <a:pPr marL="457200" indent="-457200">
              <a:buAutoNum type="arabicPeriod"/>
            </a:pPr>
            <a:endParaRPr lang="en-IN" sz="2000" dirty="0"/>
          </a:p>
        </p:txBody>
      </p:sp>
      <p:pic>
        <p:nvPicPr>
          <p:cNvPr id="5" name="Picture 4"/>
          <p:cNvPicPr>
            <a:picLocks noChangeAspect="1"/>
          </p:cNvPicPr>
          <p:nvPr/>
        </p:nvPicPr>
        <p:blipFill>
          <a:blip r:embed="rId2"/>
          <a:stretch>
            <a:fillRect/>
          </a:stretch>
        </p:blipFill>
        <p:spPr>
          <a:xfrm>
            <a:off x="1834888" y="1691943"/>
            <a:ext cx="4591050" cy="4344587"/>
          </a:xfrm>
          <a:prstGeom prst="rect">
            <a:avLst/>
          </a:prstGeom>
        </p:spPr>
      </p:pic>
    </p:spTree>
    <p:extLst>
      <p:ext uri="{BB962C8B-B14F-4D97-AF65-F5344CB8AC3E}">
        <p14:creationId xmlns:p14="http://schemas.microsoft.com/office/powerpoint/2010/main" val="1491071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22" y="369698"/>
            <a:ext cx="8520600" cy="516423"/>
          </a:xfrm>
        </p:spPr>
        <p:txBody>
          <a:bodyPr/>
          <a:lstStyle/>
          <a:p>
            <a:r>
              <a:rPr lang="en-US" dirty="0" smtClean="0"/>
              <a:t>DSSS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58</a:t>
            </a:fld>
            <a:endParaRPr lang="en"/>
          </a:p>
        </p:txBody>
      </p:sp>
      <p:sp>
        <p:nvSpPr>
          <p:cNvPr id="4" name="Rectangle 3"/>
          <p:cNvSpPr/>
          <p:nvPr/>
        </p:nvSpPr>
        <p:spPr>
          <a:xfrm>
            <a:off x="1929354" y="1303462"/>
            <a:ext cx="8341455"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StoneSerif"/>
              </a:rPr>
              <a:t>Result is either the sequence 0110101 (if the user bit equals 0) or its complement 1001010 (if the user bit equals 1). </a:t>
            </a:r>
          </a:p>
          <a:p>
            <a:pPr marL="342900" indent="-342900">
              <a:buFont typeface="Arial" panose="020B0604020202020204" pitchFamily="34" charset="0"/>
              <a:buChar char="•"/>
            </a:pPr>
            <a:r>
              <a:rPr lang="en-US" sz="2400" dirty="0">
                <a:latin typeface="StoneSerif"/>
              </a:rPr>
              <a:t>While each user bit has a duration </a:t>
            </a:r>
            <a:r>
              <a:rPr lang="en-US" sz="2400" dirty="0" err="1">
                <a:latin typeface="StoneSerif"/>
              </a:rPr>
              <a:t>tb</a:t>
            </a:r>
            <a:r>
              <a:rPr lang="en-US" sz="2400" dirty="0">
                <a:latin typeface="StoneSerif"/>
              </a:rPr>
              <a:t>, the chipping sequence consists of smaller pulses, called </a:t>
            </a:r>
            <a:r>
              <a:rPr lang="en-US" sz="2400" b="1" dirty="0">
                <a:latin typeface="StoneSerif-Semibold"/>
              </a:rPr>
              <a:t>chips</a:t>
            </a:r>
            <a:r>
              <a:rPr lang="en-US" sz="2400" dirty="0">
                <a:latin typeface="StoneSerif"/>
              </a:rPr>
              <a:t>, with a duration </a:t>
            </a:r>
            <a:r>
              <a:rPr lang="en-US" sz="2400" dirty="0" err="1">
                <a:latin typeface="StoneSerif"/>
              </a:rPr>
              <a:t>tc</a:t>
            </a:r>
            <a:r>
              <a:rPr lang="en-US" sz="2400" dirty="0">
                <a:latin typeface="StoneSerif"/>
              </a:rPr>
              <a:t>. </a:t>
            </a:r>
          </a:p>
          <a:p>
            <a:pPr marL="342900" indent="-342900">
              <a:buFont typeface="Arial" panose="020B0604020202020204" pitchFamily="34" charset="0"/>
              <a:buChar char="•"/>
            </a:pPr>
            <a:r>
              <a:rPr lang="en-US" sz="2400" dirty="0">
                <a:latin typeface="StoneSerif"/>
              </a:rPr>
              <a:t>If the chipping sequence is generated properly it appears as random noise: this sequence is also sometimes called </a:t>
            </a:r>
            <a:r>
              <a:rPr lang="en-US" sz="2400" b="1" dirty="0">
                <a:latin typeface="StoneSerif-Semibold"/>
              </a:rPr>
              <a:t>pseudo-noise </a:t>
            </a:r>
            <a:r>
              <a:rPr lang="en-US" sz="2400" dirty="0">
                <a:latin typeface="StoneSerif"/>
              </a:rPr>
              <a:t>sequence. The </a:t>
            </a:r>
            <a:r>
              <a:rPr lang="en-US" sz="2400" b="1" dirty="0">
                <a:latin typeface="StoneSerif-Semibold"/>
              </a:rPr>
              <a:t>spreading factor </a:t>
            </a:r>
            <a:r>
              <a:rPr lang="en-US" sz="2400" dirty="0">
                <a:latin typeface="StoneSerif"/>
              </a:rPr>
              <a:t>s = </a:t>
            </a:r>
            <a:r>
              <a:rPr lang="en-US" sz="2400" dirty="0" err="1">
                <a:latin typeface="StoneSerif"/>
              </a:rPr>
              <a:t>tb</a:t>
            </a:r>
            <a:r>
              <a:rPr lang="en-US" sz="2400" dirty="0">
                <a:latin typeface="StoneSerif"/>
              </a:rPr>
              <a:t>/</a:t>
            </a:r>
            <a:r>
              <a:rPr lang="en-US" sz="2400" dirty="0" err="1">
                <a:latin typeface="StoneSerif"/>
              </a:rPr>
              <a:t>tc</a:t>
            </a:r>
            <a:r>
              <a:rPr lang="en-US" sz="2400" dirty="0">
                <a:latin typeface="StoneSerif"/>
              </a:rPr>
              <a:t> determines the bandwidth of the resulting signal. </a:t>
            </a:r>
          </a:p>
          <a:p>
            <a:pPr marL="342900" indent="-342900">
              <a:buFont typeface="Arial" panose="020B0604020202020204" pitchFamily="34" charset="0"/>
              <a:buChar char="•"/>
            </a:pPr>
            <a:r>
              <a:rPr lang="en-US" sz="2400" dirty="0">
                <a:latin typeface="StoneSerif"/>
              </a:rPr>
              <a:t>If the original signal needs a bandwidth w, the resulting signal needs </a:t>
            </a:r>
            <a:r>
              <a:rPr lang="en-IN" sz="2400" dirty="0" err="1">
                <a:latin typeface="StoneSerif"/>
              </a:rPr>
              <a:t>s·w</a:t>
            </a:r>
            <a:r>
              <a:rPr lang="en-IN" sz="2400" dirty="0">
                <a:latin typeface="StoneSerif"/>
              </a:rPr>
              <a:t> after spreading.</a:t>
            </a:r>
            <a:endParaRPr lang="en-IN" sz="24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159200" y="5765760"/>
              <a:ext cx="514800" cy="6840"/>
            </p14:xfrm>
          </p:contentPart>
        </mc:Choice>
        <mc:Fallback xmlns="">
          <p:pic>
            <p:nvPicPr>
              <p:cNvPr id="5" name="Ink 4"/>
              <p:cNvPicPr/>
              <p:nvPr/>
            </p:nvPicPr>
            <p:blipFill>
              <a:blip r:embed="rId3"/>
              <a:stretch>
                <a:fillRect/>
              </a:stretch>
            </p:blipFill>
            <p:spPr>
              <a:xfrm>
                <a:off x="4149840" y="5756400"/>
                <a:ext cx="533520" cy="25560"/>
              </a:xfrm>
              <a:prstGeom prst="rect">
                <a:avLst/>
              </a:prstGeom>
            </p:spPr>
          </p:pic>
        </mc:Fallback>
      </mc:AlternateContent>
    </p:spTree>
    <p:extLst>
      <p:ext uri="{BB962C8B-B14F-4D97-AF65-F5344CB8AC3E}">
        <p14:creationId xmlns:p14="http://schemas.microsoft.com/office/powerpoint/2010/main" val="8056721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261" y="350843"/>
            <a:ext cx="8520600" cy="1122300"/>
          </a:xfrm>
        </p:spPr>
        <p:txBody>
          <a:bodyPr/>
          <a:lstStyle/>
          <a:p>
            <a:r>
              <a:rPr lang="en-US" dirty="0" smtClean="0"/>
              <a:t>DSSS Transmitter and Receiver</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59</a:t>
            </a:fld>
            <a:endParaRPr lang="en"/>
          </a:p>
        </p:txBody>
      </p:sp>
      <p:pic>
        <p:nvPicPr>
          <p:cNvPr id="4" name="Picture 3"/>
          <p:cNvPicPr>
            <a:picLocks noChangeAspect="1"/>
          </p:cNvPicPr>
          <p:nvPr/>
        </p:nvPicPr>
        <p:blipFill>
          <a:blip r:embed="rId2"/>
          <a:stretch>
            <a:fillRect/>
          </a:stretch>
        </p:blipFill>
        <p:spPr>
          <a:xfrm>
            <a:off x="3207717" y="1473144"/>
            <a:ext cx="5286375" cy="2276475"/>
          </a:xfrm>
          <a:prstGeom prst="rect">
            <a:avLst/>
          </a:prstGeom>
        </p:spPr>
      </p:pic>
      <p:pic>
        <p:nvPicPr>
          <p:cNvPr id="5" name="Picture 4"/>
          <p:cNvPicPr>
            <a:picLocks noChangeAspect="1"/>
          </p:cNvPicPr>
          <p:nvPr/>
        </p:nvPicPr>
        <p:blipFill>
          <a:blip r:embed="rId3"/>
          <a:stretch>
            <a:fillRect/>
          </a:stretch>
        </p:blipFill>
        <p:spPr>
          <a:xfrm>
            <a:off x="1991658" y="3690102"/>
            <a:ext cx="7924800" cy="2381250"/>
          </a:xfrm>
          <a:prstGeom prst="rect">
            <a:avLst/>
          </a:prstGeom>
        </p:spPr>
      </p:pic>
    </p:spTree>
    <p:extLst>
      <p:ext uri="{BB962C8B-B14F-4D97-AF65-F5344CB8AC3E}">
        <p14:creationId xmlns:p14="http://schemas.microsoft.com/office/powerpoint/2010/main" val="4121672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a:xfrm>
            <a:off x="1905000" y="1371601"/>
            <a:ext cx="8229600" cy="4525963"/>
          </a:xfrm>
        </p:spPr>
        <p:txBody>
          <a:bodyPr>
            <a:normAutofit fontScale="92500" lnSpcReduction="20000"/>
          </a:bodyPr>
          <a:lstStyle/>
          <a:p>
            <a:r>
              <a:rPr lang="en-US" altLang="en-US" dirty="0"/>
              <a:t>Vehicles</a:t>
            </a:r>
          </a:p>
          <a:p>
            <a:pPr lvl="1"/>
            <a:r>
              <a:rPr lang="en-US" altLang="en-US" dirty="0"/>
              <a:t>transmission of news, road condition, weather, music via DAB</a:t>
            </a:r>
          </a:p>
          <a:p>
            <a:pPr lvl="1"/>
            <a:r>
              <a:rPr lang="en-US" altLang="en-US" dirty="0"/>
              <a:t>personal communication using GSM</a:t>
            </a:r>
          </a:p>
          <a:p>
            <a:pPr lvl="1"/>
            <a:r>
              <a:rPr lang="en-US" altLang="en-US" dirty="0"/>
              <a:t>position via GPS</a:t>
            </a:r>
          </a:p>
          <a:p>
            <a:pPr lvl="1"/>
            <a:r>
              <a:rPr lang="en-US" altLang="en-US" dirty="0"/>
              <a:t>local ad-hoc network with vehicles close-by to prevent accidents, guidance system, redundancy </a:t>
            </a:r>
          </a:p>
          <a:p>
            <a:pPr lvl="1"/>
            <a:r>
              <a:rPr lang="en-US" altLang="en-US" dirty="0"/>
              <a:t>vehicle data (e.g., from busses, high-speed trains) can be transmitted in advance for maintenance </a:t>
            </a:r>
          </a:p>
          <a:p>
            <a:r>
              <a:rPr lang="en-US" altLang="en-US" dirty="0" smtClean="0"/>
              <a:t>Emergencies</a:t>
            </a:r>
            <a:endParaRPr lang="en-US" altLang="en-US" dirty="0"/>
          </a:p>
          <a:p>
            <a:pPr lvl="1"/>
            <a:r>
              <a:rPr lang="en-US" altLang="en-US" dirty="0"/>
              <a:t>early transmission of patient data to the hospital, current status, first diagnosis</a:t>
            </a:r>
          </a:p>
          <a:p>
            <a:pPr lvl="1"/>
            <a:r>
              <a:rPr lang="en-US" altLang="en-US" dirty="0"/>
              <a:t>replacement of a fixed infrastructure in case of earthquakes, hurricanes, fire etc.</a:t>
            </a:r>
          </a:p>
          <a:p>
            <a:pPr lvl="1"/>
            <a:r>
              <a:rPr lang="en-US" altLang="en-US" dirty="0" smtClean="0"/>
              <a:t>Disaster Management like crisis</a:t>
            </a:r>
            <a:r>
              <a:rPr lang="en-US" altLang="en-US" dirty="0"/>
              <a:t>, </a:t>
            </a:r>
            <a:r>
              <a:rPr lang="en-US" altLang="en-US" dirty="0" smtClean="0"/>
              <a:t>floods, pandemic, </a:t>
            </a:r>
            <a:r>
              <a:rPr lang="en-US" altLang="en-US" dirty="0"/>
              <a:t>...</a:t>
            </a:r>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5" name="Slide Number Placeholder 4"/>
          <p:cNvSpPr>
            <a:spLocks noGrp="1"/>
          </p:cNvSpPr>
          <p:nvPr>
            <p:ph type="sldNum" sz="quarter" idx="12"/>
          </p:nvPr>
        </p:nvSpPr>
        <p:spPr/>
        <p:txBody>
          <a:bodyPr/>
          <a:lstStyle/>
          <a:p>
            <a:fld id="{9B5D0067-C9FA-449D-87F5-2291F4964DE4}" type="slidenum">
              <a:rPr lang="en-IN" smtClean="0"/>
              <a:t>6</a:t>
            </a:fld>
            <a:endParaRPr lang="en-IN"/>
          </a:p>
        </p:txBody>
      </p:sp>
    </p:spTree>
    <p:extLst>
      <p:ext uri="{BB962C8B-B14F-4D97-AF65-F5344CB8AC3E}">
        <p14:creationId xmlns:p14="http://schemas.microsoft.com/office/powerpoint/2010/main" val="8978789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87" y="511099"/>
            <a:ext cx="8520600" cy="1122300"/>
          </a:xfrm>
        </p:spPr>
        <p:txBody>
          <a:bodyPr/>
          <a:lstStyle/>
          <a:p>
            <a:r>
              <a:rPr lang="en-US" dirty="0" smtClean="0"/>
              <a:t>Challenges in DSSS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60</a:t>
            </a:fld>
            <a:endParaRPr lang="en"/>
          </a:p>
        </p:txBody>
      </p:sp>
      <p:sp>
        <p:nvSpPr>
          <p:cNvPr id="5" name="TextBox 4"/>
          <p:cNvSpPr txBox="1"/>
          <p:nvPr/>
        </p:nvSpPr>
        <p:spPr>
          <a:xfrm>
            <a:off x="1816232" y="1772240"/>
            <a:ext cx="8180227" cy="455509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Receiver has to know the chipping sequence.</a:t>
            </a:r>
          </a:p>
          <a:p>
            <a:pPr marL="342900" indent="-342900">
              <a:lnSpc>
                <a:spcPct val="150000"/>
              </a:lnSpc>
              <a:buFont typeface="Arial" panose="020B0604020202020204" pitchFamily="34" charset="0"/>
              <a:buChar char="•"/>
            </a:pPr>
            <a:r>
              <a:rPr lang="en-US" sz="2000" dirty="0"/>
              <a:t>Sequences at the sender and receiver have to be precisely synchronized because the receiver calculates the product of a chip with the incoming signal.</a:t>
            </a:r>
          </a:p>
          <a:p>
            <a:pPr marL="342900" indent="-342900">
              <a:lnSpc>
                <a:spcPct val="150000"/>
              </a:lnSpc>
              <a:buFont typeface="Arial" panose="020B0604020202020204" pitchFamily="34" charset="0"/>
              <a:buChar char="•"/>
            </a:pPr>
            <a:r>
              <a:rPr lang="en-US" sz="2000" dirty="0"/>
              <a:t>Chip Sequence:</a:t>
            </a:r>
          </a:p>
          <a:p>
            <a:pPr>
              <a:lnSpc>
                <a:spcPct val="150000"/>
              </a:lnSpc>
            </a:pPr>
            <a:r>
              <a:rPr lang="en-US" sz="2000" dirty="0"/>
              <a:t>	Sending the user data 01 and applying the 11-chip Barker 	code 10110111000 results in the spread ‘signal’  	</a:t>
            </a:r>
            <a:r>
              <a:rPr lang="en-IN" sz="2000" dirty="0"/>
              <a:t>011011100001001000111.</a:t>
            </a:r>
          </a:p>
          <a:p>
            <a:pPr>
              <a:lnSpc>
                <a:spcPct val="150000"/>
              </a:lnSpc>
            </a:pPr>
            <a:r>
              <a:rPr lang="en-US" sz="2000" dirty="0"/>
              <a:t>There are several paths and signals due to multi path propagation, so there is need of rake receiver.</a:t>
            </a:r>
          </a:p>
          <a:p>
            <a:endParaRPr lang="en-IN" sz="2000" dirty="0"/>
          </a:p>
        </p:txBody>
      </p:sp>
    </p:spTree>
    <p:extLst>
      <p:ext uri="{BB962C8B-B14F-4D97-AF65-F5344CB8AC3E}">
        <p14:creationId xmlns:p14="http://schemas.microsoft.com/office/powerpoint/2010/main" val="22727420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273" y="379123"/>
            <a:ext cx="8520600" cy="1122300"/>
          </a:xfrm>
        </p:spPr>
        <p:txBody>
          <a:bodyPr/>
          <a:lstStyle/>
          <a:p>
            <a:r>
              <a:rPr lang="en-US" b="1" dirty="0"/>
              <a:t>F</a:t>
            </a:r>
            <a:r>
              <a:rPr lang="en-US" b="1" dirty="0" smtClean="0"/>
              <a:t>requency </a:t>
            </a:r>
            <a:r>
              <a:rPr lang="en-US" b="1" dirty="0"/>
              <a:t>hopping spread spectrum (FHSS) </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61</a:t>
            </a:fld>
            <a:endParaRPr lang="en"/>
          </a:p>
        </p:txBody>
      </p:sp>
      <p:sp>
        <p:nvSpPr>
          <p:cNvPr id="4" name="TextBox 3"/>
          <p:cNvSpPr txBox="1"/>
          <p:nvPr/>
        </p:nvSpPr>
        <p:spPr>
          <a:xfrm>
            <a:off x="1948206" y="2055044"/>
            <a:ext cx="8248454" cy="317009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t>Total available </a:t>
            </a:r>
            <a:r>
              <a:rPr lang="en-US" sz="2000" dirty="0"/>
              <a:t>bandwidth is split into many channels of smaller bandwidth plus guard spaces </a:t>
            </a:r>
            <a:r>
              <a:rPr lang="en-IN" sz="2000" dirty="0"/>
              <a:t>between the channels.</a:t>
            </a:r>
          </a:p>
          <a:p>
            <a:pPr marL="342900" indent="-342900">
              <a:lnSpc>
                <a:spcPct val="150000"/>
              </a:lnSpc>
              <a:buFont typeface="Arial" panose="020B0604020202020204" pitchFamily="34" charset="0"/>
              <a:buChar char="•"/>
            </a:pPr>
            <a:r>
              <a:rPr lang="en-US" sz="2000" dirty="0"/>
              <a:t>Transmitter and receiver stay on one of these channels for a certain time and then hop to another channel.</a:t>
            </a:r>
          </a:p>
          <a:p>
            <a:pPr marL="342900" indent="-342900">
              <a:lnSpc>
                <a:spcPct val="150000"/>
              </a:lnSpc>
              <a:buFont typeface="Arial" panose="020B0604020202020204" pitchFamily="34" charset="0"/>
              <a:buChar char="•"/>
            </a:pPr>
            <a:r>
              <a:rPr lang="en-US" sz="2000" dirty="0" smtClean="0"/>
              <a:t>The </a:t>
            </a:r>
            <a:r>
              <a:rPr lang="en-US" sz="2000" dirty="0"/>
              <a:t>pattern of channel usage is called the </a:t>
            </a:r>
            <a:r>
              <a:rPr lang="en-US" sz="2000" b="1" dirty="0"/>
              <a:t>hopping sequence</a:t>
            </a:r>
            <a:r>
              <a:rPr lang="en-US" sz="2000" dirty="0" smtClean="0"/>
              <a:t>, the </a:t>
            </a:r>
            <a:r>
              <a:rPr lang="en-US" sz="2000" dirty="0"/>
              <a:t>time spend on a channel with a certain frequency is called the       </a:t>
            </a:r>
            <a:r>
              <a:rPr lang="en-US" sz="2000" b="1" dirty="0"/>
              <a:t>dwell time</a:t>
            </a:r>
            <a:r>
              <a:rPr lang="en-US" sz="2000" dirty="0"/>
              <a:t>.</a:t>
            </a:r>
          </a:p>
          <a:p>
            <a:endParaRPr lang="en-IN" sz="2000" dirty="0"/>
          </a:p>
        </p:txBody>
      </p:sp>
    </p:spTree>
    <p:extLst>
      <p:ext uri="{BB962C8B-B14F-4D97-AF65-F5344CB8AC3E}">
        <p14:creationId xmlns:p14="http://schemas.microsoft.com/office/powerpoint/2010/main" val="32207770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126" y="313136"/>
            <a:ext cx="8520600" cy="1122300"/>
          </a:xfrm>
        </p:spPr>
        <p:txBody>
          <a:bodyPr/>
          <a:lstStyle/>
          <a:p>
            <a:r>
              <a:rPr lang="en-US" dirty="0" smtClean="0"/>
              <a:t>FHSS: Slow and Fast</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62</a:t>
            </a:fld>
            <a:endParaRPr lang="en"/>
          </a:p>
        </p:txBody>
      </p:sp>
      <p:pic>
        <p:nvPicPr>
          <p:cNvPr id="4" name="Picture 3"/>
          <p:cNvPicPr>
            <a:picLocks noChangeAspect="1"/>
          </p:cNvPicPr>
          <p:nvPr/>
        </p:nvPicPr>
        <p:blipFill>
          <a:blip r:embed="rId2"/>
          <a:stretch>
            <a:fillRect/>
          </a:stretch>
        </p:blipFill>
        <p:spPr>
          <a:xfrm>
            <a:off x="2244316" y="1492904"/>
            <a:ext cx="7477125" cy="4667250"/>
          </a:xfrm>
          <a:prstGeom prst="rect">
            <a:avLst/>
          </a:prstGeom>
        </p:spPr>
      </p:pic>
    </p:spTree>
    <p:extLst>
      <p:ext uri="{BB962C8B-B14F-4D97-AF65-F5344CB8AC3E}">
        <p14:creationId xmlns:p14="http://schemas.microsoft.com/office/powerpoint/2010/main" val="16044942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341417"/>
            <a:ext cx="8520600" cy="836935"/>
          </a:xfrm>
        </p:spPr>
        <p:txBody>
          <a:bodyPr/>
          <a:lstStyle/>
          <a:p>
            <a:r>
              <a:rPr lang="en-US" dirty="0" smtClean="0"/>
              <a:t>FHSS: Transmitter &amp; Receiver</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63</a:t>
            </a:fld>
            <a:endParaRPr lang="en"/>
          </a:p>
        </p:txBody>
      </p:sp>
      <p:pic>
        <p:nvPicPr>
          <p:cNvPr id="4" name="Picture 3"/>
          <p:cNvPicPr>
            <a:picLocks noChangeAspect="1"/>
          </p:cNvPicPr>
          <p:nvPr/>
        </p:nvPicPr>
        <p:blipFill>
          <a:blip r:embed="rId2"/>
          <a:stretch>
            <a:fillRect/>
          </a:stretch>
        </p:blipFill>
        <p:spPr>
          <a:xfrm>
            <a:off x="2192038" y="1178351"/>
            <a:ext cx="8078771" cy="4792574"/>
          </a:xfrm>
          <a:prstGeom prst="rect">
            <a:avLst/>
          </a:prstGeom>
        </p:spPr>
      </p:pic>
    </p:spTree>
    <p:extLst>
      <p:ext uri="{BB962C8B-B14F-4D97-AF65-F5344CB8AC3E}">
        <p14:creationId xmlns:p14="http://schemas.microsoft.com/office/powerpoint/2010/main" val="1064146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87" y="416831"/>
            <a:ext cx="8520600" cy="1122300"/>
          </a:xfrm>
        </p:spPr>
        <p:txBody>
          <a:bodyPr/>
          <a:lstStyle/>
          <a:p>
            <a:r>
              <a:rPr lang="en-US" dirty="0" smtClean="0"/>
              <a:t>DSSS V/s FHSS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64</a:t>
            </a:fld>
            <a:endParaRPr lang="en"/>
          </a:p>
        </p:txBody>
      </p:sp>
      <p:sp>
        <p:nvSpPr>
          <p:cNvPr id="4" name="Rectangle 3"/>
          <p:cNvSpPr/>
          <p:nvPr/>
        </p:nvSpPr>
        <p:spPr>
          <a:xfrm>
            <a:off x="1366887" y="2090173"/>
            <a:ext cx="8924041" cy="332398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000" dirty="0">
                <a:latin typeface="StoneSerif"/>
              </a:rPr>
              <a:t>FHSS systems </a:t>
            </a:r>
            <a:r>
              <a:rPr lang="en-US" sz="2000" dirty="0">
                <a:latin typeface="StoneSerif"/>
              </a:rPr>
              <a:t>only use a portion of the total band at any time, while DSSS systems always use the total bandwidth available. </a:t>
            </a:r>
          </a:p>
          <a:p>
            <a:pPr marL="342900" indent="-342900" algn="just">
              <a:lnSpc>
                <a:spcPct val="150000"/>
              </a:lnSpc>
              <a:buFont typeface="Arial" panose="020B0604020202020204" pitchFamily="34" charset="0"/>
              <a:buChar char="•"/>
            </a:pPr>
            <a:r>
              <a:rPr lang="en-US" sz="2000" dirty="0">
                <a:latin typeface="StoneSerif"/>
              </a:rPr>
              <a:t>DSSS systems are more resistant to fading and multi-path effects. </a:t>
            </a:r>
          </a:p>
          <a:p>
            <a:pPr marL="342900" indent="-342900" algn="just">
              <a:lnSpc>
                <a:spcPct val="150000"/>
              </a:lnSpc>
              <a:buFont typeface="Arial" panose="020B0604020202020204" pitchFamily="34" charset="0"/>
              <a:buChar char="•"/>
            </a:pPr>
            <a:r>
              <a:rPr lang="en-US" sz="2000" dirty="0">
                <a:latin typeface="StoneSerif"/>
              </a:rPr>
              <a:t>DSSS signals are much harder to detect – without knowing the spreading code, detection is virtually impossible. </a:t>
            </a:r>
          </a:p>
          <a:p>
            <a:pPr marL="342900" indent="-342900" algn="just">
              <a:lnSpc>
                <a:spcPct val="150000"/>
              </a:lnSpc>
              <a:buFont typeface="Arial" panose="020B0604020202020204" pitchFamily="34" charset="0"/>
              <a:buChar char="•"/>
            </a:pPr>
            <a:r>
              <a:rPr lang="en-US" sz="2000" dirty="0">
                <a:latin typeface="StoneSerif"/>
              </a:rPr>
              <a:t>If each sender has its own pseudo-random number sequence for spreading the signal (DSSS or FHSS), the system implements CDM.</a:t>
            </a:r>
            <a:endParaRPr lang="en-IN" sz="2000" dirty="0"/>
          </a:p>
        </p:txBody>
      </p:sp>
    </p:spTree>
    <p:extLst>
      <p:ext uri="{BB962C8B-B14F-4D97-AF65-F5344CB8AC3E}">
        <p14:creationId xmlns:p14="http://schemas.microsoft.com/office/powerpoint/2010/main" val="27889724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454539"/>
            <a:ext cx="8520600" cy="1122300"/>
          </a:xfrm>
        </p:spPr>
        <p:txBody>
          <a:bodyPr/>
          <a:lstStyle/>
          <a:p>
            <a:r>
              <a:rPr lang="en-US" dirty="0" smtClean="0"/>
              <a:t>Cellular Systems – Frequency Reuse</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65</a:t>
            </a:fld>
            <a:endParaRPr lang="en"/>
          </a:p>
        </p:txBody>
      </p:sp>
      <p:sp>
        <p:nvSpPr>
          <p:cNvPr id="4" name="Rectangle 3"/>
          <p:cNvSpPr/>
          <p:nvPr/>
        </p:nvSpPr>
        <p:spPr>
          <a:xfrm>
            <a:off x="2231010" y="1576839"/>
            <a:ext cx="7645138" cy="267765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t>Cellular systems for mobile communications implement SDM. </a:t>
            </a:r>
          </a:p>
          <a:p>
            <a:pPr marL="285750" indent="-285750" algn="just">
              <a:lnSpc>
                <a:spcPct val="150000"/>
              </a:lnSpc>
              <a:buFont typeface="Arial" panose="020B0604020202020204" pitchFamily="34" charset="0"/>
              <a:buChar char="•"/>
            </a:pPr>
            <a:r>
              <a:rPr lang="en-US" sz="2000" dirty="0"/>
              <a:t>Each transmitter, called a </a:t>
            </a:r>
            <a:r>
              <a:rPr lang="en-US" sz="2000" b="1" dirty="0"/>
              <a:t>base station</a:t>
            </a:r>
            <a:r>
              <a:rPr lang="en-US" sz="2000" dirty="0"/>
              <a:t>, covers a certain area, a </a:t>
            </a:r>
            <a:r>
              <a:rPr lang="en-US" sz="2000" b="1" dirty="0"/>
              <a:t>cell</a:t>
            </a:r>
            <a:r>
              <a:rPr lang="en-US" sz="2000" dirty="0"/>
              <a:t>.</a:t>
            </a:r>
          </a:p>
          <a:p>
            <a:pPr marL="285750" indent="-285750" algn="just">
              <a:lnSpc>
                <a:spcPct val="150000"/>
              </a:lnSpc>
              <a:buFont typeface="Arial" panose="020B0604020202020204" pitchFamily="34" charset="0"/>
              <a:buChar char="•"/>
            </a:pPr>
            <a:r>
              <a:rPr lang="en-IN" sz="2000" dirty="0"/>
              <a:t>In Mobile telecommunication systems,</a:t>
            </a:r>
            <a:r>
              <a:rPr lang="en-US" sz="2000" dirty="0"/>
              <a:t> a mobile station within the cell around a base station communicates with this base station and vice versa.</a:t>
            </a: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3"/>
          <a:stretch>
            <a:fillRect/>
          </a:stretch>
        </p:blipFill>
        <p:spPr>
          <a:xfrm>
            <a:off x="2231010" y="4062345"/>
            <a:ext cx="6076950" cy="2628900"/>
          </a:xfrm>
          <a:prstGeom prst="rect">
            <a:avLst/>
          </a:prstGeom>
        </p:spPr>
      </p:pic>
    </p:spTree>
    <p:extLst>
      <p:ext uri="{BB962C8B-B14F-4D97-AF65-F5344CB8AC3E}">
        <p14:creationId xmlns:p14="http://schemas.microsoft.com/office/powerpoint/2010/main" val="18583237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Cell Splitting</a:t>
            </a:r>
            <a:endParaRPr lang="en-IN" dirty="0"/>
          </a:p>
        </p:txBody>
      </p:sp>
      <p:sp>
        <p:nvSpPr>
          <p:cNvPr id="7" name="Content Placeholder 6"/>
          <p:cNvSpPr>
            <a:spLocks noGrp="1"/>
          </p:cNvSpPr>
          <p:nvPr>
            <p:ph idx="1"/>
          </p:nvPr>
        </p:nvSpPr>
        <p:spPr/>
        <p:txBody>
          <a:bodyPr/>
          <a:lstStyle/>
          <a:p>
            <a:r>
              <a:rPr lang="en-US" dirty="0"/>
              <a:t>Cell splitting is </a:t>
            </a:r>
            <a:r>
              <a:rPr lang="en-US" b="1" dirty="0"/>
              <a:t>the process of subdividing a congested cell into smaller cells, each with its own base station and a corresponding reduction in antenna height and transmitter power</a:t>
            </a:r>
            <a:r>
              <a:rPr lang="en-US" dirty="0"/>
              <a:t>. </a:t>
            </a:r>
            <a:endParaRPr lang="en-US" dirty="0" smtClean="0"/>
          </a:p>
          <a:p>
            <a:r>
              <a:rPr lang="en-US" dirty="0" smtClean="0"/>
              <a:t>Cell </a:t>
            </a:r>
            <a:r>
              <a:rPr lang="en-US" dirty="0"/>
              <a:t>splitting increases the capacity of a cellular system since it increases the number of times that channels are reused.</a:t>
            </a:r>
            <a:endParaRPr lang="en-IN" dirty="0"/>
          </a:p>
        </p:txBody>
      </p:sp>
      <p:sp>
        <p:nvSpPr>
          <p:cNvPr id="3" name="Slide Number Placeholder 2"/>
          <p:cNvSpPr>
            <a:spLocks noGrp="1"/>
          </p:cNvSpPr>
          <p:nvPr>
            <p:ph type="sldNum" sz="quarter" idx="12"/>
          </p:nvPr>
        </p:nvSpPr>
        <p:spPr/>
        <p:txBody>
          <a:bodyPr/>
          <a:lstStyle/>
          <a:p>
            <a:fld id="{00000000-1234-1234-1234-123412341234}" type="slidenum">
              <a:rPr lang="en" smtClean="0"/>
              <a:pPr/>
              <a:t>66</a:t>
            </a:fld>
            <a:endParaRPr lang="en"/>
          </a:p>
        </p:txBody>
      </p:sp>
      <p:pic>
        <p:nvPicPr>
          <p:cNvPr id="8" name="Picture 7"/>
          <p:cNvPicPr>
            <a:picLocks noChangeAspect="1"/>
          </p:cNvPicPr>
          <p:nvPr/>
        </p:nvPicPr>
        <p:blipFill>
          <a:blip r:embed="rId2"/>
          <a:stretch>
            <a:fillRect/>
          </a:stretch>
        </p:blipFill>
        <p:spPr>
          <a:xfrm>
            <a:off x="3327662" y="4148832"/>
            <a:ext cx="4592228" cy="2207518"/>
          </a:xfrm>
          <a:prstGeom prst="rect">
            <a:avLst/>
          </a:prstGeom>
        </p:spPr>
      </p:pic>
    </p:spTree>
    <p:extLst>
      <p:ext uri="{BB962C8B-B14F-4D97-AF65-F5344CB8AC3E}">
        <p14:creationId xmlns:p14="http://schemas.microsoft.com/office/powerpoint/2010/main" val="3345660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00" y="275429"/>
            <a:ext cx="8520600" cy="1122300"/>
          </a:xfrm>
        </p:spPr>
        <p:txBody>
          <a:bodyPr/>
          <a:lstStyle/>
          <a:p>
            <a:r>
              <a:rPr lang="en-US" dirty="0" smtClean="0"/>
              <a:t>Advantages of Small Cells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67</a:t>
            </a:fld>
            <a:endParaRPr lang="en"/>
          </a:p>
        </p:txBody>
      </p:sp>
      <p:sp>
        <p:nvSpPr>
          <p:cNvPr id="4" name="Rectangle 3"/>
          <p:cNvSpPr/>
          <p:nvPr/>
        </p:nvSpPr>
        <p:spPr>
          <a:xfrm>
            <a:off x="1131216" y="1397729"/>
            <a:ext cx="10501460" cy="470898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latin typeface="StoneSerif-Semibold"/>
              </a:rPr>
              <a:t>Higher capacity</a:t>
            </a:r>
            <a:r>
              <a:rPr lang="en-US" sz="2000" dirty="0">
                <a:latin typeface="StoneSerif"/>
              </a:rPr>
              <a:t>: Implementing SDM allows frequency reuse. As most mobile phone systems assign frequencies to certain users (or certain hopping patterns), this frequency is blocked for other users. But frequencies are a scarce resource and, the number of concurrent users per cell is very limited. </a:t>
            </a:r>
            <a:r>
              <a:rPr lang="en-US" sz="2000" b="1" dirty="0">
                <a:latin typeface="StoneSerif"/>
              </a:rPr>
              <a:t>Huge cells do not allow for more users. </a:t>
            </a:r>
            <a:endParaRPr lang="en-US" sz="1050" b="1" dirty="0">
              <a:latin typeface="ZapfDingbats"/>
            </a:endParaRPr>
          </a:p>
          <a:p>
            <a:pPr marL="342900" indent="-342900">
              <a:lnSpc>
                <a:spcPct val="150000"/>
              </a:lnSpc>
              <a:buFont typeface="Arial" panose="020B0604020202020204" pitchFamily="34" charset="0"/>
              <a:buChar char="•"/>
            </a:pPr>
            <a:r>
              <a:rPr lang="en-US" sz="2000" b="1" dirty="0">
                <a:latin typeface="StoneSerif-Semibold"/>
              </a:rPr>
              <a:t>Less transmission power</a:t>
            </a:r>
            <a:r>
              <a:rPr lang="en-US" sz="2000" dirty="0">
                <a:latin typeface="StoneSerif"/>
              </a:rPr>
              <a:t>: A receiver far away from a base station would need much more transmit power than </a:t>
            </a:r>
            <a:r>
              <a:rPr lang="en-US" sz="2000" dirty="0" smtClean="0">
                <a:latin typeface="StoneSerif"/>
              </a:rPr>
              <a:t>the current </a:t>
            </a:r>
            <a:r>
              <a:rPr lang="en-US" sz="2000" dirty="0">
                <a:latin typeface="StoneSerif"/>
              </a:rPr>
              <a:t>few Watts. </a:t>
            </a:r>
          </a:p>
          <a:p>
            <a:pPr marL="342900" indent="-342900">
              <a:lnSpc>
                <a:spcPct val="150000"/>
              </a:lnSpc>
              <a:buFont typeface="Arial" panose="020B0604020202020204" pitchFamily="34" charset="0"/>
              <a:buChar char="•"/>
            </a:pPr>
            <a:r>
              <a:rPr lang="en-US" sz="2000" b="1" dirty="0">
                <a:latin typeface="StoneSerif-Semibold"/>
              </a:rPr>
              <a:t>Local interference only</a:t>
            </a:r>
            <a:r>
              <a:rPr lang="en-US" sz="2000" dirty="0">
                <a:latin typeface="StoneSerif"/>
              </a:rPr>
              <a:t>: With small cells, mobile stations and base stations only have to deal with ‘local’ interference.</a:t>
            </a:r>
          </a:p>
          <a:p>
            <a:pPr marL="342900" indent="-342900">
              <a:lnSpc>
                <a:spcPct val="150000"/>
              </a:lnSpc>
              <a:buFont typeface="Arial" panose="020B0604020202020204" pitchFamily="34" charset="0"/>
              <a:buChar char="•"/>
            </a:pPr>
            <a:r>
              <a:rPr lang="en-US" sz="2000" b="1" dirty="0">
                <a:latin typeface="StoneSerif-Semibold"/>
              </a:rPr>
              <a:t>Robustness</a:t>
            </a:r>
            <a:r>
              <a:rPr lang="en-US" sz="2000" dirty="0">
                <a:latin typeface="StoneSerif"/>
              </a:rPr>
              <a:t>: Cellular systems are decentralized and so, more robust against the failure of single components. </a:t>
            </a:r>
            <a:endParaRPr lang="en-IN" sz="2000" dirty="0"/>
          </a:p>
        </p:txBody>
      </p:sp>
    </p:spTree>
    <p:extLst>
      <p:ext uri="{BB962C8B-B14F-4D97-AF65-F5344CB8AC3E}">
        <p14:creationId xmlns:p14="http://schemas.microsoft.com/office/powerpoint/2010/main" val="18225044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87" y="511099"/>
            <a:ext cx="8520600" cy="1122300"/>
          </a:xfrm>
        </p:spPr>
        <p:txBody>
          <a:bodyPr/>
          <a:lstStyle/>
          <a:p>
            <a:r>
              <a:rPr lang="en-US" dirty="0" smtClean="0"/>
              <a:t>Disadvantages of Small Cells</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68</a:t>
            </a:fld>
            <a:endParaRPr lang="en"/>
          </a:p>
        </p:txBody>
      </p:sp>
      <p:sp>
        <p:nvSpPr>
          <p:cNvPr id="4" name="Rectangle 3"/>
          <p:cNvSpPr/>
          <p:nvPr/>
        </p:nvSpPr>
        <p:spPr>
          <a:xfrm>
            <a:off x="1027521" y="1463299"/>
            <a:ext cx="10269089" cy="2814617"/>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000" b="1" dirty="0"/>
              <a:t>Infrastructure needed</a:t>
            </a:r>
            <a:r>
              <a:rPr lang="en-US" sz="2000" dirty="0"/>
              <a:t>: Cellular systems need a complex infrastructure to connect all base stations. </a:t>
            </a:r>
          </a:p>
          <a:p>
            <a:pPr marL="171450" indent="-171450">
              <a:lnSpc>
                <a:spcPct val="150000"/>
              </a:lnSpc>
              <a:buFont typeface="Wingdings" panose="05000000000000000000" pitchFamily="2" charset="2"/>
              <a:buChar char="§"/>
            </a:pPr>
            <a:r>
              <a:rPr lang="en-US" sz="1050" dirty="0"/>
              <a:t> </a:t>
            </a:r>
            <a:r>
              <a:rPr lang="en-US" sz="2000" b="1" dirty="0"/>
              <a:t>Handover needed</a:t>
            </a:r>
            <a:r>
              <a:rPr lang="en-US" sz="2000" dirty="0"/>
              <a:t>: The mobile station has to perform a handover when changing from one cell to another. Depending on the cell size and the speed of movement, this can happen quite often</a:t>
            </a:r>
            <a:r>
              <a:rPr lang="en-US" sz="2000" dirty="0" smtClean="0"/>
              <a:t>.</a:t>
            </a:r>
          </a:p>
          <a:p>
            <a:pPr marL="171450" indent="-171450">
              <a:lnSpc>
                <a:spcPct val="150000"/>
              </a:lnSpc>
              <a:buFont typeface="Wingdings" panose="05000000000000000000" pitchFamily="2" charset="2"/>
              <a:buChar char="§"/>
            </a:pPr>
            <a:r>
              <a:rPr lang="en-US" sz="1050" dirty="0" smtClean="0"/>
              <a:t> </a:t>
            </a:r>
            <a:r>
              <a:rPr lang="en-US" sz="2000" b="1" dirty="0"/>
              <a:t>Frequency planning</a:t>
            </a:r>
            <a:r>
              <a:rPr lang="en-US" sz="2000" dirty="0"/>
              <a:t>: To avoid interference between transmitters using the same frequencies, frequencies have to be distributed carefully. </a:t>
            </a:r>
            <a:endParaRPr lang="en-IN" sz="2000" dirty="0"/>
          </a:p>
        </p:txBody>
      </p:sp>
    </p:spTree>
    <p:extLst>
      <p:ext uri="{BB962C8B-B14F-4D97-AF65-F5344CB8AC3E}">
        <p14:creationId xmlns:p14="http://schemas.microsoft.com/office/powerpoint/2010/main" val="40473317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00" y="369697"/>
            <a:ext cx="8520600" cy="1122300"/>
          </a:xfrm>
        </p:spPr>
        <p:txBody>
          <a:bodyPr/>
          <a:lstStyle/>
          <a:p>
            <a:r>
              <a:rPr lang="en-US" dirty="0" smtClean="0"/>
              <a:t>Channel Allocation-Cellular System with 3 Cell Cluster</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69</a:t>
            </a:fld>
            <a:endParaRPr lang="en"/>
          </a:p>
        </p:txBody>
      </p:sp>
      <p:sp>
        <p:nvSpPr>
          <p:cNvPr id="4" name="Rectangle 3"/>
          <p:cNvSpPr/>
          <p:nvPr/>
        </p:nvSpPr>
        <p:spPr>
          <a:xfrm>
            <a:off x="2221584" y="4607954"/>
            <a:ext cx="7748832" cy="646331"/>
          </a:xfrm>
          <a:prstGeom prst="rect">
            <a:avLst/>
          </a:prstGeom>
        </p:spPr>
        <p:txBody>
          <a:bodyPr wrap="square">
            <a:spAutoFit/>
          </a:bodyPr>
          <a:lstStyle/>
          <a:p>
            <a:r>
              <a:rPr lang="en-US" dirty="0">
                <a:latin typeface="StoneSerif"/>
              </a:rPr>
              <a:t>All cells within a cluster use disjointed sets of frequencies. One cell in the cluster uses set f</a:t>
            </a:r>
            <a:r>
              <a:rPr lang="en-US" sz="1000" dirty="0">
                <a:latin typeface="StoneSerif"/>
              </a:rPr>
              <a:t>1</a:t>
            </a:r>
            <a:r>
              <a:rPr lang="en-US" dirty="0">
                <a:latin typeface="StoneSerif"/>
              </a:rPr>
              <a:t>, another cell f</a:t>
            </a:r>
            <a:r>
              <a:rPr lang="en-US" sz="1000" dirty="0">
                <a:latin typeface="StoneSerif"/>
              </a:rPr>
              <a:t>2</a:t>
            </a:r>
            <a:r>
              <a:rPr lang="en-US" dirty="0">
                <a:latin typeface="StoneSerif"/>
              </a:rPr>
              <a:t>, and the third cell f</a:t>
            </a:r>
            <a:r>
              <a:rPr lang="en-US" sz="1000" dirty="0">
                <a:latin typeface="StoneSerif"/>
              </a:rPr>
              <a:t>3</a:t>
            </a:r>
            <a:r>
              <a:rPr lang="en-US" dirty="0">
                <a:latin typeface="StoneSerif"/>
              </a:rPr>
              <a:t>.</a:t>
            </a:r>
            <a:endParaRPr lang="en-IN" dirty="0"/>
          </a:p>
        </p:txBody>
      </p:sp>
      <p:pic>
        <p:nvPicPr>
          <p:cNvPr id="5" name="Picture 4"/>
          <p:cNvPicPr>
            <a:picLocks noChangeAspect="1"/>
          </p:cNvPicPr>
          <p:nvPr/>
        </p:nvPicPr>
        <p:blipFill>
          <a:blip r:embed="rId2"/>
          <a:stretch>
            <a:fillRect/>
          </a:stretch>
        </p:blipFill>
        <p:spPr>
          <a:xfrm>
            <a:off x="2472081" y="1491997"/>
            <a:ext cx="2609850" cy="2362200"/>
          </a:xfrm>
          <a:prstGeom prst="rect">
            <a:avLst/>
          </a:prstGeom>
        </p:spPr>
      </p:pic>
      <p:sp>
        <p:nvSpPr>
          <p:cNvPr id="6" name="TextBox 5"/>
          <p:cNvSpPr txBox="1"/>
          <p:nvPr/>
        </p:nvSpPr>
        <p:spPr>
          <a:xfrm>
            <a:off x="5583945" y="2034312"/>
            <a:ext cx="427034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Fixed Channel Allocation</a:t>
            </a:r>
          </a:p>
          <a:p>
            <a:pPr marL="342900" indent="-342900">
              <a:buFont typeface="Arial" panose="020B0604020202020204" pitchFamily="34" charset="0"/>
              <a:buChar char="•"/>
            </a:pPr>
            <a:r>
              <a:rPr lang="en-US" sz="2000" dirty="0"/>
              <a:t>Dynamic Channel Allocation</a:t>
            </a:r>
          </a:p>
          <a:p>
            <a:pPr marL="342900" indent="-342900">
              <a:buFont typeface="Arial" panose="020B0604020202020204" pitchFamily="34" charset="0"/>
              <a:buChar char="•"/>
            </a:pPr>
            <a:r>
              <a:rPr lang="en-US" sz="2000" dirty="0"/>
              <a:t>Borrowing Channel Allocation</a:t>
            </a:r>
            <a:endParaRPr lang="en-IN" sz="2000" dirty="0"/>
          </a:p>
        </p:txBody>
      </p:sp>
    </p:spTree>
    <p:extLst>
      <p:ext uri="{BB962C8B-B14F-4D97-AF65-F5344CB8AC3E}">
        <p14:creationId xmlns:p14="http://schemas.microsoft.com/office/powerpoint/2010/main" val="1868495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normAutofit fontScale="92500" lnSpcReduction="20000"/>
          </a:bodyPr>
          <a:lstStyle/>
          <a:p>
            <a:r>
              <a:rPr lang="en-US" altLang="en-US" dirty="0"/>
              <a:t>Travelling salesmen</a:t>
            </a:r>
          </a:p>
          <a:p>
            <a:pPr marL="819150" lvl="1"/>
            <a:r>
              <a:rPr lang="en-US" altLang="en-US" dirty="0"/>
              <a:t>direct access to customer files stored in a central location</a:t>
            </a:r>
          </a:p>
          <a:p>
            <a:pPr marL="819150" lvl="1"/>
            <a:r>
              <a:rPr lang="en-US" altLang="en-US" dirty="0"/>
              <a:t>consistent databases for all agents</a:t>
            </a:r>
          </a:p>
          <a:p>
            <a:pPr marL="819150" lvl="1"/>
            <a:r>
              <a:rPr lang="en-US" altLang="en-US" dirty="0"/>
              <a:t>mobile office</a:t>
            </a:r>
          </a:p>
          <a:p>
            <a:r>
              <a:rPr lang="en-US" altLang="en-US" dirty="0"/>
              <a:t>Replacement of fixed networks</a:t>
            </a:r>
          </a:p>
          <a:p>
            <a:pPr marL="819150" lvl="1"/>
            <a:r>
              <a:rPr lang="en-US" altLang="en-US" dirty="0"/>
              <a:t>remote sensors, e.g., weather, earth activities</a:t>
            </a:r>
          </a:p>
          <a:p>
            <a:pPr marL="819150" lvl="1"/>
            <a:r>
              <a:rPr lang="en-US" altLang="en-US" dirty="0"/>
              <a:t>flexibility for trade shows</a:t>
            </a:r>
          </a:p>
          <a:p>
            <a:pPr marL="819150" lvl="1"/>
            <a:r>
              <a:rPr lang="en-US" altLang="en-US" dirty="0"/>
              <a:t>LANs in historic buildings</a:t>
            </a:r>
          </a:p>
          <a:p>
            <a:r>
              <a:rPr lang="en-US" altLang="en-US" dirty="0"/>
              <a:t>Entertainment, education, ...</a:t>
            </a:r>
          </a:p>
          <a:p>
            <a:pPr marL="819150" lvl="1"/>
            <a:r>
              <a:rPr lang="en-US" altLang="en-US" dirty="0"/>
              <a:t>outdoor Internet access </a:t>
            </a:r>
          </a:p>
          <a:p>
            <a:pPr marL="819150" lvl="1"/>
            <a:r>
              <a:rPr lang="en-US" altLang="en-US" dirty="0"/>
              <a:t>intelligent travel guide with up-to-date</a:t>
            </a:r>
            <a:br>
              <a:rPr lang="en-US" altLang="en-US" dirty="0"/>
            </a:br>
            <a:r>
              <a:rPr lang="en-US" altLang="en-US" dirty="0"/>
              <a:t>location dependent information</a:t>
            </a:r>
          </a:p>
          <a:p>
            <a:pPr marL="819150" lvl="1"/>
            <a:r>
              <a:rPr lang="en-US" altLang="en-US" dirty="0"/>
              <a:t>ad-hoc networks </a:t>
            </a:r>
            <a:r>
              <a:rPr lang="en-US" altLang="en-US" dirty="0" smtClean="0"/>
              <a:t>for multi </a:t>
            </a:r>
            <a:r>
              <a:rPr lang="en-US" altLang="en-US" dirty="0"/>
              <a:t>user games </a:t>
            </a:r>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5" name="Slide Number Placeholder 4"/>
          <p:cNvSpPr>
            <a:spLocks noGrp="1"/>
          </p:cNvSpPr>
          <p:nvPr>
            <p:ph type="sldNum" sz="quarter" idx="12"/>
          </p:nvPr>
        </p:nvSpPr>
        <p:spPr/>
        <p:txBody>
          <a:bodyPr/>
          <a:lstStyle/>
          <a:p>
            <a:fld id="{9B5D0067-C9FA-449D-87F5-2291F4964DE4}" type="slidenum">
              <a:rPr lang="en-IN" smtClean="0"/>
              <a:t>7</a:t>
            </a:fld>
            <a:endParaRPr lang="en-IN"/>
          </a:p>
        </p:txBody>
      </p:sp>
    </p:spTree>
    <p:extLst>
      <p:ext uri="{BB962C8B-B14F-4D97-AF65-F5344CB8AC3E}">
        <p14:creationId xmlns:p14="http://schemas.microsoft.com/office/powerpoint/2010/main" val="2227892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208" y="313136"/>
            <a:ext cx="8520600" cy="1122300"/>
          </a:xfrm>
        </p:spPr>
        <p:txBody>
          <a:bodyPr/>
          <a:lstStyle/>
          <a:p>
            <a:r>
              <a:rPr lang="en-IN" dirty="0"/>
              <a:t>Cellular systems using CDM</a:t>
            </a:r>
          </a:p>
        </p:txBody>
      </p:sp>
      <p:sp>
        <p:nvSpPr>
          <p:cNvPr id="3" name="Slide Number Placeholder 2"/>
          <p:cNvSpPr>
            <a:spLocks noGrp="1"/>
          </p:cNvSpPr>
          <p:nvPr>
            <p:ph type="sldNum" idx="12"/>
          </p:nvPr>
        </p:nvSpPr>
        <p:spPr/>
        <p:txBody>
          <a:bodyPr/>
          <a:lstStyle/>
          <a:p>
            <a:fld id="{00000000-1234-1234-1234-123412341234}" type="slidenum">
              <a:rPr lang="en" smtClean="0"/>
              <a:pPr/>
              <a:t>70</a:t>
            </a:fld>
            <a:endParaRPr lang="en"/>
          </a:p>
        </p:txBody>
      </p:sp>
      <p:sp>
        <p:nvSpPr>
          <p:cNvPr id="4" name="Rectangle 3"/>
          <p:cNvSpPr/>
          <p:nvPr/>
        </p:nvSpPr>
        <p:spPr>
          <a:xfrm>
            <a:off x="1947914" y="1435437"/>
            <a:ext cx="8597244" cy="1323439"/>
          </a:xfrm>
          <a:prstGeom prst="rect">
            <a:avLst/>
          </a:prstGeom>
        </p:spPr>
        <p:txBody>
          <a:bodyPr wrap="square">
            <a:spAutoFit/>
          </a:bodyPr>
          <a:lstStyle/>
          <a:p>
            <a:r>
              <a:rPr lang="en-IN" sz="2000" dirty="0">
                <a:latin typeface="StoneSerif"/>
              </a:rPr>
              <a:t>Users are </a:t>
            </a:r>
            <a:r>
              <a:rPr lang="en-US" sz="2000" dirty="0">
                <a:latin typeface="StoneSerif"/>
              </a:rPr>
              <a:t>separated through the code they use, not through the frequency.</a:t>
            </a:r>
          </a:p>
          <a:p>
            <a:r>
              <a:rPr lang="en-US" sz="2000" dirty="0"/>
              <a:t>Cell size depends on the current load.</a:t>
            </a:r>
          </a:p>
          <a:p>
            <a:r>
              <a:rPr lang="en-US" sz="2000" b="1" dirty="0"/>
              <a:t>CDM cells </a:t>
            </a:r>
            <a:r>
              <a:rPr lang="en-US" sz="2000" dirty="0"/>
              <a:t>are commonly said to ‘</a:t>
            </a:r>
            <a:r>
              <a:rPr lang="en-US" sz="2000" b="1" dirty="0"/>
              <a:t>breathe</a:t>
            </a:r>
            <a:r>
              <a:rPr lang="en-US" sz="2000" dirty="0"/>
              <a:t>’.</a:t>
            </a:r>
          </a:p>
          <a:p>
            <a:r>
              <a:rPr lang="en-US" sz="2000" dirty="0"/>
              <a:t>Cell can cover a larger area under a light load, it shrinks if the load increases.</a:t>
            </a:r>
            <a:endParaRPr lang="en-IN" sz="2000" dirty="0"/>
          </a:p>
        </p:txBody>
      </p:sp>
      <p:pic>
        <p:nvPicPr>
          <p:cNvPr id="5" name="Picture 4"/>
          <p:cNvPicPr>
            <a:picLocks noChangeAspect="1"/>
          </p:cNvPicPr>
          <p:nvPr/>
        </p:nvPicPr>
        <p:blipFill>
          <a:blip r:embed="rId2"/>
          <a:stretch>
            <a:fillRect/>
          </a:stretch>
        </p:blipFill>
        <p:spPr>
          <a:xfrm>
            <a:off x="2795243" y="3265701"/>
            <a:ext cx="5753100" cy="2419350"/>
          </a:xfrm>
          <a:prstGeom prst="rect">
            <a:avLst/>
          </a:prstGeom>
        </p:spPr>
      </p:pic>
    </p:spTree>
    <p:extLst>
      <p:ext uri="{BB962C8B-B14F-4D97-AF65-F5344CB8AC3E}">
        <p14:creationId xmlns:p14="http://schemas.microsoft.com/office/powerpoint/2010/main" val="27815697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46" y="2650983"/>
            <a:ext cx="11360800" cy="1122300"/>
          </a:xfrm>
        </p:spPr>
        <p:txBody>
          <a:bodyPr/>
          <a:lstStyle/>
          <a:p>
            <a:r>
              <a:rPr lang="en-US" dirty="0" smtClean="0"/>
              <a:t>Thank You</a:t>
            </a:r>
            <a:endParaRPr lang="en-IN" dirty="0"/>
          </a:p>
        </p:txBody>
      </p:sp>
      <p:sp>
        <p:nvSpPr>
          <p:cNvPr id="3" name="Slide Number Placeholder 2"/>
          <p:cNvSpPr>
            <a:spLocks noGrp="1"/>
          </p:cNvSpPr>
          <p:nvPr>
            <p:ph type="sldNum" idx="12"/>
          </p:nvPr>
        </p:nvSpPr>
        <p:spPr/>
        <p:txBody>
          <a:bodyPr/>
          <a:lstStyle/>
          <a:p>
            <a:fld id="{00000000-1234-1234-1234-123412341234}" type="slidenum">
              <a:rPr lang="en" smtClean="0"/>
              <a:pPr/>
              <a:t>71</a:t>
            </a:fld>
            <a:endParaRPr lang="en"/>
          </a:p>
        </p:txBody>
      </p:sp>
    </p:spTree>
    <p:extLst>
      <p:ext uri="{BB962C8B-B14F-4D97-AF65-F5344CB8AC3E}">
        <p14:creationId xmlns:p14="http://schemas.microsoft.com/office/powerpoint/2010/main" val="231617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Road Traffic Monitoring</a:t>
            </a:r>
            <a:endParaRPr lang="en-IN" dirty="0"/>
          </a:p>
        </p:txBody>
      </p:sp>
      <p:pic>
        <p:nvPicPr>
          <p:cNvPr id="5" name="Content Placeholder 4"/>
          <p:cNvPicPr>
            <a:picLocks noGrp="1" noChangeAspect="1"/>
          </p:cNvPicPr>
          <p:nvPr>
            <p:ph idx="1"/>
          </p:nvPr>
        </p:nvPicPr>
        <p:blipFill>
          <a:blip r:embed="rId3"/>
          <a:stretch>
            <a:fillRect/>
          </a:stretch>
        </p:blipFill>
        <p:spPr>
          <a:xfrm>
            <a:off x="2302407" y="1295401"/>
            <a:ext cx="7587187" cy="4525963"/>
          </a:xfrm>
          <a:prstGeom prst="rect">
            <a:avLst/>
          </a:prstGeom>
        </p:spPr>
      </p:pic>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3" name="Slide Number Placeholder 2"/>
          <p:cNvSpPr>
            <a:spLocks noGrp="1"/>
          </p:cNvSpPr>
          <p:nvPr>
            <p:ph type="sldNum" sz="quarter" idx="12"/>
          </p:nvPr>
        </p:nvSpPr>
        <p:spPr/>
        <p:txBody>
          <a:bodyPr/>
          <a:lstStyle/>
          <a:p>
            <a:fld id="{9B5D0067-C9FA-449D-87F5-2291F4964DE4}" type="slidenum">
              <a:rPr lang="en-IN" smtClean="0"/>
              <a:t>8</a:t>
            </a:fld>
            <a:endParaRPr lang="en-IN"/>
          </a:p>
        </p:txBody>
      </p:sp>
    </p:spTree>
    <p:extLst>
      <p:ext uri="{BB962C8B-B14F-4D97-AF65-F5344CB8AC3E}">
        <p14:creationId xmlns:p14="http://schemas.microsoft.com/office/powerpoint/2010/main" val="1599703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a:t>
            </a:r>
            <a:endParaRPr lang="en-IN" dirty="0"/>
          </a:p>
        </p:txBody>
      </p:sp>
      <p:sp>
        <p:nvSpPr>
          <p:cNvPr id="3" name="Content Placeholder 2"/>
          <p:cNvSpPr>
            <a:spLocks noGrp="1"/>
          </p:cNvSpPr>
          <p:nvPr>
            <p:ph idx="1"/>
          </p:nvPr>
        </p:nvSpPr>
        <p:spPr/>
        <p:txBody>
          <a:bodyPr>
            <a:normAutofit fontScale="92500" lnSpcReduction="20000"/>
          </a:bodyPr>
          <a:lstStyle/>
          <a:p>
            <a:pPr marL="685800" indent="-685800">
              <a:buFont typeface="Wingdings" panose="05000000000000000000" pitchFamily="2" charset="2"/>
              <a:buChar char="q"/>
            </a:pPr>
            <a:r>
              <a:rPr lang="en-US" altLang="en-US" dirty="0"/>
              <a:t>Location aware services</a:t>
            </a:r>
          </a:p>
          <a:p>
            <a:pPr lvl="1">
              <a:buFont typeface="Wingdings" panose="05000000000000000000" pitchFamily="2" charset="2"/>
              <a:buChar char="q"/>
            </a:pPr>
            <a:r>
              <a:rPr lang="en-US" altLang="en-US" dirty="0"/>
              <a:t>what services, e.g., printer, fax, phone, server etc. exist in the local environment</a:t>
            </a:r>
          </a:p>
          <a:p>
            <a:pPr marL="685800" indent="-685800">
              <a:buFont typeface="Wingdings" panose="05000000000000000000" pitchFamily="2" charset="2"/>
              <a:buChar char="q"/>
            </a:pPr>
            <a:r>
              <a:rPr lang="en-US" altLang="en-US" dirty="0"/>
              <a:t>Follow-on services</a:t>
            </a:r>
          </a:p>
          <a:p>
            <a:pPr lvl="1">
              <a:buFont typeface="Wingdings" panose="05000000000000000000" pitchFamily="2" charset="2"/>
              <a:buChar char="q"/>
            </a:pPr>
            <a:r>
              <a:rPr lang="en-US" altLang="en-US" dirty="0"/>
              <a:t>automatic call-forwarding, transmission of the actual workspace to the current location</a:t>
            </a:r>
          </a:p>
          <a:p>
            <a:pPr marL="685800" indent="-685800">
              <a:buFont typeface="Wingdings" panose="05000000000000000000" pitchFamily="2" charset="2"/>
              <a:buChar char="q"/>
            </a:pPr>
            <a:r>
              <a:rPr lang="en-US" altLang="en-US" dirty="0"/>
              <a:t>Information services</a:t>
            </a:r>
          </a:p>
          <a:p>
            <a:pPr lvl="1">
              <a:buFont typeface="Wingdings" panose="05000000000000000000" pitchFamily="2" charset="2"/>
              <a:buChar char="q"/>
            </a:pPr>
            <a:r>
              <a:rPr lang="en-US" altLang="en-US" dirty="0"/>
              <a:t>„push“: e.g., current special offers in the supermarket</a:t>
            </a:r>
          </a:p>
          <a:p>
            <a:pPr lvl="1">
              <a:buFont typeface="Wingdings" panose="05000000000000000000" pitchFamily="2" charset="2"/>
              <a:buChar char="q"/>
            </a:pPr>
            <a:r>
              <a:rPr lang="en-US" altLang="en-US" dirty="0"/>
              <a:t>„pull“: e.g., where is the Black Forrest Cherry Cake?</a:t>
            </a:r>
          </a:p>
          <a:p>
            <a:pPr marL="685800" indent="-685800">
              <a:buFont typeface="Wingdings" panose="05000000000000000000" pitchFamily="2" charset="2"/>
              <a:buChar char="q"/>
            </a:pPr>
            <a:r>
              <a:rPr lang="en-US" altLang="en-US" dirty="0"/>
              <a:t>Support services</a:t>
            </a:r>
          </a:p>
          <a:p>
            <a:pPr lvl="1">
              <a:buFont typeface="Wingdings" panose="05000000000000000000" pitchFamily="2" charset="2"/>
              <a:buChar char="q"/>
            </a:pPr>
            <a:r>
              <a:rPr lang="en-US" altLang="en-US" dirty="0"/>
              <a:t>caches, intermediate results, state information etc. „follow“ the mobile device through the fixed network</a:t>
            </a:r>
          </a:p>
          <a:p>
            <a:pPr marL="685800" indent="-685800">
              <a:buFont typeface="Wingdings" panose="05000000000000000000" pitchFamily="2" charset="2"/>
              <a:buChar char="q"/>
            </a:pPr>
            <a:r>
              <a:rPr lang="en-US" altLang="en-US" dirty="0"/>
              <a:t>Privacy</a:t>
            </a:r>
          </a:p>
          <a:p>
            <a:pPr lvl="1"/>
            <a:r>
              <a:rPr lang="en-US" altLang="en-US" dirty="0"/>
              <a:t>who should gain knowledge about the location</a:t>
            </a:r>
          </a:p>
        </p:txBody>
      </p:sp>
      <p:sp>
        <p:nvSpPr>
          <p:cNvPr id="4" name="Footer Placeholder 3"/>
          <p:cNvSpPr>
            <a:spLocks noGrp="1"/>
          </p:cNvSpPr>
          <p:nvPr>
            <p:ph type="ftr" sz="quarter" idx="11"/>
          </p:nvPr>
        </p:nvSpPr>
        <p:spPr/>
        <p:txBody>
          <a:bodyPr/>
          <a:lstStyle/>
          <a:p>
            <a:r>
              <a:rPr lang="en-US" smtClean="0"/>
              <a:t>Prof. Preeti Godabole</a:t>
            </a:r>
            <a:endParaRPr lang="en-US" dirty="0"/>
          </a:p>
        </p:txBody>
      </p:sp>
      <p:sp>
        <p:nvSpPr>
          <p:cNvPr id="5" name="Slide Number Placeholder 4"/>
          <p:cNvSpPr>
            <a:spLocks noGrp="1"/>
          </p:cNvSpPr>
          <p:nvPr>
            <p:ph type="sldNum" sz="quarter" idx="12"/>
          </p:nvPr>
        </p:nvSpPr>
        <p:spPr/>
        <p:txBody>
          <a:bodyPr/>
          <a:lstStyle/>
          <a:p>
            <a:fld id="{9B5D0067-C9FA-449D-87F5-2291F4964DE4}" type="slidenum">
              <a:rPr lang="en-IN" smtClean="0"/>
              <a:t>9</a:t>
            </a:fld>
            <a:endParaRPr lang="en-IN"/>
          </a:p>
        </p:txBody>
      </p:sp>
    </p:spTree>
    <p:extLst>
      <p:ext uri="{BB962C8B-B14F-4D97-AF65-F5344CB8AC3E}">
        <p14:creationId xmlns:p14="http://schemas.microsoft.com/office/powerpoint/2010/main" val="2908085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3080</TotalTime>
  <Words>4581</Words>
  <Application>Microsoft Office PowerPoint</Application>
  <PresentationFormat>Widescreen</PresentationFormat>
  <Paragraphs>498</Paragraphs>
  <Slides>71</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Calibri Light</vt:lpstr>
      <vt:lpstr>FranklinGothic-Demi</vt:lpstr>
      <vt:lpstr>MTimesNewRomanGreek-Inclined</vt:lpstr>
      <vt:lpstr>StoneSerif</vt:lpstr>
      <vt:lpstr>StoneSerif-Semibold</vt:lpstr>
      <vt:lpstr>Wingdings</vt:lpstr>
      <vt:lpstr>ZapfDingbats</vt:lpstr>
      <vt:lpstr>Office Theme</vt:lpstr>
      <vt:lpstr>Mobile Computing</vt:lpstr>
      <vt:lpstr>Outline</vt:lpstr>
      <vt:lpstr>Why Mobile Computing?</vt:lpstr>
      <vt:lpstr>Importance of Mobile Communication</vt:lpstr>
      <vt:lpstr>Heterogeneous  </vt:lpstr>
      <vt:lpstr>Applications</vt:lpstr>
      <vt:lpstr>Applications</vt:lpstr>
      <vt:lpstr>Example : Road Traffic Monitoring</vt:lpstr>
      <vt:lpstr>Services Provided</vt:lpstr>
      <vt:lpstr>Design Objectives of Mobile Computing</vt:lpstr>
      <vt:lpstr>Issues in Mobile Computing</vt:lpstr>
      <vt:lpstr>Different types of Mobile Networks</vt:lpstr>
      <vt:lpstr>Types of Mobile Network</vt:lpstr>
      <vt:lpstr>Mobile and Wireless Services</vt:lpstr>
      <vt:lpstr>PowerPoint Presentation</vt:lpstr>
      <vt:lpstr>Effects of device Portability</vt:lpstr>
      <vt:lpstr>Wireless Networks in comparison with Fixed Networks</vt:lpstr>
      <vt:lpstr>History of Telecommunication </vt:lpstr>
      <vt:lpstr>Cellular Subscribers World Wide</vt:lpstr>
      <vt:lpstr>Common Services in Communication  PSTN</vt:lpstr>
      <vt:lpstr>ISDN</vt:lpstr>
      <vt:lpstr>ADSL: Asymmetric Digital Subscriber line</vt:lpstr>
      <vt:lpstr>Circuit Switched V/S Packet switched</vt:lpstr>
      <vt:lpstr>Simple Reference Model</vt:lpstr>
      <vt:lpstr>Overlay Networks: Global Goal</vt:lpstr>
      <vt:lpstr>Radio resource management (RRM)</vt:lpstr>
      <vt:lpstr>Signal Propagation</vt:lpstr>
      <vt:lpstr>Path loss of radio signals</vt:lpstr>
      <vt:lpstr>Radio Waves : Three Fundamental Propagations</vt:lpstr>
      <vt:lpstr>Effects of Signal Propagation</vt:lpstr>
      <vt:lpstr>Multipath Propagation</vt:lpstr>
      <vt:lpstr>Multipath Propagation</vt:lpstr>
      <vt:lpstr>Effects of Delay Spread</vt:lpstr>
      <vt:lpstr>Effects of Signal Propagation</vt:lpstr>
      <vt:lpstr>Fading</vt:lpstr>
      <vt:lpstr>Multiplexing</vt:lpstr>
      <vt:lpstr>SDM : Space Division Multiplexing</vt:lpstr>
      <vt:lpstr>Frequency Division Multiplexing</vt:lpstr>
      <vt:lpstr>Time Division Multiplexing</vt:lpstr>
      <vt:lpstr>Time and Frequency Division Multiplexing (Used by GSM)</vt:lpstr>
      <vt:lpstr>Code division multiplexing (CDM)</vt:lpstr>
      <vt:lpstr>Modulation Techniques</vt:lpstr>
      <vt:lpstr>why this baseband signal cannot be directly transmitted in a wireless system?</vt:lpstr>
      <vt:lpstr>Reasons</vt:lpstr>
      <vt:lpstr>Modulation : Radio Transmitter for digital Data</vt:lpstr>
      <vt:lpstr>Demodulation and data reconstruction in a receiver</vt:lpstr>
      <vt:lpstr>Amplitude shift keying (ASK), the most simple digital modulation scheme.</vt:lpstr>
      <vt:lpstr>Binary FSK (BFSK)</vt:lpstr>
      <vt:lpstr>Phase shift keying (PSK)</vt:lpstr>
      <vt:lpstr>Advanced frequency shift keying</vt:lpstr>
      <vt:lpstr>Advanced phase shift keying</vt:lpstr>
      <vt:lpstr>Quadrature amplitude modulation (QAM)</vt:lpstr>
      <vt:lpstr>Multi-carrier modulation</vt:lpstr>
      <vt:lpstr>Spread Spectrum</vt:lpstr>
      <vt:lpstr>Narrow Band Interference without spread spectrum</vt:lpstr>
      <vt:lpstr>Spread Spectrum to avoid Narrow Band Interference</vt:lpstr>
      <vt:lpstr>Spreading the spectrum can be achieved in two different ways</vt:lpstr>
      <vt:lpstr>DSSS</vt:lpstr>
      <vt:lpstr>DSSS Transmitter and Receiver</vt:lpstr>
      <vt:lpstr>Challenges in DSSS</vt:lpstr>
      <vt:lpstr>Frequency hopping spread spectrum (FHSS) </vt:lpstr>
      <vt:lpstr>FHSS: Slow and Fast</vt:lpstr>
      <vt:lpstr>FHSS: Transmitter &amp; Receiver</vt:lpstr>
      <vt:lpstr>DSSS V/s FHSS</vt:lpstr>
      <vt:lpstr>Cellular Systems – Frequency Reuse</vt:lpstr>
      <vt:lpstr>Cell Splitting</vt:lpstr>
      <vt:lpstr>Advantages of Small Cells</vt:lpstr>
      <vt:lpstr>Disadvantages of Small Cells</vt:lpstr>
      <vt:lpstr>Channel Allocation-Cellular System with 3 Cell Cluster</vt:lpstr>
      <vt:lpstr>Cellular systems using CDM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dc:title>
  <dc:creator>preeti</dc:creator>
  <cp:lastModifiedBy>preeti</cp:lastModifiedBy>
  <cp:revision>16</cp:revision>
  <dcterms:created xsi:type="dcterms:W3CDTF">2022-07-14T06:45:20Z</dcterms:created>
  <dcterms:modified xsi:type="dcterms:W3CDTF">2022-07-24T15:37:57Z</dcterms:modified>
</cp:coreProperties>
</file>