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9/17/2022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9/17/2022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9/17/2022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9/17/2022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cirp.org/journal/paperinformation.aspx?paperid=68714#ref1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MANETS</a:t>
            </a:r>
            <a:endParaRPr lang="en-IN" dirty="0"/>
          </a:p>
        </p:txBody>
      </p:sp>
      <p:sp>
        <p:nvSpPr>
          <p:cNvPr id="3" name="Subtitle 2"/>
          <p:cNvSpPr>
            <a:spLocks noGrp="1"/>
          </p:cNvSpPr>
          <p:nvPr>
            <p:ph type="subTitle" idx="1"/>
          </p:nvPr>
        </p:nvSpPr>
        <p:spPr/>
        <p:txBody>
          <a:bodyPr/>
          <a:lstStyle/>
          <a:p>
            <a:r>
              <a:rPr lang="en-US" dirty="0" smtClean="0"/>
              <a:t>Unit 4-Part1</a:t>
            </a:r>
            <a:endParaRPr lang="en-IN" dirty="0"/>
          </a:p>
        </p:txBody>
      </p:sp>
    </p:spTree>
    <p:extLst>
      <p:ext uri="{BB962C8B-B14F-4D97-AF65-F5344CB8AC3E}">
        <p14:creationId xmlns:p14="http://schemas.microsoft.com/office/powerpoint/2010/main" val="2829504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iMANETS</a:t>
            </a:r>
            <a:endParaRPr lang="en-IN" dirty="0"/>
          </a:p>
        </p:txBody>
      </p:sp>
      <p:pic>
        <p:nvPicPr>
          <p:cNvPr id="1026" name="Picture 2" descr="PDF] Internet-Based Mobile Ad Hoc Networking | Semantic Schola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9329" y="1861136"/>
            <a:ext cx="657964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2559" y="1944210"/>
            <a:ext cx="4012707" cy="1754326"/>
          </a:xfrm>
          <a:prstGeom prst="rect">
            <a:avLst/>
          </a:prstGeom>
          <a:noFill/>
        </p:spPr>
        <p:txBody>
          <a:bodyPr wrap="square" rtlCol="0">
            <a:spAutoFit/>
          </a:bodyPr>
          <a:lstStyle/>
          <a:p>
            <a:r>
              <a:rPr lang="en-IN" dirty="0"/>
              <a:t>Internet based mobile ad hoc network (IMANET) is </a:t>
            </a:r>
            <a:r>
              <a:rPr lang="en-IN" b="1" dirty="0"/>
              <a:t>an emerging technique that combines a wired network (e.g. Internet) and a mobile ad hoc network (</a:t>
            </a:r>
            <a:r>
              <a:rPr lang="en-IN" b="1" dirty="0" err="1"/>
              <a:t>manet</a:t>
            </a:r>
            <a:r>
              <a:rPr lang="en-IN" b="1" dirty="0"/>
              <a:t>) for developing a ubiquitous communication infrastructure</a:t>
            </a:r>
            <a:r>
              <a:rPr lang="en-IN" dirty="0"/>
              <a:t>.</a:t>
            </a:r>
          </a:p>
        </p:txBody>
      </p:sp>
    </p:spTree>
    <p:extLst>
      <p:ext uri="{BB962C8B-B14F-4D97-AF65-F5344CB8AC3E}">
        <p14:creationId xmlns:p14="http://schemas.microsoft.com/office/powerpoint/2010/main" val="344934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HUB-SPOKE MANETS</a:t>
            </a:r>
            <a:endParaRPr lang="en-IN" dirty="0"/>
          </a:p>
        </p:txBody>
      </p:sp>
      <p:pic>
        <p:nvPicPr>
          <p:cNvPr id="2050" name="Picture 2" descr="The Hub and Spokes Architecture of the Hybrid Simulation Framework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64051" y="2618274"/>
            <a:ext cx="4989749" cy="29746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07868" y="2308194"/>
            <a:ext cx="4589755" cy="1754326"/>
          </a:xfrm>
          <a:prstGeom prst="rect">
            <a:avLst/>
          </a:prstGeom>
          <a:noFill/>
        </p:spPr>
        <p:txBody>
          <a:bodyPr wrap="square" rtlCol="0">
            <a:spAutoFit/>
          </a:bodyPr>
          <a:lstStyle/>
          <a:p>
            <a:r>
              <a:rPr lang="en-US" dirty="0"/>
              <a:t>The communication is not made between pairs of applications, but between each application (spoke) and the central hub [1]. The broker functionalities include routing and messages transformation to the receiver spoke.</a:t>
            </a:r>
            <a:endParaRPr lang="en-IN" dirty="0"/>
          </a:p>
        </p:txBody>
      </p:sp>
    </p:spTree>
    <p:extLst>
      <p:ext uri="{BB962C8B-B14F-4D97-AF65-F5344CB8AC3E}">
        <p14:creationId xmlns:p14="http://schemas.microsoft.com/office/powerpoint/2010/main" val="95519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with Hub-Spoke Architecture</a:t>
            </a:r>
            <a:endParaRPr lang="en-IN" dirty="0"/>
          </a:p>
        </p:txBody>
      </p:sp>
      <p:pic>
        <p:nvPicPr>
          <p:cNvPr id="3074" name="Picture 2" descr="Hub-spoke topology in Az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4903" y="1825625"/>
            <a:ext cx="84847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10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Tactical </a:t>
            </a:r>
            <a:r>
              <a:rPr lang="en-US" dirty="0" err="1" smtClean="0"/>
              <a:t>Manets</a:t>
            </a:r>
            <a:endParaRPr lang="en-IN" dirty="0"/>
          </a:p>
        </p:txBody>
      </p:sp>
      <p:pic>
        <p:nvPicPr>
          <p:cNvPr id="5" name="Content Placeholder 4"/>
          <p:cNvPicPr>
            <a:picLocks noGrp="1" noChangeAspect="1"/>
          </p:cNvPicPr>
          <p:nvPr>
            <p:ph idx="1"/>
          </p:nvPr>
        </p:nvPicPr>
        <p:blipFill>
          <a:blip r:embed="rId2"/>
          <a:stretch>
            <a:fillRect/>
          </a:stretch>
        </p:blipFill>
        <p:spPr>
          <a:xfrm>
            <a:off x="838200" y="2244407"/>
            <a:ext cx="5000794" cy="2908625"/>
          </a:xfrm>
          <a:prstGeom prst="rect">
            <a:avLst/>
          </a:prstGeom>
        </p:spPr>
      </p:pic>
    </p:spTree>
    <p:extLst>
      <p:ext uri="{BB962C8B-B14F-4D97-AF65-F5344CB8AC3E}">
        <p14:creationId xmlns:p14="http://schemas.microsoft.com/office/powerpoint/2010/main" val="93990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FANETS</a:t>
            </a:r>
            <a:endParaRPr lang="en-IN" dirty="0"/>
          </a:p>
        </p:txBody>
      </p:sp>
      <p:sp>
        <p:nvSpPr>
          <p:cNvPr id="3" name="Content Placeholder 2"/>
          <p:cNvSpPr>
            <a:spLocks noGrp="1"/>
          </p:cNvSpPr>
          <p:nvPr>
            <p:ph idx="1"/>
          </p:nvPr>
        </p:nvSpPr>
        <p:spPr>
          <a:xfrm>
            <a:off x="1120000" y="1825625"/>
            <a:ext cx="3638431" cy="4351338"/>
          </a:xfrm>
        </p:spPr>
        <p:txBody>
          <a:bodyPr/>
          <a:lstStyle/>
          <a:p>
            <a:r>
              <a:rPr lang="en-US" dirty="0"/>
              <a:t>A Flying Ad hoc Networks (FANETs) is </a:t>
            </a:r>
            <a:r>
              <a:rPr lang="en-US" b="1" dirty="0"/>
              <a:t>such kind of network that consists of a group of small UAVs connected in ad-hoc manner, which are integrated into a team to achieve high level goals</a:t>
            </a:r>
            <a:r>
              <a:rPr lang="en-US" dirty="0"/>
              <a:t>.</a:t>
            </a:r>
            <a:endParaRPr lang="en-IN" dirty="0"/>
          </a:p>
        </p:txBody>
      </p:sp>
      <p:pic>
        <p:nvPicPr>
          <p:cNvPr id="5122" name="Picture 2" descr="Flying Ad-hoc Network (FANET).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601" y="1825626"/>
            <a:ext cx="6622001" cy="3801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26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normAutofit fontScale="70000" lnSpcReduction="20000"/>
          </a:bodyPr>
          <a:lstStyle/>
          <a:p>
            <a:r>
              <a:rPr lang="en-US" dirty="0"/>
              <a:t>Military field: Ad-Hoc networking can permit army to exploit benefit of conventional network expertise for preserving any info network among vehicles, armed forces, and headquarters of information.</a:t>
            </a:r>
          </a:p>
          <a:p>
            <a:r>
              <a:rPr lang="en-US" dirty="0"/>
              <a:t>Cooperative work: To facilitate the commercial settings, necessity for concerted computing is very significant external to office atmosphere and surroundings as compared to inner environment. People want getting outside meetings for exchanging the information plus cooperating with each other regarding any assigned task.</a:t>
            </a:r>
          </a:p>
          <a:p>
            <a:r>
              <a:rPr lang="en-US" dirty="0"/>
              <a:t>Confined level: Ad-Hoc networks are able to freely associate with immediate, in addition momentary hypermedia network by means of laptop computers for sharing the info with all the contestants’ e.g. classroom and conference. Additional valid and confined level application may be in domestic network where these devices can interconnect straight in exchanging the information.</a:t>
            </a:r>
          </a:p>
          <a:p>
            <a:r>
              <a:rPr lang="en-US" dirty="0"/>
              <a:t>PAN and Bluetooth: A PAN is localized and tiny range network whose devices are generally belong to a specified individual. Limited-range MANET such as Bluetooth can make simpler the exchange among several portable devices like a laptop, and a cell phone</a:t>
            </a:r>
            <a:r>
              <a:rPr lang="en-US" dirty="0" smtClean="0"/>
              <a:t>.</a:t>
            </a:r>
            <a:endParaRPr lang="en-US" dirty="0"/>
          </a:p>
        </p:txBody>
      </p:sp>
    </p:spTree>
    <p:extLst>
      <p:ext uri="{BB962C8B-B14F-4D97-AF65-F5344CB8AC3E}">
        <p14:creationId xmlns:p14="http://schemas.microsoft.com/office/powerpoint/2010/main" val="277969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endParaRPr lang="en-IN" dirty="0"/>
          </a:p>
        </p:txBody>
      </p:sp>
      <p:sp>
        <p:nvSpPr>
          <p:cNvPr id="3" name="Content Placeholder 2"/>
          <p:cNvSpPr>
            <a:spLocks noGrp="1"/>
          </p:cNvSpPr>
          <p:nvPr>
            <p:ph idx="1"/>
          </p:nvPr>
        </p:nvSpPr>
        <p:spPr/>
        <p:txBody>
          <a:bodyPr>
            <a:normAutofit fontScale="85000" lnSpcReduction="10000"/>
          </a:bodyPr>
          <a:lstStyle/>
          <a:p>
            <a:r>
              <a:rPr lang="en-US" dirty="0"/>
              <a:t>Business Sector: Ad-hoc network could be used for rescuing and emergency processes for adversity assistance struggles, for instance, in flood, fire or earthquake. Emergency saving procedures should take place where damaged and non-existing transmissions structure and quick preparation of a transmission network is required </a:t>
            </a:r>
            <a:r>
              <a:rPr lang="en-US" dirty="0" smtClean="0"/>
              <a:t> </a:t>
            </a:r>
            <a:r>
              <a:rPr lang="en-US" dirty="0"/>
              <a:t>.</a:t>
            </a:r>
          </a:p>
          <a:p>
            <a:r>
              <a:rPr lang="en-US" dirty="0"/>
              <a:t>Sensor Networks: managing home appliances with MANETs in both the case like nearby and distantly. Tracking of objects like creatures. Weather sensing related activities.</a:t>
            </a:r>
          </a:p>
          <a:p>
            <a:r>
              <a:rPr lang="en-US" dirty="0"/>
              <a:t>Backup Services: liberation operations, tragedy recovery, diagnosis or status or record handing in hospitals, replacement of stationary infrastructure.</a:t>
            </a:r>
          </a:p>
          <a:p>
            <a:r>
              <a:rPr lang="en-US" dirty="0"/>
              <a:t>Educational sector: arrangement of communications facilities for computer-generated conference rooms or classrooms or laboratories [</a:t>
            </a:r>
            <a:r>
              <a:rPr lang="en-US" dirty="0">
                <a:hlinkClick r:id="rId2"/>
              </a:rPr>
              <a:t>10</a:t>
            </a:r>
            <a:r>
              <a:rPr lang="en-US" dirty="0"/>
              <a:t>] .</a:t>
            </a:r>
          </a:p>
        </p:txBody>
      </p:sp>
    </p:spTree>
    <p:extLst>
      <p:ext uri="{BB962C8B-B14F-4D97-AF65-F5344CB8AC3E}">
        <p14:creationId xmlns:p14="http://schemas.microsoft.com/office/powerpoint/2010/main" val="158534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MANETS</a:t>
            </a:r>
            <a:endParaRPr lang="en-IN" dirty="0"/>
          </a:p>
        </p:txBody>
      </p:sp>
      <p:sp>
        <p:nvSpPr>
          <p:cNvPr id="3" name="Content Placeholder 2"/>
          <p:cNvSpPr>
            <a:spLocks noGrp="1"/>
          </p:cNvSpPr>
          <p:nvPr>
            <p:ph idx="1"/>
          </p:nvPr>
        </p:nvSpPr>
        <p:spPr/>
        <p:txBody>
          <a:bodyPr/>
          <a:lstStyle/>
          <a:p>
            <a:r>
              <a:rPr lang="en-US" dirty="0"/>
              <a:t>nodes do not know the topology of their network, instead they have to discover it by their own as the topology in the ad-hoc network is dynamic topology. </a:t>
            </a:r>
            <a:endParaRPr lang="en-US" dirty="0" smtClean="0"/>
          </a:p>
          <a:p>
            <a:r>
              <a:rPr lang="en-US" dirty="0" smtClean="0"/>
              <a:t>The </a:t>
            </a:r>
            <a:r>
              <a:rPr lang="en-US" dirty="0"/>
              <a:t>basic rules is that a new node whenever enters into an ad-hoc network, must announce its arrival and presence and should also listen to similar announcement broadcasts made by other mobile nodes. </a:t>
            </a:r>
            <a:endParaRPr lang="en-IN" dirty="0"/>
          </a:p>
        </p:txBody>
      </p:sp>
    </p:spTree>
    <p:extLst>
      <p:ext uri="{BB962C8B-B14F-4D97-AF65-F5344CB8AC3E}">
        <p14:creationId xmlns:p14="http://schemas.microsoft.com/office/powerpoint/2010/main" val="2700846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Routing</a:t>
            </a:r>
            <a:endParaRPr lang="en-IN" dirty="0"/>
          </a:p>
        </p:txBody>
      </p:sp>
      <p:pic>
        <p:nvPicPr>
          <p:cNvPr id="4" name="Content Placeholder 3"/>
          <p:cNvPicPr>
            <a:picLocks noGrp="1" noChangeAspect="1"/>
          </p:cNvPicPr>
          <p:nvPr>
            <p:ph idx="1"/>
          </p:nvPr>
        </p:nvPicPr>
        <p:blipFill>
          <a:blip r:embed="rId2"/>
          <a:stretch>
            <a:fillRect/>
          </a:stretch>
        </p:blipFill>
        <p:spPr>
          <a:xfrm>
            <a:off x="681207" y="1911620"/>
            <a:ext cx="5838825" cy="4019550"/>
          </a:xfrm>
          <a:prstGeom prst="rect">
            <a:avLst/>
          </a:prstGeom>
        </p:spPr>
      </p:pic>
      <p:sp>
        <p:nvSpPr>
          <p:cNvPr id="5" name="TextBox 4"/>
          <p:cNvSpPr txBox="1"/>
          <p:nvPr/>
        </p:nvSpPr>
        <p:spPr>
          <a:xfrm>
            <a:off x="7608163" y="1597981"/>
            <a:ext cx="3745637" cy="3710866"/>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357225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ProActive</a:t>
            </a:r>
            <a:endParaRPr lang="en-IN" dirty="0"/>
          </a:p>
        </p:txBody>
      </p:sp>
      <p:sp>
        <p:nvSpPr>
          <p:cNvPr id="3" name="Content Placeholder 2"/>
          <p:cNvSpPr>
            <a:spLocks noGrp="1"/>
          </p:cNvSpPr>
          <p:nvPr>
            <p:ph idx="1"/>
          </p:nvPr>
        </p:nvSpPr>
        <p:spPr/>
        <p:txBody>
          <a:bodyPr/>
          <a:lstStyle/>
          <a:p>
            <a:pPr fontAlgn="base"/>
            <a:r>
              <a:rPr lang="en-US" dirty="0"/>
              <a:t>These are also known as table-driven routing protocols. Each mobile node maintains a separate routing table which contains the information of the routes to all the possible destination mobile nodes. </a:t>
            </a:r>
          </a:p>
          <a:p>
            <a:pPr fontAlgn="base"/>
            <a:r>
              <a:rPr lang="en-US" dirty="0"/>
              <a:t>Since the topology in the mobile ad-hoc network is dynamic, these routing tables are updated periodically as and when the network topology changes. </a:t>
            </a:r>
            <a:endParaRPr lang="en-US" dirty="0" smtClean="0"/>
          </a:p>
          <a:p>
            <a:pPr fontAlgn="base"/>
            <a:r>
              <a:rPr lang="en-US" dirty="0" smtClean="0"/>
              <a:t>It </a:t>
            </a:r>
            <a:r>
              <a:rPr lang="en-US" dirty="0"/>
              <a:t>has a limitation that it doesn’t work well for the large networks as the entries in the routing table becomes too large since they need to maintain the route information to all possible nodes.</a:t>
            </a:r>
          </a:p>
        </p:txBody>
      </p:sp>
    </p:spTree>
    <p:extLst>
      <p:ext uri="{BB962C8B-B14F-4D97-AF65-F5344CB8AC3E}">
        <p14:creationId xmlns:p14="http://schemas.microsoft.com/office/powerpoint/2010/main" val="303949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endParaRPr lang="en-IN" dirty="0"/>
          </a:p>
        </p:txBody>
      </p:sp>
      <p:sp>
        <p:nvSpPr>
          <p:cNvPr id="3" name="Content Placeholder 2"/>
          <p:cNvSpPr>
            <a:spLocks noGrp="1"/>
          </p:cNvSpPr>
          <p:nvPr>
            <p:ph idx="1"/>
          </p:nvPr>
        </p:nvSpPr>
        <p:spPr/>
        <p:txBody>
          <a:bodyPr/>
          <a:lstStyle/>
          <a:p>
            <a:r>
              <a:rPr lang="en-US" dirty="0"/>
              <a:t>Mobile Ad-hoc </a:t>
            </a:r>
            <a:r>
              <a:rPr lang="en-US" dirty="0" smtClean="0"/>
              <a:t>networks</a:t>
            </a:r>
          </a:p>
          <a:p>
            <a:r>
              <a:rPr lang="en-US" dirty="0" smtClean="0"/>
              <a:t>Characteristics </a:t>
            </a:r>
            <a:r>
              <a:rPr lang="en-US" dirty="0"/>
              <a:t>and </a:t>
            </a:r>
            <a:r>
              <a:rPr lang="en-US" dirty="0" smtClean="0"/>
              <a:t>applications</a:t>
            </a:r>
          </a:p>
          <a:p>
            <a:r>
              <a:rPr lang="en-US" dirty="0" smtClean="0"/>
              <a:t>Coverage </a:t>
            </a:r>
            <a:r>
              <a:rPr lang="en-US" dirty="0"/>
              <a:t>and connectivity </a:t>
            </a:r>
            <a:r>
              <a:rPr lang="en-US" dirty="0" smtClean="0"/>
              <a:t>problems</a:t>
            </a:r>
          </a:p>
          <a:p>
            <a:r>
              <a:rPr lang="en-US" dirty="0" smtClean="0"/>
              <a:t>Routing </a:t>
            </a:r>
            <a:r>
              <a:rPr lang="en-US" dirty="0"/>
              <a:t>in MANETs.</a:t>
            </a:r>
            <a:endParaRPr lang="en-IN" dirty="0"/>
          </a:p>
        </p:txBody>
      </p:sp>
      <p:pic>
        <p:nvPicPr>
          <p:cNvPr id="4" name="Picture 3"/>
          <p:cNvPicPr>
            <a:picLocks noChangeAspect="1"/>
          </p:cNvPicPr>
          <p:nvPr/>
        </p:nvPicPr>
        <p:blipFill>
          <a:blip r:embed="rId2"/>
          <a:stretch>
            <a:fillRect/>
          </a:stretch>
        </p:blipFill>
        <p:spPr>
          <a:xfrm>
            <a:off x="7282417" y="850545"/>
            <a:ext cx="4143375" cy="3381375"/>
          </a:xfrm>
          <a:prstGeom prst="rect">
            <a:avLst/>
          </a:prstGeom>
        </p:spPr>
      </p:pic>
    </p:spTree>
    <p:extLst>
      <p:ext uri="{BB962C8B-B14F-4D97-AF65-F5344CB8AC3E}">
        <p14:creationId xmlns:p14="http://schemas.microsoft.com/office/powerpoint/2010/main" val="140306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Routing</a:t>
            </a:r>
            <a:endParaRPr lang="en-IN" dirty="0"/>
          </a:p>
        </p:txBody>
      </p:sp>
      <p:sp>
        <p:nvSpPr>
          <p:cNvPr id="3" name="Content Placeholder 2"/>
          <p:cNvSpPr>
            <a:spLocks noGrp="1"/>
          </p:cNvSpPr>
          <p:nvPr>
            <p:ph idx="1"/>
          </p:nvPr>
        </p:nvSpPr>
        <p:spPr/>
        <p:txBody>
          <a:bodyPr/>
          <a:lstStyle/>
          <a:p>
            <a:r>
              <a:rPr lang="en-US" dirty="0"/>
              <a:t>These are also known as on-demand routing protocol. In this type of routing, the route is discovered only when it is required/needed. </a:t>
            </a:r>
            <a:endParaRPr lang="en-US" dirty="0" smtClean="0"/>
          </a:p>
          <a:p>
            <a:r>
              <a:rPr lang="en-US" dirty="0" smtClean="0"/>
              <a:t>The </a:t>
            </a:r>
            <a:r>
              <a:rPr lang="en-US" dirty="0"/>
              <a:t>process of route discovery occurs by flooding the route request packets throughout the mobile network. </a:t>
            </a:r>
            <a:endParaRPr lang="en-US" dirty="0" smtClean="0"/>
          </a:p>
          <a:p>
            <a:r>
              <a:rPr lang="en-US" dirty="0" smtClean="0"/>
              <a:t>It </a:t>
            </a:r>
            <a:r>
              <a:rPr lang="en-US" dirty="0"/>
              <a:t>consists of two major phases namely, route discovery and route maintenance.</a:t>
            </a:r>
            <a:endParaRPr lang="en-IN" dirty="0"/>
          </a:p>
        </p:txBody>
      </p:sp>
    </p:spTree>
    <p:extLst>
      <p:ext uri="{BB962C8B-B14F-4D97-AF65-F5344CB8AC3E}">
        <p14:creationId xmlns:p14="http://schemas.microsoft.com/office/powerpoint/2010/main" val="3053885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Routing Protocol</a:t>
            </a:r>
            <a:endParaRPr lang="en-IN" dirty="0"/>
          </a:p>
        </p:txBody>
      </p:sp>
      <p:sp>
        <p:nvSpPr>
          <p:cNvPr id="3" name="Content Placeholder 2"/>
          <p:cNvSpPr>
            <a:spLocks noGrp="1"/>
          </p:cNvSpPr>
          <p:nvPr>
            <p:ph idx="1"/>
          </p:nvPr>
        </p:nvSpPr>
        <p:spPr/>
        <p:txBody>
          <a:bodyPr>
            <a:normAutofit lnSpcReduction="10000"/>
          </a:bodyPr>
          <a:lstStyle/>
          <a:p>
            <a:pPr fontAlgn="base"/>
            <a:r>
              <a:rPr lang="en-US" dirty="0"/>
              <a:t> It basically combines the advantages of both, reactive and pro-active routing protocols. These protocols are adaptive in nature and adapts according to the zone and position of the source and destination mobile nodes. One of the most popular hybrid routing protocol is </a:t>
            </a:r>
            <a:r>
              <a:rPr lang="en-US" b="1" dirty="0"/>
              <a:t>Zone Routing Protocol (ZRP)</a:t>
            </a:r>
            <a:r>
              <a:rPr lang="en-US" dirty="0"/>
              <a:t>. </a:t>
            </a:r>
          </a:p>
          <a:p>
            <a:pPr fontAlgn="base"/>
            <a:r>
              <a:rPr lang="en-US" dirty="0"/>
              <a:t>The whole network is divided into different zones and then the position of source and destination mobile node is observed. If the source and destination mobile nodes are present in the same zone, then proactive routing is used for the transmission of the data packets between them. And if the source and destination mobile nodes are present in different zones, then reactive routing is used for the transmission of the data packets between them. </a:t>
            </a:r>
          </a:p>
        </p:txBody>
      </p:sp>
    </p:spTree>
    <p:extLst>
      <p:ext uri="{BB962C8B-B14F-4D97-AF65-F5344CB8AC3E}">
        <p14:creationId xmlns:p14="http://schemas.microsoft.com/office/powerpoint/2010/main" val="766940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Proactive- DSDV protocol </a:t>
            </a:r>
            <a:endParaRPr lang="en-IN" dirty="0"/>
          </a:p>
        </p:txBody>
      </p:sp>
      <p:sp>
        <p:nvSpPr>
          <p:cNvPr id="3" name="Content Placeholder 2"/>
          <p:cNvSpPr>
            <a:spLocks noGrp="1"/>
          </p:cNvSpPr>
          <p:nvPr>
            <p:ph idx="1"/>
          </p:nvPr>
        </p:nvSpPr>
        <p:spPr/>
        <p:txBody>
          <a:bodyPr/>
          <a:lstStyle/>
          <a:p>
            <a:r>
              <a:rPr lang="en-US" dirty="0"/>
              <a:t>Distance vector routing protocol was not suited for mobile ad-hoc networks due to count-to-infinity problem. </a:t>
            </a:r>
            <a:endParaRPr lang="en-US" dirty="0" smtClean="0"/>
          </a:p>
          <a:p>
            <a:r>
              <a:rPr lang="en-US" dirty="0" smtClean="0"/>
              <a:t>Hence</a:t>
            </a:r>
            <a:r>
              <a:rPr lang="en-US" dirty="0"/>
              <a:t>, as a solution Destination Sequenced Distance Vector Routing Protocol (DSDV) came into picture. </a:t>
            </a:r>
            <a:br>
              <a:rPr lang="en-US" dirty="0"/>
            </a:br>
            <a:r>
              <a:rPr lang="en-US" dirty="0"/>
              <a:t>Destination sequence number is added with every routing entry in the routing table maintained by each node. </a:t>
            </a:r>
            <a:endParaRPr lang="en-US" dirty="0" smtClean="0"/>
          </a:p>
          <a:p>
            <a:r>
              <a:rPr lang="en-US" dirty="0" smtClean="0"/>
              <a:t>A </a:t>
            </a:r>
            <a:r>
              <a:rPr lang="en-US" dirty="0"/>
              <a:t>node will include the new update in the table only if the entry consists of the new updated route to the destination with higher sequence number.</a:t>
            </a:r>
            <a:endParaRPr lang="en-IN" dirty="0"/>
          </a:p>
        </p:txBody>
      </p:sp>
    </p:spTree>
    <p:extLst>
      <p:ext uri="{BB962C8B-B14F-4D97-AF65-F5344CB8AC3E}">
        <p14:creationId xmlns:p14="http://schemas.microsoft.com/office/powerpoint/2010/main" val="3354022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to infinity Problem</a:t>
            </a:r>
            <a:endParaRPr lang="en-IN" dirty="0"/>
          </a:p>
        </p:txBody>
      </p:sp>
      <p:pic>
        <p:nvPicPr>
          <p:cNvPr id="4" name="Content Placeholder 3"/>
          <p:cNvPicPr>
            <a:picLocks noGrp="1" noChangeAspect="1"/>
          </p:cNvPicPr>
          <p:nvPr>
            <p:ph idx="1"/>
          </p:nvPr>
        </p:nvPicPr>
        <p:blipFill>
          <a:blip r:embed="rId2"/>
          <a:stretch>
            <a:fillRect/>
          </a:stretch>
        </p:blipFill>
        <p:spPr>
          <a:xfrm>
            <a:off x="709782" y="2102258"/>
            <a:ext cx="3952875" cy="1152525"/>
          </a:xfrm>
          <a:prstGeom prst="rect">
            <a:avLst/>
          </a:prstGeom>
        </p:spPr>
      </p:pic>
      <p:sp>
        <p:nvSpPr>
          <p:cNvPr id="5" name="Rectangle 4"/>
          <p:cNvSpPr/>
          <p:nvPr/>
        </p:nvSpPr>
        <p:spPr>
          <a:xfrm>
            <a:off x="5098742" y="1946403"/>
            <a:ext cx="6096000" cy="4247317"/>
          </a:xfrm>
          <a:prstGeom prst="rect">
            <a:avLst/>
          </a:prstGeom>
        </p:spPr>
        <p:txBody>
          <a:bodyPr>
            <a:spAutoFit/>
          </a:bodyPr>
          <a:lstStyle/>
          <a:p>
            <a:pPr marL="285750" indent="-285750">
              <a:buFont typeface="Arial" panose="020B0604020202020204" pitchFamily="34" charset="0"/>
              <a:buChar char="•"/>
            </a:pPr>
            <a:r>
              <a:rPr lang="en-US" dirty="0"/>
              <a:t> B will know that it can get to C at a cost of 1, and A will know that it can get to C via B at a cost of 2. </a:t>
            </a:r>
            <a:endParaRPr lang="en-US" dirty="0" smtClean="0"/>
          </a:p>
          <a:p>
            <a:pPr marL="285750" indent="-285750">
              <a:buFont typeface="Arial" panose="020B0604020202020204" pitchFamily="34" charset="0"/>
              <a:buChar char="•"/>
            </a:pPr>
            <a:r>
              <a:rPr lang="en-US" dirty="0" smtClean="0"/>
              <a:t>if </a:t>
            </a:r>
            <a:r>
              <a:rPr lang="en-US" dirty="0"/>
              <a:t>the link between B and C is disconnected, then B will know that it can no longer get to C via that link and will remove it from its table. </a:t>
            </a:r>
            <a:endParaRPr lang="en-US" dirty="0" smtClean="0"/>
          </a:p>
          <a:p>
            <a:pPr marL="285750" indent="-285750">
              <a:buFont typeface="Arial" panose="020B0604020202020204" pitchFamily="34" charset="0"/>
              <a:buChar char="•"/>
            </a:pPr>
            <a:r>
              <a:rPr lang="en-US" dirty="0" smtClean="0"/>
              <a:t>Before </a:t>
            </a:r>
            <a:r>
              <a:rPr lang="en-US" dirty="0"/>
              <a:t>it can send any updates it’s possible that it will receive an update from A which will be advertising that it can get to C at a cost of 2. </a:t>
            </a:r>
            <a:endParaRPr lang="en-US" dirty="0" smtClean="0"/>
          </a:p>
          <a:p>
            <a:pPr marL="285750" indent="-285750">
              <a:buFont typeface="Arial" panose="020B0604020202020204" pitchFamily="34" charset="0"/>
              <a:buChar char="•"/>
            </a:pPr>
            <a:r>
              <a:rPr lang="en-US" dirty="0" smtClean="0"/>
              <a:t>B </a:t>
            </a:r>
            <a:r>
              <a:rPr lang="en-US" dirty="0"/>
              <a:t>can get to A at a cost of 1, so it will update a route to C via A at a cost of 3. A will then receive updates from B later and update its cost to 4. </a:t>
            </a:r>
            <a:endParaRPr lang="en-US" dirty="0" smtClean="0"/>
          </a:p>
          <a:p>
            <a:pPr marL="285750" indent="-285750">
              <a:buFont typeface="Arial" panose="020B0604020202020204" pitchFamily="34" charset="0"/>
              <a:buChar char="•"/>
            </a:pPr>
            <a:r>
              <a:rPr lang="en-US" dirty="0" smtClean="0"/>
              <a:t>They </a:t>
            </a:r>
            <a:r>
              <a:rPr lang="en-US" dirty="0"/>
              <a:t>will then go on feeding each other bad information toward infinity which is called as </a:t>
            </a:r>
            <a:r>
              <a:rPr lang="en-US" b="1" dirty="0"/>
              <a:t>Count to Infinity problem</a:t>
            </a:r>
            <a:r>
              <a:rPr lang="en-US" dirty="0"/>
              <a:t>.  </a:t>
            </a:r>
          </a:p>
          <a:p>
            <a:r>
              <a:rPr lang="en-US" dirty="0"/>
              <a:t> </a:t>
            </a:r>
            <a:endParaRPr lang="en-IN" dirty="0"/>
          </a:p>
        </p:txBody>
      </p:sp>
    </p:spTree>
    <p:extLst>
      <p:ext uri="{BB962C8B-B14F-4D97-AF65-F5344CB8AC3E}">
        <p14:creationId xmlns:p14="http://schemas.microsoft.com/office/powerpoint/2010/main" val="137140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DSDV</a:t>
            </a:r>
            <a:endParaRPr lang="en-IN" dirty="0"/>
          </a:p>
        </p:txBody>
      </p:sp>
      <p:sp>
        <p:nvSpPr>
          <p:cNvPr id="3" name="Content Placeholder 2"/>
          <p:cNvSpPr>
            <a:spLocks noGrp="1"/>
          </p:cNvSpPr>
          <p:nvPr>
            <p:ph idx="1"/>
          </p:nvPr>
        </p:nvSpPr>
        <p:spPr/>
        <p:txBody>
          <a:bodyPr>
            <a:normAutofit fontScale="92500" lnSpcReduction="20000"/>
          </a:bodyPr>
          <a:lstStyle/>
          <a:p>
            <a:r>
              <a:rPr lang="en-US" dirty="0"/>
              <a:t>DSDV protocol uses and maintains a single table only, for every node individually. The table contains the following attributes.</a:t>
            </a:r>
          </a:p>
          <a:p>
            <a:r>
              <a:rPr lang="en-US" dirty="0"/>
              <a:t>Routing Table : It contains the distance of a node from all the neighboring nodes along with the sequence number( SEQ No means the time at which table is updated).</a:t>
            </a:r>
          </a:p>
          <a:p>
            <a:r>
              <a:rPr lang="en-US" dirty="0"/>
              <a:t>This image describes the header format of Destination Sequenced Distance Vector Routing protocol</a:t>
            </a:r>
          </a:p>
          <a:p>
            <a:r>
              <a:rPr lang="en-US" dirty="0"/>
              <a:t>Destination Sequenced Distance Vector Routing : Format</a:t>
            </a:r>
          </a:p>
          <a:p>
            <a:endParaRPr lang="en-US" dirty="0"/>
          </a:p>
          <a:p>
            <a:r>
              <a:rPr lang="en-US" dirty="0"/>
              <a:t>This table is updated on every step and ensures that each node broadcast as well as receives correct information about all the nodes including their distance and sequence number.</a:t>
            </a:r>
            <a:endParaRPr lang="en-IN" dirty="0"/>
          </a:p>
        </p:txBody>
      </p:sp>
    </p:spTree>
    <p:extLst>
      <p:ext uri="{BB962C8B-B14F-4D97-AF65-F5344CB8AC3E}">
        <p14:creationId xmlns:p14="http://schemas.microsoft.com/office/powerpoint/2010/main" val="3355911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DSDV working</a:t>
            </a:r>
            <a:endParaRPr lang="en-IN" dirty="0"/>
          </a:p>
        </p:txBody>
      </p:sp>
      <p:sp>
        <p:nvSpPr>
          <p:cNvPr id="3" name="Content Placeholder 2"/>
          <p:cNvSpPr>
            <a:spLocks noGrp="1"/>
          </p:cNvSpPr>
          <p:nvPr>
            <p:ph idx="1"/>
          </p:nvPr>
        </p:nvSpPr>
        <p:spPr/>
        <p:txBody>
          <a:bodyPr/>
          <a:lstStyle/>
          <a:p>
            <a:r>
              <a:rPr lang="en-US" dirty="0" smtClean="0"/>
              <a:t>In </a:t>
            </a:r>
            <a:r>
              <a:rPr lang="en-US" dirty="0"/>
              <a:t>DSDV, nodes broadcasts their routing tables to immediate neighbors with the sequence number. </a:t>
            </a:r>
            <a:endParaRPr lang="en-US" dirty="0" smtClean="0"/>
          </a:p>
          <a:p>
            <a:r>
              <a:rPr lang="en-US" dirty="0" smtClean="0"/>
              <a:t>Every </a:t>
            </a:r>
            <a:r>
              <a:rPr lang="en-US" dirty="0"/>
              <a:t>time any broadcasting occurs, the sequence number is also updated along with distances of nodes.</a:t>
            </a:r>
          </a:p>
          <a:p>
            <a:r>
              <a:rPr lang="en-US" dirty="0"/>
              <a:t>Consider a network of 3 nodes having distances of “1” on each of the edges respectively. Below mentioned steps will let you know how DSDV works and routing tables are updated.</a:t>
            </a:r>
            <a:endParaRPr lang="en-IN" dirty="0"/>
          </a:p>
        </p:txBody>
      </p:sp>
      <p:pic>
        <p:nvPicPr>
          <p:cNvPr id="4" name="Picture 3"/>
          <p:cNvPicPr>
            <a:picLocks noChangeAspect="1"/>
          </p:cNvPicPr>
          <p:nvPr/>
        </p:nvPicPr>
        <p:blipFill>
          <a:blip r:embed="rId2"/>
          <a:stretch>
            <a:fillRect/>
          </a:stretch>
        </p:blipFill>
        <p:spPr>
          <a:xfrm>
            <a:off x="8931306" y="4605847"/>
            <a:ext cx="2514600" cy="1943100"/>
          </a:xfrm>
          <a:prstGeom prst="rect">
            <a:avLst/>
          </a:prstGeom>
        </p:spPr>
      </p:pic>
    </p:spTree>
    <p:extLst>
      <p:ext uri="{BB962C8B-B14F-4D97-AF65-F5344CB8AC3E}">
        <p14:creationId xmlns:p14="http://schemas.microsoft.com/office/powerpoint/2010/main" val="3910150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tables at each node</a:t>
            </a:r>
            <a:endParaRPr lang="en-IN" dirty="0"/>
          </a:p>
        </p:txBody>
      </p:sp>
      <p:pic>
        <p:nvPicPr>
          <p:cNvPr id="4" name="Content Placeholder 3"/>
          <p:cNvPicPr>
            <a:picLocks noGrp="1" noChangeAspect="1"/>
          </p:cNvPicPr>
          <p:nvPr>
            <p:ph idx="1"/>
          </p:nvPr>
        </p:nvPicPr>
        <p:blipFill>
          <a:blip r:embed="rId2"/>
          <a:stretch>
            <a:fillRect/>
          </a:stretch>
        </p:blipFill>
        <p:spPr>
          <a:xfrm>
            <a:off x="932741" y="2082238"/>
            <a:ext cx="3400425" cy="3962400"/>
          </a:xfrm>
          <a:prstGeom prst="rect">
            <a:avLst/>
          </a:prstGeom>
        </p:spPr>
      </p:pic>
      <p:sp>
        <p:nvSpPr>
          <p:cNvPr id="5" name="TextBox 4"/>
          <p:cNvSpPr txBox="1"/>
          <p:nvPr/>
        </p:nvSpPr>
        <p:spPr>
          <a:xfrm>
            <a:off x="5575176" y="1690688"/>
            <a:ext cx="5974672" cy="1477328"/>
          </a:xfrm>
          <a:prstGeom prst="rect">
            <a:avLst/>
          </a:prstGeom>
          <a:noFill/>
        </p:spPr>
        <p:txBody>
          <a:bodyPr wrap="square" rtlCol="0">
            <a:spAutoFit/>
          </a:bodyPr>
          <a:lstStyle/>
          <a:p>
            <a:r>
              <a:rPr lang="en-US" b="1" dirty="0"/>
              <a:t>If “Y” wants to broadcast the routing table. Then updated routing tables of all the nodes in the network will look like as depicted in the below tables where red marked cell denotes the change in sequence number.</a:t>
            </a:r>
            <a:endParaRPr lang="en-US" dirty="0"/>
          </a:p>
          <a:p>
            <a:endParaRPr lang="en-IN" dirty="0"/>
          </a:p>
        </p:txBody>
      </p:sp>
      <p:pic>
        <p:nvPicPr>
          <p:cNvPr id="6" name="Picture 5"/>
          <p:cNvPicPr>
            <a:picLocks noChangeAspect="1"/>
          </p:cNvPicPr>
          <p:nvPr/>
        </p:nvPicPr>
        <p:blipFill>
          <a:blip r:embed="rId3"/>
          <a:stretch>
            <a:fillRect/>
          </a:stretch>
        </p:blipFill>
        <p:spPr>
          <a:xfrm>
            <a:off x="6450645" y="3016251"/>
            <a:ext cx="3409950" cy="3800475"/>
          </a:xfrm>
          <a:prstGeom prst="rect">
            <a:avLst/>
          </a:prstGeom>
        </p:spPr>
      </p:pic>
    </p:spTree>
    <p:extLst>
      <p:ext uri="{BB962C8B-B14F-4D97-AF65-F5344CB8AC3E}">
        <p14:creationId xmlns:p14="http://schemas.microsoft.com/office/powerpoint/2010/main" val="4288805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IN" dirty="0"/>
          </a:p>
        </p:txBody>
      </p:sp>
      <p:sp>
        <p:nvSpPr>
          <p:cNvPr id="3" name="Content Placeholder 2"/>
          <p:cNvSpPr>
            <a:spLocks noGrp="1"/>
          </p:cNvSpPr>
          <p:nvPr>
            <p:ph idx="1"/>
          </p:nvPr>
        </p:nvSpPr>
        <p:spPr/>
        <p:txBody>
          <a:bodyPr>
            <a:normAutofit lnSpcReduction="10000"/>
          </a:bodyPr>
          <a:lstStyle/>
          <a:p>
            <a:r>
              <a:rPr lang="en-US" b="1" u="sng" dirty="0"/>
              <a:t>Advantages : Destination Sequenced Distance Vector Routing Protocol</a:t>
            </a:r>
            <a:endParaRPr lang="en-US" dirty="0"/>
          </a:p>
          <a:p>
            <a:r>
              <a:rPr lang="en-US" b="1" dirty="0"/>
              <a:t>Can’t be implemented commercially or on larger scale.</a:t>
            </a:r>
            <a:endParaRPr lang="en-US" dirty="0"/>
          </a:p>
          <a:p>
            <a:r>
              <a:rPr lang="en-US" b="1" dirty="0"/>
              <a:t>Efficient results will be produced if applied on small networks.</a:t>
            </a:r>
            <a:endParaRPr lang="en-US" dirty="0"/>
          </a:p>
          <a:p>
            <a:r>
              <a:rPr lang="en-US" b="1" u="sng" dirty="0"/>
              <a:t>Disadvantages : Destination Sequenced Distance Vector Routing Protocol</a:t>
            </a:r>
            <a:endParaRPr lang="en-US" dirty="0"/>
          </a:p>
          <a:p>
            <a:r>
              <a:rPr lang="en-US" b="1" dirty="0"/>
              <a:t>Slower protocol processing time.</a:t>
            </a:r>
            <a:endParaRPr lang="en-US" dirty="0"/>
          </a:p>
          <a:p>
            <a:r>
              <a:rPr lang="en-US" b="1" dirty="0"/>
              <a:t>Less bandwidth.</a:t>
            </a:r>
            <a:endParaRPr lang="en-US" dirty="0"/>
          </a:p>
          <a:p>
            <a:r>
              <a:rPr lang="en-US" b="1" dirty="0"/>
              <a:t>Not suitable for large number of networks which are dynamic in nature.</a:t>
            </a:r>
            <a:endParaRPr lang="en-US" dirty="0"/>
          </a:p>
          <a:p>
            <a:endParaRPr lang="en-IN" dirty="0"/>
          </a:p>
        </p:txBody>
      </p:sp>
    </p:spTree>
    <p:extLst>
      <p:ext uri="{BB962C8B-B14F-4D97-AF65-F5344CB8AC3E}">
        <p14:creationId xmlns:p14="http://schemas.microsoft.com/office/powerpoint/2010/main" val="65451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GSR</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t>Global State Routing is based upon the fundamental concepts of link state routing.</a:t>
            </a:r>
            <a:endParaRPr lang="en-US" dirty="0"/>
          </a:p>
          <a:p>
            <a:r>
              <a:rPr lang="en-US" b="1" dirty="0"/>
              <a:t>In Link State Routing(LSR), one of the node floods out a single routing table information to its neighbors and those neighbors floods out that table to further nodes. This process continue to take place until the routing table is received by all the nodes throughout the network.</a:t>
            </a:r>
            <a:endParaRPr lang="en-US" dirty="0"/>
          </a:p>
          <a:p>
            <a:r>
              <a:rPr lang="en-US" b="1" dirty="0"/>
              <a:t>But in case of Global State Routing, the routing table of a particular node is broadcast-</a:t>
            </a:r>
            <a:r>
              <a:rPr lang="en-US" b="1" dirty="0" err="1"/>
              <a:t>ed</a:t>
            </a:r>
            <a:r>
              <a:rPr lang="en-US" b="1" dirty="0"/>
              <a:t> to its immediate neighbors only. Then initial tables of those neighboring nodes are updated. These updated tables are further broadcast one by one and this process continue to take place until all the nodes broadcasts their tables to each node in the network.</a:t>
            </a:r>
            <a:endParaRPr lang="en-US" dirty="0"/>
          </a:p>
          <a:p>
            <a:r>
              <a:rPr lang="en-US" dirty="0"/>
              <a:t/>
            </a:r>
            <a:br>
              <a:rPr lang="en-US" dirty="0"/>
            </a:br>
            <a:endParaRPr lang="en-IN" dirty="0"/>
          </a:p>
        </p:txBody>
      </p:sp>
    </p:spTree>
    <p:extLst>
      <p:ext uri="{BB962C8B-B14F-4D97-AF65-F5344CB8AC3E}">
        <p14:creationId xmlns:p14="http://schemas.microsoft.com/office/powerpoint/2010/main" val="2594489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GSR working</a:t>
            </a:r>
            <a:endParaRPr lang="en-IN" dirty="0"/>
          </a:p>
        </p:txBody>
      </p:sp>
      <p:pic>
        <p:nvPicPr>
          <p:cNvPr id="4" name="Content Placeholder 3"/>
          <p:cNvPicPr>
            <a:picLocks noGrp="1" noChangeAspect="1"/>
          </p:cNvPicPr>
          <p:nvPr>
            <p:ph idx="1"/>
          </p:nvPr>
        </p:nvPicPr>
        <p:blipFill>
          <a:blip r:embed="rId2"/>
          <a:stretch>
            <a:fillRect/>
          </a:stretch>
        </p:blipFill>
        <p:spPr>
          <a:xfrm>
            <a:off x="1120775" y="2312767"/>
            <a:ext cx="10233025" cy="3377054"/>
          </a:xfrm>
          <a:prstGeom prst="rect">
            <a:avLst/>
          </a:prstGeom>
        </p:spPr>
      </p:pic>
    </p:spTree>
    <p:extLst>
      <p:ext uri="{BB962C8B-B14F-4D97-AF65-F5344CB8AC3E}">
        <p14:creationId xmlns:p14="http://schemas.microsoft.com/office/powerpoint/2010/main" val="359689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MANET</a:t>
            </a:r>
            <a:endParaRPr lang="en-IN" dirty="0"/>
          </a:p>
        </p:txBody>
      </p:sp>
      <p:sp>
        <p:nvSpPr>
          <p:cNvPr id="3" name="Content Placeholder 2"/>
          <p:cNvSpPr>
            <a:spLocks noGrp="1"/>
          </p:cNvSpPr>
          <p:nvPr>
            <p:ph idx="1"/>
          </p:nvPr>
        </p:nvSpPr>
        <p:spPr/>
        <p:txBody>
          <a:bodyPr/>
          <a:lstStyle/>
          <a:p>
            <a:r>
              <a:rPr lang="en-US" dirty="0"/>
              <a:t>MANET stands for Mobile </a:t>
            </a:r>
            <a:r>
              <a:rPr lang="en-US" dirty="0" err="1"/>
              <a:t>Adhoc</a:t>
            </a:r>
            <a:r>
              <a:rPr lang="en-US" dirty="0"/>
              <a:t> Network also called a wireless </a:t>
            </a:r>
            <a:r>
              <a:rPr lang="en-US" dirty="0" err="1"/>
              <a:t>Adhoc</a:t>
            </a:r>
            <a:r>
              <a:rPr lang="en-US" dirty="0"/>
              <a:t> network </a:t>
            </a:r>
            <a:r>
              <a:rPr lang="en-US" dirty="0" smtClean="0"/>
              <a:t>that </a:t>
            </a:r>
            <a:r>
              <a:rPr lang="en-US" dirty="0"/>
              <a:t>usually has a routable networking environment on top of a Link Layer ad hoc </a:t>
            </a:r>
            <a:r>
              <a:rPr lang="en-US" dirty="0" smtClean="0"/>
              <a:t>network.</a:t>
            </a:r>
          </a:p>
          <a:p>
            <a:r>
              <a:rPr lang="en-US" dirty="0" smtClean="0"/>
              <a:t>They </a:t>
            </a:r>
            <a:r>
              <a:rPr lang="en-US" dirty="0"/>
              <a:t>consist of a set of mobile nodes connected wirelessly in a self-configured, self-healing network without having a fixed infrastructure. </a:t>
            </a:r>
            <a:endParaRPr lang="en-US" dirty="0" smtClean="0"/>
          </a:p>
          <a:p>
            <a:r>
              <a:rPr lang="en-US" dirty="0" smtClean="0"/>
              <a:t>MANET </a:t>
            </a:r>
            <a:r>
              <a:rPr lang="en-US" dirty="0"/>
              <a:t>nodes are free to move randomly as the network topology changes frequently. </a:t>
            </a:r>
            <a:endParaRPr lang="en-US" dirty="0" smtClean="0"/>
          </a:p>
          <a:p>
            <a:r>
              <a:rPr lang="en-US" dirty="0" smtClean="0"/>
              <a:t>Each </a:t>
            </a:r>
            <a:r>
              <a:rPr lang="en-US" dirty="0"/>
              <a:t>node behaves as a router as they forward traffic to other specified nodes in the network. </a:t>
            </a:r>
            <a:endParaRPr lang="en-IN" dirty="0"/>
          </a:p>
        </p:txBody>
      </p:sp>
    </p:spTree>
    <p:extLst>
      <p:ext uri="{BB962C8B-B14F-4D97-AF65-F5344CB8AC3E}">
        <p14:creationId xmlns:p14="http://schemas.microsoft.com/office/powerpoint/2010/main" val="2451022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GSR concept</a:t>
            </a:r>
            <a:endParaRPr lang="en-IN" dirty="0"/>
          </a:p>
        </p:txBody>
      </p:sp>
      <p:sp>
        <p:nvSpPr>
          <p:cNvPr id="3" name="Content Placeholder 2"/>
          <p:cNvSpPr>
            <a:spLocks noGrp="1"/>
          </p:cNvSpPr>
          <p:nvPr>
            <p:ph idx="1"/>
          </p:nvPr>
        </p:nvSpPr>
        <p:spPr/>
        <p:txBody>
          <a:bodyPr/>
          <a:lstStyle/>
          <a:p>
            <a:r>
              <a:rPr lang="en-US" dirty="0"/>
              <a:t>GSR protocol uses and maintains three tables for every node individually. These tables are:</a:t>
            </a:r>
          </a:p>
          <a:p>
            <a:pPr marL="0" indent="0">
              <a:buNone/>
            </a:pPr>
            <a:r>
              <a:rPr lang="en-US" dirty="0" smtClean="0"/>
              <a:t>1. Distance </a:t>
            </a:r>
            <a:r>
              <a:rPr lang="en-US" dirty="0"/>
              <a:t>Table : This table contains the distance of a node from all the nodes in network.</a:t>
            </a:r>
          </a:p>
          <a:p>
            <a:endParaRPr lang="en-US" dirty="0"/>
          </a:p>
          <a:p>
            <a:endParaRPr lang="en-IN" dirty="0"/>
          </a:p>
        </p:txBody>
      </p:sp>
      <p:pic>
        <p:nvPicPr>
          <p:cNvPr id="4" name="Picture 3"/>
          <p:cNvPicPr>
            <a:picLocks noChangeAspect="1"/>
          </p:cNvPicPr>
          <p:nvPr/>
        </p:nvPicPr>
        <p:blipFill>
          <a:blip r:embed="rId2"/>
          <a:stretch>
            <a:fillRect/>
          </a:stretch>
        </p:blipFill>
        <p:spPr>
          <a:xfrm>
            <a:off x="3585376" y="4148553"/>
            <a:ext cx="5531250" cy="672021"/>
          </a:xfrm>
          <a:prstGeom prst="rect">
            <a:avLst/>
          </a:prstGeom>
        </p:spPr>
      </p:pic>
    </p:spTree>
    <p:extLst>
      <p:ext uri="{BB962C8B-B14F-4D97-AF65-F5344CB8AC3E}">
        <p14:creationId xmlns:p14="http://schemas.microsoft.com/office/powerpoint/2010/main" val="2961935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2. Topology </a:t>
            </a:r>
            <a:r>
              <a:rPr lang="en-US" dirty="0"/>
              <a:t>Table : This table contains the information of Link state data along with the sequence number which can be used to determine when the information is updated last</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2057839" y="3900776"/>
            <a:ext cx="9788837" cy="902043"/>
          </a:xfrm>
          <a:prstGeom prst="rect">
            <a:avLst/>
          </a:prstGeom>
        </p:spPr>
      </p:pic>
    </p:spTree>
    <p:extLst>
      <p:ext uri="{BB962C8B-B14F-4D97-AF65-F5344CB8AC3E}">
        <p14:creationId xmlns:p14="http://schemas.microsoft.com/office/powerpoint/2010/main" val="2300501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GSR concept</a:t>
            </a:r>
            <a:endParaRPr lang="en-IN" dirty="0"/>
          </a:p>
        </p:txBody>
      </p:sp>
      <p:sp>
        <p:nvSpPr>
          <p:cNvPr id="3" name="Content Placeholder 2"/>
          <p:cNvSpPr>
            <a:spLocks noGrp="1"/>
          </p:cNvSpPr>
          <p:nvPr>
            <p:ph idx="1"/>
          </p:nvPr>
        </p:nvSpPr>
        <p:spPr/>
        <p:txBody>
          <a:bodyPr/>
          <a:lstStyle/>
          <a:p>
            <a:pPr marL="0" indent="0">
              <a:buNone/>
            </a:pPr>
            <a:r>
              <a:rPr lang="en-US" dirty="0" smtClean="0"/>
              <a:t>3. Next </a:t>
            </a:r>
            <a:r>
              <a:rPr lang="en-US" dirty="0"/>
              <a:t>Hop Table : Next hop table will contain the information about the </a:t>
            </a:r>
            <a:r>
              <a:rPr lang="en-US" dirty="0" smtClean="0"/>
              <a:t>immediate </a:t>
            </a:r>
            <a:r>
              <a:rPr lang="en-US" dirty="0"/>
              <a:t>neighbor of a particular node</a:t>
            </a:r>
            <a:r>
              <a:rPr lang="en-US" dirty="0" smtClean="0"/>
              <a:t>.</a:t>
            </a:r>
          </a:p>
          <a:p>
            <a:pPr marL="0" indent="0">
              <a:buNone/>
            </a:pPr>
            <a:r>
              <a:rPr lang="en-US" b="1" dirty="0"/>
              <a:t>These tables are updated on every step and ensures that each node receives correct information about all the nodes including their distances.</a:t>
            </a: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4641819" y="4539170"/>
            <a:ext cx="5969670" cy="725287"/>
          </a:xfrm>
          <a:prstGeom prst="rect">
            <a:avLst/>
          </a:prstGeom>
        </p:spPr>
      </p:pic>
    </p:spTree>
    <p:extLst>
      <p:ext uri="{BB962C8B-B14F-4D97-AF65-F5344CB8AC3E}">
        <p14:creationId xmlns:p14="http://schemas.microsoft.com/office/powerpoint/2010/main" val="562222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r>
              <a:rPr lang="en-US" dirty="0"/>
              <a:t>GSR broadcasts the routing tables to its immediate neighbors rather than flooding it to all the nodes as Link State Routing protocol does.</a:t>
            </a:r>
          </a:p>
          <a:p>
            <a:r>
              <a:rPr lang="en-US" dirty="0"/>
              <a:t>Consider a network of 4 nodes having a distance of “1” on each of its edge. Below mentioned steps will let you know how GSR works and how its routing tables are updated.</a:t>
            </a:r>
            <a:endParaRPr lang="en-IN" dirty="0"/>
          </a:p>
        </p:txBody>
      </p:sp>
      <p:pic>
        <p:nvPicPr>
          <p:cNvPr id="4" name="Picture 3"/>
          <p:cNvPicPr>
            <a:picLocks noChangeAspect="1"/>
          </p:cNvPicPr>
          <p:nvPr/>
        </p:nvPicPr>
        <p:blipFill>
          <a:blip r:embed="rId2"/>
          <a:stretch>
            <a:fillRect/>
          </a:stretch>
        </p:blipFill>
        <p:spPr>
          <a:xfrm>
            <a:off x="8629565" y="4092605"/>
            <a:ext cx="2549086" cy="2516819"/>
          </a:xfrm>
          <a:prstGeom prst="rect">
            <a:avLst/>
          </a:prstGeom>
        </p:spPr>
      </p:pic>
    </p:spTree>
    <p:extLst>
      <p:ext uri="{BB962C8B-B14F-4D97-AF65-F5344CB8AC3E}">
        <p14:creationId xmlns:p14="http://schemas.microsoft.com/office/powerpoint/2010/main" val="3916477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GSR </a:t>
            </a:r>
            <a:endParaRPr lang="en-IN" dirty="0"/>
          </a:p>
        </p:txBody>
      </p:sp>
      <p:sp>
        <p:nvSpPr>
          <p:cNvPr id="3" name="Content Placeholder 2"/>
          <p:cNvSpPr>
            <a:spLocks noGrp="1"/>
          </p:cNvSpPr>
          <p:nvPr>
            <p:ph idx="1"/>
          </p:nvPr>
        </p:nvSpPr>
        <p:spPr/>
        <p:txBody>
          <a:bodyPr/>
          <a:lstStyle/>
          <a:p>
            <a:r>
              <a:rPr lang="en-US" dirty="0"/>
              <a:t>For Node “X” : Firstly three tables as mentioned above will be maintained which includes distance table, Topology table and Next hop tables. This same process will be done for rest of the nodes too.</a:t>
            </a:r>
            <a:endParaRPr lang="en-IN" dirty="0"/>
          </a:p>
        </p:txBody>
      </p:sp>
      <p:pic>
        <p:nvPicPr>
          <p:cNvPr id="4" name="Picture 3"/>
          <p:cNvPicPr>
            <a:picLocks noChangeAspect="1"/>
          </p:cNvPicPr>
          <p:nvPr/>
        </p:nvPicPr>
        <p:blipFill>
          <a:blip r:embed="rId2"/>
          <a:stretch>
            <a:fillRect/>
          </a:stretch>
        </p:blipFill>
        <p:spPr>
          <a:xfrm>
            <a:off x="3003704" y="4001294"/>
            <a:ext cx="7840302" cy="2026644"/>
          </a:xfrm>
          <a:prstGeom prst="rect">
            <a:avLst/>
          </a:prstGeom>
        </p:spPr>
      </p:pic>
    </p:spTree>
    <p:extLst>
      <p:ext uri="{BB962C8B-B14F-4D97-AF65-F5344CB8AC3E}">
        <p14:creationId xmlns:p14="http://schemas.microsoft.com/office/powerpoint/2010/main" val="2221960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GSR</a:t>
            </a:r>
            <a:endParaRPr lang="en-IN" dirty="0"/>
          </a:p>
        </p:txBody>
      </p:sp>
      <p:sp>
        <p:nvSpPr>
          <p:cNvPr id="3" name="Content Placeholder 2"/>
          <p:cNvSpPr>
            <a:spLocks noGrp="1"/>
          </p:cNvSpPr>
          <p:nvPr>
            <p:ph idx="1"/>
          </p:nvPr>
        </p:nvSpPr>
        <p:spPr/>
        <p:txBody>
          <a:bodyPr>
            <a:normAutofit lnSpcReduction="10000"/>
          </a:bodyPr>
          <a:lstStyle/>
          <a:p>
            <a:r>
              <a:rPr lang="en-US" dirty="0"/>
              <a:t>Secondly, broadcasting of all the tables will be done to all the immediate neighbors of “X” i.e. “Y” and “Z”.</a:t>
            </a:r>
          </a:p>
          <a:p>
            <a:r>
              <a:rPr lang="en-US" dirty="0"/>
              <a:t>These tables are updated at “X”, “Y” &amp; “T” nodes respectively.</a:t>
            </a:r>
          </a:p>
          <a:p>
            <a:r>
              <a:rPr lang="en-US" dirty="0"/>
              <a:t>Same will be done for node “Y”. After first </a:t>
            </a:r>
            <a:r>
              <a:rPr lang="en-US" dirty="0" err="1"/>
              <a:t>updation</a:t>
            </a:r>
            <a:r>
              <a:rPr lang="en-US" dirty="0"/>
              <a:t> from “X”, node “Y” will broadcast the tables to its immediate neighbors i.e. “X” &amp; “T” and those tables will be updated accordingly. This will be done for “T” &amp; “Z” also.</a:t>
            </a:r>
          </a:p>
          <a:p>
            <a:r>
              <a:rPr lang="en-US" dirty="0"/>
              <a:t>Once done, all the nodes “X”, “Y”, “Z” &amp; “T” will be having the updated routing tables containing distances from each, with the help of which an optimal path can be chosen if data needs to be transferred from one node to other.</a:t>
            </a:r>
            <a:endParaRPr lang="en-IN" dirty="0"/>
          </a:p>
        </p:txBody>
      </p:sp>
    </p:spTree>
    <p:extLst>
      <p:ext uri="{BB962C8B-B14F-4D97-AF65-F5344CB8AC3E}">
        <p14:creationId xmlns:p14="http://schemas.microsoft.com/office/powerpoint/2010/main" val="2472064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GSR updated tables</a:t>
            </a:r>
            <a:endParaRPr lang="en-IN" dirty="0"/>
          </a:p>
        </p:txBody>
      </p:sp>
      <p:pic>
        <p:nvPicPr>
          <p:cNvPr id="4" name="Content Placeholder 3"/>
          <p:cNvPicPr>
            <a:picLocks noGrp="1" noChangeAspect="1"/>
          </p:cNvPicPr>
          <p:nvPr>
            <p:ph idx="1"/>
          </p:nvPr>
        </p:nvPicPr>
        <p:blipFill>
          <a:blip r:embed="rId2"/>
          <a:stretch>
            <a:fillRect/>
          </a:stretch>
        </p:blipFill>
        <p:spPr>
          <a:xfrm>
            <a:off x="901952" y="1544715"/>
            <a:ext cx="6498582" cy="1615735"/>
          </a:xfrm>
          <a:prstGeom prst="rect">
            <a:avLst/>
          </a:prstGeom>
        </p:spPr>
      </p:pic>
      <p:pic>
        <p:nvPicPr>
          <p:cNvPr id="5" name="Picture 4"/>
          <p:cNvPicPr>
            <a:picLocks noChangeAspect="1"/>
          </p:cNvPicPr>
          <p:nvPr/>
        </p:nvPicPr>
        <p:blipFill>
          <a:blip r:embed="rId3"/>
          <a:stretch>
            <a:fillRect/>
          </a:stretch>
        </p:blipFill>
        <p:spPr>
          <a:xfrm>
            <a:off x="999605" y="3423959"/>
            <a:ext cx="6482223" cy="1591924"/>
          </a:xfrm>
          <a:prstGeom prst="rect">
            <a:avLst/>
          </a:prstGeom>
        </p:spPr>
      </p:pic>
      <p:pic>
        <p:nvPicPr>
          <p:cNvPr id="6" name="Picture 5"/>
          <p:cNvPicPr>
            <a:picLocks noChangeAspect="1"/>
          </p:cNvPicPr>
          <p:nvPr/>
        </p:nvPicPr>
        <p:blipFill>
          <a:blip r:embed="rId4"/>
          <a:stretch>
            <a:fillRect/>
          </a:stretch>
        </p:blipFill>
        <p:spPr>
          <a:xfrm>
            <a:off x="1512818" y="5279392"/>
            <a:ext cx="5276850" cy="1333500"/>
          </a:xfrm>
          <a:prstGeom prst="rect">
            <a:avLst/>
          </a:prstGeom>
        </p:spPr>
      </p:pic>
      <p:sp>
        <p:nvSpPr>
          <p:cNvPr id="7" name="TextBox 6"/>
          <p:cNvSpPr txBox="1"/>
          <p:nvPr/>
        </p:nvSpPr>
        <p:spPr>
          <a:xfrm>
            <a:off x="7803472" y="2352582"/>
            <a:ext cx="1917577" cy="369332"/>
          </a:xfrm>
          <a:prstGeom prst="rect">
            <a:avLst/>
          </a:prstGeom>
          <a:noFill/>
        </p:spPr>
        <p:txBody>
          <a:bodyPr wrap="square" rtlCol="0">
            <a:spAutoFit/>
          </a:bodyPr>
          <a:lstStyle/>
          <a:p>
            <a:r>
              <a:rPr lang="en-US" dirty="0" smtClean="0"/>
              <a:t>Node X</a:t>
            </a:r>
            <a:endParaRPr lang="en-IN" dirty="0"/>
          </a:p>
        </p:txBody>
      </p:sp>
      <p:sp>
        <p:nvSpPr>
          <p:cNvPr id="9" name="TextBox 8"/>
          <p:cNvSpPr txBox="1"/>
          <p:nvPr/>
        </p:nvSpPr>
        <p:spPr>
          <a:xfrm>
            <a:off x="7938116" y="4035255"/>
            <a:ext cx="1917577" cy="369332"/>
          </a:xfrm>
          <a:prstGeom prst="rect">
            <a:avLst/>
          </a:prstGeom>
          <a:noFill/>
        </p:spPr>
        <p:txBody>
          <a:bodyPr wrap="square" rtlCol="0">
            <a:spAutoFit/>
          </a:bodyPr>
          <a:lstStyle/>
          <a:p>
            <a:r>
              <a:rPr lang="en-US" dirty="0" smtClean="0"/>
              <a:t>Node Y</a:t>
            </a:r>
            <a:endParaRPr lang="en-IN" dirty="0"/>
          </a:p>
        </p:txBody>
      </p:sp>
      <p:sp>
        <p:nvSpPr>
          <p:cNvPr id="10" name="TextBox 9"/>
          <p:cNvSpPr txBox="1"/>
          <p:nvPr/>
        </p:nvSpPr>
        <p:spPr>
          <a:xfrm>
            <a:off x="7481828" y="5959892"/>
            <a:ext cx="1917577" cy="369332"/>
          </a:xfrm>
          <a:prstGeom prst="rect">
            <a:avLst/>
          </a:prstGeom>
          <a:noFill/>
        </p:spPr>
        <p:txBody>
          <a:bodyPr wrap="square" rtlCol="0">
            <a:spAutoFit/>
          </a:bodyPr>
          <a:lstStyle/>
          <a:p>
            <a:r>
              <a:rPr lang="en-US" dirty="0" smtClean="0"/>
              <a:t>Node Z</a:t>
            </a:r>
            <a:endParaRPr lang="en-IN" dirty="0"/>
          </a:p>
        </p:txBody>
      </p:sp>
    </p:spTree>
    <p:extLst>
      <p:ext uri="{BB962C8B-B14F-4D97-AF65-F5344CB8AC3E}">
        <p14:creationId xmlns:p14="http://schemas.microsoft.com/office/powerpoint/2010/main" val="1915833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GSR</a:t>
            </a:r>
            <a:endParaRPr lang="en-IN" dirty="0"/>
          </a:p>
        </p:txBody>
      </p:sp>
      <p:sp>
        <p:nvSpPr>
          <p:cNvPr id="3" name="Content Placeholder 2"/>
          <p:cNvSpPr>
            <a:spLocks noGrp="1"/>
          </p:cNvSpPr>
          <p:nvPr>
            <p:ph idx="1"/>
          </p:nvPr>
        </p:nvSpPr>
        <p:spPr>
          <a:xfrm>
            <a:off x="979099" y="1435008"/>
            <a:ext cx="10233800" cy="4351338"/>
          </a:xfrm>
        </p:spPr>
        <p:txBody>
          <a:bodyPr/>
          <a:lstStyle/>
          <a:p>
            <a:r>
              <a:rPr lang="en-US" b="1" dirty="0"/>
              <a:t>Now, broadcasting of topology tables of “X” will take place to its </a:t>
            </a:r>
            <a:r>
              <a:rPr lang="en-US" b="1" dirty="0" err="1"/>
              <a:t>neighbour</a:t>
            </a:r>
            <a:r>
              <a:rPr lang="en-US" b="1" dirty="0"/>
              <a:t> i.e. “Y” &amp; “Z” and updated tables will be like as mentioned below.</a:t>
            </a:r>
            <a:endParaRPr lang="en-US" dirty="0"/>
          </a:p>
          <a:p>
            <a:endParaRPr lang="en-IN" dirty="0"/>
          </a:p>
        </p:txBody>
      </p:sp>
      <p:pic>
        <p:nvPicPr>
          <p:cNvPr id="4" name="Picture 3"/>
          <p:cNvPicPr>
            <a:picLocks noChangeAspect="1"/>
          </p:cNvPicPr>
          <p:nvPr/>
        </p:nvPicPr>
        <p:blipFill>
          <a:blip r:embed="rId2"/>
          <a:stretch>
            <a:fillRect/>
          </a:stretch>
        </p:blipFill>
        <p:spPr>
          <a:xfrm>
            <a:off x="1039703" y="2899117"/>
            <a:ext cx="7734394" cy="3208521"/>
          </a:xfrm>
          <a:prstGeom prst="rect">
            <a:avLst/>
          </a:prstGeom>
        </p:spPr>
      </p:pic>
      <p:sp>
        <p:nvSpPr>
          <p:cNvPr id="5" name="Rectangle 4"/>
          <p:cNvSpPr/>
          <p:nvPr/>
        </p:nvSpPr>
        <p:spPr>
          <a:xfrm>
            <a:off x="9079345" y="3369819"/>
            <a:ext cx="2937164" cy="1477328"/>
          </a:xfrm>
          <a:prstGeom prst="rect">
            <a:avLst/>
          </a:prstGeom>
        </p:spPr>
        <p:txBody>
          <a:bodyPr wrap="square">
            <a:spAutoFit/>
          </a:bodyPr>
          <a:lstStyle/>
          <a:p>
            <a:r>
              <a:rPr lang="en-US" b="1" dirty="0">
                <a:solidFill>
                  <a:srgbClr val="E06092"/>
                </a:solidFill>
                <a:latin typeface="-apple-system"/>
              </a:rPr>
              <a:t>Similarly, these tables are further updated with topology tables of “Y”, “Z” &amp; “T” as done in case of “X.</a:t>
            </a:r>
            <a:endParaRPr lang="en-US" b="0" i="0" dirty="0">
              <a:solidFill>
                <a:srgbClr val="212529"/>
              </a:solidFill>
              <a:effectLst/>
              <a:latin typeface="-apple-system"/>
            </a:endParaRPr>
          </a:p>
        </p:txBody>
      </p:sp>
    </p:spTree>
    <p:extLst>
      <p:ext uri="{BB962C8B-B14F-4D97-AF65-F5344CB8AC3E}">
        <p14:creationId xmlns:p14="http://schemas.microsoft.com/office/powerpoint/2010/main" val="2972426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IN" dirty="0"/>
          </a:p>
        </p:txBody>
      </p:sp>
      <p:sp>
        <p:nvSpPr>
          <p:cNvPr id="3" name="Content Placeholder 2"/>
          <p:cNvSpPr>
            <a:spLocks noGrp="1"/>
          </p:cNvSpPr>
          <p:nvPr>
            <p:ph idx="1"/>
          </p:nvPr>
        </p:nvSpPr>
        <p:spPr/>
        <p:txBody>
          <a:bodyPr/>
          <a:lstStyle/>
          <a:p>
            <a:pPr marL="0" indent="0">
              <a:buNone/>
            </a:pPr>
            <a:r>
              <a:rPr lang="en-US" b="1" u="sng" dirty="0"/>
              <a:t>Advantages : Global State Routing Protocol</a:t>
            </a:r>
            <a:endParaRPr lang="en-US" dirty="0"/>
          </a:p>
          <a:p>
            <a:r>
              <a:rPr lang="en-US" b="1" dirty="0"/>
              <a:t>Higher accuracy of GSR in generating optimal path as compared to LSR.</a:t>
            </a:r>
            <a:endParaRPr lang="en-US" dirty="0"/>
          </a:p>
          <a:p>
            <a:r>
              <a:rPr lang="en-US" b="1" dirty="0"/>
              <a:t>Broadcasting reduces error rate as compare to flooding used in LSR.</a:t>
            </a:r>
            <a:endParaRPr lang="en-US" dirty="0"/>
          </a:p>
          <a:p>
            <a:pPr marL="0" indent="0">
              <a:buNone/>
            </a:pPr>
            <a:r>
              <a:rPr lang="en-US" b="1" u="sng" dirty="0"/>
              <a:t>Disadvantages : Global State Routing Protocol</a:t>
            </a:r>
            <a:endParaRPr lang="en-US" dirty="0"/>
          </a:p>
          <a:p>
            <a:r>
              <a:rPr lang="en-US" b="1" dirty="0"/>
              <a:t>Large bandwidth consumption.</a:t>
            </a:r>
            <a:endParaRPr lang="en-US" dirty="0"/>
          </a:p>
          <a:p>
            <a:r>
              <a:rPr lang="en-US" b="1" dirty="0"/>
              <a:t>Higher operational cost.</a:t>
            </a:r>
            <a:endParaRPr lang="en-US" dirty="0"/>
          </a:p>
          <a:p>
            <a:r>
              <a:rPr lang="en-US" b="1" dirty="0"/>
              <a:t>Large Message size resulting in more time consumption.</a:t>
            </a:r>
            <a:endParaRPr lang="en-US" dirty="0"/>
          </a:p>
          <a:p>
            <a:endParaRPr lang="en-IN" dirty="0"/>
          </a:p>
        </p:txBody>
      </p:sp>
    </p:spTree>
    <p:extLst>
      <p:ext uri="{BB962C8B-B14F-4D97-AF65-F5344CB8AC3E}">
        <p14:creationId xmlns:p14="http://schemas.microsoft.com/office/powerpoint/2010/main" val="3777309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Reactive Protocols –Dynamic Source Routing</a:t>
            </a:r>
            <a:endParaRPr lang="en-IN" dirty="0"/>
          </a:p>
        </p:txBody>
      </p:sp>
      <p:sp>
        <p:nvSpPr>
          <p:cNvPr id="3" name="Content Placeholder 2"/>
          <p:cNvSpPr>
            <a:spLocks noGrp="1"/>
          </p:cNvSpPr>
          <p:nvPr>
            <p:ph idx="1"/>
          </p:nvPr>
        </p:nvSpPr>
        <p:spPr/>
        <p:txBody>
          <a:bodyPr>
            <a:normAutofit fontScale="70000" lnSpcReduction="20000"/>
          </a:bodyPr>
          <a:lstStyle/>
          <a:p>
            <a:r>
              <a:rPr lang="en-US" b="1" dirty="0"/>
              <a:t>Dynamic Source Routing (DSR) comes under the reactive routing protocol category, as it is capable of discovering the route from source to destination only when required and needed.</a:t>
            </a:r>
            <a:endParaRPr lang="en-US" dirty="0"/>
          </a:p>
          <a:p>
            <a:r>
              <a:rPr lang="en-US" b="1" dirty="0"/>
              <a:t>Dynamic Source Routing protocol uses a process called “Route Discovery Mechanism” that is capable of discovering the route for data packets from source node to destination nodes using intermediate nodes.</a:t>
            </a:r>
            <a:endParaRPr lang="en-US" dirty="0"/>
          </a:p>
          <a:p>
            <a:r>
              <a:rPr lang="en-US" b="1" dirty="0"/>
              <a:t>As like proactive routing protocols such as Global State Routing an Dynamic Sequence Distance Vector Routing no separate table is maintained.</a:t>
            </a:r>
            <a:endParaRPr lang="en-US" dirty="0"/>
          </a:p>
          <a:p>
            <a:r>
              <a:rPr lang="en-US" b="1" dirty="0"/>
              <a:t>The major change in DSR as compare to GSR and DSDV is, in DSDV after asking a requirement of route from source to destination, path via intermediate nodes is checked for its length. </a:t>
            </a:r>
            <a:endParaRPr lang="en-US" b="1" dirty="0" smtClean="0"/>
          </a:p>
          <a:p>
            <a:r>
              <a:rPr lang="en-US" b="1" dirty="0" smtClean="0"/>
              <a:t>Then </a:t>
            </a:r>
            <a:r>
              <a:rPr lang="en-US" b="1" dirty="0"/>
              <a:t>a “Re-Request” packet is sent back from destination to source via the smallest route possible in the whole network. The “Re-Request” packet does contains its unique ID also.</a:t>
            </a:r>
            <a:endParaRPr lang="en-US" dirty="0"/>
          </a:p>
          <a:p>
            <a:r>
              <a:rPr lang="en-US" b="1" dirty="0"/>
              <a:t>This process of separately sending a “Re-Request” packet from destination to source makes it easier for the sender to send the data packets on fixed path rather than sending it on multiple paths to check for total distance.</a:t>
            </a:r>
            <a:endParaRPr lang="en-US" dirty="0"/>
          </a:p>
          <a:p>
            <a:pPr marL="0" indent="0">
              <a:buNone/>
            </a:pPr>
            <a:endParaRPr lang="en-IN" dirty="0"/>
          </a:p>
        </p:txBody>
      </p:sp>
    </p:spTree>
    <p:extLst>
      <p:ext uri="{BB962C8B-B14F-4D97-AF65-F5344CB8AC3E}">
        <p14:creationId xmlns:p14="http://schemas.microsoft.com/office/powerpoint/2010/main" val="214378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Dynamic Topologies:</a:t>
            </a:r>
            <a:r>
              <a:rPr lang="en-US" dirty="0"/>
              <a:t> </a:t>
            </a:r>
            <a:br>
              <a:rPr lang="en-US" dirty="0"/>
            </a:br>
            <a:r>
              <a:rPr lang="en-US" dirty="0"/>
              <a:t>Network topology which is typically </a:t>
            </a:r>
            <a:r>
              <a:rPr lang="en-US" dirty="0" err="1"/>
              <a:t>multihop</a:t>
            </a:r>
            <a:r>
              <a:rPr lang="en-US" dirty="0"/>
              <a:t> may change randomly and rapidly with time, it can form unidirectional or bi-directional links. </a:t>
            </a:r>
          </a:p>
          <a:p>
            <a:pPr fontAlgn="base"/>
            <a:r>
              <a:rPr lang="en-US" b="1" dirty="0"/>
              <a:t>Bandwidth constrained, variable capacity links:</a:t>
            </a:r>
            <a:r>
              <a:rPr lang="en-US" dirty="0"/>
              <a:t> </a:t>
            </a:r>
            <a:br>
              <a:rPr lang="en-US" dirty="0"/>
            </a:br>
            <a:r>
              <a:rPr lang="en-US" dirty="0"/>
              <a:t>Wireless links usually have lower reliability, efficiency, stability, and capacity as compared to a wired network</a:t>
            </a:r>
          </a:p>
          <a:p>
            <a:pPr fontAlgn="base"/>
            <a:r>
              <a:rPr lang="en-US" b="1" dirty="0"/>
              <a:t>Autonomous Behavior:</a:t>
            </a:r>
            <a:r>
              <a:rPr lang="en-US" dirty="0"/>
              <a:t> </a:t>
            </a:r>
            <a:br>
              <a:rPr lang="en-US" dirty="0"/>
            </a:br>
            <a:r>
              <a:rPr lang="en-US" dirty="0"/>
              <a:t>Each node can act as a host and router, which shows its autonomous behavior. </a:t>
            </a:r>
          </a:p>
          <a:p>
            <a:pPr fontAlgn="base"/>
            <a:r>
              <a:rPr lang="en-US" b="1" dirty="0"/>
              <a:t>Energy Constrained Operation:</a:t>
            </a:r>
            <a:r>
              <a:rPr lang="en-US" dirty="0"/>
              <a:t> </a:t>
            </a:r>
            <a:br>
              <a:rPr lang="en-US" dirty="0"/>
            </a:br>
            <a:r>
              <a:rPr lang="en-US" dirty="0"/>
              <a:t>As </a:t>
            </a:r>
            <a:r>
              <a:rPr lang="en-US" dirty="0" smtClean="0"/>
              <a:t>nodes </a:t>
            </a:r>
            <a:r>
              <a:rPr lang="en-US" dirty="0"/>
              <a:t>rely on batteries or other exhaustible means for their energy. Mobile nodes are characterized by less memory, power, and lightweight features. </a:t>
            </a:r>
          </a:p>
        </p:txBody>
      </p:sp>
    </p:spTree>
    <p:extLst>
      <p:ext uri="{BB962C8B-B14F-4D97-AF65-F5344CB8AC3E}">
        <p14:creationId xmlns:p14="http://schemas.microsoft.com/office/powerpoint/2010/main" val="1348884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DSR working</a:t>
            </a:r>
            <a:endParaRPr lang="en-IN" dirty="0"/>
          </a:p>
        </p:txBody>
      </p:sp>
      <p:sp>
        <p:nvSpPr>
          <p:cNvPr id="3" name="Content Placeholder 2"/>
          <p:cNvSpPr>
            <a:spLocks noGrp="1"/>
          </p:cNvSpPr>
          <p:nvPr>
            <p:ph idx="1"/>
          </p:nvPr>
        </p:nvSpPr>
        <p:spPr/>
        <p:txBody>
          <a:bodyPr/>
          <a:lstStyle/>
          <a:p>
            <a:r>
              <a:rPr lang="en-US" dirty="0"/>
              <a:t>Dynamic Source Routing does broadcast the route to its neighbors but does not floods the information. It only trace the route by calculating the total distance or by calculating the number of nodes present in between source and destination nodes.</a:t>
            </a:r>
          </a:p>
          <a:p>
            <a:r>
              <a:rPr lang="en-US" dirty="0"/>
              <a:t>Consider a network containing 10 nodes where node N1 being the source and node N10 being the destination nodes. Below mentioned steps will let you know how DSR protocol works and how Re-Request packet is transmitted through the network.</a:t>
            </a:r>
            <a:endParaRPr lang="en-IN" dirty="0"/>
          </a:p>
        </p:txBody>
      </p:sp>
    </p:spTree>
    <p:extLst>
      <p:ext uri="{BB962C8B-B14F-4D97-AF65-F5344CB8AC3E}">
        <p14:creationId xmlns:p14="http://schemas.microsoft.com/office/powerpoint/2010/main" val="608612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pic>
        <p:nvPicPr>
          <p:cNvPr id="4" name="Content Placeholder 3"/>
          <p:cNvPicPr>
            <a:picLocks noGrp="1" noChangeAspect="1"/>
          </p:cNvPicPr>
          <p:nvPr>
            <p:ph idx="1"/>
          </p:nvPr>
        </p:nvPicPr>
        <p:blipFill>
          <a:blip r:embed="rId2"/>
          <a:stretch>
            <a:fillRect/>
          </a:stretch>
        </p:blipFill>
        <p:spPr>
          <a:xfrm>
            <a:off x="2541587" y="2162969"/>
            <a:ext cx="7391400" cy="3676650"/>
          </a:xfrm>
          <a:prstGeom prst="rect">
            <a:avLst/>
          </a:prstGeom>
        </p:spPr>
      </p:pic>
    </p:spTree>
    <p:extLst>
      <p:ext uri="{BB962C8B-B14F-4D97-AF65-F5344CB8AC3E}">
        <p14:creationId xmlns:p14="http://schemas.microsoft.com/office/powerpoint/2010/main" val="1900656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DSR</a:t>
            </a:r>
            <a:endParaRPr lang="en-IN" dirty="0"/>
          </a:p>
        </p:txBody>
      </p:sp>
      <p:sp>
        <p:nvSpPr>
          <p:cNvPr id="3" name="Content Placeholder 2"/>
          <p:cNvSpPr>
            <a:spLocks noGrp="1"/>
          </p:cNvSpPr>
          <p:nvPr>
            <p:ph idx="1"/>
          </p:nvPr>
        </p:nvSpPr>
        <p:spPr/>
        <p:txBody>
          <a:bodyPr>
            <a:normAutofit fontScale="85000" lnSpcReduction="20000"/>
          </a:bodyPr>
          <a:lstStyle/>
          <a:p>
            <a:r>
              <a:rPr lang="en-US" dirty="0"/>
              <a:t>Step 1: Start from source node N1 and broadcast the information about it to its neighbors i.e. in this case the route information is “&lt;1&gt;”, because of its one-to-one link between node N1 and N2.</a:t>
            </a:r>
          </a:p>
          <a:p>
            <a:r>
              <a:rPr lang="en-US" dirty="0"/>
              <a:t>Step 2: Broadcast previous route information to neighbors of node N2 i.e. to node N3, N4, N5. The new route will remain same “&lt;1,2&gt;” in all the cases.</a:t>
            </a:r>
          </a:p>
          <a:p>
            <a:r>
              <a:rPr lang="en-US" dirty="0"/>
              <a:t>Step 3: Take node N3 and broadcast previous route(&lt;1,2&gt;) to next neighboring nodes i.e. node N6. New route till node N6 will be “&lt;1,2,3&gt;” and same process can be done for other nodes i.e. Node N4 and N5.</a:t>
            </a:r>
          </a:p>
          <a:p>
            <a:r>
              <a:rPr lang="en-US" dirty="0"/>
              <a:t>Step 4 : Further, broadcast the new routes i.e. &lt;1,2,3,6&gt; , &lt;1,2,4&gt; , &lt;1,2,5&gt; to nodes N8, N7 &amp; N9 respectively.</a:t>
            </a:r>
          </a:p>
          <a:p>
            <a:r>
              <a:rPr lang="en-US" dirty="0"/>
              <a:t>Step 5: Repeat the above steps until destination node is reached via all the routes.</a:t>
            </a:r>
          </a:p>
          <a:p>
            <a:r>
              <a:rPr lang="en-US" dirty="0"/>
              <a:t>The updated routes will be as:</a:t>
            </a:r>
            <a:endParaRPr lang="en-IN" dirty="0"/>
          </a:p>
        </p:txBody>
      </p:sp>
    </p:spTree>
    <p:extLst>
      <p:ext uri="{BB962C8B-B14F-4D97-AF65-F5344CB8AC3E}">
        <p14:creationId xmlns:p14="http://schemas.microsoft.com/office/powerpoint/2010/main" val="4007001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DSR-Updated Network</a:t>
            </a:r>
            <a:endParaRPr lang="en-IN" dirty="0"/>
          </a:p>
        </p:txBody>
      </p:sp>
      <p:pic>
        <p:nvPicPr>
          <p:cNvPr id="4" name="Content Placeholder 3"/>
          <p:cNvPicPr>
            <a:picLocks noGrp="1" noChangeAspect="1"/>
          </p:cNvPicPr>
          <p:nvPr>
            <p:ph idx="1"/>
          </p:nvPr>
        </p:nvPicPr>
        <p:blipFill>
          <a:blip r:embed="rId2"/>
          <a:stretch>
            <a:fillRect/>
          </a:stretch>
        </p:blipFill>
        <p:spPr>
          <a:xfrm>
            <a:off x="2336800" y="2162969"/>
            <a:ext cx="7800975" cy="3676650"/>
          </a:xfrm>
          <a:prstGeom prst="rect">
            <a:avLst/>
          </a:prstGeom>
        </p:spPr>
      </p:pic>
    </p:spTree>
    <p:extLst>
      <p:ext uri="{BB962C8B-B14F-4D97-AF65-F5344CB8AC3E}">
        <p14:creationId xmlns:p14="http://schemas.microsoft.com/office/powerpoint/2010/main" val="2048114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DSR</a:t>
            </a:r>
            <a:endParaRPr lang="en-IN" dirty="0"/>
          </a:p>
        </p:txBody>
      </p:sp>
      <p:sp>
        <p:nvSpPr>
          <p:cNvPr id="3" name="Content Placeholder 2"/>
          <p:cNvSpPr>
            <a:spLocks noGrp="1"/>
          </p:cNvSpPr>
          <p:nvPr>
            <p:ph idx="1"/>
          </p:nvPr>
        </p:nvSpPr>
        <p:spPr/>
        <p:txBody>
          <a:bodyPr>
            <a:normAutofit fontScale="92500" lnSpcReduction="20000"/>
          </a:bodyPr>
          <a:lstStyle/>
          <a:p>
            <a:r>
              <a:rPr lang="en-US" dirty="0"/>
              <a:t>After this, “Re-Request” packet will be sent in backward direction i.e. from destination node “N10” to source node “N1”. It will trace the shortest route by counting the number of nodes from route discovered in previous steps.</a:t>
            </a:r>
          </a:p>
          <a:p>
            <a:r>
              <a:rPr lang="en-US" dirty="0"/>
              <a:t>The three possible routes are :</a:t>
            </a:r>
          </a:p>
          <a:p>
            <a:r>
              <a:rPr lang="en-US" dirty="0"/>
              <a:t>Route 1: &lt;1,2,3,6,8&gt;</a:t>
            </a:r>
          </a:p>
          <a:p>
            <a:r>
              <a:rPr lang="en-US" dirty="0"/>
              <a:t>Route 2: &lt;1,2,4,7,8&gt;</a:t>
            </a:r>
          </a:p>
          <a:p>
            <a:r>
              <a:rPr lang="en-US" dirty="0"/>
              <a:t>Route 3: &lt;1,2,5,9&gt;</a:t>
            </a:r>
          </a:p>
          <a:p>
            <a:r>
              <a:rPr lang="en-US" dirty="0"/>
              <a:t>Route 3 i.e. "&lt;1,2,5,9&gt;” will be chosen as it contains the least number of nodes and hence it will definitely be the shortest path and then data can be transferred accordingly.</a:t>
            </a:r>
          </a:p>
          <a:p>
            <a:r>
              <a:rPr lang="en-US" dirty="0"/>
              <a:t>The Re-Request Packet route can be located as:</a:t>
            </a:r>
            <a:endParaRPr lang="en-IN" dirty="0"/>
          </a:p>
        </p:txBody>
      </p:sp>
    </p:spTree>
    <p:extLst>
      <p:ext uri="{BB962C8B-B14F-4D97-AF65-F5344CB8AC3E}">
        <p14:creationId xmlns:p14="http://schemas.microsoft.com/office/powerpoint/2010/main" val="2648505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41587" y="2148681"/>
            <a:ext cx="7391400" cy="3705225"/>
          </a:xfrm>
          <a:prstGeom prst="rect">
            <a:avLst/>
          </a:prstGeom>
        </p:spPr>
      </p:pic>
    </p:spTree>
    <p:extLst>
      <p:ext uri="{BB962C8B-B14F-4D97-AF65-F5344CB8AC3E}">
        <p14:creationId xmlns:p14="http://schemas.microsoft.com/office/powerpoint/2010/main" val="1322037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Advantages : Dynamic Source Routing Protocol</a:t>
            </a:r>
          </a:p>
          <a:p>
            <a:r>
              <a:rPr lang="en-US" dirty="0"/>
              <a:t>A perfect route is discovered always.</a:t>
            </a:r>
          </a:p>
          <a:p>
            <a:r>
              <a:rPr lang="en-US" dirty="0"/>
              <a:t>Highly efficient.</a:t>
            </a:r>
          </a:p>
          <a:p>
            <a:r>
              <a:rPr lang="en-US" dirty="0"/>
              <a:t>Low bandwidth Consumption.</a:t>
            </a:r>
          </a:p>
          <a:p>
            <a:pPr marL="0" indent="0">
              <a:buNone/>
            </a:pPr>
            <a:r>
              <a:rPr lang="en-US" dirty="0"/>
              <a:t>Disadvantages : Dynamic Source Routing Protocol</a:t>
            </a:r>
          </a:p>
          <a:p>
            <a:r>
              <a:rPr lang="en-US" dirty="0"/>
              <a:t>If the route gets broke, data transmission cannot happen.</a:t>
            </a:r>
          </a:p>
          <a:p>
            <a:r>
              <a:rPr lang="en-US" dirty="0"/>
              <a:t>Time taking algorithm-Slow.</a:t>
            </a:r>
          </a:p>
          <a:p>
            <a:r>
              <a:rPr lang="en-US" dirty="0"/>
              <a:t>If network is large , then it is impossible for the data packets header to hold whole information of the routes.</a:t>
            </a:r>
            <a:endParaRPr lang="en-IN" dirty="0"/>
          </a:p>
        </p:txBody>
      </p:sp>
    </p:spTree>
    <p:extLst>
      <p:ext uri="{BB962C8B-B14F-4D97-AF65-F5344CB8AC3E}">
        <p14:creationId xmlns:p14="http://schemas.microsoft.com/office/powerpoint/2010/main" val="218862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Ad-Hoc On Demand Distance Vector Routing Protocol(AODV)</a:t>
            </a:r>
            <a:endParaRPr lang="en-IN" dirty="0"/>
          </a:p>
        </p:txBody>
      </p:sp>
      <p:sp>
        <p:nvSpPr>
          <p:cNvPr id="3" name="Content Placeholder 2"/>
          <p:cNvSpPr>
            <a:spLocks noGrp="1"/>
          </p:cNvSpPr>
          <p:nvPr>
            <p:ph idx="1"/>
          </p:nvPr>
        </p:nvSpPr>
        <p:spPr/>
        <p:txBody>
          <a:bodyPr>
            <a:normAutofit fontScale="92500" lnSpcReduction="10000"/>
          </a:bodyPr>
          <a:lstStyle/>
          <a:p>
            <a:r>
              <a:rPr lang="en-US" dirty="0"/>
              <a:t>Another type of reactive routing protocol which does not maintain routes but build the routes as per requirements is Ad-Hoc On Demand Distance Vector Routing Protocol.</a:t>
            </a:r>
          </a:p>
          <a:p>
            <a:r>
              <a:rPr lang="en-US" dirty="0"/>
              <a:t>AODV is used to overcome the drawbacks of Dynamic Source Routing Protocol and Distance Vector Routing Protocol i.e. Dynamic Source Routing is capable of maintaining information of the routes between source and destination which makes it slow. If the network is very large containing a number of routes from source to destination, it is difficult for the data packets header to hold whole information of the routes.</a:t>
            </a:r>
          </a:p>
          <a:p>
            <a:r>
              <a:rPr lang="en-US" dirty="0"/>
              <a:t>In case of Dynamic Source Routing, multiple routes are present for sending a packet from source to destination but AODV overcomes this disadvantage too.</a:t>
            </a:r>
            <a:endParaRPr lang="en-IN" dirty="0"/>
          </a:p>
        </p:txBody>
      </p:sp>
    </p:spTree>
    <p:extLst>
      <p:ext uri="{BB962C8B-B14F-4D97-AF65-F5344CB8AC3E}">
        <p14:creationId xmlns:p14="http://schemas.microsoft.com/office/powerpoint/2010/main" val="591556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AODV</a:t>
            </a:r>
            <a:endParaRPr lang="en-IN" dirty="0"/>
          </a:p>
        </p:txBody>
      </p:sp>
      <p:sp>
        <p:nvSpPr>
          <p:cNvPr id="3" name="Content Placeholder 2"/>
          <p:cNvSpPr>
            <a:spLocks noGrp="1"/>
          </p:cNvSpPr>
          <p:nvPr>
            <p:ph idx="1"/>
          </p:nvPr>
        </p:nvSpPr>
        <p:spPr/>
        <p:txBody>
          <a:bodyPr>
            <a:normAutofit lnSpcReduction="10000"/>
          </a:bodyPr>
          <a:lstStyle/>
          <a:p>
            <a:r>
              <a:rPr lang="en-US" dirty="0"/>
              <a:t>In AODV, along with routing tables of every node, two counters including Sequence Number(SEQ NO) and broadcast ID are maintained also.</a:t>
            </a:r>
          </a:p>
          <a:p>
            <a:r>
              <a:rPr lang="en-US" dirty="0"/>
              <a:t>The destination IP is already known to which data is to be transferred from source. Thus, the destination Sequence Number(SEQ NO) helps to determine an updated path from source to destination.</a:t>
            </a:r>
          </a:p>
          <a:p>
            <a:r>
              <a:rPr lang="en-US" dirty="0"/>
              <a:t>Along with these counters, Route Request(RREQ) and Route Response(RRESP) packets are used in which RREQ is responsible for discovering of route from source to destination and RRESP sends back the route information response to its source.</a:t>
            </a:r>
            <a:endParaRPr lang="en-IN" dirty="0"/>
          </a:p>
        </p:txBody>
      </p:sp>
    </p:spTree>
    <p:extLst>
      <p:ext uri="{BB962C8B-B14F-4D97-AF65-F5344CB8AC3E}">
        <p14:creationId xmlns:p14="http://schemas.microsoft.com/office/powerpoint/2010/main" val="3137105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AODV working</a:t>
            </a:r>
            <a:endParaRPr lang="en-IN" dirty="0"/>
          </a:p>
        </p:txBody>
      </p:sp>
      <p:sp>
        <p:nvSpPr>
          <p:cNvPr id="3" name="Content Placeholder 2"/>
          <p:cNvSpPr>
            <a:spLocks noGrp="1"/>
          </p:cNvSpPr>
          <p:nvPr>
            <p:ph idx="1"/>
          </p:nvPr>
        </p:nvSpPr>
        <p:spPr/>
        <p:txBody>
          <a:bodyPr>
            <a:normAutofit fontScale="92500" lnSpcReduction="20000"/>
          </a:bodyPr>
          <a:lstStyle/>
          <a:p>
            <a:r>
              <a:rPr lang="en-US" dirty="0"/>
              <a:t>In Ad-Hoc On Demand Distance Vector Routing, the source node and destination nodes IP addresses are already known.</a:t>
            </a:r>
          </a:p>
          <a:p>
            <a:r>
              <a:rPr lang="en-US" dirty="0"/>
              <a:t>The goal is to identify, discover and maintain the optimal route between source and destination node in order to send/receive data packets and informative.</a:t>
            </a:r>
          </a:p>
          <a:p>
            <a:r>
              <a:rPr lang="en-US" dirty="0"/>
              <a:t>Each node comprises of a routing table along with below mentioned format of Route Request(RREQ) packet.</a:t>
            </a:r>
          </a:p>
          <a:p>
            <a:r>
              <a:rPr lang="en-US" dirty="0"/>
              <a:t>RREQ { Destination IP, Destination Sequence Number, Source IP, Source Sequence Number, Hop Count}</a:t>
            </a:r>
          </a:p>
          <a:p>
            <a:endParaRPr lang="en-US" dirty="0"/>
          </a:p>
          <a:p>
            <a:r>
              <a:rPr lang="en-US" dirty="0"/>
              <a:t>Consider a network containing 5 nodes that are “X”, “Y”, “Z”,”T”,”D” present at unit distance from each other, where “X” being the source node and “D” being the destination node.</a:t>
            </a:r>
            <a:endParaRPr lang="en-IN" dirty="0"/>
          </a:p>
        </p:txBody>
      </p:sp>
    </p:spTree>
    <p:extLst>
      <p:ext uri="{BB962C8B-B14F-4D97-AF65-F5344CB8AC3E}">
        <p14:creationId xmlns:p14="http://schemas.microsoft.com/office/powerpoint/2010/main" val="111211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endParaRPr lang="en-IN" dirty="0"/>
          </a:p>
        </p:txBody>
      </p:sp>
      <p:sp>
        <p:nvSpPr>
          <p:cNvPr id="3" name="Content Placeholder 2"/>
          <p:cNvSpPr>
            <a:spLocks noGrp="1"/>
          </p:cNvSpPr>
          <p:nvPr>
            <p:ph idx="1"/>
          </p:nvPr>
        </p:nvSpPr>
        <p:spPr/>
        <p:txBody>
          <a:bodyPr/>
          <a:lstStyle/>
          <a:p>
            <a:pPr fontAlgn="base"/>
            <a:r>
              <a:rPr lang="en-US" b="1" dirty="0"/>
              <a:t>Limited Security:</a:t>
            </a:r>
            <a:r>
              <a:rPr lang="en-US" dirty="0"/>
              <a:t> </a:t>
            </a:r>
            <a:br>
              <a:rPr lang="en-US" dirty="0"/>
            </a:br>
            <a:r>
              <a:rPr lang="en-US" dirty="0"/>
              <a:t>Wireless networks are more prone to security threats. A centralized firewall is absent due to the distributed nature of the operation for security, routing, and host configuration. </a:t>
            </a:r>
          </a:p>
          <a:p>
            <a:pPr fontAlgn="base"/>
            <a:r>
              <a:rPr lang="en-US" b="1" dirty="0"/>
              <a:t>Less Human Intervention:</a:t>
            </a:r>
            <a:r>
              <a:rPr lang="en-US" dirty="0"/>
              <a:t> </a:t>
            </a:r>
            <a:br>
              <a:rPr lang="en-US" dirty="0"/>
            </a:br>
            <a:r>
              <a:rPr lang="en-US" dirty="0"/>
              <a:t>They require minimum human intervention to configure the network, therefore they are dynamically autonomous in nature. </a:t>
            </a:r>
          </a:p>
        </p:txBody>
      </p:sp>
    </p:spTree>
    <p:extLst>
      <p:ext uri="{BB962C8B-B14F-4D97-AF65-F5344CB8AC3E}">
        <p14:creationId xmlns:p14="http://schemas.microsoft.com/office/powerpoint/2010/main" val="4299031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00661" y="4433749"/>
            <a:ext cx="4228872" cy="2175947"/>
          </a:xfrm>
          <a:prstGeom prst="rect">
            <a:avLst/>
          </a:prstGeom>
        </p:spPr>
      </p:pic>
      <p:sp>
        <p:nvSpPr>
          <p:cNvPr id="5" name="TextBox 4"/>
          <p:cNvSpPr txBox="1"/>
          <p:nvPr/>
        </p:nvSpPr>
        <p:spPr>
          <a:xfrm>
            <a:off x="448583" y="186432"/>
            <a:ext cx="10724224" cy="4247317"/>
          </a:xfrm>
          <a:prstGeom prst="rect">
            <a:avLst/>
          </a:prstGeom>
          <a:noFill/>
        </p:spPr>
        <p:txBody>
          <a:bodyPr wrap="square" rtlCol="0">
            <a:spAutoFit/>
          </a:bodyPr>
          <a:lstStyle/>
          <a:p>
            <a:r>
              <a:rPr lang="en-US" b="1" dirty="0"/>
              <a:t>The IP addresses of source node “X” and destination node “D” is already known. Below mentioned steps will let you know how AODV works and concept of Route Request(REREQ) and Route Response(RRESP) is used.</a:t>
            </a:r>
            <a:endParaRPr lang="en-US" dirty="0"/>
          </a:p>
          <a:p>
            <a:pPr lvl="1"/>
            <a:r>
              <a:rPr lang="en-US" b="1" dirty="0"/>
              <a:t>Step 1: Source node “X” will send Route Request i.e. RREQ packet to its </a:t>
            </a:r>
            <a:r>
              <a:rPr lang="en-US" b="1" dirty="0" err="1"/>
              <a:t>neighbours</a:t>
            </a:r>
            <a:r>
              <a:rPr lang="en-US" b="1" dirty="0"/>
              <a:t> “Y” and “Z”.</a:t>
            </a:r>
            <a:endParaRPr lang="en-US" dirty="0"/>
          </a:p>
          <a:p>
            <a:pPr lvl="1"/>
            <a:r>
              <a:rPr lang="en-US" b="1" dirty="0"/>
              <a:t>Step 2: Node “Y” &amp; “Z” will check for route and will respond using RRESP packet back to source “X”. Here in this case “Z” is the last node but the destination. It will send the RREQ packet to “X” stating “Route Not Found”. But node “Y” will send RRESP packet stating “Route Found” and it will further broadcast the RRESP to node “T”.</a:t>
            </a:r>
            <a:endParaRPr lang="en-US" dirty="0"/>
          </a:p>
          <a:p>
            <a:pPr lvl="1"/>
            <a:r>
              <a:rPr lang="en-US" b="1" dirty="0"/>
              <a:t>Step 3: Now the field of net hop in the RREQ format will be updated, Node “T” will send back the “Route Found” message to Node “Y” and will update the next hop field further.</a:t>
            </a:r>
            <a:endParaRPr lang="en-US" dirty="0"/>
          </a:p>
          <a:p>
            <a:pPr lvl="1"/>
            <a:r>
              <a:rPr lang="en-US" b="1" dirty="0"/>
              <a:t>Step 4: Then Node “T” will broadcast and RREQ packet to Node “D”, which is the destination and the next hop field is further updated. Then it will send RRES packet to “T” which will further be sent back to the source node “X” via node “Y” and Node “T” resulting in generation of an optimal path. The updated network would be:</a:t>
            </a:r>
            <a:endParaRPr lang="en-US" dirty="0"/>
          </a:p>
          <a:p>
            <a:endParaRPr lang="en-IN" dirty="0"/>
          </a:p>
        </p:txBody>
      </p:sp>
    </p:spTree>
    <p:extLst>
      <p:ext uri="{BB962C8B-B14F-4D97-AF65-F5344CB8AC3E}">
        <p14:creationId xmlns:p14="http://schemas.microsoft.com/office/powerpoint/2010/main" val="569864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Adhoc</a:t>
            </a:r>
            <a:r>
              <a:rPr lang="en-US" dirty="0" smtClean="0"/>
              <a:t> on demand DSR network</a:t>
            </a:r>
            <a:endParaRPr lang="en-IN" dirty="0"/>
          </a:p>
        </p:txBody>
      </p:sp>
      <p:pic>
        <p:nvPicPr>
          <p:cNvPr id="4" name="Content Placeholder 3"/>
          <p:cNvPicPr>
            <a:picLocks noGrp="1" noChangeAspect="1"/>
          </p:cNvPicPr>
          <p:nvPr>
            <p:ph idx="1"/>
          </p:nvPr>
        </p:nvPicPr>
        <p:blipFill>
          <a:blip r:embed="rId2"/>
          <a:stretch>
            <a:fillRect/>
          </a:stretch>
        </p:blipFill>
        <p:spPr>
          <a:xfrm>
            <a:off x="3332162" y="2605881"/>
            <a:ext cx="5810250" cy="2790825"/>
          </a:xfrm>
          <a:prstGeom prst="rect">
            <a:avLst/>
          </a:prstGeom>
        </p:spPr>
      </p:pic>
    </p:spTree>
    <p:extLst>
      <p:ext uri="{BB962C8B-B14F-4D97-AF65-F5344CB8AC3E}">
        <p14:creationId xmlns:p14="http://schemas.microsoft.com/office/powerpoint/2010/main" val="317153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Pros and Cons</a:t>
            </a:r>
            <a:endParaRPr lang="en-IN"/>
          </a:p>
        </p:txBody>
      </p:sp>
      <p:sp>
        <p:nvSpPr>
          <p:cNvPr id="3" name="Content Placeholder 2"/>
          <p:cNvSpPr>
            <a:spLocks noGrp="1"/>
          </p:cNvSpPr>
          <p:nvPr>
            <p:ph idx="1"/>
          </p:nvPr>
        </p:nvSpPr>
        <p:spPr/>
        <p:txBody>
          <a:bodyPr/>
          <a:lstStyle/>
          <a:p>
            <a:r>
              <a:rPr lang="en-IN" dirty="0"/>
              <a:t>Advantages : Ad-Hoc On Demand Distance Vector Routing Protocol</a:t>
            </a:r>
          </a:p>
          <a:p>
            <a:r>
              <a:rPr lang="en-IN" dirty="0"/>
              <a:t>Dynamic networks can be handled easily.</a:t>
            </a:r>
          </a:p>
          <a:p>
            <a:r>
              <a:rPr lang="en-IN" dirty="0"/>
              <a:t>No loop generation.</a:t>
            </a:r>
          </a:p>
          <a:p>
            <a:r>
              <a:rPr lang="en-IN" dirty="0"/>
              <a:t>Disadvantages : Ad-Hoc On Demand Distance Vector Routing Protocol</a:t>
            </a:r>
          </a:p>
          <a:p>
            <a:r>
              <a:rPr lang="en-IN" dirty="0"/>
              <a:t>A delayed protocol because of its route discovery process.</a:t>
            </a:r>
          </a:p>
          <a:p>
            <a:r>
              <a:rPr lang="en-IN" dirty="0"/>
              <a:t>High bandwidth requirement.</a:t>
            </a:r>
          </a:p>
        </p:txBody>
      </p:sp>
    </p:spTree>
    <p:extLst>
      <p:ext uri="{BB962C8B-B14F-4D97-AF65-F5344CB8AC3E}">
        <p14:creationId xmlns:p14="http://schemas.microsoft.com/office/powerpoint/2010/main" val="13692608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Hybrid - </a:t>
            </a:r>
            <a:r>
              <a:rPr lang="en-US" b="1" dirty="0" smtClean="0"/>
              <a:t>Zone </a:t>
            </a:r>
            <a:r>
              <a:rPr lang="en-US" b="1" dirty="0"/>
              <a:t>Routing Protocol (ZRP)</a:t>
            </a:r>
            <a:r>
              <a:rPr lang="en-US" dirty="0"/>
              <a:t>.</a:t>
            </a:r>
            <a:endParaRPr lang="en-IN" dirty="0"/>
          </a:p>
        </p:txBody>
      </p:sp>
      <p:sp>
        <p:nvSpPr>
          <p:cNvPr id="3" name="Content Placeholder 2"/>
          <p:cNvSpPr>
            <a:spLocks noGrp="1"/>
          </p:cNvSpPr>
          <p:nvPr>
            <p:ph idx="1"/>
          </p:nvPr>
        </p:nvSpPr>
        <p:spPr/>
        <p:txBody>
          <a:bodyPr/>
          <a:lstStyle/>
          <a:p>
            <a:r>
              <a:rPr lang="en-US" dirty="0"/>
              <a:t>The Zone Routing Protocol, as its name implies, is </a:t>
            </a:r>
            <a:r>
              <a:rPr lang="en-US" dirty="0" smtClean="0"/>
              <a:t>based on </a:t>
            </a:r>
            <a:r>
              <a:rPr lang="en-US" dirty="0"/>
              <a:t>the concept of zones. </a:t>
            </a:r>
            <a:endParaRPr lang="en-US" dirty="0" smtClean="0"/>
          </a:p>
          <a:p>
            <a:r>
              <a:rPr lang="en-US" dirty="0" smtClean="0"/>
              <a:t>A </a:t>
            </a:r>
            <a:r>
              <a:rPr lang="en-US" dirty="0"/>
              <a:t>routing zone is defined </a:t>
            </a:r>
            <a:r>
              <a:rPr lang="en-US" dirty="0" smtClean="0"/>
              <a:t>for each </a:t>
            </a:r>
            <a:r>
              <a:rPr lang="en-US" dirty="0"/>
              <a:t>node separately, and the zones of </a:t>
            </a:r>
            <a:r>
              <a:rPr lang="en-US" dirty="0" smtClean="0"/>
              <a:t>neighboring nodes </a:t>
            </a:r>
            <a:r>
              <a:rPr lang="en-US" dirty="0"/>
              <a:t>overlap. </a:t>
            </a:r>
            <a:endParaRPr lang="en-US" dirty="0" smtClean="0"/>
          </a:p>
          <a:p>
            <a:r>
              <a:rPr lang="en-US" dirty="0" smtClean="0"/>
              <a:t>The </a:t>
            </a:r>
            <a:r>
              <a:rPr lang="en-US" dirty="0"/>
              <a:t>routing zone has a radius ρ </a:t>
            </a:r>
            <a:r>
              <a:rPr lang="en-US" dirty="0" smtClean="0"/>
              <a:t>expressed in </a:t>
            </a:r>
            <a:r>
              <a:rPr lang="en-US" dirty="0"/>
              <a:t>hops. The zone thus includes the nodes, </a:t>
            </a:r>
            <a:r>
              <a:rPr lang="en-US" dirty="0" smtClean="0"/>
              <a:t>whose distance </a:t>
            </a:r>
            <a:r>
              <a:rPr lang="en-US" dirty="0"/>
              <a:t>from the node in question is at most ρ </a:t>
            </a:r>
            <a:r>
              <a:rPr lang="en-US" dirty="0" smtClean="0"/>
              <a:t>hops.</a:t>
            </a:r>
          </a:p>
          <a:p>
            <a:r>
              <a:rPr lang="en-US" dirty="0"/>
              <a:t>zone is defined in hops, not as a physical distance.</a:t>
            </a:r>
            <a:endParaRPr lang="en-US"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9002605" y="4617775"/>
            <a:ext cx="3028950" cy="2114550"/>
          </a:xfrm>
          <a:prstGeom prst="rect">
            <a:avLst/>
          </a:prstGeom>
        </p:spPr>
      </p:pic>
    </p:spTree>
    <p:extLst>
      <p:ext uri="{BB962C8B-B14F-4D97-AF65-F5344CB8AC3E}">
        <p14:creationId xmlns:p14="http://schemas.microsoft.com/office/powerpoint/2010/main" val="2206539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ZRP</a:t>
            </a:r>
            <a:endParaRPr lang="en-IN" dirty="0"/>
          </a:p>
        </p:txBody>
      </p:sp>
      <p:sp>
        <p:nvSpPr>
          <p:cNvPr id="3" name="Content Placeholder 2"/>
          <p:cNvSpPr>
            <a:spLocks noGrp="1"/>
          </p:cNvSpPr>
          <p:nvPr>
            <p:ph idx="1"/>
          </p:nvPr>
        </p:nvSpPr>
        <p:spPr/>
        <p:txBody>
          <a:bodyPr/>
          <a:lstStyle/>
          <a:p>
            <a:r>
              <a:rPr lang="en-US" dirty="0"/>
              <a:t>The nodes of a zone are divided into peripheral </a:t>
            </a:r>
            <a:r>
              <a:rPr lang="en-US" dirty="0" smtClean="0"/>
              <a:t>nodes and </a:t>
            </a:r>
            <a:r>
              <a:rPr lang="en-US" dirty="0"/>
              <a:t>interior nodes. </a:t>
            </a:r>
            <a:endParaRPr lang="en-US" dirty="0" smtClean="0"/>
          </a:p>
          <a:p>
            <a:r>
              <a:rPr lang="en-US" dirty="0" smtClean="0"/>
              <a:t>Peripheral </a:t>
            </a:r>
            <a:r>
              <a:rPr lang="en-US" dirty="0"/>
              <a:t>nodes are nodes </a:t>
            </a:r>
            <a:r>
              <a:rPr lang="en-US" dirty="0" smtClean="0"/>
              <a:t>whose minimum </a:t>
            </a:r>
            <a:r>
              <a:rPr lang="en-US" dirty="0"/>
              <a:t>distance to the central node is exactly equal </a:t>
            </a:r>
            <a:r>
              <a:rPr lang="en-US" dirty="0" smtClean="0"/>
              <a:t>to the </a:t>
            </a:r>
            <a:r>
              <a:rPr lang="en-US" dirty="0"/>
              <a:t>zone radius</a:t>
            </a:r>
            <a:endParaRPr lang="en-IN" dirty="0"/>
          </a:p>
        </p:txBody>
      </p:sp>
    </p:spTree>
    <p:extLst>
      <p:ext uri="{BB962C8B-B14F-4D97-AF65-F5344CB8AC3E}">
        <p14:creationId xmlns:p14="http://schemas.microsoft.com/office/powerpoint/2010/main" val="3567933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ZRP Architecture</a:t>
            </a:r>
            <a:endParaRPr lang="en-IN" dirty="0"/>
          </a:p>
        </p:txBody>
      </p:sp>
      <p:pic>
        <p:nvPicPr>
          <p:cNvPr id="4" name="Content Placeholder 3"/>
          <p:cNvPicPr>
            <a:picLocks noGrp="1" noChangeAspect="1"/>
          </p:cNvPicPr>
          <p:nvPr>
            <p:ph idx="1"/>
          </p:nvPr>
        </p:nvPicPr>
        <p:blipFill>
          <a:blip r:embed="rId2"/>
          <a:stretch>
            <a:fillRect/>
          </a:stretch>
        </p:blipFill>
        <p:spPr>
          <a:xfrm>
            <a:off x="838200" y="2012741"/>
            <a:ext cx="3962400" cy="2219325"/>
          </a:xfrm>
          <a:prstGeom prst="rect">
            <a:avLst/>
          </a:prstGeom>
        </p:spPr>
      </p:pic>
      <p:sp>
        <p:nvSpPr>
          <p:cNvPr id="5" name="TextBox 4"/>
          <p:cNvSpPr txBox="1"/>
          <p:nvPr/>
        </p:nvSpPr>
        <p:spPr>
          <a:xfrm>
            <a:off x="4962618" y="1376039"/>
            <a:ext cx="6862438"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ZRP refers to the locally </a:t>
            </a:r>
            <a:r>
              <a:rPr lang="en-US" sz="2400" b="1" dirty="0">
                <a:solidFill>
                  <a:srgbClr val="FF0000"/>
                </a:solidFill>
              </a:rPr>
              <a:t>proactive routing </a:t>
            </a:r>
            <a:r>
              <a:rPr lang="en-US" sz="2400" dirty="0"/>
              <a:t>component </a:t>
            </a:r>
            <a:r>
              <a:rPr lang="en-US" sz="2400" dirty="0" smtClean="0"/>
              <a:t>as the </a:t>
            </a:r>
            <a:r>
              <a:rPr lang="en-US" sz="2400" dirty="0" err="1"/>
              <a:t>IntrA</a:t>
            </a:r>
            <a:r>
              <a:rPr lang="en-US" sz="2400" dirty="0"/>
              <a:t>-zone Routing Protocol </a:t>
            </a:r>
            <a:r>
              <a:rPr lang="en-US" sz="2400" b="1" dirty="0">
                <a:solidFill>
                  <a:srgbClr val="FF0000"/>
                </a:solidFill>
              </a:rPr>
              <a:t>(IARP</a:t>
            </a:r>
            <a:r>
              <a:rPr lang="en-US" sz="2400" b="1" dirty="0" smtClean="0">
                <a:solidFill>
                  <a:srgbClr val="FF0000"/>
                </a:solidFill>
              </a:rPr>
              <a:t>).</a:t>
            </a:r>
          </a:p>
          <a:p>
            <a:pPr marL="285750" indent="-285750">
              <a:buFont typeface="Arial" panose="020B0604020202020204" pitchFamily="34" charset="0"/>
              <a:buChar char="•"/>
            </a:pPr>
            <a:r>
              <a:rPr lang="en-US" sz="2400" dirty="0" smtClean="0"/>
              <a:t> </a:t>
            </a:r>
            <a:r>
              <a:rPr lang="en-US" sz="2400" dirty="0"/>
              <a:t>The </a:t>
            </a:r>
            <a:r>
              <a:rPr lang="en-US" sz="2400" dirty="0" smtClean="0"/>
              <a:t>globally </a:t>
            </a:r>
            <a:r>
              <a:rPr lang="en-US" sz="2400" dirty="0" smtClean="0">
                <a:solidFill>
                  <a:srgbClr val="FF0000"/>
                </a:solidFill>
              </a:rPr>
              <a:t>reactive </a:t>
            </a:r>
            <a:r>
              <a:rPr lang="en-US" sz="2400" dirty="0">
                <a:solidFill>
                  <a:srgbClr val="FF0000"/>
                </a:solidFill>
              </a:rPr>
              <a:t>routing </a:t>
            </a:r>
            <a:r>
              <a:rPr lang="en-US" sz="2400" dirty="0"/>
              <a:t>component is named </a:t>
            </a:r>
            <a:r>
              <a:rPr lang="en-US" sz="2400" dirty="0" err="1"/>
              <a:t>IntEr</a:t>
            </a:r>
            <a:r>
              <a:rPr lang="en-US" sz="2400" dirty="0"/>
              <a:t>-zone </a:t>
            </a:r>
            <a:r>
              <a:rPr lang="en-US" sz="2400" dirty="0" smtClean="0"/>
              <a:t>Routing Protocol </a:t>
            </a:r>
            <a:r>
              <a:rPr lang="en-US" sz="2400" dirty="0"/>
              <a:t>(</a:t>
            </a:r>
            <a:r>
              <a:rPr lang="en-US" sz="2400" dirty="0">
                <a:solidFill>
                  <a:srgbClr val="FF0000"/>
                </a:solidFill>
              </a:rPr>
              <a:t>IERP</a:t>
            </a:r>
            <a:r>
              <a:rPr lang="en-US" sz="2400" dirty="0"/>
              <a:t>). </a:t>
            </a:r>
            <a:endParaRPr lang="en-US" sz="2400" dirty="0" smtClean="0"/>
          </a:p>
          <a:p>
            <a:pPr marL="285750" indent="-285750">
              <a:buFont typeface="Arial" panose="020B0604020202020204" pitchFamily="34" charset="0"/>
              <a:buChar char="•"/>
            </a:pPr>
            <a:r>
              <a:rPr lang="en-US" sz="2400" dirty="0" smtClean="0"/>
              <a:t>IARP </a:t>
            </a:r>
            <a:r>
              <a:rPr lang="en-US" sz="2400" dirty="0"/>
              <a:t>is a family of limited-depth</a:t>
            </a:r>
            <a:r>
              <a:rPr lang="en-US" sz="2400" dirty="0" smtClean="0"/>
              <a:t>, proactive </a:t>
            </a:r>
            <a:r>
              <a:rPr lang="en-US" sz="2400" dirty="0"/>
              <a:t>link-state routing protocols. IARP </a:t>
            </a:r>
            <a:r>
              <a:rPr lang="en-US" sz="2400" dirty="0" smtClean="0"/>
              <a:t>maintains routing </a:t>
            </a:r>
            <a:r>
              <a:rPr lang="en-US" sz="2400" dirty="0"/>
              <a:t>information for nodes that are within the </a:t>
            </a:r>
            <a:r>
              <a:rPr lang="en-US" sz="2400" dirty="0" smtClean="0"/>
              <a:t>routing zone </a:t>
            </a:r>
            <a:r>
              <a:rPr lang="en-US" sz="2400" dirty="0"/>
              <a:t>of the node. </a:t>
            </a:r>
          </a:p>
          <a:p>
            <a:pPr marL="285750" indent="-285750">
              <a:buFont typeface="Arial" panose="020B0604020202020204" pitchFamily="34" charset="0"/>
              <a:buChar char="•"/>
            </a:pPr>
            <a:r>
              <a:rPr lang="en-US" sz="2400" dirty="0" smtClean="0"/>
              <a:t>IERP </a:t>
            </a:r>
            <a:r>
              <a:rPr lang="en-US" sz="2400" dirty="0"/>
              <a:t>is a family </a:t>
            </a:r>
            <a:r>
              <a:rPr lang="en-US" sz="2400" dirty="0" smtClean="0"/>
              <a:t>of reactive </a:t>
            </a:r>
            <a:r>
              <a:rPr lang="en-US" sz="2400" dirty="0"/>
              <a:t>routing protocols that offer enhanced </a:t>
            </a:r>
            <a:r>
              <a:rPr lang="en-US" sz="2400" dirty="0" smtClean="0"/>
              <a:t>route discovery </a:t>
            </a:r>
            <a:r>
              <a:rPr lang="en-US" sz="2400" dirty="0"/>
              <a:t>and route maintenance services based on </a:t>
            </a:r>
            <a:r>
              <a:rPr lang="en-US" sz="2400" dirty="0" smtClean="0"/>
              <a:t>local connectivity </a:t>
            </a:r>
            <a:r>
              <a:rPr lang="en-US" sz="2400" dirty="0"/>
              <a:t>monitored by IARP.</a:t>
            </a:r>
            <a:endParaRPr lang="en-IN" sz="2400" dirty="0"/>
          </a:p>
        </p:txBody>
      </p:sp>
    </p:spTree>
    <p:extLst>
      <p:ext uri="{BB962C8B-B14F-4D97-AF65-F5344CB8AC3E}">
        <p14:creationId xmlns:p14="http://schemas.microsoft.com/office/powerpoint/2010/main" val="41993550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using ZRP</a:t>
            </a:r>
            <a:endParaRPr lang="en-IN" dirty="0"/>
          </a:p>
        </p:txBody>
      </p:sp>
      <p:sp>
        <p:nvSpPr>
          <p:cNvPr id="3" name="Content Placeholder 2"/>
          <p:cNvSpPr>
            <a:spLocks noGrp="1"/>
          </p:cNvSpPr>
          <p:nvPr>
            <p:ph idx="1"/>
          </p:nvPr>
        </p:nvSpPr>
        <p:spPr/>
        <p:txBody>
          <a:bodyPr/>
          <a:lstStyle/>
          <a:p>
            <a:r>
              <a:rPr lang="en-US" dirty="0"/>
              <a:t>A node that has a packet to send first checks whether </a:t>
            </a:r>
            <a:r>
              <a:rPr lang="en-US" dirty="0" smtClean="0"/>
              <a:t>the destination </a:t>
            </a:r>
            <a:r>
              <a:rPr lang="en-US" dirty="0"/>
              <a:t>is within its local zone using </a:t>
            </a:r>
            <a:r>
              <a:rPr lang="en-US" dirty="0" smtClean="0"/>
              <a:t>information provided </a:t>
            </a:r>
            <a:r>
              <a:rPr lang="en-US" dirty="0"/>
              <a:t>by IARP. </a:t>
            </a:r>
            <a:r>
              <a:rPr lang="en-US" dirty="0" smtClean="0"/>
              <a:t>In </a:t>
            </a:r>
            <a:r>
              <a:rPr lang="en-US" dirty="0"/>
              <a:t>that case, the packet can be </a:t>
            </a:r>
            <a:r>
              <a:rPr lang="en-US" dirty="0" smtClean="0"/>
              <a:t>routed proactively</a:t>
            </a:r>
            <a:r>
              <a:rPr lang="en-US" dirty="0"/>
              <a:t>. </a:t>
            </a:r>
            <a:endParaRPr lang="en-US" dirty="0" smtClean="0"/>
          </a:p>
          <a:p>
            <a:endParaRPr lang="en-US" dirty="0"/>
          </a:p>
          <a:p>
            <a:r>
              <a:rPr lang="en-US" dirty="0" smtClean="0"/>
              <a:t>Reactive </a:t>
            </a:r>
            <a:r>
              <a:rPr lang="en-US" dirty="0"/>
              <a:t>routing is used if the destination </a:t>
            </a:r>
            <a:r>
              <a:rPr lang="en-US" dirty="0" smtClean="0"/>
              <a:t>is outside </a:t>
            </a:r>
            <a:r>
              <a:rPr lang="en-US" dirty="0"/>
              <a:t>the zone.</a:t>
            </a:r>
            <a:endParaRPr lang="en-IN" dirty="0"/>
          </a:p>
        </p:txBody>
      </p:sp>
    </p:spTree>
    <p:extLst>
      <p:ext uri="{BB962C8B-B14F-4D97-AF65-F5344CB8AC3E}">
        <p14:creationId xmlns:p14="http://schemas.microsoft.com/office/powerpoint/2010/main" val="4011325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pic>
        <p:nvPicPr>
          <p:cNvPr id="4" name="Content Placeholder 3"/>
          <p:cNvPicPr>
            <a:picLocks noGrp="1" noChangeAspect="1"/>
          </p:cNvPicPr>
          <p:nvPr>
            <p:ph idx="1"/>
          </p:nvPr>
        </p:nvPicPr>
        <p:blipFill>
          <a:blip r:embed="rId2"/>
          <a:stretch>
            <a:fillRect/>
          </a:stretch>
        </p:blipFill>
        <p:spPr>
          <a:xfrm>
            <a:off x="838200" y="1442491"/>
            <a:ext cx="3876675" cy="2571750"/>
          </a:xfrm>
          <a:prstGeom prst="rect">
            <a:avLst/>
          </a:prstGeom>
        </p:spPr>
      </p:pic>
      <p:sp>
        <p:nvSpPr>
          <p:cNvPr id="5" name="TextBox 4"/>
          <p:cNvSpPr txBox="1"/>
          <p:nvPr/>
        </p:nvSpPr>
        <p:spPr>
          <a:xfrm>
            <a:off x="5140171" y="1259481"/>
            <a:ext cx="6418556" cy="5078313"/>
          </a:xfrm>
          <a:prstGeom prst="rect">
            <a:avLst/>
          </a:prstGeom>
          <a:noFill/>
        </p:spPr>
        <p:txBody>
          <a:bodyPr wrap="square" rtlCol="0">
            <a:spAutoFit/>
          </a:bodyPr>
          <a:lstStyle/>
          <a:p>
            <a:r>
              <a:rPr lang="en-US" dirty="0"/>
              <a:t>The node S has a packet to send to node X. The zone radius is ρ=2. </a:t>
            </a:r>
            <a:endParaRPr lang="en-US" dirty="0" smtClean="0"/>
          </a:p>
          <a:p>
            <a:endParaRPr lang="en-US" dirty="0"/>
          </a:p>
          <a:p>
            <a:pPr marL="285750" indent="-285750">
              <a:buFont typeface="Arial" panose="020B0604020202020204" pitchFamily="34" charset="0"/>
              <a:buChar char="•"/>
            </a:pPr>
            <a:r>
              <a:rPr lang="en-US" dirty="0" smtClean="0"/>
              <a:t>The </a:t>
            </a:r>
            <a:r>
              <a:rPr lang="en-US" dirty="0"/>
              <a:t>node uses the routing table provided by IARP to check whether the destination is within its zone. </a:t>
            </a:r>
            <a:endParaRPr lang="en-US" dirty="0" smtClean="0"/>
          </a:p>
          <a:p>
            <a:pPr marL="285750" indent="-285750">
              <a:buFont typeface="Arial" panose="020B0604020202020204" pitchFamily="34" charset="0"/>
              <a:buChar char="•"/>
            </a:pPr>
            <a:r>
              <a:rPr lang="en-US" dirty="0" smtClean="0"/>
              <a:t>Since </a:t>
            </a:r>
            <a:r>
              <a:rPr lang="en-US" dirty="0"/>
              <a:t>it is not found, a route request is issued using IERP. The request is </a:t>
            </a:r>
            <a:r>
              <a:rPr lang="en-US" dirty="0" smtClean="0"/>
              <a:t>broadcast </a:t>
            </a:r>
            <a:r>
              <a:rPr lang="en-US" dirty="0"/>
              <a:t>to the peripheral nodes (gray in the picture</a:t>
            </a:r>
            <a:r>
              <a:rPr lang="en-US" dirty="0" smtClean="0"/>
              <a:t>).</a:t>
            </a:r>
          </a:p>
          <a:p>
            <a:pPr marL="285750" indent="-285750">
              <a:buFont typeface="Arial" panose="020B0604020202020204" pitchFamily="34" charset="0"/>
              <a:buChar char="•"/>
            </a:pPr>
            <a:r>
              <a:rPr lang="en-US" dirty="0" smtClean="0"/>
              <a:t>Each </a:t>
            </a:r>
            <a:r>
              <a:rPr lang="en-US" dirty="0"/>
              <a:t>of these searches their routing table for the </a:t>
            </a:r>
            <a:r>
              <a:rPr lang="en-US" dirty="0" smtClean="0"/>
              <a:t>destination</a:t>
            </a:r>
          </a:p>
          <a:p>
            <a:pPr marL="285750" indent="-285750">
              <a:buFont typeface="Arial" panose="020B0604020202020204" pitchFamily="34" charset="0"/>
              <a:buChar char="•"/>
            </a:pPr>
            <a:r>
              <a:rPr lang="en-US" dirty="0"/>
              <a:t>Node I does not find the destination in its routing table</a:t>
            </a:r>
            <a:r>
              <a:rPr lang="en-US" dirty="0" smtClean="0"/>
              <a:t>. it </a:t>
            </a:r>
            <a:r>
              <a:rPr lang="en-US" dirty="0"/>
              <a:t>broadcasts the request to its peripheral </a:t>
            </a:r>
            <a:r>
              <a:rPr lang="en-US" dirty="0" smtClean="0"/>
              <a:t>nodes.</a:t>
            </a:r>
          </a:p>
          <a:p>
            <a:pPr marL="285750" indent="-285750">
              <a:buFont typeface="Arial" panose="020B0604020202020204" pitchFamily="34" charset="0"/>
              <a:buChar char="•"/>
            </a:pPr>
            <a:r>
              <a:rPr lang="en-US" dirty="0"/>
              <a:t>query control mechanisms, the request is not passed back to nodes D, F and S</a:t>
            </a:r>
            <a:r>
              <a:rPr lang="en-US" dirty="0" smtClean="0"/>
              <a:t>.</a:t>
            </a:r>
          </a:p>
          <a:p>
            <a:pPr marL="285750" indent="-285750">
              <a:buFont typeface="Arial" panose="020B0604020202020204" pitchFamily="34" charset="0"/>
              <a:buChar char="•"/>
            </a:pPr>
            <a:r>
              <a:rPr lang="en-US" dirty="0"/>
              <a:t>Finally, the route request is received by node T, which can find the destination in its routing </a:t>
            </a:r>
            <a:r>
              <a:rPr lang="en-US" dirty="0" smtClean="0"/>
              <a:t>zone.</a:t>
            </a:r>
          </a:p>
          <a:p>
            <a:pPr marL="285750" indent="-285750">
              <a:buFont typeface="Arial" panose="020B0604020202020204" pitchFamily="34" charset="0"/>
              <a:buChar char="•"/>
            </a:pPr>
            <a:r>
              <a:rPr lang="en-US" dirty="0"/>
              <a:t>Node T appends the path from itself to node X to the path in the route request. A route reply, containing the reversed path is generated and sent back to the source </a:t>
            </a:r>
            <a:r>
              <a:rPr lang="en-US" dirty="0" smtClean="0"/>
              <a:t>node.</a:t>
            </a:r>
          </a:p>
          <a:p>
            <a:pPr marL="285750" indent="-285750">
              <a:buFont typeface="Arial" panose="020B0604020202020204" pitchFamily="34" charset="0"/>
              <a:buChar char="•"/>
            </a:pPr>
            <a:endParaRPr lang="en-IN" dirty="0"/>
          </a:p>
        </p:txBody>
      </p:sp>
      <p:pic>
        <p:nvPicPr>
          <p:cNvPr id="6" name="Picture 5"/>
          <p:cNvPicPr>
            <a:picLocks noChangeAspect="1"/>
          </p:cNvPicPr>
          <p:nvPr/>
        </p:nvPicPr>
        <p:blipFill>
          <a:blip r:embed="rId3"/>
          <a:stretch>
            <a:fillRect/>
          </a:stretch>
        </p:blipFill>
        <p:spPr>
          <a:xfrm>
            <a:off x="838200" y="4014241"/>
            <a:ext cx="3924300" cy="2695575"/>
          </a:xfrm>
          <a:prstGeom prst="rect">
            <a:avLst/>
          </a:prstGeom>
        </p:spPr>
      </p:pic>
    </p:spTree>
    <p:extLst>
      <p:ext uri="{BB962C8B-B14F-4D97-AF65-F5344CB8AC3E}">
        <p14:creationId xmlns:p14="http://schemas.microsoft.com/office/powerpoint/2010/main" val="344568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MANETS-PROS and CONS</a:t>
            </a:r>
            <a:endParaRPr lang="en-IN"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b="1" dirty="0"/>
              <a:t>Pros:</a:t>
            </a:r>
            <a:endParaRPr lang="en-US" dirty="0"/>
          </a:p>
          <a:p>
            <a:pPr fontAlgn="base"/>
            <a:r>
              <a:rPr lang="en-US" dirty="0"/>
              <a:t>Separation from central network administration.</a:t>
            </a:r>
          </a:p>
          <a:p>
            <a:pPr fontAlgn="base"/>
            <a:r>
              <a:rPr lang="en-US" dirty="0"/>
              <a:t>Each node can play both the roles </a:t>
            </a:r>
            <a:r>
              <a:rPr lang="en-US" dirty="0" err="1"/>
              <a:t>ie</a:t>
            </a:r>
            <a:r>
              <a:rPr lang="en-US" dirty="0"/>
              <a:t>. of router and host showing autonomous nature.</a:t>
            </a:r>
          </a:p>
          <a:p>
            <a:pPr fontAlgn="base"/>
            <a:r>
              <a:rPr lang="en-US" dirty="0"/>
              <a:t>Self-configuring and self-healing nodes do not require human intervention.</a:t>
            </a:r>
          </a:p>
          <a:p>
            <a:pPr fontAlgn="base"/>
            <a:r>
              <a:rPr lang="en-US" dirty="0"/>
              <a:t>Highly scalable and suits the expansion of more network hub.</a:t>
            </a:r>
          </a:p>
          <a:p>
            <a:pPr marL="0" indent="0" fontAlgn="base">
              <a:buNone/>
            </a:pPr>
            <a:r>
              <a:rPr lang="en-US" b="1" dirty="0"/>
              <a:t>Cons:</a:t>
            </a:r>
            <a:endParaRPr lang="en-US" dirty="0"/>
          </a:p>
          <a:p>
            <a:pPr fontAlgn="base"/>
            <a:r>
              <a:rPr lang="en-US" dirty="0"/>
              <a:t>Resources are limited due to various constraints like noise, interference conditions, etc.</a:t>
            </a:r>
          </a:p>
          <a:p>
            <a:pPr fontAlgn="base"/>
            <a:r>
              <a:rPr lang="en-US" dirty="0"/>
              <a:t>Lack of authorization facilities.</a:t>
            </a:r>
          </a:p>
          <a:p>
            <a:pPr fontAlgn="base"/>
            <a:r>
              <a:rPr lang="en-US" dirty="0"/>
              <a:t>More prone to attacks due to limited physical security.</a:t>
            </a:r>
          </a:p>
          <a:p>
            <a:pPr fontAlgn="base"/>
            <a:r>
              <a:rPr lang="en-US" dirty="0"/>
              <a:t>High latency i.e. There is a huge delay in the transfer of data between two sleeping nodes.</a:t>
            </a:r>
          </a:p>
          <a:p>
            <a:endParaRPr lang="en-IN" dirty="0"/>
          </a:p>
        </p:txBody>
      </p:sp>
    </p:spTree>
    <p:extLst>
      <p:ext uri="{BB962C8B-B14F-4D97-AF65-F5344CB8AC3E}">
        <p14:creationId xmlns:p14="http://schemas.microsoft.com/office/powerpoint/2010/main" val="2811842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MANETS</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Vehicular Ad hoc Network (VANETs) –</a:t>
            </a:r>
            <a:r>
              <a:rPr lang="en-US" dirty="0"/>
              <a:t> </a:t>
            </a:r>
            <a:br>
              <a:rPr lang="en-US" dirty="0"/>
            </a:br>
            <a:r>
              <a:rPr lang="en-US" dirty="0"/>
              <a:t>Enable effective communication with another vehicle or with the roadside </a:t>
            </a:r>
            <a:r>
              <a:rPr lang="en-US" dirty="0" err="1"/>
              <a:t>equipments</a:t>
            </a:r>
            <a:r>
              <a:rPr lang="en-US" dirty="0"/>
              <a:t>. Intelligent vehicular ad hoc networks(</a:t>
            </a:r>
            <a:r>
              <a:rPr lang="en-US" dirty="0" err="1"/>
              <a:t>InVANETs</a:t>
            </a:r>
            <a:r>
              <a:rPr lang="en-US" dirty="0"/>
              <a:t>) deals with another vehicle or with roadside </a:t>
            </a:r>
            <a:r>
              <a:rPr lang="en-US" dirty="0" err="1"/>
              <a:t>equipments</a:t>
            </a:r>
            <a:r>
              <a:rPr lang="en-US" dirty="0"/>
              <a:t>. </a:t>
            </a:r>
            <a:br>
              <a:rPr lang="en-US" dirty="0"/>
            </a:br>
            <a:r>
              <a:rPr lang="en-US" dirty="0"/>
              <a:t> </a:t>
            </a:r>
          </a:p>
          <a:p>
            <a:pPr fontAlgn="base"/>
            <a:r>
              <a:rPr lang="en-US" b="1" dirty="0"/>
              <a:t>Smart Phone Ad hoc Network (SPANC) –</a:t>
            </a:r>
            <a:r>
              <a:rPr lang="en-US" dirty="0"/>
              <a:t> </a:t>
            </a:r>
            <a:br>
              <a:rPr lang="en-US" dirty="0"/>
            </a:br>
            <a:r>
              <a:rPr lang="en-US" dirty="0"/>
              <a:t>To create peer-to-peer networks without relying on cellular carrier networks, wireless access points, or traditional network infrastructure. Here peers can join or leave the network without destroying it. </a:t>
            </a:r>
            <a:br>
              <a:rPr lang="en-US" dirty="0"/>
            </a:br>
            <a:r>
              <a:rPr lang="en-US" dirty="0"/>
              <a:t> </a:t>
            </a:r>
          </a:p>
          <a:p>
            <a:pPr fontAlgn="base"/>
            <a:r>
              <a:rPr lang="en-US" b="1" dirty="0"/>
              <a:t>Internet based Mobile Ad hoc Network (</a:t>
            </a:r>
            <a:r>
              <a:rPr lang="en-US" b="1" dirty="0" err="1"/>
              <a:t>iMANETs</a:t>
            </a:r>
            <a:r>
              <a:rPr lang="en-US" b="1" dirty="0"/>
              <a:t>) –</a:t>
            </a:r>
            <a:r>
              <a:rPr lang="en-US" dirty="0"/>
              <a:t> </a:t>
            </a:r>
            <a:br>
              <a:rPr lang="en-US" dirty="0"/>
            </a:br>
            <a:r>
              <a:rPr lang="en-US" dirty="0"/>
              <a:t>It supports internet protocols such as TCP/UDP and IP. To link mobile nodes and establish routes distributed and automatically. </a:t>
            </a:r>
            <a:br>
              <a:rPr lang="en-US" dirty="0"/>
            </a:br>
            <a:r>
              <a:rPr lang="en-US" dirty="0"/>
              <a:t> </a:t>
            </a:r>
          </a:p>
        </p:txBody>
      </p:sp>
    </p:spTree>
    <p:extLst>
      <p:ext uri="{BB962C8B-B14F-4D97-AF65-F5344CB8AC3E}">
        <p14:creationId xmlns:p14="http://schemas.microsoft.com/office/powerpoint/2010/main" val="301499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MANETS</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b="1" dirty="0"/>
              <a:t>Hub-Spoke MANET:</a:t>
            </a:r>
            <a:r>
              <a:rPr lang="en-US" dirty="0"/>
              <a:t> </a:t>
            </a:r>
            <a:br>
              <a:rPr lang="en-US" dirty="0"/>
            </a:br>
            <a:r>
              <a:rPr lang="en-US" dirty="0"/>
              <a:t>Multiple sub MANET’s may be connected in hub-spoke VPN to create a geographically distributed MANET. Normal Ad-hoc routing algorithm does not apply directly. </a:t>
            </a:r>
            <a:br>
              <a:rPr lang="en-US" dirty="0"/>
            </a:br>
            <a:r>
              <a:rPr lang="en-US" dirty="0"/>
              <a:t> </a:t>
            </a:r>
          </a:p>
          <a:p>
            <a:pPr fontAlgn="base"/>
            <a:r>
              <a:rPr lang="en-US" b="1" dirty="0"/>
              <a:t>Military or Tactical MANETs –</a:t>
            </a:r>
            <a:r>
              <a:rPr lang="en-US" dirty="0"/>
              <a:t> </a:t>
            </a:r>
            <a:br>
              <a:rPr lang="en-US" dirty="0"/>
            </a:br>
            <a:r>
              <a:rPr lang="en-US" dirty="0"/>
              <a:t>This is used by the military units. Emphasis on data rate, real-time demand, fast re-routing during mobility, security, radio range, etc. </a:t>
            </a:r>
            <a:br>
              <a:rPr lang="en-US" dirty="0"/>
            </a:br>
            <a:r>
              <a:rPr lang="en-US" dirty="0"/>
              <a:t> </a:t>
            </a:r>
          </a:p>
          <a:p>
            <a:pPr fontAlgn="base"/>
            <a:r>
              <a:rPr lang="en-US" b="1" dirty="0"/>
              <a:t>Flying Ad hoc Network (FANETs) –</a:t>
            </a:r>
            <a:r>
              <a:rPr lang="en-US" dirty="0"/>
              <a:t> </a:t>
            </a:r>
            <a:br>
              <a:rPr lang="en-US" dirty="0"/>
            </a:br>
            <a:r>
              <a:rPr lang="en-US" dirty="0"/>
              <a:t>This is composed of unmanned aerial vehicles (commonly known as drones). Provides links to remote areas and mobility. </a:t>
            </a:r>
          </a:p>
          <a:p>
            <a:endParaRPr lang="en-IN" dirty="0"/>
          </a:p>
        </p:txBody>
      </p:sp>
    </p:spTree>
    <p:extLst>
      <p:ext uri="{BB962C8B-B14F-4D97-AF65-F5344CB8AC3E}">
        <p14:creationId xmlns:p14="http://schemas.microsoft.com/office/powerpoint/2010/main" val="257673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VANET</a:t>
            </a:r>
            <a:endParaRPr lang="en-IN" dirty="0"/>
          </a:p>
        </p:txBody>
      </p:sp>
      <p:pic>
        <p:nvPicPr>
          <p:cNvPr id="4" name="Content Placeholder 3"/>
          <p:cNvPicPr>
            <a:picLocks noGrp="1" noChangeAspect="1"/>
          </p:cNvPicPr>
          <p:nvPr>
            <p:ph idx="1"/>
          </p:nvPr>
        </p:nvPicPr>
        <p:blipFill>
          <a:blip r:embed="rId2"/>
          <a:stretch>
            <a:fillRect/>
          </a:stretch>
        </p:blipFill>
        <p:spPr>
          <a:xfrm>
            <a:off x="4367813" y="733671"/>
            <a:ext cx="6047815" cy="5642905"/>
          </a:xfrm>
          <a:prstGeom prst="rect">
            <a:avLst/>
          </a:prstGeom>
        </p:spPr>
      </p:pic>
      <p:sp>
        <p:nvSpPr>
          <p:cNvPr id="5" name="TextBox 4"/>
          <p:cNvSpPr txBox="1"/>
          <p:nvPr/>
        </p:nvSpPr>
        <p:spPr>
          <a:xfrm>
            <a:off x="532660" y="1846555"/>
            <a:ext cx="3604334"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a:t>
            </a:r>
            <a:r>
              <a:rPr lang="en-US" sz="2000" dirty="0"/>
              <a:t>mobile domain consists of two parts: the vehicle domain and the mobile device domain. </a:t>
            </a:r>
            <a:endParaRPr lang="en-US" sz="2000" dirty="0" smtClean="0"/>
          </a:p>
          <a:p>
            <a:pPr marL="285750" indent="-285750">
              <a:buFont typeface="Arial" panose="020B0604020202020204" pitchFamily="34" charset="0"/>
              <a:buChar char="•"/>
            </a:pPr>
            <a:r>
              <a:rPr lang="en-US" sz="2000" dirty="0" smtClean="0"/>
              <a:t>The </a:t>
            </a:r>
            <a:r>
              <a:rPr lang="en-US" sz="2000" dirty="0"/>
              <a:t>vehicle domain comprises all kinds of vehicles such as cars and buses. </a:t>
            </a:r>
            <a:endParaRPr lang="en-US" sz="2000" dirty="0" smtClean="0"/>
          </a:p>
          <a:p>
            <a:pPr marL="285750" indent="-285750">
              <a:buFont typeface="Arial" panose="020B0604020202020204" pitchFamily="34" charset="0"/>
              <a:buChar char="•"/>
            </a:pPr>
            <a:r>
              <a:rPr lang="en-US" sz="2000" dirty="0" smtClean="0"/>
              <a:t>The </a:t>
            </a:r>
            <a:r>
              <a:rPr lang="en-US" sz="2000" dirty="0"/>
              <a:t>mobile device domain comprises all kinds of portable devices like personal navigation devices and smartphones.</a:t>
            </a:r>
            <a:endParaRPr lang="en-IN" sz="2000" dirty="0"/>
          </a:p>
        </p:txBody>
      </p:sp>
    </p:spTree>
    <p:extLst>
      <p:ext uri="{BB962C8B-B14F-4D97-AF65-F5344CB8AC3E}">
        <p14:creationId xmlns:p14="http://schemas.microsoft.com/office/powerpoint/2010/main" val="310200914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109</TotalTime>
  <Words>3609</Words>
  <Application>Microsoft Office PowerPoint</Application>
  <PresentationFormat>Widescreen</PresentationFormat>
  <Paragraphs>237</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-apple-system</vt:lpstr>
      <vt:lpstr>Arial</vt:lpstr>
      <vt:lpstr>Corbel</vt:lpstr>
      <vt:lpstr>Depth</vt:lpstr>
      <vt:lpstr>MANETS</vt:lpstr>
      <vt:lpstr>Content </vt:lpstr>
      <vt:lpstr>MANET</vt:lpstr>
      <vt:lpstr>Characteristics</vt:lpstr>
      <vt:lpstr>Characteristics</vt:lpstr>
      <vt:lpstr>MANETS-PROS and CONS</vt:lpstr>
      <vt:lpstr>Types of MANETS</vt:lpstr>
      <vt:lpstr>Types of MANETS</vt:lpstr>
      <vt:lpstr>VANET</vt:lpstr>
      <vt:lpstr>iMANETS</vt:lpstr>
      <vt:lpstr>HUB-SPOKE MANETS</vt:lpstr>
      <vt:lpstr>Azure with Hub-Spoke Architecture</vt:lpstr>
      <vt:lpstr>Tactical Manets</vt:lpstr>
      <vt:lpstr>FANETS</vt:lpstr>
      <vt:lpstr>Applications</vt:lpstr>
      <vt:lpstr>Applications</vt:lpstr>
      <vt:lpstr>Routing in MANETS</vt:lpstr>
      <vt:lpstr>Types of Routing</vt:lpstr>
      <vt:lpstr>ProActive</vt:lpstr>
      <vt:lpstr>Reactive Routing</vt:lpstr>
      <vt:lpstr>Hybrid Routing Protocol</vt:lpstr>
      <vt:lpstr>Proactive- DSDV protocol </vt:lpstr>
      <vt:lpstr>Count to infinity Problem</vt:lpstr>
      <vt:lpstr>DSDV</vt:lpstr>
      <vt:lpstr>DSDV working</vt:lpstr>
      <vt:lpstr>Routing tables at each node</vt:lpstr>
      <vt:lpstr>Pros and Cons</vt:lpstr>
      <vt:lpstr>GSR</vt:lpstr>
      <vt:lpstr>GSR working</vt:lpstr>
      <vt:lpstr>GSR concept</vt:lpstr>
      <vt:lpstr>PowerPoint Presentation</vt:lpstr>
      <vt:lpstr>GSR concept</vt:lpstr>
      <vt:lpstr>Example</vt:lpstr>
      <vt:lpstr>GSR </vt:lpstr>
      <vt:lpstr>GSR</vt:lpstr>
      <vt:lpstr>GSR updated tables</vt:lpstr>
      <vt:lpstr>GSR</vt:lpstr>
      <vt:lpstr>Pros and Cons</vt:lpstr>
      <vt:lpstr>Reactive Protocols –Dynamic Source Routing</vt:lpstr>
      <vt:lpstr>DSR working</vt:lpstr>
      <vt:lpstr>Example</vt:lpstr>
      <vt:lpstr>DSR</vt:lpstr>
      <vt:lpstr>DSR-Updated Network</vt:lpstr>
      <vt:lpstr>DSR</vt:lpstr>
      <vt:lpstr>PowerPoint Presentation</vt:lpstr>
      <vt:lpstr>Pros and Cons</vt:lpstr>
      <vt:lpstr>Ad-Hoc On Demand Distance Vector Routing Protocol(AODV)</vt:lpstr>
      <vt:lpstr>AODV</vt:lpstr>
      <vt:lpstr>AODV working</vt:lpstr>
      <vt:lpstr>PowerPoint Presentation</vt:lpstr>
      <vt:lpstr>Adhoc on demand DSR network</vt:lpstr>
      <vt:lpstr>Pros and Cons</vt:lpstr>
      <vt:lpstr>Hybrid - Zone Routing Protocol (ZRP).</vt:lpstr>
      <vt:lpstr>ZRP</vt:lpstr>
      <vt:lpstr>ZRP Architecture</vt:lpstr>
      <vt:lpstr>Routing using ZRP</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MANETS</dc:title>
  <dc:creator>preeti</dc:creator>
  <cp:lastModifiedBy>preeti</cp:lastModifiedBy>
  <cp:revision>13</cp:revision>
  <dcterms:created xsi:type="dcterms:W3CDTF">2022-09-12T04:11:05Z</dcterms:created>
  <dcterms:modified xsi:type="dcterms:W3CDTF">2022-09-17T07:22:32Z</dcterms:modified>
</cp:coreProperties>
</file>