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5.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66.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9.xml" ContentType="application/vnd.openxmlformats-officedocument.presentationml.slide+xml"/>
  <Override PartName="/ppt/slides/slide13.xml" ContentType="application/vnd.openxmlformats-officedocument.presentationml.slide+xml"/>
  <Override PartName="/ppt/slides/slide61.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0.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68"/>
  </p:notesMasterIdLst>
  <p:sldIdLst>
    <p:sldId id="256" r:id="rId2"/>
    <p:sldId id="257" r:id="rId3"/>
    <p:sldId id="258" r:id="rId4"/>
    <p:sldId id="259" r:id="rId5"/>
    <p:sldId id="312" r:id="rId6"/>
    <p:sldId id="260" r:id="rId7"/>
    <p:sldId id="261" r:id="rId8"/>
    <p:sldId id="313" r:id="rId9"/>
    <p:sldId id="262" r:id="rId10"/>
    <p:sldId id="314" r:id="rId11"/>
    <p:sldId id="263" r:id="rId12"/>
    <p:sldId id="264" r:id="rId13"/>
    <p:sldId id="265" r:id="rId14"/>
    <p:sldId id="266" r:id="rId15"/>
    <p:sldId id="267" r:id="rId16"/>
    <p:sldId id="269" r:id="rId17"/>
    <p:sldId id="268" r:id="rId18"/>
    <p:sldId id="315" r:id="rId19"/>
    <p:sldId id="270" r:id="rId20"/>
    <p:sldId id="271" r:id="rId21"/>
    <p:sldId id="316" r:id="rId22"/>
    <p:sldId id="272" r:id="rId23"/>
    <p:sldId id="273" r:id="rId24"/>
    <p:sldId id="317" r:id="rId25"/>
    <p:sldId id="274" r:id="rId26"/>
    <p:sldId id="318" r:id="rId27"/>
    <p:sldId id="275" r:id="rId28"/>
    <p:sldId id="319"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320" r:id="rId53"/>
    <p:sldId id="299" r:id="rId54"/>
    <p:sldId id="300" r:id="rId55"/>
    <p:sldId id="301" r:id="rId56"/>
    <p:sldId id="302" r:id="rId57"/>
    <p:sldId id="303" r:id="rId58"/>
    <p:sldId id="304" r:id="rId59"/>
    <p:sldId id="305" r:id="rId60"/>
    <p:sldId id="307" r:id="rId61"/>
    <p:sldId id="306" r:id="rId62"/>
    <p:sldId id="321" r:id="rId63"/>
    <p:sldId id="309" r:id="rId64"/>
    <p:sldId id="308" r:id="rId65"/>
    <p:sldId id="310" r:id="rId66"/>
    <p:sldId id="311"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31" autoAdjust="0"/>
  </p:normalViewPr>
  <p:slideViewPr>
    <p:cSldViewPr>
      <p:cViewPr varScale="1">
        <p:scale>
          <a:sx n="91" d="100"/>
          <a:sy n="91" d="100"/>
        </p:scale>
        <p:origin x="1380" y="78"/>
      </p:cViewPr>
      <p:guideLst>
        <p:guide orient="horz" pos="2160"/>
        <p:guide pos="2880"/>
      </p:guideLst>
    </p:cSldViewPr>
  </p:slideViewPr>
  <p:outlineViewPr>
    <p:cViewPr>
      <p:scale>
        <a:sx n="33" d="100"/>
        <a:sy n="33" d="100"/>
      </p:scale>
      <p:origin x="0" y="2691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ustomXml" Target="../customXml/item2.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75"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29C34B-F55F-4A75-9F4D-3860425532EE}" type="datetimeFigureOut">
              <a:rPr lang="en-US" smtClean="0"/>
              <a:pPr/>
              <a:t>6/14/2021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58C869-567B-4999-9C06-F079EA169B6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7658C869-567B-4999-9C06-F079EA169B64}" type="slidenum">
              <a:rPr lang="en-US" smtClean="0"/>
              <a:pPr/>
              <a:t>44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D92D9379-46FF-44AE-89CF-89D6FB1ADA30}" type="datetimeFigureOut">
              <a:rPr lang="en-US" smtClean="0"/>
              <a:pPr/>
              <a:t>6/14/2021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6F6AA65-E3A9-442E-B3C5-E92B239E4B6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92D9379-46FF-44AE-89CF-89D6FB1ADA30}" type="datetimeFigureOut">
              <a:rPr lang="en-US" smtClean="0"/>
              <a:pPr/>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6AA65-E3A9-442E-B3C5-E92B239E4B6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92D9379-46FF-44AE-89CF-89D6FB1ADA30}" type="datetimeFigureOut">
              <a:rPr lang="en-US" smtClean="0"/>
              <a:pPr/>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6AA65-E3A9-442E-B3C5-E92B239E4B6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D92D9379-46FF-44AE-89CF-89D6FB1ADA30}" type="datetimeFigureOut">
              <a:rPr lang="en-US" smtClean="0"/>
              <a:pPr/>
              <a:t>6/14/2021</a:t>
            </a:fld>
            <a:endParaRPr lang="en-US"/>
          </a:p>
        </p:txBody>
      </p:sp>
      <p:sp>
        <p:nvSpPr>
          <p:cNvPr id="9" name="Slide Number Placeholder 8"/>
          <p:cNvSpPr>
            <a:spLocks noGrp="1"/>
          </p:cNvSpPr>
          <p:nvPr>
            <p:ph type="sldNum" sz="quarter" idx="15"/>
          </p:nvPr>
        </p:nvSpPr>
        <p:spPr/>
        <p:txBody>
          <a:bodyPr rtlCol="0"/>
          <a:lstStyle/>
          <a:p>
            <a:fld id="{C6F6AA65-E3A9-442E-B3C5-E92B239E4B67}"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92D9379-46FF-44AE-89CF-89D6FB1ADA30}" type="datetimeFigureOut">
              <a:rPr lang="en-US" smtClean="0"/>
              <a:pPr/>
              <a:t>6/14/2021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C6F6AA65-E3A9-442E-B3C5-E92B239E4B6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92D9379-46FF-44AE-89CF-89D6FB1ADA30}" type="datetimeFigureOut">
              <a:rPr lang="en-US" smtClean="0"/>
              <a:pPr/>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6AA65-E3A9-442E-B3C5-E92B239E4B67}"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92D9379-46FF-44AE-89CF-89D6FB1ADA30}" type="datetimeFigureOut">
              <a:rPr lang="en-US" smtClean="0"/>
              <a:pPr/>
              <a:t>6/14/2021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6AA65-E3A9-442E-B3C5-E92B239E4B67}"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D92D9379-46FF-44AE-89CF-89D6FB1ADA30}" type="datetimeFigureOut">
              <a:rPr lang="en-US" smtClean="0"/>
              <a:pPr/>
              <a:t>6/14/2021</a:t>
            </a:fld>
            <a:endParaRPr lang="en-US"/>
          </a:p>
        </p:txBody>
      </p:sp>
      <p:sp>
        <p:nvSpPr>
          <p:cNvPr id="7" name="Slide Number Placeholder 6"/>
          <p:cNvSpPr>
            <a:spLocks noGrp="1"/>
          </p:cNvSpPr>
          <p:nvPr>
            <p:ph type="sldNum" sz="quarter" idx="11"/>
          </p:nvPr>
        </p:nvSpPr>
        <p:spPr/>
        <p:txBody>
          <a:bodyPr rtlCol="0"/>
          <a:lstStyle/>
          <a:p>
            <a:fld id="{C6F6AA65-E3A9-442E-B3C5-E92B239E4B67}"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2D9379-46FF-44AE-89CF-89D6FB1ADA30}" type="datetimeFigureOut">
              <a:rPr lang="en-US" smtClean="0"/>
              <a:pPr/>
              <a:t>6/14/2021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6AA65-E3A9-442E-B3C5-E92B239E4B6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1"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D92D9379-46FF-44AE-89CF-89D6FB1ADA30}" type="datetimeFigureOut">
              <a:rPr lang="en-US" smtClean="0"/>
              <a:pPr/>
              <a:t>6/14/2021</a:t>
            </a:fld>
            <a:endParaRPr lang="en-US"/>
          </a:p>
        </p:txBody>
      </p:sp>
      <p:sp>
        <p:nvSpPr>
          <p:cNvPr id="22" name="Slide Number Placeholder 21"/>
          <p:cNvSpPr>
            <a:spLocks noGrp="1"/>
          </p:cNvSpPr>
          <p:nvPr>
            <p:ph type="sldNum" sz="quarter" idx="15"/>
          </p:nvPr>
        </p:nvSpPr>
        <p:spPr/>
        <p:txBody>
          <a:bodyPr rtlCol="0"/>
          <a:lstStyle/>
          <a:p>
            <a:fld id="{C6F6AA65-E3A9-442E-B3C5-E92B239E4B67}"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9"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92D9379-46FF-44AE-89CF-89D6FB1ADA30}" type="datetimeFigureOut">
              <a:rPr lang="en-US" smtClean="0"/>
              <a:pPr/>
              <a:t>6/14/2021</a:t>
            </a:fld>
            <a:endParaRPr lang="en-US"/>
          </a:p>
        </p:txBody>
      </p:sp>
      <p:sp>
        <p:nvSpPr>
          <p:cNvPr id="18" name="Slide Number Placeholder 17"/>
          <p:cNvSpPr>
            <a:spLocks noGrp="1"/>
          </p:cNvSpPr>
          <p:nvPr>
            <p:ph type="sldNum" sz="quarter" idx="11"/>
          </p:nvPr>
        </p:nvSpPr>
        <p:spPr/>
        <p:txBody>
          <a:bodyPr rtlCol="0"/>
          <a:lstStyle/>
          <a:p>
            <a:fld id="{C6F6AA65-E3A9-442E-B3C5-E92B239E4B67}"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92D9379-46FF-44AE-89CF-89D6FB1ADA30}" type="datetimeFigureOut">
              <a:rPr lang="en-US" smtClean="0"/>
              <a:pPr/>
              <a:t>6/14/2021</a:t>
            </a:fld>
            <a:endParaRPr lang="en-US"/>
          </a:p>
        </p:txBody>
      </p:sp>
      <p:sp>
        <p:nvSpPr>
          <p:cNvPr id="3" name="Footer Placeholder 2"/>
          <p:cNvSpPr>
            <a:spLocks noGrp="1"/>
          </p:cNvSpPr>
          <p:nvPr>
            <p:ph type="ftr" sz="quarter" idx="3"/>
          </p:nvPr>
        </p:nvSpPr>
        <p:spPr>
          <a:xfrm rot="5400000">
            <a:off x="6990187"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6F6AA65-E3A9-442E-B3C5-E92B239E4B6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295400"/>
            <a:ext cx="6553200" cy="1894362"/>
          </a:xfrm>
        </p:spPr>
        <p:txBody>
          <a:bodyPr>
            <a:normAutofit/>
          </a:bodyPr>
          <a:lstStyle/>
          <a:p>
            <a:r>
              <a:rPr lang="en-US" sz="4800" dirty="0" smtClean="0">
                <a:solidFill>
                  <a:schemeClr val="accent5">
                    <a:lumMod val="50000"/>
                  </a:schemeClr>
                </a:solidFill>
                <a:latin typeface="Algerian" pitchFamily="82" charset="0"/>
              </a:rPr>
              <a:t>Corporate Governance</a:t>
            </a:r>
            <a:endParaRPr lang="en-US" sz="4800" dirty="0">
              <a:solidFill>
                <a:schemeClr val="accent5">
                  <a:lumMod val="50000"/>
                </a:schemeClr>
              </a:solidFill>
              <a:latin typeface="Algerian" pitchFamily="8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7772400" cy="5940552"/>
          </a:xfrm>
        </p:spPr>
        <p:txBody>
          <a:bodyPr/>
          <a:lstStyle/>
          <a:p>
            <a:pPr algn="just">
              <a:buClr>
                <a:schemeClr val="accent2">
                  <a:lumMod val="75000"/>
                </a:schemeClr>
              </a:buClr>
              <a:buSzPct val="105000"/>
              <a:buFont typeface="Arial" pitchFamily="34" charset="0"/>
              <a:buChar char="•"/>
            </a:pPr>
            <a:r>
              <a:rPr lang="en-IN" dirty="0" smtClean="0">
                <a:latin typeface="Centaur" pitchFamily="18" charset="0"/>
              </a:rPr>
              <a:t>In addition to the statutory laws of the relevant jurisdiction, corporations are subject to common law in some countries, and various laws and regulations affecting business practices. In most jurisdiction, corporations also have a constitution that provides individual rules that govern the corporation and authorize or constrain its decision-makers. This constitution is identified by a variety of terms; in English-speaking jurisdictions, it is usually known as the Corporate Charter or the Memorandum and Articles of Association. The capacity of shareholders to modify the constitution of their corporation can vary substantially.</a:t>
            </a:r>
            <a:endParaRPr lang="en-US" dirty="0" smtClean="0">
              <a:latin typeface="Centaur" pitchFamily="18" charset="0"/>
            </a:endParaRPr>
          </a:p>
          <a:p>
            <a:pPr algn="just"/>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467600" cy="609600"/>
          </a:xfrm>
        </p:spPr>
        <p:txBody>
          <a:bodyPr/>
          <a:lstStyle/>
          <a:p>
            <a:pPr algn="ctr"/>
            <a:r>
              <a:rPr lang="en-US" b="1" u="sng" dirty="0" smtClean="0">
                <a:solidFill>
                  <a:schemeClr val="accent2">
                    <a:lumMod val="50000"/>
                  </a:schemeClr>
                </a:solidFill>
              </a:rPr>
              <a:t>Codes &amp; guidelines</a:t>
            </a:r>
            <a:endParaRPr lang="en-US" b="1" u="sng" dirty="0">
              <a:solidFill>
                <a:schemeClr val="accent2">
                  <a:lumMod val="50000"/>
                </a:schemeClr>
              </a:solidFill>
            </a:endParaRPr>
          </a:p>
        </p:txBody>
      </p:sp>
      <p:sp>
        <p:nvSpPr>
          <p:cNvPr id="3" name="Content Placeholder 2"/>
          <p:cNvSpPr>
            <a:spLocks noGrp="1"/>
          </p:cNvSpPr>
          <p:nvPr>
            <p:ph sz="quarter" idx="1"/>
          </p:nvPr>
        </p:nvSpPr>
        <p:spPr>
          <a:xfrm>
            <a:off x="304800" y="1143000"/>
            <a:ext cx="7848600" cy="5330952"/>
          </a:xfrm>
        </p:spPr>
        <p:txBody>
          <a:bodyPr>
            <a:normAutofit fontScale="92500" lnSpcReduction="10000"/>
          </a:bodyPr>
          <a:lstStyle/>
          <a:p>
            <a:pPr algn="just">
              <a:buNone/>
            </a:pPr>
            <a:r>
              <a:rPr lang="en-IN" sz="2200" dirty="0" smtClean="0">
                <a:latin typeface="Centaur" pitchFamily="18" charset="0"/>
              </a:rPr>
              <a:t>		Corporate governance principles and codes have been developed in different countries and issued from stock exchanges, corporations, institutional investors, or associations (institutes) of directors and managers with the support of governments and international organizations.  </a:t>
            </a:r>
          </a:p>
          <a:p>
            <a:pPr algn="just">
              <a:buNone/>
            </a:pPr>
            <a:endParaRPr lang="en-IN" sz="2200" dirty="0" smtClean="0">
              <a:latin typeface="Centaur" pitchFamily="18" charset="0"/>
            </a:endParaRPr>
          </a:p>
          <a:p>
            <a:pPr algn="just">
              <a:buNone/>
            </a:pPr>
            <a:r>
              <a:rPr lang="en-IN" sz="2200" dirty="0" smtClean="0">
                <a:latin typeface="Centaur" pitchFamily="18" charset="0"/>
              </a:rPr>
              <a:t>1) </a:t>
            </a:r>
            <a:r>
              <a:rPr lang="en-IN" sz="2200" b="1" u="sng" dirty="0" smtClean="0">
                <a:latin typeface="Centaur" pitchFamily="18" charset="0"/>
              </a:rPr>
              <a:t>OECD</a:t>
            </a:r>
            <a:r>
              <a:rPr lang="en-IN" sz="2200" dirty="0" smtClean="0">
                <a:latin typeface="Centaur" pitchFamily="18" charset="0"/>
              </a:rPr>
              <a:t> : The OECD guidelines are often referenced by countries developing local codes or guidelines. Building on the work of the OECD, other international organizations, private sector associations and more than 20 national corporate governance codes, the United Nations Intergovernmental Working Group of Experts on International Standards of Accounting and Reporting (ISAR) has produced their Guidance on Good Practices in Corporate Governance Disclosure. This internationally agreed benchmark consists of more than fifty distinct disclosure items across five broad categories:</a:t>
            </a:r>
            <a:endParaRPr lang="en-US" sz="2200" dirty="0" smtClean="0">
              <a:latin typeface="Centaur" pitchFamily="18" charset="0"/>
            </a:endParaRPr>
          </a:p>
          <a:p>
            <a:pPr algn="just"/>
            <a:endParaRPr lang="en-US" sz="2200" u="sng" dirty="0">
              <a:latin typeface="Centaur"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924800" cy="6092952"/>
          </a:xfrm>
        </p:spPr>
        <p:txBody>
          <a:bodyPr>
            <a:normAutofit/>
          </a:bodyPr>
          <a:lstStyle/>
          <a:p>
            <a:pPr lvl="1" algn="just">
              <a:buSzPct val="100000"/>
              <a:buFont typeface="Wingdings" pitchFamily="2" charset="2"/>
              <a:buChar char="§"/>
            </a:pPr>
            <a:r>
              <a:rPr lang="en-IN" dirty="0" smtClean="0">
                <a:latin typeface="Centaur" pitchFamily="18" charset="0"/>
              </a:rPr>
              <a:t>Auditing</a:t>
            </a:r>
            <a:endParaRPr lang="en-US" dirty="0" smtClean="0">
              <a:latin typeface="Centaur" pitchFamily="18" charset="0"/>
            </a:endParaRPr>
          </a:p>
          <a:p>
            <a:pPr lvl="1" algn="just">
              <a:buSzPct val="100000"/>
              <a:buFont typeface="Wingdings" pitchFamily="2" charset="2"/>
              <a:buChar char="§"/>
            </a:pPr>
            <a:r>
              <a:rPr lang="en-IN" dirty="0" smtClean="0">
                <a:latin typeface="Centaur" pitchFamily="18" charset="0"/>
              </a:rPr>
              <a:t>Board and management structure and process</a:t>
            </a:r>
            <a:endParaRPr lang="en-US" dirty="0" smtClean="0">
              <a:latin typeface="Centaur" pitchFamily="18" charset="0"/>
            </a:endParaRPr>
          </a:p>
          <a:p>
            <a:pPr lvl="1" algn="just">
              <a:buSzPct val="100000"/>
              <a:buFont typeface="Wingdings" pitchFamily="2" charset="2"/>
              <a:buChar char="§"/>
            </a:pPr>
            <a:r>
              <a:rPr lang="en-IN" dirty="0" smtClean="0">
                <a:latin typeface="Centaur" pitchFamily="18" charset="0"/>
              </a:rPr>
              <a:t>Corporate responsibility and compliance</a:t>
            </a:r>
            <a:endParaRPr lang="en-US" dirty="0" smtClean="0">
              <a:latin typeface="Centaur" pitchFamily="18" charset="0"/>
            </a:endParaRPr>
          </a:p>
          <a:p>
            <a:pPr lvl="1" algn="just">
              <a:buSzPct val="100000"/>
              <a:buFont typeface="Wingdings" pitchFamily="2" charset="2"/>
              <a:buChar char="§"/>
            </a:pPr>
            <a:r>
              <a:rPr lang="en-IN" dirty="0" smtClean="0">
                <a:latin typeface="Centaur" pitchFamily="18" charset="0"/>
              </a:rPr>
              <a:t>Financial transparency and information disclosure</a:t>
            </a:r>
            <a:endParaRPr lang="en-US" dirty="0" smtClean="0">
              <a:latin typeface="Centaur" pitchFamily="18" charset="0"/>
            </a:endParaRPr>
          </a:p>
          <a:p>
            <a:pPr lvl="1" algn="just">
              <a:buSzPct val="100000"/>
              <a:buFont typeface="Wingdings" pitchFamily="2" charset="2"/>
              <a:buChar char="§"/>
            </a:pPr>
            <a:r>
              <a:rPr lang="en-IN" dirty="0" smtClean="0">
                <a:latin typeface="Centaur" pitchFamily="18" charset="0"/>
              </a:rPr>
              <a:t>Ownership structure and exercise of control rights</a:t>
            </a:r>
            <a:endParaRPr lang="en-US" dirty="0" smtClean="0">
              <a:latin typeface="Centaur" pitchFamily="18" charset="0"/>
            </a:endParaRPr>
          </a:p>
          <a:p>
            <a:pPr algn="just"/>
            <a:endParaRPr lang="en-US" dirty="0" smtClean="0">
              <a:latin typeface="Centaur" pitchFamily="18" charset="0"/>
            </a:endParaRPr>
          </a:p>
          <a:p>
            <a:pPr algn="just">
              <a:buNone/>
            </a:pPr>
            <a:r>
              <a:rPr lang="en-IN" dirty="0" smtClean="0">
                <a:latin typeface="Centaur" pitchFamily="18" charset="0"/>
              </a:rPr>
              <a:t>2)	  </a:t>
            </a:r>
            <a:r>
              <a:rPr lang="en-IN" u="sng" dirty="0" smtClean="0">
                <a:latin typeface="Centaur" pitchFamily="18" charset="0"/>
              </a:rPr>
              <a:t>International Corporate Governance Network (ICGN)</a:t>
            </a:r>
            <a:r>
              <a:rPr lang="en-IN" dirty="0" smtClean="0">
                <a:latin typeface="Centaur" pitchFamily="18" charset="0"/>
              </a:rPr>
              <a:t> : The investor-led organisation International Corporate Governance Network (ICGN) was set up by individuals </a:t>
            </a:r>
            <a:r>
              <a:rPr lang="en-IN" dirty="0" err="1" smtClean="0">
                <a:latin typeface="Centaur" pitchFamily="18" charset="0"/>
              </a:rPr>
              <a:t>centered</a:t>
            </a:r>
            <a:r>
              <a:rPr lang="en-IN" dirty="0" smtClean="0">
                <a:latin typeface="Centaur" pitchFamily="18" charset="0"/>
              </a:rPr>
              <a:t> around the ten largest pension funds in the world 1995. The aim is to promote global corporate governance standards.  ICGN has developed a suite of global guidelines ranging from shareholder rights to business ethics. </a:t>
            </a:r>
            <a:r>
              <a:rPr lang="en-US" dirty="0" smtClean="0">
                <a:latin typeface="Centaur" pitchFamily="18" charset="0"/>
              </a:rPr>
              <a:t> </a:t>
            </a:r>
          </a:p>
          <a:p>
            <a:pPr algn="just">
              <a:buNone/>
            </a:pPr>
            <a:endParaRPr lang="en-US" dirty="0">
              <a:latin typeface="Centaur"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467600" cy="579438"/>
          </a:xfrm>
        </p:spPr>
        <p:txBody>
          <a:bodyPr>
            <a:normAutofit/>
          </a:bodyPr>
          <a:lstStyle/>
          <a:p>
            <a:pPr algn="ctr"/>
            <a:r>
              <a:rPr lang="en-US" b="1" u="sng" dirty="0" smtClean="0">
                <a:solidFill>
                  <a:schemeClr val="accent2">
                    <a:lumMod val="50000"/>
                  </a:schemeClr>
                </a:solidFill>
              </a:rPr>
              <a:t>Parties to Corporate Governance </a:t>
            </a:r>
            <a:endParaRPr lang="en-US" b="1" dirty="0">
              <a:solidFill>
                <a:schemeClr val="accent2">
                  <a:lumMod val="50000"/>
                </a:schemeClr>
              </a:solidFill>
            </a:endParaRPr>
          </a:p>
        </p:txBody>
      </p:sp>
      <p:sp>
        <p:nvSpPr>
          <p:cNvPr id="3" name="Content Placeholder 2"/>
          <p:cNvSpPr>
            <a:spLocks noGrp="1"/>
          </p:cNvSpPr>
          <p:nvPr>
            <p:ph sz="quarter" idx="1"/>
          </p:nvPr>
        </p:nvSpPr>
        <p:spPr>
          <a:xfrm>
            <a:off x="304800" y="1066800"/>
            <a:ext cx="7924800" cy="5407152"/>
          </a:xfrm>
        </p:spPr>
        <p:txBody>
          <a:bodyPr/>
          <a:lstStyle/>
          <a:p>
            <a:pPr algn="just">
              <a:buNone/>
            </a:pPr>
            <a:endParaRPr lang="en-IN" dirty="0" smtClean="0">
              <a:latin typeface="Centaur" pitchFamily="18" charset="0"/>
            </a:endParaRPr>
          </a:p>
          <a:p>
            <a:pPr marL="457200" indent="-457200" algn="just">
              <a:buClr>
                <a:schemeClr val="accent2">
                  <a:lumMod val="75000"/>
                </a:schemeClr>
              </a:buClr>
              <a:buSzPct val="85000"/>
              <a:buFont typeface="+mj-lt"/>
              <a:buAutoNum type="arabicParenR"/>
            </a:pPr>
            <a:r>
              <a:rPr lang="en-IN" dirty="0" smtClean="0">
                <a:latin typeface="Centaur" pitchFamily="18" charset="0"/>
              </a:rPr>
              <a:t>Government Agencies and Authorities</a:t>
            </a:r>
          </a:p>
          <a:p>
            <a:pPr marL="457200" indent="-457200" algn="just">
              <a:buClr>
                <a:schemeClr val="accent2">
                  <a:lumMod val="75000"/>
                </a:schemeClr>
              </a:buClr>
              <a:buSzPct val="85000"/>
              <a:buFont typeface="+mj-lt"/>
              <a:buAutoNum type="arabicParenR"/>
            </a:pPr>
            <a:r>
              <a:rPr lang="en-IN" dirty="0" smtClean="0">
                <a:latin typeface="Centaur" pitchFamily="18" charset="0"/>
              </a:rPr>
              <a:t>Stock Exchanges</a:t>
            </a:r>
          </a:p>
          <a:p>
            <a:pPr marL="457200" indent="-457200" algn="just">
              <a:buClr>
                <a:schemeClr val="accent2">
                  <a:lumMod val="75000"/>
                </a:schemeClr>
              </a:buClr>
              <a:buSzPct val="85000"/>
              <a:buFont typeface="+mj-lt"/>
              <a:buAutoNum type="arabicParenR"/>
            </a:pPr>
            <a:r>
              <a:rPr lang="en-IN" dirty="0" smtClean="0">
                <a:latin typeface="Centaur" pitchFamily="18" charset="0"/>
              </a:rPr>
              <a:t>Management (including the Board of Directors and its Chair</a:t>
            </a:r>
          </a:p>
          <a:p>
            <a:pPr marL="457200" indent="-457200" algn="just">
              <a:buClr>
                <a:schemeClr val="accent2">
                  <a:lumMod val="75000"/>
                </a:schemeClr>
              </a:buClr>
              <a:buSzPct val="85000"/>
              <a:buFont typeface="+mj-lt"/>
              <a:buAutoNum type="arabicParenR"/>
            </a:pPr>
            <a:r>
              <a:rPr lang="en-IN" dirty="0" smtClean="0">
                <a:latin typeface="Centaur" pitchFamily="18" charset="0"/>
              </a:rPr>
              <a:t>The Chief Executive Officer or the equivalent</a:t>
            </a:r>
          </a:p>
          <a:p>
            <a:pPr marL="457200" indent="-457200" algn="just">
              <a:buClr>
                <a:schemeClr val="accent2">
                  <a:lumMod val="75000"/>
                </a:schemeClr>
              </a:buClr>
              <a:buSzPct val="85000"/>
              <a:buFont typeface="+mj-lt"/>
              <a:buAutoNum type="arabicParenR"/>
            </a:pPr>
            <a:r>
              <a:rPr lang="en-IN" dirty="0" smtClean="0">
                <a:latin typeface="Centaur" pitchFamily="18" charset="0"/>
              </a:rPr>
              <a:t>Other Executives and line management</a:t>
            </a:r>
          </a:p>
          <a:p>
            <a:pPr marL="457200" indent="-457200" algn="just">
              <a:buClr>
                <a:schemeClr val="accent2">
                  <a:lumMod val="75000"/>
                </a:schemeClr>
              </a:buClr>
              <a:buSzPct val="85000"/>
              <a:buFont typeface="+mj-lt"/>
              <a:buAutoNum type="arabicParenR"/>
            </a:pPr>
            <a:r>
              <a:rPr lang="en-IN" dirty="0" smtClean="0">
                <a:latin typeface="Centaur" pitchFamily="18" charset="0"/>
              </a:rPr>
              <a:t>Shareholders and Auditors </a:t>
            </a:r>
          </a:p>
          <a:p>
            <a:pPr marL="457200" indent="-457200" algn="just">
              <a:buClr>
                <a:schemeClr val="accent2">
                  <a:lumMod val="75000"/>
                </a:schemeClr>
              </a:buClr>
              <a:buSzPct val="85000"/>
              <a:buFont typeface="+mj-lt"/>
              <a:buAutoNum type="arabicParenR"/>
            </a:pPr>
            <a:r>
              <a:rPr lang="en-IN" dirty="0" smtClean="0">
                <a:latin typeface="Centaur" pitchFamily="18" charset="0"/>
              </a:rPr>
              <a:t>Other influential stakeholders may include lenders, suppliers, employees, creditors, customers and the community at large.</a:t>
            </a:r>
            <a:endParaRPr lang="en-US" dirty="0" smtClean="0">
              <a:latin typeface="Centaur" pitchFamily="18" charset="0"/>
            </a:endParaRPr>
          </a:p>
          <a:p>
            <a:pPr algn="just"/>
            <a:endParaRPr lang="en-US" dirty="0">
              <a:latin typeface="Centaur"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7467600" cy="5940552"/>
          </a:xfrm>
        </p:spPr>
        <p:txBody>
          <a:bodyPr>
            <a:normAutofit fontScale="92500"/>
          </a:bodyPr>
          <a:lstStyle/>
          <a:p>
            <a:pPr marL="457200" indent="-457200" algn="just">
              <a:buClr>
                <a:srgbClr val="002060"/>
              </a:buClr>
              <a:buSzPct val="87000"/>
              <a:buFont typeface="+mj-lt"/>
              <a:buAutoNum type="arabicParenR"/>
            </a:pPr>
            <a:r>
              <a:rPr lang="en-IN" sz="2200" b="1" u="sng" dirty="0" smtClean="0">
                <a:latin typeface="Centaur" pitchFamily="18" charset="0"/>
              </a:rPr>
              <a:t>Government Agencies</a:t>
            </a:r>
            <a:r>
              <a:rPr lang="en-IN" sz="2200" dirty="0" smtClean="0">
                <a:latin typeface="Centaur" pitchFamily="18" charset="0"/>
              </a:rPr>
              <a:t> : The agency view of the corporation posits that the shareholder forgoes decision rights (control) and entrusts the manager to act in the shareholders' best (joint) interests. Partly as a result of this separation between the two investors and managers, corporate governance mechanisms include a system of controls intended to help align managers' incentives with those of shareholders. Agency concerns (risk) are necessarily lower for a controlling shareholder.</a:t>
            </a:r>
            <a:endParaRPr lang="en-US" sz="2200" dirty="0" smtClean="0">
              <a:latin typeface="Centaur" pitchFamily="18" charset="0"/>
            </a:endParaRPr>
          </a:p>
          <a:p>
            <a:pPr marL="457200" indent="-457200" algn="just">
              <a:buClr>
                <a:srgbClr val="002060"/>
              </a:buClr>
              <a:buSzPct val="87000"/>
              <a:buFont typeface="+mj-lt"/>
              <a:buAutoNum type="arabicParenR"/>
            </a:pPr>
            <a:endParaRPr lang="en-IN" sz="2200" dirty="0" smtClean="0">
              <a:latin typeface="Centaur" pitchFamily="18" charset="0"/>
            </a:endParaRPr>
          </a:p>
          <a:p>
            <a:pPr marL="457200" indent="-457200" algn="just">
              <a:buClr>
                <a:srgbClr val="002060"/>
              </a:buClr>
              <a:buSzPct val="87000"/>
              <a:buFont typeface="+mj-lt"/>
              <a:buAutoNum type="arabicParenR"/>
            </a:pPr>
            <a:r>
              <a:rPr lang="en-IN" sz="2200" b="1" u="sng" dirty="0" smtClean="0">
                <a:latin typeface="Centaur" pitchFamily="18" charset="0"/>
              </a:rPr>
              <a:t>Board of Directors</a:t>
            </a:r>
            <a:r>
              <a:rPr lang="en-IN" sz="2200" dirty="0" smtClean="0">
                <a:latin typeface="Centaur" pitchFamily="18" charset="0"/>
              </a:rPr>
              <a:t> : A board of directors is expected to play a key role in corporate governance. The board has the responsibility of endorsing the organization's strategy, developing directional policy, appointing, supervising and remunerating senior executives, and ensuring accountability of the organization to its investors and authorities.</a:t>
            </a:r>
            <a:endParaRPr lang="en-US" sz="2200" dirty="0" smtClean="0">
              <a:latin typeface="Centaur" pitchFamily="18" charset="0"/>
            </a:endParaRPr>
          </a:p>
          <a:p>
            <a:pPr algn="just">
              <a:buNone/>
            </a:pPr>
            <a:endParaRPr lang="en-US" sz="2200" dirty="0">
              <a:latin typeface="Centaur"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467600" cy="579438"/>
          </a:xfrm>
        </p:spPr>
        <p:txBody>
          <a:bodyPr>
            <a:normAutofit/>
          </a:bodyPr>
          <a:lstStyle/>
          <a:p>
            <a:pPr algn="ctr"/>
            <a:r>
              <a:rPr lang="en-US" sz="2800" b="1" u="sng" dirty="0" smtClean="0">
                <a:solidFill>
                  <a:schemeClr val="accent2">
                    <a:lumMod val="50000"/>
                  </a:schemeClr>
                </a:solidFill>
              </a:rPr>
              <a:t>Ownership structures &amp; elements</a:t>
            </a:r>
            <a:endParaRPr lang="en-US" sz="2800" b="1" u="sng" dirty="0">
              <a:solidFill>
                <a:schemeClr val="accent2">
                  <a:lumMod val="50000"/>
                </a:schemeClr>
              </a:solidFill>
            </a:endParaRPr>
          </a:p>
        </p:txBody>
      </p:sp>
      <p:sp>
        <p:nvSpPr>
          <p:cNvPr id="3" name="Content Placeholder 2"/>
          <p:cNvSpPr>
            <a:spLocks noGrp="1"/>
          </p:cNvSpPr>
          <p:nvPr>
            <p:ph sz="quarter" idx="1"/>
          </p:nvPr>
        </p:nvSpPr>
        <p:spPr>
          <a:xfrm>
            <a:off x="457200" y="1066800"/>
            <a:ext cx="7772400" cy="5407152"/>
          </a:xfrm>
        </p:spPr>
        <p:txBody>
          <a:bodyPr>
            <a:noAutofit/>
          </a:bodyPr>
          <a:lstStyle/>
          <a:p>
            <a:pPr algn="just">
              <a:buNone/>
            </a:pPr>
            <a:r>
              <a:rPr lang="en-IN" sz="2000" dirty="0" smtClean="0">
                <a:latin typeface="Centaur" pitchFamily="18" charset="0"/>
              </a:rPr>
              <a:t>		Ownership structure refers to the types and composition of shareholders in a corporation. Researchers often "measure" ownership structures by using some observable measures of ownership concentration or the extent of inside ownership. </a:t>
            </a:r>
          </a:p>
          <a:p>
            <a:pPr algn="just">
              <a:buSzPct val="85000"/>
              <a:buFont typeface="Wingdings" pitchFamily="2" charset="2"/>
              <a:buChar char="v"/>
            </a:pPr>
            <a:r>
              <a:rPr lang="en-IN" sz="2000" b="1" u="sng" dirty="0" smtClean="0">
                <a:latin typeface="Centaur" pitchFamily="18" charset="0"/>
              </a:rPr>
              <a:t>Features / Types</a:t>
            </a:r>
            <a:r>
              <a:rPr lang="en-IN" sz="2000" dirty="0" smtClean="0">
                <a:latin typeface="Centaur" pitchFamily="18" charset="0"/>
              </a:rPr>
              <a:t> : Some features or types of ownership structure involving corporate groups include pyramids, cross-shareholdings, rings, and webs. </a:t>
            </a:r>
          </a:p>
          <a:p>
            <a:pPr lvl="1" algn="just">
              <a:buSzPct val="112000"/>
              <a:buFont typeface="Wingdings" pitchFamily="2" charset="2"/>
              <a:buChar char="§"/>
            </a:pPr>
            <a:r>
              <a:rPr lang="en-IN" sz="2000" dirty="0" smtClean="0">
                <a:latin typeface="Centaur" pitchFamily="18" charset="0"/>
              </a:rPr>
              <a:t>German "concerns" (</a:t>
            </a:r>
            <a:r>
              <a:rPr lang="en-IN" sz="2000" dirty="0" err="1" smtClean="0">
                <a:latin typeface="Centaur" pitchFamily="18" charset="0"/>
              </a:rPr>
              <a:t>Konzern</a:t>
            </a:r>
            <a:r>
              <a:rPr lang="en-IN" sz="2000" dirty="0" smtClean="0">
                <a:latin typeface="Centaur" pitchFamily="18" charset="0"/>
              </a:rPr>
              <a:t> </a:t>
            </a:r>
          </a:p>
          <a:p>
            <a:pPr lvl="1" algn="just">
              <a:buSzPct val="112000"/>
              <a:buFont typeface="Wingdings" pitchFamily="2" charset="2"/>
              <a:buChar char="§"/>
            </a:pPr>
            <a:r>
              <a:rPr lang="en-IN" sz="2000" dirty="0" smtClean="0">
                <a:latin typeface="Centaur" pitchFamily="18" charset="0"/>
              </a:rPr>
              <a:t>Japanese </a:t>
            </a:r>
            <a:r>
              <a:rPr lang="en-IN" sz="2000" dirty="0" smtClean="0">
                <a:solidFill>
                  <a:srgbClr val="FF0000"/>
                </a:solidFill>
                <a:latin typeface="Centaur" pitchFamily="18" charset="0"/>
              </a:rPr>
              <a:t>keiretsu</a:t>
            </a:r>
            <a:r>
              <a:rPr lang="en-IN" sz="2000" dirty="0" smtClean="0">
                <a:latin typeface="Centaur" pitchFamily="18" charset="0"/>
              </a:rPr>
              <a:t> </a:t>
            </a:r>
          </a:p>
          <a:p>
            <a:pPr lvl="1" algn="just">
              <a:buSzPct val="112000"/>
              <a:buFont typeface="Wingdings" pitchFamily="2" charset="2"/>
              <a:buChar char="§"/>
            </a:pPr>
            <a:r>
              <a:rPr lang="en-IN" sz="2000" dirty="0" smtClean="0">
                <a:latin typeface="Centaur" pitchFamily="18" charset="0"/>
              </a:rPr>
              <a:t>South Korean </a:t>
            </a:r>
            <a:r>
              <a:rPr lang="en-IN" sz="2000" dirty="0" err="1" smtClean="0">
                <a:solidFill>
                  <a:srgbClr val="FF0000"/>
                </a:solidFill>
                <a:latin typeface="Centaur" pitchFamily="18" charset="0"/>
              </a:rPr>
              <a:t>chaebol</a:t>
            </a:r>
            <a:r>
              <a:rPr lang="en-IN" sz="2000" dirty="0" smtClean="0">
                <a:latin typeface="Centaur" pitchFamily="18" charset="0"/>
              </a:rPr>
              <a:t> (which tend to be family-controlled) </a:t>
            </a:r>
          </a:p>
          <a:p>
            <a:pPr lvl="1" algn="just">
              <a:buSzPct val="112000"/>
              <a:buNone/>
            </a:pPr>
            <a:endParaRPr lang="en-IN" sz="1000" dirty="0" smtClean="0">
              <a:latin typeface="Centaur" pitchFamily="18" charset="0"/>
            </a:endParaRPr>
          </a:p>
          <a:p>
            <a:pPr algn="just">
              <a:buNone/>
            </a:pPr>
            <a:r>
              <a:rPr lang="en-IN" sz="2000" dirty="0" smtClean="0">
                <a:latin typeface="Centaur" pitchFamily="18" charset="0"/>
              </a:rPr>
              <a:t>		The  above corporate groups consist of complex interlocking business relationships and shareholdings. Cross-shareholding are an essential feature of keiretsu and </a:t>
            </a:r>
            <a:r>
              <a:rPr lang="en-IN" sz="2000" dirty="0" err="1" smtClean="0">
                <a:latin typeface="Centaur" pitchFamily="18" charset="0"/>
              </a:rPr>
              <a:t>chaebol</a:t>
            </a:r>
            <a:r>
              <a:rPr lang="en-IN" sz="2000" dirty="0" smtClean="0">
                <a:latin typeface="Centaur" pitchFamily="18" charset="0"/>
              </a:rPr>
              <a:t> groups). Corporate engagement with shareholders and other stakeholders can differ substantially across different ownership structures.</a:t>
            </a:r>
            <a:endParaRPr lang="en-US" sz="2000" dirty="0" smtClean="0">
              <a:latin typeface="Centaur" pitchFamily="18" charset="0"/>
            </a:endParaRPr>
          </a:p>
          <a:p>
            <a:pPr algn="just"/>
            <a:endParaRPr lang="en-US" sz="2000" dirty="0">
              <a:latin typeface="Centaur"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467600" cy="579438"/>
          </a:xfrm>
        </p:spPr>
        <p:txBody>
          <a:bodyPr>
            <a:normAutofit/>
          </a:bodyPr>
          <a:lstStyle/>
          <a:p>
            <a:pPr algn="ctr"/>
            <a:r>
              <a:rPr lang="en-US" sz="2800" b="1" u="sng" dirty="0" smtClean="0">
                <a:solidFill>
                  <a:schemeClr val="accent2">
                    <a:lumMod val="50000"/>
                  </a:schemeClr>
                </a:solidFill>
              </a:rPr>
              <a:t>Ownership structures &amp; elements</a:t>
            </a:r>
            <a:endParaRPr lang="en-US" sz="2800" b="1" u="sng" dirty="0">
              <a:solidFill>
                <a:schemeClr val="accent2">
                  <a:lumMod val="50000"/>
                </a:schemeClr>
              </a:solidFill>
            </a:endParaRPr>
          </a:p>
        </p:txBody>
      </p:sp>
      <p:sp>
        <p:nvSpPr>
          <p:cNvPr id="3" name="Content Placeholder 2"/>
          <p:cNvSpPr>
            <a:spLocks noGrp="1"/>
          </p:cNvSpPr>
          <p:nvPr>
            <p:ph sz="quarter" idx="1"/>
          </p:nvPr>
        </p:nvSpPr>
        <p:spPr>
          <a:xfrm>
            <a:off x="457200" y="1066800"/>
            <a:ext cx="7772400" cy="5407152"/>
          </a:xfrm>
        </p:spPr>
        <p:txBody>
          <a:bodyPr>
            <a:noAutofit/>
          </a:bodyPr>
          <a:lstStyle/>
          <a:p>
            <a:pPr algn="just">
              <a:buSzPct val="90000"/>
              <a:buFont typeface="Wingdings" pitchFamily="2" charset="2"/>
              <a:buChar char="v"/>
            </a:pPr>
            <a:r>
              <a:rPr lang="en-IN" sz="2200" b="1" u="sng" dirty="0" smtClean="0">
                <a:latin typeface="Centaur" pitchFamily="18" charset="0"/>
              </a:rPr>
              <a:t>Family Ownership :</a:t>
            </a:r>
            <a:r>
              <a:rPr lang="en-IN" sz="2200" b="1" dirty="0" smtClean="0">
                <a:latin typeface="Centaur" pitchFamily="18" charset="0"/>
              </a:rPr>
              <a:t>  						</a:t>
            </a:r>
          </a:p>
          <a:p>
            <a:pPr marL="457200" indent="-457200" algn="just">
              <a:buClr>
                <a:schemeClr val="accent2">
                  <a:lumMod val="75000"/>
                </a:schemeClr>
              </a:buClr>
              <a:buSzPct val="85000"/>
              <a:buFont typeface="+mj-lt"/>
              <a:buAutoNum type="arabicParenR"/>
            </a:pPr>
            <a:r>
              <a:rPr lang="en-IN" sz="2200" dirty="0" smtClean="0">
                <a:latin typeface="Centaur" pitchFamily="18" charset="0"/>
              </a:rPr>
              <a:t>In many jurisdictions, family interests dominate ownership structures. It is sometimes suggested that 	corporations controlled by family interests are subject to	superior oversight compared to corporations "controlled" 	by institutional investors (or with such diverse share ownership that they are controlled by management). </a:t>
            </a:r>
          </a:p>
          <a:p>
            <a:pPr marL="457200" indent="-457200" algn="just">
              <a:buClr>
                <a:schemeClr val="accent2">
                  <a:lumMod val="75000"/>
                </a:schemeClr>
              </a:buClr>
              <a:buSzPct val="85000"/>
              <a:buFont typeface="+mj-lt"/>
              <a:buAutoNum type="arabicParenR"/>
            </a:pPr>
            <a:endParaRPr lang="en-IN" sz="2200" dirty="0" smtClean="0">
              <a:latin typeface="Centaur" pitchFamily="18" charset="0"/>
            </a:endParaRPr>
          </a:p>
          <a:p>
            <a:pPr marL="457200" indent="-457200" algn="just">
              <a:buClr>
                <a:schemeClr val="accent2">
                  <a:lumMod val="75000"/>
                </a:schemeClr>
              </a:buClr>
              <a:buSzPct val="85000"/>
              <a:buFont typeface="+mj-lt"/>
              <a:buAutoNum type="arabicParenR"/>
            </a:pPr>
            <a:r>
              <a:rPr lang="en-IN" sz="2200" dirty="0" smtClean="0">
                <a:latin typeface="Centaur" pitchFamily="18" charset="0"/>
              </a:rPr>
              <a:t>A recent study by Credit Suisse found that companies in which "founding families retain a stake of more than 10% of the company's capital enjoyed a superior performance over their respective sectorial peers." Since 1996, this superior performance amounts to 8% per year. </a:t>
            </a:r>
            <a:endParaRPr lang="en-US" sz="2200" dirty="0" smtClean="0">
              <a:latin typeface="Centaur" pitchFamily="18" charset="0"/>
            </a:endParaRPr>
          </a:p>
          <a:p>
            <a:pPr algn="just"/>
            <a:endParaRPr lang="en-US" sz="2200" b="1" u="sng" dirty="0" smtClean="0">
              <a:latin typeface="Centaur" pitchFamily="18" charset="0"/>
            </a:endParaRPr>
          </a:p>
          <a:p>
            <a:pPr algn="just"/>
            <a:endParaRPr lang="en-US" sz="2200" dirty="0">
              <a:latin typeface="Centaur"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467600" cy="579438"/>
          </a:xfrm>
        </p:spPr>
        <p:txBody>
          <a:bodyPr>
            <a:normAutofit/>
          </a:bodyPr>
          <a:lstStyle/>
          <a:p>
            <a:pPr algn="ctr"/>
            <a:r>
              <a:rPr lang="en-US" sz="2800" b="1" u="sng" dirty="0" smtClean="0">
                <a:solidFill>
                  <a:schemeClr val="accent2">
                    <a:lumMod val="50000"/>
                  </a:schemeClr>
                </a:solidFill>
              </a:rPr>
              <a:t>Ownership structures &amp; elements</a:t>
            </a:r>
            <a:endParaRPr lang="en-US" sz="2800" b="1" dirty="0">
              <a:solidFill>
                <a:schemeClr val="accent2">
                  <a:lumMod val="50000"/>
                </a:schemeClr>
              </a:solidFill>
            </a:endParaRPr>
          </a:p>
        </p:txBody>
      </p:sp>
      <p:sp>
        <p:nvSpPr>
          <p:cNvPr id="3" name="Content Placeholder 2"/>
          <p:cNvSpPr>
            <a:spLocks noGrp="1"/>
          </p:cNvSpPr>
          <p:nvPr>
            <p:ph sz="quarter" idx="1"/>
          </p:nvPr>
        </p:nvSpPr>
        <p:spPr>
          <a:xfrm>
            <a:off x="457200" y="914400"/>
            <a:ext cx="7772400" cy="5559552"/>
          </a:xfrm>
        </p:spPr>
        <p:txBody>
          <a:bodyPr>
            <a:normAutofit fontScale="77500" lnSpcReduction="20000"/>
          </a:bodyPr>
          <a:lstStyle/>
          <a:p>
            <a:pPr algn="just">
              <a:buSzPct val="105000"/>
              <a:buFont typeface="Wingdings" pitchFamily="2" charset="2"/>
              <a:buChar char="v"/>
            </a:pPr>
            <a:r>
              <a:rPr lang="en-US" sz="3600" b="1" dirty="0" smtClean="0">
                <a:latin typeface="Centaur" pitchFamily="18" charset="0"/>
              </a:rPr>
              <a:t>   </a:t>
            </a:r>
            <a:r>
              <a:rPr lang="en-US" sz="3600" b="1" u="sng" dirty="0" smtClean="0">
                <a:latin typeface="Centaur" pitchFamily="18" charset="0"/>
              </a:rPr>
              <a:t>Institutional Investors</a:t>
            </a:r>
            <a:r>
              <a:rPr lang="en-US" sz="3600" dirty="0" smtClean="0">
                <a:latin typeface="Centaur" pitchFamily="18" charset="0"/>
              </a:rPr>
              <a:t> :</a:t>
            </a:r>
          </a:p>
          <a:p>
            <a:pPr marL="457200" indent="-457200" algn="just">
              <a:buClr>
                <a:srgbClr val="002060"/>
              </a:buClr>
              <a:buSzPct val="86000"/>
              <a:buFont typeface="+mj-lt"/>
              <a:buAutoNum type="arabicParenR"/>
            </a:pPr>
            <a:r>
              <a:rPr lang="en-IN" sz="2900" dirty="0" smtClean="0">
                <a:latin typeface="Centaur" pitchFamily="18" charset="0"/>
              </a:rPr>
              <a:t>Many years ago, worldwide, investors were typically individuals or families, irrespective of whether or not they acted through a controlled entity. Over time, markets have become largely </a:t>
            </a:r>
            <a:r>
              <a:rPr lang="en-IN" sz="2900" i="1" dirty="0" smtClean="0">
                <a:latin typeface="Centaur" pitchFamily="18" charset="0"/>
              </a:rPr>
              <a:t>institutionalized</a:t>
            </a:r>
            <a:r>
              <a:rPr lang="en-IN" sz="2900" dirty="0" smtClean="0">
                <a:latin typeface="Centaur" pitchFamily="18" charset="0"/>
              </a:rPr>
              <a:t>: investors are largely institutions that invest the pooled funds of their intended beneficiaries. These </a:t>
            </a:r>
            <a:r>
              <a:rPr lang="en-IN" sz="2900" b="1" dirty="0" smtClean="0">
                <a:latin typeface="Centaur" pitchFamily="18" charset="0"/>
              </a:rPr>
              <a:t>institutional investors</a:t>
            </a:r>
            <a:r>
              <a:rPr lang="en-IN" sz="2900" dirty="0" smtClean="0">
                <a:latin typeface="Centaur" pitchFamily="18" charset="0"/>
              </a:rPr>
              <a:t> include pension funds (also known as superannuation funds), mutual funds, hedge funds, exchange-traded funds, and financial institutions such as insurance companies and banks.  </a:t>
            </a:r>
          </a:p>
          <a:p>
            <a:pPr marL="457200" indent="-457200" algn="just">
              <a:buClr>
                <a:srgbClr val="002060"/>
              </a:buClr>
              <a:buSzPct val="86000"/>
              <a:buFont typeface="+mj-lt"/>
              <a:buAutoNum type="arabicParenR"/>
            </a:pPr>
            <a:endParaRPr lang="en-IN" sz="2900" dirty="0" smtClean="0">
              <a:latin typeface="Centaur" pitchFamily="18" charset="0"/>
            </a:endParaRPr>
          </a:p>
          <a:p>
            <a:pPr marL="457200" indent="-457200" algn="just">
              <a:buClr>
                <a:srgbClr val="002060"/>
              </a:buClr>
              <a:buSzPct val="86000"/>
              <a:buFont typeface="+mj-lt"/>
              <a:buAutoNum type="arabicParenR"/>
            </a:pPr>
            <a:r>
              <a:rPr lang="en-IN" sz="2900" dirty="0" smtClean="0">
                <a:latin typeface="Centaur" pitchFamily="18" charset="0"/>
              </a:rPr>
              <a:t>The significance of institutional investors varies substantially across countries. In developed Anglo-American countries (Australia, Canada, New Zealand, U.K., U.S.), institutional investors dominate the market for stocks in larger corporations. While the majority of the shares in the Japanese market are held by financial companies and industrial corporations, these are not institutional investors if their holdings are largely with-on group.</a:t>
            </a:r>
            <a:endParaRPr lang="en-US" sz="2900" dirty="0" smtClean="0">
              <a:latin typeface="Centaur" pitchFamily="18" charset="0"/>
            </a:endParaRPr>
          </a:p>
          <a:p>
            <a:pPr marL="457200" indent="-457200" algn="just">
              <a:buClr>
                <a:srgbClr val="002060"/>
              </a:buClr>
              <a:buSzPct val="86000"/>
              <a:buFont typeface="+mj-lt"/>
              <a:buAutoNum type="arabicParenR"/>
            </a:pPr>
            <a:endParaRPr lang="en-US" sz="2900" dirty="0" smtClean="0">
              <a:latin typeface="Centaur" pitchFamily="18" charset="0"/>
            </a:endParaRPr>
          </a:p>
          <a:p>
            <a:pPr algn="just">
              <a:buClr>
                <a:srgbClr val="002060"/>
              </a:buClr>
              <a:buSzPct val="86000"/>
              <a:buNone/>
            </a:pPr>
            <a:endParaRPr lang="en-US" dirty="0">
              <a:latin typeface="Centaur"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85800"/>
            <a:ext cx="7772400" cy="5788152"/>
          </a:xfrm>
        </p:spPr>
        <p:txBody>
          <a:bodyPr/>
          <a:lstStyle/>
          <a:p>
            <a:pPr marL="457200" indent="-457200" algn="just">
              <a:buClr>
                <a:schemeClr val="accent2">
                  <a:lumMod val="75000"/>
                </a:schemeClr>
              </a:buClr>
              <a:buSzPct val="85000"/>
              <a:buFont typeface="+mj-lt"/>
              <a:buAutoNum type="arabicParenR" startAt="3"/>
            </a:pPr>
            <a:r>
              <a:rPr lang="en-IN" dirty="0" smtClean="0">
                <a:latin typeface="Centaur" pitchFamily="18" charset="0"/>
              </a:rPr>
              <a:t>The largest pools of invested money (such as the mutual fund 'Vanguard 500', or the largest investment management firm for corporations, State Street Corp.) are designed to maximize the benefits of diversified investment by investing in a very large number of different corporations with sufficient liquidity. The idea is this strategy will largely eliminate individual firm financial or other risk and. A consequence of this approach is that these investors have relatively little interest in the governance of a particular corporation. It is often assumed that, if institutional investors pressing for will likely be costly because of "golden handshakes") or the effort required, they will simply sell out their interest.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467600" cy="503238"/>
          </a:xfrm>
        </p:spPr>
        <p:txBody>
          <a:bodyPr>
            <a:noAutofit/>
          </a:bodyPr>
          <a:lstStyle/>
          <a:p>
            <a:pPr algn="ctr"/>
            <a:r>
              <a:rPr lang="en-US" sz="2800" b="1" dirty="0" smtClean="0">
                <a:solidFill>
                  <a:schemeClr val="accent2">
                    <a:lumMod val="50000"/>
                  </a:schemeClr>
                </a:solidFill>
              </a:rPr>
              <a:t>Mechanisms &amp; controls</a:t>
            </a:r>
            <a:endParaRPr lang="en-US" sz="2800" b="1" dirty="0">
              <a:solidFill>
                <a:schemeClr val="accent2">
                  <a:lumMod val="50000"/>
                </a:schemeClr>
              </a:solidFill>
            </a:endParaRPr>
          </a:p>
        </p:txBody>
      </p:sp>
      <p:sp>
        <p:nvSpPr>
          <p:cNvPr id="3" name="Content Placeholder 2"/>
          <p:cNvSpPr>
            <a:spLocks noGrp="1"/>
          </p:cNvSpPr>
          <p:nvPr>
            <p:ph sz="quarter" idx="1"/>
          </p:nvPr>
        </p:nvSpPr>
        <p:spPr>
          <a:xfrm>
            <a:off x="457200" y="914400"/>
            <a:ext cx="7696200" cy="5559552"/>
          </a:xfrm>
        </p:spPr>
        <p:txBody>
          <a:bodyPr>
            <a:normAutofit fontScale="92500" lnSpcReduction="10000"/>
          </a:bodyPr>
          <a:lstStyle/>
          <a:p>
            <a:pPr algn="ctr">
              <a:buNone/>
            </a:pPr>
            <a:r>
              <a:rPr lang="en-US" sz="2600" b="1" u="sng" dirty="0" smtClean="0">
                <a:solidFill>
                  <a:schemeClr val="accent2">
                    <a:lumMod val="50000"/>
                  </a:schemeClr>
                </a:solidFill>
                <a:latin typeface="Centaur" pitchFamily="18" charset="0"/>
              </a:rPr>
              <a:t>Internal Corporate Governance Control</a:t>
            </a:r>
          </a:p>
          <a:p>
            <a:pPr algn="ctr">
              <a:buNone/>
            </a:pPr>
            <a:endParaRPr lang="en-US" u="sng" dirty="0" smtClean="0">
              <a:latin typeface="Centaur" pitchFamily="18" charset="0"/>
            </a:endParaRPr>
          </a:p>
          <a:p>
            <a:pPr lvl="0" algn="just">
              <a:buClr>
                <a:schemeClr val="accent2">
                  <a:lumMod val="75000"/>
                </a:schemeClr>
              </a:buClr>
              <a:buSzPct val="95000"/>
              <a:buFont typeface="Wingdings" pitchFamily="2" charset="2"/>
              <a:buChar char="v"/>
            </a:pPr>
            <a:r>
              <a:rPr lang="en-IN" b="1" u="sng" dirty="0" smtClean="0">
                <a:latin typeface="Centaur" pitchFamily="18" charset="0"/>
              </a:rPr>
              <a:t>Monitoring by the Board of Directors</a:t>
            </a:r>
            <a:r>
              <a:rPr lang="en-IN" dirty="0" smtClean="0">
                <a:latin typeface="Centaur" pitchFamily="18" charset="0"/>
              </a:rPr>
              <a:t>: </a:t>
            </a:r>
          </a:p>
          <a:p>
            <a:pPr lvl="0" algn="just">
              <a:buClr>
                <a:schemeClr val="accent2">
                  <a:lumMod val="50000"/>
                </a:schemeClr>
              </a:buClr>
              <a:buNone/>
            </a:pPr>
            <a:r>
              <a:rPr lang="en-IN" dirty="0" smtClean="0">
                <a:latin typeface="Centaur" pitchFamily="18" charset="0"/>
              </a:rPr>
              <a:t>	The board of directors, with its legal authority to hire, fire and compensate top management, safeguards invested capital. Regular board meetings allow potential problems to be identified, discussed and avoided. Whilst non-executive directors are thought to be more independent, they may not always result in more effective corporate governance and may not increase performance. Different board structures are optimal for different firms. Moreover, the ability of the board to monitor the firm's executives is a function of its access to information. Executive directors possess superior knowledge of the decision-making process and therefore evaluate top management on the basis of the quality of its decisions that lead to financial performance outcomes, </a:t>
            </a:r>
            <a:r>
              <a:rPr lang="en-IN" i="1" dirty="0" smtClean="0">
                <a:latin typeface="Centaur" pitchFamily="18" charset="0"/>
              </a:rPr>
              <a:t>ex ante</a:t>
            </a:r>
            <a:r>
              <a:rPr lang="en-IN" dirty="0" smtClean="0">
                <a:latin typeface="Centaur" pitchFamily="18" charset="0"/>
              </a:rPr>
              <a:t>. It could be argued, therefore, that executive directors look beyond the financial criteria.</a:t>
            </a:r>
            <a:endParaRPr lang="en-US" dirty="0" smtClean="0">
              <a:latin typeface="Centaur" pitchFamily="18" charset="0"/>
            </a:endParaRPr>
          </a:p>
          <a:p>
            <a:pPr algn="just">
              <a:buNone/>
            </a:pPr>
            <a:endParaRPr lang="en-US" u="sng" dirty="0" smtClean="0">
              <a:latin typeface="Centaur"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467600" cy="1143000"/>
          </a:xfrm>
        </p:spPr>
        <p:txBody>
          <a:bodyPr>
            <a:normAutofit/>
          </a:bodyPr>
          <a:lstStyle/>
          <a:p>
            <a:pPr algn="ctr"/>
            <a:r>
              <a:rPr lang="en-IN" sz="3600" b="1" u="sng" dirty="0" smtClean="0">
                <a:solidFill>
                  <a:schemeClr val="accent2">
                    <a:lumMod val="50000"/>
                  </a:schemeClr>
                </a:solidFill>
                <a:latin typeface="Bell MT" pitchFamily="18" charset="0"/>
              </a:rPr>
              <a:t>Corporate Governance</a:t>
            </a:r>
            <a:endParaRPr lang="en-US" sz="3600" u="sng" dirty="0">
              <a:solidFill>
                <a:schemeClr val="accent2">
                  <a:lumMod val="50000"/>
                </a:schemeClr>
              </a:solidFill>
              <a:latin typeface="Bell MT" pitchFamily="18" charset="0"/>
            </a:endParaRPr>
          </a:p>
        </p:txBody>
      </p:sp>
      <p:sp>
        <p:nvSpPr>
          <p:cNvPr id="3" name="Content Placeholder 2"/>
          <p:cNvSpPr>
            <a:spLocks noGrp="1"/>
          </p:cNvSpPr>
          <p:nvPr>
            <p:ph sz="quarter" idx="1"/>
          </p:nvPr>
        </p:nvSpPr>
        <p:spPr>
          <a:xfrm>
            <a:off x="457200" y="1752600"/>
            <a:ext cx="7696200" cy="4492752"/>
          </a:xfrm>
        </p:spPr>
        <p:txBody>
          <a:bodyPr>
            <a:normAutofit lnSpcReduction="10000"/>
          </a:bodyPr>
          <a:lstStyle/>
          <a:p>
            <a:pPr algn="just">
              <a:buNone/>
            </a:pPr>
            <a:r>
              <a:rPr lang="en-IN" sz="2800" b="1" dirty="0" smtClean="0">
                <a:latin typeface="Centaur" pitchFamily="18" charset="0"/>
              </a:rPr>
              <a:t>		</a:t>
            </a:r>
          </a:p>
          <a:p>
            <a:pPr algn="just">
              <a:buNone/>
            </a:pPr>
            <a:r>
              <a:rPr lang="en-IN" sz="2800" b="1" dirty="0" smtClean="0">
                <a:latin typeface="Centaur" pitchFamily="18" charset="0"/>
              </a:rPr>
              <a:t>		Corporate Governance</a:t>
            </a:r>
            <a:r>
              <a:rPr lang="en-IN" sz="2800" dirty="0" smtClean="0">
                <a:latin typeface="Centaur" pitchFamily="18" charset="0"/>
              </a:rPr>
              <a:t> is the set of processes, customs, policies, laws, and institutions affecting the way a corporation (or company) is directed, administered or controlled. An important theme of corporate governance is the nature and extent of accountability of particular individuals in the organization, and mechanisms that try to reduce or eliminate the principal-agent problem.</a:t>
            </a:r>
            <a:endParaRPr lang="en-US" sz="2800" dirty="0" smtClean="0">
              <a:latin typeface="Centaur" pitchFamily="18" charset="0"/>
            </a:endParaRPr>
          </a:p>
          <a:p>
            <a:pPr>
              <a:buNone/>
            </a:pPr>
            <a:endParaRPr lang="en-US" sz="2800" dirty="0">
              <a:latin typeface="Centaur"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7924800" cy="6245352"/>
          </a:xfrm>
        </p:spPr>
        <p:txBody>
          <a:bodyPr>
            <a:normAutofit fontScale="92500" lnSpcReduction="10000"/>
          </a:bodyPr>
          <a:lstStyle/>
          <a:p>
            <a:pPr lvl="0" algn="just">
              <a:buClr>
                <a:schemeClr val="accent2">
                  <a:lumMod val="75000"/>
                </a:schemeClr>
              </a:buClr>
              <a:buSzPct val="85000"/>
              <a:buFont typeface="Wingdings" pitchFamily="2" charset="2"/>
              <a:buChar char="v"/>
            </a:pPr>
            <a:r>
              <a:rPr lang="en-IN" b="1" u="sng" dirty="0" smtClean="0">
                <a:latin typeface="Centaur" pitchFamily="18" charset="0"/>
              </a:rPr>
              <a:t>Internal control procedures and internal auditors</a:t>
            </a:r>
            <a:r>
              <a:rPr lang="en-IN" dirty="0" smtClean="0">
                <a:latin typeface="Centaur" pitchFamily="18" charset="0"/>
              </a:rPr>
              <a:t>: </a:t>
            </a:r>
          </a:p>
          <a:p>
            <a:pPr lvl="0" algn="just">
              <a:buClr>
                <a:schemeClr val="accent2">
                  <a:lumMod val="75000"/>
                </a:schemeClr>
              </a:buClr>
              <a:buSzPct val="85000"/>
              <a:buNone/>
            </a:pPr>
            <a:r>
              <a:rPr lang="en-IN" dirty="0" smtClean="0">
                <a:latin typeface="Centaur" pitchFamily="18" charset="0"/>
              </a:rPr>
              <a:t>	Internal control procedures are policies implemented by an entity's board of directors, audit committee, management, and other personnel to provide reasonable assurance of the entity achieving its objectives related to reliable financial reporting, operating efficiency, and compliance with laws and regulations. Internal auditors are personnel within an organization who test the design and implementation of the entity's internal control procedures and the reliability of its financial reporting.</a:t>
            </a:r>
          </a:p>
          <a:p>
            <a:pPr lvl="0" algn="just">
              <a:buClr>
                <a:schemeClr val="accent2">
                  <a:lumMod val="75000"/>
                </a:schemeClr>
              </a:buClr>
              <a:buSzPct val="85000"/>
              <a:buNone/>
            </a:pPr>
            <a:endParaRPr lang="en-US" dirty="0" smtClean="0">
              <a:latin typeface="Centaur" pitchFamily="18" charset="0"/>
            </a:endParaRPr>
          </a:p>
          <a:p>
            <a:pPr lvl="0" algn="just">
              <a:buClr>
                <a:schemeClr val="accent2">
                  <a:lumMod val="75000"/>
                </a:schemeClr>
              </a:buClr>
              <a:buSzPct val="85000"/>
              <a:buFont typeface="Wingdings" pitchFamily="2" charset="2"/>
              <a:buChar char="v"/>
            </a:pPr>
            <a:r>
              <a:rPr lang="en-IN" b="1" u="sng" dirty="0" smtClean="0">
                <a:latin typeface="Centaur" pitchFamily="18" charset="0"/>
              </a:rPr>
              <a:t>Balance of power</a:t>
            </a:r>
            <a:r>
              <a:rPr lang="en-IN" dirty="0" smtClean="0">
                <a:latin typeface="Centaur" pitchFamily="18" charset="0"/>
              </a:rPr>
              <a:t>: </a:t>
            </a:r>
          </a:p>
          <a:p>
            <a:pPr lvl="0" algn="just">
              <a:buClr>
                <a:schemeClr val="accent2">
                  <a:lumMod val="50000"/>
                </a:schemeClr>
              </a:buClr>
              <a:buNone/>
            </a:pPr>
            <a:r>
              <a:rPr lang="en-IN" dirty="0" smtClean="0">
                <a:latin typeface="Centaur" pitchFamily="18" charset="0"/>
              </a:rPr>
              <a:t>	The simplest balance of power is very common; require that the President be a different person from the Treasurer. This application of separation of power is further developed in companies where separate divisions check and balance each other's actions. One group may propose company-wide administrative changes, another group review and can veto the changes, and a third group check that the interests of people (customers, shareholders, employees) outside the three groups are being met.</a:t>
            </a:r>
          </a:p>
          <a:p>
            <a:pPr lvl="0" algn="just">
              <a:buClr>
                <a:schemeClr val="accent2">
                  <a:lumMod val="50000"/>
                </a:schemeClr>
              </a:buClr>
              <a:buNone/>
            </a:pPr>
            <a:endParaRPr lang="en-US" dirty="0" smtClean="0">
              <a:latin typeface="Centaur" pitchFamily="18" charset="0"/>
            </a:endParaRPr>
          </a:p>
          <a:p>
            <a:pPr algn="just">
              <a:buClr>
                <a:schemeClr val="accent2">
                  <a:lumMod val="50000"/>
                </a:schemeClr>
              </a:buClr>
              <a:buFont typeface="Wingdings" pitchFamily="2" charset="2"/>
              <a:buChar char="v"/>
            </a:pPr>
            <a:endParaRPr lang="en-US" dirty="0">
              <a:latin typeface="Centaur"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90600"/>
            <a:ext cx="7772400" cy="5483352"/>
          </a:xfrm>
        </p:spPr>
        <p:txBody>
          <a:bodyPr/>
          <a:lstStyle/>
          <a:p>
            <a:pPr lvl="0" algn="just">
              <a:buClr>
                <a:schemeClr val="accent2">
                  <a:lumMod val="50000"/>
                </a:schemeClr>
              </a:buClr>
              <a:buFont typeface="Wingdings" pitchFamily="2" charset="2"/>
              <a:buChar char="v"/>
            </a:pPr>
            <a:r>
              <a:rPr lang="en-IN" b="1" u="sng" dirty="0" smtClean="0">
                <a:latin typeface="Centaur" pitchFamily="18" charset="0"/>
              </a:rPr>
              <a:t>Remuneration</a:t>
            </a:r>
            <a:r>
              <a:rPr lang="en-IN" dirty="0" smtClean="0">
                <a:latin typeface="Centaur" pitchFamily="18" charset="0"/>
              </a:rPr>
              <a:t>: </a:t>
            </a:r>
          </a:p>
          <a:p>
            <a:pPr lvl="0" algn="just">
              <a:buClr>
                <a:schemeClr val="accent2">
                  <a:lumMod val="50000"/>
                </a:schemeClr>
              </a:buClr>
              <a:buNone/>
            </a:pPr>
            <a:r>
              <a:rPr lang="en-IN" dirty="0" smtClean="0">
                <a:latin typeface="Centaur" pitchFamily="18" charset="0"/>
              </a:rPr>
              <a:t>	Performance-based remuneration is designed to relate some proportion of salary to individual performance. It may be in the form of cash or non-cash payments such as shares and share options, superannuation or other benefits. Such incentive schemes, however, are reactive in the sense that they provide no mechanism for preventing mistakes or opportunistic behaviour, and can elicit myopic behaviour.</a:t>
            </a:r>
            <a:endParaRPr lang="en-US" dirty="0" smtClean="0">
              <a:latin typeface="Centaur" pitchFamily="18" charset="0"/>
            </a:endParaRP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52400"/>
            <a:ext cx="7848600" cy="6321552"/>
          </a:xfrm>
        </p:spPr>
        <p:txBody>
          <a:bodyPr>
            <a:noAutofit/>
          </a:bodyPr>
          <a:lstStyle/>
          <a:p>
            <a:pPr algn="ctr">
              <a:buNone/>
            </a:pPr>
            <a:endParaRPr lang="en-US" sz="2800" u="sng" dirty="0" smtClean="0">
              <a:latin typeface="Centaur" pitchFamily="18" charset="0"/>
            </a:endParaRPr>
          </a:p>
          <a:p>
            <a:pPr algn="ctr">
              <a:buNone/>
            </a:pPr>
            <a:r>
              <a:rPr lang="en-US" sz="3200" b="1" u="sng" dirty="0" smtClean="0">
                <a:solidFill>
                  <a:schemeClr val="accent2">
                    <a:lumMod val="50000"/>
                  </a:schemeClr>
                </a:solidFill>
                <a:latin typeface="Centaur" pitchFamily="18" charset="0"/>
              </a:rPr>
              <a:t>External Corporate Governance Control</a:t>
            </a:r>
          </a:p>
          <a:p>
            <a:pPr>
              <a:buNone/>
            </a:pPr>
            <a:r>
              <a:rPr lang="en-IN" sz="2800" dirty="0" smtClean="0">
                <a:latin typeface="Centaur" pitchFamily="18" charset="0"/>
              </a:rPr>
              <a:t>		</a:t>
            </a:r>
          </a:p>
          <a:p>
            <a:pPr algn="just">
              <a:buNone/>
            </a:pPr>
            <a:r>
              <a:rPr lang="en-IN" dirty="0" smtClean="0">
                <a:latin typeface="Centaur" pitchFamily="18" charset="0"/>
              </a:rPr>
              <a:t>		External corporate governance controls encompass the controls external stakeholders exercise over the organization. </a:t>
            </a:r>
          </a:p>
          <a:p>
            <a:pPr algn="just">
              <a:buNone/>
            </a:pPr>
            <a:r>
              <a:rPr lang="en-IN" dirty="0" smtClean="0">
                <a:latin typeface="Centaur" pitchFamily="18" charset="0"/>
              </a:rPr>
              <a:t>	For </a:t>
            </a:r>
            <a:r>
              <a:rPr lang="en-IN" dirty="0" err="1" smtClean="0">
                <a:latin typeface="Centaur" pitchFamily="18" charset="0"/>
              </a:rPr>
              <a:t>eg</a:t>
            </a:r>
            <a:r>
              <a:rPr lang="en-IN" dirty="0" smtClean="0">
                <a:latin typeface="Centaur" pitchFamily="18" charset="0"/>
              </a:rPr>
              <a:t>.:</a:t>
            </a:r>
            <a:endParaRPr lang="en-US" dirty="0" smtClean="0">
              <a:latin typeface="Centaur" pitchFamily="18" charset="0"/>
            </a:endParaRPr>
          </a:p>
          <a:p>
            <a:pPr lvl="1" algn="just">
              <a:buClr>
                <a:schemeClr val="accent5">
                  <a:lumMod val="50000"/>
                </a:schemeClr>
              </a:buClr>
              <a:buSzPct val="99000"/>
              <a:buFont typeface="Wingdings" pitchFamily="2" charset="2"/>
              <a:buChar char="§"/>
            </a:pPr>
            <a:r>
              <a:rPr lang="en-IN" sz="2400" dirty="0" smtClean="0">
                <a:latin typeface="Centaur" pitchFamily="18" charset="0"/>
              </a:rPr>
              <a:t>Competition</a:t>
            </a:r>
            <a:endParaRPr lang="en-US" sz="2400" dirty="0" smtClean="0">
              <a:latin typeface="Centaur" pitchFamily="18" charset="0"/>
            </a:endParaRPr>
          </a:p>
          <a:p>
            <a:pPr lvl="1" algn="just">
              <a:buClr>
                <a:schemeClr val="accent5">
                  <a:lumMod val="50000"/>
                </a:schemeClr>
              </a:buClr>
              <a:buSzPct val="99000"/>
              <a:buFont typeface="Wingdings" pitchFamily="2" charset="2"/>
              <a:buChar char="§"/>
            </a:pPr>
            <a:r>
              <a:rPr lang="en-IN" sz="2400" dirty="0" smtClean="0">
                <a:latin typeface="Centaur" pitchFamily="18" charset="0"/>
              </a:rPr>
              <a:t>Debt Covenants</a:t>
            </a:r>
            <a:endParaRPr lang="en-US" sz="2400" dirty="0" smtClean="0">
              <a:latin typeface="Centaur" pitchFamily="18" charset="0"/>
            </a:endParaRPr>
          </a:p>
          <a:p>
            <a:pPr lvl="1" algn="just">
              <a:buClr>
                <a:schemeClr val="accent5">
                  <a:lumMod val="50000"/>
                </a:schemeClr>
              </a:buClr>
              <a:buSzPct val="99000"/>
              <a:buFont typeface="Wingdings" pitchFamily="2" charset="2"/>
              <a:buChar char="§"/>
            </a:pPr>
            <a:r>
              <a:rPr lang="en-IN" sz="2400" dirty="0" smtClean="0">
                <a:latin typeface="Centaur" pitchFamily="18" charset="0"/>
              </a:rPr>
              <a:t>Demand for and assessment of performance information (especially financial statements)</a:t>
            </a:r>
            <a:endParaRPr lang="en-US" sz="2400" dirty="0" smtClean="0">
              <a:latin typeface="Centaur" pitchFamily="18" charset="0"/>
            </a:endParaRPr>
          </a:p>
          <a:p>
            <a:pPr lvl="1" algn="just">
              <a:buClr>
                <a:schemeClr val="accent5">
                  <a:lumMod val="50000"/>
                </a:schemeClr>
              </a:buClr>
              <a:buSzPct val="99000"/>
              <a:buFont typeface="Wingdings" pitchFamily="2" charset="2"/>
              <a:buChar char="§"/>
            </a:pPr>
            <a:r>
              <a:rPr lang="en-IN" sz="2400" dirty="0" smtClean="0">
                <a:latin typeface="Centaur" pitchFamily="18" charset="0"/>
              </a:rPr>
              <a:t>Government regulations</a:t>
            </a:r>
            <a:endParaRPr lang="en-US" sz="2400" dirty="0" smtClean="0">
              <a:latin typeface="Centaur" pitchFamily="18" charset="0"/>
            </a:endParaRPr>
          </a:p>
          <a:p>
            <a:pPr lvl="1" algn="just">
              <a:buClr>
                <a:schemeClr val="accent5">
                  <a:lumMod val="50000"/>
                </a:schemeClr>
              </a:buClr>
              <a:buSzPct val="99000"/>
              <a:buFont typeface="Wingdings" pitchFamily="2" charset="2"/>
              <a:buChar char="§"/>
            </a:pPr>
            <a:r>
              <a:rPr lang="en-IN" sz="2400" dirty="0" smtClean="0">
                <a:latin typeface="Centaur" pitchFamily="18" charset="0"/>
              </a:rPr>
              <a:t>Managerial Labour Market</a:t>
            </a:r>
            <a:endParaRPr lang="en-US" sz="2400" dirty="0" smtClean="0">
              <a:latin typeface="Centaur" pitchFamily="18" charset="0"/>
            </a:endParaRPr>
          </a:p>
          <a:p>
            <a:pPr lvl="1" algn="just">
              <a:buClr>
                <a:schemeClr val="accent5">
                  <a:lumMod val="50000"/>
                </a:schemeClr>
              </a:buClr>
              <a:buSzPct val="99000"/>
              <a:buFont typeface="Wingdings" pitchFamily="2" charset="2"/>
              <a:buChar char="§"/>
            </a:pPr>
            <a:r>
              <a:rPr lang="en-IN" sz="2400" dirty="0" smtClean="0">
                <a:latin typeface="Centaur" pitchFamily="18" charset="0"/>
              </a:rPr>
              <a:t>Media Pressure</a:t>
            </a:r>
            <a:endParaRPr lang="en-US" sz="2400" dirty="0" smtClean="0">
              <a:latin typeface="Centaur" pitchFamily="18" charset="0"/>
            </a:endParaRPr>
          </a:p>
          <a:p>
            <a:pPr lvl="1" algn="just">
              <a:buClr>
                <a:schemeClr val="accent5">
                  <a:lumMod val="50000"/>
                </a:schemeClr>
              </a:buClr>
              <a:buSzPct val="99000"/>
              <a:buFont typeface="Wingdings" pitchFamily="2" charset="2"/>
              <a:buChar char="§"/>
            </a:pPr>
            <a:r>
              <a:rPr lang="en-IN" sz="2400" dirty="0" smtClean="0">
                <a:latin typeface="Centaur" pitchFamily="18" charset="0"/>
              </a:rPr>
              <a:t>Takeovers</a:t>
            </a:r>
            <a:endParaRPr lang="en-US" sz="3200" dirty="0" smtClean="0">
              <a:latin typeface="Centaur" pitchFamily="18" charset="0"/>
            </a:endParaRPr>
          </a:p>
          <a:p>
            <a:pPr algn="just">
              <a:buNone/>
            </a:pPr>
            <a:endParaRPr lang="en-US" sz="2800" u="sng" dirty="0" smtClean="0">
              <a:latin typeface="Centaur"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467600" cy="579438"/>
          </a:xfrm>
        </p:spPr>
        <p:txBody>
          <a:bodyPr>
            <a:normAutofit fontScale="90000"/>
          </a:bodyPr>
          <a:lstStyle/>
          <a:p>
            <a:pPr algn="ctr"/>
            <a:r>
              <a:rPr lang="en-US" sz="2400" b="1" u="sng" dirty="0" smtClean="0">
                <a:solidFill>
                  <a:schemeClr val="accent2">
                    <a:lumMod val="50000"/>
                  </a:schemeClr>
                </a:solidFill>
              </a:rPr>
              <a:t>Financial reporting and independent auditor</a:t>
            </a:r>
            <a:endParaRPr lang="en-US" sz="2400" b="1" u="sng" dirty="0">
              <a:solidFill>
                <a:schemeClr val="accent2">
                  <a:lumMod val="50000"/>
                </a:schemeClr>
              </a:solidFill>
            </a:endParaRPr>
          </a:p>
        </p:txBody>
      </p:sp>
      <p:sp>
        <p:nvSpPr>
          <p:cNvPr id="3" name="Content Placeholder 2"/>
          <p:cNvSpPr>
            <a:spLocks noGrp="1"/>
          </p:cNvSpPr>
          <p:nvPr>
            <p:ph sz="quarter" idx="1"/>
          </p:nvPr>
        </p:nvSpPr>
        <p:spPr>
          <a:xfrm>
            <a:off x="457200" y="914400"/>
            <a:ext cx="7848600" cy="5559552"/>
          </a:xfrm>
        </p:spPr>
        <p:txBody>
          <a:bodyPr>
            <a:normAutofit fontScale="92500" lnSpcReduction="10000"/>
          </a:bodyPr>
          <a:lstStyle/>
          <a:p>
            <a:pPr algn="just"/>
            <a:r>
              <a:rPr lang="en-IN" dirty="0" smtClean="0">
                <a:latin typeface="Centaur" pitchFamily="18" charset="0"/>
              </a:rPr>
              <a:t>The board of directors has primary responsibility for the corporation's external financial reporting functions. The Chief Executive Officer and Chief Financial Officer are crucial participants and boards usually have a high degree of reliance on them for the integrity and supply of accounting information. They oversee the internal accounting systems, and are dependent on the corporation's accountants and internal auditors.</a:t>
            </a:r>
          </a:p>
          <a:p>
            <a:pPr algn="just"/>
            <a:endParaRPr lang="en-US" dirty="0" smtClean="0">
              <a:latin typeface="Centaur" pitchFamily="18" charset="0"/>
            </a:endParaRPr>
          </a:p>
          <a:p>
            <a:pPr algn="just"/>
            <a:r>
              <a:rPr lang="en-IN" dirty="0" smtClean="0">
                <a:latin typeface="Centaur" pitchFamily="18" charset="0"/>
              </a:rPr>
              <a:t>Current accounting rules under International Accounting Standards and U.S. GAAP allow managers some choice in determining the methods of measurement and criteria for recognition of various financial reporting elements.  Financial reporting fraud, including non-disclosure and deliberate falsification of values also contributes to users' information risk. To reduce these risk and to enhance the perceived integrity of financial reports, corporation financial reports must be audited by an independent external auditor who issues a report that accompanies the financial statements (see financial audit).</a:t>
            </a:r>
            <a:endParaRPr lang="en-US" dirty="0" smtClean="0">
              <a:latin typeface="Centaur" pitchFamily="18" charset="0"/>
            </a:endParaRPr>
          </a:p>
          <a:p>
            <a:pPr algn="just"/>
            <a:endParaRPr lang="en-US" dirty="0">
              <a:latin typeface="Centaur"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lgn="just"/>
            <a:r>
              <a:rPr lang="en-IN" dirty="0" smtClean="0">
                <a:latin typeface="Centaur" pitchFamily="18" charset="0"/>
              </a:rPr>
              <a:t>One area of concern is whether the auditing firm acts as both the independent auditor and management consultant to the firm they are auditing. This may result in a conflict of interest which places the integrity of financial reports in doubt due to client pressure to appease management. The power of the corporate client to initiate and terminate management consulting services and, more fundamentally, to select and dismiss accounting firms contradicts the concept of an independent auditor. </a:t>
            </a:r>
            <a:r>
              <a:rPr lang="en-US" dirty="0" smtClean="0">
                <a:latin typeface="Centaur" pitchFamily="18" charset="0"/>
              </a:rPr>
              <a:t> </a:t>
            </a:r>
          </a:p>
          <a:p>
            <a:pPr algn="just"/>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467600" cy="427038"/>
          </a:xfrm>
        </p:spPr>
        <p:txBody>
          <a:bodyPr>
            <a:normAutofit/>
          </a:bodyPr>
          <a:lstStyle/>
          <a:p>
            <a:r>
              <a:rPr lang="en-US" sz="2200" b="1" u="sng" dirty="0" smtClean="0">
                <a:solidFill>
                  <a:schemeClr val="accent2">
                    <a:lumMod val="50000"/>
                  </a:schemeClr>
                </a:solidFill>
              </a:rPr>
              <a:t>Systematic Problems of Corporate Governance</a:t>
            </a:r>
            <a:endParaRPr lang="en-US" sz="2200" b="1" u="sng" dirty="0">
              <a:solidFill>
                <a:schemeClr val="accent2">
                  <a:lumMod val="50000"/>
                </a:schemeClr>
              </a:solidFill>
            </a:endParaRPr>
          </a:p>
        </p:txBody>
      </p:sp>
      <p:sp>
        <p:nvSpPr>
          <p:cNvPr id="3" name="Content Placeholder 2"/>
          <p:cNvSpPr>
            <a:spLocks noGrp="1"/>
          </p:cNvSpPr>
          <p:nvPr>
            <p:ph sz="quarter" idx="1"/>
          </p:nvPr>
        </p:nvSpPr>
        <p:spPr>
          <a:xfrm>
            <a:off x="457200" y="1146048"/>
            <a:ext cx="7772400" cy="5711952"/>
          </a:xfrm>
        </p:spPr>
        <p:txBody>
          <a:bodyPr>
            <a:normAutofit/>
          </a:bodyPr>
          <a:lstStyle/>
          <a:p>
            <a:pPr marL="457200" lvl="0" indent="-457200" algn="just">
              <a:buClr>
                <a:schemeClr val="accent5">
                  <a:lumMod val="50000"/>
                </a:schemeClr>
              </a:buClr>
              <a:buSzPct val="85000"/>
              <a:buFont typeface="+mj-lt"/>
              <a:buAutoNum type="arabicParenR"/>
            </a:pPr>
            <a:r>
              <a:rPr lang="en-IN" b="1" u="sng" dirty="0" smtClean="0">
                <a:latin typeface="Centaur" pitchFamily="18" charset="0"/>
              </a:rPr>
              <a:t>Demand for information</a:t>
            </a:r>
            <a:r>
              <a:rPr lang="en-IN" dirty="0" smtClean="0">
                <a:latin typeface="Centaur" pitchFamily="18" charset="0"/>
              </a:rPr>
              <a:t>: In order to influence the directors, the shareholders must combine with others to form a voting group which can pose a real threat of carrying resolutions or appointing directors at a general meeting.</a:t>
            </a:r>
          </a:p>
          <a:p>
            <a:pPr marL="457200" lvl="0" indent="-457200" algn="just">
              <a:buClr>
                <a:schemeClr val="accent5">
                  <a:lumMod val="50000"/>
                </a:schemeClr>
              </a:buClr>
              <a:buSzPct val="85000"/>
              <a:buFont typeface="+mj-lt"/>
              <a:buAutoNum type="arabicParenR"/>
            </a:pPr>
            <a:endParaRPr lang="en-US" dirty="0" smtClean="0">
              <a:latin typeface="Centaur" pitchFamily="18" charset="0"/>
            </a:endParaRPr>
          </a:p>
          <a:p>
            <a:pPr marL="457200" lvl="0" indent="-457200" algn="just">
              <a:buClr>
                <a:schemeClr val="accent5">
                  <a:lumMod val="50000"/>
                </a:schemeClr>
              </a:buClr>
              <a:buSzPct val="85000"/>
              <a:buFont typeface="+mj-lt"/>
              <a:buAutoNum type="arabicParenR"/>
            </a:pPr>
            <a:r>
              <a:rPr lang="en-IN" b="1" u="sng" dirty="0" smtClean="0">
                <a:latin typeface="Centaur" pitchFamily="18" charset="0"/>
              </a:rPr>
              <a:t>Monitoring costs</a:t>
            </a:r>
            <a:r>
              <a:rPr lang="en-IN" dirty="0" smtClean="0">
                <a:latin typeface="Centaur" pitchFamily="18" charset="0"/>
              </a:rPr>
              <a:t>: A barrier to shareholders using good information is the cost of processing it, especially to a small shareholder. The traditional answer to this problem is the efficient market hypothesis (in finance, the efficient market hypothesis (EMH) asserts that financial markets are efficient), which suggests that the small shareholder will free ride on the judgments of larger professional investors.</a:t>
            </a:r>
            <a:endParaRPr lang="en-US" dirty="0" smtClean="0">
              <a:latin typeface="Centaur" pitchFamily="18" charset="0"/>
            </a:endParaRPr>
          </a:p>
          <a:p>
            <a:pPr marL="457200" indent="-457200" algn="just">
              <a:buClr>
                <a:schemeClr val="accent5">
                  <a:lumMod val="50000"/>
                </a:schemeClr>
              </a:buClr>
              <a:buSzPct val="85000"/>
              <a:buFont typeface="+mj-lt"/>
              <a:buAutoNum type="arabicParenR"/>
            </a:pPr>
            <a:endParaRPr lang="en-US" dirty="0">
              <a:latin typeface="Centaur"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19200"/>
            <a:ext cx="7696200" cy="5254752"/>
          </a:xfrm>
        </p:spPr>
        <p:txBody>
          <a:bodyPr/>
          <a:lstStyle/>
          <a:p>
            <a:pPr marL="457200" lvl="0" indent="-457200" algn="just">
              <a:buClr>
                <a:schemeClr val="accent2">
                  <a:lumMod val="75000"/>
                </a:schemeClr>
              </a:buClr>
              <a:buSzPct val="85000"/>
              <a:buFont typeface="+mj-lt"/>
              <a:buAutoNum type="arabicParenR" startAt="3"/>
            </a:pPr>
            <a:r>
              <a:rPr lang="en-IN" b="1" u="sng" dirty="0" smtClean="0">
                <a:latin typeface="Centaur" pitchFamily="18" charset="0"/>
              </a:rPr>
              <a:t>Supply of accounting information</a:t>
            </a:r>
            <a:r>
              <a:rPr lang="en-IN" dirty="0" smtClean="0">
                <a:latin typeface="Centaur" pitchFamily="18" charset="0"/>
              </a:rPr>
              <a:t>: Financial accounts form a crucial link in enabling providers of finance to monitor directors. Imperfections in the financial reporting process will cause imperfections in the effectiveness of corporate governance. This should, ideally, be corrected by the working of the external auditing process.</a:t>
            </a:r>
            <a:endParaRPr lang="en-US" dirty="0" smtClean="0">
              <a:latin typeface="Centaur" pitchFamily="18" charset="0"/>
            </a:endParaRPr>
          </a:p>
          <a:p>
            <a:pPr algn="just"/>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467600" cy="503238"/>
          </a:xfrm>
        </p:spPr>
        <p:txBody>
          <a:bodyPr>
            <a:normAutofit/>
          </a:bodyPr>
          <a:lstStyle/>
          <a:p>
            <a:pPr algn="ctr"/>
            <a:r>
              <a:rPr lang="en-US" sz="2600" b="1" u="sng" dirty="0" smtClean="0">
                <a:solidFill>
                  <a:schemeClr val="accent2">
                    <a:lumMod val="50000"/>
                  </a:schemeClr>
                </a:solidFill>
              </a:rPr>
              <a:t>Executive Remuneration / Compensation</a:t>
            </a:r>
            <a:endParaRPr lang="en-US" sz="2600" b="1" u="sng" dirty="0">
              <a:solidFill>
                <a:schemeClr val="accent2">
                  <a:lumMod val="50000"/>
                </a:schemeClr>
              </a:solidFill>
            </a:endParaRPr>
          </a:p>
        </p:txBody>
      </p:sp>
      <p:sp>
        <p:nvSpPr>
          <p:cNvPr id="3" name="Content Placeholder 2"/>
          <p:cNvSpPr>
            <a:spLocks noGrp="1"/>
          </p:cNvSpPr>
          <p:nvPr>
            <p:ph sz="quarter" idx="1"/>
          </p:nvPr>
        </p:nvSpPr>
        <p:spPr>
          <a:xfrm>
            <a:off x="457200" y="1143000"/>
            <a:ext cx="7467600" cy="5330952"/>
          </a:xfrm>
        </p:spPr>
        <p:txBody>
          <a:bodyPr>
            <a:normAutofit fontScale="47500" lnSpcReduction="20000"/>
          </a:bodyPr>
          <a:lstStyle/>
          <a:p>
            <a:pPr marL="914400" indent="-914400" algn="just">
              <a:buClr>
                <a:schemeClr val="accent2">
                  <a:lumMod val="75000"/>
                </a:schemeClr>
              </a:buClr>
              <a:buSzPct val="90000"/>
              <a:buFont typeface="+mj-lt"/>
              <a:buAutoNum type="arabicParenR"/>
            </a:pPr>
            <a:r>
              <a:rPr lang="en-IN" sz="4800" dirty="0" smtClean="0">
                <a:latin typeface="Centaur" pitchFamily="18" charset="0"/>
              </a:rPr>
              <a:t>Research on the relationship between firm performance and executive compensation does not identify consistent and significant relationships between executives' remuneration and firm performance. Not all firms experience the same levels of agency conflict, and external and internal monitoring devices may be more effective for some than for others.</a:t>
            </a:r>
          </a:p>
          <a:p>
            <a:pPr marL="914400" indent="-914400" algn="just">
              <a:buClr>
                <a:schemeClr val="accent2">
                  <a:lumMod val="75000"/>
                </a:schemeClr>
              </a:buClr>
              <a:buSzPct val="90000"/>
              <a:buFont typeface="+mj-lt"/>
              <a:buAutoNum type="arabicParenR"/>
            </a:pPr>
            <a:endParaRPr lang="en-US" sz="4800" dirty="0" smtClean="0">
              <a:latin typeface="Centaur" pitchFamily="18" charset="0"/>
            </a:endParaRPr>
          </a:p>
          <a:p>
            <a:pPr marL="914400" indent="-914400" algn="just">
              <a:buClr>
                <a:schemeClr val="accent2">
                  <a:lumMod val="75000"/>
                </a:schemeClr>
              </a:buClr>
              <a:buSzPct val="90000"/>
              <a:buFont typeface="+mj-lt"/>
              <a:buAutoNum type="arabicParenR"/>
            </a:pPr>
            <a:r>
              <a:rPr lang="en-IN" sz="4800" dirty="0" smtClean="0">
                <a:latin typeface="Centaur" pitchFamily="18" charset="0"/>
              </a:rPr>
              <a:t>Some researchers have found that the largest CEO performance incentives came from ownership of the firm's shares, while other researchers found that the relationship between share ownership and firm performance was dependent on the level of ownership. The results suggest that increases in ownership above 20% cause management to become more entrenched, and less interested in the welfare of their shareholders.</a:t>
            </a:r>
          </a:p>
          <a:p>
            <a:pPr algn="just">
              <a:buNone/>
            </a:pPr>
            <a:endParaRPr lang="en-US" sz="4800" dirty="0" smtClean="0">
              <a:latin typeface="Centaur" pitchFamily="18" charset="0"/>
            </a:endParaRPr>
          </a:p>
          <a:p>
            <a:pPr algn="just"/>
            <a:endParaRPr lang="en-IN" sz="4800" dirty="0" smtClean="0">
              <a:latin typeface="Centaur" pitchFamily="18" charset="0"/>
            </a:endParaRPr>
          </a:p>
          <a:p>
            <a:pPr algn="just"/>
            <a:endParaRPr lang="en-IN" sz="4800" dirty="0" smtClean="0">
              <a:latin typeface="Centaur" pitchFamily="18" charset="0"/>
            </a:endParaRPr>
          </a:p>
          <a:p>
            <a:pPr algn="just"/>
            <a:endParaRPr lang="en-IN" sz="4800" dirty="0" smtClean="0">
              <a:latin typeface="Centaur" pitchFamily="18" charset="0"/>
            </a:endParaRPr>
          </a:p>
          <a:p>
            <a:pPr algn="just"/>
            <a:endParaRPr lang="en-IN" dirty="0" smtClean="0">
              <a:latin typeface="Centaur" pitchFamily="18" charset="0"/>
            </a:endParaRPr>
          </a:p>
          <a:p>
            <a:pPr algn="just"/>
            <a:endParaRPr lang="en-IN" dirty="0" smtClean="0">
              <a:latin typeface="Centaur" pitchFamily="18" charset="0"/>
            </a:endParaRPr>
          </a:p>
          <a:p>
            <a:pPr algn="just"/>
            <a:endParaRPr lang="en-IN" dirty="0" smtClean="0">
              <a:latin typeface="Centaur" pitchFamily="18" charset="0"/>
            </a:endParaRPr>
          </a:p>
          <a:p>
            <a:pPr algn="just"/>
            <a:endParaRPr lang="en-US" dirty="0">
              <a:latin typeface="Centaur"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457200" indent="-457200" algn="just">
              <a:buClr>
                <a:schemeClr val="accent2">
                  <a:lumMod val="75000"/>
                </a:schemeClr>
              </a:buClr>
              <a:buSzPct val="90000"/>
              <a:buFont typeface="+mj-lt"/>
              <a:buAutoNum type="arabicParenR" startAt="3"/>
            </a:pPr>
            <a:r>
              <a:rPr lang="en-IN" dirty="0" smtClean="0">
                <a:latin typeface="Centaur" pitchFamily="18" charset="0"/>
              </a:rPr>
              <a:t>Some argue that firm performance is positively associated with share option plans and that these plans direct managers' energies and extend their decision horizons toward the long-term, rather than the short-term, performance of the company. However, that point of view came under substantial criticism circa in the wake of various security scandals including mutual fund timing episodes and, in particular, the backdating of option grants as documented by University of Iowa academic Erik Lie and reported by James Blander and Charles </a:t>
            </a:r>
            <a:r>
              <a:rPr lang="en-IN" dirty="0" err="1" smtClean="0">
                <a:latin typeface="Centaur" pitchFamily="18" charset="0"/>
              </a:rPr>
              <a:t>Forelle</a:t>
            </a:r>
            <a:r>
              <a:rPr lang="en-IN" dirty="0" smtClean="0">
                <a:latin typeface="Centaur" pitchFamily="18" charset="0"/>
              </a:rPr>
              <a:t> of the </a:t>
            </a:r>
            <a:r>
              <a:rPr lang="en-IN" i="1" dirty="0" smtClean="0">
                <a:latin typeface="Centaur" pitchFamily="18" charset="0"/>
              </a:rPr>
              <a:t>Wall Street Journal</a:t>
            </a:r>
            <a:r>
              <a:rPr lang="en-IN" dirty="0" smtClean="0">
                <a:latin typeface="Centaur" pitchFamily="18" charset="0"/>
              </a:rPr>
              <a:t>.</a:t>
            </a:r>
            <a:endParaRPr lang="en-US" dirty="0" smtClean="0">
              <a:latin typeface="Centaur" pitchFamily="18" charset="0"/>
            </a:endParaRPr>
          </a:p>
          <a:p>
            <a:pPr algn="just"/>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772400" cy="6169152"/>
          </a:xfrm>
        </p:spPr>
        <p:txBody>
          <a:bodyPr>
            <a:normAutofit/>
          </a:bodyPr>
          <a:lstStyle/>
          <a:p>
            <a:pPr marL="457200" indent="-457200" algn="just">
              <a:buClr>
                <a:schemeClr val="accent2">
                  <a:lumMod val="75000"/>
                </a:schemeClr>
              </a:buClr>
              <a:buSzPct val="90000"/>
              <a:buFont typeface="+mj-lt"/>
              <a:buAutoNum type="arabicParenR" startAt="4"/>
            </a:pPr>
            <a:r>
              <a:rPr lang="en-IN" sz="2000" dirty="0" smtClean="0">
                <a:latin typeface="Centaur" pitchFamily="18" charset="0"/>
              </a:rPr>
              <a:t>Even before the negative influence on public opinion caused by the 2006 backdating scandal, use of options faced various criticisms. A particularly forceful and long running argument concerned the interaction of executive options with corporate stock repurchase programs. Numerous authorities (including U.S. Federal Reserve Board economist Weisbenner) determined options may be employed in concert with stock buybacks in a manner contrary to shareholder interests. These authors argued that, in part, corporate stock buybacks for U.S. Standard &amp; Poors 500 companies surged to a $500 billion annual rate in late 2006 because of the impact of options. A compendium of academic works on the option/buyback issue is included in the study </a:t>
            </a:r>
            <a:r>
              <a:rPr lang="en-IN" sz="2000" i="1" dirty="0" smtClean="0">
                <a:latin typeface="Centaur" pitchFamily="18" charset="0"/>
              </a:rPr>
              <a:t>Scandal</a:t>
            </a:r>
            <a:r>
              <a:rPr lang="en-IN" sz="2000" dirty="0" smtClean="0">
                <a:latin typeface="Centaur" pitchFamily="18" charset="0"/>
              </a:rPr>
              <a:t> by author M. Gumport issued in 2006.</a:t>
            </a:r>
          </a:p>
          <a:p>
            <a:pPr marL="457200" indent="-457200" algn="just">
              <a:buClr>
                <a:schemeClr val="accent2">
                  <a:lumMod val="75000"/>
                </a:schemeClr>
              </a:buClr>
              <a:buSzPct val="90000"/>
              <a:buFont typeface="+mj-lt"/>
              <a:buAutoNum type="arabicParenR" startAt="4"/>
            </a:pPr>
            <a:endParaRPr lang="en-US" sz="2000" dirty="0" smtClean="0">
              <a:latin typeface="Centaur" pitchFamily="18" charset="0"/>
            </a:endParaRPr>
          </a:p>
          <a:p>
            <a:pPr marL="457200" indent="-457200" algn="just">
              <a:buClr>
                <a:schemeClr val="accent2">
                  <a:lumMod val="75000"/>
                </a:schemeClr>
              </a:buClr>
              <a:buSzPct val="90000"/>
              <a:buFont typeface="+mj-lt"/>
              <a:buAutoNum type="arabicParenR" startAt="4"/>
            </a:pPr>
            <a:r>
              <a:rPr lang="en-IN" sz="2000" dirty="0" smtClean="0">
                <a:latin typeface="Centaur" pitchFamily="18" charset="0"/>
              </a:rPr>
              <a:t>A combination of accounting changes and governance issues led options to become a less popular means of remuneration as 2006 progressed, and various alternative implementations of buybacks surfaced to challenge the dominance of "open market" cash buybacks as the preferred means of implementing a share repurchase plan.</a:t>
            </a:r>
            <a:endParaRPr lang="en-US" sz="2000" dirty="0" smtClean="0">
              <a:latin typeface="Centaur" pitchFamily="18" charset="0"/>
            </a:endParaRPr>
          </a:p>
          <a:p>
            <a:pPr algn="just"/>
            <a:endParaRPr lang="en-US" sz="2000" dirty="0" smtClean="0">
              <a:latin typeface="Centaur" pitchFamily="18" charset="0"/>
            </a:endParaRPr>
          </a:p>
          <a:p>
            <a:pPr algn="just"/>
            <a:endParaRPr lang="en-US" sz="2000" dirty="0">
              <a:latin typeface="Centaur"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467600" cy="685800"/>
          </a:xfrm>
        </p:spPr>
        <p:txBody>
          <a:bodyPr>
            <a:noAutofit/>
          </a:bodyPr>
          <a:lstStyle/>
          <a:p>
            <a:pPr algn="ctr"/>
            <a:r>
              <a:rPr lang="en-US" sz="2800" b="1" u="sng" dirty="0" smtClean="0">
                <a:solidFill>
                  <a:schemeClr val="accent2">
                    <a:lumMod val="50000"/>
                  </a:schemeClr>
                </a:solidFill>
              </a:rPr>
              <a:t/>
            </a:r>
            <a:br>
              <a:rPr lang="en-US" sz="2800" b="1" u="sng" dirty="0" smtClean="0">
                <a:solidFill>
                  <a:schemeClr val="accent2">
                    <a:lumMod val="50000"/>
                  </a:schemeClr>
                </a:solidFill>
              </a:rPr>
            </a:br>
            <a:r>
              <a:rPr lang="en-US" sz="2800" b="1" u="sng" dirty="0" smtClean="0">
                <a:solidFill>
                  <a:schemeClr val="accent2">
                    <a:lumMod val="50000"/>
                  </a:schemeClr>
                </a:solidFill>
              </a:rPr>
              <a:t>Principles of corporate governance</a:t>
            </a:r>
            <a:endParaRPr lang="en-US" sz="2800" b="1" u="sng" dirty="0">
              <a:solidFill>
                <a:schemeClr val="accent2">
                  <a:lumMod val="50000"/>
                </a:schemeClr>
              </a:solidFill>
            </a:endParaRPr>
          </a:p>
        </p:txBody>
      </p:sp>
      <p:sp>
        <p:nvSpPr>
          <p:cNvPr id="3" name="Content Placeholder 2"/>
          <p:cNvSpPr>
            <a:spLocks noGrp="1"/>
          </p:cNvSpPr>
          <p:nvPr>
            <p:ph sz="quarter" idx="1"/>
          </p:nvPr>
        </p:nvSpPr>
        <p:spPr>
          <a:xfrm>
            <a:off x="228600" y="990600"/>
            <a:ext cx="8537448" cy="5181600"/>
          </a:xfrm>
        </p:spPr>
        <p:txBody>
          <a:bodyPr>
            <a:noAutofit/>
          </a:bodyPr>
          <a:lstStyle/>
          <a:p>
            <a:pPr marL="514350" lvl="0" indent="-514350" algn="just">
              <a:buClr>
                <a:schemeClr val="accent2">
                  <a:lumMod val="75000"/>
                </a:schemeClr>
              </a:buClr>
              <a:buFont typeface="+mj-lt"/>
              <a:buAutoNum type="arabicParenR"/>
            </a:pPr>
            <a:r>
              <a:rPr lang="en-IN" sz="2600" b="1" u="sng" dirty="0" smtClean="0">
                <a:latin typeface="Centaur" pitchFamily="18" charset="0"/>
              </a:rPr>
              <a:t>Rights and equitable treatment of shareholders</a:t>
            </a:r>
            <a:r>
              <a:rPr lang="en-IN" sz="2600" b="1" dirty="0" smtClean="0">
                <a:latin typeface="Centaur" pitchFamily="18" charset="0"/>
              </a:rPr>
              <a:t> </a:t>
            </a:r>
            <a:r>
              <a:rPr lang="en-IN" sz="2600" dirty="0" smtClean="0">
                <a:latin typeface="Centaur" pitchFamily="18" charset="0"/>
              </a:rPr>
              <a:t>:  Organizations should respect the rights of shareholders and help shareholders to exercise those rights. They can help shareholders exercise their rights by openly and effectively communicating information and by encouraging shareholders to participate in general meetings.</a:t>
            </a:r>
            <a:endParaRPr lang="en-US" sz="2600" dirty="0" smtClean="0">
              <a:latin typeface="Centaur" pitchFamily="18" charset="0"/>
            </a:endParaRPr>
          </a:p>
          <a:p>
            <a:pPr marL="514350" lvl="0" indent="-514350" algn="just">
              <a:buClr>
                <a:schemeClr val="accent2">
                  <a:lumMod val="75000"/>
                </a:schemeClr>
              </a:buClr>
              <a:buFont typeface="+mj-lt"/>
              <a:buAutoNum type="arabicParenR"/>
            </a:pPr>
            <a:endParaRPr lang="en-IN" sz="1500" b="1" dirty="0" smtClean="0">
              <a:latin typeface="Centaur" pitchFamily="18" charset="0"/>
            </a:endParaRPr>
          </a:p>
          <a:p>
            <a:pPr marL="514350" lvl="0" indent="-514350" algn="just">
              <a:buClr>
                <a:schemeClr val="accent2">
                  <a:lumMod val="75000"/>
                </a:schemeClr>
              </a:buClr>
              <a:buFont typeface="+mj-lt"/>
              <a:buAutoNum type="arabicParenR"/>
            </a:pPr>
            <a:r>
              <a:rPr lang="en-IN" sz="2600" b="1" u="sng" dirty="0" smtClean="0">
                <a:latin typeface="Centaur" pitchFamily="18" charset="0"/>
              </a:rPr>
              <a:t>Interests of other stakeholders</a:t>
            </a:r>
            <a:r>
              <a:rPr lang="en-IN" sz="2600" b="1" dirty="0" smtClean="0">
                <a:latin typeface="Centaur" pitchFamily="18" charset="0"/>
              </a:rPr>
              <a:t> </a:t>
            </a:r>
            <a:r>
              <a:rPr lang="en-IN" sz="2600" dirty="0" smtClean="0">
                <a:latin typeface="Centaur" pitchFamily="18" charset="0"/>
              </a:rPr>
              <a:t>: Organizations should recognize that they have legal, contractual, social, and market driven obligations to non-shareholder stakeholders, including employees, investors, creditors, suppliers, local communities, customers, and policy makers.</a:t>
            </a:r>
            <a:r>
              <a:rPr lang="en-IN" sz="2800" b="1" dirty="0" smtClean="0">
                <a:latin typeface="Centaur" pitchFamily="18" charset="0"/>
              </a:rPr>
              <a:t> </a:t>
            </a:r>
          </a:p>
          <a:p>
            <a:pPr algn="just">
              <a:buNone/>
            </a:pPr>
            <a:endParaRPr lang="en-US" sz="2000" dirty="0" smtClean="0">
              <a:latin typeface="Centaur" pitchFamily="18" charset="0"/>
            </a:endParaRPr>
          </a:p>
          <a:p>
            <a:pPr algn="just"/>
            <a:endParaRPr lang="en-US" sz="2800" dirty="0" smtClean="0"/>
          </a:p>
          <a:p>
            <a:pPr marL="514350" lvl="0" indent="-514350" algn="just">
              <a:buFont typeface="+mj-lt"/>
              <a:buAutoNum type="arabicParenR"/>
            </a:pPr>
            <a:endParaRPr lang="en-US" sz="2600" dirty="0" smtClean="0">
              <a:latin typeface="Centaur" pitchFamily="18" charset="0"/>
            </a:endParaRPr>
          </a:p>
          <a:p>
            <a:pPr marL="514350" lvl="0" indent="-514350" algn="just">
              <a:buFont typeface="+mj-lt"/>
              <a:buAutoNum type="arabicParenR"/>
            </a:pPr>
            <a:endParaRPr lang="en-IN" sz="2600" b="1" dirty="0" smtClean="0">
              <a:latin typeface="Centaur"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467600" cy="579438"/>
          </a:xfrm>
        </p:spPr>
        <p:txBody>
          <a:bodyPr/>
          <a:lstStyle/>
          <a:p>
            <a:pPr algn="ctr"/>
            <a:r>
              <a:rPr lang="en-US" sz="3200" b="1" u="sng" dirty="0" smtClean="0">
                <a:solidFill>
                  <a:schemeClr val="accent2">
                    <a:lumMod val="50000"/>
                  </a:schemeClr>
                </a:solidFill>
              </a:rPr>
              <a:t>Business Ethics</a:t>
            </a:r>
            <a:endParaRPr lang="en-US" dirty="0"/>
          </a:p>
        </p:txBody>
      </p:sp>
      <p:sp>
        <p:nvSpPr>
          <p:cNvPr id="3" name="Content Placeholder 2"/>
          <p:cNvSpPr>
            <a:spLocks noGrp="1"/>
          </p:cNvSpPr>
          <p:nvPr>
            <p:ph sz="quarter" idx="1"/>
          </p:nvPr>
        </p:nvSpPr>
        <p:spPr>
          <a:xfrm>
            <a:off x="457200" y="990600"/>
            <a:ext cx="7848600" cy="5483352"/>
          </a:xfrm>
        </p:spPr>
        <p:txBody>
          <a:bodyPr>
            <a:normAutofit/>
          </a:bodyPr>
          <a:lstStyle/>
          <a:p>
            <a:pPr algn="just">
              <a:buNone/>
            </a:pPr>
            <a:r>
              <a:rPr lang="en-IN" b="1" dirty="0" smtClean="0">
                <a:latin typeface="Centaur" pitchFamily="18" charset="0"/>
              </a:rPr>
              <a:t>		Business ethics</a:t>
            </a:r>
            <a:r>
              <a:rPr lang="en-IN" dirty="0" smtClean="0">
                <a:latin typeface="Centaur" pitchFamily="18" charset="0"/>
              </a:rPr>
              <a:t> (also </a:t>
            </a:r>
            <a:r>
              <a:rPr lang="en-IN" b="1" dirty="0" smtClean="0">
                <a:latin typeface="Centaur" pitchFamily="18" charset="0"/>
              </a:rPr>
              <a:t>corporate ethics</a:t>
            </a:r>
            <a:r>
              <a:rPr lang="en-IN" dirty="0" smtClean="0">
                <a:latin typeface="Centaur" pitchFamily="18" charset="0"/>
              </a:rPr>
              <a:t>) is a form of applied ethics or professional ethics that examines ethical principles and moral or ethical problems that arise in a business environment. It applies to all aspects of business conduct and is relevant to the conduct of individuals and entire organizations.</a:t>
            </a:r>
          </a:p>
          <a:p>
            <a:pPr algn="just">
              <a:buNone/>
            </a:pPr>
            <a:endParaRPr lang="en-US" dirty="0" smtClean="0">
              <a:latin typeface="Centaur" pitchFamily="18" charset="0"/>
            </a:endParaRPr>
          </a:p>
          <a:p>
            <a:pPr marL="457200" indent="-457200" algn="just">
              <a:buClr>
                <a:schemeClr val="accent2">
                  <a:lumMod val="75000"/>
                </a:schemeClr>
              </a:buClr>
              <a:buSzPct val="90000"/>
              <a:buFont typeface="+mj-lt"/>
              <a:buAutoNum type="arabicParenR"/>
            </a:pPr>
            <a:r>
              <a:rPr lang="en-IN" dirty="0" smtClean="0">
                <a:latin typeface="Centaur" pitchFamily="18" charset="0"/>
              </a:rPr>
              <a:t>Business ethics has both normative and descriptive dimensions. As a corporate practice and a career specialization, the field is primarily normative. Academics attempting to understand business behavior employ descriptive methods. The range and quantity of business ethical issues reflects the interaction of profit-maximizing behavior with non-economic concerns. </a:t>
            </a:r>
          </a:p>
          <a:p>
            <a:pPr algn="just">
              <a:buNone/>
            </a:pPr>
            <a:endParaRPr lang="en-US" dirty="0">
              <a:latin typeface="Centaur"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620000" cy="6169152"/>
          </a:xfrm>
        </p:spPr>
        <p:txBody>
          <a:bodyPr>
            <a:normAutofit/>
          </a:bodyPr>
          <a:lstStyle/>
          <a:p>
            <a:pPr marL="457200" indent="-457200" algn="just">
              <a:buClr>
                <a:schemeClr val="accent2">
                  <a:lumMod val="75000"/>
                </a:schemeClr>
              </a:buClr>
              <a:buSzPct val="90000"/>
              <a:buFont typeface="+mj-lt"/>
              <a:buAutoNum type="arabicParenR" startAt="2"/>
            </a:pPr>
            <a:r>
              <a:rPr lang="en-IN" dirty="0" smtClean="0">
                <a:latin typeface="Centaur" pitchFamily="18" charset="0"/>
              </a:rPr>
              <a:t>Interest in business ethics accelerated dramatically during the 1980s and 1990s, both within major corporations and within academia. For example, today most major corporations promote their commitment to non-economic values under headings such as ethics codes and social responsibility charters. </a:t>
            </a:r>
          </a:p>
          <a:p>
            <a:pPr marL="457200" indent="-457200" algn="just">
              <a:buClr>
                <a:schemeClr val="accent2">
                  <a:lumMod val="75000"/>
                </a:schemeClr>
              </a:buClr>
              <a:buSzPct val="90000"/>
              <a:buFont typeface="+mj-lt"/>
              <a:buAutoNum type="arabicParenR" startAt="2"/>
            </a:pPr>
            <a:endParaRPr lang="en-IN" dirty="0" smtClean="0">
              <a:latin typeface="Centaur" pitchFamily="18" charset="0"/>
            </a:endParaRPr>
          </a:p>
          <a:p>
            <a:pPr marL="457200" indent="-457200" algn="just">
              <a:buClr>
                <a:schemeClr val="accent2">
                  <a:lumMod val="75000"/>
                </a:schemeClr>
              </a:buClr>
              <a:buSzPct val="90000"/>
              <a:buFont typeface="+mj-lt"/>
              <a:buAutoNum type="arabicParenR" startAt="2"/>
            </a:pPr>
            <a:r>
              <a:rPr lang="en-IN" dirty="0" smtClean="0">
                <a:latin typeface="Centaur" pitchFamily="18" charset="0"/>
              </a:rPr>
              <a:t>Governments use laws and regulations to point business behavior in what they perceive to be beneficial directions. Ethics implicitly regulates areas and details of behavior that lie beyond governmental control. The emergence of large corporations with limited relationships and sensitivity to the communities in which they operate accelerated the development of formal ethics regimes.</a:t>
            </a:r>
            <a:endParaRPr lang="en-US" dirty="0" smtClean="0">
              <a:latin typeface="Centaur" pitchFamily="18" charset="0"/>
            </a:endParaRPr>
          </a:p>
          <a:p>
            <a:endParaRPr lang="en-US" dirty="0">
              <a:latin typeface="Centaur"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772400" cy="6092952"/>
          </a:xfrm>
        </p:spPr>
        <p:txBody>
          <a:bodyPr>
            <a:normAutofit fontScale="92500"/>
          </a:bodyPr>
          <a:lstStyle/>
          <a:p>
            <a:pPr marL="457200" indent="-457200" algn="just">
              <a:buClr>
                <a:schemeClr val="accent2">
                  <a:lumMod val="75000"/>
                </a:schemeClr>
              </a:buClr>
              <a:buSzPct val="90000"/>
              <a:buFont typeface="+mj-lt"/>
              <a:buAutoNum type="arabicParenR" startAt="4"/>
            </a:pPr>
            <a:r>
              <a:rPr lang="en-IN" dirty="0" smtClean="0">
                <a:latin typeface="Centaur" pitchFamily="18" charset="0"/>
              </a:rPr>
              <a:t>Business ethics reflects the philosophy of business, one of whose aims is to determine the fundamental purposes of a company. If a company's purpose is to maximize shareholder returns, then sacrificing profits to other concerns is a violation of its fiduciary responsibility. Corporate entities are legally considered as persons in USA and in most nations. The 'corporate persons' are legally entitled to the rights and liabilities due to citizens as persons.</a:t>
            </a:r>
          </a:p>
          <a:p>
            <a:pPr marL="457200" indent="-457200" algn="just">
              <a:buClr>
                <a:schemeClr val="accent2">
                  <a:lumMod val="75000"/>
                </a:schemeClr>
              </a:buClr>
              <a:buSzPct val="90000"/>
              <a:buFont typeface="+mj-lt"/>
              <a:buAutoNum type="arabicParenR" startAt="4"/>
            </a:pPr>
            <a:endParaRPr lang="en-IN" dirty="0" smtClean="0">
              <a:latin typeface="Centaur" pitchFamily="18" charset="0"/>
            </a:endParaRPr>
          </a:p>
          <a:p>
            <a:pPr marL="457200" indent="-457200" algn="just">
              <a:buClr>
                <a:schemeClr val="accent2">
                  <a:lumMod val="75000"/>
                </a:schemeClr>
              </a:buClr>
              <a:buSzPct val="90000"/>
              <a:buFont typeface="+mj-lt"/>
              <a:buAutoNum type="arabicParenR" startAt="4"/>
            </a:pPr>
            <a:r>
              <a:rPr lang="en-IN" dirty="0" smtClean="0">
                <a:latin typeface="Centaur" pitchFamily="18" charset="0"/>
              </a:rPr>
              <a:t>Ethical issues include the rights and duties between a company and its employees, suppliers, customers and neighbours, its fiduciary responsibility to its shareholders. Issues concerning relations between different companies include hostile take-overs and industrial espionage. Related issues include corporate governance; corporate social entrepreneurship; political contributions; legal issues such as the ethical debate over introducing a crime of corporate manslaughter; and the marketing of corporations' ethics policies.</a:t>
            </a:r>
            <a:r>
              <a:rPr lang="en-US" baseline="30000" dirty="0" smtClean="0">
                <a:latin typeface="Centaur" pitchFamily="18" charset="0"/>
              </a:rPr>
              <a:t> </a:t>
            </a:r>
            <a:endParaRPr lang="en-US" dirty="0" smtClean="0">
              <a:latin typeface="Centaur" pitchFamily="18" charset="0"/>
            </a:endParaRPr>
          </a:p>
          <a:p>
            <a:pPr algn="just"/>
            <a:endParaRPr lang="en-US" dirty="0">
              <a:latin typeface="Centaur"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467600" cy="579438"/>
          </a:xfrm>
        </p:spPr>
        <p:txBody>
          <a:bodyPr>
            <a:normAutofit/>
          </a:bodyPr>
          <a:lstStyle/>
          <a:p>
            <a:pPr algn="ctr"/>
            <a:r>
              <a:rPr lang="en-US" b="1" u="sng" dirty="0" smtClean="0">
                <a:solidFill>
                  <a:schemeClr val="accent2">
                    <a:lumMod val="50000"/>
                  </a:schemeClr>
                </a:solidFill>
              </a:rPr>
              <a:t>Functional Business Areas</a:t>
            </a:r>
            <a:endParaRPr lang="en-US" b="1" u="sng" dirty="0">
              <a:solidFill>
                <a:schemeClr val="accent2">
                  <a:lumMod val="50000"/>
                </a:schemeClr>
              </a:solidFill>
            </a:endParaRPr>
          </a:p>
        </p:txBody>
      </p:sp>
      <p:sp>
        <p:nvSpPr>
          <p:cNvPr id="3" name="Content Placeholder 2"/>
          <p:cNvSpPr>
            <a:spLocks noGrp="1"/>
          </p:cNvSpPr>
          <p:nvPr>
            <p:ph sz="quarter" idx="1"/>
          </p:nvPr>
        </p:nvSpPr>
        <p:spPr>
          <a:xfrm>
            <a:off x="457200" y="914400"/>
            <a:ext cx="7772400" cy="5559552"/>
          </a:xfrm>
        </p:spPr>
        <p:txBody>
          <a:bodyPr>
            <a:normAutofit/>
          </a:bodyPr>
          <a:lstStyle/>
          <a:p>
            <a:pPr algn="just">
              <a:buClr>
                <a:schemeClr val="accent1">
                  <a:lumMod val="75000"/>
                </a:schemeClr>
              </a:buClr>
              <a:buSzPct val="90000"/>
              <a:buFont typeface="Wingdings" pitchFamily="2" charset="2"/>
              <a:buChar char="v"/>
            </a:pPr>
            <a:r>
              <a:rPr lang="en-US" b="1" u="sng" dirty="0" smtClean="0">
                <a:latin typeface="Centaur" pitchFamily="18" charset="0"/>
              </a:rPr>
              <a:t>Finance</a:t>
            </a:r>
            <a:r>
              <a:rPr lang="en-US" dirty="0" smtClean="0">
                <a:latin typeface="Centaur" pitchFamily="18" charset="0"/>
              </a:rPr>
              <a:t> :</a:t>
            </a:r>
          </a:p>
          <a:p>
            <a:pPr algn="just">
              <a:buNone/>
            </a:pPr>
            <a:r>
              <a:rPr lang="en-IN" dirty="0" smtClean="0">
                <a:latin typeface="Centaur" pitchFamily="18" charset="0"/>
              </a:rPr>
              <a:t>	1)	Fundamentally, finance is a social science discipline. The discipline borders behavioural 	economics, sociology, economics, accounting and management. It concerns technical issues such as the mix of debt and equity, dividend policy, the evaluation of alternative investment projects, options, futures, swaps, and other derivatives, portfolio diversification and many others.</a:t>
            </a:r>
          </a:p>
          <a:p>
            <a:pPr algn="just">
              <a:buNone/>
            </a:pPr>
            <a:r>
              <a:rPr lang="en-IN" dirty="0" smtClean="0">
                <a:latin typeface="Centaur" pitchFamily="18" charset="0"/>
              </a:rPr>
              <a:t> </a:t>
            </a:r>
          </a:p>
          <a:p>
            <a:pPr algn="just">
              <a:buNone/>
            </a:pPr>
            <a:r>
              <a:rPr lang="en-IN" dirty="0" smtClean="0">
                <a:latin typeface="Centaur" pitchFamily="18" charset="0"/>
              </a:rPr>
              <a:t>	2)	It is often mistaken to be a discipline free from ethical burdens.</a:t>
            </a:r>
            <a:r>
              <a:rPr lang="en-IN" baseline="30000" dirty="0" smtClean="0">
                <a:latin typeface="Centaur" pitchFamily="18" charset="0"/>
              </a:rPr>
              <a:t> </a:t>
            </a:r>
            <a:r>
              <a:rPr lang="en-IN" dirty="0" smtClean="0">
                <a:latin typeface="Centaur" pitchFamily="18" charset="0"/>
              </a:rPr>
              <a:t> The 2008 financial crisis caused critics to challenge the ethics of the executives in charge of U.S. and European financial institutions 	and financial regulatory bodies. Finance ethics is overlooked for another reason—issues in finance are often addressed as matters of law rather than ethics.</a:t>
            </a:r>
            <a:endParaRPr lang="en-US" dirty="0" smtClean="0">
              <a:latin typeface="Centaur" pitchFamily="18" charset="0"/>
            </a:endParaRPr>
          </a:p>
          <a:p>
            <a:pPr algn="just"/>
            <a:endParaRPr lang="en-US" dirty="0">
              <a:latin typeface="Centaur"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772400" cy="6169152"/>
          </a:xfrm>
        </p:spPr>
        <p:txBody>
          <a:bodyPr>
            <a:normAutofit lnSpcReduction="10000"/>
          </a:bodyPr>
          <a:lstStyle/>
          <a:p>
            <a:pPr algn="just">
              <a:buSzPct val="90000"/>
              <a:buFont typeface="Wingdings" pitchFamily="2" charset="2"/>
              <a:buChar char="v"/>
            </a:pPr>
            <a:r>
              <a:rPr lang="en-US" b="1" u="sng" dirty="0" smtClean="0">
                <a:latin typeface="Centaur" pitchFamily="18" charset="0"/>
              </a:rPr>
              <a:t>Finance Paradigm</a:t>
            </a:r>
            <a:r>
              <a:rPr lang="en-US" dirty="0" smtClean="0">
                <a:latin typeface="Centaur" pitchFamily="18" charset="0"/>
              </a:rPr>
              <a:t> : </a:t>
            </a:r>
          </a:p>
          <a:p>
            <a:pPr marL="457200" indent="-457200" algn="just">
              <a:buClr>
                <a:schemeClr val="accent5">
                  <a:lumMod val="50000"/>
                </a:schemeClr>
              </a:buClr>
              <a:buSzPct val="85000"/>
              <a:buFont typeface="+mj-lt"/>
              <a:buAutoNum type="arabicParenR"/>
            </a:pPr>
            <a:r>
              <a:rPr lang="en-US" dirty="0" smtClean="0">
                <a:latin typeface="Centaur" pitchFamily="18" charset="0"/>
              </a:rPr>
              <a:t>A</a:t>
            </a:r>
            <a:r>
              <a:rPr lang="en-IN" dirty="0" smtClean="0">
                <a:latin typeface="Centaur" pitchFamily="18" charset="0"/>
              </a:rPr>
              <a:t> section of economists influenced by the ideology of neoliberalism, interpreted the objective of economics to be maximization of economic growth through accelerated consumption and production of goods and services. Neoliberal ideology promoted finance from its position as a component of economics to its core.</a:t>
            </a:r>
            <a:r>
              <a:rPr lang="en-IN" baseline="30000" dirty="0" smtClean="0">
                <a:latin typeface="Centaur" pitchFamily="18" charset="0"/>
              </a:rPr>
              <a:t> </a:t>
            </a:r>
            <a:r>
              <a:rPr lang="en-IN" dirty="0" smtClean="0">
                <a:latin typeface="Centaur" pitchFamily="18" charset="0"/>
              </a:rPr>
              <a:t> Proponents of the ideology hold that unrestricted financial flows, if redeemed from the shackles of "financial repressions",</a:t>
            </a:r>
            <a:r>
              <a:rPr lang="en-IN" baseline="30000" dirty="0" smtClean="0">
                <a:latin typeface="Centaur" pitchFamily="18" charset="0"/>
              </a:rPr>
              <a:t> </a:t>
            </a:r>
            <a:r>
              <a:rPr lang="en-IN" dirty="0" smtClean="0">
                <a:latin typeface="Centaur" pitchFamily="18" charset="0"/>
              </a:rPr>
              <a:t>best help impoverished nations to grow.</a:t>
            </a:r>
            <a:r>
              <a:rPr lang="en-IN" baseline="30000" dirty="0" smtClean="0">
                <a:latin typeface="Centaur" pitchFamily="18" charset="0"/>
              </a:rPr>
              <a:t> </a:t>
            </a:r>
          </a:p>
          <a:p>
            <a:pPr marL="457200" indent="-457200" algn="just">
              <a:buClr>
                <a:schemeClr val="accent5">
                  <a:lumMod val="50000"/>
                </a:schemeClr>
              </a:buClr>
              <a:buSzPct val="85000"/>
              <a:buFont typeface="+mj-lt"/>
              <a:buAutoNum type="arabicParenR"/>
            </a:pPr>
            <a:endParaRPr lang="en-IN" baseline="30000" dirty="0" smtClean="0">
              <a:latin typeface="Centaur" pitchFamily="18" charset="0"/>
            </a:endParaRPr>
          </a:p>
          <a:p>
            <a:pPr marL="457200" indent="-457200" algn="just">
              <a:buClr>
                <a:schemeClr val="accent5">
                  <a:lumMod val="50000"/>
                </a:schemeClr>
              </a:buClr>
              <a:buSzPct val="85000"/>
              <a:buFont typeface="+mj-lt"/>
              <a:buAutoNum type="arabicParenR"/>
            </a:pPr>
            <a:r>
              <a:rPr lang="en-IN" dirty="0" smtClean="0">
                <a:latin typeface="Centaur" pitchFamily="18" charset="0"/>
              </a:rPr>
              <a:t>The theory holds that open financial systems accelerate economic growth by encouraging foreign capital inﬂows, thereby enabling higher levels of savings, investment, employment, productivity and "welfare", along with containing corruption.</a:t>
            </a:r>
            <a:r>
              <a:rPr lang="en-IN" baseline="30000" dirty="0" smtClean="0">
                <a:latin typeface="Centaur" pitchFamily="18" charset="0"/>
              </a:rPr>
              <a:t> </a:t>
            </a:r>
            <a:r>
              <a:rPr lang="en-IN" dirty="0" smtClean="0">
                <a:latin typeface="Centaur" pitchFamily="18" charset="0"/>
              </a:rPr>
              <a:t> Neoliberals recommended that governments open their financial systems to the global market with minimal regulation over capital flows.</a:t>
            </a:r>
            <a:r>
              <a:rPr lang="en-IN" baseline="30000" dirty="0" smtClean="0">
                <a:latin typeface="Centaur" pitchFamily="18" charset="0"/>
              </a:rPr>
              <a:t>  </a:t>
            </a:r>
            <a:r>
              <a:rPr lang="en-IN" dirty="0" smtClean="0">
                <a:latin typeface="Centaur" pitchFamily="18" charset="0"/>
              </a:rPr>
              <a:t>The recommendations however, met with criticisms from various schools of ethical philosophy. </a:t>
            </a:r>
          </a:p>
          <a:p>
            <a:pPr marL="457200" indent="-457200" algn="just">
              <a:buClr>
                <a:schemeClr val="accent5">
                  <a:lumMod val="50000"/>
                </a:schemeClr>
              </a:buClr>
              <a:buSzPct val="85000"/>
              <a:buFont typeface="+mj-lt"/>
              <a:buAutoNum type="arabicParenR"/>
            </a:pPr>
            <a:endParaRPr lang="en-IN" dirty="0" smtClean="0">
              <a:latin typeface="Centaur" pitchFamily="18" charset="0"/>
            </a:endParaRPr>
          </a:p>
          <a:p>
            <a:pPr algn="just">
              <a:buNone/>
            </a:pPr>
            <a:endParaRPr lang="en-US" dirty="0">
              <a:latin typeface="Centaur"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924800" cy="6169152"/>
          </a:xfrm>
        </p:spPr>
        <p:txBody>
          <a:bodyPr>
            <a:normAutofit/>
          </a:bodyPr>
          <a:lstStyle/>
          <a:p>
            <a:pPr marL="457200" indent="-457200" algn="just">
              <a:buClr>
                <a:schemeClr val="accent5">
                  <a:lumMod val="50000"/>
                </a:schemeClr>
              </a:buClr>
              <a:buSzPct val="85000"/>
              <a:buFont typeface="+mj-lt"/>
              <a:buAutoNum type="arabicParenR" startAt="3"/>
            </a:pPr>
            <a:r>
              <a:rPr lang="en-IN" dirty="0" smtClean="0">
                <a:latin typeface="Centaur" pitchFamily="18" charset="0"/>
              </a:rPr>
              <a:t>Some pragmatic ethicists, found these claims to unfalsifiable and a priori, although neither of these makes the recommendations false or unethical per se.</a:t>
            </a:r>
            <a:r>
              <a:rPr lang="en-IN" baseline="30000" dirty="0" smtClean="0">
                <a:latin typeface="Centaur" pitchFamily="18" charset="0"/>
              </a:rPr>
              <a:t> </a:t>
            </a:r>
            <a:r>
              <a:rPr lang="en-IN" dirty="0" smtClean="0">
                <a:latin typeface="Centaur" pitchFamily="18" charset="0"/>
              </a:rPr>
              <a:t> Raising economic growth to the highest value necessarily means that welfare is subordinate, although advocates dispute this saying that economic growth provides more welfare than known alternatives.</a:t>
            </a:r>
            <a:r>
              <a:rPr lang="en-IN" baseline="30000" dirty="0" smtClean="0">
                <a:latin typeface="Centaur" pitchFamily="18" charset="0"/>
              </a:rPr>
              <a:t> </a:t>
            </a:r>
            <a:r>
              <a:rPr lang="en-IN" dirty="0" smtClean="0">
                <a:latin typeface="Centaur" pitchFamily="18" charset="0"/>
              </a:rPr>
              <a:t>Since history shows that neither regulated nor unregulated firms always behave ethically, neither regime offers an ethical panacea.</a:t>
            </a:r>
            <a:r>
              <a:rPr lang="en-US" baseline="30000" dirty="0" smtClean="0">
                <a:latin typeface="Centaur" pitchFamily="18" charset="0"/>
              </a:rPr>
              <a:t> </a:t>
            </a:r>
            <a:endParaRPr lang="en-IN" dirty="0" smtClean="0">
              <a:latin typeface="Centaur" pitchFamily="18" charset="0"/>
            </a:endParaRPr>
          </a:p>
          <a:p>
            <a:pPr marL="457200" indent="-457200" algn="just">
              <a:buClr>
                <a:schemeClr val="accent5">
                  <a:lumMod val="50000"/>
                </a:schemeClr>
              </a:buClr>
              <a:buSzPct val="85000"/>
              <a:buFont typeface="+mj-lt"/>
              <a:buAutoNum type="arabicParenR" startAt="3"/>
            </a:pPr>
            <a:endParaRPr lang="en-IN" dirty="0" smtClean="0">
              <a:latin typeface="Centaur" pitchFamily="18" charset="0"/>
            </a:endParaRPr>
          </a:p>
          <a:p>
            <a:pPr marL="457200" indent="-457200" algn="just">
              <a:buClr>
                <a:schemeClr val="accent5">
                  <a:lumMod val="50000"/>
                </a:schemeClr>
              </a:buClr>
              <a:buSzPct val="85000"/>
              <a:buFont typeface="+mj-lt"/>
              <a:buAutoNum type="arabicParenR" startAt="3"/>
            </a:pPr>
            <a:r>
              <a:rPr lang="en-IN" dirty="0" smtClean="0">
                <a:latin typeface="Centaur" pitchFamily="18" charset="0"/>
              </a:rPr>
              <a:t>Neoliberal recommendations to developing countries to unconditionally open up their economies to transnational finance corporations was fiercely contested by some ethicists.</a:t>
            </a:r>
            <a:r>
              <a:rPr lang="en-IN" baseline="30000" dirty="0" smtClean="0">
                <a:latin typeface="Centaur" pitchFamily="18" charset="0"/>
              </a:rPr>
              <a:t> </a:t>
            </a:r>
            <a:r>
              <a:rPr lang="en-IN" dirty="0" smtClean="0">
                <a:latin typeface="Centaur" pitchFamily="18" charset="0"/>
              </a:rPr>
              <a:t> The claim that deregulation and the opening up of economies would reduce corruption was also contested.</a:t>
            </a:r>
            <a:r>
              <a:rPr lang="en-US" baseline="30000" dirty="0" smtClean="0">
                <a:latin typeface="Centaur" pitchFamily="18" charset="0"/>
              </a:rPr>
              <a:t> </a:t>
            </a:r>
            <a:endParaRPr lang="en-US" dirty="0" smtClean="0">
              <a:latin typeface="Centaur" pitchFamily="18" charset="0"/>
            </a:endParaRPr>
          </a:p>
          <a:p>
            <a:pPr marL="457200" indent="-457200" algn="just">
              <a:buClr>
                <a:schemeClr val="accent5">
                  <a:lumMod val="50000"/>
                </a:schemeClr>
              </a:buClr>
              <a:buSzPct val="85000"/>
              <a:buFont typeface="+mj-lt"/>
              <a:buAutoNum type="arabicParenR" startAt="3"/>
            </a:pPr>
            <a:endParaRPr lang="en-US" dirty="0">
              <a:latin typeface="Centaur"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612648"/>
            <a:ext cx="7924800" cy="6245352"/>
          </a:xfrm>
        </p:spPr>
        <p:txBody>
          <a:bodyPr>
            <a:normAutofit/>
          </a:bodyPr>
          <a:lstStyle/>
          <a:p>
            <a:pPr marL="457200" indent="-457200" algn="just">
              <a:buClr>
                <a:schemeClr val="accent5">
                  <a:lumMod val="50000"/>
                </a:schemeClr>
              </a:buClr>
              <a:buSzPct val="85000"/>
              <a:buFont typeface="+mj-lt"/>
              <a:buAutoNum type="arabicParenR" startAt="5"/>
            </a:pPr>
            <a:r>
              <a:rPr lang="en-IN" dirty="0" smtClean="0">
                <a:latin typeface="Centaur" pitchFamily="18" charset="0"/>
              </a:rPr>
              <a:t>Fairness in trading practices, trading conditions, financial contracting, sales practices, consultancy services, tax payments, internal audit, external audit and executive compensation also fall under the umbrella of finance and accounting.</a:t>
            </a:r>
            <a:r>
              <a:rPr lang="en-IN" baseline="30000" dirty="0" smtClean="0">
                <a:latin typeface="Centaur" pitchFamily="18" charset="0"/>
              </a:rPr>
              <a:t> </a:t>
            </a:r>
            <a:r>
              <a:rPr lang="en-IN" dirty="0" smtClean="0">
                <a:latin typeface="Centaur" pitchFamily="18" charset="0"/>
              </a:rPr>
              <a:t>Particular corporate ethical/legal abuses include: creative accounting, earnings management, misleading financial analysis insider trading, securities fraud, bribery/kickbacks and facilitation payments. Outside of corporations, bucket shops and </a:t>
            </a:r>
            <a:r>
              <a:rPr lang="en-IN" dirty="0" err="1" smtClean="0">
                <a:latin typeface="Centaur" pitchFamily="18" charset="0"/>
              </a:rPr>
              <a:t>forex</a:t>
            </a:r>
            <a:r>
              <a:rPr lang="en-IN" dirty="0" smtClean="0">
                <a:latin typeface="Centaur" pitchFamily="18" charset="0"/>
              </a:rPr>
              <a:t> scams are criminal manipulations of financial markets. Cases include accounting scandals, Enron, WorldCom and Satyam.</a:t>
            </a:r>
            <a:endParaRPr lang="en-US" dirty="0">
              <a:latin typeface="Centaur"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467600" cy="579438"/>
          </a:xfrm>
        </p:spPr>
        <p:txBody>
          <a:bodyPr>
            <a:normAutofit/>
          </a:bodyPr>
          <a:lstStyle/>
          <a:p>
            <a:pPr algn="ctr"/>
            <a:r>
              <a:rPr lang="en-US" b="1" u="sng" dirty="0" smtClean="0">
                <a:solidFill>
                  <a:schemeClr val="accent2">
                    <a:lumMod val="50000"/>
                  </a:schemeClr>
                </a:solidFill>
              </a:rPr>
              <a:t>Human Resource Management</a:t>
            </a:r>
            <a:endParaRPr lang="en-US" b="1" u="sng" dirty="0">
              <a:solidFill>
                <a:schemeClr val="accent2">
                  <a:lumMod val="50000"/>
                </a:schemeClr>
              </a:solidFill>
            </a:endParaRPr>
          </a:p>
        </p:txBody>
      </p:sp>
      <p:sp>
        <p:nvSpPr>
          <p:cNvPr id="3" name="Content Placeholder 2"/>
          <p:cNvSpPr>
            <a:spLocks noGrp="1"/>
          </p:cNvSpPr>
          <p:nvPr>
            <p:ph sz="quarter" idx="1"/>
          </p:nvPr>
        </p:nvSpPr>
        <p:spPr>
          <a:xfrm>
            <a:off x="457200" y="1066800"/>
            <a:ext cx="7772400" cy="5407152"/>
          </a:xfrm>
        </p:spPr>
        <p:txBody>
          <a:bodyPr>
            <a:normAutofit lnSpcReduction="10000"/>
          </a:bodyPr>
          <a:lstStyle/>
          <a:p>
            <a:pPr marL="457200" indent="-457200" algn="just">
              <a:buClr>
                <a:schemeClr val="accent5">
                  <a:lumMod val="50000"/>
                </a:schemeClr>
              </a:buClr>
              <a:buSzPct val="86000"/>
              <a:buFont typeface="+mj-lt"/>
              <a:buAutoNum type="arabicParenR"/>
            </a:pPr>
            <a:r>
              <a:rPr lang="en-IN" dirty="0" smtClean="0">
                <a:latin typeface="Centaur" pitchFamily="18" charset="0"/>
              </a:rPr>
              <a:t>Human resource management occupies the sphere of activity of recruitment selection, orientation, performance appraisal, training and development, industrial relations and health and safety issues. Business Ethicists differ in their orientation towards labour ethics. Some assess human resource policies according to whether they support an egalitarian workplace and the dignity of labour.</a:t>
            </a:r>
            <a:r>
              <a:rPr lang="en-US" baseline="30000" dirty="0" smtClean="0">
                <a:latin typeface="Centaur" pitchFamily="18" charset="0"/>
              </a:rPr>
              <a:t> </a:t>
            </a:r>
          </a:p>
          <a:p>
            <a:pPr marL="457200" indent="-457200" algn="just">
              <a:buClr>
                <a:schemeClr val="accent5">
                  <a:lumMod val="50000"/>
                </a:schemeClr>
              </a:buClr>
              <a:buSzPct val="86000"/>
              <a:buFont typeface="+mj-lt"/>
              <a:buAutoNum type="arabicParenR"/>
            </a:pPr>
            <a:endParaRPr lang="en-US" dirty="0" smtClean="0">
              <a:latin typeface="Centaur" pitchFamily="18" charset="0"/>
            </a:endParaRPr>
          </a:p>
          <a:p>
            <a:pPr marL="457200" indent="-457200" algn="just">
              <a:buClr>
                <a:schemeClr val="accent5">
                  <a:lumMod val="50000"/>
                </a:schemeClr>
              </a:buClr>
              <a:buSzPct val="86000"/>
              <a:buFont typeface="+mj-lt"/>
              <a:buAutoNum type="arabicParenR"/>
            </a:pPr>
            <a:r>
              <a:rPr lang="en-IN" dirty="0" smtClean="0">
                <a:latin typeface="Centaur" pitchFamily="18" charset="0"/>
              </a:rPr>
              <a:t>Issues including employment itself, privacy, compensation in accord with comparable worth, collective bargaining (and/or its opposite) can be seen either as inalienable rights</a:t>
            </a:r>
            <a:r>
              <a:rPr lang="en-IN" baseline="30000" dirty="0" smtClean="0">
                <a:latin typeface="Centaur" pitchFamily="18" charset="0"/>
              </a:rPr>
              <a:t> </a:t>
            </a:r>
            <a:r>
              <a:rPr lang="en-IN" dirty="0" smtClean="0">
                <a:latin typeface="Centaur" pitchFamily="18" charset="0"/>
              </a:rPr>
              <a:t>or as negotiable.</a:t>
            </a:r>
            <a:r>
              <a:rPr lang="en-IN" baseline="30000" dirty="0" smtClean="0">
                <a:latin typeface="Centaur" pitchFamily="18" charset="0"/>
              </a:rPr>
              <a:t> </a:t>
            </a:r>
            <a:r>
              <a:rPr lang="en-IN" dirty="0" smtClean="0">
                <a:latin typeface="Centaur" pitchFamily="18" charset="0"/>
              </a:rPr>
              <a:t>Discrimination by age (preferring the young or the old), gender/sexual harassment, race, religion, disability, weight and attractiveness. A common approach to remedying discrimination is affirmative action.</a:t>
            </a:r>
            <a:endParaRPr lang="en-US" dirty="0" smtClean="0">
              <a:latin typeface="Centaur"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12648"/>
            <a:ext cx="7848600" cy="6245352"/>
          </a:xfrm>
        </p:spPr>
        <p:txBody>
          <a:bodyPr/>
          <a:lstStyle/>
          <a:p>
            <a:pPr marL="457200" indent="-457200" algn="just">
              <a:buClr>
                <a:schemeClr val="accent5">
                  <a:lumMod val="50000"/>
                </a:schemeClr>
              </a:buClr>
              <a:buSzPct val="86000"/>
              <a:buFont typeface="+mj-lt"/>
              <a:buAutoNum type="arabicParenR" startAt="3"/>
            </a:pPr>
            <a:r>
              <a:rPr lang="en-IN" dirty="0" smtClean="0">
                <a:latin typeface="Centaur" pitchFamily="18" charset="0"/>
              </a:rPr>
              <a:t>Potential employees have ethical obligations to employers, involving intellectual property protection and whistle-blowing.</a:t>
            </a:r>
          </a:p>
          <a:p>
            <a:pPr marL="457200" indent="-457200" algn="just">
              <a:buClr>
                <a:schemeClr val="accent5">
                  <a:lumMod val="50000"/>
                </a:schemeClr>
              </a:buClr>
              <a:buSzPct val="86000"/>
              <a:buFont typeface="+mj-lt"/>
              <a:buAutoNum type="arabicParenR" startAt="3"/>
            </a:pPr>
            <a:endParaRPr lang="en-IN" dirty="0" smtClean="0">
              <a:latin typeface="Centaur" pitchFamily="18" charset="0"/>
            </a:endParaRPr>
          </a:p>
          <a:p>
            <a:pPr marL="457200" indent="-457200" algn="just">
              <a:buClr>
                <a:schemeClr val="accent5">
                  <a:lumMod val="50000"/>
                </a:schemeClr>
              </a:buClr>
              <a:buSzPct val="86000"/>
              <a:buFont typeface="+mj-lt"/>
              <a:buAutoNum type="arabicParenR" startAt="3"/>
            </a:pPr>
            <a:r>
              <a:rPr lang="en-IN" dirty="0" smtClean="0">
                <a:latin typeface="Centaur" pitchFamily="18" charset="0"/>
              </a:rPr>
              <a:t>Employers must consider workplace safety, which may involve modifying the workplace, or providing appropriate training or hazard disclosure.</a:t>
            </a:r>
            <a:endParaRPr lang="en-US" dirty="0" smtClean="0">
              <a:latin typeface="Centaur" pitchFamily="18" charset="0"/>
            </a:endParaRPr>
          </a:p>
          <a:p>
            <a:pPr marL="457200" indent="-457200" algn="just">
              <a:buClr>
                <a:schemeClr val="accent5">
                  <a:lumMod val="50000"/>
                </a:schemeClr>
              </a:buClr>
              <a:buSzPct val="86000"/>
              <a:buFont typeface="+mj-lt"/>
              <a:buAutoNum type="arabicParenR" startAt="3"/>
            </a:pPr>
            <a:endParaRPr lang="en-US" dirty="0" smtClean="0">
              <a:latin typeface="Centaur" pitchFamily="18" charset="0"/>
            </a:endParaRPr>
          </a:p>
          <a:p>
            <a:pPr marL="457200" indent="-457200" algn="just">
              <a:buClr>
                <a:schemeClr val="accent5">
                  <a:lumMod val="50000"/>
                </a:schemeClr>
              </a:buClr>
              <a:buSzPct val="86000"/>
              <a:buFont typeface="+mj-lt"/>
              <a:buAutoNum type="arabicParenR" startAt="3"/>
            </a:pPr>
            <a:r>
              <a:rPr lang="en-IN" dirty="0" smtClean="0">
                <a:latin typeface="Centaur" pitchFamily="18" charset="0"/>
              </a:rPr>
              <a:t>Larger economic issues such as immigration, trade policy, globalization and trade unionism affect workplaces and have an ethical dimension, but are often beyond the purview of individual companies.</a:t>
            </a:r>
            <a:endParaRPr lang="en-US" dirty="0" smtClean="0">
              <a:latin typeface="Centaur" pitchFamily="18" charset="0"/>
            </a:endParaRPr>
          </a:p>
          <a:p>
            <a:pPr marL="457200" indent="-457200" algn="just">
              <a:buClr>
                <a:schemeClr val="accent5">
                  <a:lumMod val="50000"/>
                </a:schemeClr>
              </a:buClr>
              <a:buSzPct val="86000"/>
              <a:buFont typeface="+mj-lt"/>
              <a:buAutoNum type="arabicParenR" startAt="3"/>
            </a:pPr>
            <a:endParaRPr lang="en-US" dirty="0" smtClean="0">
              <a:latin typeface="Centaur" pitchFamily="18" charset="0"/>
            </a:endParaRPr>
          </a:p>
          <a:p>
            <a:pPr marL="457200" indent="-457200">
              <a:buFont typeface="+mj-lt"/>
              <a:buAutoNum type="arabicParenR" startAt="3"/>
            </a:pPr>
            <a:endParaRPr lang="en-US" dirty="0">
              <a:latin typeface="Centaur"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467600" cy="579438"/>
          </a:xfrm>
        </p:spPr>
        <p:txBody>
          <a:bodyPr/>
          <a:lstStyle/>
          <a:p>
            <a:pPr algn="ctr"/>
            <a:r>
              <a:rPr lang="en-US" b="1" u="sng" dirty="0" smtClean="0">
                <a:solidFill>
                  <a:schemeClr val="accent2">
                    <a:lumMod val="50000"/>
                  </a:schemeClr>
                </a:solidFill>
              </a:rPr>
              <a:t>Trade Union</a:t>
            </a:r>
            <a:endParaRPr lang="en-US" b="1" u="sng" dirty="0">
              <a:solidFill>
                <a:schemeClr val="accent2">
                  <a:lumMod val="50000"/>
                </a:schemeClr>
              </a:solidFill>
            </a:endParaRPr>
          </a:p>
        </p:txBody>
      </p:sp>
      <p:sp>
        <p:nvSpPr>
          <p:cNvPr id="3" name="Content Placeholder 2"/>
          <p:cNvSpPr>
            <a:spLocks noGrp="1"/>
          </p:cNvSpPr>
          <p:nvPr>
            <p:ph sz="quarter" idx="1"/>
          </p:nvPr>
        </p:nvSpPr>
        <p:spPr>
          <a:xfrm>
            <a:off x="457200" y="1143000"/>
            <a:ext cx="7772400" cy="5330952"/>
          </a:xfrm>
        </p:spPr>
        <p:txBody>
          <a:bodyPr/>
          <a:lstStyle/>
          <a:p>
            <a:pPr marL="457200" indent="-457200" algn="just">
              <a:buClr>
                <a:schemeClr val="accent5">
                  <a:lumMod val="50000"/>
                </a:schemeClr>
              </a:buClr>
              <a:buSzPct val="85000"/>
              <a:buFont typeface="+mj-lt"/>
              <a:buAutoNum type="arabicParenR"/>
            </a:pPr>
            <a:r>
              <a:rPr lang="en-IN" dirty="0" smtClean="0">
                <a:latin typeface="Centaur" pitchFamily="18" charset="0"/>
              </a:rPr>
              <a:t>Unions for example, may push employers to establish due process for workers, but may also cost jobs by demanding unsustainable compensation and work rules.</a:t>
            </a:r>
            <a:r>
              <a:rPr lang="en-US" baseline="30000" dirty="0" smtClean="0">
                <a:latin typeface="Centaur" pitchFamily="18" charset="0"/>
              </a:rPr>
              <a:t> </a:t>
            </a:r>
            <a:endParaRPr lang="en-US" dirty="0" smtClean="0">
              <a:latin typeface="Centaur" pitchFamily="18" charset="0"/>
            </a:endParaRPr>
          </a:p>
          <a:p>
            <a:pPr marL="457200" indent="-457200" algn="just">
              <a:buClr>
                <a:schemeClr val="accent5">
                  <a:lumMod val="50000"/>
                </a:schemeClr>
              </a:buClr>
              <a:buSzPct val="85000"/>
              <a:buFont typeface="+mj-lt"/>
              <a:buAutoNum type="arabicParenR"/>
            </a:pPr>
            <a:endParaRPr lang="en-IN" dirty="0" smtClean="0">
              <a:latin typeface="Centaur" pitchFamily="18" charset="0"/>
            </a:endParaRPr>
          </a:p>
          <a:p>
            <a:pPr marL="457200" indent="-457200" algn="just">
              <a:buClr>
                <a:schemeClr val="accent5">
                  <a:lumMod val="50000"/>
                </a:schemeClr>
              </a:buClr>
              <a:buSzPct val="85000"/>
              <a:buFont typeface="+mj-lt"/>
              <a:buAutoNum type="arabicParenR"/>
            </a:pPr>
            <a:r>
              <a:rPr lang="en-IN" dirty="0" smtClean="0">
                <a:latin typeface="Centaur" pitchFamily="18" charset="0"/>
              </a:rPr>
              <a:t>Unionized workplaces may confront union busting and strike breaking and face the ethical implications of work rules that advantage some workers over others.</a:t>
            </a:r>
            <a:r>
              <a:rPr lang="en-US" baseline="30000" dirty="0" smtClean="0">
                <a:latin typeface="Centaur" pitchFamily="18" charset="0"/>
              </a:rPr>
              <a:t> </a:t>
            </a:r>
            <a:endParaRPr lang="en-US" dirty="0" smtClean="0">
              <a:latin typeface="Centaur" pitchFamily="18" charset="0"/>
            </a:endParaRPr>
          </a:p>
          <a:p>
            <a:endParaRPr lang="en-US" dirty="0">
              <a:latin typeface="Centaur"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85800"/>
            <a:ext cx="7467600" cy="5788152"/>
          </a:xfrm>
        </p:spPr>
        <p:txBody>
          <a:bodyPr>
            <a:normAutofit/>
          </a:bodyPr>
          <a:lstStyle/>
          <a:p>
            <a:pPr marL="457200" lvl="0" indent="-457200" algn="just">
              <a:buClr>
                <a:schemeClr val="accent2">
                  <a:lumMod val="75000"/>
                </a:schemeClr>
              </a:buClr>
              <a:buSzPct val="85000"/>
              <a:buFont typeface="+mj-lt"/>
              <a:buAutoNum type="arabicParenR" startAt="3"/>
            </a:pPr>
            <a:r>
              <a:rPr lang="en-IN" b="1" u="sng" dirty="0" smtClean="0">
                <a:latin typeface="Centaur" pitchFamily="18" charset="0"/>
              </a:rPr>
              <a:t>Role and responsibilities of the board</a:t>
            </a:r>
            <a:r>
              <a:rPr lang="en-IN" b="1" dirty="0" smtClean="0">
                <a:latin typeface="Centaur" pitchFamily="18" charset="0"/>
              </a:rPr>
              <a:t> </a:t>
            </a:r>
            <a:r>
              <a:rPr lang="en-IN" dirty="0" smtClean="0">
                <a:latin typeface="Centaur" pitchFamily="18" charset="0"/>
              </a:rPr>
              <a:t>: </a:t>
            </a:r>
            <a:r>
              <a:rPr lang="en-IN" baseline="30000" dirty="0" smtClean="0">
                <a:latin typeface="Centaur" pitchFamily="18" charset="0"/>
              </a:rPr>
              <a:t> </a:t>
            </a:r>
            <a:r>
              <a:rPr lang="en-IN" dirty="0" smtClean="0">
                <a:latin typeface="Centaur" pitchFamily="18" charset="0"/>
              </a:rPr>
              <a:t>The board needs sufficient relevant skills and understanding to review and challenge management performance. It also needs adequate size and appropriate levels of independence and commitment to fulfil its responsibilities and duties.</a:t>
            </a:r>
            <a:r>
              <a:rPr lang="en-IN" b="1" dirty="0" smtClean="0">
                <a:latin typeface="Centaur" pitchFamily="18" charset="0"/>
              </a:rPr>
              <a:t> </a:t>
            </a:r>
          </a:p>
          <a:p>
            <a:pPr marL="457200" lvl="0" indent="-457200" algn="just">
              <a:buClr>
                <a:schemeClr val="accent2">
                  <a:lumMod val="75000"/>
                </a:schemeClr>
              </a:buClr>
              <a:buSzPct val="85000"/>
              <a:buFont typeface="+mj-lt"/>
              <a:buAutoNum type="arabicParenR" startAt="3"/>
            </a:pPr>
            <a:endParaRPr lang="en-IN" b="1" dirty="0" smtClean="0">
              <a:latin typeface="Centaur" pitchFamily="18" charset="0"/>
            </a:endParaRPr>
          </a:p>
          <a:p>
            <a:pPr marL="457200" lvl="0" indent="-457200" algn="just">
              <a:buClr>
                <a:schemeClr val="accent2">
                  <a:lumMod val="75000"/>
                </a:schemeClr>
              </a:buClr>
              <a:buSzPct val="85000"/>
              <a:buFont typeface="+mj-lt"/>
              <a:buAutoNum type="arabicParenR" startAt="3"/>
            </a:pPr>
            <a:r>
              <a:rPr lang="en-IN" b="1" u="sng" dirty="0" smtClean="0">
                <a:latin typeface="Centaur" pitchFamily="18" charset="0"/>
              </a:rPr>
              <a:t>Integrity and ethical behavior</a:t>
            </a:r>
            <a:r>
              <a:rPr lang="en-IN" b="1" dirty="0" smtClean="0">
                <a:latin typeface="Centaur" pitchFamily="18" charset="0"/>
              </a:rPr>
              <a:t> </a:t>
            </a:r>
            <a:r>
              <a:rPr lang="en-IN" dirty="0" smtClean="0">
                <a:latin typeface="Centaur" pitchFamily="18" charset="0"/>
              </a:rPr>
              <a:t>: Integrity should be a fundamental requirement in choosing corporate officers and board members. Organizations should develop a code of conduct for their directors and executives that promotes ethical and responsible decision making.</a:t>
            </a:r>
            <a:endParaRPr lang="en-US" dirty="0" smtClean="0">
              <a:latin typeface="Centaur" pitchFamily="18" charset="0"/>
            </a:endParaRPr>
          </a:p>
          <a:p>
            <a:pPr marL="457200" lvl="0" indent="-457200" algn="just">
              <a:buClr>
                <a:schemeClr val="accent2">
                  <a:lumMod val="75000"/>
                </a:schemeClr>
              </a:buClr>
              <a:buFont typeface="+mj-lt"/>
              <a:buAutoNum type="arabicParenR" startAt="3"/>
            </a:pPr>
            <a:endParaRPr lang="en-US" dirty="0" smtClean="0">
              <a:latin typeface="Centaur" pitchFamily="18" charset="0"/>
            </a:endParaRPr>
          </a:p>
          <a:p>
            <a:pPr algn="just">
              <a:buNone/>
            </a:pPr>
            <a:endParaRPr lang="en-US" dirty="0">
              <a:latin typeface="Centaur"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467600" cy="731838"/>
          </a:xfrm>
        </p:spPr>
        <p:txBody>
          <a:bodyPr/>
          <a:lstStyle/>
          <a:p>
            <a:pPr algn="ctr"/>
            <a:r>
              <a:rPr lang="en-US" b="1" u="sng" dirty="0" smtClean="0">
                <a:solidFill>
                  <a:schemeClr val="accent2">
                    <a:lumMod val="50000"/>
                  </a:schemeClr>
                </a:solidFill>
              </a:rPr>
              <a:t>Management Strategy</a:t>
            </a:r>
            <a:endParaRPr lang="en-US" b="1" u="sng" dirty="0">
              <a:solidFill>
                <a:schemeClr val="accent2">
                  <a:lumMod val="50000"/>
                </a:schemeClr>
              </a:solidFill>
            </a:endParaRPr>
          </a:p>
        </p:txBody>
      </p:sp>
      <p:sp>
        <p:nvSpPr>
          <p:cNvPr id="3" name="Content Placeholder 2"/>
          <p:cNvSpPr>
            <a:spLocks noGrp="1"/>
          </p:cNvSpPr>
          <p:nvPr>
            <p:ph sz="quarter" idx="1"/>
          </p:nvPr>
        </p:nvSpPr>
        <p:spPr/>
        <p:txBody>
          <a:bodyPr/>
          <a:lstStyle/>
          <a:p>
            <a:pPr algn="just"/>
            <a:r>
              <a:rPr lang="en-IN" dirty="0" smtClean="0">
                <a:latin typeface="Centaur" pitchFamily="18" charset="0"/>
              </a:rPr>
              <a:t>Among the many people management strategies that companies employ are a "soft" approach that regards employees as a source of creative energy and participants in workplace decision making, a "hard" version explicitly focused on control and Theory Z that emphasizes philosophy, culture and consensus. None ensure ethical behaviour. Some studies claim that sustainable success requires a humanely treated and satisfied workforce.</a:t>
            </a:r>
            <a:r>
              <a:rPr lang="en-IN" baseline="30000" dirty="0" smtClean="0">
                <a:latin typeface="Centaur" pitchFamily="18" charset="0"/>
              </a:rPr>
              <a:t> </a:t>
            </a:r>
            <a:endParaRPr lang="en-US" dirty="0">
              <a:latin typeface="Centaur"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7467600" cy="579438"/>
          </a:xfrm>
        </p:spPr>
        <p:txBody>
          <a:bodyPr/>
          <a:lstStyle/>
          <a:p>
            <a:pPr algn="ctr"/>
            <a:r>
              <a:rPr lang="en-US" b="1" u="sng" dirty="0" smtClean="0">
                <a:solidFill>
                  <a:schemeClr val="accent2">
                    <a:lumMod val="50000"/>
                  </a:schemeClr>
                </a:solidFill>
              </a:rPr>
              <a:t>Sales &amp; Marketing</a:t>
            </a:r>
            <a:endParaRPr lang="en-US" b="1" u="sng" dirty="0">
              <a:solidFill>
                <a:schemeClr val="accent2">
                  <a:lumMod val="50000"/>
                </a:schemeClr>
              </a:solidFill>
            </a:endParaRPr>
          </a:p>
        </p:txBody>
      </p:sp>
      <p:sp>
        <p:nvSpPr>
          <p:cNvPr id="3" name="Content Placeholder 2"/>
          <p:cNvSpPr>
            <a:spLocks noGrp="1"/>
          </p:cNvSpPr>
          <p:nvPr>
            <p:ph sz="quarter" idx="1"/>
          </p:nvPr>
        </p:nvSpPr>
        <p:spPr>
          <a:xfrm>
            <a:off x="457200" y="1066800"/>
            <a:ext cx="7848600" cy="5407152"/>
          </a:xfrm>
        </p:spPr>
        <p:txBody>
          <a:bodyPr>
            <a:normAutofit fontScale="92500"/>
          </a:bodyPr>
          <a:lstStyle/>
          <a:p>
            <a:pPr>
              <a:buSzPct val="90000"/>
              <a:buFont typeface="Wingdings" pitchFamily="2" charset="2"/>
              <a:buChar char="v"/>
            </a:pPr>
            <a:r>
              <a:rPr lang="en-US" b="1" u="sng" dirty="0" smtClean="0">
                <a:latin typeface="Centaur" pitchFamily="18" charset="0"/>
              </a:rPr>
              <a:t>Marketing Ethics</a:t>
            </a:r>
            <a:r>
              <a:rPr lang="en-US" dirty="0" smtClean="0">
                <a:latin typeface="Centaur" pitchFamily="18" charset="0"/>
              </a:rPr>
              <a:t> :</a:t>
            </a:r>
          </a:p>
          <a:p>
            <a:pPr marL="457200" indent="-457200" algn="just">
              <a:buClr>
                <a:schemeClr val="accent2">
                  <a:lumMod val="75000"/>
                </a:schemeClr>
              </a:buClr>
              <a:buSzPct val="90000"/>
              <a:buFont typeface="+mj-lt"/>
              <a:buAutoNum type="arabicParenR"/>
            </a:pPr>
            <a:r>
              <a:rPr lang="en-IN" dirty="0" smtClean="0">
                <a:latin typeface="Centaur" pitchFamily="18" charset="0"/>
              </a:rPr>
              <a:t>Marketing Ethics came of age only as late as 1990s. Marketing ethics was approached from ethical perspectives of virtue or virtue ethics, deontology, consequentialism, pragmatism and relativism.</a:t>
            </a:r>
          </a:p>
          <a:p>
            <a:pPr marL="457200" indent="-457200" algn="just">
              <a:buClr>
                <a:schemeClr val="accent2">
                  <a:lumMod val="75000"/>
                </a:schemeClr>
              </a:buClr>
              <a:buSzPct val="90000"/>
              <a:buFont typeface="+mj-lt"/>
              <a:buAutoNum type="arabicParenR"/>
            </a:pPr>
            <a:endParaRPr lang="en-IN" dirty="0" smtClean="0">
              <a:latin typeface="Centaur" pitchFamily="18" charset="0"/>
            </a:endParaRPr>
          </a:p>
          <a:p>
            <a:pPr marL="457200" indent="-457200" algn="just">
              <a:buClr>
                <a:schemeClr val="accent2">
                  <a:lumMod val="75000"/>
                </a:schemeClr>
              </a:buClr>
              <a:buSzPct val="90000"/>
              <a:buFont typeface="+mj-lt"/>
              <a:buAutoNum type="arabicParenR"/>
            </a:pPr>
            <a:r>
              <a:rPr lang="en-IN" dirty="0" smtClean="0">
                <a:latin typeface="Centaur" pitchFamily="18" charset="0"/>
              </a:rPr>
              <a:t>Ethics in marketing deals with the principles, values and/or ideals by which marketers (and marketing institutions) ought to act. Marketing ethics is also contested terrain, beyond the previously described issue of potential conflicts between profitability and other concerns. Ethical marketing issues include marketing redundant or dangerous products/services transparency about environmental risks, transparency about product ingredients such as genetically modified organisms possible health risks, financial risks, security risks, etc.,</a:t>
            </a:r>
            <a:r>
              <a:rPr lang="en-IN" baseline="30000" dirty="0" smtClean="0">
                <a:latin typeface="Centaur" pitchFamily="18" charset="0"/>
              </a:rPr>
              <a:t> </a:t>
            </a:r>
            <a:r>
              <a:rPr lang="en-IN" dirty="0" smtClean="0">
                <a:latin typeface="Centaur" pitchFamily="18" charset="0"/>
              </a:rPr>
              <a:t> respect for consumer privacy and autonomy,</a:t>
            </a:r>
            <a:r>
              <a:rPr lang="en-IN" baseline="30000" dirty="0" smtClean="0">
                <a:latin typeface="Centaur" pitchFamily="18" charset="0"/>
              </a:rPr>
              <a:t> </a:t>
            </a:r>
            <a:r>
              <a:rPr lang="en-IN" dirty="0" smtClean="0">
                <a:latin typeface="Centaur" pitchFamily="18" charset="0"/>
              </a:rPr>
              <a:t>advertising truthfulness and fairness in pricing &amp; distribution.</a:t>
            </a:r>
            <a:r>
              <a:rPr lang="en-IN" baseline="30000" dirty="0" smtClean="0">
                <a:latin typeface="Centaur" pitchFamily="18" charset="0"/>
              </a:rPr>
              <a:t>[</a:t>
            </a:r>
            <a:endParaRPr lang="en-US" dirty="0" smtClean="0">
              <a:latin typeface="Centaur" pitchFamily="18" charset="0"/>
            </a:endParaRPr>
          </a:p>
          <a:p>
            <a:pPr>
              <a:buNone/>
            </a:pPr>
            <a:endParaRPr lang="en-US" dirty="0">
              <a:latin typeface="Centaur"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12648"/>
            <a:ext cx="7772400" cy="6245352"/>
          </a:xfrm>
        </p:spPr>
        <p:txBody>
          <a:bodyPr>
            <a:normAutofit/>
          </a:bodyPr>
          <a:lstStyle/>
          <a:p>
            <a:pPr marL="457200" indent="-457200" algn="just">
              <a:buClr>
                <a:schemeClr val="accent5">
                  <a:lumMod val="50000"/>
                </a:schemeClr>
              </a:buClr>
              <a:buSzPct val="85000"/>
              <a:buFont typeface="+mj-lt"/>
              <a:buAutoNum type="arabicParenR" startAt="3"/>
            </a:pPr>
            <a:r>
              <a:rPr lang="en-IN" dirty="0" smtClean="0">
                <a:latin typeface="Centaur" pitchFamily="18" charset="0"/>
              </a:rPr>
              <a:t>According to Borgerson, and Schroeder (2008), marketing can influence individuals' perceptions of and interactions with other people, implying an ethical responsibility to avoid distorting those perceptions and interactions.</a:t>
            </a:r>
          </a:p>
          <a:p>
            <a:pPr marL="457200" indent="-457200" algn="just">
              <a:buClr>
                <a:schemeClr val="accent5">
                  <a:lumMod val="50000"/>
                </a:schemeClr>
              </a:buClr>
              <a:buSzPct val="85000"/>
              <a:buFont typeface="+mj-lt"/>
              <a:buAutoNum type="arabicParenR" startAt="3"/>
            </a:pPr>
            <a:endParaRPr lang="en-US" dirty="0" smtClean="0">
              <a:latin typeface="Centaur" pitchFamily="18" charset="0"/>
            </a:endParaRPr>
          </a:p>
          <a:p>
            <a:pPr marL="457200" indent="-457200" algn="just">
              <a:buClr>
                <a:schemeClr val="accent5">
                  <a:lumMod val="50000"/>
                </a:schemeClr>
              </a:buClr>
              <a:buSzPct val="85000"/>
              <a:buFont typeface="+mj-lt"/>
              <a:buAutoNum type="arabicParenR" startAt="3"/>
            </a:pPr>
            <a:r>
              <a:rPr lang="en-IN" dirty="0" smtClean="0">
                <a:latin typeface="Centaur" pitchFamily="18" charset="0"/>
              </a:rPr>
              <a:t>Marketing ethics involves pricing practices, including illegal actions such as price fixing and legal actions including price discrimination and price skimming. Certain promotional activities have drawn fire, including </a:t>
            </a:r>
            <a:r>
              <a:rPr lang="en-IN" dirty="0" err="1" smtClean="0">
                <a:latin typeface="Centaur" pitchFamily="18" charset="0"/>
              </a:rPr>
              <a:t>greenwashing</a:t>
            </a:r>
            <a:r>
              <a:rPr lang="en-IN" dirty="0" smtClean="0">
                <a:latin typeface="Centaur" pitchFamily="18" charset="0"/>
              </a:rPr>
              <a:t>, bait and switch, shilling, viral marketing, spam (electronic), pyramid schemes and multi-level marketing. Advertising has raised objections about attack ads, subliminal messages, sex in advertising and marketing in schools.</a:t>
            </a:r>
            <a:endParaRPr lang="en-US" dirty="0" smtClean="0">
              <a:latin typeface="Centaur" pitchFamily="18" charset="0"/>
            </a:endParaRPr>
          </a:p>
          <a:p>
            <a:endParaRPr lang="en-US" dirty="0">
              <a:latin typeface="Centaur"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467600" cy="579438"/>
          </a:xfrm>
        </p:spPr>
        <p:txBody>
          <a:bodyPr/>
          <a:lstStyle/>
          <a:p>
            <a:pPr algn="ctr"/>
            <a:r>
              <a:rPr lang="en-US" b="1" u="sng" dirty="0" smtClean="0">
                <a:solidFill>
                  <a:schemeClr val="accent2">
                    <a:lumMod val="50000"/>
                  </a:schemeClr>
                </a:solidFill>
              </a:rPr>
              <a:t>Production</a:t>
            </a:r>
            <a:endParaRPr lang="en-US" b="1" u="sng" dirty="0">
              <a:solidFill>
                <a:schemeClr val="accent2">
                  <a:lumMod val="50000"/>
                </a:schemeClr>
              </a:solidFill>
            </a:endParaRPr>
          </a:p>
        </p:txBody>
      </p:sp>
      <p:sp>
        <p:nvSpPr>
          <p:cNvPr id="3" name="Content Placeholder 2"/>
          <p:cNvSpPr>
            <a:spLocks noGrp="1"/>
          </p:cNvSpPr>
          <p:nvPr>
            <p:ph sz="quarter" idx="1"/>
          </p:nvPr>
        </p:nvSpPr>
        <p:spPr>
          <a:xfrm>
            <a:off x="457200" y="1143000"/>
            <a:ext cx="7848600" cy="5486400"/>
          </a:xfrm>
        </p:spPr>
        <p:txBody>
          <a:bodyPr>
            <a:normAutofit fontScale="92500" lnSpcReduction="20000"/>
          </a:bodyPr>
          <a:lstStyle/>
          <a:p>
            <a:pPr algn="just"/>
            <a:r>
              <a:rPr lang="en-IN" dirty="0" smtClean="0">
                <a:latin typeface="Centaur" pitchFamily="18" charset="0"/>
              </a:rPr>
              <a:t>This area of business ethics usually deals with the duties of a company to ensure that products and production processes do not needlessly cause harm. Since few goods and services can be produced and consumed with zero risk, determining the ethical course can be problematic. In some case consumers demand products that harm them, such as tobacco products. </a:t>
            </a:r>
          </a:p>
          <a:p>
            <a:pPr algn="just"/>
            <a:endParaRPr lang="en-IN" dirty="0" smtClean="0">
              <a:latin typeface="Centaur" pitchFamily="18" charset="0"/>
            </a:endParaRPr>
          </a:p>
          <a:p>
            <a:pPr algn="just"/>
            <a:r>
              <a:rPr lang="en-IN" dirty="0" smtClean="0">
                <a:latin typeface="Centaur" pitchFamily="18" charset="0"/>
              </a:rPr>
              <a:t>Production may have environmental impacts, including pollution, habitat destruction and urban sprawl. The downstream effects of technologies nuclear power, genetically modified food and mobile phones may not be well understood. </a:t>
            </a:r>
          </a:p>
          <a:p>
            <a:pPr algn="just"/>
            <a:endParaRPr lang="en-IN" dirty="0" smtClean="0">
              <a:latin typeface="Centaur" pitchFamily="18" charset="0"/>
            </a:endParaRPr>
          </a:p>
          <a:p>
            <a:pPr algn="just"/>
            <a:r>
              <a:rPr lang="en-IN" dirty="0" smtClean="0">
                <a:latin typeface="Centaur" pitchFamily="18" charset="0"/>
              </a:rPr>
              <a:t>While the precautionary principle may prohibit introducing new technology whose consequences are not fully understood, that principle would have prohibited most new technology introduced since the industrial revolution. Product testing protocols have been attacked for violating the rights of both humans and animals.</a:t>
            </a:r>
            <a:r>
              <a:rPr lang="en-US" baseline="30000" dirty="0" smtClean="0">
                <a:latin typeface="Centaur" pitchFamily="18" charset="0"/>
              </a:rPr>
              <a:t> </a:t>
            </a:r>
            <a:endParaRPr lang="en-US" dirty="0" smtClean="0">
              <a:latin typeface="Centaur" pitchFamily="18" charset="0"/>
            </a:endParaRPr>
          </a:p>
          <a:p>
            <a:pPr algn="just"/>
            <a:endParaRPr lang="en-US" dirty="0">
              <a:latin typeface="Centaur"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467600" cy="503238"/>
          </a:xfrm>
        </p:spPr>
        <p:txBody>
          <a:bodyPr>
            <a:normAutofit fontScale="90000"/>
          </a:bodyPr>
          <a:lstStyle/>
          <a:p>
            <a:pPr algn="ctr"/>
            <a:r>
              <a:rPr lang="en-US" b="1" u="sng" dirty="0" smtClean="0">
                <a:solidFill>
                  <a:schemeClr val="accent2">
                    <a:lumMod val="50000"/>
                  </a:schemeClr>
                </a:solidFill>
              </a:rPr>
              <a:t>Property</a:t>
            </a:r>
            <a:endParaRPr lang="en-US" b="1" u="sng" dirty="0">
              <a:solidFill>
                <a:schemeClr val="accent2">
                  <a:lumMod val="50000"/>
                </a:schemeClr>
              </a:solidFill>
            </a:endParaRPr>
          </a:p>
        </p:txBody>
      </p:sp>
      <p:sp>
        <p:nvSpPr>
          <p:cNvPr id="3" name="Content Placeholder 2"/>
          <p:cNvSpPr>
            <a:spLocks noGrp="1"/>
          </p:cNvSpPr>
          <p:nvPr>
            <p:ph sz="quarter" idx="1"/>
          </p:nvPr>
        </p:nvSpPr>
        <p:spPr>
          <a:xfrm>
            <a:off x="533400" y="1298448"/>
            <a:ext cx="7848600" cy="5559552"/>
          </a:xfrm>
        </p:spPr>
        <p:txBody>
          <a:bodyPr/>
          <a:lstStyle/>
          <a:p>
            <a:pPr algn="just"/>
            <a:r>
              <a:rPr lang="en-IN" dirty="0" smtClean="0">
                <a:latin typeface="Centaur" pitchFamily="18" charset="0"/>
              </a:rPr>
              <a:t>The etymological root of property is the Latin '</a:t>
            </a:r>
            <a:r>
              <a:rPr lang="en-IN" dirty="0" err="1" smtClean="0">
                <a:latin typeface="Centaur" pitchFamily="18" charset="0"/>
              </a:rPr>
              <a:t>proprius</a:t>
            </a:r>
            <a:r>
              <a:rPr lang="en-IN" dirty="0" smtClean="0">
                <a:latin typeface="Centaur" pitchFamily="18" charset="0"/>
              </a:rPr>
              <a:t>' which refers to 'nature', 'quality', 'one's own', 'special characteristic', 'proper', 'intrinsic', 'inherent', 'regular', 'normal', 'genuine', 'thorough, complete, perfect' etc. The word property is value loaded and associated with the personal qualities of propriety and respectability, also implies questions relating to ownership. A 'proper' person owns and is true to herself or himself, and is thus genuine, perfect and pure.</a:t>
            </a:r>
            <a:endParaRPr lang="en-US" dirty="0" smtClean="0">
              <a:latin typeface="Centaur" pitchFamily="18" charset="0"/>
            </a:endParaRPr>
          </a:p>
          <a:p>
            <a:pPr algn="just"/>
            <a:endParaRPr lang="en-US" dirty="0">
              <a:latin typeface="Centaur"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467600" cy="503238"/>
          </a:xfrm>
        </p:spPr>
        <p:txBody>
          <a:bodyPr>
            <a:normAutofit fontScale="90000"/>
          </a:bodyPr>
          <a:lstStyle/>
          <a:p>
            <a:pPr algn="ctr"/>
            <a:r>
              <a:rPr lang="en-US" b="1" u="sng" dirty="0" smtClean="0">
                <a:solidFill>
                  <a:schemeClr val="accent2">
                    <a:lumMod val="50000"/>
                  </a:schemeClr>
                </a:solidFill>
              </a:rPr>
              <a:t>Modern History of Property Rights</a:t>
            </a:r>
            <a:endParaRPr lang="en-US" b="1" u="sng" dirty="0">
              <a:solidFill>
                <a:schemeClr val="accent2">
                  <a:lumMod val="50000"/>
                </a:schemeClr>
              </a:solidFill>
            </a:endParaRPr>
          </a:p>
        </p:txBody>
      </p:sp>
      <p:sp>
        <p:nvSpPr>
          <p:cNvPr id="3" name="Content Placeholder 2"/>
          <p:cNvSpPr>
            <a:spLocks noGrp="1"/>
          </p:cNvSpPr>
          <p:nvPr>
            <p:ph sz="quarter" idx="1"/>
          </p:nvPr>
        </p:nvSpPr>
        <p:spPr>
          <a:xfrm>
            <a:off x="457200" y="838200"/>
            <a:ext cx="7848600" cy="5711952"/>
          </a:xfrm>
        </p:spPr>
        <p:txBody>
          <a:bodyPr>
            <a:normAutofit fontScale="92500" lnSpcReduction="10000"/>
          </a:bodyPr>
          <a:lstStyle/>
          <a:p>
            <a:pPr algn="just">
              <a:buSzPct val="90000"/>
              <a:buFont typeface="Wingdings" pitchFamily="2" charset="2"/>
              <a:buChar char="v"/>
            </a:pPr>
            <a:r>
              <a:rPr lang="en-IN" dirty="0" smtClean="0">
                <a:latin typeface="Centaur" pitchFamily="18" charset="0"/>
              </a:rPr>
              <a:t>Modern discourse on property emerged by the turn of 17th century within theological discussions of that time. For instance, John Locke justified property rights saying that God had made "the earth, and all inferior creatures, [in] common to all men".</a:t>
            </a:r>
            <a:r>
              <a:rPr lang="en-IN" baseline="30000" dirty="0" smtClean="0">
                <a:latin typeface="Centaur" pitchFamily="18" charset="0"/>
              </a:rPr>
              <a:t> </a:t>
            </a:r>
          </a:p>
          <a:p>
            <a:pPr algn="just">
              <a:buSzPct val="90000"/>
              <a:buFont typeface="Wingdings" pitchFamily="2" charset="2"/>
              <a:buChar char="v"/>
            </a:pPr>
            <a:endParaRPr lang="en-US" dirty="0" smtClean="0">
              <a:latin typeface="Centaur" pitchFamily="18" charset="0"/>
            </a:endParaRPr>
          </a:p>
          <a:p>
            <a:pPr algn="just">
              <a:buSzPct val="90000"/>
              <a:buFont typeface="Wingdings" pitchFamily="2" charset="2"/>
              <a:buChar char="v"/>
            </a:pPr>
            <a:r>
              <a:rPr lang="en-IN" dirty="0" smtClean="0">
                <a:latin typeface="Centaur" pitchFamily="18" charset="0"/>
              </a:rPr>
              <a:t>In 1802 Utilitarian Jeremy Bentham stated, "property and law are born together and die together".</a:t>
            </a:r>
            <a:endParaRPr lang="en-US" dirty="0" smtClean="0">
              <a:latin typeface="Centaur" pitchFamily="18" charset="0"/>
            </a:endParaRPr>
          </a:p>
          <a:p>
            <a:pPr algn="just">
              <a:buSzPct val="90000"/>
              <a:buFont typeface="Wingdings" pitchFamily="2" charset="2"/>
              <a:buChar char="v"/>
            </a:pPr>
            <a:endParaRPr lang="en-IN" dirty="0" smtClean="0">
              <a:latin typeface="Centaur" pitchFamily="18" charset="0"/>
            </a:endParaRPr>
          </a:p>
          <a:p>
            <a:pPr algn="just">
              <a:buSzPct val="90000"/>
              <a:buFont typeface="Wingdings" pitchFamily="2" charset="2"/>
              <a:buChar char="v"/>
            </a:pPr>
            <a:r>
              <a:rPr lang="en-IN" dirty="0" smtClean="0">
                <a:latin typeface="Centaur" pitchFamily="18" charset="0"/>
              </a:rPr>
              <a:t>One argument for property ownership is that it enhances individual liberty by extending the line of non-interference by the state or others around the person.</a:t>
            </a:r>
            <a:r>
              <a:rPr lang="en-IN" baseline="30000" dirty="0" smtClean="0">
                <a:latin typeface="Centaur" pitchFamily="18" charset="0"/>
              </a:rPr>
              <a:t> </a:t>
            </a:r>
            <a:r>
              <a:rPr lang="en-IN" dirty="0" smtClean="0">
                <a:latin typeface="Centaur" pitchFamily="18" charset="0"/>
              </a:rPr>
              <a:t>Seen from this perspective, property right is absolute and property has a special and distinctive character that precedes its legal protection. Blackstone conceptualized property as the "sole and despotic dominion which one man claims and exercises over the external things of the world, in total exclusion of the right of any other individual in the universe".</a:t>
            </a:r>
            <a:endParaRPr lang="en-US" dirty="0" smtClean="0">
              <a:latin typeface="Centaur" pitchFamily="18" charset="0"/>
            </a:endParaRPr>
          </a:p>
          <a:p>
            <a:pPr>
              <a:buFont typeface="Wingdings" pitchFamily="2" charset="2"/>
              <a:buChar char="v"/>
            </a:pPr>
            <a:endParaRPr lang="en-US" dirty="0">
              <a:latin typeface="Centaur"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467600" cy="503238"/>
          </a:xfrm>
        </p:spPr>
        <p:txBody>
          <a:bodyPr>
            <a:normAutofit fontScale="90000"/>
          </a:bodyPr>
          <a:lstStyle/>
          <a:p>
            <a:pPr algn="ctr"/>
            <a:r>
              <a:rPr lang="en-US" b="1" u="sng" dirty="0" smtClean="0">
                <a:solidFill>
                  <a:schemeClr val="accent2">
                    <a:lumMod val="50000"/>
                  </a:schemeClr>
                </a:solidFill>
              </a:rPr>
              <a:t>Slaves as Property</a:t>
            </a:r>
            <a:endParaRPr lang="en-US" b="1" u="sng" dirty="0">
              <a:solidFill>
                <a:schemeClr val="accent2">
                  <a:lumMod val="50000"/>
                </a:schemeClr>
              </a:solidFill>
            </a:endParaRPr>
          </a:p>
        </p:txBody>
      </p:sp>
      <p:sp>
        <p:nvSpPr>
          <p:cNvPr id="3" name="Content Placeholder 2"/>
          <p:cNvSpPr>
            <a:spLocks noGrp="1"/>
          </p:cNvSpPr>
          <p:nvPr>
            <p:ph sz="quarter" idx="1"/>
          </p:nvPr>
        </p:nvSpPr>
        <p:spPr>
          <a:xfrm>
            <a:off x="457200" y="1066800"/>
            <a:ext cx="7772400" cy="5407152"/>
          </a:xfrm>
        </p:spPr>
        <p:txBody>
          <a:bodyPr>
            <a:normAutofit fontScale="85000" lnSpcReduction="10000"/>
          </a:bodyPr>
          <a:lstStyle/>
          <a:p>
            <a:pPr algn="just">
              <a:buSzPct val="140000"/>
              <a:buFont typeface="Arial" pitchFamily="34" charset="0"/>
              <a:buChar char="•"/>
            </a:pPr>
            <a:r>
              <a:rPr lang="en-IN" dirty="0" smtClean="0">
                <a:latin typeface="Centaur" pitchFamily="18" charset="0"/>
              </a:rPr>
              <a:t>During the seventeenth and eighteenth centuries, slavery spread to European colonies including America, where colonial legislatures defined the legal status of slaves as a form of property. During this time settlers began the centuries-long process of dispossessing the natives of America of millions of acres of land. Ironically, the natives lost about 200,000 square miles (520,000 km</a:t>
            </a:r>
            <a:r>
              <a:rPr lang="en-IN" baseline="30000" dirty="0" smtClean="0">
                <a:latin typeface="Centaur" pitchFamily="18" charset="0"/>
              </a:rPr>
              <a:t>2</a:t>
            </a:r>
            <a:r>
              <a:rPr lang="en-IN" dirty="0" smtClean="0">
                <a:latin typeface="Centaur" pitchFamily="18" charset="0"/>
              </a:rPr>
              <a:t>) of land in the Louisiana Territory under the leadership of Thomas Jefferson, who championed property rights.</a:t>
            </a:r>
            <a:endParaRPr lang="en-IN" baseline="30000" dirty="0" smtClean="0">
              <a:latin typeface="Centaur" pitchFamily="18" charset="0"/>
            </a:endParaRPr>
          </a:p>
          <a:p>
            <a:pPr algn="just">
              <a:buSzPct val="140000"/>
              <a:buFont typeface="Arial" pitchFamily="34" charset="0"/>
              <a:buChar char="•"/>
            </a:pPr>
            <a:endParaRPr lang="en-US" dirty="0" smtClean="0">
              <a:latin typeface="Centaur" pitchFamily="18" charset="0"/>
            </a:endParaRPr>
          </a:p>
          <a:p>
            <a:pPr algn="just">
              <a:buSzPct val="140000"/>
              <a:buFont typeface="Arial" pitchFamily="34" charset="0"/>
              <a:buChar char="•"/>
            </a:pPr>
            <a:r>
              <a:rPr lang="en-IN" dirty="0" smtClean="0">
                <a:latin typeface="Centaur" pitchFamily="18" charset="0"/>
              </a:rPr>
              <a:t>Combined with theological justification, property was taken to be essentially natural ordained by God. Property, which later gained meaning as ownership and appeared natural to Locke, Jefferson and to many of the 18th and 19th century intellectuals as land, labour or idea and property right over slaves had the same theological and </a:t>
            </a:r>
            <a:r>
              <a:rPr lang="en-IN" dirty="0" err="1" smtClean="0">
                <a:latin typeface="Centaur" pitchFamily="18" charset="0"/>
              </a:rPr>
              <a:t>essentialized</a:t>
            </a:r>
            <a:r>
              <a:rPr lang="en-IN" dirty="0" smtClean="0">
                <a:latin typeface="Centaur" pitchFamily="18" charset="0"/>
              </a:rPr>
              <a:t> justification</a:t>
            </a:r>
            <a:r>
              <a:rPr lang="en-IN" baseline="30000" dirty="0" smtClean="0">
                <a:latin typeface="Centaur" pitchFamily="18" charset="0"/>
              </a:rPr>
              <a:t>.</a:t>
            </a:r>
            <a:r>
              <a:rPr lang="en-IN" dirty="0" smtClean="0">
                <a:latin typeface="Centaur" pitchFamily="18" charset="0"/>
              </a:rPr>
              <a:t>  It was even held that the property in slaves was a sacred right.</a:t>
            </a:r>
            <a:r>
              <a:rPr lang="en-IN" baseline="30000" dirty="0" smtClean="0">
                <a:latin typeface="Centaur" pitchFamily="18" charset="0"/>
              </a:rPr>
              <a:t> </a:t>
            </a:r>
            <a:r>
              <a:rPr lang="en-IN" dirty="0" err="1" smtClean="0">
                <a:latin typeface="Centaur" pitchFamily="18" charset="0"/>
              </a:rPr>
              <a:t>Wiecek</a:t>
            </a:r>
            <a:r>
              <a:rPr lang="en-IN" dirty="0" smtClean="0">
                <a:latin typeface="Centaur" pitchFamily="18" charset="0"/>
              </a:rPr>
              <a:t> noted, "slavery was more clearly and explicitly established under the Constitution as it had been under the Articles". Accordingly, US Supreme Court Chief Justice Roger B. </a:t>
            </a:r>
            <a:r>
              <a:rPr lang="en-IN" dirty="0" err="1" smtClean="0">
                <a:latin typeface="Centaur" pitchFamily="18" charset="0"/>
              </a:rPr>
              <a:t>Taney</a:t>
            </a:r>
            <a:r>
              <a:rPr lang="en-IN" dirty="0" smtClean="0">
                <a:latin typeface="Centaur" pitchFamily="18" charset="0"/>
              </a:rPr>
              <a:t> in his 1857 judgment stated, "The right of property in a slave is distinctly and expressly affirmed in the Constitution".</a:t>
            </a:r>
            <a:endParaRPr lang="en-US" dirty="0" smtClean="0">
              <a:latin typeface="Centaur" pitchFamily="18" charset="0"/>
            </a:endParaRPr>
          </a:p>
          <a:p>
            <a:pPr algn="just"/>
            <a:endParaRPr lang="en-US" dirty="0">
              <a:latin typeface="Centaur"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467600" cy="503238"/>
          </a:xfrm>
        </p:spPr>
        <p:txBody>
          <a:bodyPr>
            <a:normAutofit fontScale="90000"/>
          </a:bodyPr>
          <a:lstStyle/>
          <a:p>
            <a:pPr algn="ctr"/>
            <a:r>
              <a:rPr lang="en-US" sz="2800" b="1" u="sng" dirty="0" smtClean="0">
                <a:solidFill>
                  <a:schemeClr val="accent2">
                    <a:lumMod val="50000"/>
                  </a:schemeClr>
                </a:solidFill>
              </a:rPr>
              <a:t>Natural Rights Vs. Social Construct</a:t>
            </a:r>
            <a:endParaRPr lang="en-US" sz="2800" b="1" u="sng" dirty="0">
              <a:solidFill>
                <a:schemeClr val="accent2">
                  <a:lumMod val="50000"/>
                </a:schemeClr>
              </a:solidFill>
            </a:endParaRPr>
          </a:p>
        </p:txBody>
      </p:sp>
      <p:sp>
        <p:nvSpPr>
          <p:cNvPr id="3" name="Content Placeholder 2"/>
          <p:cNvSpPr>
            <a:spLocks noGrp="1"/>
          </p:cNvSpPr>
          <p:nvPr>
            <p:ph sz="quarter" idx="1"/>
          </p:nvPr>
        </p:nvSpPr>
        <p:spPr>
          <a:xfrm>
            <a:off x="457200" y="914400"/>
            <a:ext cx="7848600" cy="5715000"/>
          </a:xfrm>
        </p:spPr>
        <p:txBody>
          <a:bodyPr>
            <a:normAutofit/>
          </a:bodyPr>
          <a:lstStyle/>
          <a:p>
            <a:pPr marL="457200" indent="-457200" algn="just">
              <a:buClr>
                <a:schemeClr val="accent5">
                  <a:lumMod val="50000"/>
                </a:schemeClr>
              </a:buClr>
              <a:buSzPct val="85000"/>
              <a:buFont typeface="+mj-lt"/>
              <a:buAutoNum type="arabicParenR"/>
            </a:pPr>
            <a:r>
              <a:rPr lang="en-IN" sz="2000" dirty="0" smtClean="0">
                <a:latin typeface="Centaur" pitchFamily="18" charset="0"/>
              </a:rPr>
              <a:t>Neoliberals hold that private property rights are a non-negotiable natural right.</a:t>
            </a:r>
            <a:r>
              <a:rPr lang="en-IN" sz="2000" baseline="30000" dirty="0" smtClean="0">
                <a:latin typeface="Centaur" pitchFamily="18" charset="0"/>
              </a:rPr>
              <a:t> </a:t>
            </a:r>
            <a:r>
              <a:rPr lang="en-IN" sz="2000" dirty="0" smtClean="0">
                <a:latin typeface="Centaur" pitchFamily="18" charset="0"/>
              </a:rPr>
              <a:t>Davies counters with "property is no different from other legal categories in that it is simply a consequence of the significance attached by law to the relationships between legal persons.“</a:t>
            </a:r>
            <a:r>
              <a:rPr lang="en-IN" sz="2000" baseline="30000" dirty="0" smtClean="0">
                <a:latin typeface="Centaur" pitchFamily="18" charset="0"/>
              </a:rPr>
              <a:t>  </a:t>
            </a:r>
            <a:r>
              <a:rPr lang="en-IN" sz="2000" dirty="0" smtClean="0">
                <a:latin typeface="Centaur" pitchFamily="18" charset="0"/>
              </a:rPr>
              <a:t>Singer claims, "Property is a form of power, and the distribution of power is a political problem of the highest order".</a:t>
            </a:r>
            <a:r>
              <a:rPr lang="en-IN" sz="2000" baseline="30000" dirty="0" smtClean="0">
                <a:latin typeface="Centaur" pitchFamily="18" charset="0"/>
              </a:rPr>
              <a:t> </a:t>
            </a:r>
            <a:r>
              <a:rPr lang="en-IN" sz="2000" dirty="0" smtClean="0">
                <a:latin typeface="Centaur" pitchFamily="18" charset="0"/>
              </a:rPr>
              <a:t> </a:t>
            </a:r>
          </a:p>
          <a:p>
            <a:pPr marL="457200" indent="-457200" algn="just">
              <a:buClr>
                <a:schemeClr val="accent5">
                  <a:lumMod val="50000"/>
                </a:schemeClr>
              </a:buClr>
              <a:buSzPct val="85000"/>
              <a:buFont typeface="+mj-lt"/>
              <a:buAutoNum type="arabicParenR"/>
            </a:pPr>
            <a:endParaRPr lang="en-IN" sz="2000" dirty="0" smtClean="0">
              <a:latin typeface="Centaur" pitchFamily="18" charset="0"/>
            </a:endParaRPr>
          </a:p>
          <a:p>
            <a:pPr marL="457200" indent="-457200" algn="just">
              <a:buClr>
                <a:schemeClr val="accent5">
                  <a:lumMod val="50000"/>
                </a:schemeClr>
              </a:buClr>
              <a:buSzPct val="85000"/>
              <a:buFont typeface="+mj-lt"/>
              <a:buAutoNum type="arabicParenR"/>
            </a:pPr>
            <a:r>
              <a:rPr lang="en-IN" sz="2000" dirty="0" smtClean="0">
                <a:latin typeface="Centaur" pitchFamily="18" charset="0"/>
              </a:rPr>
              <a:t>Rose finds, "'Property' is only an effect, a construction, of relationships between people, meaning that its objective character is contestable. Persons and things, are 'constituted' or 'fabricated' by legal and other normative techniques.".</a:t>
            </a:r>
            <a:r>
              <a:rPr lang="en-IN" sz="2000" baseline="30000" dirty="0" smtClean="0">
                <a:latin typeface="Centaur" pitchFamily="18" charset="0"/>
              </a:rPr>
              <a:t> </a:t>
            </a:r>
            <a:r>
              <a:rPr lang="en-IN" sz="2000" dirty="0" smtClean="0">
                <a:latin typeface="Centaur" pitchFamily="18" charset="0"/>
              </a:rPr>
              <a:t>Singer observes, "A private property regime is not, after all, a </a:t>
            </a:r>
            <a:r>
              <a:rPr lang="en-IN" sz="2000" dirty="0" err="1" smtClean="0">
                <a:latin typeface="Centaur" pitchFamily="18" charset="0"/>
              </a:rPr>
              <a:t>Hobbesian</a:t>
            </a:r>
            <a:r>
              <a:rPr lang="en-IN" sz="2000" dirty="0" smtClean="0">
                <a:latin typeface="Centaur" pitchFamily="18" charset="0"/>
              </a:rPr>
              <a:t> state of nature; it requires a working legal system that can define, allocate, and enforce property rights." Davis claims that common law theory generally favours the view that "property is not essentially a 'right to a thing', but rather a separable bundle of rights subsisting between persons which may vary according to the context and the object which is at stake".</a:t>
            </a:r>
          </a:p>
          <a:p>
            <a:pPr algn="just"/>
            <a:endParaRPr lang="en-US" sz="2000" dirty="0" smtClean="0">
              <a:latin typeface="Centaur" pitchFamily="18" charset="0"/>
            </a:endParaRPr>
          </a:p>
          <a:p>
            <a:pPr algn="just"/>
            <a:endParaRPr lang="en-US" sz="2000" dirty="0">
              <a:latin typeface="Centaur"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772400" cy="6092952"/>
          </a:xfrm>
        </p:spPr>
        <p:txBody>
          <a:bodyPr>
            <a:normAutofit fontScale="92500" lnSpcReduction="20000"/>
          </a:bodyPr>
          <a:lstStyle/>
          <a:p>
            <a:pPr marL="457200" indent="-457200" algn="just">
              <a:buClr>
                <a:schemeClr val="accent2">
                  <a:lumMod val="75000"/>
                </a:schemeClr>
              </a:buClr>
              <a:buSzPct val="85000"/>
              <a:buFont typeface="+mj-lt"/>
              <a:buAutoNum type="arabicParenR" startAt="3"/>
            </a:pPr>
            <a:r>
              <a:rPr lang="en-IN" dirty="0" smtClean="0">
                <a:latin typeface="Centaur" pitchFamily="18" charset="0"/>
              </a:rPr>
              <a:t>In common parlance property rights involve a 'bundle of rights’ including occupancy, use and enjoyment, and the right to sell, devise, give, or lease all or part of these rights.</a:t>
            </a:r>
            <a:r>
              <a:rPr lang="en-IN" baseline="30000" dirty="0" smtClean="0">
                <a:latin typeface="Centaur" pitchFamily="18" charset="0"/>
              </a:rPr>
              <a:t> </a:t>
            </a:r>
            <a:r>
              <a:rPr lang="en-IN" dirty="0" smtClean="0">
                <a:latin typeface="Centaur" pitchFamily="18" charset="0"/>
              </a:rPr>
              <a:t> Custodians of property have obligations as well as rights.</a:t>
            </a:r>
            <a:r>
              <a:rPr lang="en-IN" baseline="30000" dirty="0" smtClean="0">
                <a:latin typeface="Centaur" pitchFamily="18" charset="0"/>
              </a:rPr>
              <a:t> </a:t>
            </a:r>
            <a:r>
              <a:rPr lang="en-IN" dirty="0" smtClean="0">
                <a:latin typeface="Centaur" pitchFamily="18" charset="0"/>
              </a:rPr>
              <a:t>Michelman writes, "A property regime thus depends on a great deal of cooperation, trustworthiness, and self-restraint among the people who enjoy it.”</a:t>
            </a:r>
          </a:p>
          <a:p>
            <a:pPr marL="457200" indent="-457200" algn="just">
              <a:buClr>
                <a:schemeClr val="accent2">
                  <a:lumMod val="75000"/>
                </a:schemeClr>
              </a:buClr>
              <a:buSzPct val="85000"/>
              <a:buFont typeface="+mj-lt"/>
              <a:buAutoNum type="arabicParenR" startAt="3"/>
            </a:pPr>
            <a:endParaRPr lang="en-IN" dirty="0" smtClean="0">
              <a:latin typeface="Centaur" pitchFamily="18" charset="0"/>
            </a:endParaRPr>
          </a:p>
          <a:p>
            <a:pPr marL="457200" indent="-457200" algn="just">
              <a:buClr>
                <a:schemeClr val="accent2">
                  <a:lumMod val="75000"/>
                </a:schemeClr>
              </a:buClr>
              <a:buSzPct val="85000"/>
              <a:buFont typeface="+mj-lt"/>
              <a:buAutoNum type="arabicParenR" startAt="3"/>
            </a:pPr>
            <a:r>
              <a:rPr lang="en-IN" dirty="0" smtClean="0">
                <a:latin typeface="Centaur" pitchFamily="18" charset="0"/>
              </a:rPr>
              <a:t>In the neoliberal literature, property is part of the private side of a public/private dichotomy and acts a counterweight to state power. Davies counters that "any space may be subject to plural meanings or appropriations which do not necessarily come into conflict".</a:t>
            </a:r>
          </a:p>
          <a:p>
            <a:pPr marL="457200" indent="-457200" algn="just">
              <a:buClr>
                <a:schemeClr val="accent2">
                  <a:lumMod val="75000"/>
                </a:schemeClr>
              </a:buClr>
              <a:buSzPct val="85000"/>
              <a:buFont typeface="+mj-lt"/>
              <a:buAutoNum type="arabicParenR" startAt="3"/>
            </a:pPr>
            <a:endParaRPr lang="en-IN" dirty="0" smtClean="0">
              <a:latin typeface="Centaur" pitchFamily="18" charset="0"/>
            </a:endParaRPr>
          </a:p>
          <a:p>
            <a:pPr marL="457200" indent="-457200" algn="just">
              <a:buClr>
                <a:schemeClr val="accent2">
                  <a:lumMod val="75000"/>
                </a:schemeClr>
              </a:buClr>
              <a:buSzPct val="85000"/>
              <a:buFont typeface="+mj-lt"/>
              <a:buAutoNum type="arabicParenR" startAt="3"/>
            </a:pPr>
            <a:r>
              <a:rPr lang="en-IN" dirty="0" smtClean="0">
                <a:latin typeface="Centaur" pitchFamily="18" charset="0"/>
              </a:rPr>
              <a:t>Private property has never been a universal doctrine, although since the end of the Cold War is it has become nearly so. Some societies, e.g., Native American bands, held land, if not all property, in common. When groups came into conflict, the victor often appropriated the loser's property.</a:t>
            </a:r>
            <a:r>
              <a:rPr lang="en-IN" baseline="30000" dirty="0" smtClean="0">
                <a:latin typeface="Centaur" pitchFamily="18" charset="0"/>
              </a:rPr>
              <a:t> </a:t>
            </a:r>
            <a:r>
              <a:rPr lang="en-IN" dirty="0" smtClean="0">
                <a:latin typeface="Centaur" pitchFamily="18" charset="0"/>
              </a:rPr>
              <a:t> The rights paradigm tended to stabilize the distribution of property holdings on the presumption that title had been lawfully acquired.</a:t>
            </a:r>
            <a:r>
              <a:rPr lang="en-US" baseline="30000" dirty="0" smtClean="0">
                <a:latin typeface="Centaur" pitchFamily="18" charset="0"/>
              </a:rPr>
              <a:t> </a:t>
            </a:r>
            <a:endParaRPr lang="en-US" dirty="0" smtClean="0">
              <a:latin typeface="Centaur" pitchFamily="18" charset="0"/>
            </a:endParaRPr>
          </a:p>
          <a:p>
            <a:pPr algn="just"/>
            <a:endParaRPr lang="en-US" dirty="0" smtClean="0">
              <a:latin typeface="Centaur" pitchFamily="18" charset="0"/>
            </a:endParaRPr>
          </a:p>
          <a:p>
            <a:pPr algn="just"/>
            <a:endParaRPr lang="en-US" dirty="0">
              <a:latin typeface="Centaur"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85800"/>
            <a:ext cx="7848600" cy="5788152"/>
          </a:xfrm>
        </p:spPr>
        <p:txBody>
          <a:bodyPr>
            <a:noAutofit/>
          </a:bodyPr>
          <a:lstStyle/>
          <a:p>
            <a:pPr marL="457200" indent="-457200" algn="just">
              <a:buClr>
                <a:schemeClr val="accent5">
                  <a:lumMod val="50000"/>
                </a:schemeClr>
              </a:buClr>
              <a:buSzPct val="85000"/>
              <a:buFont typeface="+mj-lt"/>
              <a:buAutoNum type="arabicParenR" startAt="6"/>
            </a:pPr>
            <a:r>
              <a:rPr lang="en-IN" dirty="0" smtClean="0">
                <a:latin typeface="Centaur" pitchFamily="18" charset="0"/>
              </a:rPr>
              <a:t>Property does not exist in isolation, and so property rights too.</a:t>
            </a:r>
            <a:r>
              <a:rPr lang="en-IN" baseline="30000" dirty="0" smtClean="0">
                <a:latin typeface="Centaur" pitchFamily="18" charset="0"/>
              </a:rPr>
              <a:t> </a:t>
            </a:r>
            <a:r>
              <a:rPr lang="en-IN" dirty="0" smtClean="0">
                <a:latin typeface="Centaur" pitchFamily="18" charset="0"/>
              </a:rPr>
              <a:t> Bryan claimed that property rights describe relations among people and not just relations between people and things.</a:t>
            </a:r>
            <a:r>
              <a:rPr lang="en-IN" baseline="30000" dirty="0" smtClean="0">
                <a:latin typeface="Centaur" pitchFamily="18" charset="0"/>
              </a:rPr>
              <a:t> </a:t>
            </a:r>
            <a:r>
              <a:rPr lang="en-IN" dirty="0" smtClean="0">
                <a:latin typeface="Centaur" pitchFamily="18" charset="0"/>
              </a:rPr>
              <a:t> Singer holds that the idea that owners have no legal obligations to others wrongly supposes that property rights hardly ever conflict with other legally protected interests.</a:t>
            </a:r>
            <a:r>
              <a:rPr lang="en-IN" baseline="30000" dirty="0" smtClean="0">
                <a:latin typeface="Centaur" pitchFamily="18" charset="0"/>
              </a:rPr>
              <a:t> </a:t>
            </a:r>
            <a:r>
              <a:rPr lang="en-IN" dirty="0" smtClean="0">
                <a:latin typeface="Centaur" pitchFamily="18" charset="0"/>
              </a:rPr>
              <a:t> Singer continues implying that legal realists "did not take the character and structure of social relations as an important independent factor in choosing the rules that govern market life". Ethics of property rights begins with recognizing the vacuous nature of the notion of property.</a:t>
            </a:r>
            <a:endParaRPr lang="en-US" dirty="0" smtClean="0">
              <a:latin typeface="Centaur" pitchFamily="18" charset="0"/>
            </a:endParaRPr>
          </a:p>
          <a:p>
            <a:pPr algn="just"/>
            <a:endParaRPr lang="en-US" dirty="0">
              <a:latin typeface="Centaur"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19200"/>
            <a:ext cx="7467600" cy="5254752"/>
          </a:xfrm>
        </p:spPr>
        <p:txBody>
          <a:bodyPr>
            <a:normAutofit/>
          </a:bodyPr>
          <a:lstStyle/>
          <a:p>
            <a:pPr marL="457200" lvl="0" indent="-457200" algn="just">
              <a:buClr>
                <a:schemeClr val="accent2">
                  <a:lumMod val="75000"/>
                </a:schemeClr>
              </a:buClr>
              <a:buSzPct val="85000"/>
              <a:buFont typeface="+mj-lt"/>
              <a:buAutoNum type="arabicParenR" startAt="5"/>
            </a:pPr>
            <a:r>
              <a:rPr lang="en-IN" b="1" u="sng" dirty="0" smtClean="0">
                <a:latin typeface="Centaur" pitchFamily="18" charset="0"/>
              </a:rPr>
              <a:t>Disclosure and transparency</a:t>
            </a:r>
            <a:r>
              <a:rPr lang="en-IN" b="1" dirty="0" smtClean="0">
                <a:latin typeface="Centaur" pitchFamily="18" charset="0"/>
              </a:rPr>
              <a:t> </a:t>
            </a:r>
            <a:r>
              <a:rPr lang="en-IN" dirty="0" smtClean="0">
                <a:latin typeface="Centaur" pitchFamily="18" charset="0"/>
              </a:rPr>
              <a:t>:</a:t>
            </a:r>
            <a:r>
              <a:rPr lang="en-IN" baseline="30000" dirty="0" smtClean="0">
                <a:latin typeface="Centaur" pitchFamily="18" charset="0"/>
              </a:rPr>
              <a:t> </a:t>
            </a:r>
            <a:r>
              <a:rPr lang="en-IN" dirty="0" smtClean="0">
                <a:latin typeface="Centaur" pitchFamily="18" charset="0"/>
              </a:rPr>
              <a:t>Organizations should clarify and make publicly known the roles and responsibilities of board and management to provide stakeholders with a level of accountability. They should also implement procedures to independently verify and safeguard the integrity of the company's financial reporting. Disclosure of material matters concerning the organization should be timely and balanced to ensure that all investors have access to clear, factual information.</a:t>
            </a:r>
            <a:endParaRPr lang="en-US" dirty="0" smtClean="0">
              <a:latin typeface="Centaur" pitchFamily="18" charset="0"/>
            </a:endParaRPr>
          </a:p>
          <a:p>
            <a:pPr algn="just"/>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467600" cy="579438"/>
          </a:xfrm>
        </p:spPr>
        <p:txBody>
          <a:bodyPr/>
          <a:lstStyle/>
          <a:p>
            <a:pPr algn="ctr"/>
            <a:r>
              <a:rPr lang="en-US" b="1" u="sng" dirty="0" smtClean="0">
                <a:solidFill>
                  <a:schemeClr val="accent2">
                    <a:lumMod val="50000"/>
                  </a:schemeClr>
                </a:solidFill>
              </a:rPr>
              <a:t>Intellectual Property</a:t>
            </a:r>
            <a:endParaRPr lang="en-US" b="1" u="sng" dirty="0">
              <a:solidFill>
                <a:schemeClr val="accent2">
                  <a:lumMod val="50000"/>
                </a:schemeClr>
              </a:solidFill>
            </a:endParaRPr>
          </a:p>
        </p:txBody>
      </p:sp>
      <p:sp>
        <p:nvSpPr>
          <p:cNvPr id="3" name="Content Placeholder 2"/>
          <p:cNvSpPr>
            <a:spLocks noGrp="1"/>
          </p:cNvSpPr>
          <p:nvPr>
            <p:ph sz="quarter" idx="1"/>
          </p:nvPr>
        </p:nvSpPr>
        <p:spPr>
          <a:xfrm>
            <a:off x="457200" y="990600"/>
            <a:ext cx="7848600" cy="5483352"/>
          </a:xfrm>
        </p:spPr>
        <p:txBody>
          <a:bodyPr>
            <a:normAutofit fontScale="92500"/>
          </a:bodyPr>
          <a:lstStyle/>
          <a:p>
            <a:pPr marL="457200" indent="-457200" algn="just">
              <a:buClr>
                <a:schemeClr val="accent5">
                  <a:lumMod val="50000"/>
                </a:schemeClr>
              </a:buClr>
              <a:buSzPct val="85000"/>
              <a:buFont typeface="+mj-lt"/>
              <a:buAutoNum type="arabicParenR"/>
            </a:pPr>
            <a:r>
              <a:rPr lang="en-IN" dirty="0" smtClean="0">
                <a:latin typeface="Centaur" pitchFamily="18" charset="0"/>
              </a:rPr>
              <a:t>Intellectual Property (IP) encompasses expressions of ideas, thoughts, codes and information. "Intellectual Property Rights" (IPR) treat IP as a kind of real property, subject to analogous protections, rather than as a reproducible good or service. </a:t>
            </a:r>
            <a:r>
              <a:rPr lang="en-IN" dirty="0" err="1" smtClean="0">
                <a:latin typeface="Centaur" pitchFamily="18" charset="0"/>
              </a:rPr>
              <a:t>Boldrin</a:t>
            </a:r>
            <a:r>
              <a:rPr lang="en-IN" dirty="0" smtClean="0">
                <a:latin typeface="Centaur" pitchFamily="18" charset="0"/>
              </a:rPr>
              <a:t> and Levine argue that "government does not ordinarily enforce monopolies for producers of other goods. This is because it is widely recognized that monopoly creates many social costs. Intellectual monopoly is no different in this respect. The question we address is whether it also creates social benefits commensurate with these social costs.“</a:t>
            </a:r>
          </a:p>
          <a:p>
            <a:pPr marL="457200" indent="-457200" algn="just">
              <a:buClr>
                <a:schemeClr val="accent5">
                  <a:lumMod val="50000"/>
                </a:schemeClr>
              </a:buClr>
              <a:buSzPct val="85000"/>
              <a:buFont typeface="+mj-lt"/>
              <a:buAutoNum type="arabicParenR"/>
            </a:pPr>
            <a:endParaRPr lang="en-US" dirty="0" smtClean="0">
              <a:latin typeface="Centaur" pitchFamily="18" charset="0"/>
            </a:endParaRPr>
          </a:p>
          <a:p>
            <a:pPr marL="457200" indent="-457200" algn="just">
              <a:buClr>
                <a:schemeClr val="accent5">
                  <a:lumMod val="50000"/>
                </a:schemeClr>
              </a:buClr>
              <a:buSzPct val="85000"/>
              <a:buFont typeface="+mj-lt"/>
              <a:buAutoNum type="arabicParenR"/>
            </a:pPr>
            <a:r>
              <a:rPr lang="en-IN" dirty="0" smtClean="0">
                <a:latin typeface="Centaur" pitchFamily="18" charset="0"/>
              </a:rPr>
              <a:t>International standards relating to Intellectual Property Rights are enforced through Agreement on Trade Related Aspects of Intellectual Property Rights (TRIPS). In the US, IP other than copyrights is regulated by the United States Patent and Trademark Office.</a:t>
            </a:r>
            <a:endParaRPr lang="en-US" dirty="0" smtClean="0">
              <a:latin typeface="Centaur" pitchFamily="18" charset="0"/>
            </a:endParaRPr>
          </a:p>
          <a:p>
            <a:pPr algn="just"/>
            <a:endParaRPr lang="en-US" dirty="0">
              <a:latin typeface="Centaur"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848600" cy="6092952"/>
          </a:xfrm>
        </p:spPr>
        <p:txBody>
          <a:bodyPr>
            <a:normAutofit/>
          </a:bodyPr>
          <a:lstStyle/>
          <a:p>
            <a:pPr marL="457200" indent="-457200" algn="just">
              <a:buClr>
                <a:schemeClr val="accent5">
                  <a:lumMod val="50000"/>
                </a:schemeClr>
              </a:buClr>
              <a:buSzPct val="85000"/>
              <a:buFont typeface="+mj-lt"/>
              <a:buAutoNum type="arabicParenR" startAt="3"/>
            </a:pPr>
            <a:r>
              <a:rPr lang="en-IN" dirty="0" smtClean="0">
                <a:latin typeface="Centaur" pitchFamily="18" charset="0"/>
              </a:rPr>
              <a:t>The US Constitution included the power to protect intellectual property, empowering the Federal government "</a:t>
            </a:r>
            <a:r>
              <a:rPr lang="en-IN" i="1" dirty="0" smtClean="0">
                <a:latin typeface="Centaur" pitchFamily="18" charset="0"/>
              </a:rPr>
              <a:t>to promote the progress of science and useful arts, by securing for limited times to authors and inventors the exclusive right to their respective writings and discoveries”</a:t>
            </a:r>
            <a:r>
              <a:rPr lang="en-IN" dirty="0" smtClean="0">
                <a:latin typeface="Centaur" pitchFamily="18" charset="0"/>
              </a:rPr>
              <a:t>. </a:t>
            </a:r>
            <a:r>
              <a:rPr lang="en-IN" dirty="0" err="1" smtClean="0">
                <a:latin typeface="Centaur" pitchFamily="18" charset="0"/>
              </a:rPr>
              <a:t>Boldrin</a:t>
            </a:r>
            <a:r>
              <a:rPr lang="en-IN" dirty="0" smtClean="0">
                <a:latin typeface="Centaur" pitchFamily="18" charset="0"/>
              </a:rPr>
              <a:t> and Levine see no value in such state-enforced monopolies stating, "we ordinarily think of innovative monopoly as an oxymoron.</a:t>
            </a:r>
            <a:r>
              <a:rPr lang="en-IN" baseline="30000" dirty="0" smtClean="0">
                <a:latin typeface="Centaur" pitchFamily="18" charset="0"/>
              </a:rPr>
              <a:t> </a:t>
            </a:r>
            <a:r>
              <a:rPr lang="en-IN" dirty="0" smtClean="0">
                <a:latin typeface="Centaur" pitchFamily="18" charset="0"/>
              </a:rPr>
              <a:t>Further they comment, 'intellectual property' "is not like ordinary property at all, but constitutes a government grant of a costly and dangerous private monopoly over ideas. We show through theory and example that intellectual monopoly is not necessary for innovation and as a practical matter is damaging to growth, prosperity, and liberty". </a:t>
            </a:r>
          </a:p>
          <a:p>
            <a:pPr marL="457200" indent="-457200" algn="just">
              <a:buClr>
                <a:schemeClr val="accent5">
                  <a:lumMod val="50000"/>
                </a:schemeClr>
              </a:buClr>
              <a:buSzPct val="85000"/>
              <a:buFont typeface="+mj-lt"/>
              <a:buAutoNum type="arabicParenR" startAt="3"/>
            </a:pPr>
            <a:endParaRPr lang="en-IN" dirty="0" smtClean="0">
              <a:latin typeface="Centaur" pitchFamily="18" charset="0"/>
            </a:endParaRPr>
          </a:p>
          <a:p>
            <a:pPr algn="just"/>
            <a:endParaRPr lang="en-US" dirty="0">
              <a:latin typeface="Centaur"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838200"/>
            <a:ext cx="7924800" cy="5635752"/>
          </a:xfrm>
        </p:spPr>
        <p:txBody>
          <a:bodyPr>
            <a:normAutofit/>
          </a:bodyPr>
          <a:lstStyle/>
          <a:p>
            <a:pPr marL="457200" indent="-457200" algn="just">
              <a:buClr>
                <a:schemeClr val="accent2">
                  <a:lumMod val="75000"/>
                </a:schemeClr>
              </a:buClr>
              <a:buSzPct val="90000"/>
              <a:buFont typeface="+mj-lt"/>
              <a:buAutoNum type="arabicParenR" startAt="4"/>
            </a:pPr>
            <a:r>
              <a:rPr lang="en-IN" dirty="0" err="1" smtClean="0">
                <a:latin typeface="Centaur" pitchFamily="18" charset="0"/>
              </a:rPr>
              <a:t>Steelman</a:t>
            </a:r>
            <a:r>
              <a:rPr lang="en-IN" dirty="0" smtClean="0">
                <a:latin typeface="Centaur" pitchFamily="18" charset="0"/>
              </a:rPr>
              <a:t> defends patent monopolies, writing, "Consider prescription drugs, for instance. Such drugs have benefited millions of people, improving or extending their lives. Patent protection enables drug companies to recoup their development costs because for a specific period of time they have the sole right to manufacture and distribute the products they have invented.“</a:t>
            </a:r>
            <a:r>
              <a:rPr lang="en-IN" baseline="30000" dirty="0" smtClean="0">
                <a:latin typeface="Centaur" pitchFamily="18" charset="0"/>
              </a:rPr>
              <a:t> </a:t>
            </a:r>
            <a:r>
              <a:rPr lang="en-IN" dirty="0" smtClean="0">
                <a:latin typeface="Centaur" pitchFamily="18" charset="0"/>
              </a:rPr>
              <a:t>The court cases by 39 pharmaceutical companies against South Africa's 1997 Medicines and Related Substances Control Amendment Act, which intended to provide affordable HIV medicines has been cited as a harmful effect of patents.</a:t>
            </a:r>
            <a:r>
              <a:rPr lang="en-US" baseline="30000" dirty="0" smtClean="0">
                <a:latin typeface="Centaur" pitchFamily="18" charset="0"/>
              </a:rPr>
              <a:t> </a:t>
            </a:r>
            <a:endParaRPr lang="en-US" dirty="0" smtClean="0">
              <a:latin typeface="Centaur" pitchFamily="18" charset="0"/>
            </a:endParaRPr>
          </a:p>
          <a:p>
            <a:pPr algn="just"/>
            <a:endParaRPr lang="en-US" dirty="0">
              <a:latin typeface="Centaur"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772400" cy="6092952"/>
          </a:xfrm>
        </p:spPr>
        <p:txBody>
          <a:bodyPr>
            <a:normAutofit/>
          </a:bodyPr>
          <a:lstStyle/>
          <a:p>
            <a:pPr marL="457200" indent="-457200" algn="just">
              <a:buClr>
                <a:schemeClr val="accent5">
                  <a:lumMod val="50000"/>
                </a:schemeClr>
              </a:buClr>
              <a:buSzPct val="85000"/>
              <a:buFont typeface="+mj-lt"/>
              <a:buAutoNum type="arabicParenR" startAt="5"/>
            </a:pPr>
            <a:r>
              <a:rPr lang="en-IN" dirty="0" smtClean="0">
                <a:latin typeface="Centaur" pitchFamily="18" charset="0"/>
              </a:rPr>
              <a:t>One attack on IPR is moral rather than utilitarian, claiming that inventions are mostly a collective, cumulative, path dependent, social creation and therefore, no one person or </a:t>
            </a:r>
            <a:r>
              <a:rPr lang="en-IN" dirty="0" err="1" smtClean="0">
                <a:latin typeface="Centaur" pitchFamily="18" charset="0"/>
              </a:rPr>
              <a:t>ﬁrm</a:t>
            </a:r>
            <a:r>
              <a:rPr lang="en-IN" dirty="0" smtClean="0">
                <a:latin typeface="Centaur" pitchFamily="18" charset="0"/>
              </a:rPr>
              <a:t> should be able to monopolize them even for a limited period.</a:t>
            </a:r>
            <a:r>
              <a:rPr lang="en-IN" baseline="30000" dirty="0" smtClean="0">
                <a:latin typeface="Centaur" pitchFamily="18" charset="0"/>
              </a:rPr>
              <a:t> </a:t>
            </a:r>
            <a:r>
              <a:rPr lang="en-IN" dirty="0" smtClean="0">
                <a:latin typeface="Centaur" pitchFamily="18" charset="0"/>
              </a:rPr>
              <a:t> The opposing argument is that the benefits of innovation arrive sooner when patents encourage innovators and their investors to increase their commitments. </a:t>
            </a:r>
          </a:p>
          <a:p>
            <a:pPr marL="457200" indent="-457200" algn="just">
              <a:buClr>
                <a:schemeClr val="accent5">
                  <a:lumMod val="50000"/>
                </a:schemeClr>
              </a:buClr>
              <a:buSzPct val="85000"/>
              <a:buFont typeface="+mj-lt"/>
              <a:buAutoNum type="arabicParenR" startAt="5"/>
            </a:pPr>
            <a:endParaRPr lang="en-IN" dirty="0" smtClean="0">
              <a:latin typeface="Centaur" pitchFamily="18" charset="0"/>
            </a:endParaRPr>
          </a:p>
          <a:p>
            <a:pPr marL="457200" indent="-457200" algn="just">
              <a:buClr>
                <a:schemeClr val="accent5">
                  <a:lumMod val="50000"/>
                </a:schemeClr>
              </a:buClr>
              <a:buSzPct val="85000"/>
              <a:buFont typeface="+mj-lt"/>
              <a:buAutoNum type="arabicParenR" startAt="5"/>
            </a:pPr>
            <a:r>
              <a:rPr lang="en-IN" dirty="0" smtClean="0">
                <a:latin typeface="Centaur" pitchFamily="18" charset="0"/>
              </a:rPr>
              <a:t>Roderick Long, a libertarian philosopher, observes, "Ethically, property rights of any kind have to be justified as extensions of the right of individuals to control their own lives. Thus any alleged property rights that conflict with this moral basis—like the "right" to own slaves—are invalidated. In my judgment, intellectual property rights also fail to pass this test.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772400" cy="6092952"/>
          </a:xfrm>
        </p:spPr>
        <p:txBody>
          <a:bodyPr>
            <a:normAutofit fontScale="92500" lnSpcReduction="10000"/>
          </a:bodyPr>
          <a:lstStyle/>
          <a:p>
            <a:pPr marL="457200" indent="-457200" algn="just">
              <a:buClr>
                <a:schemeClr val="accent5">
                  <a:lumMod val="50000"/>
                </a:schemeClr>
              </a:buClr>
              <a:buSzPct val="85000"/>
              <a:buFont typeface="+mj-lt"/>
              <a:buAutoNum type="arabicParenR" startAt="7"/>
            </a:pPr>
            <a:r>
              <a:rPr lang="en-IN" dirty="0" smtClean="0">
                <a:latin typeface="Centaur" pitchFamily="18" charset="0"/>
              </a:rPr>
              <a:t>To enforce copyright laws and the like is to prevent people from making peaceful use of the information they possess. If you have acquired the information legitimately (say, by buying a book), then on what grounds can you be prevented from using it, reproducing it, trading it? Is this not a violation of the freedom of speech and press? It may be objected that the person who originated the information deserves ownership rights over it. But information is not a concrete thing an individual can control; it is a universal, existing in other people's minds and other people's property, and over these the originator has no legitimate sovereignty. </a:t>
            </a:r>
          </a:p>
          <a:p>
            <a:pPr marL="457200" indent="-457200" algn="just">
              <a:buClr>
                <a:schemeClr val="accent5">
                  <a:lumMod val="50000"/>
                </a:schemeClr>
              </a:buClr>
              <a:buSzPct val="85000"/>
              <a:buFont typeface="+mj-lt"/>
              <a:buAutoNum type="arabicParenR" startAt="7"/>
            </a:pPr>
            <a:endParaRPr lang="en-IN" dirty="0" smtClean="0">
              <a:latin typeface="Centaur" pitchFamily="18" charset="0"/>
            </a:endParaRPr>
          </a:p>
          <a:p>
            <a:pPr marL="457200" indent="-457200" algn="just">
              <a:buClr>
                <a:schemeClr val="accent5">
                  <a:lumMod val="50000"/>
                </a:schemeClr>
              </a:buClr>
              <a:buSzPct val="85000"/>
              <a:buFont typeface="+mj-lt"/>
              <a:buAutoNum type="arabicParenR" startAt="7"/>
            </a:pPr>
            <a:r>
              <a:rPr lang="en-IN" dirty="0" smtClean="0">
                <a:latin typeface="Centaur" pitchFamily="18" charset="0"/>
              </a:rPr>
              <a:t>You cannot own information without owning other people".</a:t>
            </a:r>
            <a:r>
              <a:rPr lang="en-IN" baseline="30000" dirty="0" smtClean="0">
                <a:latin typeface="Centaur" pitchFamily="18" charset="0"/>
              </a:rPr>
              <a:t> </a:t>
            </a:r>
            <a:r>
              <a:rPr lang="en-IN" dirty="0" err="1" smtClean="0">
                <a:latin typeface="Centaur" pitchFamily="18" charset="0"/>
              </a:rPr>
              <a:t>Machlup</a:t>
            </a:r>
            <a:r>
              <a:rPr lang="en-IN" dirty="0" smtClean="0">
                <a:latin typeface="Centaur" pitchFamily="18" charset="0"/>
              </a:rPr>
              <a:t> concluded that patents do not have the intended effect of enhancing innovation.</a:t>
            </a:r>
            <a:r>
              <a:rPr lang="en-IN" baseline="30000" dirty="0" smtClean="0">
                <a:latin typeface="Centaur" pitchFamily="18" charset="0"/>
              </a:rPr>
              <a:t> </a:t>
            </a:r>
            <a:r>
              <a:rPr lang="en-IN" dirty="0" smtClean="0">
                <a:latin typeface="Centaur" pitchFamily="18" charset="0"/>
              </a:rPr>
              <a:t>Self-declared anarchist Proudhon, in his 1847 seminal work noted, "Monopoly is the natural opposite of competition," and continued, "Competition is the vital force which animates the collective being: to destroy it, if such a supposition were possible, would be to kill society"</a:t>
            </a:r>
            <a:endParaRPr lang="en-US" dirty="0" smtClean="0">
              <a:latin typeface="Centaur" pitchFamily="18" charset="0"/>
            </a:endParaRPr>
          </a:p>
          <a:p>
            <a:pPr marL="457200" indent="-457200" algn="just">
              <a:buClr>
                <a:schemeClr val="accent5">
                  <a:lumMod val="50000"/>
                </a:schemeClr>
              </a:buClr>
              <a:buSzPct val="85000"/>
              <a:buFont typeface="+mj-lt"/>
              <a:buAutoNum type="arabicParenR" startAt="7"/>
            </a:pPr>
            <a:endParaRPr lang="en-US" dirty="0" smtClean="0">
              <a:latin typeface="Centaur" pitchFamily="18" charset="0"/>
            </a:endParaRPr>
          </a:p>
          <a:p>
            <a:endParaRPr lang="en-US" dirty="0">
              <a:latin typeface="Centaur"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848600" cy="6092952"/>
          </a:xfrm>
        </p:spPr>
        <p:txBody>
          <a:bodyPr>
            <a:normAutofit lnSpcReduction="10000"/>
          </a:bodyPr>
          <a:lstStyle/>
          <a:p>
            <a:pPr marL="457200" indent="-457200" algn="just">
              <a:buClr>
                <a:schemeClr val="accent5">
                  <a:lumMod val="50000"/>
                </a:schemeClr>
              </a:buClr>
              <a:buSzPct val="85000"/>
              <a:buFont typeface="+mj-lt"/>
              <a:buAutoNum type="arabicParenR" startAt="9"/>
            </a:pPr>
            <a:r>
              <a:rPr lang="en-IN" dirty="0" err="1" smtClean="0">
                <a:latin typeface="Centaur" pitchFamily="18" charset="0"/>
              </a:rPr>
              <a:t>Mindeli</a:t>
            </a:r>
            <a:r>
              <a:rPr lang="en-IN" dirty="0" smtClean="0">
                <a:latin typeface="Centaur" pitchFamily="18" charset="0"/>
              </a:rPr>
              <a:t> and </a:t>
            </a:r>
            <a:r>
              <a:rPr lang="en-IN" dirty="0" err="1" smtClean="0">
                <a:latin typeface="Centaur" pitchFamily="18" charset="0"/>
              </a:rPr>
              <a:t>Pipiya</a:t>
            </a:r>
            <a:r>
              <a:rPr lang="en-IN" dirty="0" smtClean="0">
                <a:latin typeface="Centaur" pitchFamily="18" charset="0"/>
              </a:rPr>
              <a:t> hold that the knowledge economy is an economy of abundance because it relies on the "infinite potential" of knowledge and ideas rather than on the limited resources of natural resources, labour and capital. </a:t>
            </a:r>
          </a:p>
          <a:p>
            <a:pPr marL="457200" indent="-457200" algn="just">
              <a:buClr>
                <a:schemeClr val="accent5">
                  <a:lumMod val="50000"/>
                </a:schemeClr>
              </a:buClr>
              <a:buSzPct val="85000"/>
              <a:buFont typeface="+mj-lt"/>
              <a:buAutoNum type="arabicParenR" startAt="9"/>
            </a:pPr>
            <a:endParaRPr lang="en-IN" dirty="0" smtClean="0">
              <a:latin typeface="Centaur" pitchFamily="18" charset="0"/>
            </a:endParaRPr>
          </a:p>
          <a:p>
            <a:pPr marL="457200" indent="-457200" algn="just">
              <a:buClr>
                <a:schemeClr val="accent5">
                  <a:lumMod val="50000"/>
                </a:schemeClr>
              </a:buClr>
              <a:buSzPct val="85000"/>
              <a:buFont typeface="+mj-lt"/>
              <a:buAutoNum type="arabicParenR" startAt="9"/>
            </a:pPr>
            <a:r>
              <a:rPr lang="en-IN" dirty="0" smtClean="0">
                <a:latin typeface="Centaur" pitchFamily="18" charset="0"/>
              </a:rPr>
              <a:t>Allison envisioned an egalitarian distribution of knowledge. </a:t>
            </a:r>
            <a:r>
              <a:rPr lang="en-IN" dirty="0" err="1" smtClean="0">
                <a:latin typeface="Centaur" pitchFamily="18" charset="0"/>
              </a:rPr>
              <a:t>Kinsella</a:t>
            </a:r>
            <a:r>
              <a:rPr lang="en-IN" dirty="0" smtClean="0">
                <a:latin typeface="Centaur" pitchFamily="18" charset="0"/>
              </a:rPr>
              <a:t> claims that IPR create artificial scarcity and reduce equality.</a:t>
            </a:r>
            <a:r>
              <a:rPr lang="en-IN" baseline="30000" dirty="0" smtClean="0">
                <a:latin typeface="Centaur" pitchFamily="18" charset="0"/>
              </a:rPr>
              <a:t> </a:t>
            </a:r>
            <a:r>
              <a:rPr lang="en-IN" dirty="0" err="1" smtClean="0">
                <a:latin typeface="Centaur" pitchFamily="18" charset="0"/>
              </a:rPr>
              <a:t>Bouckaert</a:t>
            </a:r>
            <a:r>
              <a:rPr lang="en-IN" dirty="0" smtClean="0">
                <a:latin typeface="Centaur" pitchFamily="18" charset="0"/>
              </a:rPr>
              <a:t> wrote, "Natural scarcity is that which follows from the relationship between man and nature. Scarcity is natural when it is possible to conceive of it before any human, institutional, contractual arrangement. Artificial scarcity, on the other hand, is the outcome of such arrangements. Artificial scarcity can hardly serve as a justification for the legal framework that causes that scarcity. Such an argument would be completely circular. On the contrary, artificial scarcity itself needs a justification”.  </a:t>
            </a:r>
          </a:p>
          <a:p>
            <a:pPr algn="just"/>
            <a:endParaRPr lang="en-US" dirty="0">
              <a:latin typeface="Centaur"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7772400" cy="5940552"/>
          </a:xfrm>
        </p:spPr>
        <p:txBody>
          <a:bodyPr>
            <a:normAutofit/>
          </a:bodyPr>
          <a:lstStyle/>
          <a:p>
            <a:pPr marL="457200" indent="-457200" algn="just">
              <a:buClr>
                <a:schemeClr val="accent5">
                  <a:lumMod val="50000"/>
                </a:schemeClr>
              </a:buClr>
              <a:buSzPct val="85000"/>
              <a:buFont typeface="+mj-lt"/>
              <a:buAutoNum type="arabicParenR" startAt="11"/>
            </a:pPr>
            <a:r>
              <a:rPr lang="en-IN" dirty="0" smtClean="0">
                <a:latin typeface="Centaur" pitchFamily="18" charset="0"/>
              </a:rPr>
              <a:t>Corporations fund much IP creation and can acquire IP they do not create,</a:t>
            </a:r>
            <a:r>
              <a:rPr lang="en-IN" baseline="30000" dirty="0" smtClean="0">
                <a:latin typeface="Centaur" pitchFamily="18" charset="0"/>
              </a:rPr>
              <a:t> </a:t>
            </a:r>
            <a:r>
              <a:rPr lang="en-IN" dirty="0" smtClean="0">
                <a:latin typeface="Centaur" pitchFamily="18" charset="0"/>
              </a:rPr>
              <a:t>to which </a:t>
            </a:r>
            <a:r>
              <a:rPr lang="en-IN" dirty="0" err="1" smtClean="0">
                <a:latin typeface="Centaur" pitchFamily="18" charset="0"/>
              </a:rPr>
              <a:t>Menon</a:t>
            </a:r>
            <a:r>
              <a:rPr lang="en-IN" dirty="0" smtClean="0">
                <a:latin typeface="Centaur" pitchFamily="18" charset="0"/>
              </a:rPr>
              <a:t> and others object.</a:t>
            </a:r>
            <a:r>
              <a:rPr lang="en-IN" baseline="30000" dirty="0" smtClean="0">
                <a:latin typeface="Centaur" pitchFamily="18" charset="0"/>
              </a:rPr>
              <a:t> </a:t>
            </a:r>
            <a:r>
              <a:rPr lang="en-IN" dirty="0" smtClean="0">
                <a:latin typeface="Centaur" pitchFamily="18" charset="0"/>
              </a:rPr>
              <a:t> Andersen claims that IPR has increasingly become an instrument in eroding public domain.</a:t>
            </a:r>
          </a:p>
          <a:p>
            <a:pPr marL="457200" indent="-457200" algn="just">
              <a:buClr>
                <a:schemeClr val="accent5">
                  <a:lumMod val="50000"/>
                </a:schemeClr>
              </a:buClr>
              <a:buSzPct val="85000"/>
              <a:buFont typeface="+mj-lt"/>
              <a:buAutoNum type="arabicParenR" startAt="11"/>
            </a:pPr>
            <a:endParaRPr lang="en-US" dirty="0" smtClean="0">
              <a:latin typeface="Centaur" pitchFamily="18" charset="0"/>
            </a:endParaRPr>
          </a:p>
          <a:p>
            <a:pPr marL="457200" indent="-457200" algn="just">
              <a:buClr>
                <a:schemeClr val="accent5">
                  <a:lumMod val="50000"/>
                </a:schemeClr>
              </a:buClr>
              <a:buSzPct val="85000"/>
              <a:buFont typeface="+mj-lt"/>
              <a:buAutoNum type="arabicParenR" startAt="11"/>
            </a:pPr>
            <a:r>
              <a:rPr lang="en-IN" dirty="0" smtClean="0">
                <a:latin typeface="Centaur" pitchFamily="18" charset="0"/>
              </a:rPr>
              <a:t>Ethical and legal issues include: Patent infringement, copyright infringement, trademark infringement, patent and copyright misuse, submarine patents, gene patents, patent, copyright and trademark trolling, Employee raiding and monopolizing talent, </a:t>
            </a:r>
            <a:r>
              <a:rPr lang="en-IN" dirty="0" err="1" smtClean="0">
                <a:latin typeface="Centaur" pitchFamily="18" charset="0"/>
              </a:rPr>
              <a:t>Bioprospecting</a:t>
            </a:r>
            <a:r>
              <a:rPr lang="en-IN" dirty="0" smtClean="0">
                <a:latin typeface="Centaur" pitchFamily="18" charset="0"/>
              </a:rPr>
              <a:t>, </a:t>
            </a:r>
            <a:r>
              <a:rPr lang="en-IN" dirty="0" err="1" smtClean="0">
                <a:latin typeface="Centaur" pitchFamily="18" charset="0"/>
              </a:rPr>
              <a:t>biopiracy</a:t>
            </a:r>
            <a:r>
              <a:rPr lang="en-IN" dirty="0" smtClean="0">
                <a:latin typeface="Centaur" pitchFamily="18" charset="0"/>
              </a:rPr>
              <a:t> and industrial espionage, digital rights management.</a:t>
            </a:r>
            <a:endParaRPr lang="en-US" dirty="0" smtClean="0">
              <a:latin typeface="Centaur" pitchFamily="18" charset="0"/>
            </a:endParaRPr>
          </a:p>
          <a:p>
            <a:pPr marL="457200" indent="-457200" algn="just">
              <a:buClr>
                <a:schemeClr val="accent5">
                  <a:lumMod val="50000"/>
                </a:schemeClr>
              </a:buClr>
              <a:buSzPct val="85000"/>
              <a:buFont typeface="+mj-lt"/>
              <a:buAutoNum type="arabicParenR" startAt="11"/>
            </a:pPr>
            <a:endParaRPr lang="en-IN" dirty="0" smtClean="0">
              <a:latin typeface="Centaur" pitchFamily="18" charset="0"/>
            </a:endParaRPr>
          </a:p>
          <a:p>
            <a:pPr marL="457200" indent="-457200" algn="just">
              <a:buClr>
                <a:schemeClr val="accent5">
                  <a:lumMod val="50000"/>
                </a:schemeClr>
              </a:buClr>
              <a:buSzPct val="85000"/>
              <a:buFont typeface="+mj-lt"/>
              <a:buAutoNum type="arabicParenR" startAt="11"/>
            </a:pPr>
            <a:r>
              <a:rPr lang="en-IN" dirty="0" smtClean="0">
                <a:latin typeface="Centaur" pitchFamily="18" charset="0"/>
              </a:rPr>
              <a:t>Notable IP copyright cases include Napster, Eldred v. Ashcroft and Air Pirates.</a:t>
            </a:r>
            <a:endParaRPr lang="en-US" dirty="0" smtClean="0">
              <a:latin typeface="Centaur" pitchFamily="18" charset="0"/>
            </a:endParaRPr>
          </a:p>
          <a:p>
            <a:pPr algn="just"/>
            <a:endParaRPr lang="en-US" dirty="0">
              <a:latin typeface="Centaur"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467600" cy="503238"/>
          </a:xfrm>
        </p:spPr>
        <p:txBody>
          <a:bodyPr>
            <a:normAutofit fontScale="90000"/>
          </a:bodyPr>
          <a:lstStyle/>
          <a:p>
            <a:pPr algn="ctr"/>
            <a:r>
              <a:rPr lang="en-US" b="1" u="sng" dirty="0" smtClean="0">
                <a:solidFill>
                  <a:schemeClr val="accent2">
                    <a:lumMod val="50000"/>
                  </a:schemeClr>
                </a:solidFill>
              </a:rPr>
              <a:t>International Issues</a:t>
            </a:r>
            <a:endParaRPr lang="en-US" b="1" u="sng" dirty="0">
              <a:solidFill>
                <a:schemeClr val="accent2">
                  <a:lumMod val="50000"/>
                </a:schemeClr>
              </a:solidFill>
            </a:endParaRPr>
          </a:p>
        </p:txBody>
      </p:sp>
      <p:sp>
        <p:nvSpPr>
          <p:cNvPr id="3" name="Content Placeholder 2"/>
          <p:cNvSpPr>
            <a:spLocks noGrp="1"/>
          </p:cNvSpPr>
          <p:nvPr>
            <p:ph sz="quarter" idx="1"/>
          </p:nvPr>
        </p:nvSpPr>
        <p:spPr>
          <a:xfrm>
            <a:off x="457200" y="990600"/>
            <a:ext cx="7848600" cy="5483352"/>
          </a:xfrm>
        </p:spPr>
        <p:txBody>
          <a:bodyPr>
            <a:normAutofit/>
          </a:bodyPr>
          <a:lstStyle/>
          <a:p>
            <a:pPr algn="just"/>
            <a:r>
              <a:rPr lang="en-IN" dirty="0" smtClean="0">
                <a:latin typeface="Centaur" pitchFamily="18" charset="0"/>
              </a:rPr>
              <a:t>While business ethics emerged as a field in the 1970s, international business ethics did not emerge until the late 1990s, looking back on the international developments of that decade. Many new practical issues arose out of the international context of business. Theoretical issues such as cultural relativity of ethical values receive more emphasis in this field. Other, older issues can be grouped here as well. </a:t>
            </a:r>
          </a:p>
          <a:p>
            <a:pPr algn="just">
              <a:buNone/>
            </a:pPr>
            <a:r>
              <a:rPr lang="en-IN" dirty="0" smtClean="0">
                <a:latin typeface="Centaur" pitchFamily="18" charset="0"/>
              </a:rPr>
              <a:t>	</a:t>
            </a:r>
            <a:endParaRPr lang="en-US" dirty="0" smtClean="0">
              <a:latin typeface="Centaur" pitchFamily="18" charset="0"/>
            </a:endParaRPr>
          </a:p>
          <a:p>
            <a:pPr algn="just"/>
            <a:endParaRPr lang="en-US" dirty="0">
              <a:latin typeface="Centaur"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772400" cy="6169152"/>
          </a:xfrm>
        </p:spPr>
        <p:txBody>
          <a:bodyPr>
            <a:normAutofit/>
          </a:bodyPr>
          <a:lstStyle/>
          <a:p>
            <a:pPr algn="just">
              <a:buSzPct val="110000"/>
              <a:buFont typeface="Wingdings" pitchFamily="2" charset="2"/>
              <a:buChar char="Ø"/>
            </a:pPr>
            <a:r>
              <a:rPr lang="en-IN" b="1" u="sng" dirty="0" smtClean="0">
                <a:latin typeface="Centaur" pitchFamily="18" charset="0"/>
              </a:rPr>
              <a:t>Issues and subfields include</a:t>
            </a:r>
            <a:r>
              <a:rPr lang="en-IN" dirty="0" smtClean="0">
                <a:latin typeface="Centaur" pitchFamily="18" charset="0"/>
              </a:rPr>
              <a:t>:</a:t>
            </a:r>
            <a:endParaRPr lang="en-US" dirty="0" smtClean="0">
              <a:latin typeface="Centaur" pitchFamily="18" charset="0"/>
            </a:endParaRPr>
          </a:p>
          <a:p>
            <a:pPr lvl="1" algn="just"/>
            <a:r>
              <a:rPr lang="en-IN" dirty="0" smtClean="0">
                <a:latin typeface="Centaur" pitchFamily="18" charset="0"/>
              </a:rPr>
              <a:t>The search for universal values as a basis for international commercial behaviour.</a:t>
            </a:r>
            <a:endParaRPr lang="en-US" dirty="0" smtClean="0">
              <a:latin typeface="Centaur" pitchFamily="18" charset="0"/>
            </a:endParaRPr>
          </a:p>
          <a:p>
            <a:pPr lvl="1" algn="just"/>
            <a:r>
              <a:rPr lang="en-IN" dirty="0" smtClean="0">
                <a:latin typeface="Centaur" pitchFamily="18" charset="0"/>
              </a:rPr>
              <a:t>Comparison of business ethical traditions in different countries. Also on the basis of their respective GDP and [Corruption rankings].</a:t>
            </a:r>
            <a:endParaRPr lang="en-US" dirty="0" smtClean="0">
              <a:latin typeface="Centaur" pitchFamily="18" charset="0"/>
            </a:endParaRPr>
          </a:p>
          <a:p>
            <a:pPr lvl="1" algn="just"/>
            <a:r>
              <a:rPr lang="en-IN" dirty="0" smtClean="0">
                <a:latin typeface="Centaur" pitchFamily="18" charset="0"/>
              </a:rPr>
              <a:t>Comparison of business ethical traditions from various religious perspectives.</a:t>
            </a:r>
            <a:endParaRPr lang="en-US" dirty="0" smtClean="0">
              <a:latin typeface="Centaur" pitchFamily="18" charset="0"/>
            </a:endParaRPr>
          </a:p>
          <a:p>
            <a:pPr lvl="1" algn="just"/>
            <a:r>
              <a:rPr lang="en-IN" dirty="0" smtClean="0">
                <a:latin typeface="Centaur" pitchFamily="18" charset="0"/>
              </a:rPr>
              <a:t>Ethical issues arising out of international business transactions; e.g., </a:t>
            </a:r>
            <a:r>
              <a:rPr lang="en-IN" dirty="0" err="1" smtClean="0">
                <a:latin typeface="Centaur" pitchFamily="18" charset="0"/>
              </a:rPr>
              <a:t>bioprospecting</a:t>
            </a:r>
            <a:r>
              <a:rPr lang="en-IN" dirty="0" smtClean="0">
                <a:latin typeface="Centaur" pitchFamily="18" charset="0"/>
              </a:rPr>
              <a:t> and </a:t>
            </a:r>
            <a:r>
              <a:rPr lang="en-IN" dirty="0" err="1" smtClean="0">
                <a:latin typeface="Centaur" pitchFamily="18" charset="0"/>
              </a:rPr>
              <a:t>biopiracy</a:t>
            </a:r>
            <a:r>
              <a:rPr lang="en-IN" dirty="0" smtClean="0">
                <a:latin typeface="Centaur" pitchFamily="18" charset="0"/>
              </a:rPr>
              <a:t> in the pharmaceutical industry; the fair trade movement; transfer pricing.</a:t>
            </a:r>
            <a:endParaRPr lang="en-US" dirty="0" smtClean="0">
              <a:latin typeface="Centaur" pitchFamily="18" charset="0"/>
            </a:endParaRPr>
          </a:p>
          <a:p>
            <a:pPr lvl="1" algn="just"/>
            <a:r>
              <a:rPr lang="en-IN" dirty="0" smtClean="0">
                <a:latin typeface="Centaur" pitchFamily="18" charset="0"/>
              </a:rPr>
              <a:t>Issues such as globalization and cultural imperialism.</a:t>
            </a:r>
            <a:endParaRPr lang="en-US" dirty="0" smtClean="0">
              <a:latin typeface="Centaur" pitchFamily="18" charset="0"/>
            </a:endParaRPr>
          </a:p>
          <a:p>
            <a:pPr lvl="1" algn="just"/>
            <a:r>
              <a:rPr lang="en-IN" dirty="0" smtClean="0">
                <a:latin typeface="Centaur" pitchFamily="18" charset="0"/>
              </a:rPr>
              <a:t>Varying global standards—e.g., the use of child labour.</a:t>
            </a:r>
            <a:endParaRPr lang="en-US" dirty="0" smtClean="0">
              <a:latin typeface="Centaur" pitchFamily="18" charset="0"/>
            </a:endParaRPr>
          </a:p>
          <a:p>
            <a:pPr lvl="1" algn="just"/>
            <a:r>
              <a:rPr lang="en-IN" dirty="0" smtClean="0">
                <a:latin typeface="Centaur" pitchFamily="18" charset="0"/>
              </a:rPr>
              <a:t>The way in which multinationals take advantage of international differences, such as outsourcing production (e.g. clothes) and services (e.g. call centres) to low-wage countries.</a:t>
            </a:r>
            <a:endParaRPr lang="en-US" dirty="0" smtClean="0">
              <a:latin typeface="Centaur" pitchFamily="18" charset="0"/>
            </a:endParaRPr>
          </a:p>
          <a:p>
            <a:pPr lvl="1" algn="just"/>
            <a:r>
              <a:rPr lang="en-IN" dirty="0" smtClean="0">
                <a:latin typeface="Centaur" pitchFamily="18" charset="0"/>
              </a:rPr>
              <a:t>The permissibility of international commerce with pariah states.</a:t>
            </a:r>
            <a:endParaRPr lang="en-US" dirty="0">
              <a:latin typeface="Centaur"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772400" cy="6092952"/>
          </a:xfrm>
        </p:spPr>
        <p:txBody>
          <a:bodyPr>
            <a:normAutofit fontScale="92500" lnSpcReduction="10000"/>
          </a:bodyPr>
          <a:lstStyle/>
          <a:p>
            <a:pPr algn="just"/>
            <a:r>
              <a:rPr lang="en-IN" dirty="0" smtClean="0">
                <a:latin typeface="Centaur" pitchFamily="18" charset="0"/>
              </a:rPr>
              <a:t>The success of any business depends on its financial performance. Financial accounting helps the management to report and also control the business performance.</a:t>
            </a:r>
          </a:p>
          <a:p>
            <a:pPr algn="just"/>
            <a:endParaRPr lang="en-US" dirty="0" smtClean="0">
              <a:latin typeface="Centaur" pitchFamily="18" charset="0"/>
            </a:endParaRPr>
          </a:p>
          <a:p>
            <a:pPr algn="just"/>
            <a:r>
              <a:rPr lang="en-IN" dirty="0" smtClean="0">
                <a:latin typeface="Centaur" pitchFamily="18" charset="0"/>
              </a:rPr>
              <a:t>The information regarding the financial performance of the company plays an important role in enabling people to take right decision about the company. Therefore, it becomes necessary to understand how to record based on accounting conventions and concepts ensure </a:t>
            </a:r>
            <a:r>
              <a:rPr lang="en-IN" dirty="0" err="1" smtClean="0">
                <a:latin typeface="Centaur" pitchFamily="18" charset="0"/>
              </a:rPr>
              <a:t>unambling</a:t>
            </a:r>
            <a:r>
              <a:rPr lang="en-IN" dirty="0" smtClean="0">
                <a:latin typeface="Centaur" pitchFamily="18" charset="0"/>
              </a:rPr>
              <a:t> and accurate records.</a:t>
            </a:r>
          </a:p>
          <a:p>
            <a:pPr algn="just"/>
            <a:endParaRPr lang="en-US" dirty="0" smtClean="0">
              <a:latin typeface="Centaur" pitchFamily="18" charset="0"/>
            </a:endParaRPr>
          </a:p>
          <a:p>
            <a:pPr algn="just"/>
            <a:r>
              <a:rPr lang="en-IN" dirty="0" smtClean="0">
                <a:latin typeface="Centaur" pitchFamily="18" charset="0"/>
              </a:rPr>
              <a:t>Foreign countries often use dumping as a competitive threat, selling products at prices lower than their normal value. This can lead to problems in domestic markets. It becomes difficult for these markets to compete with the pricing set by foreign markets. In 2009, the International Trade Commission has been researching anti-dumping laws. Dumping is often seen as an ethical issue, as larger companies are taking advantage of other less economically advanced companies.</a:t>
            </a:r>
            <a:endParaRPr lang="en-US" dirty="0" smtClean="0">
              <a:latin typeface="Centaur" pitchFamily="18" charset="0"/>
            </a:endParaRPr>
          </a:p>
          <a:p>
            <a:pPr algn="just"/>
            <a:endParaRPr lang="en-US" dirty="0">
              <a:latin typeface="Centaur"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467600" cy="503238"/>
          </a:xfrm>
        </p:spPr>
        <p:txBody>
          <a:bodyPr>
            <a:normAutofit fontScale="90000"/>
          </a:bodyPr>
          <a:lstStyle/>
          <a:p>
            <a:pPr algn="ctr"/>
            <a:r>
              <a:rPr lang="en-US" b="1" u="sng" dirty="0" smtClean="0">
                <a:solidFill>
                  <a:schemeClr val="accent2">
                    <a:lumMod val="50000"/>
                  </a:schemeClr>
                </a:solidFill>
              </a:rPr>
              <a:t>Corporate governance models</a:t>
            </a:r>
            <a:endParaRPr lang="en-US" b="1" u="sng" dirty="0">
              <a:solidFill>
                <a:schemeClr val="accent2">
                  <a:lumMod val="50000"/>
                </a:schemeClr>
              </a:solidFill>
            </a:endParaRPr>
          </a:p>
        </p:txBody>
      </p:sp>
      <p:sp>
        <p:nvSpPr>
          <p:cNvPr id="3" name="Content Placeholder 2"/>
          <p:cNvSpPr>
            <a:spLocks noGrp="1"/>
          </p:cNvSpPr>
          <p:nvPr>
            <p:ph sz="quarter" idx="1"/>
          </p:nvPr>
        </p:nvSpPr>
        <p:spPr>
          <a:xfrm>
            <a:off x="457200" y="838200"/>
            <a:ext cx="7467600" cy="5635752"/>
          </a:xfrm>
        </p:spPr>
        <p:txBody>
          <a:bodyPr>
            <a:normAutofit fontScale="85000" lnSpcReduction="20000"/>
          </a:bodyPr>
          <a:lstStyle/>
          <a:p>
            <a:pPr algn="just">
              <a:buNone/>
            </a:pPr>
            <a:r>
              <a:rPr lang="en-IN" dirty="0" smtClean="0">
                <a:latin typeface="Centaur" pitchFamily="18" charset="0"/>
              </a:rPr>
              <a:t>		There are many different models of corporate governance around the world. These differ according to the variety of capitalism in which they are embedded. The Anglo-American "model" tends to emphasize the interests of shareholders. The coordinated or multi-stakeholder model associated with Continental Europe and Japan also recognizes the interests of workers, managers, suppliers, customers, and the community.</a:t>
            </a:r>
            <a:endParaRPr lang="en-US" dirty="0" smtClean="0">
              <a:latin typeface="Centaur" pitchFamily="18" charset="0"/>
            </a:endParaRPr>
          </a:p>
          <a:p>
            <a:pPr algn="just">
              <a:buNone/>
            </a:pPr>
            <a:endParaRPr lang="en-US" dirty="0" smtClean="0">
              <a:latin typeface="Centaur" pitchFamily="18" charset="0"/>
            </a:endParaRPr>
          </a:p>
          <a:p>
            <a:pPr algn="just"/>
            <a:r>
              <a:rPr lang="en-IN" b="1" u="sng" dirty="0" smtClean="0">
                <a:latin typeface="Centaur" pitchFamily="18" charset="0"/>
              </a:rPr>
              <a:t>Continental Europe</a:t>
            </a:r>
            <a:r>
              <a:rPr lang="en-IN" b="1" dirty="0" smtClean="0">
                <a:latin typeface="Centaur" pitchFamily="18" charset="0"/>
              </a:rPr>
              <a:t> :</a:t>
            </a:r>
            <a:endParaRPr lang="en-US" dirty="0" smtClean="0">
              <a:latin typeface="Centaur" pitchFamily="18" charset="0"/>
            </a:endParaRPr>
          </a:p>
          <a:p>
            <a:pPr algn="just">
              <a:buNone/>
            </a:pPr>
            <a:r>
              <a:rPr lang="en-IN" dirty="0" smtClean="0">
                <a:latin typeface="Centaur" pitchFamily="18" charset="0"/>
              </a:rPr>
              <a:t>	Some continental European countries, including Germany and Holland, require a two-tiered Board of Directors as a means of improving corporate governance. In the two-tiered board, the Executive Board, made up of company executives, generally runs day-to-day operations while the supervisory board, made up entirely of non-executive directors who represent shareholders and employees, hires and fires the members of the executive board, determines their compensation, and reviews major business decisions.</a:t>
            </a:r>
            <a:endParaRPr lang="en-US" dirty="0">
              <a:latin typeface="Centaur"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7467600" cy="655638"/>
          </a:xfrm>
        </p:spPr>
        <p:txBody>
          <a:bodyPr/>
          <a:lstStyle/>
          <a:p>
            <a:pPr algn="ctr"/>
            <a:r>
              <a:rPr lang="en-US" b="1" u="sng" dirty="0" smtClean="0">
                <a:solidFill>
                  <a:schemeClr val="accent2">
                    <a:lumMod val="50000"/>
                  </a:schemeClr>
                </a:solidFill>
              </a:rPr>
              <a:t>Economic Systems</a:t>
            </a:r>
            <a:endParaRPr lang="en-US" b="1" u="sng" dirty="0">
              <a:solidFill>
                <a:schemeClr val="accent2">
                  <a:lumMod val="50000"/>
                </a:schemeClr>
              </a:solidFill>
            </a:endParaRPr>
          </a:p>
        </p:txBody>
      </p:sp>
      <p:sp>
        <p:nvSpPr>
          <p:cNvPr id="3" name="Content Placeholder 2"/>
          <p:cNvSpPr>
            <a:spLocks noGrp="1"/>
          </p:cNvSpPr>
          <p:nvPr>
            <p:ph sz="quarter" idx="1"/>
          </p:nvPr>
        </p:nvSpPr>
        <p:spPr/>
        <p:txBody>
          <a:bodyPr/>
          <a:lstStyle/>
          <a:p>
            <a:pPr algn="just"/>
            <a:r>
              <a:rPr lang="en-IN" dirty="0" smtClean="0">
                <a:latin typeface="Centaur" pitchFamily="18" charset="0"/>
              </a:rPr>
              <a:t>Political economy and political philosophy have ethical implications, particularly regarding the distribution of economic benefits. John Rawls and Robert </a:t>
            </a:r>
            <a:r>
              <a:rPr lang="en-IN" dirty="0" err="1" smtClean="0">
                <a:latin typeface="Centaur" pitchFamily="18" charset="0"/>
              </a:rPr>
              <a:t>Nozick</a:t>
            </a:r>
            <a:r>
              <a:rPr lang="en-IN" dirty="0" smtClean="0">
                <a:latin typeface="Centaur" pitchFamily="18" charset="0"/>
              </a:rPr>
              <a:t> are both notable contributors. For example, Rawls has been interpreted as offering a critique of offshore outsourcing on social contract grounds, whereas </a:t>
            </a:r>
            <a:r>
              <a:rPr lang="en-IN" dirty="0" err="1" smtClean="0">
                <a:latin typeface="Centaur" pitchFamily="18" charset="0"/>
              </a:rPr>
              <a:t>Nozick's</a:t>
            </a:r>
            <a:r>
              <a:rPr lang="en-IN" dirty="0" smtClean="0">
                <a:latin typeface="Centaur" pitchFamily="18" charset="0"/>
              </a:rPr>
              <a:t> libertarian philosophy rejects the notion of any positive corporate social obligation.</a:t>
            </a:r>
            <a:endParaRPr lang="en-US" dirty="0" smtClean="0">
              <a:latin typeface="Centaur" pitchFamily="18" charset="0"/>
            </a:endParaRPr>
          </a:p>
          <a:p>
            <a:pPr algn="just"/>
            <a:endParaRPr lang="en-US" dirty="0">
              <a:latin typeface="Centaur"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467600" cy="579438"/>
          </a:xfrm>
        </p:spPr>
        <p:txBody>
          <a:bodyPr/>
          <a:lstStyle/>
          <a:p>
            <a:pPr algn="ctr"/>
            <a:r>
              <a:rPr lang="en-US" b="1" u="sng" dirty="0" smtClean="0">
                <a:solidFill>
                  <a:schemeClr val="accent2">
                    <a:lumMod val="50000"/>
                  </a:schemeClr>
                </a:solidFill>
              </a:rPr>
              <a:t>Law &amp; Regulation</a:t>
            </a:r>
            <a:endParaRPr lang="en-US" b="1" u="sng" dirty="0">
              <a:solidFill>
                <a:schemeClr val="accent2">
                  <a:lumMod val="50000"/>
                </a:schemeClr>
              </a:solidFill>
            </a:endParaRPr>
          </a:p>
        </p:txBody>
      </p:sp>
      <p:sp>
        <p:nvSpPr>
          <p:cNvPr id="3" name="Content Placeholder 2"/>
          <p:cNvSpPr>
            <a:spLocks noGrp="1"/>
          </p:cNvSpPr>
          <p:nvPr>
            <p:ph sz="quarter" idx="1"/>
          </p:nvPr>
        </p:nvSpPr>
        <p:spPr>
          <a:xfrm>
            <a:off x="457200" y="1295400"/>
            <a:ext cx="7696200" cy="5178552"/>
          </a:xfrm>
        </p:spPr>
        <p:txBody>
          <a:bodyPr>
            <a:normAutofit fontScale="92500" lnSpcReduction="20000"/>
          </a:bodyPr>
          <a:lstStyle/>
          <a:p>
            <a:pPr algn="just"/>
            <a:r>
              <a:rPr lang="en-IN" dirty="0" smtClean="0">
                <a:latin typeface="Centaur" pitchFamily="18" charset="0"/>
              </a:rPr>
              <a:t>Very often it is held that business is not bound by any ethics other than abiding by the law. Milton Friedman is the pioneer of the view. He held that corporations have the obligation to make a profit within the framework of the legal system, nothing more. Friedman made it explicit that the duty of the business leaders is, "to make as much money as possible while conforming to the basic rules of the society, both those embodied in the law and those embodied in ethical custom". Ethics for Friedman is nothing more than abiding by 'customs' and 'laws'. The reduction of ethics to abidance to laws and customs however have drawn serious criticisms.</a:t>
            </a:r>
          </a:p>
          <a:p>
            <a:pPr algn="just">
              <a:buNone/>
            </a:pPr>
            <a:endParaRPr lang="en-US" dirty="0" smtClean="0">
              <a:latin typeface="Centaur" pitchFamily="18" charset="0"/>
            </a:endParaRPr>
          </a:p>
          <a:p>
            <a:pPr algn="just"/>
            <a:r>
              <a:rPr lang="en-IN" dirty="0" smtClean="0">
                <a:latin typeface="Centaur" pitchFamily="18" charset="0"/>
              </a:rPr>
              <a:t>Counter to Friedman's logic it is observed that legal procedures are technocratic, bureaucratic, rigid and obligatory where as ethical act is conscientious, voluntary choice beyond </a:t>
            </a:r>
            <a:r>
              <a:rPr lang="en-IN" dirty="0" err="1" smtClean="0">
                <a:latin typeface="Centaur" pitchFamily="18" charset="0"/>
              </a:rPr>
              <a:t>normativity</a:t>
            </a:r>
            <a:r>
              <a:rPr lang="en-IN" dirty="0" smtClean="0">
                <a:latin typeface="Centaur" pitchFamily="18" charset="0"/>
              </a:rPr>
              <a:t>.</a:t>
            </a:r>
            <a:r>
              <a:rPr lang="en-IN" baseline="30000" dirty="0" smtClean="0">
                <a:latin typeface="Centaur" pitchFamily="18" charset="0"/>
              </a:rPr>
              <a:t> </a:t>
            </a:r>
            <a:r>
              <a:rPr lang="en-IN" dirty="0" smtClean="0">
                <a:latin typeface="Centaur" pitchFamily="18" charset="0"/>
              </a:rPr>
              <a:t> Law is retroactive. Crime precedes law. Law against a crime, to be passed, the crime must have happened. Laws are blind to the crimes undefined in it.</a:t>
            </a:r>
          </a:p>
          <a:p>
            <a:pPr algn="just">
              <a:buNone/>
            </a:pPr>
            <a:r>
              <a:rPr lang="en-IN" dirty="0" smtClean="0">
                <a:latin typeface="Centaur" pitchFamily="18" charset="0"/>
              </a:rPr>
              <a:t> </a:t>
            </a:r>
          </a:p>
          <a:p>
            <a:pPr algn="just"/>
            <a:endParaRPr lang="en-US" dirty="0">
              <a:latin typeface="Centaur"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90600"/>
            <a:ext cx="7772400" cy="5483352"/>
          </a:xfrm>
        </p:spPr>
        <p:txBody>
          <a:bodyPr>
            <a:normAutofit/>
          </a:bodyPr>
          <a:lstStyle/>
          <a:p>
            <a:pPr algn="just"/>
            <a:r>
              <a:rPr lang="en-IN" dirty="0" smtClean="0">
                <a:latin typeface="Centaur" pitchFamily="18" charset="0"/>
              </a:rPr>
              <a:t>Further, as per law, "conduct is not criminal unless forbidden by law which gives advance warning that such conduct is criminal</a:t>
            </a:r>
            <a:r>
              <a:rPr lang="en-IN" i="1" dirty="0" smtClean="0">
                <a:latin typeface="Centaur" pitchFamily="18" charset="0"/>
              </a:rPr>
              <a:t>. Also, law presumes the accused is innocent until proven guilty and that the state must establish the guilt of the accused beyond reasonable doubt. As per liberal laws followed in most of the democracies, until the government prosecutor proves the firm guilty with the limited resources available to her, the accused is considered to be innocent. Though the liberal premises of law is necessary to protect individuals from being persecuted by Government, it is not a sufficient mechanism to make firms morally accountable.</a:t>
            </a:r>
            <a:r>
              <a:rPr lang="en-IN" baseline="30000" dirty="0" smtClean="0">
                <a:latin typeface="Centaur" pitchFamily="18" charset="0"/>
              </a:rPr>
              <a:t> </a:t>
            </a:r>
            <a:endParaRPr lang="en-US" dirty="0" smtClean="0">
              <a:latin typeface="Centaur" pitchFamily="18" charset="0"/>
            </a:endParaRPr>
          </a:p>
          <a:p>
            <a:pPr algn="just"/>
            <a:endParaRPr lang="en-US" dirty="0">
              <a:latin typeface="Centaur"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579438"/>
          </a:xfrm>
        </p:spPr>
        <p:txBody>
          <a:bodyPr/>
          <a:lstStyle/>
          <a:p>
            <a:pPr algn="ctr"/>
            <a:r>
              <a:rPr lang="en-US" b="1" u="sng" dirty="0" smtClean="0">
                <a:solidFill>
                  <a:schemeClr val="accent2">
                    <a:lumMod val="50000"/>
                  </a:schemeClr>
                </a:solidFill>
              </a:rPr>
              <a:t>Corporate Policies</a:t>
            </a:r>
            <a:endParaRPr lang="en-US" b="1" u="sng" dirty="0">
              <a:solidFill>
                <a:schemeClr val="accent2">
                  <a:lumMod val="50000"/>
                </a:schemeClr>
              </a:solidFill>
            </a:endParaRPr>
          </a:p>
        </p:txBody>
      </p:sp>
      <p:sp>
        <p:nvSpPr>
          <p:cNvPr id="3" name="Content Placeholder 2"/>
          <p:cNvSpPr>
            <a:spLocks noGrp="1"/>
          </p:cNvSpPr>
          <p:nvPr>
            <p:ph sz="quarter" idx="1"/>
          </p:nvPr>
        </p:nvSpPr>
        <p:spPr>
          <a:xfrm>
            <a:off x="457200" y="1143000"/>
            <a:ext cx="7772400" cy="5330952"/>
          </a:xfrm>
        </p:spPr>
        <p:txBody>
          <a:bodyPr>
            <a:normAutofit fontScale="92500" lnSpcReduction="20000"/>
          </a:bodyPr>
          <a:lstStyle/>
          <a:p>
            <a:pPr marL="457200" indent="-457200" algn="just">
              <a:buClr>
                <a:schemeClr val="accent5">
                  <a:lumMod val="50000"/>
                </a:schemeClr>
              </a:buClr>
              <a:buSzPct val="85000"/>
              <a:buFont typeface="+mj-lt"/>
              <a:buAutoNum type="arabicParenR"/>
            </a:pPr>
            <a:r>
              <a:rPr lang="en-IN" dirty="0" smtClean="0">
                <a:latin typeface="Centaur" pitchFamily="18" charset="0"/>
              </a:rPr>
              <a:t>As part of more comprehensive compliance and ethics programs, many companies have formulated internal policies pertaining to the ethical conduct of employees. These policies can be simple exhortations in broad, highly generalized language (typically called a corporate ethics statement), or they can be more detailed policies, containing specific behavioural requirements (typically called corporate ethics codes). They are generally meant to identify the company's expectations of workers and to offer guidance on handling some of the more common ethical problems that might arise in the course of doing business. It is hoped that having such a policy will lead to greater ethical awareness, consistency in application, and the avoidance of ethical disasters.</a:t>
            </a:r>
            <a:endParaRPr lang="en-US" dirty="0" smtClean="0">
              <a:latin typeface="Centaur" pitchFamily="18" charset="0"/>
            </a:endParaRPr>
          </a:p>
          <a:p>
            <a:pPr marL="457200" indent="-457200" algn="just">
              <a:buClr>
                <a:schemeClr val="accent5">
                  <a:lumMod val="50000"/>
                </a:schemeClr>
              </a:buClr>
              <a:buSzPct val="85000"/>
              <a:buFont typeface="+mj-lt"/>
              <a:buAutoNum type="arabicParenR"/>
            </a:pPr>
            <a:endParaRPr lang="en-IN" dirty="0" smtClean="0">
              <a:latin typeface="Centaur" pitchFamily="18" charset="0"/>
            </a:endParaRPr>
          </a:p>
          <a:p>
            <a:pPr marL="457200" indent="-457200" algn="just">
              <a:buClr>
                <a:schemeClr val="accent5">
                  <a:lumMod val="50000"/>
                </a:schemeClr>
              </a:buClr>
              <a:buSzPct val="85000"/>
              <a:buFont typeface="+mj-lt"/>
              <a:buAutoNum type="arabicParenR"/>
            </a:pPr>
            <a:r>
              <a:rPr lang="en-IN" dirty="0" smtClean="0">
                <a:latin typeface="Centaur" pitchFamily="18" charset="0"/>
              </a:rPr>
              <a:t>An increasing number of companies also require employees to attend seminars regarding business conduct, which often include discussion of the company's policies, specific case studies, and legal requirements. Some companies even require their employees to sign agreements stating that they will abide by the company's rules of conduct.</a:t>
            </a:r>
            <a:endParaRPr lang="en-US" dirty="0" smtClean="0">
              <a:latin typeface="Centaur" pitchFamily="18" charset="0"/>
            </a:endParaRPr>
          </a:p>
          <a:p>
            <a:pPr algn="just"/>
            <a:endParaRPr lang="en-US" dirty="0">
              <a:latin typeface="Centaur" pitchFamily="18"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848600" cy="6016752"/>
          </a:xfrm>
        </p:spPr>
        <p:txBody>
          <a:bodyPr>
            <a:normAutofit fontScale="92500" lnSpcReduction="10000"/>
          </a:bodyPr>
          <a:lstStyle/>
          <a:p>
            <a:pPr marL="457200" indent="-457200" algn="just">
              <a:buClr>
                <a:schemeClr val="accent5">
                  <a:lumMod val="50000"/>
                </a:schemeClr>
              </a:buClr>
              <a:buSzPct val="85000"/>
              <a:buFont typeface="+mj-lt"/>
              <a:buAutoNum type="arabicParenR" startAt="3"/>
            </a:pPr>
            <a:r>
              <a:rPr lang="en-IN" dirty="0" smtClean="0">
                <a:latin typeface="Centaur" pitchFamily="18" charset="0"/>
              </a:rPr>
              <a:t>Many companies are assessing the environmental factors that can lead employees to engage in unethical conduct. A competitive business environment may call for unethical behaviour. Lying has become expected in fields such as trading. An example of this are the issues surrounding the unethical actions of the </a:t>
            </a:r>
            <a:r>
              <a:rPr lang="en-IN" dirty="0" err="1" smtClean="0">
                <a:latin typeface="Centaur" pitchFamily="18" charset="0"/>
              </a:rPr>
              <a:t>Saloman</a:t>
            </a:r>
            <a:r>
              <a:rPr lang="en-IN" dirty="0" smtClean="0">
                <a:latin typeface="Centaur" pitchFamily="18" charset="0"/>
              </a:rPr>
              <a:t> Brothers.</a:t>
            </a:r>
          </a:p>
          <a:p>
            <a:pPr marL="457200" indent="-457200" algn="just">
              <a:buClr>
                <a:schemeClr val="accent5">
                  <a:lumMod val="50000"/>
                </a:schemeClr>
              </a:buClr>
              <a:buSzPct val="85000"/>
              <a:buFont typeface="+mj-lt"/>
              <a:buAutoNum type="arabicParenR" startAt="3"/>
            </a:pPr>
            <a:endParaRPr lang="en-US" dirty="0" smtClean="0">
              <a:latin typeface="Centaur" pitchFamily="18" charset="0"/>
            </a:endParaRPr>
          </a:p>
          <a:p>
            <a:pPr marL="457200" indent="-457200" algn="just">
              <a:buClr>
                <a:schemeClr val="accent5">
                  <a:lumMod val="50000"/>
                </a:schemeClr>
              </a:buClr>
              <a:buSzPct val="85000"/>
              <a:buFont typeface="+mj-lt"/>
              <a:buAutoNum type="arabicParenR" startAt="3"/>
            </a:pPr>
            <a:r>
              <a:rPr lang="en-IN" dirty="0" smtClean="0">
                <a:latin typeface="Centaur" pitchFamily="18" charset="0"/>
              </a:rPr>
              <a:t>Not everyone supports corporate policies that govern ethical conduct. Some claim that ethical problems are better dealt with by depending upon employees to use their own judgment.</a:t>
            </a:r>
          </a:p>
          <a:p>
            <a:pPr marL="457200" indent="-457200" algn="just">
              <a:buClr>
                <a:schemeClr val="accent5">
                  <a:lumMod val="50000"/>
                </a:schemeClr>
              </a:buClr>
              <a:buSzPct val="85000"/>
              <a:buFont typeface="+mj-lt"/>
              <a:buAutoNum type="arabicParenR" startAt="3"/>
            </a:pPr>
            <a:endParaRPr lang="en-US" dirty="0" smtClean="0">
              <a:latin typeface="Centaur" pitchFamily="18" charset="0"/>
            </a:endParaRPr>
          </a:p>
          <a:p>
            <a:pPr marL="457200" indent="-457200" algn="just">
              <a:buClr>
                <a:schemeClr val="accent5">
                  <a:lumMod val="50000"/>
                </a:schemeClr>
              </a:buClr>
              <a:buSzPct val="85000"/>
              <a:buFont typeface="+mj-lt"/>
              <a:buAutoNum type="arabicParenR" startAt="3"/>
            </a:pPr>
            <a:r>
              <a:rPr lang="en-IN" dirty="0" smtClean="0">
                <a:latin typeface="Centaur" pitchFamily="18" charset="0"/>
              </a:rPr>
              <a:t>Others believe that corporate ethics policies are primarily rooted in utilitarian concerns, and that they are mainly to limit the company's legal liability, or to curry public favour by giving the appearance of being a good corporate citizen. Ideally, the company will avoid a lawsuit because its employees will follow the rules. Should a lawsuit occur, the company can claim that the problem would not have arisen if the employee had only followed the code properly.</a:t>
            </a:r>
            <a:endParaRPr lang="en-US" dirty="0" smtClean="0">
              <a:latin typeface="Centaur" pitchFamily="18" charset="0"/>
            </a:endParaRPr>
          </a:p>
          <a:p>
            <a:pPr algn="just"/>
            <a:endParaRPr lang="en-US" dirty="0">
              <a:latin typeface="Centaur"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848600" cy="6169152"/>
          </a:xfrm>
        </p:spPr>
        <p:txBody>
          <a:bodyPr>
            <a:normAutofit/>
          </a:bodyPr>
          <a:lstStyle/>
          <a:p>
            <a:pPr marL="457200" indent="-457200" algn="just">
              <a:buClr>
                <a:schemeClr val="accent5">
                  <a:lumMod val="50000"/>
                </a:schemeClr>
              </a:buClr>
              <a:buSzPct val="85000"/>
              <a:buFont typeface="+mj-lt"/>
              <a:buAutoNum type="arabicParenR" startAt="6"/>
            </a:pPr>
            <a:r>
              <a:rPr lang="en-IN" dirty="0" smtClean="0">
                <a:latin typeface="Centaur" pitchFamily="18" charset="0"/>
              </a:rPr>
              <a:t>Sometimes there is disconnection between the company's code of ethics and the company's actual practices. Thus, whether or not such conduct is explicitly sanctioned by management, at worst, this makes the policy duplicitous, and, at best, it is merely a marketing tool.</a:t>
            </a:r>
          </a:p>
          <a:p>
            <a:pPr marL="457200" indent="-457200" algn="just">
              <a:buClr>
                <a:schemeClr val="accent5">
                  <a:lumMod val="50000"/>
                </a:schemeClr>
              </a:buClr>
              <a:buSzPct val="85000"/>
              <a:buFont typeface="+mj-lt"/>
              <a:buAutoNum type="arabicParenR" startAt="6"/>
            </a:pPr>
            <a:endParaRPr lang="en-US" dirty="0" smtClean="0">
              <a:latin typeface="Centaur" pitchFamily="18" charset="0"/>
            </a:endParaRPr>
          </a:p>
          <a:p>
            <a:pPr marL="457200" indent="-457200" algn="just">
              <a:buClr>
                <a:schemeClr val="accent5">
                  <a:lumMod val="50000"/>
                </a:schemeClr>
              </a:buClr>
              <a:buSzPct val="85000"/>
              <a:buFont typeface="+mj-lt"/>
              <a:buAutoNum type="arabicParenR" startAt="6"/>
            </a:pPr>
            <a:r>
              <a:rPr lang="en-IN" dirty="0" smtClean="0">
                <a:latin typeface="Centaur" pitchFamily="18" charset="0"/>
              </a:rPr>
              <a:t>Jones and Parker write, "Most of what we read under the name business ethics is either sentimental common sense, or a set of excuses for being unpleasant.“</a:t>
            </a:r>
            <a:r>
              <a:rPr lang="en-IN" baseline="30000" dirty="0" smtClean="0">
                <a:latin typeface="Centaur" pitchFamily="18" charset="0"/>
              </a:rPr>
              <a:t> </a:t>
            </a:r>
            <a:r>
              <a:rPr lang="en-IN" dirty="0" smtClean="0">
                <a:latin typeface="Centaur" pitchFamily="18" charset="0"/>
              </a:rPr>
              <a:t> Many manuals are procedural form filling exercises unconcerned about the real ethical dilemmas. For instance, US Department of Commerce ethics program treats business ethics as a set of instructions and procedures to be followed by 'ethics officers'.,</a:t>
            </a:r>
            <a:r>
              <a:rPr lang="en-IN" baseline="30000" dirty="0" smtClean="0">
                <a:latin typeface="Centaur" pitchFamily="18" charset="0"/>
              </a:rPr>
              <a:t> </a:t>
            </a:r>
            <a:r>
              <a:rPr lang="en-IN" dirty="0" smtClean="0">
                <a:latin typeface="Centaur" pitchFamily="18" charset="0"/>
              </a:rPr>
              <a:t>some others claim being ethical is just for the sake of being ethical. Business ethicists may trivialize the subject, offering standard answers that do not reflect the situation's complexity.</a:t>
            </a:r>
            <a:endParaRPr lang="en-US" dirty="0" smtClean="0">
              <a:latin typeface="Centaur" pitchFamily="18" charset="0"/>
            </a:endParaRPr>
          </a:p>
          <a:p>
            <a:pPr algn="just"/>
            <a:endParaRPr lang="en-US" dirty="0">
              <a:latin typeface="Centaur"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lgn="ctr">
              <a:buNone/>
            </a:pPr>
            <a:r>
              <a:rPr lang="en-US" kern="10" dirty="0" smtClean="0">
                <a:ln w="9525">
                  <a:solidFill>
                    <a:srgbClr val="000066"/>
                  </a:solidFill>
                  <a:round/>
                  <a:headEnd/>
                  <a:tailEnd/>
                </a:ln>
                <a:blipFill dpi="0" rotWithShape="0">
                  <a:blip r:embed="rId2"/>
                  <a:srcRect/>
                  <a:tile tx="0" ty="0" sx="100000" sy="100000" flip="none" algn="tl"/>
                </a:blipFill>
                <a:effectLst>
                  <a:outerShdw dist="563972" dir="14049741" sx="125000" sy="125000" algn="tl" rotWithShape="0">
                    <a:srgbClr val="C7DFD3"/>
                  </a:outerShdw>
                </a:effectLst>
                <a:latin typeface="Times New Roman"/>
                <a:cs typeface="Times New Roman"/>
              </a:rPr>
              <a:t> </a:t>
            </a:r>
          </a:p>
          <a:p>
            <a:pPr algn="ctr">
              <a:buNone/>
            </a:pPr>
            <a:endParaRPr lang="en-US" dirty="0">
              <a:effectLst>
                <a:glow rad="101600">
                  <a:schemeClr val="accent2">
                    <a:satMod val="175000"/>
                    <a:alpha val="40000"/>
                  </a:schemeClr>
                </a:glow>
                <a:outerShdw blurRad="50800" dist="38100" dir="16200000" rotWithShape="0">
                  <a:prstClr val="black">
                    <a:alpha val="40000"/>
                  </a:prstClr>
                </a:outerShdw>
                <a:reflection blurRad="6350" stA="60000" endA="900" endPos="60000" dist="29997" dir="5400000" sy="-100000" algn="bl" rotWithShape="0"/>
              </a:effectLst>
            </a:endParaRPr>
          </a:p>
        </p:txBody>
      </p:sp>
      <p:sp>
        <p:nvSpPr>
          <p:cNvPr id="4" name="WordArt 2" descr="Purple mesh"/>
          <p:cNvSpPr>
            <a:spLocks noChangeArrowheads="1" noChangeShapeType="1" noTextEdit="1"/>
          </p:cNvSpPr>
          <p:nvPr/>
        </p:nvSpPr>
        <p:spPr bwMode="auto">
          <a:xfrm>
            <a:off x="2590800" y="2286000"/>
            <a:ext cx="4343400" cy="1676400"/>
          </a:xfrm>
          <a:prstGeom prst="rect">
            <a:avLst/>
          </a:prstGeom>
        </p:spPr>
        <p:txBody>
          <a:bodyPr wrap="none" fromWordArt="1">
            <a:prstTxWarp prst="textWave1">
              <a:avLst>
                <a:gd name="adj1" fmla="val 12500"/>
                <a:gd name="adj2" fmla="val 0"/>
              </a:avLst>
            </a:prstTxWarp>
          </a:bodyPr>
          <a:lstStyle/>
          <a:p>
            <a:pPr algn="ctr"/>
            <a:r>
              <a:rPr lang="en-US" sz="3600" kern="10" dirty="0">
                <a:ln w="9525">
                  <a:solidFill>
                    <a:srgbClr val="000066"/>
                  </a:solidFill>
                  <a:round/>
                  <a:headEnd/>
                  <a:tailEnd/>
                </a:ln>
                <a:blipFill dpi="0" rotWithShape="0">
                  <a:blip r:embed="rId2"/>
                  <a:srcRect/>
                  <a:tile tx="0" ty="0" sx="100000" sy="100000" flip="none" algn="tl"/>
                </a:blipFill>
                <a:effectLst>
                  <a:outerShdw dist="563972" dir="14049741" sx="125000" sy="125000" algn="tl" rotWithShape="0">
                    <a:srgbClr val="C7DFD3"/>
                  </a:outerShdw>
                </a:effectLst>
                <a:latin typeface="Times New Roman"/>
                <a:cs typeface="Times New Roman"/>
              </a:rPr>
              <a:t>Thank You</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848600" cy="6016752"/>
          </a:xfrm>
        </p:spPr>
        <p:txBody>
          <a:bodyPr>
            <a:normAutofit lnSpcReduction="10000"/>
          </a:bodyPr>
          <a:lstStyle/>
          <a:p>
            <a:pPr algn="just"/>
            <a:r>
              <a:rPr lang="en-IN" b="1" u="sng" dirty="0" smtClean="0">
                <a:latin typeface="Centaur" pitchFamily="18" charset="0"/>
              </a:rPr>
              <a:t>India</a:t>
            </a:r>
            <a:r>
              <a:rPr lang="en-IN" b="1" dirty="0" smtClean="0">
                <a:latin typeface="Centaur" pitchFamily="18" charset="0"/>
              </a:rPr>
              <a:t>  :</a:t>
            </a:r>
            <a:endParaRPr lang="en-US" dirty="0" smtClean="0">
              <a:latin typeface="Centaur" pitchFamily="18" charset="0"/>
            </a:endParaRPr>
          </a:p>
          <a:p>
            <a:pPr algn="just">
              <a:buNone/>
            </a:pPr>
            <a:r>
              <a:rPr lang="en-IN" dirty="0" smtClean="0">
                <a:latin typeface="Centaur" pitchFamily="18" charset="0"/>
              </a:rPr>
              <a:t>	India's SEBI Committee on Corporate Governance defines corporate governance as the "acceptance by management of the inalienable rights of shareholders as the true owners of the corporation and of their own role as trustees on behalf of the shareholders. It is about commitment to values, about ethical business conduct and about making a distinction between personal &amp; corporate funds in the management of a company. It has been suggested that the Indian approach is drawn from the </a:t>
            </a:r>
            <a:r>
              <a:rPr lang="en-IN" dirty="0" err="1" smtClean="0">
                <a:latin typeface="Centaur" pitchFamily="18" charset="0"/>
              </a:rPr>
              <a:t>Gandhian</a:t>
            </a:r>
            <a:r>
              <a:rPr lang="en-IN" dirty="0" smtClean="0">
                <a:latin typeface="Centaur" pitchFamily="18" charset="0"/>
              </a:rPr>
              <a:t> principle of trusteeship and the Directive Principles of the Indian Constitution, but this conceptualization of corporate objectives is also prevalent in Anglo-American and most other jurisdictions.</a:t>
            </a:r>
          </a:p>
          <a:p>
            <a:pPr algn="just">
              <a:buNone/>
            </a:pPr>
            <a:endParaRPr lang="en-US" dirty="0" smtClean="0">
              <a:latin typeface="Centaur"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90600"/>
            <a:ext cx="7467600" cy="5483352"/>
          </a:xfrm>
        </p:spPr>
        <p:txBody>
          <a:bodyPr>
            <a:normAutofit fontScale="92500" lnSpcReduction="10000"/>
          </a:bodyPr>
          <a:lstStyle/>
          <a:p>
            <a:pPr algn="just"/>
            <a:r>
              <a:rPr lang="en-IN" b="1" u="sng" dirty="0" smtClean="0">
                <a:latin typeface="Centaur" pitchFamily="18" charset="0"/>
              </a:rPr>
              <a:t>The United States and the United Kingdom</a:t>
            </a:r>
            <a:r>
              <a:rPr lang="en-IN" b="1" dirty="0" smtClean="0">
                <a:latin typeface="Centaur" pitchFamily="18" charset="0"/>
              </a:rPr>
              <a:t> :</a:t>
            </a:r>
            <a:endParaRPr lang="en-US" dirty="0" smtClean="0">
              <a:latin typeface="Centaur" pitchFamily="18" charset="0"/>
            </a:endParaRPr>
          </a:p>
          <a:p>
            <a:pPr algn="just">
              <a:buNone/>
            </a:pPr>
            <a:r>
              <a:rPr lang="en-IN" dirty="0" smtClean="0">
                <a:latin typeface="Centaur" pitchFamily="18" charset="0"/>
              </a:rPr>
              <a:t>	The so-called "Anglo-American model" (also known as "the unitary system") emphasizes a single-tiered Board of Directors composed of a mixture of executives from the company and non-executive directors, all of whom are elected by shareholders.</a:t>
            </a:r>
            <a:r>
              <a:rPr lang="en-IN" baseline="30000" dirty="0" smtClean="0">
                <a:latin typeface="Centaur" pitchFamily="18" charset="0"/>
              </a:rPr>
              <a:t> </a:t>
            </a:r>
            <a:r>
              <a:rPr lang="en-IN" dirty="0" smtClean="0">
                <a:latin typeface="Centaur" pitchFamily="18" charset="0"/>
              </a:rPr>
              <a:t>Non-executive directors are expected to outnumber executive directors and hold key posts, including audit and compensation committees. The United States and the United Kingdom differ in one critical respect with regard to corporate governance: In the United Kingdom, the CEO generally does not also serve as Chairman of the Board, whereas in the US having the dual role is the norm, despite major misgivings regarding the impact on corporate governance.</a:t>
            </a:r>
            <a:endParaRPr lang="en-US" dirty="0" smtClean="0">
              <a:latin typeface="Centaur" pitchFamily="18" charset="0"/>
            </a:endParaRP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848600" cy="6092952"/>
          </a:xfrm>
        </p:spPr>
        <p:txBody>
          <a:bodyPr>
            <a:normAutofit lnSpcReduction="10000"/>
          </a:bodyPr>
          <a:lstStyle/>
          <a:p>
            <a:pPr algn="just">
              <a:buNone/>
            </a:pPr>
            <a:endParaRPr lang="en-US" dirty="0" smtClean="0">
              <a:latin typeface="Centaur" pitchFamily="18" charset="0"/>
            </a:endParaRPr>
          </a:p>
          <a:p>
            <a:pPr algn="just"/>
            <a:r>
              <a:rPr lang="en-IN" b="1" u="sng" dirty="0" smtClean="0">
                <a:latin typeface="Centaur" pitchFamily="18" charset="0"/>
              </a:rPr>
              <a:t>Legal environment – General</a:t>
            </a:r>
            <a:r>
              <a:rPr lang="en-IN" b="1" dirty="0" smtClean="0">
                <a:latin typeface="Centaur" pitchFamily="18" charset="0"/>
              </a:rPr>
              <a:t> :</a:t>
            </a:r>
            <a:endParaRPr lang="en-US" b="1" dirty="0" smtClean="0">
              <a:latin typeface="Centaur" pitchFamily="18" charset="0"/>
            </a:endParaRPr>
          </a:p>
          <a:p>
            <a:pPr algn="just">
              <a:buClr>
                <a:schemeClr val="accent2">
                  <a:lumMod val="75000"/>
                </a:schemeClr>
              </a:buClr>
              <a:buSzPct val="105000"/>
              <a:buFont typeface="Arial" pitchFamily="34" charset="0"/>
              <a:buChar char="•"/>
            </a:pPr>
            <a:r>
              <a:rPr lang="en-IN" dirty="0" smtClean="0">
                <a:latin typeface="Centaur" pitchFamily="18" charset="0"/>
              </a:rPr>
              <a:t>Corporations are created as legal persons by the laws and regulations of a particular jurisdiction. These may vary in many respects between countries, but a corporation's legal person status is fundamental to all jurisdictions and is conferred by statute. This allows the entity to hold property in its own right without reference to any particular real person. It also results in the perpetual existence that characterizes the modern corporation. The statutory granting of corporate existence may arise from general purpose legislation (which is the general case) or from a statute to create a specific corporation, which was the only method prior to the 19th century.</a:t>
            </a:r>
          </a:p>
          <a:p>
            <a:pPr algn="just">
              <a:buClr>
                <a:schemeClr val="accent2">
                  <a:lumMod val="75000"/>
                </a:schemeClr>
              </a:buClr>
              <a:buSzPct val="105000"/>
              <a:buFont typeface="Arial" pitchFamily="34" charset="0"/>
              <a:buChar char="•"/>
            </a:pPr>
            <a:endParaRPr lang="en-US" dirty="0" smtClean="0">
              <a:latin typeface="Centaur" pitchFamily="18" charset="0"/>
            </a:endParaRPr>
          </a:p>
          <a:p>
            <a:pPr algn="just"/>
            <a:endParaRPr lang="en-US" dirty="0">
              <a:latin typeface="Centaur"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5A59A193031B4FA3AE1695977455D5" ma:contentTypeVersion="8" ma:contentTypeDescription="Create a new document." ma:contentTypeScope="" ma:versionID="9c385c728c77008152abe19b5ef6c6b3">
  <xsd:schema xmlns:xsd="http://www.w3.org/2001/XMLSchema" xmlns:xs="http://www.w3.org/2001/XMLSchema" xmlns:p="http://schemas.microsoft.com/office/2006/metadata/properties" xmlns:ns2="eef5d95b-3b6e-445f-86bc-bd4e6d561047" xmlns:ns3="d99a907f-d3cf-4d86-a8e4-943e2be70537" targetNamespace="http://schemas.microsoft.com/office/2006/metadata/properties" ma:root="true" ma:fieldsID="9fbc6cebbfe0c6ec8ec976864d3ca9ca" ns2:_="" ns3:_="">
    <xsd:import namespace="eef5d95b-3b6e-445f-86bc-bd4e6d561047"/>
    <xsd:import namespace="d99a907f-d3cf-4d86-a8e4-943e2be7053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f5d95b-3b6e-445f-86bc-bd4e6d561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99a907f-d3cf-4d86-a8e4-943e2be70537"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3DCADB5-F582-4062-8C4C-641FCEB9C8DE}"/>
</file>

<file path=customXml/itemProps2.xml><?xml version="1.0" encoding="utf-8"?>
<ds:datastoreItem xmlns:ds="http://schemas.openxmlformats.org/officeDocument/2006/customXml" ds:itemID="{ADF2D5AA-4D03-4047-87CC-EA26E90EB753}"/>
</file>

<file path=customXml/itemProps3.xml><?xml version="1.0" encoding="utf-8"?>
<ds:datastoreItem xmlns:ds="http://schemas.openxmlformats.org/officeDocument/2006/customXml" ds:itemID="{12D302CE-4A57-4021-8E7A-FE8BD4B5A862}"/>
</file>

<file path=docProps/app.xml><?xml version="1.0" encoding="utf-8"?>
<Properties xmlns="http://schemas.openxmlformats.org/officeDocument/2006/extended-properties" xmlns:vt="http://schemas.openxmlformats.org/officeDocument/2006/docPropsVTypes">
  <Template>Oriel</Template>
  <TotalTime>951</TotalTime>
  <Words>7823</Words>
  <Application>Microsoft Office PowerPoint</Application>
  <PresentationFormat>On-screen Show (4:3)</PresentationFormat>
  <Paragraphs>251</Paragraphs>
  <Slides>66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66</vt:i4>
      </vt:variant>
    </vt:vector>
  </HeadingPairs>
  <TitlesOfParts>
    <vt:vector size="76" baseType="lpstr">
      <vt:lpstr>Algerian</vt:lpstr>
      <vt:lpstr>Arial</vt:lpstr>
      <vt:lpstr>Bell MT</vt:lpstr>
      <vt:lpstr>Calibri</vt:lpstr>
      <vt:lpstr>Centaur</vt:lpstr>
      <vt:lpstr>Century Schoolbook</vt:lpstr>
      <vt:lpstr>Times New Roman</vt:lpstr>
      <vt:lpstr>Wingdings</vt:lpstr>
      <vt:lpstr>Wingdings 2</vt:lpstr>
      <vt:lpstr>Oriel</vt:lpstr>
      <vt:lpstr>Corporate Governance</vt:lpstr>
      <vt:lpstr>Corporate Governance</vt:lpstr>
      <vt:lpstr> Principles of corporate governance</vt:lpstr>
      <vt:lpstr>PowerPoint Presentation</vt:lpstr>
      <vt:lpstr>PowerPoint Presentation</vt:lpstr>
      <vt:lpstr>Corporate governance models</vt:lpstr>
      <vt:lpstr>PowerPoint Presentation</vt:lpstr>
      <vt:lpstr>PowerPoint Presentation</vt:lpstr>
      <vt:lpstr>PowerPoint Presentation</vt:lpstr>
      <vt:lpstr>PowerPoint Presentation</vt:lpstr>
      <vt:lpstr>Codes &amp; guidelines</vt:lpstr>
      <vt:lpstr>PowerPoint Presentation</vt:lpstr>
      <vt:lpstr>Parties to Corporate Governance </vt:lpstr>
      <vt:lpstr>PowerPoint Presentation</vt:lpstr>
      <vt:lpstr>Ownership structures &amp; elements</vt:lpstr>
      <vt:lpstr>Ownership structures &amp; elements</vt:lpstr>
      <vt:lpstr>Ownership structures &amp; elements</vt:lpstr>
      <vt:lpstr>PowerPoint Presentation</vt:lpstr>
      <vt:lpstr>Mechanisms &amp; controls</vt:lpstr>
      <vt:lpstr>PowerPoint Presentation</vt:lpstr>
      <vt:lpstr>PowerPoint Presentation</vt:lpstr>
      <vt:lpstr>PowerPoint Presentation</vt:lpstr>
      <vt:lpstr>Financial reporting and independent auditor</vt:lpstr>
      <vt:lpstr>PowerPoint Presentation</vt:lpstr>
      <vt:lpstr>Systematic Problems of Corporate Governance</vt:lpstr>
      <vt:lpstr>PowerPoint Presentation</vt:lpstr>
      <vt:lpstr>Executive Remuneration / Compensation</vt:lpstr>
      <vt:lpstr>PowerPoint Presentation</vt:lpstr>
      <vt:lpstr>PowerPoint Presentation</vt:lpstr>
      <vt:lpstr>Business Ethics</vt:lpstr>
      <vt:lpstr>PowerPoint Presentation</vt:lpstr>
      <vt:lpstr>PowerPoint Presentation</vt:lpstr>
      <vt:lpstr>Functional Business Areas</vt:lpstr>
      <vt:lpstr>PowerPoint Presentation</vt:lpstr>
      <vt:lpstr>PowerPoint Presentation</vt:lpstr>
      <vt:lpstr>PowerPoint Presentation</vt:lpstr>
      <vt:lpstr>Human Resource Management</vt:lpstr>
      <vt:lpstr>PowerPoint Presentation</vt:lpstr>
      <vt:lpstr>Trade Union</vt:lpstr>
      <vt:lpstr>Management Strategy</vt:lpstr>
      <vt:lpstr>Sales &amp; Marketing</vt:lpstr>
      <vt:lpstr>PowerPoint Presentation</vt:lpstr>
      <vt:lpstr>Production</vt:lpstr>
      <vt:lpstr>Property</vt:lpstr>
      <vt:lpstr>Modern History of Property Rights</vt:lpstr>
      <vt:lpstr>Slaves as Property</vt:lpstr>
      <vt:lpstr>Natural Rights Vs. Social Construct</vt:lpstr>
      <vt:lpstr>PowerPoint Presentation</vt:lpstr>
      <vt:lpstr>PowerPoint Presentation</vt:lpstr>
      <vt:lpstr>Intellectual Property</vt:lpstr>
      <vt:lpstr>PowerPoint Presentation</vt:lpstr>
      <vt:lpstr>PowerPoint Presentation</vt:lpstr>
      <vt:lpstr>PowerPoint Presentation</vt:lpstr>
      <vt:lpstr>PowerPoint Presentation</vt:lpstr>
      <vt:lpstr>PowerPoint Presentation</vt:lpstr>
      <vt:lpstr>PowerPoint Presentation</vt:lpstr>
      <vt:lpstr>International Issues</vt:lpstr>
      <vt:lpstr>PowerPoint Presentation</vt:lpstr>
      <vt:lpstr>PowerPoint Presentation</vt:lpstr>
      <vt:lpstr>Economic Systems</vt:lpstr>
      <vt:lpstr>Law &amp; Regulation</vt:lpstr>
      <vt:lpstr>PowerPoint Presentation</vt:lpstr>
      <vt:lpstr>Corporate Policies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Governance</dc:title>
  <dc:creator>ti00693</dc:creator>
  <cp:lastModifiedBy>Keshab Nandy (Dr.)</cp:lastModifiedBy>
  <cp:revision>45</cp:revision>
  <dcterms:created xsi:type="dcterms:W3CDTF">2011-11-02T09:57:47Z</dcterms:created>
  <dcterms:modified xsi:type="dcterms:W3CDTF">2021-06-14T06:15:08Z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0x010100075A59A193031B4FA3AE1695977455D5</vt:lpwstr>
  </property>
</Properties>
</file>