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8" r:id="rId2"/>
    <p:sldId id="289" r:id="rId3"/>
    <p:sldId id="290" r:id="rId4"/>
    <p:sldId id="291" r:id="rId5"/>
    <p:sldId id="292" r:id="rId6"/>
    <p:sldId id="293" r:id="rId7"/>
    <p:sldId id="296" r:id="rId8"/>
    <p:sldId id="298" r:id="rId9"/>
    <p:sldId id="299" r:id="rId10"/>
    <p:sldId id="300" r:id="rId11"/>
    <p:sldId id="301" r:id="rId12"/>
    <p:sldId id="302" r:id="rId13"/>
    <p:sldId id="303" r:id="rId1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apak" id="{667269DC-F4F7-40AD-8EB3-21C1BE41DC0A}">
          <p14:sldIdLst>
            <p14:sldId id="288"/>
            <p14:sldId id="289"/>
            <p14:sldId id="290"/>
            <p14:sldId id="291"/>
            <p14:sldId id="292"/>
            <p14:sldId id="293"/>
            <p14:sldId id="296"/>
            <p14:sldId id="298"/>
            <p14:sldId id="299"/>
            <p14:sldId id="300"/>
            <p14:sldId id="301"/>
            <p14:sldId id="302"/>
            <p14:sldId id="303"/>
          </p14:sldIdLst>
        </p14:section>
        <p14:section name="İç Sayfalar" id="{5504F093-0396-424B-BE03-C2A1047ABF4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37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26BB100-9A24-4198-BFEF-04967745509D}" type="datetimeFigureOut">
              <a:rPr lang="en-US" smtClean="0"/>
              <a:t>8/24/2021</a:t>
            </a:fld>
            <a:endParaRPr lang="en-US"/>
          </a:p>
        </p:txBody>
      </p:sp>
      <p:sp>
        <p:nvSpPr>
          <p:cNvPr id="4" name="Alt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73D88-2173-4D75-A1A8-BFE46E0C9D47}" type="slidenum">
              <a:rPr lang="en-US" smtClean="0"/>
              <a:t>‹#›</a:t>
            </a:fld>
            <a:endParaRPr lang="en-US"/>
          </a:p>
        </p:txBody>
      </p:sp>
    </p:spTree>
    <p:extLst>
      <p:ext uri="{BB962C8B-B14F-4D97-AF65-F5344CB8AC3E}">
        <p14:creationId xmlns:p14="http://schemas.microsoft.com/office/powerpoint/2010/main" val="3149304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E107E2-F77B-4151-ADC6-557AE82A6B9C}" type="datetimeFigureOut">
              <a:rPr lang="tr-TR" smtClean="0"/>
              <a:t>24.08.2021</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81563D-835C-4A89-827F-E01140BF7A32}" type="slidenum">
              <a:rPr lang="tr-TR" smtClean="0"/>
              <a:t>‹#›</a:t>
            </a:fld>
            <a:endParaRPr lang="tr-TR"/>
          </a:p>
        </p:txBody>
      </p:sp>
    </p:spTree>
    <p:extLst>
      <p:ext uri="{BB962C8B-B14F-4D97-AF65-F5344CB8AC3E}">
        <p14:creationId xmlns:p14="http://schemas.microsoft.com/office/powerpoint/2010/main" val="2343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24.08.2021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r="-2000"/>
          </a:stretch>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24.08.2021</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re 1"/>
          <p:cNvSpPr>
            <a:spLocks noGrp="1"/>
          </p:cNvSpPr>
          <p:nvPr>
            <p:ph type="ctrTitle"/>
          </p:nvPr>
        </p:nvSpPr>
        <p:spPr>
          <a:xfrm>
            <a:off x="714375" y="1052736"/>
            <a:ext cx="7772400" cy="4176464"/>
          </a:xfrm>
        </p:spPr>
        <p:txBody>
          <a:bodyPr/>
          <a:lstStyle/>
          <a:p>
            <a:pPr eaLnBrk="1" hangingPunct="1">
              <a:lnSpc>
                <a:spcPct val="150000"/>
              </a:lnSpc>
            </a:pPr>
            <a:r>
              <a:rPr lang="en-GB" sz="3600" b="1" dirty="0" smtClean="0">
                <a:solidFill>
                  <a:srgbClr val="013A79"/>
                </a:solidFill>
                <a:latin typeface="Arial" charset="0"/>
                <a:cs typeface="Arial" charset="0"/>
              </a:rPr>
              <a:t/>
            </a:r>
            <a:br>
              <a:rPr lang="en-GB" sz="3600" b="1" dirty="0" smtClean="0">
                <a:solidFill>
                  <a:srgbClr val="013A79"/>
                </a:solidFill>
                <a:latin typeface="Arial" charset="0"/>
                <a:cs typeface="Arial" charset="0"/>
              </a:rPr>
            </a:br>
            <a:r>
              <a:rPr lang="en-GB" altLang="fr-FR" sz="3600" b="1" dirty="0">
                <a:solidFill>
                  <a:schemeClr val="accent2"/>
                </a:solidFill>
                <a:latin typeface="Arial" charset="0"/>
                <a:cs typeface="Arial" charset="0"/>
              </a:rPr>
              <a:t>ISO 26000</a:t>
            </a:r>
            <a:br>
              <a:rPr lang="en-GB" altLang="fr-FR" sz="3600" b="1" dirty="0">
                <a:solidFill>
                  <a:schemeClr val="accent2"/>
                </a:solidFill>
                <a:latin typeface="Arial" charset="0"/>
                <a:cs typeface="Arial" charset="0"/>
              </a:rPr>
            </a:br>
            <a:r>
              <a:rPr lang="en-GB" altLang="fr-FR" sz="3600" b="1" dirty="0">
                <a:solidFill>
                  <a:schemeClr val="accent2"/>
                </a:solidFill>
                <a:latin typeface="Arial" charset="0"/>
                <a:cs typeface="Arial" charset="0"/>
              </a:rPr>
              <a:t/>
            </a:r>
            <a:br>
              <a:rPr lang="en-GB" altLang="fr-FR" sz="3600" b="1" dirty="0">
                <a:solidFill>
                  <a:schemeClr val="accent2"/>
                </a:solidFill>
                <a:latin typeface="Arial" charset="0"/>
                <a:cs typeface="Arial" charset="0"/>
              </a:rPr>
            </a:br>
            <a:r>
              <a:rPr lang="en-GB" altLang="fr-FR" sz="3600" b="1" dirty="0">
                <a:solidFill>
                  <a:srgbClr val="FF0000"/>
                </a:solidFill>
                <a:latin typeface="Arial" charset="0"/>
                <a:cs typeface="Arial" charset="0"/>
              </a:rPr>
              <a:t/>
            </a:r>
            <a:br>
              <a:rPr lang="en-GB" altLang="fr-FR" sz="3600" b="1" dirty="0">
                <a:solidFill>
                  <a:srgbClr val="FF0000"/>
                </a:solidFill>
                <a:latin typeface="Arial" charset="0"/>
                <a:cs typeface="Arial" charset="0"/>
              </a:rPr>
            </a:br>
            <a:endParaRPr lang="fr-FR" sz="2400" b="1" dirty="0" smtClean="0">
              <a:solidFill>
                <a:srgbClr val="013A79"/>
              </a:solidFill>
              <a:latin typeface="Arial" charset="0"/>
              <a:cs typeface="Arial" charset="0"/>
            </a:endParaRPr>
          </a:p>
        </p:txBody>
      </p:sp>
      <p:sp>
        <p:nvSpPr>
          <p:cNvPr id="4" name="Rectangle 6"/>
          <p:cNvSpPr>
            <a:spLocks noChangeArrowheads="1"/>
          </p:cNvSpPr>
          <p:nvPr/>
        </p:nvSpPr>
        <p:spPr bwMode="auto">
          <a:xfrm>
            <a:off x="971550" y="4953000"/>
            <a:ext cx="7416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Tx/>
              <a:buNone/>
            </a:pPr>
            <a:r>
              <a:rPr lang="en-GB" altLang="fr-FR" sz="2200" dirty="0">
                <a:latin typeface="Arial" charset="0"/>
              </a:rPr>
              <a:t>		</a:t>
            </a:r>
          </a:p>
        </p:txBody>
      </p:sp>
    </p:spTree>
    <p:extLst>
      <p:ext uri="{BB962C8B-B14F-4D97-AF65-F5344CB8AC3E}">
        <p14:creationId xmlns:p14="http://schemas.microsoft.com/office/powerpoint/2010/main" val="519113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56792"/>
            <a:ext cx="7772400" cy="4539208"/>
          </a:xfrm>
        </p:spPr>
        <p:txBody>
          <a:bodyPr/>
          <a:lstStyle/>
          <a:p>
            <a:r>
              <a:rPr lang="en-GB" altLang="fr-FR" sz="2400" dirty="0">
                <a:latin typeface="Arial" charset="0"/>
                <a:cs typeface="Arial" charset="0"/>
              </a:rPr>
              <a:t>Building social responsibility into an organization's governance, systems and </a:t>
            </a:r>
            <a:r>
              <a:rPr lang="en-GB" altLang="fr-FR" sz="2400" dirty="0" smtClean="0">
                <a:latin typeface="Arial" charset="0"/>
                <a:cs typeface="Arial" charset="0"/>
              </a:rPr>
              <a:t>procedures.</a:t>
            </a:r>
            <a:endParaRPr lang="en-GB" altLang="fr-FR" sz="2400" dirty="0">
              <a:latin typeface="Arial" charset="0"/>
              <a:cs typeface="Arial" charset="0"/>
            </a:endParaRPr>
          </a:p>
          <a:p>
            <a:r>
              <a:rPr lang="en-GB" altLang="fr-FR" sz="2400" dirty="0">
                <a:latin typeface="Arial" charset="0"/>
                <a:cs typeface="Arial" charset="0"/>
              </a:rPr>
              <a:t>Communicating on </a:t>
            </a:r>
            <a:r>
              <a:rPr lang="en-GB" altLang="fr-FR" sz="2400" dirty="0" smtClean="0">
                <a:latin typeface="Arial" charset="0"/>
                <a:cs typeface="Arial" charset="0"/>
              </a:rPr>
              <a:t>SR.</a:t>
            </a:r>
            <a:endParaRPr lang="en-GB" altLang="fr-FR" sz="2400" dirty="0">
              <a:latin typeface="Arial" charset="0"/>
              <a:cs typeface="Arial" charset="0"/>
            </a:endParaRPr>
          </a:p>
          <a:p>
            <a:r>
              <a:rPr lang="en-GB" altLang="fr-FR" sz="2400" dirty="0">
                <a:latin typeface="Arial" charset="0"/>
                <a:cs typeface="Arial" charset="0"/>
              </a:rPr>
              <a:t>Resolving conflicts or disagreements between an organization and its stakeholders.</a:t>
            </a:r>
          </a:p>
          <a:p>
            <a:r>
              <a:rPr lang="en-GB" altLang="fr-FR" sz="2400" dirty="0">
                <a:latin typeface="Arial" charset="0"/>
                <a:cs typeface="Arial" charset="0"/>
              </a:rPr>
              <a:t>Reviewing and improving organization's actions and practices related to social responsibility.</a:t>
            </a:r>
          </a:p>
        </p:txBody>
      </p:sp>
      <p:sp>
        <p:nvSpPr>
          <p:cNvPr id="4" name="Slide Number Placeholder 3"/>
          <p:cNvSpPr>
            <a:spLocks noGrp="1"/>
          </p:cNvSpPr>
          <p:nvPr>
            <p:ph type="sldNum" sz="quarter" idx="12"/>
          </p:nvPr>
        </p:nvSpPr>
        <p:spPr/>
        <p:txBody>
          <a:bodyPr/>
          <a:lstStyle/>
          <a:p>
            <a:pPr>
              <a:defRPr/>
            </a:pPr>
            <a:fld id="{E1AB5DD0-3E2D-4BB3-9236-2D3BA3B3CBC1}" type="slidenum">
              <a:rPr lang="fr-FR" smtClean="0"/>
              <a:pPr>
                <a:defRPr/>
              </a:pPr>
              <a:t>10</a:t>
            </a:fld>
            <a:endParaRPr lang="fr-FR"/>
          </a:p>
        </p:txBody>
      </p:sp>
    </p:spTree>
    <p:extLst>
      <p:ext uri="{BB962C8B-B14F-4D97-AF65-F5344CB8AC3E}">
        <p14:creationId xmlns:p14="http://schemas.microsoft.com/office/powerpoint/2010/main" val="3820740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numéro de diapositive 4"/>
          <p:cNvSpPr>
            <a:spLocks noGrp="1"/>
          </p:cNvSpPr>
          <p:nvPr>
            <p:ph type="sldNum" sz="quarter" idx="12"/>
          </p:nvPr>
        </p:nvSpPr>
        <p:spPr>
          <a:noFill/>
        </p:spPr>
        <p:txBody>
          <a:bodyPr/>
          <a:lstStyle/>
          <a:p>
            <a:fld id="{AEF9CBEA-40D8-47A1-88EC-25970B8CE917}" type="slidenum">
              <a:rPr lang="fr-FR" smtClean="0"/>
              <a:pPr/>
              <a:t>11</a:t>
            </a:fld>
            <a:endParaRPr lang="fr-FR" smtClean="0"/>
          </a:p>
        </p:txBody>
      </p:sp>
      <p:sp>
        <p:nvSpPr>
          <p:cNvPr id="5123" name="Espace réservé du contenu 6"/>
          <p:cNvSpPr>
            <a:spLocks noGrp="1"/>
          </p:cNvSpPr>
          <p:nvPr>
            <p:ph sz="half" idx="1"/>
          </p:nvPr>
        </p:nvSpPr>
        <p:spPr>
          <a:xfrm>
            <a:off x="685800" y="1340768"/>
            <a:ext cx="7600950" cy="5160045"/>
          </a:xfrm>
        </p:spPr>
        <p:txBody>
          <a:bodyPr/>
          <a:lstStyle/>
          <a:p>
            <a:pPr marL="0" indent="0" algn="just">
              <a:buFontTx/>
              <a:buNone/>
              <a:defRPr/>
            </a:pPr>
            <a:r>
              <a:rPr lang="en-GB" sz="2400" b="1" dirty="0">
                <a:solidFill>
                  <a:schemeClr val="accent2"/>
                </a:solidFill>
                <a:latin typeface="Arial" panose="020B0604020202020204" pitchFamily="34" charset="0"/>
                <a:cs typeface="Arial" panose="020B0604020202020204" pitchFamily="34" charset="0"/>
              </a:rPr>
              <a:t>What are the main strengths of ISO 26000? </a:t>
            </a:r>
          </a:p>
          <a:p>
            <a:pPr>
              <a:defRPr/>
            </a:pPr>
            <a:r>
              <a:rPr lang="en-GB" sz="2200" dirty="0" smtClean="0">
                <a:latin typeface="Arial" panose="020B0604020202020204" pitchFamily="34" charset="0"/>
                <a:cs typeface="Arial" panose="020B0604020202020204" pitchFamily="34" charset="0"/>
              </a:rPr>
              <a:t>It </a:t>
            </a:r>
            <a:r>
              <a:rPr lang="en-GB" sz="2200" dirty="0">
                <a:latin typeface="Arial" panose="020B0604020202020204" pitchFamily="34" charset="0"/>
                <a:cs typeface="Arial" panose="020B0604020202020204" pitchFamily="34" charset="0"/>
              </a:rPr>
              <a:t>reflects broad international consensus on the elements of social responsibility, drawn from authoritative international instruments; </a:t>
            </a:r>
          </a:p>
          <a:p>
            <a:pPr>
              <a:defRPr/>
            </a:pPr>
            <a:r>
              <a:rPr lang="en-GB" sz="2200" dirty="0">
                <a:latin typeface="Arial" panose="020B0604020202020204" pitchFamily="34" charset="0"/>
                <a:cs typeface="Arial" panose="020B0604020202020204" pitchFamily="34" charset="0"/>
              </a:rPr>
              <a:t>As such, it serves as a good basis for cross-border discussions on social responsibility; </a:t>
            </a:r>
          </a:p>
          <a:p>
            <a:pPr>
              <a:defRPr/>
            </a:pPr>
            <a:r>
              <a:rPr lang="en-GB" sz="2200" dirty="0">
                <a:latin typeface="Arial" panose="020B0604020202020204" pitchFamily="34" charset="0"/>
                <a:cs typeface="Arial" panose="020B0604020202020204" pitchFamily="34" charset="0"/>
              </a:rPr>
              <a:t>It provides good orientation for starting a social responsibility journey; </a:t>
            </a:r>
          </a:p>
          <a:p>
            <a:pPr>
              <a:defRPr/>
            </a:pPr>
            <a:r>
              <a:rPr lang="en-GB" sz="2200" dirty="0">
                <a:latin typeface="Arial" panose="020B0604020202020204" pitchFamily="34" charset="0"/>
                <a:cs typeface="Arial" panose="020B0604020202020204" pitchFamily="34" charset="0"/>
              </a:rPr>
              <a:t>It contains a good basis for engaging in stakeholder dialogue and other external discussions; </a:t>
            </a:r>
          </a:p>
          <a:p>
            <a:pPr>
              <a:defRPr/>
            </a:pPr>
            <a:r>
              <a:rPr lang="en-GB" sz="2200" dirty="0">
                <a:latin typeface="Arial" panose="020B0604020202020204" pitchFamily="34" charset="0"/>
                <a:cs typeface="Arial" panose="020B0604020202020204" pitchFamily="34" charset="0"/>
              </a:rPr>
              <a:t>It allows for freedom of use: users may draw upon as much or as little of the guidance as necessary to help inform their own social responsibility policies or practices. </a:t>
            </a:r>
          </a:p>
          <a:p>
            <a:pPr algn="just"/>
            <a:endParaRPr lang="en-GB" sz="800" dirty="0" smtClean="0">
              <a:solidFill>
                <a:srgbClr val="013A79"/>
              </a:solidFill>
              <a:latin typeface="Arial" charset="0"/>
              <a:cs typeface="Arial" charset="0"/>
            </a:endParaRPr>
          </a:p>
        </p:txBody>
      </p:sp>
    </p:spTree>
    <p:extLst>
      <p:ext uri="{BB962C8B-B14F-4D97-AF65-F5344CB8AC3E}">
        <p14:creationId xmlns:p14="http://schemas.microsoft.com/office/powerpoint/2010/main" val="494213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numéro de diapositive 4"/>
          <p:cNvSpPr>
            <a:spLocks noGrp="1"/>
          </p:cNvSpPr>
          <p:nvPr>
            <p:ph type="sldNum" sz="quarter" idx="12"/>
          </p:nvPr>
        </p:nvSpPr>
        <p:spPr>
          <a:noFill/>
        </p:spPr>
        <p:txBody>
          <a:bodyPr/>
          <a:lstStyle/>
          <a:p>
            <a:fld id="{F3A52558-2415-4DD8-A621-C32A5FB6A82D}" type="slidenum">
              <a:rPr lang="fr-FR" smtClean="0"/>
              <a:pPr/>
              <a:t>12</a:t>
            </a:fld>
            <a:endParaRPr lang="fr-FR" smtClean="0"/>
          </a:p>
        </p:txBody>
      </p:sp>
      <p:sp>
        <p:nvSpPr>
          <p:cNvPr id="6147" name="Espace réservé du contenu 5"/>
          <p:cNvSpPr>
            <a:spLocks noGrp="1"/>
          </p:cNvSpPr>
          <p:nvPr>
            <p:ph sz="half" idx="1"/>
          </p:nvPr>
        </p:nvSpPr>
        <p:spPr>
          <a:xfrm>
            <a:off x="683568" y="1412776"/>
            <a:ext cx="7529513" cy="4536504"/>
          </a:xfrm>
        </p:spPr>
        <p:txBody>
          <a:bodyPr/>
          <a:lstStyle/>
          <a:p>
            <a:pPr marL="0" indent="0">
              <a:buFontTx/>
              <a:buNone/>
              <a:defRPr/>
            </a:pPr>
            <a:r>
              <a:rPr lang="en-GB" sz="2400" b="1" dirty="0">
                <a:solidFill>
                  <a:schemeClr val="accent2"/>
                </a:solidFill>
                <a:latin typeface="Arial" panose="020B0604020202020204" pitchFamily="34" charset="0"/>
                <a:cs typeface="Arial" panose="020B0604020202020204" pitchFamily="34" charset="0"/>
              </a:rPr>
              <a:t>What are the main weaknesses of ISO 26000? </a:t>
            </a:r>
          </a:p>
          <a:p>
            <a:pPr>
              <a:defRPr/>
            </a:pPr>
            <a:r>
              <a:rPr lang="en-GB" sz="2200" dirty="0" smtClean="0">
                <a:latin typeface="Arial" panose="020B0604020202020204" pitchFamily="34" charset="0"/>
                <a:cs typeface="Arial" panose="020B0604020202020204" pitchFamily="34" charset="0"/>
              </a:rPr>
              <a:t>Unlike </a:t>
            </a:r>
            <a:r>
              <a:rPr lang="en-GB" sz="2200" dirty="0">
                <a:latin typeface="Arial" panose="020B0604020202020204" pitchFamily="34" charset="0"/>
                <a:cs typeface="Arial" panose="020B0604020202020204" pitchFamily="34" charset="0"/>
              </a:rPr>
              <a:t>other international SR instruments, ISO 26000 is </a:t>
            </a:r>
            <a:r>
              <a:rPr lang="en-GB" sz="2200" b="1" dirty="0">
                <a:latin typeface="Arial" panose="020B0604020202020204" pitchFamily="34" charset="0"/>
                <a:cs typeface="Arial" panose="020B0604020202020204" pitchFamily="34" charset="0"/>
              </a:rPr>
              <a:t>not available free of </a:t>
            </a:r>
            <a:r>
              <a:rPr lang="en-GB" sz="2200" b="1" dirty="0" smtClean="0">
                <a:latin typeface="Arial" panose="020B0604020202020204" pitchFamily="34" charset="0"/>
                <a:cs typeface="Arial" panose="020B0604020202020204" pitchFamily="34" charset="0"/>
              </a:rPr>
              <a:t>charge.</a:t>
            </a:r>
            <a:endParaRPr lang="en-GB" sz="2200" b="1"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At 118 pages, it is </a:t>
            </a:r>
            <a:r>
              <a:rPr lang="en-GB" sz="2200" b="1" dirty="0">
                <a:latin typeface="Arial" panose="020B0604020202020204" pitchFamily="34" charset="0"/>
                <a:cs typeface="Arial" panose="020B0604020202020204" pitchFamily="34" charset="0"/>
              </a:rPr>
              <a:t>long, complex and difficult to </a:t>
            </a:r>
            <a:r>
              <a:rPr lang="en-GB" sz="2200" b="1" dirty="0" smtClean="0">
                <a:latin typeface="Arial" panose="020B0604020202020204" pitchFamily="34" charset="0"/>
                <a:cs typeface="Arial" panose="020B0604020202020204" pitchFamily="34" charset="0"/>
              </a:rPr>
              <a:t>read.</a:t>
            </a:r>
            <a:endParaRPr lang="en-GB" sz="2200" b="1"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Many elements of the guidance are oriented more toward larger organizations and will </a:t>
            </a:r>
            <a:r>
              <a:rPr lang="en-GB" sz="2200" b="1" dirty="0">
                <a:latin typeface="Arial" panose="020B0604020202020204" pitchFamily="34" charset="0"/>
                <a:cs typeface="Arial" panose="020B0604020202020204" pitchFamily="34" charset="0"/>
              </a:rPr>
              <a:t>not be relevant for smaller or medium-sized </a:t>
            </a:r>
            <a:r>
              <a:rPr lang="en-GB" sz="2200" b="1" dirty="0" smtClean="0">
                <a:latin typeface="Arial" panose="020B0604020202020204" pitchFamily="34" charset="0"/>
                <a:cs typeface="Arial" panose="020B0604020202020204" pitchFamily="34" charset="0"/>
              </a:rPr>
              <a:t>organizations.</a:t>
            </a:r>
            <a:endParaRPr lang="en-GB" sz="2200" b="1"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The guidance </a:t>
            </a:r>
            <a:r>
              <a:rPr lang="en-GB" sz="2200" b="1" dirty="0">
                <a:latin typeface="Arial" panose="020B0604020202020204" pitchFamily="34" charset="0"/>
                <a:cs typeface="Arial" panose="020B0604020202020204" pitchFamily="34" charset="0"/>
              </a:rPr>
              <a:t>tends to dictate </a:t>
            </a:r>
            <a:r>
              <a:rPr lang="en-GB" sz="2200" dirty="0">
                <a:latin typeface="Arial" panose="020B0604020202020204" pitchFamily="34" charset="0"/>
                <a:cs typeface="Arial" panose="020B0604020202020204" pitchFamily="34" charset="0"/>
              </a:rPr>
              <a:t>actions rather than to explain the benefits of SR and encourage </a:t>
            </a:r>
            <a:r>
              <a:rPr lang="en-GB" sz="2200" dirty="0" smtClean="0">
                <a:latin typeface="Arial" panose="020B0604020202020204" pitchFamily="34" charset="0"/>
                <a:cs typeface="Arial" panose="020B0604020202020204" pitchFamily="34" charset="0"/>
              </a:rPr>
              <a:t>action.</a:t>
            </a:r>
            <a:endParaRPr lang="en-GB" sz="2200"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Even though ISO 26000 is explicitly not for certification, </a:t>
            </a:r>
            <a:r>
              <a:rPr lang="en-GB" sz="2200" b="1" dirty="0">
                <a:latin typeface="Arial" panose="020B0604020202020204" pitchFamily="34" charset="0"/>
                <a:cs typeface="Arial" panose="020B0604020202020204" pitchFamily="34" charset="0"/>
              </a:rPr>
              <a:t>it has been misused</a:t>
            </a:r>
            <a:r>
              <a:rPr lang="en-GB" sz="2200" dirty="0">
                <a:latin typeface="Arial" panose="020B0604020202020204" pitchFamily="34" charset="0"/>
                <a:cs typeface="Arial" panose="020B0604020202020204" pitchFamily="34" charset="0"/>
              </a:rPr>
              <a:t> by many certification </a:t>
            </a:r>
            <a:r>
              <a:rPr lang="en-GB" sz="2200" dirty="0" smtClean="0">
                <a:latin typeface="Arial" panose="020B0604020202020204" pitchFamily="34" charset="0"/>
                <a:cs typeface="Arial" panose="020B0604020202020204" pitchFamily="34" charset="0"/>
              </a:rPr>
              <a:t>services.</a:t>
            </a:r>
            <a:endParaRPr lang="en-GB" sz="2200" dirty="0">
              <a:latin typeface="Arial" panose="020B0604020202020204" pitchFamily="34" charset="0"/>
              <a:cs typeface="Arial" panose="020B0604020202020204" pitchFamily="34" charset="0"/>
            </a:endParaRPr>
          </a:p>
          <a:p>
            <a:pPr algn="just">
              <a:lnSpc>
                <a:spcPts val="2880"/>
              </a:lnSpc>
              <a:spcAft>
                <a:spcPts val="0"/>
              </a:spcAft>
              <a:defRPr/>
            </a:pPr>
            <a:endParaRPr lang="en-GB" sz="2400" dirty="0" smtClean="0">
              <a:solidFill>
                <a:srgbClr val="013A79"/>
              </a:solidFill>
              <a:latin typeface="Arial" charset="0"/>
              <a:cs typeface="Arial" charset="0"/>
            </a:endParaRPr>
          </a:p>
        </p:txBody>
      </p:sp>
    </p:spTree>
    <p:extLst>
      <p:ext uri="{BB962C8B-B14F-4D97-AF65-F5344CB8AC3E}">
        <p14:creationId xmlns:p14="http://schemas.microsoft.com/office/powerpoint/2010/main" val="36492720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u contenu 2"/>
          <p:cNvSpPr>
            <a:spLocks noGrp="1"/>
          </p:cNvSpPr>
          <p:nvPr>
            <p:ph sz="half" idx="1"/>
          </p:nvPr>
        </p:nvSpPr>
        <p:spPr>
          <a:xfrm>
            <a:off x="611560" y="1412776"/>
            <a:ext cx="8143875" cy="4599533"/>
          </a:xfrm>
        </p:spPr>
        <p:txBody>
          <a:bodyPr/>
          <a:lstStyle/>
          <a:p>
            <a:pPr marL="0" indent="0">
              <a:buFontTx/>
              <a:buNone/>
              <a:defRPr/>
            </a:pPr>
            <a:r>
              <a:rPr lang="en-GB" sz="2400" b="1" dirty="0">
                <a:solidFill>
                  <a:schemeClr val="accent2"/>
                </a:solidFill>
                <a:latin typeface="Arial" panose="020B0604020202020204" pitchFamily="34" charset="0"/>
                <a:cs typeface="Arial" panose="020B0604020202020204" pitchFamily="34" charset="0"/>
              </a:rPr>
              <a:t>Current issues around ISO 26000</a:t>
            </a:r>
          </a:p>
          <a:p>
            <a:pPr>
              <a:defRPr/>
            </a:pPr>
            <a:r>
              <a:rPr lang="en-US" sz="2200" dirty="0" smtClean="0">
                <a:latin typeface="Arial" panose="020B0604020202020204" pitchFamily="34" charset="0"/>
                <a:cs typeface="Arial" panose="020B0604020202020204" pitchFamily="34" charset="0"/>
              </a:rPr>
              <a:t>Since </a:t>
            </a:r>
            <a:r>
              <a:rPr lang="en-US" sz="2200" dirty="0">
                <a:latin typeface="Arial" panose="020B0604020202020204" pitchFamily="34" charset="0"/>
                <a:cs typeface="Arial" panose="020B0604020202020204" pitchFamily="34" charset="0"/>
              </a:rPr>
              <a:t>its launch the ISO 26000 discussion has been dominated by the issue of </a:t>
            </a:r>
            <a:r>
              <a:rPr lang="en-US" sz="2200" dirty="0" smtClean="0">
                <a:latin typeface="Arial" panose="020B0604020202020204" pitchFamily="34" charset="0"/>
                <a:cs typeface="Arial" panose="020B0604020202020204" pitchFamily="34" charset="0"/>
              </a:rPr>
              <a:t>certification.</a:t>
            </a:r>
            <a:endParaRPr lang="en-US" sz="2200" dirty="0">
              <a:latin typeface="Arial" panose="020B0604020202020204" pitchFamily="34" charset="0"/>
              <a:cs typeface="Arial" panose="020B0604020202020204" pitchFamily="34" charset="0"/>
            </a:endParaRPr>
          </a:p>
          <a:p>
            <a:pPr>
              <a:defRPr/>
            </a:pPr>
            <a:r>
              <a:rPr lang="en-US" sz="2200" dirty="0">
                <a:latin typeface="Arial" panose="020B0604020202020204" pitchFamily="34" charset="0"/>
                <a:cs typeface="Arial" panose="020B0604020202020204" pitchFamily="34" charset="0"/>
              </a:rPr>
              <a:t>Some </a:t>
            </a:r>
            <a:r>
              <a:rPr lang="en-GB" sz="2200" dirty="0">
                <a:latin typeface="Arial" panose="020B0604020202020204" pitchFamily="34" charset="0"/>
                <a:cs typeface="Arial" panose="020B0604020202020204" pitchFamily="34" charset="0"/>
              </a:rPr>
              <a:t>national certifiable standards based on ISO 26000 have been developed (Denmark, Spain). </a:t>
            </a:r>
          </a:p>
          <a:p>
            <a:pPr>
              <a:defRPr/>
            </a:pPr>
            <a:r>
              <a:rPr lang="en-GB" sz="2200" dirty="0">
                <a:latin typeface="Arial" panose="020B0604020202020204" pitchFamily="34" charset="0"/>
                <a:cs typeface="Arial" panose="020B0604020202020204" pitchFamily="34" charset="0"/>
              </a:rPr>
              <a:t>There have also been efforts to develop ISO 26000 further at international level: proposal for the development of an ISO International Workshop Agreement on self‐declaring the application of ISO 26000 (July 2012). </a:t>
            </a:r>
          </a:p>
          <a:p>
            <a:pPr>
              <a:defRPr/>
            </a:pPr>
            <a:r>
              <a:rPr lang="en-GB" sz="2200" dirty="0">
                <a:latin typeface="Arial" panose="020B0604020202020204" pitchFamily="34" charset="0"/>
                <a:cs typeface="Arial" panose="020B0604020202020204" pitchFamily="34" charset="0"/>
              </a:rPr>
              <a:t>A systematic review of ISO </a:t>
            </a:r>
            <a:r>
              <a:rPr lang="en-GB" sz="2200" dirty="0" smtClean="0">
                <a:latin typeface="Arial" panose="020B0604020202020204" pitchFamily="34" charset="0"/>
                <a:cs typeface="Arial" panose="020B0604020202020204" pitchFamily="34" charset="0"/>
              </a:rPr>
              <a:t>26000 ended in March 2014: The majority of ISO member organisations want to keep ISO26000 as it stands.</a:t>
            </a:r>
            <a:endParaRPr lang="en-GB" sz="2200" dirty="0">
              <a:latin typeface="Arial" panose="020B0604020202020204" pitchFamily="34" charset="0"/>
              <a:cs typeface="Arial" panose="020B0604020202020204" pitchFamily="34" charset="0"/>
            </a:endParaRPr>
          </a:p>
          <a:p>
            <a:pPr eaLnBrk="1" hangingPunct="1">
              <a:spcAft>
                <a:spcPts val="1200"/>
              </a:spcAft>
              <a:buFontTx/>
              <a:buNone/>
            </a:pPr>
            <a:endParaRPr lang="fr-CH" dirty="0" smtClean="0">
              <a:latin typeface="Arial" charset="0"/>
              <a:cs typeface="Arial" charset="0"/>
            </a:endParaRPr>
          </a:p>
        </p:txBody>
      </p:sp>
      <p:sp>
        <p:nvSpPr>
          <p:cNvPr id="7171" name="Espace réservé du numéro de diapositive 4"/>
          <p:cNvSpPr>
            <a:spLocks noGrp="1"/>
          </p:cNvSpPr>
          <p:nvPr>
            <p:ph type="sldNum" sz="quarter" idx="12"/>
          </p:nvPr>
        </p:nvSpPr>
        <p:spPr>
          <a:noFill/>
        </p:spPr>
        <p:txBody>
          <a:bodyPr/>
          <a:lstStyle/>
          <a:p>
            <a:fld id="{CD62F837-7393-493F-AA2E-C4AB23C6B344}" type="slidenum">
              <a:rPr lang="fr-FR" smtClean="0"/>
              <a:pPr/>
              <a:t>13</a:t>
            </a:fld>
            <a:endParaRPr lang="fr-FR" smtClean="0"/>
          </a:p>
        </p:txBody>
      </p:sp>
    </p:spTree>
    <p:extLst>
      <p:ext uri="{BB962C8B-B14F-4D97-AF65-F5344CB8AC3E}">
        <p14:creationId xmlns:p14="http://schemas.microsoft.com/office/powerpoint/2010/main" val="3433052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numéro de diapositive 3"/>
          <p:cNvSpPr>
            <a:spLocks noGrp="1"/>
          </p:cNvSpPr>
          <p:nvPr>
            <p:ph type="sldNum" sz="quarter" idx="12"/>
          </p:nvPr>
        </p:nvSpPr>
        <p:spPr>
          <a:noFill/>
        </p:spPr>
        <p:txBody>
          <a:bodyPr/>
          <a:lstStyle/>
          <a:p>
            <a:fld id="{53C02D4E-7E62-4050-BEED-307EF16CB12B}" type="slidenum">
              <a:rPr lang="fr-FR" smtClean="0"/>
              <a:pPr/>
              <a:t>2</a:t>
            </a:fld>
            <a:endParaRPr lang="fr-FR" smtClean="0"/>
          </a:p>
        </p:txBody>
      </p:sp>
      <p:sp>
        <p:nvSpPr>
          <p:cNvPr id="3075" name="Espace réservé du contenu 4"/>
          <p:cNvSpPr>
            <a:spLocks noGrp="1"/>
          </p:cNvSpPr>
          <p:nvPr>
            <p:ph idx="1"/>
          </p:nvPr>
        </p:nvSpPr>
        <p:spPr>
          <a:xfrm>
            <a:off x="683568" y="1412776"/>
            <a:ext cx="7772400" cy="4608512"/>
          </a:xfrm>
          <a:ln>
            <a:noFill/>
          </a:ln>
        </p:spPr>
        <p:txBody>
          <a:bodyPr/>
          <a:lstStyle/>
          <a:p>
            <a:pPr marL="0" indent="0">
              <a:buNone/>
              <a:defRPr/>
            </a:pPr>
            <a:r>
              <a:rPr lang="en-US" sz="2400" b="1" dirty="0" smtClean="0">
                <a:solidFill>
                  <a:schemeClr val="accent2"/>
                </a:solidFill>
                <a:latin typeface="Arial" pitchFamily="34" charset="0"/>
                <a:cs typeface="Arial" pitchFamily="34" charset="0"/>
              </a:rPr>
              <a:t>What </a:t>
            </a:r>
            <a:r>
              <a:rPr lang="en-US" sz="2400" b="1" dirty="0">
                <a:solidFill>
                  <a:schemeClr val="accent2"/>
                </a:solidFill>
                <a:latin typeface="Arial" pitchFamily="34" charset="0"/>
                <a:cs typeface="Arial" pitchFamily="34" charset="0"/>
              </a:rPr>
              <a:t>is ISO?</a:t>
            </a:r>
          </a:p>
          <a:p>
            <a:pPr marL="0" indent="0">
              <a:buFontTx/>
              <a:buNone/>
              <a:defRPr/>
            </a:pPr>
            <a:endParaRPr lang="en-GB" sz="800" b="1" dirty="0" smtClean="0">
              <a:solidFill>
                <a:srgbClr val="013A79"/>
              </a:solidFill>
              <a:latin typeface="Arial" pitchFamily="34" charset="0"/>
              <a:cs typeface="Arial" pitchFamily="34" charset="0"/>
            </a:endParaRPr>
          </a:p>
          <a:p>
            <a:pPr algn="just">
              <a:defRPr/>
            </a:pPr>
            <a:r>
              <a:rPr lang="en-US" sz="2400" dirty="0">
                <a:latin typeface="Arial" pitchFamily="34" charset="0"/>
                <a:cs typeface="Arial" pitchFamily="34" charset="0"/>
              </a:rPr>
              <a:t>ISO (International Organization for Standardization) is the world’s largest developer of voluntary International </a:t>
            </a:r>
            <a:r>
              <a:rPr lang="en-US" sz="2400" dirty="0" smtClean="0">
                <a:latin typeface="Arial" pitchFamily="34" charset="0"/>
                <a:cs typeface="Arial" pitchFamily="34" charset="0"/>
              </a:rPr>
              <a:t>Standards.</a:t>
            </a:r>
            <a:endParaRPr lang="en-US" sz="2400" dirty="0">
              <a:latin typeface="Arial" pitchFamily="34" charset="0"/>
              <a:cs typeface="Arial" pitchFamily="34" charset="0"/>
            </a:endParaRPr>
          </a:p>
          <a:p>
            <a:pPr algn="just">
              <a:defRPr/>
            </a:pPr>
            <a:endParaRPr lang="en-GB" sz="800" dirty="0" smtClean="0">
              <a:solidFill>
                <a:srgbClr val="013A79"/>
              </a:solidFill>
              <a:latin typeface="Arial" pitchFamily="34" charset="0"/>
              <a:cs typeface="Arial" pitchFamily="34" charset="0"/>
            </a:endParaRPr>
          </a:p>
          <a:p>
            <a:pPr algn="just">
              <a:defRPr/>
            </a:pPr>
            <a:r>
              <a:rPr lang="en-US" sz="2400" dirty="0">
                <a:latin typeface="Arial" pitchFamily="34" charset="0"/>
                <a:cs typeface="Arial" pitchFamily="34" charset="0"/>
              </a:rPr>
              <a:t>Founded in 1947, it has published more than 19 500 International Standards covering most aspects of technology and </a:t>
            </a:r>
            <a:r>
              <a:rPr lang="en-US" sz="2400" dirty="0" smtClean="0">
                <a:latin typeface="Arial" pitchFamily="34" charset="0"/>
                <a:cs typeface="Arial" pitchFamily="34" charset="0"/>
              </a:rPr>
              <a:t>business.</a:t>
            </a:r>
            <a:endParaRPr lang="en-US" sz="2400" dirty="0">
              <a:latin typeface="Arial" pitchFamily="34" charset="0"/>
              <a:cs typeface="Arial" pitchFamily="34" charset="0"/>
            </a:endParaRPr>
          </a:p>
          <a:p>
            <a:pPr algn="just">
              <a:defRPr/>
            </a:pPr>
            <a:r>
              <a:rPr lang="en-US" sz="2400" dirty="0">
                <a:latin typeface="Arial" pitchFamily="34" charset="0"/>
                <a:cs typeface="Arial" pitchFamily="34" charset="0"/>
              </a:rPr>
              <a:t>ISO is also becoming increasingly active in the social sphere: ISO 26000, ISO work on Human </a:t>
            </a:r>
            <a:r>
              <a:rPr lang="en-US" sz="2400" dirty="0" smtClean="0">
                <a:latin typeface="Arial" pitchFamily="34" charset="0"/>
                <a:cs typeface="Arial" pitchFamily="34" charset="0"/>
              </a:rPr>
              <a:t>Resources.</a:t>
            </a:r>
            <a:endParaRPr lang="en-US" sz="2400" dirty="0">
              <a:latin typeface="Arial" pitchFamily="34" charset="0"/>
              <a:cs typeface="Arial" pitchFamily="34" charset="0"/>
            </a:endParaRPr>
          </a:p>
          <a:p>
            <a:pPr marL="0" indent="0">
              <a:buFontTx/>
              <a:buNone/>
              <a:defRPr/>
            </a:pPr>
            <a:endParaRPr lang="en-US" sz="2000" dirty="0">
              <a:latin typeface="Arial" pitchFamily="34" charset="0"/>
              <a:cs typeface="Arial" pitchFamily="34" charset="0"/>
            </a:endParaRPr>
          </a:p>
          <a:p>
            <a:pPr lvl="1" algn="just">
              <a:buFont typeface="Courier New" panose="02070309020205020404" pitchFamily="49" charset="0"/>
              <a:buChar char="o"/>
              <a:defRPr/>
            </a:pPr>
            <a:endParaRPr lang="en-GB" sz="2200" dirty="0" smtClean="0">
              <a:solidFill>
                <a:srgbClr val="013A79"/>
              </a:solidFill>
              <a:latin typeface="Arial" pitchFamily="34" charset="0"/>
              <a:cs typeface="Arial" pitchFamily="34" charset="0"/>
            </a:endParaRPr>
          </a:p>
          <a:p>
            <a:pPr algn="just">
              <a:defRPr/>
            </a:pPr>
            <a:endParaRPr lang="en-GB" sz="800" dirty="0" smtClean="0">
              <a:solidFill>
                <a:srgbClr val="013A79"/>
              </a:solidFill>
              <a:latin typeface="Arial" pitchFamily="34" charset="0"/>
              <a:cs typeface="Arial" pitchFamily="34" charset="0"/>
            </a:endParaRPr>
          </a:p>
          <a:p>
            <a:pPr eaLnBrk="1" hangingPunct="1">
              <a:buFontTx/>
              <a:buNone/>
              <a:defRPr/>
            </a:pPr>
            <a:endParaRPr lang="fr-CH" sz="2400" dirty="0" smtClean="0">
              <a:solidFill>
                <a:srgbClr val="013A79"/>
              </a:solidFill>
              <a:latin typeface="Arial" charset="0"/>
              <a:cs typeface="Arial" charset="0"/>
            </a:endParaRPr>
          </a:p>
        </p:txBody>
      </p:sp>
    </p:spTree>
    <p:extLst>
      <p:ext uri="{BB962C8B-B14F-4D97-AF65-F5344CB8AC3E}">
        <p14:creationId xmlns:p14="http://schemas.microsoft.com/office/powerpoint/2010/main" val="3830696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numéro de diapositive 3"/>
          <p:cNvSpPr>
            <a:spLocks noGrp="1"/>
          </p:cNvSpPr>
          <p:nvPr>
            <p:ph type="sldNum" sz="quarter" idx="12"/>
          </p:nvPr>
        </p:nvSpPr>
        <p:spPr>
          <a:noFill/>
        </p:spPr>
        <p:txBody>
          <a:bodyPr/>
          <a:lstStyle/>
          <a:p>
            <a:fld id="{53C02D4E-7E62-4050-BEED-307EF16CB12B}" type="slidenum">
              <a:rPr lang="fr-FR" smtClean="0"/>
              <a:pPr/>
              <a:t>3</a:t>
            </a:fld>
            <a:endParaRPr lang="fr-FR" smtClean="0"/>
          </a:p>
        </p:txBody>
      </p:sp>
      <p:sp>
        <p:nvSpPr>
          <p:cNvPr id="3075" name="Espace réservé du contenu 4"/>
          <p:cNvSpPr>
            <a:spLocks noGrp="1"/>
          </p:cNvSpPr>
          <p:nvPr>
            <p:ph idx="1"/>
          </p:nvPr>
        </p:nvSpPr>
        <p:spPr>
          <a:xfrm>
            <a:off x="683568" y="1412776"/>
            <a:ext cx="7772400" cy="4608512"/>
          </a:xfrm>
        </p:spPr>
        <p:txBody>
          <a:bodyPr>
            <a:normAutofit lnSpcReduction="10000"/>
          </a:bodyPr>
          <a:lstStyle/>
          <a:p>
            <a:pPr marL="0" indent="0" algn="just">
              <a:buNone/>
              <a:defRPr/>
            </a:pPr>
            <a:r>
              <a:rPr lang="en-GB" altLang="fr-FR" sz="2400" b="1" dirty="0">
                <a:solidFill>
                  <a:schemeClr val="accent2"/>
                </a:solidFill>
                <a:latin typeface="Arial" charset="0"/>
                <a:cs typeface="Arial" charset="0"/>
              </a:rPr>
              <a:t>Development of ISO </a:t>
            </a:r>
            <a:r>
              <a:rPr lang="en-GB" altLang="fr-FR" sz="2400" b="1" dirty="0" smtClean="0">
                <a:solidFill>
                  <a:schemeClr val="accent2"/>
                </a:solidFill>
                <a:latin typeface="Arial" charset="0"/>
                <a:cs typeface="Arial" charset="0"/>
              </a:rPr>
              <a:t>26000</a:t>
            </a:r>
          </a:p>
          <a:p>
            <a:pPr algn="just">
              <a:defRPr/>
            </a:pPr>
            <a:r>
              <a:rPr lang="en-GB" altLang="fr-FR" sz="2200" dirty="0" smtClean="0">
                <a:latin typeface="Arial" charset="0"/>
                <a:cs typeface="Arial" charset="0"/>
              </a:rPr>
              <a:t>2001</a:t>
            </a:r>
            <a:r>
              <a:rPr lang="en-GB" altLang="fr-FR" sz="2200" dirty="0">
                <a:latin typeface="Arial" charset="0"/>
                <a:cs typeface="Arial" charset="0"/>
              </a:rPr>
              <a:t>		Proposal by the </a:t>
            </a:r>
            <a:r>
              <a:rPr lang="en-GB" sz="2200" dirty="0">
                <a:latin typeface="Arial" charset="0"/>
                <a:cs typeface="Arial" charset="0"/>
              </a:rPr>
              <a:t>ISO’s Committee </a:t>
            </a:r>
            <a:r>
              <a:rPr lang="en-GB" sz="2200" dirty="0" smtClean="0">
                <a:latin typeface="Arial" charset="0"/>
                <a:cs typeface="Arial" charset="0"/>
              </a:rPr>
              <a:t>	</a:t>
            </a:r>
            <a:r>
              <a:rPr lang="en-GB" sz="2200" dirty="0">
                <a:latin typeface="Arial" charset="0"/>
                <a:cs typeface="Arial" charset="0"/>
              </a:rPr>
              <a:t>	</a:t>
            </a:r>
            <a:r>
              <a:rPr lang="en-GB" sz="2200" dirty="0" smtClean="0">
                <a:latin typeface="Arial" charset="0"/>
                <a:cs typeface="Arial" charset="0"/>
              </a:rPr>
              <a:t>		on </a:t>
            </a:r>
            <a:r>
              <a:rPr lang="en-GB" sz="2200" dirty="0">
                <a:latin typeface="Arial" charset="0"/>
                <a:cs typeface="Arial" charset="0"/>
              </a:rPr>
              <a:t>Consumer </a:t>
            </a:r>
            <a:r>
              <a:rPr lang="en-GB" sz="2200" dirty="0" smtClean="0">
                <a:latin typeface="Arial" charset="0"/>
                <a:cs typeface="Arial" charset="0"/>
              </a:rPr>
              <a:t>Policy </a:t>
            </a:r>
            <a:r>
              <a:rPr lang="en-GB" sz="2200" dirty="0">
                <a:latin typeface="Arial" charset="0"/>
                <a:cs typeface="Arial" charset="0"/>
              </a:rPr>
              <a:t>(COPOLCO) </a:t>
            </a:r>
            <a:r>
              <a:rPr lang="en-GB" sz="2200" dirty="0" smtClean="0">
                <a:latin typeface="Arial" charset="0"/>
                <a:cs typeface="Arial" charset="0"/>
              </a:rPr>
              <a:t>				</a:t>
            </a:r>
            <a:r>
              <a:rPr lang="de-DE" altLang="fr-FR" sz="2200" dirty="0" smtClean="0">
                <a:latin typeface="Arial" charset="0"/>
                <a:cs typeface="Arial" charset="0"/>
              </a:rPr>
              <a:t>for </a:t>
            </a:r>
            <a:r>
              <a:rPr lang="de-DE" altLang="fr-FR" sz="2200" dirty="0">
                <a:latin typeface="Arial" charset="0"/>
                <a:cs typeface="Arial" charset="0"/>
              </a:rPr>
              <a:t>the drafting of an ISO </a:t>
            </a:r>
            <a:r>
              <a:rPr lang="de-DE" altLang="fr-FR" sz="2200" dirty="0" smtClean="0">
                <a:latin typeface="Arial" charset="0"/>
                <a:cs typeface="Arial" charset="0"/>
              </a:rPr>
              <a:t>standard 				on </a:t>
            </a:r>
            <a:r>
              <a:rPr lang="de-DE" altLang="fr-FR" sz="2200" dirty="0" err="1">
                <a:latin typeface="Arial" charset="0"/>
                <a:cs typeface="Arial" charset="0"/>
              </a:rPr>
              <a:t>Social</a:t>
            </a:r>
            <a:r>
              <a:rPr lang="de-DE" altLang="fr-FR" sz="2200" dirty="0">
                <a:latin typeface="Arial" charset="0"/>
                <a:cs typeface="Arial" charset="0"/>
              </a:rPr>
              <a:t> </a:t>
            </a:r>
            <a:r>
              <a:rPr lang="de-DE" altLang="fr-FR" sz="2200" dirty="0" err="1" smtClean="0">
                <a:latin typeface="Arial" charset="0"/>
                <a:cs typeface="Arial" charset="0"/>
              </a:rPr>
              <a:t>Responsibility</a:t>
            </a:r>
            <a:r>
              <a:rPr lang="de-DE" altLang="fr-FR" sz="2200" dirty="0" smtClean="0">
                <a:latin typeface="Arial" charset="0"/>
                <a:cs typeface="Arial" charset="0"/>
              </a:rPr>
              <a:t>.</a:t>
            </a:r>
            <a:endParaRPr lang="de-DE" altLang="fr-FR" sz="2200" dirty="0">
              <a:latin typeface="Arial" charset="0"/>
              <a:cs typeface="Arial" charset="0"/>
            </a:endParaRPr>
          </a:p>
          <a:p>
            <a:pPr>
              <a:defRPr/>
            </a:pPr>
            <a:r>
              <a:rPr lang="de-DE" altLang="fr-FR" sz="2200" dirty="0">
                <a:latin typeface="Arial" charset="0"/>
                <a:cs typeface="Arial" charset="0"/>
              </a:rPr>
              <a:t>2004		Decision by the ISO TMB for </a:t>
            </a:r>
            <a:r>
              <a:rPr lang="en-GB" altLang="fr-FR" sz="2200" dirty="0">
                <a:latin typeface="Arial" charset="0"/>
                <a:cs typeface="Arial" charset="0"/>
              </a:rPr>
              <a:t> the </a:t>
            </a:r>
            <a:r>
              <a:rPr lang="en-GB" altLang="fr-FR" sz="2200" dirty="0" smtClean="0">
                <a:latin typeface="Arial" charset="0"/>
                <a:cs typeface="Arial" charset="0"/>
              </a:rPr>
              <a:t>				development </a:t>
            </a:r>
            <a:r>
              <a:rPr lang="en-GB" altLang="fr-FR" sz="2200" dirty="0">
                <a:latin typeface="Arial" charset="0"/>
                <a:cs typeface="Arial" charset="0"/>
              </a:rPr>
              <a:t>of an </a:t>
            </a:r>
            <a:r>
              <a:rPr lang="en-GB" altLang="fr-FR" sz="2200" dirty="0" smtClean="0">
                <a:latin typeface="Arial" charset="0"/>
                <a:cs typeface="Arial" charset="0"/>
              </a:rPr>
              <a:t>ISO SR 					Standard.</a:t>
            </a:r>
            <a:endParaRPr lang="en-GB" altLang="fr-FR" sz="2200" dirty="0">
              <a:latin typeface="Arial" charset="0"/>
              <a:cs typeface="Arial" charset="0"/>
            </a:endParaRPr>
          </a:p>
          <a:p>
            <a:pPr>
              <a:defRPr/>
            </a:pPr>
            <a:r>
              <a:rPr lang="en-GB" altLang="fr-FR" sz="2200" dirty="0">
                <a:latin typeface="Arial" charset="0"/>
                <a:cs typeface="Arial" charset="0"/>
              </a:rPr>
              <a:t>2005-2010	</a:t>
            </a:r>
            <a:r>
              <a:rPr lang="en-GB" altLang="fr-FR" sz="2200" dirty="0" smtClean="0">
                <a:latin typeface="Arial" charset="0"/>
                <a:cs typeface="Arial" charset="0"/>
              </a:rPr>
              <a:t>	Development </a:t>
            </a:r>
            <a:r>
              <a:rPr lang="en-GB" altLang="fr-FR" sz="2200" dirty="0">
                <a:latin typeface="Arial" charset="0"/>
                <a:cs typeface="Arial" charset="0"/>
              </a:rPr>
              <a:t>of ISO 26000 by </a:t>
            </a:r>
            <a:r>
              <a:rPr lang="en-GB" altLang="fr-FR" sz="2200" dirty="0" smtClean="0">
                <a:latin typeface="Arial" charset="0"/>
                <a:cs typeface="Arial" charset="0"/>
              </a:rPr>
              <a:t>				more </a:t>
            </a:r>
            <a:r>
              <a:rPr lang="en-GB" altLang="fr-FR" sz="2200" dirty="0">
                <a:latin typeface="Arial" charset="0"/>
                <a:cs typeface="Arial" charset="0"/>
              </a:rPr>
              <a:t>than 600 </a:t>
            </a:r>
            <a:r>
              <a:rPr lang="en-GB" altLang="fr-FR" sz="2200" dirty="0" smtClean="0">
                <a:latin typeface="Arial" charset="0"/>
                <a:cs typeface="Arial" charset="0"/>
              </a:rPr>
              <a:t>experts </a:t>
            </a:r>
            <a:r>
              <a:rPr lang="en-GB" altLang="fr-FR" sz="2200" dirty="0">
                <a:latin typeface="Arial" charset="0"/>
                <a:cs typeface="Arial" charset="0"/>
              </a:rPr>
              <a:t>from 99 </a:t>
            </a:r>
            <a:r>
              <a:rPr lang="en-GB" altLang="fr-FR" sz="2200" dirty="0" smtClean="0">
                <a:latin typeface="Arial" charset="0"/>
                <a:cs typeface="Arial" charset="0"/>
              </a:rPr>
              <a:t>				countries.</a:t>
            </a:r>
          </a:p>
          <a:p>
            <a:pPr>
              <a:defRPr/>
            </a:pPr>
            <a:r>
              <a:rPr lang="en-GB" altLang="fr-FR" sz="2200" dirty="0" smtClean="0">
                <a:latin typeface="Arial" charset="0"/>
                <a:cs typeface="Arial" charset="0"/>
              </a:rPr>
              <a:t>Sept</a:t>
            </a:r>
            <a:r>
              <a:rPr lang="en-GB" altLang="fr-FR" sz="2200" dirty="0">
                <a:latin typeface="Arial" charset="0"/>
                <a:cs typeface="Arial" charset="0"/>
              </a:rPr>
              <a:t>. </a:t>
            </a:r>
            <a:r>
              <a:rPr lang="en-GB" altLang="fr-FR" sz="2200" dirty="0" smtClean="0">
                <a:latin typeface="Arial" charset="0"/>
                <a:cs typeface="Arial" charset="0"/>
              </a:rPr>
              <a:t>2010		Vote </a:t>
            </a:r>
            <a:r>
              <a:rPr lang="en-GB" altLang="fr-FR" sz="2200" dirty="0">
                <a:latin typeface="Arial" charset="0"/>
                <a:cs typeface="Arial" charset="0"/>
              </a:rPr>
              <a:t>on the draft ISO </a:t>
            </a:r>
            <a:r>
              <a:rPr lang="en-GB" altLang="fr-FR" sz="2200" dirty="0" smtClean="0">
                <a:latin typeface="Arial" charset="0"/>
                <a:cs typeface="Arial" charset="0"/>
              </a:rPr>
              <a:t>26000.</a:t>
            </a:r>
          </a:p>
          <a:p>
            <a:pPr>
              <a:defRPr/>
            </a:pPr>
            <a:endParaRPr lang="en-GB" altLang="fr-FR" sz="300" dirty="0" smtClean="0">
              <a:latin typeface="Arial" charset="0"/>
              <a:cs typeface="Arial" charset="0"/>
            </a:endParaRPr>
          </a:p>
          <a:p>
            <a:pPr>
              <a:defRPr/>
            </a:pPr>
            <a:r>
              <a:rPr lang="en-GB" altLang="fr-FR" sz="2200" dirty="0">
                <a:latin typeface="Arial" charset="0"/>
                <a:cs typeface="Arial" charset="0"/>
              </a:rPr>
              <a:t>Nov. 2010 </a:t>
            </a:r>
            <a:r>
              <a:rPr lang="en-GB" altLang="fr-FR" sz="2200" dirty="0" smtClean="0">
                <a:latin typeface="Arial" charset="0"/>
                <a:cs typeface="Arial" charset="0"/>
              </a:rPr>
              <a:t>	</a:t>
            </a:r>
            <a:r>
              <a:rPr lang="en-GB" altLang="fr-FR" sz="2200" dirty="0">
                <a:latin typeface="Arial" charset="0"/>
                <a:cs typeface="Arial" charset="0"/>
              </a:rPr>
              <a:t>	Publication of ISO </a:t>
            </a:r>
            <a:r>
              <a:rPr lang="en-GB" altLang="fr-FR" sz="2200" dirty="0" smtClean="0">
                <a:latin typeface="Arial" charset="0"/>
                <a:cs typeface="Arial" charset="0"/>
              </a:rPr>
              <a:t>26000.</a:t>
            </a:r>
            <a:endParaRPr lang="en-GB" altLang="fr-FR" sz="2200" dirty="0">
              <a:latin typeface="Arial" charset="0"/>
              <a:cs typeface="Arial" charset="0"/>
            </a:endParaRPr>
          </a:p>
          <a:p>
            <a:pPr>
              <a:defRPr/>
            </a:pPr>
            <a:endParaRPr lang="en-GB" altLang="fr-FR" sz="2200" dirty="0" smtClean="0">
              <a:latin typeface="Arial" charset="0"/>
              <a:cs typeface="Arial" charset="0"/>
            </a:endParaRPr>
          </a:p>
          <a:p>
            <a:pPr>
              <a:defRPr/>
            </a:pPr>
            <a:endParaRPr lang="en-GB" altLang="fr-FR" sz="2300" dirty="0" smtClean="0">
              <a:latin typeface="Arial" charset="0"/>
              <a:cs typeface="Arial" charset="0"/>
            </a:endParaRPr>
          </a:p>
          <a:p>
            <a:pPr>
              <a:defRPr/>
            </a:pPr>
            <a:endParaRPr lang="en-GB" altLang="fr-FR" sz="2400" dirty="0">
              <a:latin typeface="Arial" charset="0"/>
              <a:cs typeface="Arial" charset="0"/>
            </a:endParaRPr>
          </a:p>
          <a:p>
            <a:pPr marL="0" indent="0">
              <a:buFontTx/>
              <a:buNone/>
              <a:defRPr/>
            </a:pPr>
            <a:endParaRPr lang="en-GB" altLang="fr-FR" sz="1100" dirty="0">
              <a:latin typeface="Arial" charset="0"/>
              <a:cs typeface="Arial" charset="0"/>
            </a:endParaRPr>
          </a:p>
          <a:p>
            <a:pPr marL="0" indent="0">
              <a:buFontTx/>
              <a:buNone/>
              <a:defRPr/>
            </a:pPr>
            <a:endParaRPr lang="de-DE" altLang="fr-FR" sz="2400" dirty="0">
              <a:latin typeface="Arial" charset="0"/>
              <a:cs typeface="Arial" charset="0"/>
            </a:endParaRPr>
          </a:p>
          <a:p>
            <a:pPr marL="0" indent="0">
              <a:buFontTx/>
              <a:buNone/>
              <a:defRPr/>
            </a:pPr>
            <a:endParaRPr lang="en-GB" altLang="fr-FR" sz="2400" dirty="0">
              <a:latin typeface="Arial" charset="0"/>
              <a:cs typeface="Arial" charset="0"/>
            </a:endParaRPr>
          </a:p>
          <a:p>
            <a:pPr marL="0" indent="0">
              <a:buFontTx/>
              <a:buNone/>
              <a:defRPr/>
            </a:pPr>
            <a:endParaRPr lang="en-GB" altLang="fr-FR" sz="2400" dirty="0">
              <a:latin typeface="Arial" charset="0"/>
              <a:cs typeface="Arial" charset="0"/>
            </a:endParaRPr>
          </a:p>
          <a:p>
            <a:pPr marL="0" indent="0">
              <a:buFontTx/>
              <a:buNone/>
              <a:defRPr/>
            </a:pPr>
            <a:endParaRPr lang="en-GB" altLang="fr-FR" sz="2400" dirty="0">
              <a:latin typeface="Arial" charset="0"/>
              <a:cs typeface="Arial" charset="0"/>
            </a:endParaRPr>
          </a:p>
          <a:p>
            <a:pPr eaLnBrk="1" hangingPunct="1">
              <a:buFontTx/>
              <a:buNone/>
              <a:defRPr/>
            </a:pPr>
            <a:endParaRPr lang="fr-CH" sz="2400" dirty="0" smtClean="0">
              <a:solidFill>
                <a:srgbClr val="013A79"/>
              </a:solidFill>
              <a:latin typeface="Arial" charset="0"/>
              <a:cs typeface="Arial" charset="0"/>
            </a:endParaRPr>
          </a:p>
          <a:p>
            <a:pPr eaLnBrk="1" hangingPunct="1">
              <a:buFontTx/>
              <a:buNone/>
              <a:defRPr/>
            </a:pPr>
            <a:endParaRPr lang="fr-CH" sz="2400" dirty="0" smtClean="0">
              <a:solidFill>
                <a:srgbClr val="013A79"/>
              </a:solidFill>
              <a:latin typeface="Arial" charset="0"/>
              <a:cs typeface="Arial" charset="0"/>
            </a:endParaRPr>
          </a:p>
        </p:txBody>
      </p:sp>
    </p:spTree>
    <p:extLst>
      <p:ext uri="{BB962C8B-B14F-4D97-AF65-F5344CB8AC3E}">
        <p14:creationId xmlns:p14="http://schemas.microsoft.com/office/powerpoint/2010/main" val="1735046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11560" y="1412776"/>
            <a:ext cx="7772400" cy="5247878"/>
          </a:xfrm>
        </p:spPr>
        <p:txBody>
          <a:bodyPr/>
          <a:lstStyle/>
          <a:p>
            <a:pPr marL="0" indent="0" algn="just">
              <a:buNone/>
              <a:defRPr/>
            </a:pPr>
            <a:r>
              <a:rPr lang="en-GB" sz="2400" b="1" dirty="0">
                <a:solidFill>
                  <a:schemeClr val="accent2"/>
                </a:solidFill>
                <a:latin typeface="Arial" pitchFamily="34" charset="0"/>
                <a:cs typeface="Arial" pitchFamily="34" charset="0"/>
              </a:rPr>
              <a:t>Objectives of ISO 26000</a:t>
            </a:r>
          </a:p>
          <a:p>
            <a:pPr algn="just">
              <a:spcBef>
                <a:spcPts val="1200"/>
              </a:spcBef>
              <a:defRPr/>
            </a:pPr>
            <a:r>
              <a:rPr lang="en-US" sz="2200" dirty="0">
                <a:latin typeface="Arial" pitchFamily="34" charset="0"/>
                <a:cs typeface="Arial" pitchFamily="34" charset="0"/>
              </a:rPr>
              <a:t>to assist </a:t>
            </a:r>
            <a:r>
              <a:rPr lang="en-US" sz="2200" b="1" u="sng" dirty="0">
                <a:latin typeface="Arial" pitchFamily="34" charset="0"/>
                <a:cs typeface="Arial" pitchFamily="34" charset="0"/>
              </a:rPr>
              <a:t>all kinds of organizations</a:t>
            </a:r>
            <a:r>
              <a:rPr lang="en-US" sz="2200" b="1" dirty="0">
                <a:latin typeface="Arial" pitchFamily="34" charset="0"/>
                <a:cs typeface="Arial" pitchFamily="34" charset="0"/>
              </a:rPr>
              <a:t> </a:t>
            </a:r>
            <a:r>
              <a:rPr lang="en-US" sz="2200" dirty="0">
                <a:latin typeface="Arial" pitchFamily="34" charset="0"/>
                <a:cs typeface="Arial" pitchFamily="34" charset="0"/>
              </a:rPr>
              <a:t>in contributing to sustainable </a:t>
            </a:r>
            <a:r>
              <a:rPr lang="en-US" sz="2200" dirty="0" smtClean="0">
                <a:latin typeface="Arial" pitchFamily="34" charset="0"/>
                <a:cs typeface="Arial" pitchFamily="34" charset="0"/>
              </a:rPr>
              <a:t>development.</a:t>
            </a:r>
            <a:endParaRPr lang="en-US" sz="2200" dirty="0">
              <a:latin typeface="Arial" pitchFamily="34" charset="0"/>
              <a:cs typeface="Arial" pitchFamily="34" charset="0"/>
            </a:endParaRPr>
          </a:p>
          <a:p>
            <a:pPr algn="just">
              <a:spcBef>
                <a:spcPts val="1200"/>
              </a:spcBef>
              <a:defRPr/>
            </a:pPr>
            <a:r>
              <a:rPr lang="en-US" sz="2200" dirty="0">
                <a:latin typeface="Arial" pitchFamily="34" charset="0"/>
                <a:cs typeface="Arial" pitchFamily="34" charset="0"/>
              </a:rPr>
              <a:t>to encourage organizations to go beyond legal compliance, recognizing that compliance with law is a fundamental duty of any organization and an essential part of their social </a:t>
            </a:r>
            <a:r>
              <a:rPr lang="en-US" sz="2200" dirty="0" smtClean="0">
                <a:latin typeface="Arial" pitchFamily="34" charset="0"/>
                <a:cs typeface="Arial" pitchFamily="34" charset="0"/>
              </a:rPr>
              <a:t>responsibility.</a:t>
            </a:r>
            <a:endParaRPr lang="en-US" sz="2200" dirty="0">
              <a:latin typeface="Arial" pitchFamily="34" charset="0"/>
              <a:cs typeface="Arial" pitchFamily="34" charset="0"/>
            </a:endParaRPr>
          </a:p>
          <a:p>
            <a:pPr algn="just">
              <a:spcBef>
                <a:spcPts val="1200"/>
              </a:spcBef>
              <a:defRPr/>
            </a:pPr>
            <a:r>
              <a:rPr lang="en-US" sz="2200" dirty="0">
                <a:latin typeface="Arial" pitchFamily="34" charset="0"/>
                <a:cs typeface="Arial" pitchFamily="34" charset="0"/>
              </a:rPr>
              <a:t>to promote common understanding in the field of social </a:t>
            </a:r>
            <a:r>
              <a:rPr lang="en-US" sz="2200" dirty="0" smtClean="0">
                <a:latin typeface="Arial" pitchFamily="34" charset="0"/>
                <a:cs typeface="Arial" pitchFamily="34" charset="0"/>
              </a:rPr>
              <a:t>responsibility.</a:t>
            </a:r>
            <a:endParaRPr lang="en-US" sz="2200" dirty="0">
              <a:latin typeface="Arial" pitchFamily="34" charset="0"/>
              <a:cs typeface="Arial" pitchFamily="34" charset="0"/>
            </a:endParaRPr>
          </a:p>
          <a:p>
            <a:pPr algn="just">
              <a:spcBef>
                <a:spcPts val="1200"/>
              </a:spcBef>
              <a:defRPr/>
            </a:pPr>
            <a:r>
              <a:rPr lang="en-US" sz="2200" dirty="0">
                <a:latin typeface="Arial" pitchFamily="34" charset="0"/>
                <a:cs typeface="Arial" pitchFamily="34" charset="0"/>
              </a:rPr>
              <a:t>to complement other instruments and initiatives for social responsibility, not to replace </a:t>
            </a:r>
            <a:r>
              <a:rPr lang="en-US" sz="2200" dirty="0" smtClean="0">
                <a:latin typeface="Arial" pitchFamily="34" charset="0"/>
                <a:cs typeface="Arial" pitchFamily="34" charset="0"/>
              </a:rPr>
              <a:t>them.</a:t>
            </a:r>
            <a:endParaRPr lang="en-US" sz="2200" dirty="0">
              <a:latin typeface="Arial" pitchFamily="34" charset="0"/>
              <a:cs typeface="Arial" pitchFamily="34" charset="0"/>
            </a:endParaRPr>
          </a:p>
          <a:p>
            <a:pPr marL="0" indent="0" algn="just">
              <a:spcBef>
                <a:spcPts val="1200"/>
              </a:spcBef>
              <a:buNone/>
              <a:defRPr/>
            </a:pPr>
            <a:r>
              <a:rPr lang="en-US" sz="2200" dirty="0">
                <a:latin typeface="Arial" pitchFamily="34" charset="0"/>
                <a:cs typeface="Arial" pitchFamily="34" charset="0"/>
              </a:rPr>
              <a:t>► </a:t>
            </a:r>
            <a:r>
              <a:rPr lang="en-US" sz="2200" u="sng" dirty="0">
                <a:latin typeface="Arial" pitchFamily="34" charset="0"/>
                <a:cs typeface="Arial" pitchFamily="34" charset="0"/>
              </a:rPr>
              <a:t>Thus, ISO 26000 is a </a:t>
            </a:r>
            <a:r>
              <a:rPr lang="en-US" sz="2200" b="1" u="sng" dirty="0">
                <a:latin typeface="Arial" pitchFamily="34" charset="0"/>
                <a:cs typeface="Arial" pitchFamily="34" charset="0"/>
              </a:rPr>
              <a:t>voluntary guidance standard</a:t>
            </a:r>
            <a:r>
              <a:rPr lang="en-US" sz="2200" u="sng" dirty="0">
                <a:latin typeface="Arial" pitchFamily="34" charset="0"/>
                <a:cs typeface="Arial" pitchFamily="34" charset="0"/>
              </a:rPr>
              <a:t>!</a:t>
            </a:r>
            <a:endParaRPr lang="en-GB" sz="2200" u="sng" dirty="0">
              <a:latin typeface="Arial" pitchFamily="34" charset="0"/>
              <a:cs typeface="Arial" pitchFamily="34" charset="0"/>
            </a:endParaRPr>
          </a:p>
          <a:p>
            <a:pPr marL="0" indent="0">
              <a:buFontTx/>
              <a:buNone/>
              <a:defRPr/>
            </a:pPr>
            <a:endParaRPr lang="en-US" dirty="0">
              <a:latin typeface="Arial" pitchFamily="34" charset="0"/>
              <a:cs typeface="Arial" pitchFamily="34" charset="0"/>
            </a:endParaRPr>
          </a:p>
          <a:p>
            <a:pPr algn="just">
              <a:defRPr/>
            </a:pPr>
            <a:endParaRPr lang="fr-CH" dirty="0"/>
          </a:p>
        </p:txBody>
      </p:sp>
      <p:sp>
        <p:nvSpPr>
          <p:cNvPr id="4" name="Espace réservé du numéro de diapositive 3"/>
          <p:cNvSpPr>
            <a:spLocks noGrp="1"/>
          </p:cNvSpPr>
          <p:nvPr>
            <p:ph type="sldNum" sz="quarter" idx="12"/>
          </p:nvPr>
        </p:nvSpPr>
        <p:spPr/>
        <p:txBody>
          <a:bodyPr/>
          <a:lstStyle/>
          <a:p>
            <a:pPr>
              <a:defRPr/>
            </a:pPr>
            <a:fld id="{E1AB5DD0-3E2D-4BB3-9236-2D3BA3B3CBC1}" type="slidenum">
              <a:rPr lang="fr-FR" smtClean="0"/>
              <a:pPr>
                <a:defRPr/>
              </a:pPr>
              <a:t>4</a:t>
            </a:fld>
            <a:endParaRPr lang="fr-FR"/>
          </a:p>
        </p:txBody>
      </p:sp>
    </p:spTree>
    <p:extLst>
      <p:ext uri="{BB962C8B-B14F-4D97-AF65-F5344CB8AC3E}">
        <p14:creationId xmlns:p14="http://schemas.microsoft.com/office/powerpoint/2010/main" val="8839002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u numéro de diapositive 3"/>
          <p:cNvSpPr>
            <a:spLocks noGrp="1"/>
          </p:cNvSpPr>
          <p:nvPr>
            <p:ph type="sldNum" sz="quarter" idx="12"/>
          </p:nvPr>
        </p:nvSpPr>
        <p:spPr>
          <a:noFill/>
        </p:spPr>
        <p:txBody>
          <a:bodyPr/>
          <a:lstStyle/>
          <a:p>
            <a:fld id="{994A0BC4-3992-4C29-821D-6EE2828E2F9B}" type="slidenum">
              <a:rPr lang="fr-FR" smtClean="0"/>
              <a:pPr/>
              <a:t>5</a:t>
            </a:fld>
            <a:endParaRPr lang="fr-FR" smtClean="0"/>
          </a:p>
        </p:txBody>
      </p:sp>
      <p:sp>
        <p:nvSpPr>
          <p:cNvPr id="4099" name="Espace réservé du contenu 4"/>
          <p:cNvSpPr>
            <a:spLocks noGrp="1"/>
          </p:cNvSpPr>
          <p:nvPr>
            <p:ph idx="1"/>
          </p:nvPr>
        </p:nvSpPr>
        <p:spPr>
          <a:xfrm>
            <a:off x="539552" y="1412776"/>
            <a:ext cx="8032948" cy="4943450"/>
          </a:xfrm>
        </p:spPr>
        <p:txBody>
          <a:bodyPr/>
          <a:lstStyle/>
          <a:p>
            <a:pPr marL="57150" indent="0">
              <a:buNone/>
              <a:defRPr/>
            </a:pPr>
            <a:r>
              <a:rPr lang="en-US" sz="2400" b="1" dirty="0">
                <a:solidFill>
                  <a:schemeClr val="accent2"/>
                </a:solidFill>
                <a:latin typeface="Arial" pitchFamily="34" charset="0"/>
                <a:cs typeface="Arial" pitchFamily="34" charset="0"/>
              </a:rPr>
              <a:t>What ISO 26000 is not</a:t>
            </a:r>
            <a:r>
              <a:rPr lang="en-US" sz="2400" b="1" dirty="0" smtClean="0">
                <a:solidFill>
                  <a:schemeClr val="accent2"/>
                </a:solidFill>
                <a:latin typeface="Arial" pitchFamily="34" charset="0"/>
                <a:cs typeface="Arial" pitchFamily="34" charset="0"/>
              </a:rPr>
              <a:t>!</a:t>
            </a:r>
          </a:p>
          <a:p>
            <a:pPr marL="57150" indent="0">
              <a:buNone/>
              <a:defRPr/>
            </a:pPr>
            <a:endParaRPr lang="en-US" sz="500" b="1" dirty="0">
              <a:solidFill>
                <a:schemeClr val="accent2"/>
              </a:solidFill>
              <a:latin typeface="Arial" pitchFamily="34" charset="0"/>
              <a:cs typeface="Arial" pitchFamily="34" charset="0"/>
            </a:endParaRPr>
          </a:p>
          <a:p>
            <a:pPr marL="363538" lvl="1" indent="-276225" algn="just">
              <a:spcAft>
                <a:spcPts val="1200"/>
              </a:spcAft>
              <a:buFont typeface="Arial" panose="020B0604020202020204" pitchFamily="34" charset="0"/>
              <a:buChar char="•"/>
              <a:defRPr/>
            </a:pPr>
            <a:r>
              <a:rPr lang="en-US" sz="2400" dirty="0">
                <a:latin typeface="Arial" pitchFamily="34" charset="0"/>
                <a:cs typeface="Arial" pitchFamily="34" charset="0"/>
              </a:rPr>
              <a:t>ISO 26000 is not a management system </a:t>
            </a:r>
            <a:r>
              <a:rPr lang="en-US" sz="2400" dirty="0" smtClean="0">
                <a:latin typeface="Arial" pitchFamily="34" charset="0"/>
                <a:cs typeface="Arial" pitchFamily="34" charset="0"/>
              </a:rPr>
              <a:t>standard.</a:t>
            </a:r>
            <a:endParaRPr lang="en-US" sz="2400" dirty="0">
              <a:latin typeface="Arial" pitchFamily="34" charset="0"/>
              <a:cs typeface="Arial" pitchFamily="34" charset="0"/>
            </a:endParaRPr>
          </a:p>
          <a:p>
            <a:pPr marL="363538" lvl="1" indent="-276225" algn="just">
              <a:spcAft>
                <a:spcPts val="1200"/>
              </a:spcAft>
              <a:buFont typeface="Arial" panose="020B0604020202020204" pitchFamily="34" charset="0"/>
              <a:buChar char="•"/>
              <a:defRPr/>
            </a:pPr>
            <a:r>
              <a:rPr lang="en-US" sz="2400" dirty="0">
                <a:latin typeface="Arial" pitchFamily="34" charset="0"/>
                <a:cs typeface="Arial" pitchFamily="34" charset="0"/>
              </a:rPr>
              <a:t>It is not intended or appropriate for certification purposes or regulatory or contractual </a:t>
            </a:r>
            <a:r>
              <a:rPr lang="en-US" sz="2400" dirty="0" smtClean="0">
                <a:latin typeface="Arial" pitchFamily="34" charset="0"/>
                <a:cs typeface="Arial" pitchFamily="34" charset="0"/>
              </a:rPr>
              <a:t>use.</a:t>
            </a:r>
            <a:endParaRPr lang="en-US" sz="2400" dirty="0">
              <a:latin typeface="Arial" pitchFamily="34" charset="0"/>
              <a:cs typeface="Arial" pitchFamily="34" charset="0"/>
            </a:endParaRPr>
          </a:p>
          <a:p>
            <a:pPr marL="363538" lvl="1" indent="-276225" algn="just">
              <a:spcAft>
                <a:spcPts val="1200"/>
              </a:spcAft>
              <a:buFont typeface="Arial" panose="020B0604020202020204" pitchFamily="34" charset="0"/>
              <a:buChar char="•"/>
              <a:defRPr/>
            </a:pPr>
            <a:r>
              <a:rPr lang="en-US" sz="2400" dirty="0">
                <a:latin typeface="Arial" pitchFamily="34" charset="0"/>
                <a:cs typeface="Arial" pitchFamily="34" charset="0"/>
              </a:rPr>
              <a:t>Any offer to certify, or claims to be certified, to ISO 26000 would be a misrepresentation of the intent and purpose and a misuse of ISO </a:t>
            </a:r>
            <a:r>
              <a:rPr lang="en-US" sz="2400" dirty="0" smtClean="0">
                <a:latin typeface="Arial" pitchFamily="34" charset="0"/>
                <a:cs typeface="Arial" pitchFamily="34" charset="0"/>
              </a:rPr>
              <a:t>26000.</a:t>
            </a:r>
            <a:endParaRPr lang="en-US" sz="2400" dirty="0">
              <a:latin typeface="Arial" pitchFamily="34" charset="0"/>
              <a:cs typeface="Arial" pitchFamily="34" charset="0"/>
            </a:endParaRPr>
          </a:p>
          <a:p>
            <a:pPr marL="363538" lvl="1" indent="-276225" algn="just">
              <a:spcAft>
                <a:spcPts val="1200"/>
              </a:spcAft>
              <a:buFont typeface="Arial" panose="020B0604020202020204" pitchFamily="34" charset="0"/>
              <a:buChar char="•"/>
              <a:defRPr/>
            </a:pPr>
            <a:r>
              <a:rPr lang="en-US" sz="2400" dirty="0">
                <a:latin typeface="Arial" pitchFamily="34" charset="0"/>
                <a:cs typeface="Arial" pitchFamily="34" charset="0"/>
              </a:rPr>
              <a:t>As ISO 26000 does not contain requirements, any such certification would not be a demonstration of </a:t>
            </a:r>
            <a:r>
              <a:rPr lang="en-US" sz="2400" dirty="0" smtClean="0">
                <a:latin typeface="Arial" pitchFamily="34" charset="0"/>
                <a:cs typeface="Arial" pitchFamily="34" charset="0"/>
              </a:rPr>
              <a:t>conformity.</a:t>
            </a:r>
            <a:endParaRPr lang="fr-CH" sz="6600" dirty="0">
              <a:latin typeface="Arial" pitchFamily="34" charset="0"/>
              <a:cs typeface="Arial" pitchFamily="34" charset="0"/>
            </a:endParaRPr>
          </a:p>
          <a:p>
            <a:pPr>
              <a:defRPr/>
            </a:pPr>
            <a:endParaRPr lang="en-US" sz="2400" dirty="0">
              <a:latin typeface="Arial" pitchFamily="34" charset="0"/>
              <a:cs typeface="Arial" pitchFamily="34" charset="0"/>
            </a:endParaRPr>
          </a:p>
          <a:p>
            <a:pPr algn="just">
              <a:spcAft>
                <a:spcPts val="1200"/>
              </a:spcAft>
            </a:pPr>
            <a:endParaRPr lang="en-GB" sz="2400" dirty="0" smtClean="0">
              <a:solidFill>
                <a:srgbClr val="013A79"/>
              </a:solidFill>
              <a:latin typeface="Arial" charset="0"/>
              <a:cs typeface="Arial" charset="0"/>
            </a:endParaRPr>
          </a:p>
        </p:txBody>
      </p:sp>
    </p:spTree>
    <p:extLst>
      <p:ext uri="{BB962C8B-B14F-4D97-AF65-F5344CB8AC3E}">
        <p14:creationId xmlns:p14="http://schemas.microsoft.com/office/powerpoint/2010/main" val="148761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3568" y="1412776"/>
            <a:ext cx="7992888" cy="5445224"/>
          </a:xfrm>
        </p:spPr>
        <p:txBody>
          <a:bodyPr/>
          <a:lstStyle/>
          <a:p>
            <a:pPr marL="0" indent="0">
              <a:spcBef>
                <a:spcPts val="0"/>
              </a:spcBef>
              <a:spcAft>
                <a:spcPts val="0"/>
              </a:spcAft>
              <a:buNone/>
            </a:pPr>
            <a:r>
              <a:rPr lang="en-GB" sz="2400" b="1" dirty="0">
                <a:solidFill>
                  <a:schemeClr val="accent2"/>
                </a:solidFill>
                <a:latin typeface="Arial" panose="020B0604020202020204" pitchFamily="34" charset="0"/>
                <a:cs typeface="Arial" panose="020B0604020202020204" pitchFamily="34" charset="0"/>
              </a:rPr>
              <a:t>Why is ISO 26000 relevant for Business? </a:t>
            </a:r>
          </a:p>
          <a:p>
            <a:pPr>
              <a:spcAft>
                <a:spcPts val="1200"/>
              </a:spcAft>
            </a:pPr>
            <a:r>
              <a:rPr lang="en-GB" sz="2200" dirty="0">
                <a:latin typeface="Arial" panose="020B0604020202020204" pitchFamily="34" charset="0"/>
                <a:cs typeface="Arial" panose="020B0604020202020204" pitchFamily="34" charset="0"/>
              </a:rPr>
              <a:t>The fact that it was developed through a global consensus process has given ISO 26000 a high profile and attracted significant </a:t>
            </a:r>
            <a:r>
              <a:rPr lang="en-GB" sz="2200" dirty="0" smtClean="0">
                <a:latin typeface="Arial" panose="020B0604020202020204" pitchFamily="34" charset="0"/>
                <a:cs typeface="Arial" panose="020B0604020202020204" pitchFamily="34" charset="0"/>
              </a:rPr>
              <a:t>attention.</a:t>
            </a:r>
            <a:endParaRPr lang="en-GB" sz="2200" dirty="0">
              <a:latin typeface="Arial" panose="020B0604020202020204" pitchFamily="34" charset="0"/>
              <a:cs typeface="Arial" panose="020B0604020202020204" pitchFamily="34" charset="0"/>
            </a:endParaRPr>
          </a:p>
          <a:p>
            <a:pPr>
              <a:spcAft>
                <a:spcPts val="1200"/>
              </a:spcAft>
            </a:pPr>
            <a:r>
              <a:rPr lang="en-GB" sz="2200" dirty="0">
                <a:latin typeface="Arial" panose="020B0604020202020204" pitchFamily="34" charset="0"/>
                <a:cs typeface="Arial" panose="020B0604020202020204" pitchFamily="34" charset="0"/>
              </a:rPr>
              <a:t>It is frequently listed together with the ILO Tripartite Declaration, the OECD Guidelines for Multinational Enterprises, the UN Guiding Principles on Business and Human Rights, and the UN Global Compact as one of the main international instruments to guide business on social </a:t>
            </a:r>
            <a:r>
              <a:rPr lang="en-GB" sz="2200" dirty="0" smtClean="0">
                <a:latin typeface="Arial" panose="020B0604020202020204" pitchFamily="34" charset="0"/>
                <a:cs typeface="Arial" panose="020B0604020202020204" pitchFamily="34" charset="0"/>
              </a:rPr>
              <a:t>responsibility.</a:t>
            </a:r>
          </a:p>
          <a:p>
            <a:pPr>
              <a:defRPr/>
            </a:pPr>
            <a:r>
              <a:rPr lang="en-GB" sz="2200" dirty="0" smtClean="0">
                <a:latin typeface="Arial" panose="020B0604020202020204" pitchFamily="34" charset="0"/>
                <a:cs typeface="Arial" panose="020B0604020202020204" pitchFamily="34" charset="0"/>
              </a:rPr>
              <a:t>Companies should be aware of ISO 26000 in order to respond to any potential requests from consumers, NGOs or customers. </a:t>
            </a:r>
          </a:p>
          <a:p>
            <a:pPr>
              <a:spcAft>
                <a:spcPts val="1200"/>
              </a:spcAft>
            </a:pPr>
            <a:endParaRPr lang="fr-CH" sz="2400" dirty="0" smtClean="0">
              <a:solidFill>
                <a:srgbClr val="013A79"/>
              </a:solidFill>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pPr>
              <a:defRPr/>
            </a:pPr>
            <a:fld id="{E1AB5DD0-3E2D-4BB3-9236-2D3BA3B3CBC1}" type="slidenum">
              <a:rPr lang="fr-FR" smtClean="0"/>
              <a:pPr>
                <a:defRPr/>
              </a:pPr>
              <a:t>6</a:t>
            </a:fld>
            <a:endParaRPr lang="fr-FR" dirty="0"/>
          </a:p>
        </p:txBody>
      </p:sp>
    </p:spTree>
    <p:extLst>
      <p:ext uri="{BB962C8B-B14F-4D97-AF65-F5344CB8AC3E}">
        <p14:creationId xmlns:p14="http://schemas.microsoft.com/office/powerpoint/2010/main" val="585900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3568" y="1412776"/>
            <a:ext cx="7772400" cy="4035152"/>
          </a:xfrm>
        </p:spPr>
        <p:txBody>
          <a:bodyPr>
            <a:normAutofit fontScale="92500" lnSpcReduction="20000"/>
          </a:bodyPr>
          <a:lstStyle/>
          <a:p>
            <a:pPr marL="0" indent="0">
              <a:buFontTx/>
              <a:buNone/>
              <a:defRPr/>
            </a:pPr>
            <a:r>
              <a:rPr lang="en-GB" sz="2400" b="1" dirty="0">
                <a:solidFill>
                  <a:schemeClr val="accent2"/>
                </a:solidFill>
                <a:latin typeface="Arial" panose="020B0604020202020204" pitchFamily="34" charset="0"/>
                <a:cs typeface="Arial" panose="020B0604020202020204" pitchFamily="34" charset="0"/>
              </a:rPr>
              <a:t>Seven Principles of social responsibility for organisations:</a:t>
            </a:r>
          </a:p>
          <a:p>
            <a:pPr>
              <a:buFont typeface="Wingdings" panose="05000000000000000000" pitchFamily="2" charset="2"/>
              <a:buChar char="v"/>
              <a:defRPr/>
            </a:pPr>
            <a:r>
              <a:rPr lang="en-GB" sz="2200" b="1" dirty="0">
                <a:latin typeface="Arial" panose="020B0604020202020204" pitchFamily="34" charset="0"/>
                <a:cs typeface="Arial" panose="020B0604020202020204" pitchFamily="34" charset="0"/>
              </a:rPr>
              <a:t>Accountability</a:t>
            </a:r>
            <a:r>
              <a:rPr lang="en-GB" sz="2200" dirty="0">
                <a:latin typeface="Arial" panose="020B0604020202020204" pitchFamily="34" charset="0"/>
                <a:cs typeface="Arial" panose="020B0604020202020204" pitchFamily="34" charset="0"/>
              </a:rPr>
              <a:t> for impacts on society, the economy and the </a:t>
            </a:r>
            <a:r>
              <a:rPr lang="en-GB" sz="2200" dirty="0" smtClean="0">
                <a:latin typeface="Arial" panose="020B0604020202020204" pitchFamily="34" charset="0"/>
                <a:cs typeface="Arial" panose="020B0604020202020204" pitchFamily="34" charset="0"/>
              </a:rPr>
              <a:t>environment</a:t>
            </a:r>
            <a:endParaRPr lang="en-GB" sz="2200" dirty="0">
              <a:latin typeface="Arial" panose="020B0604020202020204" pitchFamily="34" charset="0"/>
              <a:cs typeface="Arial" panose="020B0604020202020204" pitchFamily="34" charset="0"/>
            </a:endParaRPr>
          </a:p>
          <a:p>
            <a:pPr>
              <a:buFont typeface="Wingdings" panose="05000000000000000000" pitchFamily="2" charset="2"/>
              <a:buChar char="v"/>
              <a:defRPr/>
            </a:pPr>
            <a:r>
              <a:rPr lang="en-GB" sz="2200" b="1" dirty="0">
                <a:latin typeface="Arial" panose="020B0604020202020204" pitchFamily="34" charset="0"/>
                <a:cs typeface="Arial" panose="020B0604020202020204" pitchFamily="34" charset="0"/>
              </a:rPr>
              <a:t>Transparency </a:t>
            </a:r>
            <a:r>
              <a:rPr lang="en-GB" sz="2200" dirty="0">
                <a:latin typeface="Arial" panose="020B0604020202020204" pitchFamily="34" charset="0"/>
                <a:cs typeface="Arial" panose="020B0604020202020204" pitchFamily="34" charset="0"/>
              </a:rPr>
              <a:t>in decisions and activities that impact on society and the </a:t>
            </a:r>
            <a:r>
              <a:rPr lang="en-GB" sz="2200" dirty="0" smtClean="0">
                <a:latin typeface="Arial" panose="020B0604020202020204" pitchFamily="34" charset="0"/>
                <a:cs typeface="Arial" panose="020B0604020202020204" pitchFamily="34" charset="0"/>
              </a:rPr>
              <a:t>environment</a:t>
            </a:r>
            <a:endParaRPr lang="en-GB" sz="2200" dirty="0">
              <a:latin typeface="Arial" panose="020B0604020202020204" pitchFamily="34" charset="0"/>
              <a:cs typeface="Arial" panose="020B0604020202020204" pitchFamily="34" charset="0"/>
            </a:endParaRPr>
          </a:p>
          <a:p>
            <a:pPr>
              <a:buFont typeface="Wingdings" panose="05000000000000000000" pitchFamily="2" charset="2"/>
              <a:buChar char="v"/>
              <a:defRPr/>
            </a:pPr>
            <a:r>
              <a:rPr lang="en-GB" sz="2200" b="1" dirty="0">
                <a:latin typeface="Arial" panose="020B0604020202020204" pitchFamily="34" charset="0"/>
                <a:cs typeface="Arial" panose="020B0604020202020204" pitchFamily="34" charset="0"/>
              </a:rPr>
              <a:t>Ethical behaviour</a:t>
            </a:r>
          </a:p>
          <a:p>
            <a:pPr>
              <a:buFont typeface="Wingdings" panose="05000000000000000000" pitchFamily="2" charset="2"/>
              <a:buChar char="v"/>
              <a:defRPr/>
            </a:pPr>
            <a:r>
              <a:rPr lang="en-GB" sz="2200" b="1" dirty="0">
                <a:latin typeface="Arial" panose="020B0604020202020204" pitchFamily="34" charset="0"/>
                <a:cs typeface="Arial" panose="020B0604020202020204" pitchFamily="34" charset="0"/>
              </a:rPr>
              <a:t>Respect, consideration and responsiveness towards stakeholder interests</a:t>
            </a:r>
            <a:r>
              <a:rPr lang="en-GB" sz="2200" dirty="0">
                <a:latin typeface="Arial" panose="020B0604020202020204" pitchFamily="34" charset="0"/>
                <a:cs typeface="Arial" panose="020B0604020202020204" pitchFamily="34" charset="0"/>
              </a:rPr>
              <a:t> </a:t>
            </a:r>
          </a:p>
          <a:p>
            <a:pPr>
              <a:buFont typeface="Wingdings" panose="05000000000000000000" pitchFamily="2" charset="2"/>
              <a:buChar char="v"/>
              <a:defRPr/>
            </a:pPr>
            <a:r>
              <a:rPr lang="en-GB" sz="2200" b="1" dirty="0">
                <a:latin typeface="Arial" panose="020B0604020202020204" pitchFamily="34" charset="0"/>
                <a:cs typeface="Arial" panose="020B0604020202020204" pitchFamily="34" charset="0"/>
              </a:rPr>
              <a:t>Respect for the rule of law</a:t>
            </a:r>
          </a:p>
          <a:p>
            <a:pPr>
              <a:buFont typeface="Wingdings" panose="05000000000000000000" pitchFamily="2" charset="2"/>
              <a:buChar char="v"/>
              <a:defRPr/>
            </a:pPr>
            <a:r>
              <a:rPr lang="en-GB" sz="2200" b="1" dirty="0">
                <a:latin typeface="Arial" panose="020B0604020202020204" pitchFamily="34" charset="0"/>
                <a:cs typeface="Arial" panose="020B0604020202020204" pitchFamily="34" charset="0"/>
              </a:rPr>
              <a:t>Respect for international norms of behaviour</a:t>
            </a:r>
          </a:p>
          <a:p>
            <a:pPr>
              <a:buFont typeface="Wingdings" panose="05000000000000000000" pitchFamily="2" charset="2"/>
              <a:buChar char="v"/>
              <a:defRPr/>
            </a:pPr>
            <a:r>
              <a:rPr lang="en-GB" sz="2200" b="1" dirty="0">
                <a:latin typeface="Arial" panose="020B0604020202020204" pitchFamily="34" charset="0"/>
                <a:cs typeface="Arial" panose="020B0604020202020204" pitchFamily="34" charset="0"/>
              </a:rPr>
              <a:t>Respect for human rights </a:t>
            </a:r>
            <a:r>
              <a:rPr lang="en-GB" sz="2200" dirty="0">
                <a:latin typeface="Arial" panose="020B0604020202020204" pitchFamily="34" charset="0"/>
                <a:cs typeface="Arial" panose="020B0604020202020204" pitchFamily="34" charset="0"/>
              </a:rPr>
              <a:t>and recognition of their importance and universality</a:t>
            </a:r>
          </a:p>
        </p:txBody>
      </p:sp>
      <p:sp>
        <p:nvSpPr>
          <p:cNvPr id="4" name="Espace réservé du numéro de diapositive 3"/>
          <p:cNvSpPr>
            <a:spLocks noGrp="1"/>
          </p:cNvSpPr>
          <p:nvPr>
            <p:ph type="sldNum" sz="quarter" idx="12"/>
          </p:nvPr>
        </p:nvSpPr>
        <p:spPr/>
        <p:txBody>
          <a:bodyPr/>
          <a:lstStyle/>
          <a:p>
            <a:pPr>
              <a:defRPr/>
            </a:pPr>
            <a:fld id="{E1AB5DD0-3E2D-4BB3-9236-2D3BA3B3CBC1}" type="slidenum">
              <a:rPr lang="fr-FR" smtClean="0"/>
              <a:pPr>
                <a:defRPr/>
              </a:pPr>
              <a:t>7</a:t>
            </a:fld>
            <a:endParaRPr lang="fr-FR" dirty="0"/>
          </a:p>
        </p:txBody>
      </p:sp>
    </p:spTree>
    <p:extLst>
      <p:ext uri="{BB962C8B-B14F-4D97-AF65-F5344CB8AC3E}">
        <p14:creationId xmlns:p14="http://schemas.microsoft.com/office/powerpoint/2010/main" val="3603271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800" y="1412776"/>
            <a:ext cx="7772400" cy="4683224"/>
          </a:xfrm>
        </p:spPr>
        <p:txBody>
          <a:bodyPr/>
          <a:lstStyle/>
          <a:p>
            <a:pPr marL="0" indent="0" algn="just">
              <a:buFontTx/>
              <a:buNone/>
              <a:defRPr/>
            </a:pPr>
            <a:r>
              <a:rPr lang="en-GB" sz="2400" b="1" dirty="0">
                <a:solidFill>
                  <a:schemeClr val="accent2"/>
                </a:solidFill>
                <a:latin typeface="Arial" panose="020B0604020202020204" pitchFamily="34" charset="0"/>
                <a:cs typeface="Arial" panose="020B0604020202020204" pitchFamily="34" charset="0"/>
              </a:rPr>
              <a:t>Core subjects</a:t>
            </a:r>
          </a:p>
          <a:p>
            <a:pPr>
              <a:defRPr/>
            </a:pPr>
            <a:r>
              <a:rPr lang="en-GB" sz="2200" dirty="0" smtClean="0">
                <a:latin typeface="Arial" panose="020B0604020202020204" pitchFamily="34" charset="0"/>
                <a:cs typeface="Arial" panose="020B0604020202020204" pitchFamily="34" charset="0"/>
              </a:rPr>
              <a:t>Review </a:t>
            </a:r>
            <a:r>
              <a:rPr lang="en-GB" sz="2200" dirty="0">
                <a:latin typeface="Arial" panose="020B0604020202020204" pitchFamily="34" charset="0"/>
                <a:cs typeface="Arial" panose="020B0604020202020204" pitchFamily="34" charset="0"/>
              </a:rPr>
              <a:t>all the core subjects to identify which issues are </a:t>
            </a:r>
            <a:r>
              <a:rPr lang="en-GB" sz="2200" dirty="0" smtClean="0">
                <a:latin typeface="Arial" panose="020B0604020202020204" pitchFamily="34" charset="0"/>
                <a:cs typeface="Arial" panose="020B0604020202020204" pitchFamily="34" charset="0"/>
              </a:rPr>
              <a:t>relevant.</a:t>
            </a:r>
            <a:endParaRPr lang="en-GB" sz="2200"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Assess the extent of the organization's </a:t>
            </a:r>
            <a:r>
              <a:rPr lang="en-GB" sz="2200" dirty="0" smtClean="0">
                <a:latin typeface="Arial" panose="020B0604020202020204" pitchFamily="34" charset="0"/>
                <a:cs typeface="Arial" panose="020B0604020202020204" pitchFamily="34" charset="0"/>
              </a:rPr>
              <a:t>impacts.</a:t>
            </a:r>
            <a:endParaRPr lang="en-GB" sz="2200" dirty="0">
              <a:latin typeface="Arial" panose="020B0604020202020204" pitchFamily="34" charset="0"/>
              <a:cs typeface="Arial" panose="020B0604020202020204" pitchFamily="34" charset="0"/>
            </a:endParaRPr>
          </a:p>
          <a:p>
            <a:pPr>
              <a:defRPr/>
            </a:pPr>
            <a:endParaRPr lang="en-GB" sz="2200" dirty="0">
              <a:latin typeface="Arial" panose="020B0604020202020204" pitchFamily="34" charset="0"/>
              <a:cs typeface="Arial" panose="020B0604020202020204" pitchFamily="34" charset="0"/>
            </a:endParaRPr>
          </a:p>
          <a:p>
            <a:pPr>
              <a:buFont typeface="Wingdings" panose="05000000000000000000" pitchFamily="2" charset="2"/>
              <a:buChar char="v"/>
              <a:defRPr/>
            </a:pPr>
            <a:r>
              <a:rPr lang="en-GB" sz="2200" dirty="0">
                <a:latin typeface="Arial" panose="020B0604020202020204" pitchFamily="34" charset="0"/>
                <a:cs typeface="Arial" panose="020B0604020202020204" pitchFamily="34" charset="0"/>
              </a:rPr>
              <a:t>There are no concrete recommendations - ISO 26000 is not a check </a:t>
            </a:r>
            <a:r>
              <a:rPr lang="en-GB" sz="2200" dirty="0" smtClean="0">
                <a:latin typeface="Arial" panose="020B0604020202020204" pitchFamily="34" charset="0"/>
                <a:cs typeface="Arial" panose="020B0604020202020204" pitchFamily="34" charset="0"/>
              </a:rPr>
              <a:t>list.</a:t>
            </a:r>
            <a:endParaRPr lang="en-GB" sz="2200" dirty="0">
              <a:latin typeface="Arial" panose="020B0604020202020204" pitchFamily="34" charset="0"/>
              <a:cs typeface="Arial" panose="020B0604020202020204" pitchFamily="34" charset="0"/>
            </a:endParaRPr>
          </a:p>
          <a:p>
            <a:pPr>
              <a:buFont typeface="Wingdings" panose="05000000000000000000" pitchFamily="2" charset="2"/>
              <a:buChar char="v"/>
              <a:defRPr/>
            </a:pPr>
            <a:endParaRPr lang="en-GB" sz="2200" dirty="0">
              <a:latin typeface="Arial" panose="020B0604020202020204" pitchFamily="34" charset="0"/>
              <a:cs typeface="Arial" panose="020B0604020202020204" pitchFamily="34" charset="0"/>
            </a:endParaRPr>
          </a:p>
          <a:p>
            <a:pPr>
              <a:buFont typeface="Wingdings" panose="05000000000000000000" pitchFamily="2" charset="2"/>
              <a:buChar char="v"/>
              <a:defRPr/>
            </a:pPr>
            <a:r>
              <a:rPr lang="en-GB" sz="2200" dirty="0">
                <a:latin typeface="Arial" panose="020B0604020202020204" pitchFamily="34" charset="0"/>
                <a:cs typeface="Arial" panose="020B0604020202020204" pitchFamily="34" charset="0"/>
              </a:rPr>
              <a:t>Organisations have to identify themselves if and what kind of action is </a:t>
            </a:r>
            <a:r>
              <a:rPr lang="en-GB" sz="2200" dirty="0" smtClean="0">
                <a:latin typeface="Arial" panose="020B0604020202020204" pitchFamily="34" charset="0"/>
                <a:cs typeface="Arial" panose="020B0604020202020204" pitchFamily="34" charset="0"/>
              </a:rPr>
              <a:t>required.</a:t>
            </a:r>
            <a:endParaRPr lang="en-GB" sz="2200" dirty="0"/>
          </a:p>
          <a:p>
            <a:endParaRPr lang="fr-CH" sz="800" dirty="0" smtClean="0">
              <a:solidFill>
                <a:srgbClr val="013A79"/>
              </a:solidFill>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pPr>
              <a:defRPr/>
            </a:pPr>
            <a:fld id="{E1AB5DD0-3E2D-4BB3-9236-2D3BA3B3CBC1}" type="slidenum">
              <a:rPr lang="fr-FR" smtClean="0"/>
              <a:pPr>
                <a:defRPr/>
              </a:pPr>
              <a:t>8</a:t>
            </a:fld>
            <a:endParaRPr lang="fr-FR"/>
          </a:p>
        </p:txBody>
      </p:sp>
    </p:spTree>
    <p:extLst>
      <p:ext uri="{BB962C8B-B14F-4D97-AF65-F5344CB8AC3E}">
        <p14:creationId xmlns:p14="http://schemas.microsoft.com/office/powerpoint/2010/main" val="747094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800" y="1412776"/>
            <a:ext cx="7772400" cy="4683224"/>
          </a:xfrm>
        </p:spPr>
        <p:txBody>
          <a:bodyPr/>
          <a:lstStyle/>
          <a:p>
            <a:pPr marL="0" indent="0">
              <a:buFontTx/>
              <a:buNone/>
              <a:defRPr/>
            </a:pPr>
            <a:r>
              <a:rPr lang="en-GB" sz="2400" b="1" dirty="0">
                <a:solidFill>
                  <a:schemeClr val="accent2"/>
                </a:solidFill>
                <a:latin typeface="Arial" panose="020B0604020202020204" pitchFamily="34" charset="0"/>
                <a:cs typeface="Arial" panose="020B0604020202020204" pitchFamily="34" charset="0"/>
              </a:rPr>
              <a:t>Guidance on integrating social responsibility</a:t>
            </a:r>
          </a:p>
          <a:p>
            <a:pPr>
              <a:defRPr/>
            </a:pPr>
            <a:r>
              <a:rPr lang="en-GB" sz="2200" dirty="0">
                <a:latin typeface="Arial" panose="020B0604020202020204" pitchFamily="34" charset="0"/>
                <a:cs typeface="Arial" panose="020B0604020202020204" pitchFamily="34" charset="0"/>
              </a:rPr>
              <a:t>Understanding the social responsibility of an organization through due diligence - identify the actual and potential negative social, environmental and economic impacts of an organization's decisions and activities, in order to avert and mitigate those </a:t>
            </a:r>
            <a:r>
              <a:rPr lang="en-GB" sz="2200" dirty="0" smtClean="0">
                <a:latin typeface="Arial" panose="020B0604020202020204" pitchFamily="34" charset="0"/>
                <a:cs typeface="Arial" panose="020B0604020202020204" pitchFamily="34" charset="0"/>
              </a:rPr>
              <a:t>impacts.</a:t>
            </a:r>
            <a:endParaRPr lang="en-GB" sz="2200"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Determining relevance and extent of core subjects and </a:t>
            </a:r>
            <a:r>
              <a:rPr lang="en-GB" sz="2200" dirty="0" smtClean="0">
                <a:latin typeface="Arial" panose="020B0604020202020204" pitchFamily="34" charset="0"/>
                <a:cs typeface="Arial" panose="020B0604020202020204" pitchFamily="34" charset="0"/>
              </a:rPr>
              <a:t>issues.</a:t>
            </a:r>
            <a:endParaRPr lang="en-GB" sz="2200"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Assessing an organization's sphere of influence and exercising </a:t>
            </a:r>
            <a:r>
              <a:rPr lang="en-GB" sz="2200" dirty="0" smtClean="0">
                <a:latin typeface="Arial" panose="020B0604020202020204" pitchFamily="34" charset="0"/>
                <a:cs typeface="Arial" panose="020B0604020202020204" pitchFamily="34" charset="0"/>
              </a:rPr>
              <a:t>influence.</a:t>
            </a:r>
            <a:endParaRPr lang="en-GB" sz="2200"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Establishing priorities for addressing </a:t>
            </a:r>
            <a:r>
              <a:rPr lang="en-GB" sz="2200" dirty="0" smtClean="0">
                <a:latin typeface="Arial" panose="020B0604020202020204" pitchFamily="34" charset="0"/>
                <a:cs typeface="Arial" panose="020B0604020202020204" pitchFamily="34" charset="0"/>
              </a:rPr>
              <a:t>issues.</a:t>
            </a:r>
            <a:endParaRPr lang="en-GB" sz="2200" dirty="0">
              <a:latin typeface="Arial" panose="020B0604020202020204" pitchFamily="34" charset="0"/>
              <a:cs typeface="Arial" panose="020B0604020202020204" pitchFamily="34" charset="0"/>
            </a:endParaRPr>
          </a:p>
          <a:p>
            <a:pPr>
              <a:defRPr/>
            </a:pPr>
            <a:r>
              <a:rPr lang="en-GB" sz="2200" dirty="0">
                <a:latin typeface="Arial" panose="020B0604020202020204" pitchFamily="34" charset="0"/>
                <a:cs typeface="Arial" panose="020B0604020202020204" pitchFamily="34" charset="0"/>
              </a:rPr>
              <a:t>Raising awareness and building SR </a:t>
            </a:r>
            <a:r>
              <a:rPr lang="en-GB" sz="2200" dirty="0" smtClean="0">
                <a:latin typeface="Arial" panose="020B0604020202020204" pitchFamily="34" charset="0"/>
                <a:cs typeface="Arial" panose="020B0604020202020204" pitchFamily="34" charset="0"/>
              </a:rPr>
              <a:t>competency.</a:t>
            </a:r>
            <a:endParaRPr lang="en-GB" sz="2200"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2"/>
          </p:nvPr>
        </p:nvSpPr>
        <p:spPr/>
        <p:txBody>
          <a:bodyPr/>
          <a:lstStyle/>
          <a:p>
            <a:pPr>
              <a:defRPr/>
            </a:pPr>
            <a:fld id="{E1AB5DD0-3E2D-4BB3-9236-2D3BA3B3CBC1}" type="slidenum">
              <a:rPr lang="fr-FR" smtClean="0"/>
              <a:pPr>
                <a:defRPr/>
              </a:pPr>
              <a:t>9</a:t>
            </a:fld>
            <a:endParaRPr lang="fr-FR"/>
          </a:p>
        </p:txBody>
      </p:sp>
    </p:spTree>
    <p:extLst>
      <p:ext uri="{BB962C8B-B14F-4D97-AF65-F5344CB8AC3E}">
        <p14:creationId xmlns:p14="http://schemas.microsoft.com/office/powerpoint/2010/main" val="2388080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A59A193031B4FA3AE1695977455D5" ma:contentTypeVersion="12" ma:contentTypeDescription="Create a new document." ma:contentTypeScope="" ma:versionID="a3581080d66eeb7ee11c19a3d7816b27">
  <xsd:schema xmlns:xsd="http://www.w3.org/2001/XMLSchema" xmlns:xs="http://www.w3.org/2001/XMLSchema" xmlns:p="http://schemas.microsoft.com/office/2006/metadata/properties" xmlns:ns2="eef5d95b-3b6e-445f-86bc-bd4e6d561047" xmlns:ns3="d99a907f-d3cf-4d86-a8e4-943e2be70537" targetNamespace="http://schemas.microsoft.com/office/2006/metadata/properties" ma:root="true" ma:fieldsID="9d656c8ba25cb54d205cfe53aa7371a4" ns2:_="" ns3:_="">
    <xsd:import namespace="eef5d95b-3b6e-445f-86bc-bd4e6d561047"/>
    <xsd:import namespace="d99a907f-d3cf-4d86-a8e4-943e2be7053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f5d95b-3b6e-445f-86bc-bd4e6d561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99a907f-d3cf-4d86-a8e4-943e2be7053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BA5635-EDB5-4DFD-B278-FD0ADF175AD9}"/>
</file>

<file path=customXml/itemProps2.xml><?xml version="1.0" encoding="utf-8"?>
<ds:datastoreItem xmlns:ds="http://schemas.openxmlformats.org/officeDocument/2006/customXml" ds:itemID="{00EF24AD-9EC2-4BB3-BF43-C3B0DB2BB776}"/>
</file>

<file path=customXml/itemProps3.xml><?xml version="1.0" encoding="utf-8"?>
<ds:datastoreItem xmlns:ds="http://schemas.openxmlformats.org/officeDocument/2006/customXml" ds:itemID="{3CBFA5CF-EE4F-4FAA-8C81-D8BAAEBD813A}"/>
</file>

<file path=docProps/app.xml><?xml version="1.0" encoding="utf-8"?>
<Properties xmlns="http://schemas.openxmlformats.org/officeDocument/2006/extended-properties" xmlns:vt="http://schemas.openxmlformats.org/officeDocument/2006/docPropsVTypes">
  <TotalTime>19</TotalTime>
  <Words>983</Words>
  <Application>Microsoft Office PowerPoint</Application>
  <PresentationFormat>On-screen Show (4:3)</PresentationFormat>
  <Paragraphs>95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Wingdings</vt:lpstr>
      <vt:lpstr>Ofis Teması</vt:lpstr>
      <vt:lpstr> ISO 26000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SHNWEBPC</dc:creator>
  <cp:lastModifiedBy>Keshab Nandy (Dr.)</cp:lastModifiedBy>
  <cp:revision>15</cp:revision>
  <cp:lastPrinted>2013-04-03T11:35:20Z</cp:lastPrinted>
  <dcterms:created xsi:type="dcterms:W3CDTF">2013-03-18T14:58:09Z</dcterms:created>
  <dcterms:modified xsi:type="dcterms:W3CDTF">2021-08-24T10:58:34Z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0x010100075A59A193031B4FA3AE1695977455D5</vt:lpwstr>
  </property>
</Properties>
</file>