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74" r:id="rId7"/>
    <p:sldId id="275" r:id="rId8"/>
    <p:sldId id="276" r:id="rId9"/>
    <p:sldId id="280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7">
          <p15:clr>
            <a:srgbClr val="A4A3A4"/>
          </p15:clr>
        </p15:guide>
        <p15:guide id="2" pos="4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FB9"/>
    <a:srgbClr val="003F72"/>
    <a:srgbClr val="005AA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22" autoAdjust="0"/>
  </p:normalViewPr>
  <p:slideViewPr>
    <p:cSldViewPr snapToGrid="0" snapToObjects="1" showGuides="1">
      <p:cViewPr varScale="1">
        <p:scale>
          <a:sx n="127" d="100"/>
          <a:sy n="127" d="100"/>
        </p:scale>
        <p:origin x="150" y="114"/>
      </p:cViewPr>
      <p:guideLst>
        <p:guide orient="horz" pos="2567"/>
        <p:guide pos="4365"/>
      </p:guideLst>
    </p:cSldViewPr>
  </p:slideViewPr>
  <p:outlineViewPr>
    <p:cViewPr>
      <p:scale>
        <a:sx n="33" d="100"/>
        <a:sy n="33" d="100"/>
      </p:scale>
      <p:origin x="0" y="22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D4827-EA02-B64F-967E-6B31CC928B92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CA21E-29DE-F741-979D-CB9352D77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38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174E8-EC8E-354D-95D5-705426745375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366F2-1B82-8E43-B983-04538893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71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992188" y="3228975"/>
            <a:ext cx="7942262" cy="3059113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946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Investors’ focus on outcomes rather than inputs creates a strong incentive for adaptive implementation of services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867B-3C9E-4565-928F-DF4D26F57B7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62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/>
              <a:t>Investors’ focus on outcomes rather than inputs creates a strong incentive for adaptive implementation of services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867B-3C9E-4565-928F-DF4D26F57B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8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AA5AC1-5692-784E-A636-EC254FDDD5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17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91867B-3C9E-4565-928F-DF4D26F57B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4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62775BF8-2EF4-E149-B2E0-F8C316D69E3A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9162000" cy="515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58" y="4604114"/>
            <a:ext cx="1767600" cy="20655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62000" cy="4363200"/>
          </a:xfrm>
          <a:prstGeom prst="rect">
            <a:avLst/>
          </a:prstGeom>
          <a:solidFill>
            <a:srgbClr val="003F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rgbwith white.BMP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65" y="4646086"/>
            <a:ext cx="1764000" cy="2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1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0640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9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450000"/>
            <a:ext cx="8064000" cy="42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0" y="864000"/>
            <a:ext cx="8064000" cy="396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39999" y="1351107"/>
            <a:ext cx="80640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0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539999" y="1369903"/>
            <a:ext cx="3960000" cy="3151293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1800"/>
            </a:lvl1pPr>
            <a:lvl2pPr marL="0" indent="0">
              <a:spcBef>
                <a:spcPts val="0"/>
              </a:spcBef>
              <a:buFontTx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500" baseline="0"/>
            </a:lvl3pPr>
            <a:lvl4pPr marL="274320" indent="-137160">
              <a:spcBef>
                <a:spcPts val="0"/>
              </a:spcBef>
              <a:buFont typeface="Lucida Grande"/>
              <a:buChar char="&gt;"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457200" indent="-137160">
              <a:buFont typeface="Lucida Grande"/>
              <a:buChar char="-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42766" y="4223809"/>
            <a:ext cx="3961234" cy="411162"/>
          </a:xfrm>
        </p:spPr>
        <p:txBody>
          <a:bodyPr lIns="0" tIns="0" anchor="t" anchorCtr="0">
            <a:noAutofit/>
          </a:bodyPr>
          <a:lstStyle>
            <a:lvl1pPr marL="0" indent="0">
              <a:lnSpc>
                <a:spcPts val="720"/>
              </a:lnSpc>
              <a:spcBef>
                <a:spcPts val="0"/>
              </a:spcBef>
              <a:buNone/>
              <a:defRPr sz="6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4642766" y="1015965"/>
            <a:ext cx="3960000" cy="306496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9718" y="404665"/>
            <a:ext cx="3963048" cy="213360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12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540000" y="450000"/>
            <a:ext cx="4023533" cy="44196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6"/>
          </p:nvPr>
        </p:nvSpPr>
        <p:spPr>
          <a:xfrm>
            <a:off x="540000" y="864000"/>
            <a:ext cx="4023533" cy="432000"/>
          </a:xfrm>
        </p:spPr>
        <p:txBody>
          <a:bodyPr lIns="0" tIns="0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39718" y="599102"/>
            <a:ext cx="3963048" cy="264898"/>
          </a:xfrm>
        </p:spPr>
        <p:txBody>
          <a:bodyPr lIns="0" tIns="0" anchor="t" anchorCtr="0">
            <a:noAutofit/>
          </a:bodyPr>
          <a:lstStyle>
            <a:lvl1pPr marL="0" indent="0">
              <a:buNone/>
              <a:defRPr sz="1200" b="0" i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9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539999" y="1463040"/>
            <a:ext cx="3960000" cy="3151293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1800"/>
            </a:lvl1pPr>
            <a:lvl2pPr marL="0" indent="0">
              <a:spcBef>
                <a:spcPts val="0"/>
              </a:spcBef>
              <a:buFontTx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500" baseline="0"/>
            </a:lvl3pPr>
            <a:lvl4pPr marL="274320" indent="-137160">
              <a:spcBef>
                <a:spcPts val="0"/>
              </a:spcBef>
              <a:buFont typeface="Lucida Grande"/>
              <a:buChar char="&gt;"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457200" indent="-137160">
              <a:buFont typeface="Lucida Grande"/>
              <a:buChar char="-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40000" y="450000"/>
            <a:ext cx="8064000" cy="44196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6"/>
          </p:nvPr>
        </p:nvSpPr>
        <p:spPr>
          <a:xfrm>
            <a:off x="540000" y="864000"/>
            <a:ext cx="8064000" cy="432000"/>
          </a:xfrm>
        </p:spPr>
        <p:txBody>
          <a:bodyPr lIns="0" tIns="0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4644000" y="1469813"/>
            <a:ext cx="3960000" cy="3151293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1800"/>
            </a:lvl1pPr>
            <a:lvl2pPr marL="0" indent="0">
              <a:spcBef>
                <a:spcPts val="0"/>
              </a:spcBef>
              <a:buFontTx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500" baseline="0"/>
            </a:lvl3pPr>
            <a:lvl4pPr marL="274320" indent="-137160">
              <a:spcBef>
                <a:spcPts val="0"/>
              </a:spcBef>
              <a:buFont typeface="Lucida Grande"/>
              <a:buChar char="&gt;"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457200" indent="-137160">
              <a:buFont typeface="Lucida Grande"/>
              <a:buChar char="-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540000" y="1278467"/>
            <a:ext cx="8064000" cy="33697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3"/>
          </p:nvPr>
        </p:nvSpPr>
        <p:spPr>
          <a:xfrm>
            <a:off x="540000" y="864000"/>
            <a:ext cx="8064000" cy="338267"/>
          </a:xfrm>
        </p:spPr>
        <p:txBody>
          <a:bodyPr lIns="0" tIns="0"/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540000" y="450000"/>
            <a:ext cx="8064000" cy="441960"/>
          </a:xfrm>
        </p:spPr>
        <p:txBody>
          <a:bodyPr anchor="t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9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26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6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604101" y="1486836"/>
            <a:ext cx="2114451" cy="1890463"/>
          </a:xfrm>
        </p:spPr>
        <p:txBody>
          <a:bodyPr lIns="162000" tIns="162000" rIns="162000" bIns="162000">
            <a:noAutofit/>
          </a:bodyPr>
          <a:lstStyle>
            <a:lvl1pPr>
              <a:defRPr lang="en-GB" sz="1050" b="0" kern="1200" cap="all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spcBef>
                <a:spcPts val="0"/>
              </a:spcBef>
              <a:buClr>
                <a:schemeClr val="tx2"/>
              </a:buClr>
              <a:buSzPct val="120000"/>
              <a:buFont typeface="Arial" pitchFamily="34" charset="0"/>
              <a:buNone/>
            </a:pPr>
            <a:r>
              <a:rPr lang="en-US" dirty="0" smtClean="0"/>
              <a:t>Click to edit </a:t>
            </a:r>
            <a:r>
              <a:rPr lang="en-US" dirty="0" err="1" smtClean="0"/>
              <a:t>Mastaer</a:t>
            </a:r>
            <a:r>
              <a:rPr lang="en-US" dirty="0" smtClean="0"/>
              <a:t> text styles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6A4B429-0189-47CD-9DDA-A001F58C55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SF_PPT_SLIDE_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13136" y="371864"/>
            <a:ext cx="375045" cy="143677"/>
          </a:xfrm>
          <a:prstGeom prst="rect">
            <a:avLst/>
          </a:prstGeom>
        </p:spPr>
      </p:pic>
      <p:sp>
        <p:nvSpPr>
          <p:cNvPr id="8" name="Text Placeholder 18"/>
          <p:cNvSpPr txBox="1">
            <a:spLocks/>
          </p:cNvSpPr>
          <p:nvPr userDrawn="1"/>
        </p:nvSpPr>
        <p:spPr>
          <a:xfrm>
            <a:off x="969964" y="4930046"/>
            <a:ext cx="7716837" cy="1014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sz="1100">
                <a:latin typeface="+mj-lt"/>
              </a:defRPr>
            </a:lvl1pPr>
            <a:lvl2pPr>
              <a:buNone/>
              <a:defRPr>
                <a:latin typeface="+mj-lt"/>
              </a:defRPr>
            </a:lvl2pPr>
            <a:lvl3pPr>
              <a:buNone/>
              <a:defRPr>
                <a:latin typeface="+mj-lt"/>
              </a:defRPr>
            </a:lvl3pPr>
            <a:lvl4pPr>
              <a:buNone/>
              <a:defRPr>
                <a:latin typeface="+mj-lt"/>
              </a:defRPr>
            </a:lvl4pPr>
            <a:lvl5pPr>
              <a:buNone/>
              <a:defRPr>
                <a:latin typeface="+mj-lt"/>
              </a:defRPr>
            </a:lvl5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Social Finance 2015</a:t>
            </a:r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870" y="450000"/>
            <a:ext cx="8064000" cy="857250"/>
          </a:xfrm>
          <a:prstGeom prst="rect">
            <a:avLst/>
          </a:prstGeom>
        </p:spPr>
        <p:txBody>
          <a:bodyPr vert="horz" lIns="0" tIns="0" rIns="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351107"/>
            <a:ext cx="8064000" cy="3394472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033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tabLst>
                <a:tab pos="1163638" algn="l"/>
              </a:tabLst>
              <a:defRPr sz="100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D1E3EDB-D7EB-F14E-A6D1-748C03EC5E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40000" y="4798800"/>
            <a:ext cx="7635600" cy="17578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0" y="0"/>
            <a:ext cx="9162000" cy="182880"/>
          </a:xfrm>
          <a:prstGeom prst="rect">
            <a:avLst/>
          </a:prstGeom>
          <a:solidFill>
            <a:srgbClr val="003F7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67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61" r:id="rId8"/>
    <p:sldLayoutId id="2147483662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ts val="1900"/>
        </a:lnSpc>
        <a:spcBef>
          <a:spcPts val="0"/>
        </a:spcBef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1900"/>
        </a:lnSpc>
        <a:spcBef>
          <a:spcPts val="0"/>
        </a:spcBef>
        <a:buFontTx/>
        <a:buNone/>
        <a:defRPr sz="1800" kern="120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+mn-cs"/>
        </a:defRPr>
      </a:lvl2pPr>
      <a:lvl3pPr marL="0" indent="0" algn="l" defTabSz="457200" rtl="0" eaLnBrk="1" latinLnBrk="0" hangingPunct="1">
        <a:lnSpc>
          <a:spcPts val="1700"/>
        </a:lnSpc>
        <a:spcBef>
          <a:spcPts val="0"/>
        </a:spcBef>
        <a:buFontTx/>
        <a:buNone/>
        <a:defRPr sz="16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262800" indent="-136800" algn="l" defTabSz="457200" rtl="0" eaLnBrk="1" latinLnBrk="0" hangingPunct="1">
        <a:spcBef>
          <a:spcPts val="0"/>
        </a:spcBef>
        <a:buFont typeface="Lucida Grande"/>
        <a:buChar char="&gt;"/>
        <a:defRPr sz="1600" kern="1200" baseline="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+mn-cs"/>
        </a:defRPr>
      </a:lvl4pPr>
      <a:lvl5pPr marL="457200" indent="-136800" algn="l" defTabSz="457200" rtl="0" eaLnBrk="1" latinLnBrk="0" hangingPunct="1">
        <a:lnSpc>
          <a:spcPts val="1400"/>
        </a:lnSpc>
        <a:spcBef>
          <a:spcPts val="0"/>
        </a:spcBef>
        <a:buFont typeface="Arial"/>
        <a:buChar char="–"/>
        <a:defRPr sz="1200" kern="1200" baseline="0">
          <a:solidFill>
            <a:schemeClr val="tx1">
              <a:lumMod val="50000"/>
              <a:lumOff val="50000"/>
            </a:schemeClr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075510" y="3171970"/>
            <a:ext cx="1226214" cy="979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GB" sz="975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76406" y="3191825"/>
            <a:ext cx="1226214" cy="979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GB" sz="975">
              <a:latin typeface="+mj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190" y="298984"/>
            <a:ext cx="7361518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3334" algn="ctr"/>
            <a:r>
              <a:rPr lang="en-GB" dirty="0" smtClean="0">
                <a:latin typeface="Cambria" panose="02040503050406030204" pitchFamily="18" charset="0"/>
              </a:rPr>
              <a:t>Impact Bonds focus on improving impact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5511" y="3218120"/>
            <a:ext cx="1187577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525" marR="3810" algn="ctr"/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onor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often</a:t>
            </a:r>
            <a:r>
              <a:rPr sz="900" b="1" spc="-23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focus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s</a:t>
            </a:r>
            <a:r>
              <a:rPr sz="900" b="1" spc="-23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on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fi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ci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g</a:t>
            </a:r>
            <a:r>
              <a:rPr sz="900" b="1" spc="-38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npu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ts</a:t>
            </a:r>
            <a:r>
              <a:rPr sz="900" b="1" spc="-23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d 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r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cesses</a:t>
            </a:r>
            <a:r>
              <a:rPr sz="900" b="1" spc="-34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to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control 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w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hat</a:t>
            </a:r>
            <a:r>
              <a:rPr sz="900" b="1" spc="-4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and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how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pact</a:t>
            </a:r>
            <a:endParaRPr sz="900" b="1" dirty="0">
              <a:latin typeface="+mj-lt"/>
              <a:cs typeface="Arial"/>
            </a:endParaRPr>
          </a:p>
          <a:p>
            <a:pPr marL="71438" algn="ctr"/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is achie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ed</a:t>
            </a:r>
            <a:endParaRPr sz="900" b="1" dirty="0">
              <a:latin typeface="+mj-lt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9336" y="3237975"/>
            <a:ext cx="1154647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525" marR="3810" indent="-34766" algn="ctr"/>
            <a:r>
              <a:rPr sz="900" b="1" spc="-4" dirty="0">
                <a:solidFill>
                  <a:srgbClr val="FFFFFF"/>
                </a:solidFill>
                <a:latin typeface="+mj-lt"/>
                <a:cs typeface="Arial"/>
              </a:rPr>
              <a:t>Progra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spc="-26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may</a:t>
            </a:r>
            <a:r>
              <a:rPr sz="900" b="1" spc="-4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ac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ie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v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 l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900" b="1" spc="15" dirty="0">
                <a:solidFill>
                  <a:srgbClr val="FFFFFF"/>
                </a:solidFill>
                <a:latin typeface="+mj-lt"/>
                <a:cs typeface="Arial"/>
              </a:rPr>
              <a:t>w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er</a:t>
            </a:r>
            <a:r>
              <a:rPr sz="900" b="1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an</a:t>
            </a:r>
            <a:r>
              <a:rPr sz="900" b="1" spc="-19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ex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ected im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act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as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cannot</a:t>
            </a:r>
            <a:r>
              <a:rPr sz="900" b="1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adapt to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local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cir</a:t>
            </a:r>
            <a:r>
              <a:rPr sz="900" b="1" spc="4" dirty="0">
                <a:solidFill>
                  <a:srgbClr val="FFFFFF"/>
                </a:solidFill>
                <a:latin typeface="+mj-lt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u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st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n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c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es and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real-ti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</a:t>
            </a:r>
            <a:r>
              <a:rPr sz="900" b="1" spc="-34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data</a:t>
            </a:r>
            <a:endParaRPr sz="900" b="1" dirty="0">
              <a:latin typeface="+mj-lt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8314" y="2808431"/>
            <a:ext cx="270986" cy="283845"/>
          </a:xfrm>
          <a:custGeom>
            <a:avLst/>
            <a:gdLst/>
            <a:ahLst/>
            <a:cxnLst/>
            <a:rect l="l" t="t" r="r" b="b"/>
            <a:pathLst>
              <a:path w="361314" h="378460">
                <a:moveTo>
                  <a:pt x="177800" y="0"/>
                </a:moveTo>
                <a:lnTo>
                  <a:pt x="0" y="102742"/>
                </a:lnTo>
                <a:lnTo>
                  <a:pt x="94234" y="266064"/>
                </a:lnTo>
                <a:lnTo>
                  <a:pt x="5334" y="317500"/>
                </a:lnTo>
                <a:lnTo>
                  <a:pt x="277495" y="378078"/>
                </a:lnTo>
                <a:lnTo>
                  <a:pt x="344906" y="163448"/>
                </a:lnTo>
                <a:lnTo>
                  <a:pt x="272161" y="163448"/>
                </a:lnTo>
                <a:lnTo>
                  <a:pt x="177800" y="0"/>
                </a:lnTo>
                <a:close/>
              </a:path>
              <a:path w="361314" h="378460">
                <a:moveTo>
                  <a:pt x="361061" y="112013"/>
                </a:moveTo>
                <a:lnTo>
                  <a:pt x="272161" y="163448"/>
                </a:lnTo>
                <a:lnTo>
                  <a:pt x="344906" y="163448"/>
                </a:lnTo>
                <a:lnTo>
                  <a:pt x="361061" y="11201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975" dirty="0"/>
          </a:p>
        </p:txBody>
      </p:sp>
      <p:sp>
        <p:nvSpPr>
          <p:cNvPr id="12" name="object 12"/>
          <p:cNvSpPr/>
          <p:nvPr/>
        </p:nvSpPr>
        <p:spPr>
          <a:xfrm>
            <a:off x="2150723" y="2830552"/>
            <a:ext cx="268605" cy="267653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319404" y="0"/>
                </a:moveTo>
                <a:lnTo>
                  <a:pt x="40893" y="14731"/>
                </a:lnTo>
                <a:lnTo>
                  <a:pt x="120141" y="80136"/>
                </a:lnTo>
                <a:lnTo>
                  <a:pt x="0" y="225551"/>
                </a:lnTo>
                <a:lnTo>
                  <a:pt x="158368" y="356361"/>
                </a:lnTo>
                <a:lnTo>
                  <a:pt x="278511" y="210946"/>
                </a:lnTo>
                <a:lnTo>
                  <a:pt x="348598" y="210946"/>
                </a:lnTo>
                <a:lnTo>
                  <a:pt x="319404" y="0"/>
                </a:lnTo>
                <a:close/>
              </a:path>
              <a:path w="358139" h="356870">
                <a:moveTo>
                  <a:pt x="348598" y="210946"/>
                </a:moveTo>
                <a:lnTo>
                  <a:pt x="278511" y="210946"/>
                </a:lnTo>
                <a:lnTo>
                  <a:pt x="357631" y="276224"/>
                </a:lnTo>
                <a:lnTo>
                  <a:pt x="348598" y="21094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975" dirty="0"/>
          </a:p>
        </p:txBody>
      </p:sp>
      <p:sp>
        <p:nvSpPr>
          <p:cNvPr id="13" name="object 13"/>
          <p:cNvSpPr/>
          <p:nvPr/>
        </p:nvSpPr>
        <p:spPr>
          <a:xfrm>
            <a:off x="2724047" y="3527180"/>
            <a:ext cx="282416" cy="308610"/>
          </a:xfrm>
          <a:custGeom>
            <a:avLst/>
            <a:gdLst/>
            <a:ahLst/>
            <a:cxnLst/>
            <a:rect l="l" t="t" r="r" b="b"/>
            <a:pathLst>
              <a:path w="376554" h="411479">
                <a:moveTo>
                  <a:pt x="188213" y="0"/>
                </a:moveTo>
                <a:lnTo>
                  <a:pt x="0" y="205740"/>
                </a:lnTo>
                <a:lnTo>
                  <a:pt x="188213" y="411480"/>
                </a:lnTo>
                <a:lnTo>
                  <a:pt x="188213" y="308610"/>
                </a:lnTo>
                <a:lnTo>
                  <a:pt x="376427" y="308610"/>
                </a:lnTo>
                <a:lnTo>
                  <a:pt x="376427" y="102870"/>
                </a:lnTo>
                <a:lnTo>
                  <a:pt x="188213" y="102870"/>
                </a:lnTo>
                <a:lnTo>
                  <a:pt x="1882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975" dirty="0"/>
          </a:p>
        </p:txBody>
      </p:sp>
      <p:sp>
        <p:nvSpPr>
          <p:cNvPr id="26" name="Rectangle 25"/>
          <p:cNvSpPr/>
          <p:nvPr/>
        </p:nvSpPr>
        <p:spPr>
          <a:xfrm>
            <a:off x="2307593" y="1706730"/>
            <a:ext cx="1226214" cy="979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GB" sz="975">
              <a:latin typeface="+mj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5421" y="1805092"/>
            <a:ext cx="1189407" cy="742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08900"/>
              </a:lnSpc>
            </a:pP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D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onor</a:t>
            </a:r>
            <a:r>
              <a:rPr sz="900" b="1" spc="-15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subject</a:t>
            </a:r>
            <a:r>
              <a:rPr sz="900" b="1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to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pub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lic acc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oun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ta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bi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l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900" b="1" spc="-38" dirty="0">
                <a:solidFill>
                  <a:srgbClr val="FFFFFF"/>
                </a:solidFill>
                <a:latin typeface="+mj-lt"/>
                <a:cs typeface="Arial"/>
              </a:rPr>
              <a:t>y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,</a:t>
            </a:r>
            <a:r>
              <a:rPr sz="900" b="1" spc="-4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but pr</a:t>
            </a:r>
            <a:r>
              <a:rPr sz="900" b="1" spc="-4" dirty="0">
                <a:solidFill>
                  <a:srgbClr val="FFFFFF"/>
                </a:solidFill>
                <a:latin typeface="+mj-lt"/>
                <a:cs typeface="Arial"/>
              </a:rPr>
              <a:t>o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gr</a:t>
            </a:r>
            <a:r>
              <a:rPr sz="900" b="1" spc="-4" dirty="0">
                <a:solidFill>
                  <a:srgbClr val="FFFFFF"/>
                </a:solidFill>
                <a:latin typeface="+mj-lt"/>
                <a:cs typeface="Arial"/>
              </a:rPr>
              <a:t>a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spc="-30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i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ple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m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ented</a:t>
            </a:r>
            <a:endParaRPr sz="900" b="1" dirty="0">
              <a:latin typeface="+mj-lt"/>
              <a:cs typeface="Arial"/>
            </a:endParaRPr>
          </a:p>
          <a:p>
            <a:pPr marL="2858" algn="ctr"/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by</a:t>
            </a:r>
            <a:r>
              <a:rPr sz="900" b="1" spc="-11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t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h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ird</a:t>
            </a:r>
            <a:r>
              <a:rPr sz="900" b="1" spc="-19" dirty="0">
                <a:solidFill>
                  <a:srgbClr val="FFFFFF"/>
                </a:solidFill>
                <a:latin typeface="+mj-lt"/>
                <a:cs typeface="Arial"/>
              </a:rPr>
              <a:t> </a:t>
            </a:r>
            <a:r>
              <a:rPr sz="900" b="1" spc="-8" dirty="0">
                <a:solidFill>
                  <a:srgbClr val="FFFFFF"/>
                </a:solidFill>
                <a:latin typeface="+mj-lt"/>
                <a:cs typeface="Arial"/>
              </a:rPr>
              <a:t>p</a:t>
            </a:r>
            <a:r>
              <a:rPr sz="900" b="1" dirty="0">
                <a:solidFill>
                  <a:srgbClr val="FFFFFF"/>
                </a:solidFill>
                <a:latin typeface="+mj-lt"/>
                <a:cs typeface="Arial"/>
              </a:rPr>
              <a:t>arty</a:t>
            </a:r>
            <a:endParaRPr sz="900" b="1" dirty="0">
              <a:latin typeface="+mj-lt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486492" y="3141791"/>
            <a:ext cx="1281336" cy="9793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 lang="en-GB" sz="1350"/>
          </a:p>
        </p:txBody>
      </p:sp>
      <p:sp>
        <p:nvSpPr>
          <p:cNvPr id="31" name="Rectangle 30"/>
          <p:cNvSpPr/>
          <p:nvPr/>
        </p:nvSpPr>
        <p:spPr>
          <a:xfrm>
            <a:off x="4887388" y="3161646"/>
            <a:ext cx="1226214" cy="9793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 lang="en-GB" sz="1350"/>
          </a:p>
        </p:txBody>
      </p:sp>
      <p:sp>
        <p:nvSpPr>
          <p:cNvPr id="32" name="object 6"/>
          <p:cNvSpPr txBox="1"/>
          <p:nvPr/>
        </p:nvSpPr>
        <p:spPr>
          <a:xfrm>
            <a:off x="6531248" y="3162451"/>
            <a:ext cx="1187577" cy="905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 marR="5080" algn="ctr">
              <a:lnSpc>
                <a:spcPct val="108900"/>
              </a:lnSpc>
              <a:defRPr sz="1300" b="1" spc="-1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GB" sz="900" dirty="0"/>
              <a:t>Up-front capital from investors to service providers and provision of real-time performance management</a:t>
            </a:r>
          </a:p>
        </p:txBody>
      </p:sp>
      <p:sp>
        <p:nvSpPr>
          <p:cNvPr id="33" name="object 10"/>
          <p:cNvSpPr txBox="1"/>
          <p:nvPr/>
        </p:nvSpPr>
        <p:spPr>
          <a:xfrm>
            <a:off x="4920318" y="3207796"/>
            <a:ext cx="1154647" cy="754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 marR="5080" algn="ctr">
              <a:lnSpc>
                <a:spcPct val="108900"/>
              </a:lnSpc>
              <a:defRPr sz="1300" b="1" spc="-1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GB" sz="900" dirty="0"/>
              <a:t>Impact achieved improves as program is adaptive, client-centred and evidence-based</a:t>
            </a:r>
          </a:p>
        </p:txBody>
      </p:sp>
      <p:sp>
        <p:nvSpPr>
          <p:cNvPr id="34" name="object 11"/>
          <p:cNvSpPr/>
          <p:nvPr/>
        </p:nvSpPr>
        <p:spPr>
          <a:xfrm>
            <a:off x="6809296" y="2778252"/>
            <a:ext cx="270986" cy="283845"/>
          </a:xfrm>
          <a:custGeom>
            <a:avLst/>
            <a:gdLst/>
            <a:ahLst/>
            <a:cxnLst/>
            <a:rect l="l" t="t" r="r" b="b"/>
            <a:pathLst>
              <a:path w="361314" h="378460">
                <a:moveTo>
                  <a:pt x="177800" y="0"/>
                </a:moveTo>
                <a:lnTo>
                  <a:pt x="0" y="102742"/>
                </a:lnTo>
                <a:lnTo>
                  <a:pt x="94234" y="266064"/>
                </a:lnTo>
                <a:lnTo>
                  <a:pt x="5334" y="317500"/>
                </a:lnTo>
                <a:lnTo>
                  <a:pt x="277495" y="378078"/>
                </a:lnTo>
                <a:lnTo>
                  <a:pt x="344906" y="163448"/>
                </a:lnTo>
                <a:lnTo>
                  <a:pt x="272161" y="163448"/>
                </a:lnTo>
                <a:lnTo>
                  <a:pt x="177800" y="0"/>
                </a:lnTo>
                <a:close/>
              </a:path>
              <a:path w="361314" h="378460">
                <a:moveTo>
                  <a:pt x="361061" y="112013"/>
                </a:moveTo>
                <a:lnTo>
                  <a:pt x="272161" y="163448"/>
                </a:lnTo>
                <a:lnTo>
                  <a:pt x="344906" y="163448"/>
                </a:lnTo>
                <a:lnTo>
                  <a:pt x="361061" y="11201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975" dirty="0"/>
          </a:p>
        </p:txBody>
      </p:sp>
      <p:sp>
        <p:nvSpPr>
          <p:cNvPr id="35" name="object 12"/>
          <p:cNvSpPr/>
          <p:nvPr/>
        </p:nvSpPr>
        <p:spPr>
          <a:xfrm>
            <a:off x="5561705" y="2800374"/>
            <a:ext cx="268605" cy="267653"/>
          </a:xfrm>
          <a:custGeom>
            <a:avLst/>
            <a:gdLst/>
            <a:ahLst/>
            <a:cxnLst/>
            <a:rect l="l" t="t" r="r" b="b"/>
            <a:pathLst>
              <a:path w="358139" h="356870">
                <a:moveTo>
                  <a:pt x="319404" y="0"/>
                </a:moveTo>
                <a:lnTo>
                  <a:pt x="40893" y="14731"/>
                </a:lnTo>
                <a:lnTo>
                  <a:pt x="120141" y="80136"/>
                </a:lnTo>
                <a:lnTo>
                  <a:pt x="0" y="225551"/>
                </a:lnTo>
                <a:lnTo>
                  <a:pt x="158368" y="356361"/>
                </a:lnTo>
                <a:lnTo>
                  <a:pt x="278511" y="210946"/>
                </a:lnTo>
                <a:lnTo>
                  <a:pt x="348598" y="210946"/>
                </a:lnTo>
                <a:lnTo>
                  <a:pt x="319404" y="0"/>
                </a:lnTo>
                <a:close/>
              </a:path>
              <a:path w="358139" h="356870">
                <a:moveTo>
                  <a:pt x="348598" y="210946"/>
                </a:moveTo>
                <a:lnTo>
                  <a:pt x="278511" y="210946"/>
                </a:lnTo>
                <a:lnTo>
                  <a:pt x="357631" y="276224"/>
                </a:lnTo>
                <a:lnTo>
                  <a:pt x="348598" y="21094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975" dirty="0"/>
          </a:p>
        </p:txBody>
      </p:sp>
      <p:sp>
        <p:nvSpPr>
          <p:cNvPr id="36" name="object 13"/>
          <p:cNvSpPr/>
          <p:nvPr/>
        </p:nvSpPr>
        <p:spPr>
          <a:xfrm>
            <a:off x="6135029" y="3497001"/>
            <a:ext cx="282416" cy="308610"/>
          </a:xfrm>
          <a:custGeom>
            <a:avLst/>
            <a:gdLst/>
            <a:ahLst/>
            <a:cxnLst/>
            <a:rect l="l" t="t" r="r" b="b"/>
            <a:pathLst>
              <a:path w="376554" h="411479">
                <a:moveTo>
                  <a:pt x="188213" y="0"/>
                </a:moveTo>
                <a:lnTo>
                  <a:pt x="0" y="205740"/>
                </a:lnTo>
                <a:lnTo>
                  <a:pt x="188213" y="411480"/>
                </a:lnTo>
                <a:lnTo>
                  <a:pt x="188213" y="308610"/>
                </a:lnTo>
                <a:lnTo>
                  <a:pt x="376427" y="308610"/>
                </a:lnTo>
                <a:lnTo>
                  <a:pt x="376427" y="102870"/>
                </a:lnTo>
                <a:lnTo>
                  <a:pt x="188213" y="102870"/>
                </a:lnTo>
                <a:lnTo>
                  <a:pt x="188213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sz="975" dirty="0"/>
          </a:p>
        </p:txBody>
      </p:sp>
      <p:sp>
        <p:nvSpPr>
          <p:cNvPr id="37" name="Rectangle 36"/>
          <p:cNvSpPr/>
          <p:nvPr/>
        </p:nvSpPr>
        <p:spPr>
          <a:xfrm>
            <a:off x="5718575" y="1676552"/>
            <a:ext cx="1226214" cy="97932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 lang="en-GB" sz="1350"/>
          </a:p>
        </p:txBody>
      </p:sp>
      <p:sp>
        <p:nvSpPr>
          <p:cNvPr id="38" name="object 8"/>
          <p:cNvSpPr txBox="1"/>
          <p:nvPr/>
        </p:nvSpPr>
        <p:spPr>
          <a:xfrm>
            <a:off x="5726403" y="1781964"/>
            <a:ext cx="1189407" cy="7546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12700" marR="5080" algn="ctr">
              <a:lnSpc>
                <a:spcPct val="108900"/>
              </a:lnSpc>
              <a:defRPr sz="1300" b="1" spc="-10">
                <a:solidFill>
                  <a:srgbClr val="FFFFFF"/>
                </a:solidFill>
                <a:latin typeface="+mj-lt"/>
                <a:cs typeface="Arial"/>
              </a:defRPr>
            </a:lvl1pPr>
          </a:lstStyle>
          <a:p>
            <a:r>
              <a:rPr lang="en-GB" sz="900" dirty="0"/>
              <a:t>Government / Donor pays for impact achieved, rather than controlling inputs and processes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152899" y="2185798"/>
            <a:ext cx="800100" cy="75396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0" name="object 2"/>
          <p:cNvSpPr txBox="1"/>
          <p:nvPr/>
        </p:nvSpPr>
        <p:spPr>
          <a:xfrm>
            <a:off x="872190" y="705536"/>
            <a:ext cx="720065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sz="1400" b="1" spc="-8" dirty="0">
                <a:latin typeface="Cambria" panose="02040503050406030204" pitchFamily="18" charset="0"/>
                <a:cs typeface="Arial"/>
              </a:rPr>
              <a:t>Im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p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act</a:t>
            </a:r>
            <a:r>
              <a:rPr sz="1400" b="1" spc="23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b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o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n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d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s</a:t>
            </a:r>
            <a:r>
              <a:rPr sz="1400" b="1" spc="8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incen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t</a:t>
            </a:r>
            <a:r>
              <a:rPr sz="1400" b="1" spc="-4" dirty="0">
                <a:latin typeface="Cambria" panose="02040503050406030204" pitchFamily="18" charset="0"/>
                <a:cs typeface="Arial"/>
              </a:rPr>
              <a:t>i</a:t>
            </a:r>
            <a:r>
              <a:rPr sz="1400" b="1" spc="-26" dirty="0">
                <a:latin typeface="Cambria" panose="02040503050406030204" pitchFamily="18" charset="0"/>
                <a:cs typeface="Arial"/>
              </a:rPr>
              <a:t>v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ise</a:t>
            </a:r>
            <a:r>
              <a:rPr sz="1400" b="1" spc="41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t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h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e</a:t>
            </a:r>
            <a:r>
              <a:rPr sz="1400" b="1" spc="15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achie</a:t>
            </a:r>
            <a:r>
              <a:rPr sz="1400" b="1" spc="-38" dirty="0">
                <a:latin typeface="Cambria" panose="02040503050406030204" pitchFamily="18" charset="0"/>
                <a:cs typeface="Arial"/>
              </a:rPr>
              <a:t>v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ement</a:t>
            </a:r>
            <a:r>
              <a:rPr sz="1400" b="1" spc="45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of</a:t>
            </a:r>
            <a:r>
              <a:rPr sz="1400" b="1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im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p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act</a:t>
            </a:r>
            <a:r>
              <a:rPr sz="1400" b="1" spc="23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t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h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rou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g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h</a:t>
            </a:r>
            <a:r>
              <a:rPr sz="1400" b="1" spc="11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linking</a:t>
            </a:r>
            <a:r>
              <a:rPr sz="1400" b="1" spc="19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f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u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n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d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ing</a:t>
            </a:r>
            <a:r>
              <a:rPr sz="1400" b="1" spc="19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to results</a:t>
            </a:r>
            <a:r>
              <a:rPr sz="1400" b="1" spc="11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and</a:t>
            </a:r>
            <a:r>
              <a:rPr sz="1400" b="1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pro</a:t>
            </a:r>
            <a:r>
              <a:rPr sz="1400" b="1" spc="-38" dirty="0">
                <a:latin typeface="Cambria" panose="02040503050406030204" pitchFamily="18" charset="0"/>
                <a:cs typeface="Arial"/>
              </a:rPr>
              <a:t>v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ide</a:t>
            </a:r>
            <a:r>
              <a:rPr sz="1400" b="1" spc="38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t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h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e</a:t>
            </a:r>
            <a:r>
              <a:rPr sz="1400" b="1" spc="8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corresp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o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n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d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ing</a:t>
            </a:r>
            <a:r>
              <a:rPr sz="1400" b="1" spc="19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im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p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lemen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t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ati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o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n</a:t>
            </a:r>
            <a:r>
              <a:rPr sz="1400" b="1" spc="49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flexibility</a:t>
            </a:r>
            <a:r>
              <a:rPr sz="1400" b="1" spc="38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required</a:t>
            </a:r>
            <a:r>
              <a:rPr sz="1400" b="1" spc="11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to achie</a:t>
            </a:r>
            <a:r>
              <a:rPr sz="1400" b="1" spc="-38" dirty="0">
                <a:latin typeface="Cambria" panose="02040503050406030204" pitchFamily="18" charset="0"/>
                <a:cs typeface="Arial"/>
              </a:rPr>
              <a:t>v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e</a:t>
            </a:r>
            <a:r>
              <a:rPr sz="1400" b="1" spc="34" dirty="0">
                <a:latin typeface="Cambria" panose="02040503050406030204" pitchFamily="18" charset="0"/>
                <a:cs typeface="Arial"/>
              </a:rPr>
              <a:t> 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im</a:t>
            </a:r>
            <a:r>
              <a:rPr sz="1400" b="1" spc="-15" dirty="0">
                <a:latin typeface="Cambria" panose="02040503050406030204" pitchFamily="18" charset="0"/>
                <a:cs typeface="Arial"/>
              </a:rPr>
              <a:t>p</a:t>
            </a:r>
            <a:r>
              <a:rPr sz="1400" b="1" spc="-8" dirty="0">
                <a:latin typeface="Cambria" panose="02040503050406030204" pitchFamily="18" charset="0"/>
                <a:cs typeface="Arial"/>
              </a:rPr>
              <a:t>act</a:t>
            </a:r>
            <a:r>
              <a:rPr sz="1400" b="1" dirty="0">
                <a:latin typeface="Cambria" panose="02040503050406030204" pitchFamily="18" charset="0"/>
                <a:cs typeface="Arial"/>
              </a:rPr>
              <a:t>:</a:t>
            </a:r>
            <a:endParaRPr sz="1400" dirty="0">
              <a:latin typeface="Cambria" panose="02040503050406030204" pitchFamily="18" charset="0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71235" y="1257300"/>
            <a:ext cx="2753752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GB" sz="975" b="1" dirty="0">
                <a:latin typeface="Gill Sans MT" panose="020B0502020104020203" pitchFamily="34" charset="0"/>
              </a:rPr>
              <a:t>TRADITIONAL AID MODEL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44231" y="1257300"/>
            <a:ext cx="2753752" cy="22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GB" sz="975" b="1" dirty="0">
                <a:latin typeface="Gill Sans MT" panose="020B0502020104020203" pitchFamily="34" charset="0"/>
              </a:rPr>
              <a:t>IMPACT BOND MODEL</a:t>
            </a:r>
          </a:p>
        </p:txBody>
      </p:sp>
    </p:spTree>
    <p:extLst>
      <p:ext uri="{BB962C8B-B14F-4D97-AF65-F5344CB8AC3E}">
        <p14:creationId xmlns:p14="http://schemas.microsoft.com/office/powerpoint/2010/main" val="30323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53521" y="316882"/>
            <a:ext cx="5473303" cy="3724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Impact bonds build on best practice</a:t>
            </a:r>
            <a:endParaRPr lang="en-GB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39340" y="273619"/>
            <a:ext cx="192881" cy="273844"/>
          </a:xfrm>
        </p:spPr>
        <p:txBody>
          <a:bodyPr/>
          <a:lstStyle/>
          <a:p>
            <a:fld id="{C6A4B429-0189-47CD-9DDA-A001F58C55D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69333" y="673133"/>
            <a:ext cx="87545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lvl="2"/>
            <a:r>
              <a:rPr lang="en-GB" sz="1400" b="1" dirty="0">
                <a:latin typeface="Cambria" panose="02040503050406030204" pitchFamily="18" charset="0"/>
              </a:rPr>
              <a:t>Social Impact Bonds for key and vulnerable populations intend to expand on existing proven approaches, while ensuring that the model upholds human rights of these populations: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333" y="1196353"/>
            <a:ext cx="8754533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GB" sz="1250" dirty="0">
                <a:latin typeface="Cambria" panose="02040503050406030204" pitchFamily="18" charset="0"/>
              </a:rPr>
              <a:t>This can be achieved through:</a:t>
            </a:r>
          </a:p>
          <a:p>
            <a:pPr marL="0" lvl="2"/>
            <a:endParaRPr lang="en-GB" sz="1250" b="1" dirty="0">
              <a:latin typeface="Cambria" panose="02040503050406030204" pitchFamily="18" charset="0"/>
            </a:endParaRPr>
          </a:p>
          <a:p>
            <a:pPr marL="214313" lvl="2" indent="-214313">
              <a:buFont typeface="Arial" panose="020B0604020202020204" pitchFamily="34" charset="0"/>
              <a:buChar char="•"/>
            </a:pPr>
            <a:r>
              <a:rPr lang="en-GB" sz="1250" i="1" dirty="0">
                <a:latin typeface="Cambria" panose="02040503050406030204" pitchFamily="18" charset="0"/>
              </a:rPr>
              <a:t>Clear Boundaries: </a:t>
            </a:r>
            <a:r>
              <a:rPr lang="en-GB" sz="1250" dirty="0">
                <a:latin typeface="Cambria" panose="02040503050406030204" pitchFamily="18" charset="0"/>
              </a:rPr>
              <a:t>A programme framework that sets clear boundaries for goals and methods</a:t>
            </a:r>
          </a:p>
          <a:p>
            <a:pPr marL="214313" lvl="2" indent="-214313">
              <a:buFont typeface="Arial" panose="020B0604020202020204" pitchFamily="34" charset="0"/>
              <a:buChar char="•"/>
            </a:pPr>
            <a:endParaRPr lang="en-GB" sz="1250" dirty="0">
              <a:latin typeface="Cambria" panose="02040503050406030204" pitchFamily="18" charset="0"/>
            </a:endParaRPr>
          </a:p>
          <a:p>
            <a:pPr marL="214313" lvl="2" indent="-214313">
              <a:buFont typeface="Arial" panose="020B0604020202020204" pitchFamily="34" charset="0"/>
              <a:buChar char="•"/>
            </a:pPr>
            <a:r>
              <a:rPr lang="en-GB" sz="1250" i="1" dirty="0">
                <a:latin typeface="Cambria" panose="02040503050406030204" pitchFamily="18" charset="0"/>
              </a:rPr>
              <a:t>Outcome selection: </a:t>
            </a:r>
            <a:r>
              <a:rPr lang="en-GB" sz="1250" dirty="0">
                <a:latin typeface="Cambria" panose="02040503050406030204" pitchFamily="18" charset="0"/>
              </a:rPr>
              <a:t>Careful selection of outputs to avoid incentives for undesirable data collection methods or pressures</a:t>
            </a:r>
          </a:p>
          <a:p>
            <a:pPr marL="214313" lvl="2" indent="-214313">
              <a:buFont typeface="Arial" panose="020B0604020202020204" pitchFamily="34" charset="0"/>
              <a:buChar char="•"/>
            </a:pPr>
            <a:endParaRPr lang="en-GB" sz="1250" dirty="0">
              <a:latin typeface="Cambria" panose="02040503050406030204" pitchFamily="18" charset="0"/>
            </a:endParaRPr>
          </a:p>
          <a:p>
            <a:pPr marL="214313" lvl="2" indent="-214313">
              <a:buFont typeface="Arial" panose="020B0604020202020204" pitchFamily="34" charset="0"/>
              <a:buChar char="•"/>
            </a:pPr>
            <a:r>
              <a:rPr lang="en-GB" sz="1250" i="1" dirty="0">
                <a:latin typeface="Cambria" panose="02040503050406030204" pitchFamily="18" charset="0"/>
              </a:rPr>
              <a:t>Intervention analysis: </a:t>
            </a:r>
            <a:r>
              <a:rPr lang="en-GB" sz="1250" dirty="0">
                <a:latin typeface="Cambria" panose="02040503050406030204" pitchFamily="18" charset="0"/>
              </a:rPr>
              <a:t>Explicit criteria for what interventions and data collection methods are permissible, and which are not</a:t>
            </a:r>
          </a:p>
          <a:p>
            <a:pPr marL="214313" lvl="2" indent="-214313">
              <a:buFont typeface="Arial" panose="020B0604020202020204" pitchFamily="34" charset="0"/>
              <a:buChar char="•"/>
            </a:pPr>
            <a:endParaRPr lang="en-GB" sz="1250" dirty="0">
              <a:latin typeface="Cambria" panose="02040503050406030204" pitchFamily="18" charset="0"/>
            </a:endParaRPr>
          </a:p>
          <a:p>
            <a:pPr marL="214313" lvl="2" indent="-214313">
              <a:buFont typeface="Arial" panose="020B0604020202020204" pitchFamily="34" charset="0"/>
              <a:buChar char="•"/>
            </a:pPr>
            <a:r>
              <a:rPr lang="en-GB" sz="1250" i="1" dirty="0">
                <a:latin typeface="Cambria" panose="02040503050406030204" pitchFamily="18" charset="0"/>
              </a:rPr>
              <a:t>Selected Investors: </a:t>
            </a:r>
            <a:r>
              <a:rPr lang="en-GB" sz="1250" dirty="0">
                <a:latin typeface="Cambria" panose="02040503050406030204" pitchFamily="18" charset="0"/>
              </a:rPr>
              <a:t>Investors restricted to those with a strong commitment to social goals and human rights</a:t>
            </a:r>
          </a:p>
          <a:p>
            <a:pPr marL="0" lvl="2"/>
            <a:endParaRPr lang="en-GB" sz="1250" dirty="0">
              <a:latin typeface="Cambria" panose="02040503050406030204" pitchFamily="18" charset="0"/>
            </a:endParaRPr>
          </a:p>
          <a:p>
            <a:pPr marL="0" lvl="2"/>
            <a:r>
              <a:rPr lang="en-US" sz="1250" b="1" dirty="0">
                <a:latin typeface="Cambria" panose="02040503050406030204" pitchFamily="18" charset="0"/>
              </a:rPr>
              <a:t>Innovative financing mechanisms</a:t>
            </a:r>
            <a:r>
              <a:rPr lang="en-US" sz="1250" dirty="0">
                <a:latin typeface="Cambria" panose="02040503050406030204" pitchFamily="18" charset="0"/>
              </a:rPr>
              <a:t> such as social impact bonds go hand-in-hand with government funding for key populations, and should supplement their efforts in being more effective. </a:t>
            </a:r>
            <a:endParaRPr lang="en-GB" sz="1250" b="1" dirty="0">
              <a:latin typeface="Cambria" panose="02040503050406030204" pitchFamily="18" charset="0"/>
            </a:endParaRPr>
          </a:p>
          <a:p>
            <a:pPr marL="0" lvl="2"/>
            <a:endParaRPr lang="en-GB" sz="1250" dirty="0">
              <a:latin typeface="Cambria" panose="02040503050406030204" pitchFamily="18" charset="0"/>
            </a:endParaRPr>
          </a:p>
          <a:p>
            <a:pPr marL="0" lvl="2"/>
            <a:r>
              <a:rPr lang="en-GB" sz="1250" dirty="0">
                <a:latin typeface="Cambria" panose="02040503050406030204" pitchFamily="18" charset="0"/>
              </a:rPr>
              <a:t>The ambition is that impact bonds will pave the way for larger-scale – and more cost-effective and sustainable – Government implementation of proven interventions.  </a:t>
            </a:r>
          </a:p>
          <a:p>
            <a:pPr marL="0" lvl="2"/>
            <a:endParaRPr lang="en-GB" sz="1250" dirty="0">
              <a:latin typeface="Cambria" panose="02040503050406030204" pitchFamily="18" charset="0"/>
            </a:endParaRPr>
          </a:p>
          <a:p>
            <a:pPr marL="0" lvl="2"/>
            <a:endParaRPr lang="en-GB" sz="1250" b="1" dirty="0">
              <a:latin typeface="Cambria" panose="02040503050406030204" pitchFamily="18" charset="0"/>
            </a:endParaRPr>
          </a:p>
          <a:p>
            <a:pPr marL="0" lvl="2"/>
            <a:endParaRPr lang="en-GB" sz="125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8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53521" y="316882"/>
            <a:ext cx="5473303" cy="3724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Key characteristics of impact Bonds</a:t>
            </a:r>
            <a:endParaRPr lang="en-GB" b="1" dirty="0"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39340" y="273619"/>
            <a:ext cx="192881" cy="273844"/>
          </a:xfrm>
        </p:spPr>
        <p:txBody>
          <a:bodyPr/>
          <a:lstStyle/>
          <a:p>
            <a:fld id="{C6A4B429-0189-47CD-9DDA-A001F58C55D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60826" y="1569683"/>
            <a:ext cx="1760271" cy="61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Incentives for adaptive implementation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79827" y="1569684"/>
            <a:ext cx="5238673" cy="583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8588" indent="-128588">
              <a:spcAft>
                <a:spcPts val="225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050" dirty="0"/>
              <a:t>Linking investor returns to desired outputs and outcomes creates a strong incentive for adaptive implementation of programmes to achieve better services for beneficiaries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61703" y="673137"/>
            <a:ext cx="795528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lvl="2"/>
            <a:r>
              <a:rPr lang="en-GB" sz="1400" b="1" dirty="0">
                <a:latin typeface="Cambria" panose="02040503050406030204" pitchFamily="18" charset="0"/>
              </a:rPr>
              <a:t>Impact Bonds aim to improve the efficiency and effectiveness of development programmes through shifting payments - and thus accountability - to outcomes instead of inputs. The focus on outcomes allows and encourages local adaptation according to the specific and changing needs of service users. </a:t>
            </a:r>
            <a:endParaRPr lang="en-GB" sz="1400" b="1" dirty="0">
              <a:latin typeface="Cambria" panose="02040503050406030204" pitchFamily="18" charset="0"/>
              <a:cs typeface="Gill Sans MT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 rot="5400000">
            <a:off x="2445398" y="1597174"/>
            <a:ext cx="583028" cy="528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+mj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3951" y="2439912"/>
            <a:ext cx="1765428" cy="61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Enhances transparency and accountability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79824" y="2424714"/>
            <a:ext cx="5238674" cy="583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8588" indent="-128588">
              <a:spcAft>
                <a:spcPts val="225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050" dirty="0"/>
              <a:t>Investors are only compensated when contract outcomes and outputs have been independently verified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2447646" y="2449073"/>
            <a:ext cx="578531" cy="528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0826" y="3341107"/>
            <a:ext cx="1760271" cy="616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Outcomes funder only pays for success</a:t>
            </a:r>
          </a:p>
        </p:txBody>
      </p:sp>
      <p:sp>
        <p:nvSpPr>
          <p:cNvPr id="22" name="Isosceles Triangle 21"/>
          <p:cNvSpPr/>
          <p:nvPr/>
        </p:nvSpPr>
        <p:spPr>
          <a:xfrm rot="5400000">
            <a:off x="2447646" y="3360406"/>
            <a:ext cx="578531" cy="528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79825" y="3308361"/>
            <a:ext cx="5238674" cy="5830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8588" indent="-128588">
              <a:spcAft>
                <a:spcPts val="225"/>
              </a:spcAft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050" dirty="0"/>
              <a:t>As with other Results-Based Aid, outcomes funders (government / donors) only pay for if agreed outcomes are met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79823" y="4165471"/>
            <a:ext cx="5238677" cy="611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8588" indent="-128588"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050" spc="-8" dirty="0"/>
              <a:t>Upfront funding provides working capital to service providers and risk is transferred to private investors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2447646" y="4231368"/>
            <a:ext cx="578531" cy="52804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>
              <a:latin typeface="+mj-l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61703" y="4216823"/>
            <a:ext cx="1762397" cy="611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bg1"/>
                </a:solidFill>
              </a:rPr>
              <a:t>Provide access to upfront funding</a:t>
            </a:r>
          </a:p>
        </p:txBody>
      </p:sp>
    </p:spTree>
    <p:extLst>
      <p:ext uri="{BB962C8B-B14F-4D97-AF65-F5344CB8AC3E}">
        <p14:creationId xmlns:p14="http://schemas.microsoft.com/office/powerpoint/2010/main" val="26915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974" y="323464"/>
            <a:ext cx="5473303" cy="24988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Cambria"/>
                <a:cs typeface="Cambria"/>
              </a:rPr>
              <a:t>Objectives and roles of key parties</a:t>
            </a:r>
            <a:endParaRPr lang="en-GB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532630" y="265948"/>
            <a:ext cx="192881" cy="273844"/>
          </a:xfrm>
        </p:spPr>
        <p:txBody>
          <a:bodyPr/>
          <a:lstStyle/>
          <a:p>
            <a:fld id="{C6A4B429-0189-47CD-9DDA-A001F58C55D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17" y="741769"/>
            <a:ext cx="7567082" cy="40243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031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70474" y="323464"/>
            <a:ext cx="5618559" cy="509751"/>
          </a:xfrm>
        </p:spPr>
        <p:txBody>
          <a:bodyPr/>
          <a:lstStyle/>
          <a:p>
            <a:r>
              <a:rPr lang="en-US" dirty="0" smtClean="0">
                <a:latin typeface="Cambria"/>
                <a:cs typeface="Cambria"/>
              </a:rPr>
              <a:t>Principles for a successful Impact Bond</a:t>
            </a:r>
            <a:endParaRPr lang="en-US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79270" y="818206"/>
            <a:ext cx="6809764" cy="7418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>
              <a:spcBef>
                <a:spcPts val="450"/>
              </a:spcBef>
              <a:buClr>
                <a:schemeClr val="tx2"/>
              </a:buClr>
              <a:buSzPct val="120000"/>
            </a:pPr>
            <a:r>
              <a:rPr lang="en-GB" sz="1050" b="1" dirty="0">
                <a:latin typeface="Cambria"/>
                <a:cs typeface="Cambria"/>
              </a:rPr>
              <a:t>For an Impact Bond to be successful it must:</a:t>
            </a:r>
          </a:p>
          <a:p>
            <a:pPr marL="128588" indent="-128588">
              <a:spcBef>
                <a:spcPts val="45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050" b="1" dirty="0">
                <a:latin typeface="Cambria"/>
                <a:cs typeface="Cambria"/>
              </a:rPr>
              <a:t>Add value: </a:t>
            </a:r>
            <a:r>
              <a:rPr lang="en-US" sz="1050" dirty="0">
                <a:latin typeface="Cambria"/>
                <a:cs typeface="Cambria"/>
              </a:rPr>
              <a:t>Potential exists to improve outcomes through transfer of risks to investors</a:t>
            </a:r>
          </a:p>
          <a:p>
            <a:pPr marL="128588" indent="-128588">
              <a:spcBef>
                <a:spcPts val="45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050" b="1" dirty="0">
                <a:latin typeface="Cambria"/>
                <a:cs typeface="Cambria"/>
              </a:rPr>
              <a:t>Be feasible: </a:t>
            </a:r>
            <a:r>
              <a:rPr lang="en-US" sz="1050" dirty="0">
                <a:latin typeface="Cambria"/>
                <a:cs typeface="Cambria"/>
              </a:rPr>
              <a:t>Improvement in outcomes measurable and stakeholder buy-in</a:t>
            </a:r>
          </a:p>
          <a:p>
            <a:pPr>
              <a:spcBef>
                <a:spcPts val="450"/>
              </a:spcBef>
              <a:buClr>
                <a:schemeClr val="tx2"/>
              </a:buClr>
              <a:buSzPct val="120000"/>
            </a:pPr>
            <a:endParaRPr lang="en-US" sz="1050" dirty="0">
              <a:latin typeface="Cambria"/>
              <a:cs typeface="Cambria"/>
            </a:endParaRPr>
          </a:p>
          <a:p>
            <a:pPr>
              <a:spcBef>
                <a:spcPts val="450"/>
              </a:spcBef>
              <a:buClr>
                <a:schemeClr val="tx2"/>
              </a:buClr>
              <a:buSzPct val="120000"/>
            </a:pPr>
            <a:endParaRPr lang="en-US" sz="1050" dirty="0">
              <a:latin typeface="Cambria"/>
              <a:cs typeface="Cambria"/>
            </a:endParaRPr>
          </a:p>
          <a:p>
            <a:pPr>
              <a:spcBef>
                <a:spcPts val="450"/>
              </a:spcBef>
              <a:buClr>
                <a:schemeClr val="tx2"/>
              </a:buClr>
              <a:buSzPct val="120000"/>
            </a:pPr>
            <a:endParaRPr lang="en-US" sz="900" dirty="0">
              <a:latin typeface="Cambria"/>
              <a:cs typeface="Cambria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73770"/>
              </p:ext>
            </p:extLst>
          </p:nvPr>
        </p:nvGraphicFramePr>
        <p:xfrm>
          <a:off x="774440" y="1518549"/>
          <a:ext cx="7912359" cy="3210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02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295">
                <a:tc>
                  <a:txBody>
                    <a:bodyPr/>
                    <a:lstStyle/>
                    <a:p>
                      <a:r>
                        <a:rPr lang="en-GB" sz="900" cap="all" baseline="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PRINCIPLES</a:t>
                      </a:r>
                      <a:endParaRPr lang="en-GB" sz="900" cap="all" baseline="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cap="all" baseline="0" dirty="0" smtClean="0">
                          <a:solidFill>
                            <a:schemeClr val="bg1"/>
                          </a:solidFill>
                          <a:latin typeface="Cambria"/>
                          <a:cs typeface="Cambria"/>
                        </a:rPr>
                        <a:t>Rationale</a:t>
                      </a:r>
                      <a:endParaRPr lang="en-GB" sz="900" cap="all" baseline="0" dirty="0">
                        <a:solidFill>
                          <a:schemeClr val="bg1"/>
                        </a:solidFill>
                        <a:latin typeface="Cambria"/>
                        <a:cs typeface="Cambri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en-GB" sz="900" b="1" dirty="0" smtClean="0">
                          <a:latin typeface="Cambria"/>
                          <a:cs typeface="Cambria"/>
                        </a:rPr>
                        <a:t>Need for</a:t>
                      </a:r>
                      <a:r>
                        <a:rPr lang="en-GB" sz="900" b="1" baseline="0" dirty="0" smtClean="0">
                          <a:latin typeface="Cambria"/>
                          <a:cs typeface="Cambria"/>
                        </a:rPr>
                        <a:t> outcomes focus</a:t>
                      </a:r>
                      <a:endParaRPr lang="en-GB" sz="900" b="1" dirty="0">
                        <a:latin typeface="Cambria"/>
                        <a:cs typeface="Cambria"/>
                      </a:endParaRPr>
                    </a:p>
                  </a:txBody>
                  <a:tcPr marL="68580" marR="68580" marT="81000" marB="8100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900" dirty="0" smtClean="0">
                          <a:latin typeface="Cambria"/>
                          <a:cs typeface="Cambria"/>
                        </a:rPr>
                        <a:t>Demonstrated need for increased focus</a:t>
                      </a:r>
                      <a:r>
                        <a:rPr lang="en-GB" sz="900" baseline="0" dirty="0" smtClean="0">
                          <a:latin typeface="Cambria"/>
                          <a:cs typeface="Cambria"/>
                        </a:rPr>
                        <a:t> on outcomes in target geography and coordination of key stakeholders to achieve outcomes</a:t>
                      </a:r>
                    </a:p>
                  </a:txBody>
                  <a:tcPr marL="68580" marR="68580" marT="81000" marB="8100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 smtClean="0">
                          <a:solidFill>
                            <a:schemeClr val="dk1"/>
                          </a:solidFill>
                          <a:latin typeface="Cambria"/>
                          <a:ea typeface="+mn-ea"/>
                          <a:cs typeface="Cambria"/>
                        </a:rPr>
                        <a:t>Promising interventions</a:t>
                      </a:r>
                    </a:p>
                  </a:txBody>
                  <a:tcPr marL="68580" marR="68580" marT="81000" marB="8100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900" baseline="0" dirty="0" smtClean="0">
                          <a:latin typeface="Cambria"/>
                          <a:cs typeface="Cambria"/>
                        </a:rPr>
                        <a:t>Focus on expanding intervention with some evidence-base to ensure attractiveness to investors, but also uncertainties to justify risk transfer</a:t>
                      </a:r>
                    </a:p>
                  </a:txBody>
                  <a:tcPr marL="68580" marR="68580" marT="81000" marB="8100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en-GB" sz="900" b="1" dirty="0" smtClean="0">
                          <a:latin typeface="Cambria"/>
                          <a:cs typeface="Cambria"/>
                        </a:rPr>
                        <a:t>Service providers</a:t>
                      </a:r>
                      <a:r>
                        <a:rPr lang="en-GB" sz="900" b="1" baseline="0" dirty="0" smtClean="0">
                          <a:latin typeface="Cambria"/>
                          <a:cs typeface="Cambria"/>
                        </a:rPr>
                        <a:t> require working capital</a:t>
                      </a:r>
                      <a:endParaRPr lang="en-GB" sz="900" b="1" dirty="0">
                        <a:latin typeface="Cambria"/>
                        <a:cs typeface="Cambria"/>
                      </a:endParaRPr>
                    </a:p>
                  </a:txBody>
                  <a:tcPr marL="68580" marR="68580" marT="81000" marB="8100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latin typeface="Cambria"/>
                          <a:cs typeface="Cambria"/>
                        </a:rPr>
                        <a:t>Service providers do not have sufficient upfront funding to pay for interventions or cannot bear the implementation risk alone</a:t>
                      </a:r>
                    </a:p>
                  </a:txBody>
                  <a:tcPr marL="68580" marR="68580" marT="81000" marB="8100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216">
                <a:tc>
                  <a:txBody>
                    <a:bodyPr/>
                    <a:lstStyle/>
                    <a:p>
                      <a:r>
                        <a:rPr lang="en-GB" sz="900" b="1" dirty="0" smtClean="0">
                          <a:latin typeface="Cambria"/>
                          <a:cs typeface="Cambria"/>
                        </a:rPr>
                        <a:t>Good</a:t>
                      </a:r>
                      <a:r>
                        <a:rPr lang="en-GB" sz="900" b="1" baseline="0" dirty="0" smtClean="0">
                          <a:latin typeface="Cambria"/>
                          <a:cs typeface="Cambria"/>
                        </a:rPr>
                        <a:t> p</a:t>
                      </a:r>
                      <a:r>
                        <a:rPr lang="en-GB" sz="900" b="1" dirty="0" smtClean="0">
                          <a:latin typeface="Cambria"/>
                          <a:cs typeface="Cambria"/>
                        </a:rPr>
                        <a:t>otential for attribution</a:t>
                      </a:r>
                      <a:r>
                        <a:rPr lang="en-GB" sz="900" b="1" baseline="0" dirty="0" smtClean="0">
                          <a:latin typeface="Cambria"/>
                          <a:cs typeface="Cambria"/>
                        </a:rPr>
                        <a:t> of outcomes</a:t>
                      </a:r>
                      <a:endParaRPr lang="en-GB" sz="900" b="1" dirty="0">
                        <a:latin typeface="Cambria"/>
                        <a:cs typeface="Cambria"/>
                      </a:endParaRPr>
                    </a:p>
                  </a:txBody>
                  <a:tcPr marL="68580" marR="68580" marT="81000" marB="8100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900" kern="1200" dirty="0" smtClean="0">
                          <a:latin typeface="Cambria"/>
                          <a:cs typeface="Cambria"/>
                        </a:rPr>
                        <a:t>Target population and outcome metrics </a:t>
                      </a:r>
                      <a:r>
                        <a:rPr lang="en-GB" sz="900" kern="1200" baseline="0" dirty="0" smtClean="0">
                          <a:latin typeface="Cambria"/>
                          <a:cs typeface="Cambria"/>
                        </a:rPr>
                        <a:t>can be clearly defined and agreed upon</a:t>
                      </a:r>
                    </a:p>
                    <a:p>
                      <a:pPr marL="180975" indent="-180975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900" kern="1200" dirty="0" smtClean="0">
                          <a:latin typeface="Cambria"/>
                          <a:cs typeface="Cambria"/>
                        </a:rPr>
                        <a:t>Data for outcome metrics and benchmark </a:t>
                      </a:r>
                      <a:r>
                        <a:rPr lang="en-GB" sz="900" kern="1200" baseline="0" dirty="0" smtClean="0">
                          <a:latin typeface="Cambria"/>
                          <a:cs typeface="Cambria"/>
                        </a:rPr>
                        <a:t>can be collected in a reliable and cost-effective way and used to disaggregate the impact of the interventions</a:t>
                      </a:r>
                      <a:endParaRPr lang="en-GB" sz="900" kern="1200" baseline="0" dirty="0" smtClean="0">
                        <a:solidFill>
                          <a:schemeClr val="dk1"/>
                        </a:solidFill>
                        <a:latin typeface="Cambria"/>
                        <a:ea typeface="+mn-ea"/>
                        <a:cs typeface="Cambria"/>
                      </a:endParaRPr>
                    </a:p>
                  </a:txBody>
                  <a:tcPr marL="68580" marR="68580" marT="81000" marB="8100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en-GB" sz="900" b="1" dirty="0" smtClean="0">
                          <a:latin typeface="Cambria"/>
                          <a:cs typeface="Cambria"/>
                        </a:rPr>
                        <a:t>Priority for </a:t>
                      </a:r>
                      <a:r>
                        <a:rPr lang="en-GB" sz="900" b="1" baseline="0" dirty="0" smtClean="0">
                          <a:latin typeface="Cambria"/>
                          <a:cs typeface="Cambria"/>
                        </a:rPr>
                        <a:t>donors and partner governments</a:t>
                      </a:r>
                      <a:endParaRPr lang="en-GB" sz="900" b="1" dirty="0">
                        <a:latin typeface="Cambria"/>
                        <a:cs typeface="Cambria"/>
                      </a:endParaRPr>
                    </a:p>
                  </a:txBody>
                  <a:tcPr marL="68580" marR="68580" marT="81000" marB="8100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0" hangingPunct="1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itchFamily="34" charset="0"/>
                        <a:buChar char="•"/>
                      </a:pPr>
                      <a:r>
                        <a:rPr lang="en-GB" sz="900" kern="1200" dirty="0" smtClean="0">
                          <a:latin typeface="Cambria"/>
                          <a:cs typeface="Cambria"/>
                        </a:rPr>
                        <a:t>Potential donor</a:t>
                      </a:r>
                      <a:r>
                        <a:rPr lang="en-GB" sz="900" kern="1200" baseline="0" dirty="0" smtClean="0">
                          <a:latin typeface="Cambria"/>
                          <a:cs typeface="Cambria"/>
                        </a:rPr>
                        <a:t> agency and partner governments </a:t>
                      </a:r>
                      <a:r>
                        <a:rPr lang="en-GB" sz="900" kern="1200" dirty="0" smtClean="0">
                          <a:latin typeface="Cambria"/>
                          <a:cs typeface="Cambria"/>
                        </a:rPr>
                        <a:t>have 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latin typeface="Cambria"/>
                          <a:ea typeface="+mn-ea"/>
                          <a:cs typeface="Cambria"/>
                        </a:rPr>
                        <a:t>interest in payment-by-results approaches and regard target outcomes as high priority</a:t>
                      </a:r>
                      <a:endParaRPr lang="en-GB" sz="900" kern="1200" dirty="0" smtClean="0">
                        <a:latin typeface="Cambria"/>
                        <a:cs typeface="Cambria"/>
                      </a:endParaRPr>
                    </a:p>
                  </a:txBody>
                  <a:tcPr marL="68580" marR="68580" marT="81000" marB="8100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116">
                <a:tc>
                  <a:txBody>
                    <a:bodyPr/>
                    <a:lstStyle/>
                    <a:p>
                      <a:r>
                        <a:rPr lang="en-GB" sz="900" b="1" dirty="0" smtClean="0">
                          <a:latin typeface="Cambria"/>
                          <a:cs typeface="Cambria"/>
                        </a:rPr>
                        <a:t>Viable investment proposition</a:t>
                      </a:r>
                      <a:endParaRPr lang="en-GB" sz="900" b="1" dirty="0">
                        <a:latin typeface="Cambria"/>
                        <a:cs typeface="Cambria"/>
                      </a:endParaRPr>
                    </a:p>
                  </a:txBody>
                  <a:tcPr marL="68580" marR="68580" marT="81000" marB="81000" anchor="ctr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latin typeface="Cambria"/>
                          <a:ea typeface="+mn-ea"/>
                          <a:cs typeface="Cambria"/>
                        </a:rPr>
                        <a:t>Issue area / geography a priority for potential investors</a:t>
                      </a:r>
                    </a:p>
                    <a:p>
                      <a:pPr marL="180975" marR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900" kern="1200" dirty="0" smtClean="0">
                          <a:solidFill>
                            <a:schemeClr val="dk1"/>
                          </a:solidFill>
                          <a:latin typeface="Cambria"/>
                          <a:ea typeface="+mn-ea"/>
                          <a:cs typeface="Cambria"/>
                        </a:rPr>
                        <a:t>Reasonable</a:t>
                      </a:r>
                      <a:r>
                        <a:rPr lang="en-GB" sz="900" kern="1200" baseline="0" dirty="0" smtClean="0">
                          <a:solidFill>
                            <a:schemeClr val="dk1"/>
                          </a:solidFill>
                          <a:latin typeface="Cambria"/>
                          <a:ea typeface="+mn-ea"/>
                          <a:cs typeface="Cambria"/>
                        </a:rPr>
                        <a:t> level of evidence around effective intervention approaches</a:t>
                      </a:r>
                      <a:endParaRPr lang="en-GB" sz="900" kern="1200" dirty="0" smtClean="0">
                        <a:solidFill>
                          <a:schemeClr val="dk1"/>
                        </a:solidFill>
                        <a:latin typeface="Cambria"/>
                        <a:ea typeface="+mn-ea"/>
                        <a:cs typeface="Cambria"/>
                      </a:endParaRPr>
                    </a:p>
                  </a:txBody>
                  <a:tcPr marL="68580" marR="68580" marT="81000" marB="81000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533873" y="1755154"/>
            <a:ext cx="194831" cy="1288623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7" name="Left Brace 6"/>
          <p:cNvSpPr/>
          <p:nvPr/>
        </p:nvSpPr>
        <p:spPr>
          <a:xfrm>
            <a:off x="525682" y="3043777"/>
            <a:ext cx="203022" cy="1725183"/>
          </a:xfrm>
          <a:prstGeom prst="leftBrac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 rot="16200000">
            <a:off x="-61915" y="2115772"/>
            <a:ext cx="976354" cy="16145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spcBef>
                <a:spcPts val="450"/>
              </a:spcBef>
              <a:buClr>
                <a:schemeClr val="tx2"/>
              </a:buClr>
              <a:buSzPct val="120000"/>
            </a:pPr>
            <a:r>
              <a:rPr lang="en-GB" sz="1050" b="1" dirty="0"/>
              <a:t>Add value</a:t>
            </a:r>
            <a:endParaRPr lang="en-US" sz="1050" dirty="0"/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 rot="16200000">
            <a:off x="55716" y="3756673"/>
            <a:ext cx="696818" cy="20573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>
              <a:spcBef>
                <a:spcPts val="450"/>
              </a:spcBef>
              <a:buClr>
                <a:schemeClr val="tx2"/>
              </a:buClr>
              <a:buSzPct val="120000"/>
            </a:pPr>
            <a:r>
              <a:rPr lang="en-GB" sz="1050" b="1" dirty="0"/>
              <a:t>Feasibility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172871" y="323464"/>
            <a:ext cx="601569" cy="4861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36" y="328385"/>
            <a:ext cx="8405864" cy="40735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>
                <a:latin typeface="Cambria"/>
                <a:cs typeface="Cambria"/>
              </a:rPr>
              <a:t>Impact development involves three main phases</a:t>
            </a:r>
            <a:endParaRPr lang="en-GB" dirty="0">
              <a:latin typeface="Cambria"/>
              <a:cs typeface="Cambri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4B429-0189-47CD-9DDA-A001F58C55D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280936" y="1261502"/>
            <a:ext cx="8570964" cy="436035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Arial" pitchFamily="34" charset="0"/>
              <a:buNone/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Cambria" pitchFamily="18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0400" indent="-23040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08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1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6991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Phase I: High level scoping and stakeholder engagement (typically: 6-8 weeks)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699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Stakeholder engagement e.g. impact bond approach tested with service beneficiaries and providers, government and other key stakeholders for suitability to the issue area and country context</a:t>
            </a:r>
            <a:endParaRPr kumimoji="0" lang="en-GB" sz="1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55699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Feasibility analysis e.g. early exploration of the ability of government / donors to fund outcomes, contracting environment, capacity of potential partners to implement services via an impact bond and potential to measure and track outcomes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Phase II: Detailed design and securing of funding for outcomes (typically: 6 months)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Detailed impact bond design work conducted in partnership with key stakeholders – focused around: </a:t>
            </a:r>
          </a:p>
          <a:p>
            <a:pPr marL="516150" marR="0" lvl="2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Outputs and outcomes metrics, measurement and verification</a:t>
            </a:r>
          </a:p>
          <a:p>
            <a:pPr marL="516150" marR="0" lvl="2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Intervention model i.e. service design</a:t>
            </a:r>
          </a:p>
          <a:p>
            <a:pPr marL="516150" marR="0" lvl="2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Outcomes funding, contracting and governance</a:t>
            </a:r>
          </a:p>
          <a:p>
            <a:pPr marL="516150" marR="0" lvl="2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Data collection and performance management</a:t>
            </a:r>
          </a:p>
          <a:p>
            <a:pPr marL="516150" marR="0" lvl="2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Budget, operational and financial modelling</a:t>
            </a:r>
          </a:p>
          <a:p>
            <a:pPr marL="516150" marR="0" lvl="2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556991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GB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Investor soft marketing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Phase III: Formal investor marketing, capital raise and service mobilisation (typically: 3-6 months)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699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/>
                <a:ea typeface="+mn-ea"/>
                <a:cs typeface="+mn-cs"/>
              </a:rPr>
              <a:t>Once commitment to fund outcomes has been agreed with government / donors, funding is raised from socially motivated private sector investors to fund interventions under an impact bond structure – if and only if outcomes are successfully verified, outcomes payments from government / donors are triggered to repay investors their capital plus a return linked to the level of success and the level of risk taken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mbria"/>
              <a:ea typeface="+mn-ea"/>
              <a:cs typeface="+mn-cs"/>
            </a:endParaRPr>
          </a:p>
        </p:txBody>
      </p:sp>
      <p:sp>
        <p:nvSpPr>
          <p:cNvPr id="11" name="Pentagon 10"/>
          <p:cNvSpPr/>
          <p:nvPr/>
        </p:nvSpPr>
        <p:spPr>
          <a:xfrm>
            <a:off x="886310" y="765159"/>
            <a:ext cx="1819181" cy="415941"/>
          </a:xfrm>
          <a:prstGeom prst="homePlat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latin typeface="+mj-lt"/>
              </a:rPr>
              <a:t>PHASE 1</a:t>
            </a:r>
          </a:p>
          <a:p>
            <a:pPr algn="ctr"/>
            <a:r>
              <a:rPr lang="en-GB" sz="1200" dirty="0" smtClean="0">
                <a:latin typeface="+mj-lt"/>
              </a:rPr>
              <a:t>High level scoping</a:t>
            </a:r>
            <a:endParaRPr lang="en-GB" sz="1200" dirty="0">
              <a:latin typeface="+mj-lt"/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2384579" y="765159"/>
            <a:ext cx="2363010" cy="4159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</a:rPr>
              <a:t>PHASE II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</a:rPr>
              <a:t>Detailed design 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4358271" y="765159"/>
            <a:ext cx="1819181" cy="4159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</a:rPr>
              <a:t>PHASE III</a:t>
            </a:r>
          </a:p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</a:rPr>
              <a:t>Capital Raise 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856539" y="765159"/>
            <a:ext cx="2995361" cy="415941"/>
          </a:xfrm>
          <a:prstGeom prst="chevron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B" sz="1200" dirty="0" smtClean="0">
                <a:solidFill>
                  <a:schemeClr val="bg1"/>
                </a:solidFill>
                <a:latin typeface="+mj-lt"/>
              </a:rPr>
              <a:t>SIB IMPLEMENTATION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579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E3EDB-D7EB-F14E-A6D1-748C03EC5EDC}" type="slidenum">
              <a:rPr lang="en-US" sz="1000" smtClean="0"/>
              <a:t>6</a:t>
            </a:fld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159000" y="1701800"/>
            <a:ext cx="458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Thanks for listening!!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256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F Dark Blue">
      <a:dk1>
        <a:sysClr val="windowText" lastClr="000000"/>
      </a:dk1>
      <a:lt1>
        <a:sysClr val="window" lastClr="FFFFFF"/>
      </a:lt1>
      <a:dk2>
        <a:srgbClr val="003F72"/>
      </a:dk2>
      <a:lt2>
        <a:srgbClr val="CCD9E3"/>
      </a:lt2>
      <a:accent1>
        <a:srgbClr val="99B2C7"/>
      </a:accent1>
      <a:accent2>
        <a:srgbClr val="668CAA"/>
      </a:accent2>
      <a:accent3>
        <a:srgbClr val="33658E"/>
      </a:accent3>
      <a:accent4>
        <a:srgbClr val="69BE28"/>
      </a:accent4>
      <a:accent5>
        <a:srgbClr val="9A996E"/>
      </a:accent5>
      <a:accent6>
        <a:srgbClr val="C6AC0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3358041E-A014-400E-853B-F439B6731313}" vid="{544FD414-C1A3-4D7F-807E-D7538BA680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A59A193031B4FA3AE1695977455D5" ma:contentTypeVersion="12" ma:contentTypeDescription="Create a new document." ma:contentTypeScope="" ma:versionID="a3581080d66eeb7ee11c19a3d7816b27">
  <xsd:schema xmlns:xsd="http://www.w3.org/2001/XMLSchema" xmlns:xs="http://www.w3.org/2001/XMLSchema" xmlns:p="http://schemas.microsoft.com/office/2006/metadata/properties" xmlns:ns2="eef5d95b-3b6e-445f-86bc-bd4e6d561047" xmlns:ns3="d99a907f-d3cf-4d86-a8e4-943e2be70537" targetNamespace="http://schemas.microsoft.com/office/2006/metadata/properties" ma:root="true" ma:fieldsID="9d656c8ba25cb54d205cfe53aa7371a4" ns2:_="" ns3:_="">
    <xsd:import namespace="eef5d95b-3b6e-445f-86bc-bd4e6d561047"/>
    <xsd:import namespace="d99a907f-d3cf-4d86-a8e4-943e2be705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f5d95b-3b6e-445f-86bc-bd4e6d561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9a907f-d3cf-4d86-a8e4-943e2be7053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D6434F-E7E3-4BD4-986C-90764A1E04D6}"/>
</file>

<file path=customXml/itemProps2.xml><?xml version="1.0" encoding="utf-8"?>
<ds:datastoreItem xmlns:ds="http://schemas.openxmlformats.org/officeDocument/2006/customXml" ds:itemID="{97C538D8-C112-4C60-A1AF-EE8D972E82D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9CBEA0-6724-4B52-B19B-EA5981164B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Presentation_Darkblue_en</Template>
  <TotalTime>37</TotalTime>
  <Words>927</Words>
  <Application>Microsoft Office PowerPoint</Application>
  <PresentationFormat>On-screen Show (16:9)</PresentationFormat>
  <Paragraphs>96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</vt:lpstr>
      <vt:lpstr>Gill Sans MT</vt:lpstr>
      <vt:lpstr>Lucida Grande</vt:lpstr>
      <vt:lpstr>Office Theme</vt:lpstr>
      <vt:lpstr>Impact Bonds focus on improving impact</vt:lpstr>
      <vt:lpstr>Impact bonds build on best practice</vt:lpstr>
      <vt:lpstr>Key characteristics of impact Bonds</vt:lpstr>
      <vt:lpstr>Objectives and roles of key parties</vt:lpstr>
      <vt:lpstr>Principles for a successful Impact Bond</vt:lpstr>
      <vt:lpstr>Impact development involves three main phases</vt:lpstr>
      <vt:lpstr>PowerPoint Presentation</vt:lpstr>
    </vt:vector>
  </TitlesOfParts>
  <Company>The Global Fund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Winch</dc:creator>
  <cp:lastModifiedBy>Keshab Nandy (Dr.)</cp:lastModifiedBy>
  <cp:revision>6</cp:revision>
  <cp:lastPrinted>2014-11-25T15:42:20Z</cp:lastPrinted>
  <dcterms:created xsi:type="dcterms:W3CDTF">2015-11-27T12:43:31Z</dcterms:created>
  <dcterms:modified xsi:type="dcterms:W3CDTF">2021-08-24T11:03:46Z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0x010100075A59A193031B4FA3AE1695977455D5</vt:lpwstr>
  </property>
</Properties>
</file>