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27.xml" ContentType="application/vnd.openxmlformats-officedocument.presentationml.slide+xml"/>
  <Override PartName="/ppt/slides/slide33.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4.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35.xml" ContentType="application/vnd.openxmlformats-officedocument.presentationml.slide+xml"/>
  <Override PartName="/ppt/slides/slide28.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2.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36.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3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38.xml" ContentType="application/vnd.openxmlformats-officedocument.presentationml.slide+xml"/>
  <Override PartName="/ppt/slides/slide10.xml" ContentType="application/vnd.openxmlformats-officedocument.presentationml.slide+xml"/>
  <Override PartName="/ppt/slides/slide37.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38.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9.xml" ContentType="application/vnd.openxmlformats-officedocument.presentationml.notesSlide+xml"/>
  <Override PartName="/ppt/notesSlides/notesSlide36.xml" ContentType="application/vnd.openxmlformats-officedocument.presentationml.notesSlide+xml"/>
  <Override PartName="/ppt/notesSlides/notesSlide24.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35.xml" ContentType="application/vnd.openxmlformats-officedocument.presentationml.notesSlide+xml"/>
  <Override PartName="/ppt/notesSlides/notesSlide30.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colors1.xml" ContentType="application/vnd.openxmlformats-officedocument.drawingml.diagramColors+xml"/>
  <Override PartName="/ppt/diagrams/layout1.xml" ContentType="application/vnd.openxmlformats-officedocument.drawingml.diagramLayout+xml"/>
  <Override PartName="/ppt/diagrams/quickStyle1.xml" ContentType="application/vnd.openxmlformats-officedocument.drawingml.diagramStyl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diagrams/drawing1.xml" ContentType="application/vnd.ms-office.drawingml.diagramDrawing+xml"/>
  <Override PartName="/ppt/diagrams/drawing2.xml" ContentType="application/vnd.ms-office.drawingml.diagramDrawing+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8" r:id="rId2"/>
    <p:sldId id="293" r:id="rId3"/>
    <p:sldId id="294" r:id="rId4"/>
    <p:sldId id="259" r:id="rId5"/>
    <p:sldId id="296" r:id="rId6"/>
    <p:sldId id="297" r:id="rId7"/>
    <p:sldId id="298" r:id="rId8"/>
    <p:sldId id="261" r:id="rId9"/>
    <p:sldId id="299" r:id="rId10"/>
    <p:sldId id="300" r:id="rId11"/>
    <p:sldId id="264" r:id="rId12"/>
    <p:sldId id="301" r:id="rId13"/>
    <p:sldId id="303" r:id="rId14"/>
    <p:sldId id="304" r:id="rId15"/>
    <p:sldId id="305" r:id="rId16"/>
    <p:sldId id="268" r:id="rId17"/>
    <p:sldId id="269" r:id="rId18"/>
    <p:sldId id="306" r:id="rId19"/>
    <p:sldId id="271" r:id="rId20"/>
    <p:sldId id="272" r:id="rId21"/>
    <p:sldId id="307" r:id="rId22"/>
    <p:sldId id="274" r:id="rId23"/>
    <p:sldId id="275" r:id="rId24"/>
    <p:sldId id="308" r:id="rId25"/>
    <p:sldId id="277" r:id="rId26"/>
    <p:sldId id="309" r:id="rId27"/>
    <p:sldId id="310" r:id="rId28"/>
    <p:sldId id="278" r:id="rId29"/>
    <p:sldId id="280" r:id="rId30"/>
    <p:sldId id="311" r:id="rId31"/>
    <p:sldId id="282" r:id="rId32"/>
    <p:sldId id="283" r:id="rId33"/>
    <p:sldId id="284" r:id="rId34"/>
    <p:sldId id="312" r:id="rId35"/>
    <p:sldId id="285" r:id="rId36"/>
    <p:sldId id="286" r:id="rId37"/>
    <p:sldId id="287" r:id="rId38"/>
    <p:sldId id="290" r:id="rId39"/>
    <p:sldId id="28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620"/>
    <p:restoredTop sz="96270" autoAdjust="0"/>
  </p:normalViewPr>
  <p:slideViewPr>
    <p:cSldViewPr>
      <p:cViewPr varScale="1">
        <p:scale>
          <a:sx n="63" d="100"/>
          <a:sy n="63" d="100"/>
        </p:scale>
        <p:origin x="-1210" y="-77"/>
      </p:cViewPr>
      <p:guideLst>
        <p:guide orient="horz" pos="2160"/>
        <p:guide pos="2880"/>
      </p:guideLst>
    </p:cSldViewPr>
  </p:slideViewPr>
  <p:notesTextViewPr>
    <p:cViewPr>
      <p:scale>
        <a:sx n="1" d="1"/>
        <a:sy n="1" d="1"/>
      </p:scale>
      <p:origin x="0" y="0"/>
    </p:cViewPr>
  </p:notesTextViewPr>
  <p:sorterViewPr>
    <p:cViewPr>
      <p:scale>
        <a:sx n="100" d="100"/>
        <a:sy n="100" d="100"/>
      </p:scale>
      <p:origin x="0" y="622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E3F521-07A1-4F8F-92C7-3F779C39075E}" type="doc">
      <dgm:prSet loTypeId="urn:microsoft.com/office/officeart/2005/8/layout/vProcess5" loCatId="process" qsTypeId="urn:microsoft.com/office/officeart/2005/8/quickstyle/3d2#1" qsCatId="3D" csTypeId="urn:microsoft.com/office/officeart/2005/8/colors/colorful1#1" csCatId="colorful"/>
      <dgm:spPr/>
      <dgm:t>
        <a:bodyPr/>
        <a:lstStyle/>
        <a:p>
          <a:endParaRPr lang="en-US"/>
        </a:p>
      </dgm:t>
    </dgm:pt>
    <dgm:pt modelId="{0CEBD421-B1AB-428A-9DDD-C7628B7753DD}">
      <dgm:prSet custT="1"/>
      <dgm:spPr/>
      <dgm:t>
        <a:bodyPr/>
        <a:lstStyle/>
        <a:p>
          <a:pPr algn="r" rtl="0"/>
          <a:r>
            <a:rPr lang="en-US" sz="3200" b="1" dirty="0" smtClean="0">
              <a:effectLst>
                <a:outerShdw blurRad="38100" dist="38100" dir="2700000" algn="tl">
                  <a:srgbClr val="000000">
                    <a:alpha val="43137"/>
                  </a:srgbClr>
                </a:outerShdw>
              </a:effectLst>
            </a:rPr>
            <a:t>Phase 1: Basic financial planning</a:t>
          </a:r>
          <a:endParaRPr lang="en-US" sz="3200" b="1" dirty="0">
            <a:effectLst>
              <a:outerShdw blurRad="38100" dist="38100" dir="2700000" algn="tl">
                <a:srgbClr val="000000">
                  <a:alpha val="43137"/>
                </a:srgbClr>
              </a:outerShdw>
            </a:effectLst>
          </a:endParaRPr>
        </a:p>
      </dgm:t>
    </dgm:pt>
    <dgm:pt modelId="{455B67BA-AFD4-48D6-B429-2D7F57995C1E}" type="parTrans" cxnId="{C110BE7F-A05C-4FE6-9D3F-4B83EDD7A9A7}">
      <dgm:prSet/>
      <dgm:spPr/>
      <dgm:t>
        <a:bodyPr/>
        <a:lstStyle/>
        <a:p>
          <a:endParaRPr lang="en-US"/>
        </a:p>
      </dgm:t>
    </dgm:pt>
    <dgm:pt modelId="{A6598979-239F-4090-8FAB-08AF869E0BB3}" type="sibTrans" cxnId="{C110BE7F-A05C-4FE6-9D3F-4B83EDD7A9A7}">
      <dgm:prSet/>
      <dgm:spPr/>
      <dgm:t>
        <a:bodyPr/>
        <a:lstStyle/>
        <a:p>
          <a:endParaRPr lang="en-US" dirty="0"/>
        </a:p>
      </dgm:t>
    </dgm:pt>
    <dgm:pt modelId="{FABCA8FF-5A84-4812-975A-96105B9A7FFD}">
      <dgm:prSet custT="1"/>
      <dgm:spPr/>
      <dgm:t>
        <a:bodyPr/>
        <a:lstStyle/>
        <a:p>
          <a:pPr algn="r" rtl="0"/>
          <a:r>
            <a:rPr lang="en-US" sz="3200" b="1" dirty="0" smtClean="0">
              <a:effectLst>
                <a:outerShdw blurRad="38100" dist="38100" dir="2700000" algn="tl">
                  <a:srgbClr val="000000">
                    <a:alpha val="43137"/>
                  </a:srgbClr>
                </a:outerShdw>
              </a:effectLst>
            </a:rPr>
            <a:t>Phase 2: Forecast-based planning</a:t>
          </a:r>
          <a:endParaRPr lang="en-US" sz="3200" b="1" dirty="0">
            <a:effectLst>
              <a:outerShdw blurRad="38100" dist="38100" dir="2700000" algn="tl">
                <a:srgbClr val="000000">
                  <a:alpha val="43137"/>
                </a:srgbClr>
              </a:outerShdw>
            </a:effectLst>
          </a:endParaRPr>
        </a:p>
      </dgm:t>
    </dgm:pt>
    <dgm:pt modelId="{C5E0927F-82AD-488A-943E-F711F35337F8}" type="parTrans" cxnId="{9B609817-79B7-458D-956C-B4E36350B721}">
      <dgm:prSet/>
      <dgm:spPr/>
      <dgm:t>
        <a:bodyPr/>
        <a:lstStyle/>
        <a:p>
          <a:endParaRPr lang="en-US"/>
        </a:p>
      </dgm:t>
    </dgm:pt>
    <dgm:pt modelId="{FF044227-2ED1-4984-AD8B-F8AD0BC1888E}" type="sibTrans" cxnId="{9B609817-79B7-458D-956C-B4E36350B721}">
      <dgm:prSet/>
      <dgm:spPr/>
      <dgm:t>
        <a:bodyPr/>
        <a:lstStyle/>
        <a:p>
          <a:endParaRPr lang="en-US" dirty="0"/>
        </a:p>
      </dgm:t>
    </dgm:pt>
    <dgm:pt modelId="{4AF28DB4-263C-42F1-97DC-921D81E5F5D8}">
      <dgm:prSet custT="1"/>
      <dgm:spPr/>
      <dgm:t>
        <a:bodyPr/>
        <a:lstStyle/>
        <a:p>
          <a:pPr algn="r" rtl="0"/>
          <a:r>
            <a:rPr lang="en-US" sz="3200" b="1" dirty="0" smtClean="0">
              <a:effectLst>
                <a:outerShdw blurRad="38100" dist="38100" dir="2700000" algn="tl">
                  <a:srgbClr val="000000">
                    <a:alpha val="43137"/>
                  </a:srgbClr>
                </a:outerShdw>
              </a:effectLst>
            </a:rPr>
            <a:t>Phase 3: Externally oriented strategic planning</a:t>
          </a:r>
          <a:endParaRPr lang="en-US" sz="3200" b="1" dirty="0">
            <a:effectLst>
              <a:outerShdw blurRad="38100" dist="38100" dir="2700000" algn="tl">
                <a:srgbClr val="000000">
                  <a:alpha val="43137"/>
                </a:srgbClr>
              </a:outerShdw>
            </a:effectLst>
          </a:endParaRPr>
        </a:p>
      </dgm:t>
    </dgm:pt>
    <dgm:pt modelId="{54990AE4-1A92-4663-9E2F-899967ED6E00}" type="parTrans" cxnId="{60777372-7739-4A9C-9AE0-57570618FE8F}">
      <dgm:prSet/>
      <dgm:spPr/>
      <dgm:t>
        <a:bodyPr/>
        <a:lstStyle/>
        <a:p>
          <a:endParaRPr lang="en-US"/>
        </a:p>
      </dgm:t>
    </dgm:pt>
    <dgm:pt modelId="{0CD5D490-14DF-45D9-8365-3DA1422A5168}" type="sibTrans" cxnId="{60777372-7739-4A9C-9AE0-57570618FE8F}">
      <dgm:prSet/>
      <dgm:spPr/>
      <dgm:t>
        <a:bodyPr/>
        <a:lstStyle/>
        <a:p>
          <a:endParaRPr lang="en-US" dirty="0"/>
        </a:p>
      </dgm:t>
    </dgm:pt>
    <dgm:pt modelId="{E9B2DC20-5310-4775-87D5-8E52F3911FA1}">
      <dgm:prSet custT="1"/>
      <dgm:spPr/>
      <dgm:t>
        <a:bodyPr/>
        <a:lstStyle/>
        <a:p>
          <a:pPr algn="r" rtl="0"/>
          <a:r>
            <a:rPr lang="en-US" sz="3200" b="1" dirty="0" smtClean="0">
              <a:effectLst>
                <a:outerShdw blurRad="38100" dist="38100" dir="2700000" algn="tl">
                  <a:srgbClr val="000000">
                    <a:alpha val="43137"/>
                  </a:srgbClr>
                </a:outerShdw>
              </a:effectLst>
            </a:rPr>
            <a:t>Phase 4: Strategic management</a:t>
          </a:r>
          <a:endParaRPr lang="en-US" sz="3200" b="1" dirty="0">
            <a:effectLst>
              <a:outerShdw blurRad="38100" dist="38100" dir="2700000" algn="tl">
                <a:srgbClr val="000000">
                  <a:alpha val="43137"/>
                </a:srgbClr>
              </a:outerShdw>
            </a:effectLst>
          </a:endParaRPr>
        </a:p>
      </dgm:t>
    </dgm:pt>
    <dgm:pt modelId="{1BBCD51E-34EE-4089-AB6C-A029B959CBDB}" type="parTrans" cxnId="{AF938FAB-3D5B-458E-B5DB-EE2ABD2D25DB}">
      <dgm:prSet/>
      <dgm:spPr/>
      <dgm:t>
        <a:bodyPr/>
        <a:lstStyle/>
        <a:p>
          <a:endParaRPr lang="en-US"/>
        </a:p>
      </dgm:t>
    </dgm:pt>
    <dgm:pt modelId="{A963EF2B-D381-4557-B3ED-C65323BCB8D0}" type="sibTrans" cxnId="{AF938FAB-3D5B-458E-B5DB-EE2ABD2D25DB}">
      <dgm:prSet/>
      <dgm:spPr/>
      <dgm:t>
        <a:bodyPr/>
        <a:lstStyle/>
        <a:p>
          <a:endParaRPr lang="en-US"/>
        </a:p>
      </dgm:t>
    </dgm:pt>
    <dgm:pt modelId="{98E3C773-65CA-4F99-9CB0-E67B180C0214}" type="pres">
      <dgm:prSet presAssocID="{4BE3F521-07A1-4F8F-92C7-3F779C39075E}" presName="outerComposite" presStyleCnt="0">
        <dgm:presLayoutVars>
          <dgm:chMax val="5"/>
          <dgm:dir/>
          <dgm:resizeHandles val="exact"/>
        </dgm:presLayoutVars>
      </dgm:prSet>
      <dgm:spPr/>
      <dgm:t>
        <a:bodyPr/>
        <a:lstStyle/>
        <a:p>
          <a:endParaRPr lang="en-US"/>
        </a:p>
      </dgm:t>
    </dgm:pt>
    <dgm:pt modelId="{0A904EC1-B05F-4975-BE5B-506D4804562E}" type="pres">
      <dgm:prSet presAssocID="{4BE3F521-07A1-4F8F-92C7-3F779C39075E}" presName="dummyMaxCanvas" presStyleCnt="0">
        <dgm:presLayoutVars/>
      </dgm:prSet>
      <dgm:spPr/>
    </dgm:pt>
    <dgm:pt modelId="{A5E38080-D316-4F46-A5B4-6F4F91EBE0F9}" type="pres">
      <dgm:prSet presAssocID="{4BE3F521-07A1-4F8F-92C7-3F779C39075E}" presName="FourNodes_1" presStyleLbl="node1" presStyleIdx="0" presStyleCnt="4">
        <dgm:presLayoutVars>
          <dgm:bulletEnabled val="1"/>
        </dgm:presLayoutVars>
      </dgm:prSet>
      <dgm:spPr/>
      <dgm:t>
        <a:bodyPr/>
        <a:lstStyle/>
        <a:p>
          <a:endParaRPr lang="en-US"/>
        </a:p>
      </dgm:t>
    </dgm:pt>
    <dgm:pt modelId="{D4BCF9C8-0148-4E08-AF47-F79EC8B0AD37}" type="pres">
      <dgm:prSet presAssocID="{4BE3F521-07A1-4F8F-92C7-3F779C39075E}" presName="FourNodes_2" presStyleLbl="node1" presStyleIdx="1" presStyleCnt="4">
        <dgm:presLayoutVars>
          <dgm:bulletEnabled val="1"/>
        </dgm:presLayoutVars>
      </dgm:prSet>
      <dgm:spPr/>
      <dgm:t>
        <a:bodyPr/>
        <a:lstStyle/>
        <a:p>
          <a:endParaRPr lang="en-US"/>
        </a:p>
      </dgm:t>
    </dgm:pt>
    <dgm:pt modelId="{6C51686F-ED9D-4FB1-89A5-6393F3398288}" type="pres">
      <dgm:prSet presAssocID="{4BE3F521-07A1-4F8F-92C7-3F779C39075E}" presName="FourNodes_3" presStyleLbl="node1" presStyleIdx="2" presStyleCnt="4">
        <dgm:presLayoutVars>
          <dgm:bulletEnabled val="1"/>
        </dgm:presLayoutVars>
      </dgm:prSet>
      <dgm:spPr/>
      <dgm:t>
        <a:bodyPr/>
        <a:lstStyle/>
        <a:p>
          <a:endParaRPr lang="en-US"/>
        </a:p>
      </dgm:t>
    </dgm:pt>
    <dgm:pt modelId="{26D064F2-B5B9-4FA7-B073-5C5E59689994}" type="pres">
      <dgm:prSet presAssocID="{4BE3F521-07A1-4F8F-92C7-3F779C39075E}" presName="FourNodes_4" presStyleLbl="node1" presStyleIdx="3" presStyleCnt="4">
        <dgm:presLayoutVars>
          <dgm:bulletEnabled val="1"/>
        </dgm:presLayoutVars>
      </dgm:prSet>
      <dgm:spPr/>
      <dgm:t>
        <a:bodyPr/>
        <a:lstStyle/>
        <a:p>
          <a:endParaRPr lang="en-US"/>
        </a:p>
      </dgm:t>
    </dgm:pt>
    <dgm:pt modelId="{B5DE03D0-B5D9-4138-946F-5C7EF6BD20F6}" type="pres">
      <dgm:prSet presAssocID="{4BE3F521-07A1-4F8F-92C7-3F779C39075E}" presName="FourConn_1-2" presStyleLbl="fgAccFollowNode1" presStyleIdx="0" presStyleCnt="3">
        <dgm:presLayoutVars>
          <dgm:bulletEnabled val="1"/>
        </dgm:presLayoutVars>
      </dgm:prSet>
      <dgm:spPr/>
      <dgm:t>
        <a:bodyPr/>
        <a:lstStyle/>
        <a:p>
          <a:endParaRPr lang="en-US"/>
        </a:p>
      </dgm:t>
    </dgm:pt>
    <dgm:pt modelId="{9223FA33-3B22-4F36-BBB7-C82CFF8E7F7B}" type="pres">
      <dgm:prSet presAssocID="{4BE3F521-07A1-4F8F-92C7-3F779C39075E}" presName="FourConn_2-3" presStyleLbl="fgAccFollowNode1" presStyleIdx="1" presStyleCnt="3">
        <dgm:presLayoutVars>
          <dgm:bulletEnabled val="1"/>
        </dgm:presLayoutVars>
      </dgm:prSet>
      <dgm:spPr/>
      <dgm:t>
        <a:bodyPr/>
        <a:lstStyle/>
        <a:p>
          <a:endParaRPr lang="en-US"/>
        </a:p>
      </dgm:t>
    </dgm:pt>
    <dgm:pt modelId="{DD2CF071-C5B0-4B2A-B14F-1D20A59166E8}" type="pres">
      <dgm:prSet presAssocID="{4BE3F521-07A1-4F8F-92C7-3F779C39075E}" presName="FourConn_3-4" presStyleLbl="fgAccFollowNode1" presStyleIdx="2" presStyleCnt="3">
        <dgm:presLayoutVars>
          <dgm:bulletEnabled val="1"/>
        </dgm:presLayoutVars>
      </dgm:prSet>
      <dgm:spPr/>
      <dgm:t>
        <a:bodyPr/>
        <a:lstStyle/>
        <a:p>
          <a:endParaRPr lang="en-US"/>
        </a:p>
      </dgm:t>
    </dgm:pt>
    <dgm:pt modelId="{1B9ADEFB-1E2D-4E5B-A864-C4FF5BBF2C3F}" type="pres">
      <dgm:prSet presAssocID="{4BE3F521-07A1-4F8F-92C7-3F779C39075E}" presName="FourNodes_1_text" presStyleLbl="node1" presStyleIdx="3" presStyleCnt="4">
        <dgm:presLayoutVars>
          <dgm:bulletEnabled val="1"/>
        </dgm:presLayoutVars>
      </dgm:prSet>
      <dgm:spPr/>
      <dgm:t>
        <a:bodyPr/>
        <a:lstStyle/>
        <a:p>
          <a:endParaRPr lang="en-US"/>
        </a:p>
      </dgm:t>
    </dgm:pt>
    <dgm:pt modelId="{005B8D8C-DDD6-4712-8B85-57DCB70F48A1}" type="pres">
      <dgm:prSet presAssocID="{4BE3F521-07A1-4F8F-92C7-3F779C39075E}" presName="FourNodes_2_text" presStyleLbl="node1" presStyleIdx="3" presStyleCnt="4">
        <dgm:presLayoutVars>
          <dgm:bulletEnabled val="1"/>
        </dgm:presLayoutVars>
      </dgm:prSet>
      <dgm:spPr/>
      <dgm:t>
        <a:bodyPr/>
        <a:lstStyle/>
        <a:p>
          <a:endParaRPr lang="en-US"/>
        </a:p>
      </dgm:t>
    </dgm:pt>
    <dgm:pt modelId="{11F734F6-DBDC-457A-B163-EA036E7D53D1}" type="pres">
      <dgm:prSet presAssocID="{4BE3F521-07A1-4F8F-92C7-3F779C39075E}" presName="FourNodes_3_text" presStyleLbl="node1" presStyleIdx="3" presStyleCnt="4">
        <dgm:presLayoutVars>
          <dgm:bulletEnabled val="1"/>
        </dgm:presLayoutVars>
      </dgm:prSet>
      <dgm:spPr/>
      <dgm:t>
        <a:bodyPr/>
        <a:lstStyle/>
        <a:p>
          <a:endParaRPr lang="en-US"/>
        </a:p>
      </dgm:t>
    </dgm:pt>
    <dgm:pt modelId="{7871A832-3942-49CE-9787-A5D664E40D45}" type="pres">
      <dgm:prSet presAssocID="{4BE3F521-07A1-4F8F-92C7-3F779C39075E}" presName="FourNodes_4_text" presStyleLbl="node1" presStyleIdx="3" presStyleCnt="4">
        <dgm:presLayoutVars>
          <dgm:bulletEnabled val="1"/>
        </dgm:presLayoutVars>
      </dgm:prSet>
      <dgm:spPr/>
      <dgm:t>
        <a:bodyPr/>
        <a:lstStyle/>
        <a:p>
          <a:endParaRPr lang="en-US"/>
        </a:p>
      </dgm:t>
    </dgm:pt>
  </dgm:ptLst>
  <dgm:cxnLst>
    <dgm:cxn modelId="{DD0EB91A-CFB6-411A-ADCD-B92CC07FA744}" type="presOf" srcId="{FABCA8FF-5A84-4812-975A-96105B9A7FFD}" destId="{005B8D8C-DDD6-4712-8B85-57DCB70F48A1}" srcOrd="1" destOrd="0" presId="urn:microsoft.com/office/officeart/2005/8/layout/vProcess5"/>
    <dgm:cxn modelId="{F0E97BD9-06AF-4492-9A94-2AF828893D31}" type="presOf" srcId="{A6598979-239F-4090-8FAB-08AF869E0BB3}" destId="{B5DE03D0-B5D9-4138-946F-5C7EF6BD20F6}" srcOrd="0" destOrd="0" presId="urn:microsoft.com/office/officeart/2005/8/layout/vProcess5"/>
    <dgm:cxn modelId="{6251A679-DFDB-4B7C-BDD4-7B1C5FA9A402}" type="presOf" srcId="{0CEBD421-B1AB-428A-9DDD-C7628B7753DD}" destId="{A5E38080-D316-4F46-A5B4-6F4F91EBE0F9}" srcOrd="0" destOrd="0" presId="urn:microsoft.com/office/officeart/2005/8/layout/vProcess5"/>
    <dgm:cxn modelId="{9B609817-79B7-458D-956C-B4E36350B721}" srcId="{4BE3F521-07A1-4F8F-92C7-3F779C39075E}" destId="{FABCA8FF-5A84-4812-975A-96105B9A7FFD}" srcOrd="1" destOrd="0" parTransId="{C5E0927F-82AD-488A-943E-F711F35337F8}" sibTransId="{FF044227-2ED1-4984-AD8B-F8AD0BC1888E}"/>
    <dgm:cxn modelId="{69E5A65F-1783-45F9-BE67-98E20256319E}" type="presOf" srcId="{E9B2DC20-5310-4775-87D5-8E52F3911FA1}" destId="{26D064F2-B5B9-4FA7-B073-5C5E59689994}" srcOrd="0" destOrd="0" presId="urn:microsoft.com/office/officeart/2005/8/layout/vProcess5"/>
    <dgm:cxn modelId="{271FF9CA-B95F-4EA7-BBE2-C1789AEBF167}" type="presOf" srcId="{4AF28DB4-263C-42F1-97DC-921D81E5F5D8}" destId="{6C51686F-ED9D-4FB1-89A5-6393F3398288}" srcOrd="0" destOrd="0" presId="urn:microsoft.com/office/officeart/2005/8/layout/vProcess5"/>
    <dgm:cxn modelId="{B2DC09D8-53DA-498D-8801-AC44B0A67024}" type="presOf" srcId="{E9B2DC20-5310-4775-87D5-8E52F3911FA1}" destId="{7871A832-3942-49CE-9787-A5D664E40D45}" srcOrd="1" destOrd="0" presId="urn:microsoft.com/office/officeart/2005/8/layout/vProcess5"/>
    <dgm:cxn modelId="{60777372-7739-4A9C-9AE0-57570618FE8F}" srcId="{4BE3F521-07A1-4F8F-92C7-3F779C39075E}" destId="{4AF28DB4-263C-42F1-97DC-921D81E5F5D8}" srcOrd="2" destOrd="0" parTransId="{54990AE4-1A92-4663-9E2F-899967ED6E00}" sibTransId="{0CD5D490-14DF-45D9-8365-3DA1422A5168}"/>
    <dgm:cxn modelId="{FACC6A6A-003E-4210-84DA-BA7759ADA23B}" type="presOf" srcId="{4AF28DB4-263C-42F1-97DC-921D81E5F5D8}" destId="{11F734F6-DBDC-457A-B163-EA036E7D53D1}" srcOrd="1" destOrd="0" presId="urn:microsoft.com/office/officeart/2005/8/layout/vProcess5"/>
    <dgm:cxn modelId="{6A9F3BF8-3DA6-4C48-BC37-B7276AEE7B3E}" type="presOf" srcId="{4BE3F521-07A1-4F8F-92C7-3F779C39075E}" destId="{98E3C773-65CA-4F99-9CB0-E67B180C0214}" srcOrd="0" destOrd="0" presId="urn:microsoft.com/office/officeart/2005/8/layout/vProcess5"/>
    <dgm:cxn modelId="{611B6C94-4A3E-46F9-9188-9DEF18848998}" type="presOf" srcId="{0CEBD421-B1AB-428A-9DDD-C7628B7753DD}" destId="{1B9ADEFB-1E2D-4E5B-A864-C4FF5BBF2C3F}" srcOrd="1" destOrd="0" presId="urn:microsoft.com/office/officeart/2005/8/layout/vProcess5"/>
    <dgm:cxn modelId="{C110BE7F-A05C-4FE6-9D3F-4B83EDD7A9A7}" srcId="{4BE3F521-07A1-4F8F-92C7-3F779C39075E}" destId="{0CEBD421-B1AB-428A-9DDD-C7628B7753DD}" srcOrd="0" destOrd="0" parTransId="{455B67BA-AFD4-48D6-B429-2D7F57995C1E}" sibTransId="{A6598979-239F-4090-8FAB-08AF869E0BB3}"/>
    <dgm:cxn modelId="{520EA324-79CE-45E6-8F0F-B83ECF1F298C}" type="presOf" srcId="{FF044227-2ED1-4984-AD8B-F8AD0BC1888E}" destId="{9223FA33-3B22-4F36-BBB7-C82CFF8E7F7B}" srcOrd="0" destOrd="0" presId="urn:microsoft.com/office/officeart/2005/8/layout/vProcess5"/>
    <dgm:cxn modelId="{27D268A7-C6A0-4874-BECF-B86FCB5F0029}" type="presOf" srcId="{FABCA8FF-5A84-4812-975A-96105B9A7FFD}" destId="{D4BCF9C8-0148-4E08-AF47-F79EC8B0AD37}" srcOrd="0" destOrd="0" presId="urn:microsoft.com/office/officeart/2005/8/layout/vProcess5"/>
    <dgm:cxn modelId="{AF938FAB-3D5B-458E-B5DB-EE2ABD2D25DB}" srcId="{4BE3F521-07A1-4F8F-92C7-3F779C39075E}" destId="{E9B2DC20-5310-4775-87D5-8E52F3911FA1}" srcOrd="3" destOrd="0" parTransId="{1BBCD51E-34EE-4089-AB6C-A029B959CBDB}" sibTransId="{A963EF2B-D381-4557-B3ED-C65323BCB8D0}"/>
    <dgm:cxn modelId="{528E265E-69AC-4F3C-A4CF-ED294A4E743D}" type="presOf" srcId="{0CD5D490-14DF-45D9-8365-3DA1422A5168}" destId="{DD2CF071-C5B0-4B2A-B14F-1D20A59166E8}" srcOrd="0" destOrd="0" presId="urn:microsoft.com/office/officeart/2005/8/layout/vProcess5"/>
    <dgm:cxn modelId="{3C7802C2-D45E-44B8-AA20-25ACB4F6E6D0}" type="presParOf" srcId="{98E3C773-65CA-4F99-9CB0-E67B180C0214}" destId="{0A904EC1-B05F-4975-BE5B-506D4804562E}" srcOrd="0" destOrd="0" presId="urn:microsoft.com/office/officeart/2005/8/layout/vProcess5"/>
    <dgm:cxn modelId="{CE146406-139E-4E58-BA2A-0F6A23CED7B0}" type="presParOf" srcId="{98E3C773-65CA-4F99-9CB0-E67B180C0214}" destId="{A5E38080-D316-4F46-A5B4-6F4F91EBE0F9}" srcOrd="1" destOrd="0" presId="urn:microsoft.com/office/officeart/2005/8/layout/vProcess5"/>
    <dgm:cxn modelId="{8AB0E7AC-938A-4C78-A664-39FD41078F90}" type="presParOf" srcId="{98E3C773-65CA-4F99-9CB0-E67B180C0214}" destId="{D4BCF9C8-0148-4E08-AF47-F79EC8B0AD37}" srcOrd="2" destOrd="0" presId="urn:microsoft.com/office/officeart/2005/8/layout/vProcess5"/>
    <dgm:cxn modelId="{37A5E6BB-2C3F-4F2E-AAB4-0EF482B76C81}" type="presParOf" srcId="{98E3C773-65CA-4F99-9CB0-E67B180C0214}" destId="{6C51686F-ED9D-4FB1-89A5-6393F3398288}" srcOrd="3" destOrd="0" presId="urn:microsoft.com/office/officeart/2005/8/layout/vProcess5"/>
    <dgm:cxn modelId="{46F4089E-2322-4C23-9C6F-919459DAAD92}" type="presParOf" srcId="{98E3C773-65CA-4F99-9CB0-E67B180C0214}" destId="{26D064F2-B5B9-4FA7-B073-5C5E59689994}" srcOrd="4" destOrd="0" presId="urn:microsoft.com/office/officeart/2005/8/layout/vProcess5"/>
    <dgm:cxn modelId="{73A5D48A-7498-4420-97EB-14D09BCFAD8A}" type="presParOf" srcId="{98E3C773-65CA-4F99-9CB0-E67B180C0214}" destId="{B5DE03D0-B5D9-4138-946F-5C7EF6BD20F6}" srcOrd="5" destOrd="0" presId="urn:microsoft.com/office/officeart/2005/8/layout/vProcess5"/>
    <dgm:cxn modelId="{D8AA14C9-D173-4EDB-88FF-9B0CB7750662}" type="presParOf" srcId="{98E3C773-65CA-4F99-9CB0-E67B180C0214}" destId="{9223FA33-3B22-4F36-BBB7-C82CFF8E7F7B}" srcOrd="6" destOrd="0" presId="urn:microsoft.com/office/officeart/2005/8/layout/vProcess5"/>
    <dgm:cxn modelId="{B6C76CA0-8A0B-47DB-A077-BA9F04AD0F90}" type="presParOf" srcId="{98E3C773-65CA-4F99-9CB0-E67B180C0214}" destId="{DD2CF071-C5B0-4B2A-B14F-1D20A59166E8}" srcOrd="7" destOrd="0" presId="urn:microsoft.com/office/officeart/2005/8/layout/vProcess5"/>
    <dgm:cxn modelId="{B6D94DF2-D4E7-4C02-AA2C-2FD53B797AC8}" type="presParOf" srcId="{98E3C773-65CA-4F99-9CB0-E67B180C0214}" destId="{1B9ADEFB-1E2D-4E5B-A864-C4FF5BBF2C3F}" srcOrd="8" destOrd="0" presId="urn:microsoft.com/office/officeart/2005/8/layout/vProcess5"/>
    <dgm:cxn modelId="{93AA20DB-40A0-48BA-BE5B-866F3958132E}" type="presParOf" srcId="{98E3C773-65CA-4F99-9CB0-E67B180C0214}" destId="{005B8D8C-DDD6-4712-8B85-57DCB70F48A1}" srcOrd="9" destOrd="0" presId="urn:microsoft.com/office/officeart/2005/8/layout/vProcess5"/>
    <dgm:cxn modelId="{6328C6E0-0EB6-4844-A878-B3BE53999638}" type="presParOf" srcId="{98E3C773-65CA-4F99-9CB0-E67B180C0214}" destId="{11F734F6-DBDC-457A-B163-EA036E7D53D1}" srcOrd="10" destOrd="0" presId="urn:microsoft.com/office/officeart/2005/8/layout/vProcess5"/>
    <dgm:cxn modelId="{555C777C-E569-4497-B54D-3B4A8137C4A0}" type="presParOf" srcId="{98E3C773-65CA-4F99-9CB0-E67B180C0214}" destId="{7871A832-3942-49CE-9787-A5D664E40D45}" srcOrd="11"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2EFCE9-9CF3-47A8-9436-23649B45DFDD}" type="doc">
      <dgm:prSet loTypeId="urn:microsoft.com/office/officeart/2005/8/layout/default#1" loCatId="list" qsTypeId="urn:microsoft.com/office/officeart/2005/8/quickstyle/3d2#2" qsCatId="3D" csTypeId="urn:microsoft.com/office/officeart/2005/8/colors/colorful1#2" csCatId="colorful"/>
      <dgm:spPr/>
      <dgm:t>
        <a:bodyPr/>
        <a:lstStyle/>
        <a:p>
          <a:endParaRPr lang="en-US"/>
        </a:p>
      </dgm:t>
    </dgm:pt>
    <dgm:pt modelId="{A8ED2B3B-FB25-4A97-B769-C60023403294}">
      <dgm:prSet/>
      <dgm:spPr/>
      <dgm:t>
        <a:bodyPr/>
        <a:lstStyle/>
        <a:p>
          <a:pPr rtl="0"/>
          <a:r>
            <a:rPr lang="en-US" b="1" dirty="0" smtClean="0">
              <a:effectLst>
                <a:outerShdw blurRad="38100" dist="38100" dir="2700000" algn="tl">
                  <a:srgbClr val="000000">
                    <a:alpha val="43137"/>
                  </a:srgbClr>
                </a:outerShdw>
              </a:effectLst>
            </a:rPr>
            <a:t>Entrepreneurial</a:t>
          </a:r>
          <a:endParaRPr lang="en-US" b="1" dirty="0">
            <a:effectLst>
              <a:outerShdw blurRad="38100" dist="38100" dir="2700000" algn="tl">
                <a:srgbClr val="000000">
                  <a:alpha val="43137"/>
                </a:srgbClr>
              </a:outerShdw>
            </a:effectLst>
          </a:endParaRPr>
        </a:p>
      </dgm:t>
    </dgm:pt>
    <dgm:pt modelId="{9B08A24F-55E1-4D77-A662-E465435E2F6B}" type="parTrans" cxnId="{85583AB9-3D70-4689-9F25-61FBE943E553}">
      <dgm:prSet/>
      <dgm:spPr/>
      <dgm:t>
        <a:bodyPr/>
        <a:lstStyle/>
        <a:p>
          <a:endParaRPr lang="en-US"/>
        </a:p>
      </dgm:t>
    </dgm:pt>
    <dgm:pt modelId="{6A32C2C8-F541-4F65-A662-E87AFB6302BF}" type="sibTrans" cxnId="{85583AB9-3D70-4689-9F25-61FBE943E553}">
      <dgm:prSet/>
      <dgm:spPr/>
      <dgm:t>
        <a:bodyPr/>
        <a:lstStyle/>
        <a:p>
          <a:endParaRPr lang="en-US"/>
        </a:p>
      </dgm:t>
    </dgm:pt>
    <dgm:pt modelId="{C9F86BBB-3276-4A0E-9411-1AC6707433FD}">
      <dgm:prSet/>
      <dgm:spPr/>
      <dgm:t>
        <a:bodyPr/>
        <a:lstStyle/>
        <a:p>
          <a:pPr rtl="0"/>
          <a:r>
            <a:rPr lang="en-US" b="1" dirty="0" smtClean="0">
              <a:effectLst>
                <a:outerShdw blurRad="38100" dist="38100" dir="2700000" algn="tl">
                  <a:srgbClr val="000000">
                    <a:alpha val="43137"/>
                  </a:srgbClr>
                </a:outerShdw>
              </a:effectLst>
            </a:rPr>
            <a:t>Adaptive</a:t>
          </a:r>
          <a:endParaRPr lang="en-US" b="1" dirty="0">
            <a:effectLst>
              <a:outerShdw blurRad="38100" dist="38100" dir="2700000" algn="tl">
                <a:srgbClr val="000000">
                  <a:alpha val="43137"/>
                </a:srgbClr>
              </a:outerShdw>
            </a:effectLst>
          </a:endParaRPr>
        </a:p>
      </dgm:t>
    </dgm:pt>
    <dgm:pt modelId="{AC02DEB7-8951-4AA6-928B-98F4B0F58B79}" type="parTrans" cxnId="{9E3495CA-4A30-46CE-A9BD-B807B7034A24}">
      <dgm:prSet/>
      <dgm:spPr/>
      <dgm:t>
        <a:bodyPr/>
        <a:lstStyle/>
        <a:p>
          <a:endParaRPr lang="en-US"/>
        </a:p>
      </dgm:t>
    </dgm:pt>
    <dgm:pt modelId="{FBE5591F-FDE6-4710-BD4A-BDBD51717ABB}" type="sibTrans" cxnId="{9E3495CA-4A30-46CE-A9BD-B807B7034A24}">
      <dgm:prSet/>
      <dgm:spPr/>
      <dgm:t>
        <a:bodyPr/>
        <a:lstStyle/>
        <a:p>
          <a:endParaRPr lang="en-US"/>
        </a:p>
      </dgm:t>
    </dgm:pt>
    <dgm:pt modelId="{374B35EC-EC27-4519-A1FC-D85F3FB1E3AB}">
      <dgm:prSet/>
      <dgm:spPr/>
      <dgm:t>
        <a:bodyPr/>
        <a:lstStyle/>
        <a:p>
          <a:pPr rtl="0"/>
          <a:r>
            <a:rPr lang="en-US" b="1" dirty="0" smtClean="0">
              <a:effectLst>
                <a:outerShdw blurRad="38100" dist="38100" dir="2700000" algn="tl">
                  <a:srgbClr val="000000">
                    <a:alpha val="43137"/>
                  </a:srgbClr>
                </a:outerShdw>
              </a:effectLst>
            </a:rPr>
            <a:t>Planning</a:t>
          </a:r>
          <a:endParaRPr lang="en-US" b="1" dirty="0">
            <a:effectLst>
              <a:outerShdw blurRad="38100" dist="38100" dir="2700000" algn="tl">
                <a:srgbClr val="000000">
                  <a:alpha val="43137"/>
                </a:srgbClr>
              </a:outerShdw>
            </a:effectLst>
          </a:endParaRPr>
        </a:p>
      </dgm:t>
    </dgm:pt>
    <dgm:pt modelId="{34AF96E6-CBE5-4EBD-A794-DCCC9B51ABF6}" type="parTrans" cxnId="{4355A12C-E120-4FBB-95E3-BE921F81FCF8}">
      <dgm:prSet/>
      <dgm:spPr/>
      <dgm:t>
        <a:bodyPr/>
        <a:lstStyle/>
        <a:p>
          <a:endParaRPr lang="en-US"/>
        </a:p>
      </dgm:t>
    </dgm:pt>
    <dgm:pt modelId="{F8685BA9-C3C2-4B81-9F8E-19FAF71A922F}" type="sibTrans" cxnId="{4355A12C-E120-4FBB-95E3-BE921F81FCF8}">
      <dgm:prSet/>
      <dgm:spPr/>
      <dgm:t>
        <a:bodyPr/>
        <a:lstStyle/>
        <a:p>
          <a:endParaRPr lang="en-US"/>
        </a:p>
      </dgm:t>
    </dgm:pt>
    <dgm:pt modelId="{223B3067-FBF0-4E64-916A-5B9DE0DF09F1}">
      <dgm:prSet/>
      <dgm:spPr/>
      <dgm:t>
        <a:bodyPr/>
        <a:lstStyle/>
        <a:p>
          <a:pPr rtl="0"/>
          <a:r>
            <a:rPr lang="en-US" b="1" dirty="0" smtClean="0">
              <a:effectLst>
                <a:outerShdw blurRad="38100" dist="38100" dir="2700000" algn="tl">
                  <a:srgbClr val="000000">
                    <a:alpha val="43137"/>
                  </a:srgbClr>
                </a:outerShdw>
              </a:effectLst>
            </a:rPr>
            <a:t>Logical incrementalism</a:t>
          </a:r>
          <a:endParaRPr lang="en-US" b="1" dirty="0">
            <a:effectLst>
              <a:outerShdw blurRad="38100" dist="38100" dir="2700000" algn="tl">
                <a:srgbClr val="000000">
                  <a:alpha val="43137"/>
                </a:srgbClr>
              </a:outerShdw>
            </a:effectLst>
          </a:endParaRPr>
        </a:p>
      </dgm:t>
    </dgm:pt>
    <dgm:pt modelId="{FD8D55F8-6ECD-42DD-8D45-D52FACE59DA6}" type="parTrans" cxnId="{A7E2537B-57FB-4501-B027-0F9339A73BD5}">
      <dgm:prSet/>
      <dgm:spPr/>
      <dgm:t>
        <a:bodyPr/>
        <a:lstStyle/>
        <a:p>
          <a:endParaRPr lang="en-US"/>
        </a:p>
      </dgm:t>
    </dgm:pt>
    <dgm:pt modelId="{B3B09339-A4C7-448F-B5DE-9F203C020227}" type="sibTrans" cxnId="{A7E2537B-57FB-4501-B027-0F9339A73BD5}">
      <dgm:prSet/>
      <dgm:spPr/>
      <dgm:t>
        <a:bodyPr/>
        <a:lstStyle/>
        <a:p>
          <a:endParaRPr lang="en-US"/>
        </a:p>
      </dgm:t>
    </dgm:pt>
    <dgm:pt modelId="{7F6A09CB-1BED-4E21-B842-1871D45409B5}" type="pres">
      <dgm:prSet presAssocID="{1C2EFCE9-9CF3-47A8-9436-23649B45DFDD}" presName="diagram" presStyleCnt="0">
        <dgm:presLayoutVars>
          <dgm:dir/>
          <dgm:resizeHandles val="exact"/>
        </dgm:presLayoutVars>
      </dgm:prSet>
      <dgm:spPr/>
      <dgm:t>
        <a:bodyPr/>
        <a:lstStyle/>
        <a:p>
          <a:endParaRPr lang="en-US"/>
        </a:p>
      </dgm:t>
    </dgm:pt>
    <dgm:pt modelId="{6ACD7204-62A5-43B1-8608-E3613FE15D1D}" type="pres">
      <dgm:prSet presAssocID="{A8ED2B3B-FB25-4A97-B769-C60023403294}" presName="node" presStyleLbl="node1" presStyleIdx="0" presStyleCnt="4">
        <dgm:presLayoutVars>
          <dgm:bulletEnabled val="1"/>
        </dgm:presLayoutVars>
      </dgm:prSet>
      <dgm:spPr/>
      <dgm:t>
        <a:bodyPr/>
        <a:lstStyle/>
        <a:p>
          <a:endParaRPr lang="en-US"/>
        </a:p>
      </dgm:t>
    </dgm:pt>
    <dgm:pt modelId="{33458551-7306-465E-891C-1AE89F5EF6BA}" type="pres">
      <dgm:prSet presAssocID="{6A32C2C8-F541-4F65-A662-E87AFB6302BF}" presName="sibTrans" presStyleCnt="0"/>
      <dgm:spPr/>
    </dgm:pt>
    <dgm:pt modelId="{A1009D43-5C3F-4D09-B246-DAA181CB2BF3}" type="pres">
      <dgm:prSet presAssocID="{C9F86BBB-3276-4A0E-9411-1AC6707433FD}" presName="node" presStyleLbl="node1" presStyleIdx="1" presStyleCnt="4">
        <dgm:presLayoutVars>
          <dgm:bulletEnabled val="1"/>
        </dgm:presLayoutVars>
      </dgm:prSet>
      <dgm:spPr/>
      <dgm:t>
        <a:bodyPr/>
        <a:lstStyle/>
        <a:p>
          <a:endParaRPr lang="en-US"/>
        </a:p>
      </dgm:t>
    </dgm:pt>
    <dgm:pt modelId="{56EC4AE7-8F2C-4382-9C24-FE5B5B30B0AA}" type="pres">
      <dgm:prSet presAssocID="{FBE5591F-FDE6-4710-BD4A-BDBD51717ABB}" presName="sibTrans" presStyleCnt="0"/>
      <dgm:spPr/>
    </dgm:pt>
    <dgm:pt modelId="{086E1AC0-97CB-4A5B-A975-3D90470FDDDB}" type="pres">
      <dgm:prSet presAssocID="{374B35EC-EC27-4519-A1FC-D85F3FB1E3AB}" presName="node" presStyleLbl="node1" presStyleIdx="2" presStyleCnt="4">
        <dgm:presLayoutVars>
          <dgm:bulletEnabled val="1"/>
        </dgm:presLayoutVars>
      </dgm:prSet>
      <dgm:spPr/>
      <dgm:t>
        <a:bodyPr/>
        <a:lstStyle/>
        <a:p>
          <a:endParaRPr lang="en-US"/>
        </a:p>
      </dgm:t>
    </dgm:pt>
    <dgm:pt modelId="{D5ADE318-EE88-4543-81D1-09641931CEC7}" type="pres">
      <dgm:prSet presAssocID="{F8685BA9-C3C2-4B81-9F8E-19FAF71A922F}" presName="sibTrans" presStyleCnt="0"/>
      <dgm:spPr/>
    </dgm:pt>
    <dgm:pt modelId="{1526765C-D8EF-41A8-A9BA-C20B23ABB818}" type="pres">
      <dgm:prSet presAssocID="{223B3067-FBF0-4E64-916A-5B9DE0DF09F1}" presName="node" presStyleLbl="node1" presStyleIdx="3" presStyleCnt="4">
        <dgm:presLayoutVars>
          <dgm:bulletEnabled val="1"/>
        </dgm:presLayoutVars>
      </dgm:prSet>
      <dgm:spPr/>
      <dgm:t>
        <a:bodyPr/>
        <a:lstStyle/>
        <a:p>
          <a:endParaRPr lang="en-US"/>
        </a:p>
      </dgm:t>
    </dgm:pt>
  </dgm:ptLst>
  <dgm:cxnLst>
    <dgm:cxn modelId="{9E3495CA-4A30-46CE-A9BD-B807B7034A24}" srcId="{1C2EFCE9-9CF3-47A8-9436-23649B45DFDD}" destId="{C9F86BBB-3276-4A0E-9411-1AC6707433FD}" srcOrd="1" destOrd="0" parTransId="{AC02DEB7-8951-4AA6-928B-98F4B0F58B79}" sibTransId="{FBE5591F-FDE6-4710-BD4A-BDBD51717ABB}"/>
    <dgm:cxn modelId="{1CA61736-D821-4524-B38A-D9DF46DFD23F}" type="presOf" srcId="{223B3067-FBF0-4E64-916A-5B9DE0DF09F1}" destId="{1526765C-D8EF-41A8-A9BA-C20B23ABB818}" srcOrd="0" destOrd="0" presId="urn:microsoft.com/office/officeart/2005/8/layout/default#1"/>
    <dgm:cxn modelId="{85583AB9-3D70-4689-9F25-61FBE943E553}" srcId="{1C2EFCE9-9CF3-47A8-9436-23649B45DFDD}" destId="{A8ED2B3B-FB25-4A97-B769-C60023403294}" srcOrd="0" destOrd="0" parTransId="{9B08A24F-55E1-4D77-A662-E465435E2F6B}" sibTransId="{6A32C2C8-F541-4F65-A662-E87AFB6302BF}"/>
    <dgm:cxn modelId="{F43D1497-F7AE-485C-AFC6-099679D44EAA}" type="presOf" srcId="{374B35EC-EC27-4519-A1FC-D85F3FB1E3AB}" destId="{086E1AC0-97CB-4A5B-A975-3D90470FDDDB}" srcOrd="0" destOrd="0" presId="urn:microsoft.com/office/officeart/2005/8/layout/default#1"/>
    <dgm:cxn modelId="{8310BE40-DE66-42A0-9220-9CE1554C9C90}" type="presOf" srcId="{1C2EFCE9-9CF3-47A8-9436-23649B45DFDD}" destId="{7F6A09CB-1BED-4E21-B842-1871D45409B5}" srcOrd="0" destOrd="0" presId="urn:microsoft.com/office/officeart/2005/8/layout/default#1"/>
    <dgm:cxn modelId="{A7E2537B-57FB-4501-B027-0F9339A73BD5}" srcId="{1C2EFCE9-9CF3-47A8-9436-23649B45DFDD}" destId="{223B3067-FBF0-4E64-916A-5B9DE0DF09F1}" srcOrd="3" destOrd="0" parTransId="{FD8D55F8-6ECD-42DD-8D45-D52FACE59DA6}" sibTransId="{B3B09339-A4C7-448F-B5DE-9F203C020227}"/>
    <dgm:cxn modelId="{6106C511-B81A-49F4-81AA-F6BCD095D6A2}" type="presOf" srcId="{A8ED2B3B-FB25-4A97-B769-C60023403294}" destId="{6ACD7204-62A5-43B1-8608-E3613FE15D1D}" srcOrd="0" destOrd="0" presId="urn:microsoft.com/office/officeart/2005/8/layout/default#1"/>
    <dgm:cxn modelId="{CCCB16B8-9EF9-45E3-AB7C-A209F9C674EE}" type="presOf" srcId="{C9F86BBB-3276-4A0E-9411-1AC6707433FD}" destId="{A1009D43-5C3F-4D09-B246-DAA181CB2BF3}" srcOrd="0" destOrd="0" presId="urn:microsoft.com/office/officeart/2005/8/layout/default#1"/>
    <dgm:cxn modelId="{4355A12C-E120-4FBB-95E3-BE921F81FCF8}" srcId="{1C2EFCE9-9CF3-47A8-9436-23649B45DFDD}" destId="{374B35EC-EC27-4519-A1FC-D85F3FB1E3AB}" srcOrd="2" destOrd="0" parTransId="{34AF96E6-CBE5-4EBD-A794-DCCC9B51ABF6}" sibTransId="{F8685BA9-C3C2-4B81-9F8E-19FAF71A922F}"/>
    <dgm:cxn modelId="{7544DE83-52E9-428C-8E55-985B5E04199A}" type="presParOf" srcId="{7F6A09CB-1BED-4E21-B842-1871D45409B5}" destId="{6ACD7204-62A5-43B1-8608-E3613FE15D1D}" srcOrd="0" destOrd="0" presId="urn:microsoft.com/office/officeart/2005/8/layout/default#1"/>
    <dgm:cxn modelId="{C933690C-E408-4CAB-B396-9AD5D62046A3}" type="presParOf" srcId="{7F6A09CB-1BED-4E21-B842-1871D45409B5}" destId="{33458551-7306-465E-891C-1AE89F5EF6BA}" srcOrd="1" destOrd="0" presId="urn:microsoft.com/office/officeart/2005/8/layout/default#1"/>
    <dgm:cxn modelId="{DC8EA892-4563-4430-B369-5D1E7008AD37}" type="presParOf" srcId="{7F6A09CB-1BED-4E21-B842-1871D45409B5}" destId="{A1009D43-5C3F-4D09-B246-DAA181CB2BF3}" srcOrd="2" destOrd="0" presId="urn:microsoft.com/office/officeart/2005/8/layout/default#1"/>
    <dgm:cxn modelId="{40B754A7-E05C-4E39-B636-7C6F19753013}" type="presParOf" srcId="{7F6A09CB-1BED-4E21-B842-1871D45409B5}" destId="{56EC4AE7-8F2C-4382-9C24-FE5B5B30B0AA}" srcOrd="3" destOrd="0" presId="urn:microsoft.com/office/officeart/2005/8/layout/default#1"/>
    <dgm:cxn modelId="{4EDD2C48-71FA-4C9F-AC49-C7BFF8948C8B}" type="presParOf" srcId="{7F6A09CB-1BED-4E21-B842-1871D45409B5}" destId="{086E1AC0-97CB-4A5B-A975-3D90470FDDDB}" srcOrd="4" destOrd="0" presId="urn:microsoft.com/office/officeart/2005/8/layout/default#1"/>
    <dgm:cxn modelId="{3B33D54E-0565-4A52-897A-CB8F78A80A7D}" type="presParOf" srcId="{7F6A09CB-1BED-4E21-B842-1871D45409B5}" destId="{D5ADE318-EE88-4543-81D1-09641931CEC7}" srcOrd="5" destOrd="0" presId="urn:microsoft.com/office/officeart/2005/8/layout/default#1"/>
    <dgm:cxn modelId="{B41856F1-5A17-45A4-A9B8-F12E2232A650}" type="presParOf" srcId="{7F6A09CB-1BED-4E21-B842-1871D45409B5}" destId="{1526765C-D8EF-41A8-A9BA-C20B23ABB818}" srcOrd="6" destOrd="0" presId="urn:microsoft.com/office/officeart/2005/8/layout/defaul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38080-D316-4F46-A5B4-6F4F91EBE0F9}">
      <dsp:nvSpPr>
        <dsp:cNvPr id="0" name=""/>
        <dsp:cNvSpPr/>
      </dsp:nvSpPr>
      <dsp:spPr>
        <a:xfrm>
          <a:off x="0" y="0"/>
          <a:ext cx="6583680" cy="99571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r" defTabSz="1422400" rtl="0">
            <a:lnSpc>
              <a:spcPct val="90000"/>
            </a:lnSpc>
            <a:spcBef>
              <a:spcPct val="0"/>
            </a:spcBef>
            <a:spcAft>
              <a:spcPct val="35000"/>
            </a:spcAft>
          </a:pPr>
          <a:r>
            <a:rPr lang="en-US" sz="3200" b="1" kern="1200" dirty="0" smtClean="0">
              <a:effectLst>
                <a:outerShdw blurRad="38100" dist="38100" dir="2700000" algn="tl">
                  <a:srgbClr val="000000">
                    <a:alpha val="43137"/>
                  </a:srgbClr>
                </a:outerShdw>
              </a:effectLst>
            </a:rPr>
            <a:t>Phase 1: Basic financial planning</a:t>
          </a:r>
          <a:endParaRPr lang="en-US" sz="3200" b="1" kern="1200" dirty="0">
            <a:effectLst>
              <a:outerShdw blurRad="38100" dist="38100" dir="2700000" algn="tl">
                <a:srgbClr val="000000">
                  <a:alpha val="43137"/>
                </a:srgbClr>
              </a:outerShdw>
            </a:effectLst>
          </a:endParaRPr>
        </a:p>
      </dsp:txBody>
      <dsp:txXfrm>
        <a:off x="29163" y="29163"/>
        <a:ext cx="5425092" cy="937385"/>
      </dsp:txXfrm>
    </dsp:sp>
    <dsp:sp modelId="{D4BCF9C8-0148-4E08-AF47-F79EC8B0AD37}">
      <dsp:nvSpPr>
        <dsp:cNvPr id="0" name=""/>
        <dsp:cNvSpPr/>
      </dsp:nvSpPr>
      <dsp:spPr>
        <a:xfrm>
          <a:off x="551383" y="1176750"/>
          <a:ext cx="6583680" cy="995711"/>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r" defTabSz="1422400" rtl="0">
            <a:lnSpc>
              <a:spcPct val="90000"/>
            </a:lnSpc>
            <a:spcBef>
              <a:spcPct val="0"/>
            </a:spcBef>
            <a:spcAft>
              <a:spcPct val="35000"/>
            </a:spcAft>
          </a:pPr>
          <a:r>
            <a:rPr lang="en-US" sz="3200" b="1" kern="1200" dirty="0" smtClean="0">
              <a:effectLst>
                <a:outerShdw blurRad="38100" dist="38100" dir="2700000" algn="tl">
                  <a:srgbClr val="000000">
                    <a:alpha val="43137"/>
                  </a:srgbClr>
                </a:outerShdw>
              </a:effectLst>
            </a:rPr>
            <a:t>Phase 2: Forecast-based planning</a:t>
          </a:r>
          <a:endParaRPr lang="en-US" sz="3200" b="1" kern="1200" dirty="0">
            <a:effectLst>
              <a:outerShdw blurRad="38100" dist="38100" dir="2700000" algn="tl">
                <a:srgbClr val="000000">
                  <a:alpha val="43137"/>
                </a:srgbClr>
              </a:outerShdw>
            </a:effectLst>
          </a:endParaRPr>
        </a:p>
      </dsp:txBody>
      <dsp:txXfrm>
        <a:off x="580546" y="1205913"/>
        <a:ext cx="5326758" cy="937385"/>
      </dsp:txXfrm>
    </dsp:sp>
    <dsp:sp modelId="{6C51686F-ED9D-4FB1-89A5-6393F3398288}">
      <dsp:nvSpPr>
        <dsp:cNvPr id="0" name=""/>
        <dsp:cNvSpPr/>
      </dsp:nvSpPr>
      <dsp:spPr>
        <a:xfrm>
          <a:off x="1094536" y="2353500"/>
          <a:ext cx="6583680" cy="995711"/>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r" defTabSz="1422400" rtl="0">
            <a:lnSpc>
              <a:spcPct val="90000"/>
            </a:lnSpc>
            <a:spcBef>
              <a:spcPct val="0"/>
            </a:spcBef>
            <a:spcAft>
              <a:spcPct val="35000"/>
            </a:spcAft>
          </a:pPr>
          <a:r>
            <a:rPr lang="en-US" sz="3200" b="1" kern="1200" dirty="0" smtClean="0">
              <a:effectLst>
                <a:outerShdw blurRad="38100" dist="38100" dir="2700000" algn="tl">
                  <a:srgbClr val="000000">
                    <a:alpha val="43137"/>
                  </a:srgbClr>
                </a:outerShdw>
              </a:effectLst>
            </a:rPr>
            <a:t>Phase 3: Externally oriented strategic planning</a:t>
          </a:r>
          <a:endParaRPr lang="en-US" sz="3200" b="1" kern="1200" dirty="0">
            <a:effectLst>
              <a:outerShdw blurRad="38100" dist="38100" dir="2700000" algn="tl">
                <a:srgbClr val="000000">
                  <a:alpha val="43137"/>
                </a:srgbClr>
              </a:outerShdw>
            </a:effectLst>
          </a:endParaRPr>
        </a:p>
      </dsp:txBody>
      <dsp:txXfrm>
        <a:off x="1123699" y="2382663"/>
        <a:ext cx="5334987" cy="937385"/>
      </dsp:txXfrm>
    </dsp:sp>
    <dsp:sp modelId="{26D064F2-B5B9-4FA7-B073-5C5E59689994}">
      <dsp:nvSpPr>
        <dsp:cNvPr id="0" name=""/>
        <dsp:cNvSpPr/>
      </dsp:nvSpPr>
      <dsp:spPr>
        <a:xfrm>
          <a:off x="1645920" y="3530251"/>
          <a:ext cx="6583680" cy="995711"/>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r" defTabSz="1422400" rtl="0">
            <a:lnSpc>
              <a:spcPct val="90000"/>
            </a:lnSpc>
            <a:spcBef>
              <a:spcPct val="0"/>
            </a:spcBef>
            <a:spcAft>
              <a:spcPct val="35000"/>
            </a:spcAft>
          </a:pPr>
          <a:r>
            <a:rPr lang="en-US" sz="3200" b="1" kern="1200" dirty="0" smtClean="0">
              <a:effectLst>
                <a:outerShdw blurRad="38100" dist="38100" dir="2700000" algn="tl">
                  <a:srgbClr val="000000">
                    <a:alpha val="43137"/>
                  </a:srgbClr>
                </a:outerShdw>
              </a:effectLst>
            </a:rPr>
            <a:t>Phase 4: Strategic management</a:t>
          </a:r>
          <a:endParaRPr lang="en-US" sz="3200" b="1" kern="1200" dirty="0">
            <a:effectLst>
              <a:outerShdw blurRad="38100" dist="38100" dir="2700000" algn="tl">
                <a:srgbClr val="000000">
                  <a:alpha val="43137"/>
                </a:srgbClr>
              </a:outerShdw>
            </a:effectLst>
          </a:endParaRPr>
        </a:p>
      </dsp:txBody>
      <dsp:txXfrm>
        <a:off x="1675083" y="3559414"/>
        <a:ext cx="5326758" cy="937385"/>
      </dsp:txXfrm>
    </dsp:sp>
    <dsp:sp modelId="{B5DE03D0-B5D9-4138-946F-5C7EF6BD20F6}">
      <dsp:nvSpPr>
        <dsp:cNvPr id="0" name=""/>
        <dsp:cNvSpPr/>
      </dsp:nvSpPr>
      <dsp:spPr>
        <a:xfrm>
          <a:off x="5936467" y="762624"/>
          <a:ext cx="647212" cy="647212"/>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dirty="0"/>
        </a:p>
      </dsp:txBody>
      <dsp:txXfrm>
        <a:off x="6082090" y="762624"/>
        <a:ext cx="355966" cy="487027"/>
      </dsp:txXfrm>
    </dsp:sp>
    <dsp:sp modelId="{9223FA33-3B22-4F36-BBB7-C82CFF8E7F7B}">
      <dsp:nvSpPr>
        <dsp:cNvPr id="0" name=""/>
        <dsp:cNvSpPr/>
      </dsp:nvSpPr>
      <dsp:spPr>
        <a:xfrm>
          <a:off x="6487850" y="1939375"/>
          <a:ext cx="647212" cy="647212"/>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dirty="0"/>
        </a:p>
      </dsp:txBody>
      <dsp:txXfrm>
        <a:off x="6633473" y="1939375"/>
        <a:ext cx="355966" cy="487027"/>
      </dsp:txXfrm>
    </dsp:sp>
    <dsp:sp modelId="{DD2CF071-C5B0-4B2A-B14F-1D20A59166E8}">
      <dsp:nvSpPr>
        <dsp:cNvPr id="0" name=""/>
        <dsp:cNvSpPr/>
      </dsp:nvSpPr>
      <dsp:spPr>
        <a:xfrm>
          <a:off x="7031004" y="3116125"/>
          <a:ext cx="647212" cy="647212"/>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dirty="0"/>
        </a:p>
      </dsp:txBody>
      <dsp:txXfrm>
        <a:off x="7176627" y="3116125"/>
        <a:ext cx="355966" cy="4870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D7204-62A5-43B1-8608-E3613FE15D1D}">
      <dsp:nvSpPr>
        <dsp:cNvPr id="0" name=""/>
        <dsp:cNvSpPr/>
      </dsp:nvSpPr>
      <dsp:spPr>
        <a:xfrm>
          <a:off x="460905" y="1047"/>
          <a:ext cx="3479899" cy="2087939"/>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US" sz="3800" b="1" kern="1200" dirty="0" smtClean="0">
              <a:effectLst>
                <a:outerShdw blurRad="38100" dist="38100" dir="2700000" algn="tl">
                  <a:srgbClr val="000000">
                    <a:alpha val="43137"/>
                  </a:srgbClr>
                </a:outerShdw>
              </a:effectLst>
            </a:rPr>
            <a:t>Entrepreneurial</a:t>
          </a:r>
          <a:endParaRPr lang="en-US" sz="3800" b="1" kern="1200" dirty="0">
            <a:effectLst>
              <a:outerShdw blurRad="38100" dist="38100" dir="2700000" algn="tl">
                <a:srgbClr val="000000">
                  <a:alpha val="43137"/>
                </a:srgbClr>
              </a:outerShdw>
            </a:effectLst>
          </a:endParaRPr>
        </a:p>
      </dsp:txBody>
      <dsp:txXfrm>
        <a:off x="460905" y="1047"/>
        <a:ext cx="3479899" cy="2087939"/>
      </dsp:txXfrm>
    </dsp:sp>
    <dsp:sp modelId="{A1009D43-5C3F-4D09-B246-DAA181CB2BF3}">
      <dsp:nvSpPr>
        <dsp:cNvPr id="0" name=""/>
        <dsp:cNvSpPr/>
      </dsp:nvSpPr>
      <dsp:spPr>
        <a:xfrm>
          <a:off x="4288794" y="1047"/>
          <a:ext cx="3479899" cy="2087939"/>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US" sz="3800" b="1" kern="1200" dirty="0" smtClean="0">
              <a:effectLst>
                <a:outerShdw blurRad="38100" dist="38100" dir="2700000" algn="tl">
                  <a:srgbClr val="000000">
                    <a:alpha val="43137"/>
                  </a:srgbClr>
                </a:outerShdw>
              </a:effectLst>
            </a:rPr>
            <a:t>Adaptive</a:t>
          </a:r>
          <a:endParaRPr lang="en-US" sz="3800" b="1" kern="1200" dirty="0">
            <a:effectLst>
              <a:outerShdw blurRad="38100" dist="38100" dir="2700000" algn="tl">
                <a:srgbClr val="000000">
                  <a:alpha val="43137"/>
                </a:srgbClr>
              </a:outerShdw>
            </a:effectLst>
          </a:endParaRPr>
        </a:p>
      </dsp:txBody>
      <dsp:txXfrm>
        <a:off x="4288794" y="1047"/>
        <a:ext cx="3479899" cy="2087939"/>
      </dsp:txXfrm>
    </dsp:sp>
    <dsp:sp modelId="{086E1AC0-97CB-4A5B-A975-3D90470FDDDB}">
      <dsp:nvSpPr>
        <dsp:cNvPr id="0" name=""/>
        <dsp:cNvSpPr/>
      </dsp:nvSpPr>
      <dsp:spPr>
        <a:xfrm>
          <a:off x="460905" y="2436976"/>
          <a:ext cx="3479899" cy="2087939"/>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US" sz="3800" b="1" kern="1200" dirty="0" smtClean="0">
              <a:effectLst>
                <a:outerShdw blurRad="38100" dist="38100" dir="2700000" algn="tl">
                  <a:srgbClr val="000000">
                    <a:alpha val="43137"/>
                  </a:srgbClr>
                </a:outerShdw>
              </a:effectLst>
            </a:rPr>
            <a:t>Planning</a:t>
          </a:r>
          <a:endParaRPr lang="en-US" sz="3800" b="1" kern="1200" dirty="0">
            <a:effectLst>
              <a:outerShdw blurRad="38100" dist="38100" dir="2700000" algn="tl">
                <a:srgbClr val="000000">
                  <a:alpha val="43137"/>
                </a:srgbClr>
              </a:outerShdw>
            </a:effectLst>
          </a:endParaRPr>
        </a:p>
      </dsp:txBody>
      <dsp:txXfrm>
        <a:off x="460905" y="2436976"/>
        <a:ext cx="3479899" cy="2087939"/>
      </dsp:txXfrm>
    </dsp:sp>
    <dsp:sp modelId="{1526765C-D8EF-41A8-A9BA-C20B23ABB818}">
      <dsp:nvSpPr>
        <dsp:cNvPr id="0" name=""/>
        <dsp:cNvSpPr/>
      </dsp:nvSpPr>
      <dsp:spPr>
        <a:xfrm>
          <a:off x="4288794" y="2436976"/>
          <a:ext cx="3479899" cy="2087939"/>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US" sz="3800" b="1" kern="1200" dirty="0" smtClean="0">
              <a:effectLst>
                <a:outerShdw blurRad="38100" dist="38100" dir="2700000" algn="tl">
                  <a:srgbClr val="000000">
                    <a:alpha val="43137"/>
                  </a:srgbClr>
                </a:outerShdw>
              </a:effectLst>
            </a:rPr>
            <a:t>Logical incrementalism</a:t>
          </a:r>
          <a:endParaRPr lang="en-US" sz="3800" b="1" kern="1200" dirty="0">
            <a:effectLst>
              <a:outerShdw blurRad="38100" dist="38100" dir="2700000" algn="tl">
                <a:srgbClr val="000000">
                  <a:alpha val="43137"/>
                </a:srgbClr>
              </a:outerShdw>
            </a:effectLst>
          </a:endParaRPr>
        </a:p>
      </dsp:txBody>
      <dsp:txXfrm>
        <a:off x="4288794" y="2436976"/>
        <a:ext cx="3479899" cy="208793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382CA9-5BF2-47EC-95E8-DEB1C74C2FA6}" type="datetimeFigureOut">
              <a:rPr lang="en-US" smtClean="0"/>
              <a:pPr/>
              <a:t>10/13/2021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DF6FCA-8189-4B33-BBB6-90EB11C90991}" type="slidenum">
              <a:rPr lang="en-US" smtClean="0"/>
              <a:pPr/>
              <a:t>‹#›</a:t>
            </a:fld>
            <a:endParaRPr lang="en-US" dirty="0"/>
          </a:p>
        </p:txBody>
      </p:sp>
    </p:spTree>
    <p:extLst>
      <p:ext uri="{BB962C8B-B14F-4D97-AF65-F5344CB8AC3E}">
        <p14:creationId xmlns:p14="http://schemas.microsoft.com/office/powerpoint/2010/main" xmlns="" val="3301874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Innovation, </a:t>
            </a:r>
            <a:r>
              <a:rPr lang="en-US" sz="1200" b="0" i="0" u="none" strike="noStrike" kern="1200" baseline="0" dirty="0" smtClean="0">
                <a:solidFill>
                  <a:schemeClr val="tx1"/>
                </a:solidFill>
                <a:latin typeface="+mn-lt"/>
                <a:ea typeface="+mn-ea"/>
                <a:cs typeface="+mn-cs"/>
              </a:rPr>
              <a:t>as the term is used in business, is meant to describe new products, services, methods and organizational approaches that allow the business to achieve extraordinary returns. Innovation is the machine that generates business opportunities in the market; however, it is the implementation of potential innovations that truly drives businesses to be remarkable.</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10</a:t>
            </a:fld>
            <a:endParaRPr lang="en-US" dirty="0"/>
          </a:p>
        </p:txBody>
      </p:sp>
    </p:spTree>
    <p:extLst>
      <p:ext uri="{BB962C8B-B14F-4D97-AF65-F5344CB8AC3E}">
        <p14:creationId xmlns:p14="http://schemas.microsoft.com/office/powerpoint/2010/main" xmlns="" val="1687146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Sustainability </a:t>
            </a:r>
            <a:r>
              <a:rPr lang="en-US" sz="1200" b="0" i="0" u="none" strike="noStrike" kern="1200" baseline="0" dirty="0" smtClean="0">
                <a:solidFill>
                  <a:schemeClr val="tx1"/>
                </a:solidFill>
                <a:latin typeface="+mn-lt"/>
                <a:ea typeface="+mn-ea"/>
                <a:cs typeface="+mn-cs"/>
              </a:rPr>
              <a:t>refers to the use of business practices to manage the triple bottom line.</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11</a:t>
            </a:fld>
            <a:endParaRPr lang="en-US" dirty="0"/>
          </a:p>
        </p:txBody>
      </p:sp>
    </p:spTree>
    <p:extLst>
      <p:ext uri="{BB962C8B-B14F-4D97-AF65-F5344CB8AC3E}">
        <p14:creationId xmlns:p14="http://schemas.microsoft.com/office/powerpoint/2010/main" xmlns="" val="4035116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That triple bottom line involves (1) the management of traditional profit/loss; (2) the management of the company’s social responsibility; and (3) the management of its environmental responsibility.</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12</a:t>
            </a:fld>
            <a:endParaRPr lang="en-US" dirty="0"/>
          </a:p>
        </p:txBody>
      </p:sp>
    </p:spTree>
    <p:extLst>
      <p:ext uri="{BB962C8B-B14F-4D97-AF65-F5344CB8AC3E}">
        <p14:creationId xmlns:p14="http://schemas.microsoft.com/office/powerpoint/2010/main" xmlns="" val="828637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theory of </a:t>
            </a:r>
            <a:r>
              <a:rPr lang="en-US" sz="1200" b="1" i="0" u="none" strike="noStrike" kern="1200" baseline="0" dirty="0" smtClean="0">
                <a:solidFill>
                  <a:schemeClr val="tx1"/>
                </a:solidFill>
                <a:latin typeface="+mn-lt"/>
                <a:ea typeface="+mn-ea"/>
                <a:cs typeface="+mn-cs"/>
              </a:rPr>
              <a:t>population ecology </a:t>
            </a:r>
            <a:r>
              <a:rPr lang="en-US" sz="1200" b="0" i="0" u="none" strike="noStrike" kern="1200" baseline="0" dirty="0" smtClean="0">
                <a:solidFill>
                  <a:schemeClr val="tx1"/>
                </a:solidFill>
                <a:latin typeface="+mn-lt"/>
                <a:ea typeface="+mn-ea"/>
                <a:cs typeface="+mn-cs"/>
              </a:rPr>
              <a:t>suggests that once an organization is successfully established in a particular environmental niche, it is unable to adapt to changing conditions. Inertia prevents the organization from changing in any significant manner. </a:t>
            </a:r>
            <a:r>
              <a:rPr lang="en-US" sz="1200" b="1" i="0" u="none" strike="noStrike" kern="1200" baseline="0" dirty="0" smtClean="0">
                <a:solidFill>
                  <a:schemeClr val="tx1"/>
                </a:solidFill>
                <a:latin typeface="+mn-lt"/>
                <a:ea typeface="+mn-ea"/>
                <a:cs typeface="+mn-cs"/>
              </a:rPr>
              <a:t>Institution theory, </a:t>
            </a:r>
            <a:r>
              <a:rPr lang="en-US" sz="1200" b="0" i="0" u="none" strike="noStrike" kern="1200" baseline="0" dirty="0" smtClean="0">
                <a:solidFill>
                  <a:schemeClr val="tx1"/>
                </a:solidFill>
                <a:latin typeface="+mn-lt"/>
                <a:ea typeface="+mn-ea"/>
                <a:cs typeface="+mn-cs"/>
              </a:rPr>
              <a:t>in contrast, proposes that organizations can and do adapt to changing conditions by imitating other successful organizations.</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13</a:t>
            </a:fld>
            <a:endParaRPr lang="en-US" dirty="0"/>
          </a:p>
        </p:txBody>
      </p:sp>
    </p:spTree>
    <p:extLst>
      <p:ext uri="{BB962C8B-B14F-4D97-AF65-F5344CB8AC3E}">
        <p14:creationId xmlns:p14="http://schemas.microsoft.com/office/powerpoint/2010/main" xmlns="" val="226389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strategic choice perspective </a:t>
            </a:r>
            <a:r>
              <a:rPr lang="en-US" sz="1200" b="0" i="0" u="none" strike="noStrike" kern="1200" baseline="0" dirty="0" smtClean="0">
                <a:solidFill>
                  <a:schemeClr val="tx1"/>
                </a:solidFill>
                <a:latin typeface="+mn-lt"/>
                <a:ea typeface="+mn-ea"/>
                <a:cs typeface="+mn-cs"/>
              </a:rPr>
              <a:t>goes one step further by proposing that not only do organizations adapt to a changing environment, but they also have the opportunity and power to reshape their environment.</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14</a:t>
            </a:fld>
            <a:endParaRPr lang="en-US" dirty="0"/>
          </a:p>
        </p:txBody>
      </p:sp>
    </p:spTree>
    <p:extLst>
      <p:ext uri="{BB962C8B-B14F-4D97-AF65-F5344CB8AC3E}">
        <p14:creationId xmlns:p14="http://schemas.microsoft.com/office/powerpoint/2010/main" xmlns="" val="60734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Because of its emphasis on managers making rational strategic decisions, the strategic choice perspective is the dominant one taken in strategic management. Its argument that adaptation is a dynamic process fits with the view of </a:t>
            </a:r>
            <a:r>
              <a:rPr lang="en-US" sz="1200" b="1" i="0" u="none" strike="noStrike" kern="1200" baseline="0" dirty="0" smtClean="0">
                <a:solidFill>
                  <a:schemeClr val="tx1"/>
                </a:solidFill>
                <a:latin typeface="+mn-lt"/>
                <a:ea typeface="+mn-ea"/>
                <a:cs typeface="+mn-cs"/>
              </a:rPr>
              <a:t>organizational learning theory, </a:t>
            </a:r>
            <a:r>
              <a:rPr lang="en-US" sz="1200" b="0" i="0" u="none" strike="noStrike" kern="1200" baseline="0" dirty="0" smtClean="0">
                <a:solidFill>
                  <a:schemeClr val="tx1"/>
                </a:solidFill>
                <a:latin typeface="+mn-lt"/>
                <a:ea typeface="+mn-ea"/>
                <a:cs typeface="+mn-cs"/>
              </a:rPr>
              <a:t>which says that an organization adjusts defensively to a changing environment and uses knowledge offensively to improve the fit between itself and its environment.</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15</a:t>
            </a:fld>
            <a:endParaRPr lang="en-US" dirty="0"/>
          </a:p>
        </p:txBody>
      </p:sp>
    </p:spTree>
    <p:extLst>
      <p:ext uri="{BB962C8B-B14F-4D97-AF65-F5344CB8AC3E}">
        <p14:creationId xmlns:p14="http://schemas.microsoft.com/office/powerpoint/2010/main" xmlns="" val="2558306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Corporations must develop </a:t>
            </a:r>
            <a:r>
              <a:rPr lang="en-US" sz="1200" b="0" i="1" u="none" strike="noStrike" kern="1200" baseline="0" dirty="0" smtClean="0">
                <a:solidFill>
                  <a:schemeClr val="tx1"/>
                </a:solidFill>
                <a:latin typeface="+mn-lt"/>
                <a:ea typeface="+mn-ea"/>
                <a:cs typeface="+mn-cs"/>
              </a:rPr>
              <a:t>strategic flexibility</a:t>
            </a:r>
            <a:r>
              <a:rPr lang="en-US" sz="1200" b="0" i="0" u="none" strike="noStrike" kern="1200" baseline="0" dirty="0" smtClean="0">
                <a:solidFill>
                  <a:schemeClr val="tx1"/>
                </a:solidFill>
                <a:latin typeface="+mn-lt"/>
                <a:ea typeface="+mn-ea"/>
                <a:cs typeface="+mn-cs"/>
              </a:rPr>
              <a:t>—the ability to shift from one dominant strategy to another. Strategic flexibility demands a long-term commitment to the development and nurturing of critical resources. It also demands that the company become a </a:t>
            </a:r>
            <a:r>
              <a:rPr lang="en-US" sz="1200" b="1" i="0" u="none" strike="noStrike" kern="1200" baseline="0" dirty="0" smtClean="0">
                <a:solidFill>
                  <a:schemeClr val="tx1"/>
                </a:solidFill>
                <a:latin typeface="+mn-lt"/>
                <a:ea typeface="+mn-ea"/>
                <a:cs typeface="+mn-cs"/>
              </a:rPr>
              <a:t>learning organization.</a:t>
            </a:r>
          </a:p>
          <a:p>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16</a:t>
            </a:fld>
            <a:endParaRPr lang="en-US" dirty="0"/>
          </a:p>
        </p:txBody>
      </p:sp>
    </p:spTree>
    <p:extLst>
      <p:ext uri="{BB962C8B-B14F-4D97-AF65-F5344CB8AC3E}">
        <p14:creationId xmlns:p14="http://schemas.microsoft.com/office/powerpoint/2010/main" xmlns="" val="3155696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a:t>
            </a:r>
            <a:r>
              <a:rPr lang="en-US" sz="1200" b="1" i="0" u="none" strike="noStrike" kern="1200" baseline="0" dirty="0" smtClean="0">
                <a:solidFill>
                  <a:schemeClr val="tx1"/>
                </a:solidFill>
                <a:latin typeface="+mn-lt"/>
                <a:ea typeface="+mn-ea"/>
                <a:cs typeface="+mn-cs"/>
              </a:rPr>
              <a:t>learning organization</a:t>
            </a:r>
            <a:r>
              <a:rPr lang="en-US" sz="1200" b="0" i="0" u="none" strike="noStrike" kern="1200" baseline="0" dirty="0" smtClean="0">
                <a:solidFill>
                  <a:schemeClr val="tx1"/>
                </a:solidFill>
                <a:latin typeface="+mn-lt"/>
                <a:ea typeface="+mn-ea"/>
                <a:cs typeface="+mn-cs"/>
              </a:rPr>
              <a:t> is an organization skilled at creating, acquiring and transferring knowledge and at modifying its behavior to reflect new knowledge and insights. Organizational learning is a critical component of competitiveness in a dynamic environment.</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17</a:t>
            </a:fld>
            <a:endParaRPr lang="en-US" dirty="0"/>
          </a:p>
        </p:txBody>
      </p:sp>
    </p:spTree>
    <p:extLst>
      <p:ext uri="{BB962C8B-B14F-4D97-AF65-F5344CB8AC3E}">
        <p14:creationId xmlns:p14="http://schemas.microsoft.com/office/powerpoint/2010/main" xmlns="" val="1743993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Learning organizations are skilled at four main activities:</a:t>
            </a:r>
          </a:p>
          <a:p>
            <a:r>
              <a:rPr lang="en-US" sz="1200" b="0" i="0" u="none" strike="noStrike" kern="1200" baseline="0" dirty="0" smtClean="0">
                <a:solidFill>
                  <a:schemeClr val="tx1"/>
                </a:solidFill>
                <a:latin typeface="+mn-lt"/>
                <a:ea typeface="+mn-ea"/>
                <a:cs typeface="+mn-cs"/>
              </a:rPr>
              <a:t>■ Solving problems systematically</a:t>
            </a:r>
          </a:p>
          <a:p>
            <a:r>
              <a:rPr lang="en-US" sz="1200" b="0" i="0" u="none" strike="noStrike" kern="1200" baseline="0" dirty="0" smtClean="0">
                <a:solidFill>
                  <a:schemeClr val="tx1"/>
                </a:solidFill>
                <a:latin typeface="+mn-lt"/>
                <a:ea typeface="+mn-ea"/>
                <a:cs typeface="+mn-cs"/>
              </a:rPr>
              <a:t>■ Experimenting with new approaches</a:t>
            </a:r>
          </a:p>
          <a:p>
            <a:r>
              <a:rPr lang="en-US" sz="1200" b="0" i="0" u="none" strike="noStrike" kern="1200" baseline="0" dirty="0" smtClean="0">
                <a:solidFill>
                  <a:schemeClr val="tx1"/>
                </a:solidFill>
                <a:latin typeface="+mn-lt"/>
                <a:ea typeface="+mn-ea"/>
                <a:cs typeface="+mn-cs"/>
              </a:rPr>
              <a:t>■ Learning from their own experiences and past history as well as from the experiences of others</a:t>
            </a:r>
          </a:p>
          <a:p>
            <a:r>
              <a:rPr lang="en-US" sz="1200" b="0" i="0" u="none" strike="noStrike" kern="1200" baseline="0" dirty="0" smtClean="0">
                <a:solidFill>
                  <a:schemeClr val="tx1"/>
                </a:solidFill>
                <a:latin typeface="+mn-lt"/>
                <a:ea typeface="+mn-ea"/>
                <a:cs typeface="+mn-cs"/>
              </a:rPr>
              <a:t>■ Transferring knowledge quickly and efficiently throughout the organization</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18</a:t>
            </a:fld>
            <a:endParaRPr lang="en-US" dirty="0"/>
          </a:p>
        </p:txBody>
      </p:sp>
    </p:spTree>
    <p:extLst>
      <p:ext uri="{BB962C8B-B14F-4D97-AF65-F5344CB8AC3E}">
        <p14:creationId xmlns:p14="http://schemas.microsoft.com/office/powerpoint/2010/main" xmlns="" val="880157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Strategic management consists of four basic elements:</a:t>
            </a:r>
          </a:p>
          <a:p>
            <a:r>
              <a:rPr lang="en-US" sz="1200" b="0" i="0" u="none" strike="noStrike" kern="1200" baseline="0" dirty="0" smtClean="0">
                <a:solidFill>
                  <a:schemeClr val="tx1"/>
                </a:solidFill>
                <a:latin typeface="+mn-lt"/>
                <a:ea typeface="+mn-ea"/>
                <a:cs typeface="+mn-cs"/>
              </a:rPr>
              <a:t>■ Environmental scanning</a:t>
            </a:r>
          </a:p>
          <a:p>
            <a:r>
              <a:rPr lang="en-US" sz="1200" b="0" i="0" u="none" strike="noStrike" kern="1200" baseline="0" dirty="0" smtClean="0">
                <a:solidFill>
                  <a:schemeClr val="tx1"/>
                </a:solidFill>
                <a:latin typeface="+mn-lt"/>
                <a:ea typeface="+mn-ea"/>
                <a:cs typeface="+mn-cs"/>
              </a:rPr>
              <a:t>■ Strategy formulation</a:t>
            </a:r>
          </a:p>
          <a:p>
            <a:r>
              <a:rPr lang="en-US" sz="1200" b="0" i="0" u="none" strike="noStrike" kern="1200" baseline="0" dirty="0" smtClean="0">
                <a:solidFill>
                  <a:schemeClr val="tx1"/>
                </a:solidFill>
                <a:latin typeface="+mn-lt"/>
                <a:ea typeface="+mn-ea"/>
                <a:cs typeface="+mn-cs"/>
              </a:rPr>
              <a:t>■ Strategy implementation</a:t>
            </a:r>
          </a:p>
          <a:p>
            <a:r>
              <a:rPr lang="en-US" sz="1200" b="0" i="0" u="none" strike="noStrike" kern="1200" baseline="0" dirty="0" smtClean="0">
                <a:solidFill>
                  <a:schemeClr val="tx1"/>
                </a:solidFill>
                <a:latin typeface="+mn-lt"/>
                <a:ea typeface="+mn-ea"/>
                <a:cs typeface="+mn-cs"/>
              </a:rPr>
              <a:t>■ Evaluation and control</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19</a:t>
            </a:fld>
            <a:endParaRPr lang="en-US" dirty="0"/>
          </a:p>
        </p:txBody>
      </p:sp>
    </p:spTree>
    <p:extLst>
      <p:ext uri="{BB962C8B-B14F-4D97-AF65-F5344CB8AC3E}">
        <p14:creationId xmlns:p14="http://schemas.microsoft.com/office/powerpoint/2010/main" xmlns="" val="734353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baseline="0" dirty="0" smtClean="0">
                <a:solidFill>
                  <a:schemeClr val="tx1"/>
                </a:solidFill>
                <a:latin typeface="+mn-lt"/>
                <a:ea typeface="+mn-ea"/>
                <a:cs typeface="+mn-cs"/>
              </a:rPr>
              <a:t>After reading this chapter, you should be able to:</a:t>
            </a:r>
          </a:p>
          <a:p>
            <a:r>
              <a:rPr lang="en-US" sz="1200" b="0" i="0" u="none" strike="noStrike" kern="1200" baseline="0" dirty="0" smtClean="0">
                <a:solidFill>
                  <a:schemeClr val="tx1"/>
                </a:solidFill>
                <a:latin typeface="+mn-lt"/>
                <a:ea typeface="+mn-ea"/>
                <a:cs typeface="+mn-cs"/>
              </a:rPr>
              <a:t>• Understand the benefits of strategic management</a:t>
            </a:r>
          </a:p>
          <a:p>
            <a:r>
              <a:rPr lang="en-US" sz="1200" b="0" i="0" u="none" strike="noStrike" kern="1200" baseline="0" dirty="0" smtClean="0">
                <a:solidFill>
                  <a:schemeClr val="tx1"/>
                </a:solidFill>
                <a:latin typeface="+mn-lt"/>
                <a:ea typeface="+mn-ea"/>
                <a:cs typeface="+mn-cs"/>
              </a:rPr>
              <a:t>• Explain how globalization and environmental sustainability influence strategic management</a:t>
            </a:r>
          </a:p>
          <a:p>
            <a:r>
              <a:rPr lang="en-US" sz="1200" b="0" i="0" u="none" strike="noStrike" kern="1200" baseline="0" dirty="0" smtClean="0">
                <a:solidFill>
                  <a:schemeClr val="tx1"/>
                </a:solidFill>
                <a:latin typeface="+mn-lt"/>
                <a:ea typeface="+mn-ea"/>
                <a:cs typeface="+mn-cs"/>
              </a:rPr>
              <a:t>• Understand the basic model of strategic management and its components</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2</a:t>
            </a:fld>
            <a:endParaRPr lang="en-US" dirty="0"/>
          </a:p>
        </p:txBody>
      </p:sp>
    </p:spTree>
    <p:extLst>
      <p:ext uri="{BB962C8B-B14F-4D97-AF65-F5344CB8AC3E}">
        <p14:creationId xmlns:p14="http://schemas.microsoft.com/office/powerpoint/2010/main" xmlns="" val="1906131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Figure 1–1 </a:t>
            </a:r>
            <a:r>
              <a:rPr lang="en-US" sz="1200" b="0" i="0" u="none" strike="noStrike" kern="1200" baseline="0" dirty="0" smtClean="0">
                <a:solidFill>
                  <a:schemeClr val="tx1"/>
                </a:solidFill>
                <a:latin typeface="+mn-lt"/>
                <a:ea typeface="+mn-ea"/>
                <a:cs typeface="+mn-cs"/>
              </a:rPr>
              <a:t>illustrates how these four elements interact</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20</a:t>
            </a:fld>
            <a:endParaRPr lang="en-US" dirty="0"/>
          </a:p>
        </p:txBody>
      </p:sp>
    </p:spTree>
    <p:extLst>
      <p:ext uri="{BB962C8B-B14F-4D97-AF65-F5344CB8AC3E}">
        <p14:creationId xmlns:p14="http://schemas.microsoft.com/office/powerpoint/2010/main" xmlns="" val="534022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Figure 1–2 </a:t>
            </a:r>
            <a:r>
              <a:rPr lang="en-US" sz="1200" b="0" i="0" u="none" strike="noStrike" kern="1200" baseline="0" dirty="0" smtClean="0">
                <a:solidFill>
                  <a:schemeClr val="tx1"/>
                </a:solidFill>
                <a:latin typeface="+mn-lt"/>
                <a:ea typeface="+mn-ea"/>
                <a:cs typeface="+mn-cs"/>
              </a:rPr>
              <a:t>expands each of these elements and serves as the model for this book. This model is both rational and prescriptive.</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21</a:t>
            </a:fld>
            <a:endParaRPr lang="en-US" dirty="0"/>
          </a:p>
        </p:txBody>
      </p:sp>
    </p:spTree>
    <p:extLst>
      <p:ext uri="{BB962C8B-B14F-4D97-AF65-F5344CB8AC3E}">
        <p14:creationId xmlns:p14="http://schemas.microsoft.com/office/powerpoint/2010/main" xmlns="" val="137714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Environmental scanning </a:t>
            </a:r>
            <a:r>
              <a:rPr lang="en-US" sz="1200" b="0" i="0" u="none" strike="noStrike" kern="1200" baseline="0" dirty="0" smtClean="0">
                <a:solidFill>
                  <a:schemeClr val="tx1"/>
                </a:solidFill>
                <a:latin typeface="+mn-lt"/>
                <a:ea typeface="+mn-ea"/>
                <a:cs typeface="+mn-cs"/>
              </a:rPr>
              <a:t>is the monitoring, evaluating and disseminating of information from the external and internal environments to key people within the corporation. Its purpose is to identify </a:t>
            </a:r>
            <a:r>
              <a:rPr lang="en-US" sz="1200" b="1" i="0" u="none" strike="noStrike" kern="1200" baseline="0" dirty="0" smtClean="0">
                <a:solidFill>
                  <a:schemeClr val="tx1"/>
                </a:solidFill>
                <a:latin typeface="+mn-lt"/>
                <a:ea typeface="+mn-ea"/>
                <a:cs typeface="+mn-cs"/>
              </a:rPr>
              <a:t>strategic factors</a:t>
            </a:r>
            <a:r>
              <a:rPr lang="en-US" sz="1200" b="0" i="0" u="none" strike="noStrike" kern="1200" baseline="0" dirty="0" smtClean="0">
                <a:solidFill>
                  <a:schemeClr val="tx1"/>
                </a:solidFill>
                <a:latin typeface="+mn-lt"/>
                <a:ea typeface="+mn-ea"/>
                <a:cs typeface="+mn-cs"/>
              </a:rPr>
              <a:t>—those external and internal elements that will assist in the analysis in deciding the strategic decisions of the corporation. The simplest way to conduct environmental scanning is through </a:t>
            </a:r>
            <a:r>
              <a:rPr lang="en-US" sz="1200" b="1" i="0" u="none" strike="noStrike" kern="1200" baseline="0" dirty="0" smtClean="0">
                <a:solidFill>
                  <a:schemeClr val="tx1"/>
                </a:solidFill>
                <a:latin typeface="+mn-lt"/>
                <a:ea typeface="+mn-ea"/>
                <a:cs typeface="+mn-cs"/>
              </a:rPr>
              <a:t>SWOT analysis.</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22</a:t>
            </a:fld>
            <a:endParaRPr lang="en-US" dirty="0"/>
          </a:p>
        </p:txBody>
      </p:sp>
    </p:spTree>
    <p:extLst>
      <p:ext uri="{BB962C8B-B14F-4D97-AF65-F5344CB8AC3E}">
        <p14:creationId xmlns:p14="http://schemas.microsoft.com/office/powerpoint/2010/main" xmlns="" val="2265282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Figure 1–3 </a:t>
            </a:r>
            <a:r>
              <a:rPr lang="en-US" sz="1200" b="0" i="0" u="none" strike="noStrike" kern="1200" baseline="0" dirty="0" smtClean="0">
                <a:solidFill>
                  <a:schemeClr val="tx1"/>
                </a:solidFill>
                <a:latin typeface="+mn-lt"/>
                <a:ea typeface="+mn-ea"/>
                <a:cs typeface="+mn-cs"/>
              </a:rPr>
              <a:t>depicts key environmental variables. They may be general forces and trends within the natural or societal environments or specific factors that operate</a:t>
            </a:r>
          </a:p>
          <a:p>
            <a:r>
              <a:rPr lang="en-US" sz="1200" b="0" i="0" u="none" strike="noStrike" kern="1200" baseline="0" dirty="0" smtClean="0">
                <a:solidFill>
                  <a:schemeClr val="tx1"/>
                </a:solidFill>
                <a:latin typeface="+mn-lt"/>
                <a:ea typeface="+mn-ea"/>
                <a:cs typeface="+mn-cs"/>
              </a:rPr>
              <a:t>within an organization’s specific task environment—often called its </a:t>
            </a:r>
            <a:r>
              <a:rPr lang="en-US" sz="1200" b="0" i="1" u="none" strike="noStrike" kern="1200" baseline="0" dirty="0" smtClean="0">
                <a:solidFill>
                  <a:schemeClr val="tx1"/>
                </a:solidFill>
                <a:latin typeface="+mn-lt"/>
                <a:ea typeface="+mn-ea"/>
                <a:cs typeface="+mn-cs"/>
              </a:rPr>
              <a:t>industry</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23</a:t>
            </a:fld>
            <a:endParaRPr lang="en-US" dirty="0"/>
          </a:p>
        </p:txBody>
      </p:sp>
    </p:spTree>
    <p:extLst>
      <p:ext uri="{BB962C8B-B14F-4D97-AF65-F5344CB8AC3E}">
        <p14:creationId xmlns:p14="http://schemas.microsoft.com/office/powerpoint/2010/main" xmlns="" val="1584871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Strategy formulation is the process of investigation, analysis and decision making that provides the company with the criteria for attaining a competitive advantage. It includes defining the competitive advantages of the business (Strategy), crafting the corporate mission, specifying achievable objectives and setting policy guidelines.</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24</a:t>
            </a:fld>
            <a:endParaRPr lang="en-US" dirty="0"/>
          </a:p>
        </p:txBody>
      </p:sp>
    </p:spTree>
    <p:extLst>
      <p:ext uri="{BB962C8B-B14F-4D97-AF65-F5344CB8AC3E}">
        <p14:creationId xmlns:p14="http://schemas.microsoft.com/office/powerpoint/2010/main" xmlns="" val="142292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An organization’s </a:t>
            </a:r>
            <a:r>
              <a:rPr lang="en-US" sz="1200" b="1" i="0" u="none" strike="noStrike" kern="1200" baseline="0" dirty="0" smtClean="0">
                <a:solidFill>
                  <a:schemeClr val="tx1"/>
                </a:solidFill>
                <a:latin typeface="+mn-lt"/>
                <a:ea typeface="+mn-ea"/>
                <a:cs typeface="+mn-cs"/>
              </a:rPr>
              <a:t>mission </a:t>
            </a:r>
            <a:r>
              <a:rPr lang="en-US" sz="1200" b="0" i="0" u="none" strike="noStrike" kern="1200" baseline="0" dirty="0" smtClean="0">
                <a:solidFill>
                  <a:schemeClr val="tx1"/>
                </a:solidFill>
                <a:latin typeface="+mn-lt"/>
                <a:ea typeface="+mn-ea"/>
                <a:cs typeface="+mn-cs"/>
              </a:rPr>
              <a:t>is the purpose or reason for the organization’s existence. Some people like to consider vision and mission as two different concepts: Mission describes what the organization is now; </a:t>
            </a:r>
            <a:r>
              <a:rPr lang="en-US" sz="1200" b="1" i="0" u="none" strike="noStrike" kern="1200" baseline="0" dirty="0" smtClean="0">
                <a:solidFill>
                  <a:schemeClr val="tx1"/>
                </a:solidFill>
                <a:latin typeface="+mn-lt"/>
                <a:ea typeface="+mn-ea"/>
                <a:cs typeface="+mn-cs"/>
              </a:rPr>
              <a:t>vision </a:t>
            </a:r>
            <a:r>
              <a:rPr lang="en-US" sz="1200" b="0" i="0" u="none" strike="noStrike" kern="1200" baseline="0" dirty="0" smtClean="0">
                <a:solidFill>
                  <a:schemeClr val="tx1"/>
                </a:solidFill>
                <a:latin typeface="+mn-lt"/>
                <a:ea typeface="+mn-ea"/>
                <a:cs typeface="+mn-cs"/>
              </a:rPr>
              <a:t>describes what the organization would like to become. </a:t>
            </a:r>
            <a:r>
              <a:rPr lang="en-US" sz="1200" b="1" i="0" u="none" strike="noStrike" kern="1200" baseline="0" dirty="0" smtClean="0">
                <a:solidFill>
                  <a:schemeClr val="tx1"/>
                </a:solidFill>
                <a:latin typeface="+mn-lt"/>
                <a:ea typeface="+mn-ea"/>
                <a:cs typeface="+mn-cs"/>
              </a:rPr>
              <a:t>Objectives </a:t>
            </a:r>
            <a:r>
              <a:rPr lang="en-US" sz="1200" b="0" i="0" u="none" strike="noStrike" kern="1200" baseline="0" dirty="0" smtClean="0">
                <a:solidFill>
                  <a:schemeClr val="tx1"/>
                </a:solidFill>
                <a:latin typeface="+mn-lt"/>
                <a:ea typeface="+mn-ea"/>
                <a:cs typeface="+mn-cs"/>
              </a:rPr>
              <a:t>are the end results of planned activity. They should be stated as </a:t>
            </a:r>
            <a:r>
              <a:rPr lang="en-US" sz="1200" b="0" i="1" u="none" strike="noStrike" kern="1200" baseline="0" dirty="0" smtClean="0">
                <a:solidFill>
                  <a:schemeClr val="tx1"/>
                </a:solidFill>
                <a:latin typeface="+mn-lt"/>
                <a:ea typeface="+mn-ea"/>
                <a:cs typeface="+mn-cs"/>
              </a:rPr>
              <a:t>action verbs </a:t>
            </a:r>
            <a:r>
              <a:rPr lang="en-US" sz="1200" b="0" i="0" u="none" strike="noStrike" kern="1200" baseline="0" dirty="0" smtClean="0">
                <a:solidFill>
                  <a:schemeClr val="tx1"/>
                </a:solidFill>
                <a:latin typeface="+mn-lt"/>
                <a:ea typeface="+mn-ea"/>
                <a:cs typeface="+mn-cs"/>
              </a:rPr>
              <a:t>and tell what is to be accomplished by when and quantified if possible.</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25</a:t>
            </a:fld>
            <a:endParaRPr lang="en-US" dirty="0"/>
          </a:p>
        </p:txBody>
      </p:sp>
    </p:spTree>
    <p:extLst>
      <p:ext uri="{BB962C8B-B14F-4D97-AF65-F5344CB8AC3E}">
        <p14:creationId xmlns:p14="http://schemas.microsoft.com/office/powerpoint/2010/main" xmlns="" val="2585909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a:t>
            </a:r>
            <a:r>
              <a:rPr lang="en-US" sz="1200" b="1" i="0" u="none" strike="noStrike" kern="1200" baseline="0" dirty="0" smtClean="0">
                <a:solidFill>
                  <a:schemeClr val="tx1"/>
                </a:solidFill>
                <a:latin typeface="+mn-lt"/>
                <a:ea typeface="+mn-ea"/>
                <a:cs typeface="+mn-cs"/>
              </a:rPr>
              <a:t>strategy </a:t>
            </a:r>
            <a:r>
              <a:rPr lang="en-US" sz="1200" b="0" i="0" u="none" strike="noStrike" kern="1200" baseline="0" dirty="0" smtClean="0">
                <a:solidFill>
                  <a:schemeClr val="tx1"/>
                </a:solidFill>
                <a:latin typeface="+mn-lt"/>
                <a:ea typeface="+mn-ea"/>
                <a:cs typeface="+mn-cs"/>
              </a:rPr>
              <a:t>of a corporation forms a comprehensive master approach that states how the corporation will achieve its mission and objectives. It maximizes competitive advantage and minimizes competitive disadvantage. </a:t>
            </a:r>
            <a:r>
              <a:rPr lang="en-US" sz="1200" b="1" i="0" u="none" strike="noStrike" kern="1200" baseline="0" dirty="0" smtClean="0">
                <a:solidFill>
                  <a:schemeClr val="tx1"/>
                </a:solidFill>
                <a:latin typeface="+mn-lt"/>
                <a:ea typeface="+mn-ea"/>
                <a:cs typeface="+mn-cs"/>
              </a:rPr>
              <a:t>Corporate strategy </a:t>
            </a:r>
            <a:r>
              <a:rPr lang="en-US" sz="1200" b="0" i="0" u="none" strike="noStrike" kern="1200" baseline="0" dirty="0" smtClean="0">
                <a:solidFill>
                  <a:schemeClr val="tx1"/>
                </a:solidFill>
                <a:latin typeface="+mn-lt"/>
                <a:ea typeface="+mn-ea"/>
                <a:cs typeface="+mn-cs"/>
              </a:rPr>
              <a:t>describes a company’s overall direction in terms of its general attitude toward growth and the management of its various businesses and product lines. </a:t>
            </a:r>
            <a:r>
              <a:rPr lang="en-US" sz="1200" b="1" i="0" u="none" strike="noStrike" kern="1200" baseline="0" dirty="0" smtClean="0">
                <a:solidFill>
                  <a:schemeClr val="tx1"/>
                </a:solidFill>
                <a:latin typeface="+mn-lt"/>
                <a:ea typeface="+mn-ea"/>
                <a:cs typeface="+mn-cs"/>
              </a:rPr>
              <a:t>Business strategy </a:t>
            </a:r>
            <a:r>
              <a:rPr lang="en-US" sz="1200" b="0" i="0" u="none" strike="noStrike" kern="1200" baseline="0" dirty="0" smtClean="0">
                <a:solidFill>
                  <a:schemeClr val="tx1"/>
                </a:solidFill>
                <a:latin typeface="+mn-lt"/>
                <a:ea typeface="+mn-ea"/>
                <a:cs typeface="+mn-cs"/>
              </a:rPr>
              <a:t>usually occurs at the business unit or product level, and it emphasizes improvement of the competitive position of a corporation’s products or services. in the specific industry or market segment served by that business unit. </a:t>
            </a:r>
            <a:r>
              <a:rPr lang="en-US" sz="1200" b="1" i="0" u="none" strike="noStrike" kern="1200" baseline="0" dirty="0" smtClean="0">
                <a:solidFill>
                  <a:schemeClr val="tx1"/>
                </a:solidFill>
                <a:latin typeface="+mn-lt"/>
                <a:ea typeface="+mn-ea"/>
                <a:cs typeface="+mn-cs"/>
              </a:rPr>
              <a:t>Functional strategy </a:t>
            </a:r>
            <a:r>
              <a:rPr lang="en-US" sz="1200" b="0" i="0" u="none" strike="noStrike" kern="1200" baseline="0" dirty="0" smtClean="0">
                <a:solidFill>
                  <a:schemeClr val="tx1"/>
                </a:solidFill>
                <a:latin typeface="+mn-lt"/>
                <a:ea typeface="+mn-ea"/>
                <a:cs typeface="+mn-cs"/>
              </a:rPr>
              <a:t>is the approach taken by a functional area to achieve corporate and business unit objectives and strategies by maximizing resource productivity.</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26</a:t>
            </a:fld>
            <a:endParaRPr lang="en-US" dirty="0"/>
          </a:p>
        </p:txBody>
      </p:sp>
    </p:spTree>
    <p:extLst>
      <p:ext uri="{BB962C8B-B14F-4D97-AF65-F5344CB8AC3E}">
        <p14:creationId xmlns:p14="http://schemas.microsoft.com/office/powerpoint/2010/main" xmlns="" val="39674482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a:t>
            </a:r>
            <a:r>
              <a:rPr lang="en-US" sz="1200" b="1" i="0" u="none" strike="noStrike" kern="1200" baseline="0" dirty="0" smtClean="0">
                <a:solidFill>
                  <a:schemeClr val="tx1"/>
                </a:solidFill>
                <a:latin typeface="+mn-lt"/>
                <a:ea typeface="+mn-ea"/>
                <a:cs typeface="+mn-cs"/>
              </a:rPr>
              <a:t>hierarchy of strategy </a:t>
            </a:r>
            <a:r>
              <a:rPr lang="en-US" sz="1200" b="0" i="0" u="none" strike="noStrike" kern="1200" baseline="0" dirty="0" smtClean="0">
                <a:solidFill>
                  <a:schemeClr val="tx1"/>
                </a:solidFill>
                <a:latin typeface="+mn-lt"/>
                <a:ea typeface="+mn-ea"/>
                <a:cs typeface="+mn-cs"/>
              </a:rPr>
              <a:t>is a grouping of strategy types by level in the organization. Hierarchy of strategy is a nesting of one strategy within another so that they complement and support one another. (See </a:t>
            </a:r>
            <a:r>
              <a:rPr lang="en-US" sz="1200" b="1" i="0" u="none" strike="noStrike" kern="1200" baseline="0" dirty="0" smtClean="0">
                <a:solidFill>
                  <a:schemeClr val="tx1"/>
                </a:solidFill>
                <a:latin typeface="+mn-lt"/>
                <a:ea typeface="+mn-ea"/>
                <a:cs typeface="+mn-cs"/>
              </a:rPr>
              <a:t>Figure 1–4.</a:t>
            </a:r>
            <a:r>
              <a:rPr lang="en-US" sz="1200" b="0" i="0" u="none" strike="noStrike" kern="1200" baseline="0" dirty="0" smtClean="0">
                <a:solidFill>
                  <a:schemeClr val="tx1"/>
                </a:solidFill>
                <a:latin typeface="+mn-lt"/>
                <a:ea typeface="+mn-ea"/>
                <a:cs typeface="+mn-cs"/>
              </a:rPr>
              <a:t>) Functional strategies support business strategies, which, in turn, support the corporate strategy(ies).</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27</a:t>
            </a:fld>
            <a:endParaRPr lang="en-US" dirty="0"/>
          </a:p>
        </p:txBody>
      </p:sp>
    </p:spTree>
    <p:extLst>
      <p:ext uri="{BB962C8B-B14F-4D97-AF65-F5344CB8AC3E}">
        <p14:creationId xmlns:p14="http://schemas.microsoft.com/office/powerpoint/2010/main" xmlns="" val="414543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a:t>
            </a:r>
            <a:r>
              <a:rPr lang="en-US" sz="1200" b="1" i="0" u="none" strike="noStrike" kern="1200" baseline="0" dirty="0" smtClean="0">
                <a:solidFill>
                  <a:schemeClr val="tx1"/>
                </a:solidFill>
                <a:latin typeface="+mn-lt"/>
                <a:ea typeface="+mn-ea"/>
                <a:cs typeface="+mn-cs"/>
              </a:rPr>
              <a:t>policy </a:t>
            </a:r>
            <a:r>
              <a:rPr lang="en-US" sz="1200" b="0" i="0" u="none" strike="noStrike" kern="1200" baseline="0" dirty="0" smtClean="0">
                <a:solidFill>
                  <a:schemeClr val="tx1"/>
                </a:solidFill>
                <a:latin typeface="+mn-lt"/>
                <a:ea typeface="+mn-ea"/>
                <a:cs typeface="+mn-cs"/>
              </a:rPr>
              <a:t>is a broad guideline for decision making that links the formulation of a strategy with its implementation.</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28</a:t>
            </a:fld>
            <a:endParaRPr lang="en-US" dirty="0"/>
          </a:p>
        </p:txBody>
      </p:sp>
    </p:spTree>
    <p:extLst>
      <p:ext uri="{BB962C8B-B14F-4D97-AF65-F5344CB8AC3E}">
        <p14:creationId xmlns:p14="http://schemas.microsoft.com/office/powerpoint/2010/main" xmlns="" val="18314512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Strategy implementation </a:t>
            </a:r>
            <a:r>
              <a:rPr lang="en-US" sz="1200" b="0" i="0" u="none" strike="noStrike" kern="1200" baseline="0" dirty="0" smtClean="0">
                <a:solidFill>
                  <a:schemeClr val="tx1"/>
                </a:solidFill>
                <a:latin typeface="+mn-lt"/>
                <a:ea typeface="+mn-ea"/>
                <a:cs typeface="+mn-cs"/>
              </a:rPr>
              <a:t>is a process by which strategies and policies are put into action through the development of programs, budgets and procedures.</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29</a:t>
            </a:fld>
            <a:endParaRPr lang="en-US" dirty="0"/>
          </a:p>
        </p:txBody>
      </p:sp>
    </p:spTree>
    <p:extLst>
      <p:ext uri="{BB962C8B-B14F-4D97-AF65-F5344CB8AC3E}">
        <p14:creationId xmlns:p14="http://schemas.microsoft.com/office/powerpoint/2010/main" xmlns="" val="4112039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baseline="0" dirty="0" smtClean="0">
                <a:solidFill>
                  <a:schemeClr val="tx1"/>
                </a:solidFill>
                <a:latin typeface="+mn-lt"/>
                <a:ea typeface="+mn-ea"/>
                <a:cs typeface="+mn-cs"/>
              </a:rPr>
              <a:t>After reading this chapter, you should be able to:</a:t>
            </a:r>
          </a:p>
          <a:p>
            <a:r>
              <a:rPr lang="en-US" sz="1200" b="0" i="0" u="none" strike="noStrike" kern="1200" baseline="0" dirty="0" smtClean="0">
                <a:solidFill>
                  <a:schemeClr val="tx1"/>
                </a:solidFill>
                <a:latin typeface="+mn-lt"/>
                <a:ea typeface="+mn-ea"/>
                <a:cs typeface="+mn-cs"/>
              </a:rPr>
              <a:t>• Identify some common triggering events that act as stimuli for strategic change</a:t>
            </a:r>
          </a:p>
          <a:p>
            <a:r>
              <a:rPr lang="en-US" sz="1200" b="0" i="0" u="none" strike="noStrike" kern="1200" baseline="0" dirty="0" smtClean="0">
                <a:solidFill>
                  <a:schemeClr val="tx1"/>
                </a:solidFill>
                <a:latin typeface="+mn-lt"/>
                <a:ea typeface="+mn-ea"/>
                <a:cs typeface="+mn-cs"/>
              </a:rPr>
              <a:t>• Understand strategic decision-making modes</a:t>
            </a:r>
          </a:p>
          <a:p>
            <a:r>
              <a:rPr lang="en-US" sz="1200" b="0" i="0" u="none" strike="noStrike" kern="1200" baseline="0" dirty="0" smtClean="0">
                <a:solidFill>
                  <a:schemeClr val="tx1"/>
                </a:solidFill>
                <a:latin typeface="+mn-lt"/>
                <a:ea typeface="+mn-ea"/>
                <a:cs typeface="+mn-cs"/>
              </a:rPr>
              <a:t>• Use the strategic audit as a method of analyzing corporate functions and activities</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3</a:t>
            </a:fld>
            <a:endParaRPr lang="en-US" dirty="0"/>
          </a:p>
        </p:txBody>
      </p:sp>
    </p:spTree>
    <p:extLst>
      <p:ext uri="{BB962C8B-B14F-4D97-AF65-F5344CB8AC3E}">
        <p14:creationId xmlns:p14="http://schemas.microsoft.com/office/powerpoint/2010/main" xmlns="" val="584297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Evaluation and control </a:t>
            </a:r>
            <a:r>
              <a:rPr lang="en-US" sz="1200" b="0" i="0" u="none" strike="noStrike" kern="1200" baseline="0" dirty="0" smtClean="0">
                <a:solidFill>
                  <a:schemeClr val="tx1"/>
                </a:solidFill>
                <a:latin typeface="+mn-lt"/>
                <a:ea typeface="+mn-ea"/>
                <a:cs typeface="+mn-cs"/>
              </a:rPr>
              <a:t>is a process in which corporate activities and performance results are monitored so that actual performance can be compared with desired performance.</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30</a:t>
            </a:fld>
            <a:endParaRPr lang="en-US" dirty="0"/>
          </a:p>
        </p:txBody>
      </p:sp>
    </p:spTree>
    <p:extLst>
      <p:ext uri="{BB962C8B-B14F-4D97-AF65-F5344CB8AC3E}">
        <p14:creationId xmlns:p14="http://schemas.microsoft.com/office/powerpoint/2010/main" xmlns="" val="2826260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Performance </a:t>
            </a:r>
            <a:r>
              <a:rPr lang="en-US" sz="1200" b="0" i="0" u="none" strike="noStrike" kern="1200" baseline="0" dirty="0" smtClean="0">
                <a:solidFill>
                  <a:schemeClr val="tx1"/>
                </a:solidFill>
                <a:latin typeface="+mn-lt"/>
                <a:ea typeface="+mn-ea"/>
                <a:cs typeface="+mn-cs"/>
              </a:rPr>
              <a:t>is the end result of activities. It includes the actual outcomes of the strategic management process. As a firm or business unit develops strategies, programs and the like, it often must go back to revise or correct decisions made earlier in the process.</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31</a:t>
            </a:fld>
            <a:endParaRPr lang="en-US" dirty="0"/>
          </a:p>
        </p:txBody>
      </p:sp>
    </p:spTree>
    <p:extLst>
      <p:ext uri="{BB962C8B-B14F-4D97-AF65-F5344CB8AC3E}">
        <p14:creationId xmlns:p14="http://schemas.microsoft.com/office/powerpoint/2010/main" xmlns="" val="10680411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a:t>
            </a:r>
            <a:r>
              <a:rPr lang="en-US" sz="1200" b="1" i="0" u="none" strike="noStrike" kern="1200" baseline="0" dirty="0" smtClean="0">
                <a:solidFill>
                  <a:schemeClr val="tx1"/>
                </a:solidFill>
                <a:latin typeface="+mn-lt"/>
                <a:ea typeface="+mn-ea"/>
                <a:cs typeface="+mn-cs"/>
              </a:rPr>
              <a:t>triggering event </a:t>
            </a:r>
            <a:r>
              <a:rPr lang="en-US" sz="1200" b="0" i="0" u="none" strike="noStrike" kern="1200" baseline="0" dirty="0" smtClean="0">
                <a:solidFill>
                  <a:schemeClr val="tx1"/>
                </a:solidFill>
                <a:latin typeface="+mn-lt"/>
                <a:ea typeface="+mn-ea"/>
                <a:cs typeface="+mn-cs"/>
              </a:rPr>
              <a:t>is something that acts as a stimulus for a change in strategy. Some possible triggering events are: </a:t>
            </a:r>
            <a:r>
              <a:rPr lang="en-US" altLang="en-US" sz="1200" dirty="0" smtClean="0"/>
              <a:t>new CEO, external intervention, threat of change of ownership, performance gap and strategic inflection point.</a:t>
            </a:r>
          </a:p>
          <a:p>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32</a:t>
            </a:fld>
            <a:endParaRPr lang="en-US" dirty="0"/>
          </a:p>
        </p:txBody>
      </p:sp>
    </p:spTree>
    <p:extLst>
      <p:ext uri="{BB962C8B-B14F-4D97-AF65-F5344CB8AC3E}">
        <p14:creationId xmlns:p14="http://schemas.microsoft.com/office/powerpoint/2010/main" xmlns="" val="35318214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Unlike many other decisions, </a:t>
            </a:r>
            <a:r>
              <a:rPr lang="en-US" sz="1200" b="1" i="0" u="none" strike="noStrike" kern="1200" baseline="0" dirty="0" smtClean="0">
                <a:solidFill>
                  <a:schemeClr val="tx1"/>
                </a:solidFill>
                <a:latin typeface="+mn-lt"/>
                <a:ea typeface="+mn-ea"/>
                <a:cs typeface="+mn-cs"/>
              </a:rPr>
              <a:t>strategic decisions </a:t>
            </a:r>
            <a:r>
              <a:rPr lang="en-US" sz="1200" b="0" i="0" u="none" strike="noStrike" kern="1200" baseline="0" dirty="0" smtClean="0">
                <a:solidFill>
                  <a:schemeClr val="tx1"/>
                </a:solidFill>
                <a:latin typeface="+mn-lt"/>
                <a:ea typeface="+mn-ea"/>
                <a:cs typeface="+mn-cs"/>
              </a:rPr>
              <a:t>deal with the long-term future of an entire organization and have three characteristics: rare, consequential, and directive</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33</a:t>
            </a:fld>
            <a:endParaRPr lang="en-US" dirty="0"/>
          </a:p>
        </p:txBody>
      </p:sp>
    </p:spTree>
    <p:extLst>
      <p:ext uri="{BB962C8B-B14F-4D97-AF65-F5344CB8AC3E}">
        <p14:creationId xmlns:p14="http://schemas.microsoft.com/office/powerpoint/2010/main" xmlns="" val="40071244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three characteristics</a:t>
            </a:r>
            <a:r>
              <a:rPr lang="en-US" baseline="0" dirty="0" smtClean="0"/>
              <a:t> of strategic decisions are:</a:t>
            </a:r>
          </a:p>
          <a:p>
            <a:r>
              <a:rPr lang="en-US" sz="1200" b="0" i="0" u="none" strike="noStrike" kern="1200" baseline="0" dirty="0" smtClean="0">
                <a:solidFill>
                  <a:schemeClr val="tx1"/>
                </a:solidFill>
                <a:latin typeface="+mn-lt"/>
                <a:ea typeface="+mn-ea"/>
                <a:cs typeface="+mn-cs"/>
              </a:rPr>
              <a:t>1. </a:t>
            </a:r>
            <a:r>
              <a:rPr lang="en-US" sz="1200" b="1" i="0" u="none" strike="noStrike" kern="1200" baseline="0" dirty="0" smtClean="0">
                <a:solidFill>
                  <a:schemeClr val="tx1"/>
                </a:solidFill>
                <a:latin typeface="+mn-lt"/>
                <a:ea typeface="+mn-ea"/>
                <a:cs typeface="+mn-cs"/>
              </a:rPr>
              <a:t>Rare: </a:t>
            </a:r>
            <a:r>
              <a:rPr lang="en-US" sz="1200" b="0" i="0" u="none" strike="noStrike" kern="1200" baseline="0" dirty="0" smtClean="0">
                <a:solidFill>
                  <a:schemeClr val="tx1"/>
                </a:solidFill>
                <a:latin typeface="+mn-lt"/>
                <a:ea typeface="+mn-ea"/>
                <a:cs typeface="+mn-cs"/>
              </a:rPr>
              <a:t>Strategic decisions are unusual and typically have no precedent to follow.</a:t>
            </a:r>
          </a:p>
          <a:p>
            <a:r>
              <a:rPr lang="en-US" sz="1200" b="0" i="0" u="none" strike="noStrike" kern="1200" baseline="0" dirty="0" smtClean="0">
                <a:solidFill>
                  <a:schemeClr val="tx1"/>
                </a:solidFill>
                <a:latin typeface="+mn-lt"/>
                <a:ea typeface="+mn-ea"/>
                <a:cs typeface="+mn-cs"/>
              </a:rPr>
              <a:t>2. </a:t>
            </a:r>
            <a:r>
              <a:rPr lang="en-US" sz="1200" b="1" i="0" u="none" strike="noStrike" kern="1200" baseline="0" dirty="0" smtClean="0">
                <a:solidFill>
                  <a:schemeClr val="tx1"/>
                </a:solidFill>
                <a:latin typeface="+mn-lt"/>
                <a:ea typeface="+mn-ea"/>
                <a:cs typeface="+mn-cs"/>
              </a:rPr>
              <a:t>Consequential: </a:t>
            </a:r>
            <a:r>
              <a:rPr lang="en-US" sz="1200" b="0" i="0" u="none" strike="noStrike" kern="1200" baseline="0" dirty="0" smtClean="0">
                <a:solidFill>
                  <a:schemeClr val="tx1"/>
                </a:solidFill>
                <a:latin typeface="+mn-lt"/>
                <a:ea typeface="+mn-ea"/>
                <a:cs typeface="+mn-cs"/>
              </a:rPr>
              <a:t>Strategic decisions commit substantial resources and demand a great deal of commitment from people at all levels.</a:t>
            </a:r>
          </a:p>
          <a:p>
            <a:r>
              <a:rPr lang="en-US" sz="1200" b="0" i="0" u="none" strike="noStrike" kern="1200" baseline="0" dirty="0" smtClean="0">
                <a:solidFill>
                  <a:schemeClr val="tx1"/>
                </a:solidFill>
                <a:latin typeface="+mn-lt"/>
                <a:ea typeface="+mn-ea"/>
                <a:cs typeface="+mn-cs"/>
              </a:rPr>
              <a:t>3. </a:t>
            </a:r>
            <a:r>
              <a:rPr lang="en-US" sz="1200" b="1" i="0" u="none" strike="noStrike" kern="1200" baseline="0" dirty="0" smtClean="0">
                <a:solidFill>
                  <a:schemeClr val="tx1"/>
                </a:solidFill>
                <a:latin typeface="+mn-lt"/>
                <a:ea typeface="+mn-ea"/>
                <a:cs typeface="+mn-cs"/>
              </a:rPr>
              <a:t>Directive: </a:t>
            </a:r>
            <a:r>
              <a:rPr lang="en-US" sz="1200" b="0" i="0" u="none" strike="noStrike" kern="1200" baseline="0" dirty="0" smtClean="0">
                <a:solidFill>
                  <a:schemeClr val="tx1"/>
                </a:solidFill>
                <a:latin typeface="+mn-lt"/>
                <a:ea typeface="+mn-ea"/>
                <a:cs typeface="+mn-cs"/>
              </a:rPr>
              <a:t>Strategic decisions set precedents for lesser decisions and future actions throughout an organization</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34</a:t>
            </a:fld>
            <a:endParaRPr lang="en-US" dirty="0"/>
          </a:p>
        </p:txBody>
      </p:sp>
    </p:spTree>
    <p:extLst>
      <p:ext uri="{BB962C8B-B14F-4D97-AF65-F5344CB8AC3E}">
        <p14:creationId xmlns:p14="http://schemas.microsoft.com/office/powerpoint/2010/main" xmlns="" val="626817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According to Henry Mintzberg, the three most typical approaches, or modes, of strategic decision making are entrepreneurial, adaptive and planning (a fourth mode, logical incrementalism, was added later by Quinn)</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35</a:t>
            </a:fld>
            <a:endParaRPr lang="en-US" dirty="0"/>
          </a:p>
        </p:txBody>
      </p:sp>
    </p:spTree>
    <p:extLst>
      <p:ext uri="{BB962C8B-B14F-4D97-AF65-F5344CB8AC3E}">
        <p14:creationId xmlns:p14="http://schemas.microsoft.com/office/powerpoint/2010/main" xmlns="" val="41146562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Research indicates that the planning mode is not only more analytical and less political than are the other modes, but it is also more appropriate for dealing with complex, changing environments. We therefore propose the following eight-step </a:t>
            </a:r>
            <a:r>
              <a:rPr lang="en-US" sz="1200" b="1" i="0" u="none" strike="noStrike" kern="1200" baseline="0" dirty="0" smtClean="0">
                <a:solidFill>
                  <a:schemeClr val="tx1"/>
                </a:solidFill>
                <a:latin typeface="+mn-lt"/>
                <a:ea typeface="+mn-ea"/>
                <a:cs typeface="+mn-cs"/>
              </a:rPr>
              <a:t>strategic decision-making process </a:t>
            </a:r>
            <a:r>
              <a:rPr lang="en-US" sz="1200" b="0" i="0" u="none" strike="noStrike" kern="1200" baseline="0" dirty="0" smtClean="0">
                <a:solidFill>
                  <a:schemeClr val="tx1"/>
                </a:solidFill>
                <a:latin typeface="+mn-lt"/>
                <a:ea typeface="+mn-ea"/>
                <a:cs typeface="+mn-cs"/>
              </a:rPr>
              <a:t>to improve the making of strategic decisions</a:t>
            </a:r>
          </a:p>
          <a:p>
            <a:pPr marL="514350" indent="-514350">
              <a:buSzPct val="100000"/>
              <a:buFont typeface="+mj-lt"/>
              <a:buAutoNum type="arabicPeriod"/>
            </a:pPr>
            <a:r>
              <a:rPr lang="en-US" altLang="en-US" dirty="0" smtClean="0"/>
              <a:t>Evaluate current performance results</a:t>
            </a:r>
          </a:p>
          <a:p>
            <a:pPr marL="514350" indent="-514350">
              <a:buSzPct val="100000"/>
              <a:buFont typeface="+mj-lt"/>
              <a:buAutoNum type="arabicPeriod"/>
            </a:pPr>
            <a:r>
              <a:rPr lang="en-US" altLang="en-US" dirty="0" smtClean="0"/>
              <a:t>Review corporate governance</a:t>
            </a:r>
          </a:p>
          <a:p>
            <a:pPr marL="514350" indent="-514350">
              <a:buSzPct val="100000"/>
              <a:buFont typeface="+mj-lt"/>
              <a:buAutoNum type="arabicPeriod"/>
            </a:pPr>
            <a:r>
              <a:rPr lang="en-US" altLang="en-US" dirty="0" smtClean="0"/>
              <a:t>Scan and assess the external environment</a:t>
            </a:r>
          </a:p>
          <a:p>
            <a:pPr marL="514350" indent="-514350">
              <a:buSzPct val="100000"/>
              <a:buFont typeface="+mj-lt"/>
              <a:buAutoNum type="arabicPeriod"/>
            </a:pPr>
            <a:r>
              <a:rPr lang="en-US" altLang="en-US" dirty="0" smtClean="0"/>
              <a:t>Scan and assess the internal corporate environment</a:t>
            </a:r>
          </a:p>
          <a:p>
            <a:pPr marL="514350" indent="-514350">
              <a:buSzPct val="100000"/>
              <a:buFont typeface="+mj-lt"/>
              <a:buAutoNum type="arabicPeriod"/>
            </a:pPr>
            <a:r>
              <a:rPr lang="en-US" altLang="en-US" dirty="0" smtClean="0"/>
              <a:t>Analyze strategic (SWOT) factors</a:t>
            </a:r>
          </a:p>
          <a:p>
            <a:pPr marL="514350" indent="-514350">
              <a:buSzPct val="100000"/>
              <a:buFont typeface="+mj-lt"/>
              <a:buAutoNum type="arabicPeriod"/>
            </a:pPr>
            <a:r>
              <a:rPr lang="en-US" altLang="en-US" dirty="0" smtClean="0"/>
              <a:t>Generate, evaluate and select the best alternative strategy</a:t>
            </a:r>
          </a:p>
          <a:p>
            <a:pPr marL="514350" indent="-514350">
              <a:buSzPct val="100000"/>
              <a:buFont typeface="+mj-lt"/>
              <a:buAutoNum type="arabicPeriod"/>
            </a:pPr>
            <a:r>
              <a:rPr lang="en-US" altLang="en-US" dirty="0" smtClean="0"/>
              <a:t>Implement selected strategies</a:t>
            </a:r>
          </a:p>
          <a:p>
            <a:pPr marL="514350" indent="-514350">
              <a:buSzPct val="100000"/>
              <a:buFont typeface="+mj-lt"/>
              <a:buAutoNum type="arabicPeriod"/>
            </a:pPr>
            <a:r>
              <a:rPr lang="en-US" altLang="en-US" dirty="0" smtClean="0"/>
              <a:t>Evaluate implemented strategies</a:t>
            </a:r>
          </a:p>
          <a:p>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36</a:t>
            </a:fld>
            <a:endParaRPr lang="en-US" dirty="0"/>
          </a:p>
        </p:txBody>
      </p:sp>
    </p:spTree>
    <p:extLst>
      <p:ext uri="{BB962C8B-B14F-4D97-AF65-F5344CB8AC3E}">
        <p14:creationId xmlns:p14="http://schemas.microsoft.com/office/powerpoint/2010/main" xmlns="" val="8932995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Figure 1–5</a:t>
            </a:r>
            <a:r>
              <a:rPr lang="en-US" sz="1200" b="0" i="0" u="none" strike="noStrike" kern="1200" baseline="0" dirty="0" smtClean="0">
                <a:solidFill>
                  <a:schemeClr val="tx1"/>
                </a:solidFill>
                <a:latin typeface="+mn-lt"/>
                <a:ea typeface="+mn-ea"/>
                <a:cs typeface="+mn-cs"/>
              </a:rPr>
              <a:t> illustrates an eight-step </a:t>
            </a:r>
            <a:r>
              <a:rPr lang="en-US" sz="1200" b="1" i="0" u="none" strike="noStrike" kern="1200" baseline="0" dirty="0" smtClean="0">
                <a:solidFill>
                  <a:schemeClr val="tx1"/>
                </a:solidFill>
                <a:latin typeface="+mn-lt"/>
                <a:ea typeface="+mn-ea"/>
                <a:cs typeface="+mn-cs"/>
              </a:rPr>
              <a:t>strategic decision-making process </a:t>
            </a:r>
            <a:r>
              <a:rPr lang="en-US" sz="1200" b="0" i="0" u="none" strike="noStrike" kern="1200" baseline="0" dirty="0" smtClean="0">
                <a:solidFill>
                  <a:schemeClr val="tx1"/>
                </a:solidFill>
                <a:latin typeface="+mn-lt"/>
                <a:ea typeface="+mn-ea"/>
                <a:cs typeface="+mn-cs"/>
              </a:rPr>
              <a:t>to improve the making of strategic decisions.</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37</a:t>
            </a:fld>
            <a:endParaRPr lang="en-US" dirty="0"/>
          </a:p>
        </p:txBody>
      </p:sp>
    </p:spTree>
    <p:extLst>
      <p:ext uri="{BB962C8B-B14F-4D97-AF65-F5344CB8AC3E}">
        <p14:creationId xmlns:p14="http://schemas.microsoft.com/office/powerpoint/2010/main" xmlns="" val="4131615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Figure 1–5</a:t>
            </a:r>
            <a:r>
              <a:rPr lang="en-US" sz="1200" b="0" i="0" u="none" strike="noStrike" kern="1200" baseline="0" dirty="0" smtClean="0">
                <a:solidFill>
                  <a:schemeClr val="tx1"/>
                </a:solidFill>
                <a:latin typeface="+mn-lt"/>
                <a:ea typeface="+mn-ea"/>
                <a:cs typeface="+mn-cs"/>
              </a:rPr>
              <a:t> illustrates an eight-step </a:t>
            </a:r>
            <a:r>
              <a:rPr lang="en-US" sz="1200" b="1" i="0" u="none" strike="noStrike" kern="1200" baseline="0" dirty="0" smtClean="0">
                <a:solidFill>
                  <a:schemeClr val="tx1"/>
                </a:solidFill>
                <a:latin typeface="+mn-lt"/>
                <a:ea typeface="+mn-ea"/>
                <a:cs typeface="+mn-cs"/>
              </a:rPr>
              <a:t>strategic decision-making process </a:t>
            </a:r>
            <a:r>
              <a:rPr lang="en-US" sz="1200" b="0" i="0" u="none" strike="noStrike" kern="1200" baseline="0" dirty="0" smtClean="0">
                <a:solidFill>
                  <a:schemeClr val="tx1"/>
                </a:solidFill>
                <a:latin typeface="+mn-lt"/>
                <a:ea typeface="+mn-ea"/>
                <a:cs typeface="+mn-cs"/>
              </a:rPr>
              <a:t>to improve the making of strategic decisions.</a:t>
            </a:r>
            <a:endParaRPr lang="en-US" dirty="0" smtClean="0"/>
          </a:p>
          <a:p>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38</a:t>
            </a:fld>
            <a:endParaRPr lang="en-US" dirty="0"/>
          </a:p>
        </p:txBody>
      </p:sp>
    </p:spTree>
    <p:extLst>
      <p:ext uri="{BB962C8B-B14F-4D97-AF65-F5344CB8AC3E}">
        <p14:creationId xmlns:p14="http://schemas.microsoft.com/office/powerpoint/2010/main" xmlns="" val="19427974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a:t>
            </a:r>
            <a:r>
              <a:rPr lang="en-US" sz="1200" b="1" i="0" u="none" strike="noStrike" kern="1200" baseline="0" dirty="0" smtClean="0">
                <a:solidFill>
                  <a:schemeClr val="tx1"/>
                </a:solidFill>
                <a:latin typeface="+mn-lt"/>
                <a:ea typeface="+mn-ea"/>
                <a:cs typeface="+mn-cs"/>
              </a:rPr>
              <a:t>strategic audit </a:t>
            </a:r>
            <a:r>
              <a:rPr lang="en-US" sz="1200" b="0" i="0" u="none" strike="noStrike" kern="1200" baseline="0" dirty="0" smtClean="0">
                <a:solidFill>
                  <a:schemeClr val="tx1"/>
                </a:solidFill>
                <a:latin typeface="+mn-lt"/>
                <a:ea typeface="+mn-ea"/>
                <a:cs typeface="+mn-cs"/>
              </a:rPr>
              <a:t>provides a checklist of questions, by area or issue, that enables a systematic analysis to be made of various corporate functions and activities.</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39</a:t>
            </a:fld>
            <a:endParaRPr lang="en-US" dirty="0"/>
          </a:p>
        </p:txBody>
      </p:sp>
    </p:spTree>
    <p:extLst>
      <p:ext uri="{BB962C8B-B14F-4D97-AF65-F5344CB8AC3E}">
        <p14:creationId xmlns:p14="http://schemas.microsoft.com/office/powerpoint/2010/main" xmlns="" val="2167750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Strategic management </a:t>
            </a:r>
            <a:r>
              <a:rPr lang="en-US" sz="1200" b="0" i="0" u="none" strike="noStrike" kern="1200" baseline="0" dirty="0" smtClean="0">
                <a:solidFill>
                  <a:schemeClr val="tx1"/>
                </a:solidFill>
                <a:latin typeface="+mn-lt"/>
                <a:ea typeface="+mn-ea"/>
                <a:cs typeface="+mn-cs"/>
              </a:rPr>
              <a:t>is a set of managerial decisions and actions that help determine the long-term performance of an organization.</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4</a:t>
            </a:fld>
            <a:endParaRPr lang="en-US" dirty="0"/>
          </a:p>
        </p:txBody>
      </p:sp>
    </p:spTree>
    <p:extLst>
      <p:ext uri="{BB962C8B-B14F-4D97-AF65-F5344CB8AC3E}">
        <p14:creationId xmlns:p14="http://schemas.microsoft.com/office/powerpoint/2010/main" xmlns="" val="411695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Strategic management </a:t>
            </a:r>
            <a:r>
              <a:rPr lang="en-US" sz="1200" b="0" i="0" u="none" strike="noStrike" kern="1200" baseline="0" dirty="0" smtClean="0">
                <a:solidFill>
                  <a:schemeClr val="tx1"/>
                </a:solidFill>
                <a:latin typeface="+mn-lt"/>
                <a:ea typeface="+mn-ea"/>
                <a:cs typeface="+mn-cs"/>
              </a:rPr>
              <a:t>includes environmental scanning (both external and internal), strategy formulation (strategic or long-range planning), strategy implementation and evaluation and control.</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5</a:t>
            </a:fld>
            <a:endParaRPr lang="en-US" dirty="0"/>
          </a:p>
        </p:txBody>
      </p:sp>
    </p:spTree>
    <p:extLst>
      <p:ext uri="{BB962C8B-B14F-4D97-AF65-F5344CB8AC3E}">
        <p14:creationId xmlns:p14="http://schemas.microsoft.com/office/powerpoint/2010/main" xmlns="" val="214193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 managers attempt to better deal with their changing world, a firm generally evolves through the following four </a:t>
            </a:r>
            <a:r>
              <a:rPr lang="en-US" sz="1200" b="1" i="0" u="none" strike="noStrike" kern="1200" baseline="0" dirty="0" smtClean="0">
                <a:solidFill>
                  <a:schemeClr val="tx1"/>
                </a:solidFill>
                <a:latin typeface="+mn-lt"/>
                <a:ea typeface="+mn-ea"/>
                <a:cs typeface="+mn-cs"/>
              </a:rPr>
              <a:t>phases of strategic management:</a:t>
            </a:r>
          </a:p>
          <a:p>
            <a:r>
              <a:rPr lang="en-US" altLang="en-US" dirty="0" smtClean="0"/>
              <a:t>Phase 1: Basic financial planning</a:t>
            </a:r>
          </a:p>
          <a:p>
            <a:r>
              <a:rPr lang="en-US" altLang="en-US" dirty="0" smtClean="0"/>
              <a:t>Phase 2: Forecast-based planning</a:t>
            </a:r>
          </a:p>
          <a:p>
            <a:r>
              <a:rPr lang="en-US" altLang="en-US" dirty="0" smtClean="0"/>
              <a:t>Phase 3: Externally oriented strategic planning</a:t>
            </a:r>
          </a:p>
          <a:p>
            <a:r>
              <a:rPr lang="en-US" altLang="en-US" dirty="0" smtClean="0"/>
              <a:t>Phase 4: Strategic management</a:t>
            </a:r>
          </a:p>
          <a:p>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6</a:t>
            </a:fld>
            <a:endParaRPr lang="en-US" dirty="0"/>
          </a:p>
        </p:txBody>
      </p:sp>
    </p:spTree>
    <p:extLst>
      <p:ext uri="{BB962C8B-B14F-4D97-AF65-F5344CB8AC3E}">
        <p14:creationId xmlns:p14="http://schemas.microsoft.com/office/powerpoint/2010/main" xmlns="" val="368802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attainment of an appropriate match, or “fit,” between an organization’s environment and its strategy, structure and processes has positive effects on the organization’s performance. Strategic planning becomes increasingly important as the environment becomes more unstable</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7</a:t>
            </a:fld>
            <a:endParaRPr lang="en-US" dirty="0"/>
          </a:p>
        </p:txBody>
      </p:sp>
    </p:spTree>
    <p:extLst>
      <p:ext uri="{BB962C8B-B14F-4D97-AF65-F5344CB8AC3E}">
        <p14:creationId xmlns:p14="http://schemas.microsoft.com/office/powerpoint/2010/main" xmlns="" val="101787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survey of nearly 50 corporations in a variety of countries and industries found the three most highly rated benefits of strategic management to be:</a:t>
            </a:r>
          </a:p>
          <a:p>
            <a:r>
              <a:rPr lang="en-US" sz="1200" b="0" i="0" u="none" strike="noStrike" kern="1200" baseline="0" dirty="0" smtClean="0">
                <a:solidFill>
                  <a:schemeClr val="tx1"/>
                </a:solidFill>
                <a:latin typeface="+mn-lt"/>
                <a:ea typeface="+mn-ea"/>
                <a:cs typeface="+mn-cs"/>
              </a:rPr>
              <a:t>■ A clearer sense of strategic vision for the firm.</a:t>
            </a:r>
          </a:p>
          <a:p>
            <a:r>
              <a:rPr lang="en-US" sz="1200" b="0" i="0" u="none" strike="noStrike" kern="1200" baseline="0" dirty="0" smtClean="0">
                <a:solidFill>
                  <a:schemeClr val="tx1"/>
                </a:solidFill>
                <a:latin typeface="+mn-lt"/>
                <a:ea typeface="+mn-ea"/>
                <a:cs typeface="+mn-cs"/>
              </a:rPr>
              <a:t>■ A sharper focus on what is strategically important.</a:t>
            </a:r>
          </a:p>
          <a:p>
            <a:r>
              <a:rPr lang="en-US" sz="1200" b="0" i="0" u="none" strike="noStrike" kern="1200" baseline="0" dirty="0" smtClean="0">
                <a:solidFill>
                  <a:schemeClr val="tx1"/>
                </a:solidFill>
                <a:latin typeface="+mn-lt"/>
                <a:ea typeface="+mn-ea"/>
                <a:cs typeface="+mn-cs"/>
              </a:rPr>
              <a:t>■ An improved understanding of a rapidly changing environment.</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8</a:t>
            </a:fld>
            <a:endParaRPr lang="en-US" dirty="0"/>
          </a:p>
        </p:txBody>
      </p:sp>
    </p:spTree>
    <p:extLst>
      <p:ext uri="{BB962C8B-B14F-4D97-AF65-F5344CB8AC3E}">
        <p14:creationId xmlns:p14="http://schemas.microsoft.com/office/powerpoint/2010/main" xmlns="" val="2644955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Globalization, </a:t>
            </a:r>
            <a:r>
              <a:rPr lang="en-US" sz="1200" b="0" i="0" u="none" strike="noStrike" kern="1200" baseline="0" dirty="0" smtClean="0">
                <a:solidFill>
                  <a:schemeClr val="tx1"/>
                </a:solidFill>
                <a:latin typeface="+mn-lt"/>
                <a:ea typeface="+mn-ea"/>
                <a:cs typeface="+mn-cs"/>
              </a:rPr>
              <a:t>the integrated internationalization of markets and corporations, has changed the way modern corporations do business.</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9</a:t>
            </a:fld>
            <a:endParaRPr lang="en-US" dirty="0"/>
          </a:p>
        </p:txBody>
      </p:sp>
    </p:spTree>
    <p:extLst>
      <p:ext uri="{BB962C8B-B14F-4D97-AF65-F5344CB8AC3E}">
        <p14:creationId xmlns:p14="http://schemas.microsoft.com/office/powerpoint/2010/main" xmlns="" val="3172617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5181600" y="457201"/>
            <a:ext cx="3276600" cy="3143250"/>
          </a:xfrm>
        </p:spPr>
        <p:txBody>
          <a:bodyPr/>
          <a:lstStyle>
            <a:lvl1pPr>
              <a:defRPr>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181600" y="3886200"/>
            <a:ext cx="32766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3BA836C6-F704-448B-94C4-5B456B503172}" type="slidenum">
              <a:rPr lang="en-US" smtClean="0"/>
              <a:pPr/>
              <a:t>‹#›</a:t>
            </a:fld>
            <a:endParaRPr lang="en-US" dirty="0"/>
          </a:p>
        </p:txBody>
      </p:sp>
      <p:pic>
        <p:nvPicPr>
          <p:cNvPr id="10" name="Picture 9" descr="wheelan 14e cover.JPG"/>
          <p:cNvPicPr>
            <a:picLocks noChangeAspect="1"/>
          </p:cNvPicPr>
          <p:nvPr userDrawn="1"/>
        </p:nvPicPr>
        <p:blipFill>
          <a:blip r:embed="rId3" cstate="print"/>
          <a:stretch>
            <a:fillRect/>
          </a:stretch>
        </p:blipFill>
        <p:spPr>
          <a:xfrm>
            <a:off x="609600" y="685800"/>
            <a:ext cx="3865374" cy="5181600"/>
          </a:xfrm>
          <a:prstGeom prst="rect">
            <a:avLst/>
          </a:prstGeom>
        </p:spPr>
      </p:pic>
    </p:spTree>
    <p:extLst>
      <p:ext uri="{BB962C8B-B14F-4D97-AF65-F5344CB8AC3E}">
        <p14:creationId xmlns:p14="http://schemas.microsoft.com/office/powerpoint/2010/main" xmlns="" val="364235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Copyright © 2015 Pearson Education, Inc. </a:t>
            </a:r>
            <a:endParaRPr lang="en-US" dirty="0"/>
          </a:p>
        </p:txBody>
      </p:sp>
      <p:sp>
        <p:nvSpPr>
          <p:cNvPr id="6" name="Slide Number Placeholder 5"/>
          <p:cNvSpPr>
            <a:spLocks noGrp="1"/>
          </p:cNvSpPr>
          <p:nvPr>
            <p:ph type="sldNum" sz="quarter" idx="12"/>
          </p:nvPr>
        </p:nvSpPr>
        <p:spPr/>
        <p:txBody>
          <a:bodyPr/>
          <a:lstStyle/>
          <a:p>
            <a:fld id="{3BA836C6-F704-448B-94C4-5B456B503172}" type="slidenum">
              <a:rPr lang="en-US" smtClean="0"/>
              <a:pPr/>
              <a:t>‹#›</a:t>
            </a:fld>
            <a:endParaRPr lang="en-US" dirty="0"/>
          </a:p>
        </p:txBody>
      </p:sp>
    </p:spTree>
    <p:extLst>
      <p:ext uri="{BB962C8B-B14F-4D97-AF65-F5344CB8AC3E}">
        <p14:creationId xmlns:p14="http://schemas.microsoft.com/office/powerpoint/2010/main" xmlns="" val="300476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Copyright © 2015 Pearson Education, Inc. </a:t>
            </a:r>
            <a:endParaRPr lang="en-US" dirty="0"/>
          </a:p>
        </p:txBody>
      </p:sp>
      <p:sp>
        <p:nvSpPr>
          <p:cNvPr id="6" name="Slide Number Placeholder 5"/>
          <p:cNvSpPr>
            <a:spLocks noGrp="1"/>
          </p:cNvSpPr>
          <p:nvPr>
            <p:ph type="sldNum" sz="quarter" idx="12"/>
          </p:nvPr>
        </p:nvSpPr>
        <p:spPr/>
        <p:txBody>
          <a:bodyPr/>
          <a:lstStyle/>
          <a:p>
            <a:fld id="{3BA836C6-F704-448B-94C4-5B456B503172}" type="slidenum">
              <a:rPr lang="en-US" smtClean="0"/>
              <a:pPr/>
              <a:t>‹#›</a:t>
            </a:fld>
            <a:endParaRPr lang="en-US" dirty="0"/>
          </a:p>
        </p:txBody>
      </p:sp>
    </p:spTree>
    <p:extLst>
      <p:ext uri="{BB962C8B-B14F-4D97-AF65-F5344CB8AC3E}">
        <p14:creationId xmlns:p14="http://schemas.microsoft.com/office/powerpoint/2010/main" xmlns="" val="2692534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3124200" cy="473075"/>
          </a:xfrm>
          <a:prstGeom prst="rect">
            <a:avLst/>
          </a:prstGeom>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smtClean="0"/>
              <a:t>Copyright © 2015 Pearson Education, Inc. </a:t>
            </a:r>
            <a:endParaRPr lang="en-US" altLang="en-US" dirty="0"/>
          </a:p>
        </p:txBody>
      </p:sp>
      <p:sp>
        <p:nvSpPr>
          <p:cNvPr id="7" name="Slide Number Placeholder 6"/>
          <p:cNvSpPr>
            <a:spLocks noGrp="1"/>
          </p:cNvSpPr>
          <p:nvPr>
            <p:ph type="sldNum" sz="quarter" idx="12"/>
          </p:nvPr>
        </p:nvSpPr>
        <p:spPr/>
        <p:txBody>
          <a:bodyPr/>
          <a:lstStyle>
            <a:lvl1pPr>
              <a:defRPr/>
            </a:lvl1pPr>
          </a:lstStyle>
          <a:p>
            <a:endParaRPr lang="en-US" altLang="en-US" dirty="0"/>
          </a:p>
          <a:p>
            <a:r>
              <a:rPr lang="en-US" altLang="en-US" dirty="0"/>
              <a:t>1-</a:t>
            </a:r>
            <a:fld id="{C387AE86-27BF-4768-AFB2-1ABD38F3726B}" type="slidenum">
              <a:rPr lang="en-US" altLang="en-US"/>
              <a:pPr/>
              <a:t>‹#›</a:t>
            </a:fld>
            <a:endParaRPr lang="en-US" altLang="en-US" dirty="0"/>
          </a:p>
        </p:txBody>
      </p:sp>
    </p:spTree>
    <p:extLst>
      <p:ext uri="{BB962C8B-B14F-4D97-AF65-F5344CB8AC3E}">
        <p14:creationId xmlns:p14="http://schemas.microsoft.com/office/powerpoint/2010/main" xmlns="" val="1319246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3124200" cy="473075"/>
          </a:xfrm>
          <a:prstGeom prst="rect">
            <a:avLst/>
          </a:prstGeom>
        </p:spPr>
        <p:txBody>
          <a:bodyPr/>
          <a:lstStyle>
            <a:lvl1pPr>
              <a:defRPr/>
            </a:lvl1pPr>
          </a:lstStyle>
          <a:p>
            <a:endParaRPr lang="en-US" altLang="en-US" dirty="0"/>
          </a:p>
        </p:txBody>
      </p:sp>
      <p:sp>
        <p:nvSpPr>
          <p:cNvPr id="7" name="Footer Placeholder 6"/>
          <p:cNvSpPr>
            <a:spLocks noGrp="1"/>
          </p:cNvSpPr>
          <p:nvPr>
            <p:ph type="ftr" sz="quarter" idx="11"/>
          </p:nvPr>
        </p:nvSpPr>
        <p:spPr/>
        <p:txBody>
          <a:bodyPr/>
          <a:lstStyle>
            <a:lvl1pPr>
              <a:defRPr/>
            </a:lvl1pPr>
          </a:lstStyle>
          <a:p>
            <a:r>
              <a:rPr lang="en-US" altLang="en-US" dirty="0" smtClean="0"/>
              <a:t>Copyright © 2015 Pearson Education, Inc. </a:t>
            </a:r>
            <a:endParaRPr lang="en-US" altLang="en-US" dirty="0"/>
          </a:p>
        </p:txBody>
      </p:sp>
      <p:sp>
        <p:nvSpPr>
          <p:cNvPr id="8" name="Slide Number Placeholder 7"/>
          <p:cNvSpPr>
            <a:spLocks noGrp="1"/>
          </p:cNvSpPr>
          <p:nvPr>
            <p:ph type="sldNum" sz="quarter" idx="12"/>
          </p:nvPr>
        </p:nvSpPr>
        <p:spPr/>
        <p:txBody>
          <a:bodyPr/>
          <a:lstStyle>
            <a:lvl1pPr>
              <a:defRPr/>
            </a:lvl1pPr>
          </a:lstStyle>
          <a:p>
            <a:endParaRPr lang="en-US" altLang="en-US" dirty="0"/>
          </a:p>
          <a:p>
            <a:r>
              <a:rPr lang="en-US" altLang="en-US" dirty="0"/>
              <a:t>1-</a:t>
            </a:r>
            <a:fld id="{FF4BBF86-339B-4E56-97DF-2BD47B7F8E2E}" type="slidenum">
              <a:rPr lang="en-US" altLang="en-US"/>
              <a:pPr/>
              <a:t>‹#›</a:t>
            </a:fld>
            <a:endParaRPr lang="en-US" altLang="en-US" dirty="0"/>
          </a:p>
        </p:txBody>
      </p:sp>
    </p:spTree>
    <p:extLst>
      <p:ext uri="{BB962C8B-B14F-4D97-AF65-F5344CB8AC3E}">
        <p14:creationId xmlns:p14="http://schemas.microsoft.com/office/powerpoint/2010/main" xmlns="" val="2928304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457200" indent="-45720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dirty="0" smtClean="0"/>
              <a:t>Copyright © 2015 Pearson Education, Inc. </a:t>
            </a:r>
            <a:endParaRPr lang="en-US" dirty="0"/>
          </a:p>
        </p:txBody>
      </p:sp>
      <p:sp>
        <p:nvSpPr>
          <p:cNvPr id="6" name="Slide Number Placeholder 5"/>
          <p:cNvSpPr>
            <a:spLocks noGrp="1"/>
          </p:cNvSpPr>
          <p:nvPr>
            <p:ph type="sldNum" sz="quarter" idx="12"/>
          </p:nvPr>
        </p:nvSpPr>
        <p:spPr/>
        <p:txBody>
          <a:bodyPr/>
          <a:lstStyle/>
          <a:p>
            <a:r>
              <a:rPr lang="en-US" dirty="0" smtClean="0"/>
              <a:t>1-</a:t>
            </a:r>
            <a:fld id="{3BA836C6-F704-448B-94C4-5B456B503172}" type="slidenum">
              <a:rPr lang="en-US" smtClean="0"/>
              <a:pPr/>
              <a:t>‹#›</a:t>
            </a:fld>
            <a:endParaRPr lang="en-US" dirty="0"/>
          </a:p>
        </p:txBody>
      </p:sp>
      <p:cxnSp>
        <p:nvCxnSpPr>
          <p:cNvPr id="7" name="Straight Connector 6"/>
          <p:cNvCxnSpPr/>
          <p:nvPr userDrawn="1"/>
        </p:nvCxnSpPr>
        <p:spPr>
          <a:xfrm>
            <a:off x="457200" y="6400800"/>
            <a:ext cx="8229600"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33426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Copyright © 2015 Pearson Education, Inc. </a:t>
            </a:r>
            <a:endParaRPr lang="en-US" dirty="0"/>
          </a:p>
        </p:txBody>
      </p:sp>
      <p:sp>
        <p:nvSpPr>
          <p:cNvPr id="6" name="Slide Number Placeholder 5"/>
          <p:cNvSpPr>
            <a:spLocks noGrp="1"/>
          </p:cNvSpPr>
          <p:nvPr>
            <p:ph type="sldNum" sz="quarter" idx="12"/>
          </p:nvPr>
        </p:nvSpPr>
        <p:spPr/>
        <p:txBody>
          <a:bodyPr/>
          <a:lstStyle/>
          <a:p>
            <a:fld id="{3BA836C6-F704-448B-94C4-5B456B503172}" type="slidenum">
              <a:rPr lang="en-US" smtClean="0"/>
              <a:pPr/>
              <a:t>‹#›</a:t>
            </a:fld>
            <a:endParaRPr lang="en-US" dirty="0"/>
          </a:p>
        </p:txBody>
      </p:sp>
    </p:spTree>
    <p:extLst>
      <p:ext uri="{BB962C8B-B14F-4D97-AF65-F5344CB8AC3E}">
        <p14:creationId xmlns:p14="http://schemas.microsoft.com/office/powerpoint/2010/main" xmlns="" val="3098730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52600"/>
            <a:ext cx="4038600" cy="4525963"/>
          </a:xfrm>
        </p:spPr>
        <p:txBody>
          <a:bodyPr/>
          <a:lstStyle>
            <a:lvl1pPr marL="461963" indent="-461963">
              <a:defRPr sz="3000"/>
            </a:lvl1pPr>
            <a:lvl2pPr>
              <a:defRPr sz="27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752600"/>
            <a:ext cx="4038600" cy="4525963"/>
          </a:xfrm>
        </p:spPr>
        <p:txBody>
          <a:bodyPr/>
          <a:lstStyle>
            <a:lvl1pPr marL="461963" indent="-461963">
              <a:defRPr sz="3000"/>
            </a:lvl1pPr>
            <a:lvl2pPr>
              <a:defRPr sz="27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p:txBody>
          <a:bodyPr/>
          <a:lstStyle/>
          <a:p>
            <a:r>
              <a:rPr lang="en-US" dirty="0" smtClean="0"/>
              <a:t>Copyright © 2015 Pearson Education, Inc. </a:t>
            </a:r>
            <a:endParaRPr lang="en-US" dirty="0"/>
          </a:p>
        </p:txBody>
      </p:sp>
      <p:sp>
        <p:nvSpPr>
          <p:cNvPr id="7" name="Slide Number Placeholder 6"/>
          <p:cNvSpPr>
            <a:spLocks noGrp="1"/>
          </p:cNvSpPr>
          <p:nvPr>
            <p:ph type="sldNum" sz="quarter" idx="12"/>
          </p:nvPr>
        </p:nvSpPr>
        <p:spPr/>
        <p:txBody>
          <a:bodyPr/>
          <a:lstStyle/>
          <a:p>
            <a:r>
              <a:rPr lang="en-US" dirty="0" smtClean="0"/>
              <a:t>1-</a:t>
            </a:r>
            <a:fld id="{3BA836C6-F704-448B-94C4-5B456B503172}" type="slidenum">
              <a:rPr lang="en-US" smtClean="0"/>
              <a:pPr/>
              <a:t>‹#›</a:t>
            </a:fld>
            <a:endParaRPr lang="en-US" dirty="0"/>
          </a:p>
        </p:txBody>
      </p:sp>
    </p:spTree>
    <p:extLst>
      <p:ext uri="{BB962C8B-B14F-4D97-AF65-F5344CB8AC3E}">
        <p14:creationId xmlns:p14="http://schemas.microsoft.com/office/powerpoint/2010/main" xmlns="" val="3384212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p:txBody>
          <a:bodyPr/>
          <a:lstStyle/>
          <a:p>
            <a:r>
              <a:rPr lang="en-US" dirty="0" smtClean="0"/>
              <a:t>Copyright © 2015 Pearson Education, Inc. </a:t>
            </a:r>
            <a:endParaRPr lang="en-US" dirty="0"/>
          </a:p>
        </p:txBody>
      </p:sp>
      <p:sp>
        <p:nvSpPr>
          <p:cNvPr id="9" name="Slide Number Placeholder 8"/>
          <p:cNvSpPr>
            <a:spLocks noGrp="1"/>
          </p:cNvSpPr>
          <p:nvPr>
            <p:ph type="sldNum" sz="quarter" idx="12"/>
          </p:nvPr>
        </p:nvSpPr>
        <p:spPr/>
        <p:txBody>
          <a:bodyPr/>
          <a:lstStyle/>
          <a:p>
            <a:fld id="{3BA836C6-F704-448B-94C4-5B456B503172}" type="slidenum">
              <a:rPr lang="en-US" smtClean="0"/>
              <a:pPr/>
              <a:t>‹#›</a:t>
            </a:fld>
            <a:endParaRPr lang="en-US" dirty="0"/>
          </a:p>
        </p:txBody>
      </p:sp>
    </p:spTree>
    <p:extLst>
      <p:ext uri="{BB962C8B-B14F-4D97-AF65-F5344CB8AC3E}">
        <p14:creationId xmlns:p14="http://schemas.microsoft.com/office/powerpoint/2010/main" xmlns="" val="2275895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a:t>
            </a:fld>
            <a:endParaRPr lang="en-US" dirty="0"/>
          </a:p>
        </p:txBody>
      </p:sp>
    </p:spTree>
    <p:extLst>
      <p:ext uri="{BB962C8B-B14F-4D97-AF65-F5344CB8AC3E}">
        <p14:creationId xmlns:p14="http://schemas.microsoft.com/office/powerpoint/2010/main" xmlns="" val="350904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r>
              <a:rPr lang="en-US" dirty="0" smtClean="0"/>
              <a:t>Copyright © 2015 Pearson Education, Inc. </a:t>
            </a:r>
            <a:endParaRPr lang="en-US" dirty="0"/>
          </a:p>
        </p:txBody>
      </p:sp>
      <p:sp>
        <p:nvSpPr>
          <p:cNvPr id="4" name="Slide Number Placeholder 3"/>
          <p:cNvSpPr>
            <a:spLocks noGrp="1"/>
          </p:cNvSpPr>
          <p:nvPr>
            <p:ph type="sldNum" sz="quarter" idx="12"/>
          </p:nvPr>
        </p:nvSpPr>
        <p:spPr/>
        <p:txBody>
          <a:bodyPr/>
          <a:lstStyle/>
          <a:p>
            <a:fld id="{3BA836C6-F704-448B-94C4-5B456B503172}" type="slidenum">
              <a:rPr lang="en-US" smtClean="0"/>
              <a:pPr/>
              <a:t>‹#›</a:t>
            </a:fld>
            <a:endParaRPr lang="en-US" dirty="0"/>
          </a:p>
        </p:txBody>
      </p:sp>
    </p:spTree>
    <p:extLst>
      <p:ext uri="{BB962C8B-B14F-4D97-AF65-F5344CB8AC3E}">
        <p14:creationId xmlns:p14="http://schemas.microsoft.com/office/powerpoint/2010/main" xmlns="" val="13616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Copyright © 2015 Pearson Education, Inc. </a:t>
            </a:r>
            <a:endParaRPr lang="en-US" dirty="0"/>
          </a:p>
        </p:txBody>
      </p:sp>
      <p:sp>
        <p:nvSpPr>
          <p:cNvPr id="7" name="Slide Number Placeholder 6"/>
          <p:cNvSpPr>
            <a:spLocks noGrp="1"/>
          </p:cNvSpPr>
          <p:nvPr>
            <p:ph type="sldNum" sz="quarter" idx="12"/>
          </p:nvPr>
        </p:nvSpPr>
        <p:spPr/>
        <p:txBody>
          <a:bodyPr/>
          <a:lstStyle/>
          <a:p>
            <a:fld id="{3BA836C6-F704-448B-94C4-5B456B503172}" type="slidenum">
              <a:rPr lang="en-US" smtClean="0"/>
              <a:pPr/>
              <a:t>‹#›</a:t>
            </a:fld>
            <a:endParaRPr lang="en-US" dirty="0"/>
          </a:p>
        </p:txBody>
      </p:sp>
    </p:spTree>
    <p:extLst>
      <p:ext uri="{BB962C8B-B14F-4D97-AF65-F5344CB8AC3E}">
        <p14:creationId xmlns:p14="http://schemas.microsoft.com/office/powerpoint/2010/main" xmlns="" val="1338188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Copyright © 2015 Pearson Education, Inc. </a:t>
            </a:r>
            <a:endParaRPr lang="en-US" dirty="0"/>
          </a:p>
        </p:txBody>
      </p:sp>
      <p:sp>
        <p:nvSpPr>
          <p:cNvPr id="7" name="Slide Number Placeholder 6"/>
          <p:cNvSpPr>
            <a:spLocks noGrp="1"/>
          </p:cNvSpPr>
          <p:nvPr>
            <p:ph type="sldNum" sz="quarter" idx="12"/>
          </p:nvPr>
        </p:nvSpPr>
        <p:spPr/>
        <p:txBody>
          <a:bodyPr/>
          <a:lstStyle/>
          <a:p>
            <a:fld id="{3BA836C6-F704-448B-94C4-5B456B503172}" type="slidenum">
              <a:rPr lang="en-US" smtClean="0"/>
              <a:pPr/>
              <a:t>‹#›</a:t>
            </a:fld>
            <a:endParaRPr lang="en-US" dirty="0"/>
          </a:p>
        </p:txBody>
      </p:sp>
    </p:spTree>
    <p:extLst>
      <p:ext uri="{BB962C8B-B14F-4D97-AF65-F5344CB8AC3E}">
        <p14:creationId xmlns:p14="http://schemas.microsoft.com/office/powerpoint/2010/main" xmlns="" val="49033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5" cstate="print">
            <a:extLst>
              <a:ext uri="{28A0092B-C50C-407E-A947-70E740481C1C}">
                <a14:useLocalDpi xmlns:a14="http://schemas.microsoft.com/office/drawing/2010/main" xmlns="" val="0"/>
              </a:ext>
            </a:extLst>
          </a:blip>
          <a:stretch>
            <a:fillRect/>
          </a:stretch>
        </p:blipFill>
        <p:spPr>
          <a:xfrm>
            <a:off x="0" y="0"/>
            <a:ext cx="9144000" cy="1524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086100" y="6492875"/>
            <a:ext cx="2971800" cy="365125"/>
          </a:xfrm>
          <a:prstGeom prst="rect">
            <a:avLst/>
          </a:prstGeom>
        </p:spPr>
        <p:txBody>
          <a:bodyPr vert="horz" lIns="91440" tIns="45720" rIns="91440" bIns="45720" rtlCol="0" anchor="ctr"/>
          <a:lstStyle>
            <a:lvl1pPr algn="ctr">
              <a:defRPr sz="1200" b="0">
                <a:solidFill>
                  <a:schemeClr val="tx1"/>
                </a:solidFill>
              </a:defRPr>
            </a:lvl1pPr>
          </a:lstStyle>
          <a:p>
            <a:r>
              <a:rPr lang="en-US" smtClean="0"/>
              <a:t>Copyright © 2015 Pearson Education, Inc. </a:t>
            </a:r>
            <a:endParaRPr lang="en-US" dirty="0"/>
          </a:p>
        </p:txBody>
      </p:sp>
      <p:sp>
        <p:nvSpPr>
          <p:cNvPr id="6" name="Slide Number Placeholder 5"/>
          <p:cNvSpPr>
            <a:spLocks noGrp="1"/>
          </p:cNvSpPr>
          <p:nvPr>
            <p:ph type="sldNum" sz="quarter" idx="4"/>
          </p:nvPr>
        </p:nvSpPr>
        <p:spPr>
          <a:xfrm>
            <a:off x="7010400" y="6487696"/>
            <a:ext cx="2133600" cy="365125"/>
          </a:xfrm>
          <a:prstGeom prst="rect">
            <a:avLst/>
          </a:prstGeom>
        </p:spPr>
        <p:txBody>
          <a:bodyPr vert="horz" lIns="91440" tIns="45720" rIns="91440" bIns="45720" rtlCol="0" anchor="ctr"/>
          <a:lstStyle>
            <a:lvl1pPr algn="r">
              <a:defRPr sz="1200">
                <a:solidFill>
                  <a:schemeClr val="tx1"/>
                </a:solidFill>
              </a:defRPr>
            </a:lvl1pPr>
          </a:lstStyle>
          <a:p>
            <a:r>
              <a:rPr lang="en-US" dirty="0" smtClean="0"/>
              <a:t>1-</a:t>
            </a:r>
            <a:fld id="{3BA836C6-F704-448B-94C4-5B456B503172}" type="slidenum">
              <a:rPr lang="en-US" smtClean="0"/>
              <a:pPr/>
              <a:t>‹#›</a:t>
            </a:fld>
            <a:endParaRPr lang="en-US" dirty="0"/>
          </a:p>
        </p:txBody>
      </p:sp>
      <p:cxnSp>
        <p:nvCxnSpPr>
          <p:cNvPr id="9" name="Straight Connector 8"/>
          <p:cNvCxnSpPr/>
          <p:nvPr userDrawn="1"/>
        </p:nvCxnSpPr>
        <p:spPr>
          <a:xfrm>
            <a:off x="0" y="1524000"/>
            <a:ext cx="9144000" cy="0"/>
          </a:xfrm>
          <a:prstGeom prst="line">
            <a:avLst/>
          </a:prstGeom>
          <a:ln w="38100">
            <a:solidFill>
              <a:schemeClr val="accent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 y="6400800"/>
            <a:ext cx="8229600"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45501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Clr>
          <a:srgbClr val="00CC00"/>
        </a:buClr>
        <a:buSzPct val="125000"/>
        <a:buFont typeface="Wingdings" panose="05000000000000000000" pitchFamily="2" charset="2"/>
        <a:buChar char="ª"/>
        <a:defRPr sz="3200" kern="1200">
          <a:solidFill>
            <a:schemeClr val="tx1"/>
          </a:solidFill>
          <a:latin typeface="+mn-lt"/>
          <a:ea typeface="+mn-ea"/>
          <a:cs typeface="+mn-cs"/>
        </a:defRPr>
      </a:lvl1pPr>
      <a:lvl2pPr marL="798513" indent="-341313" algn="l" defTabSz="914400" rtl="0" eaLnBrk="1" latinLnBrk="0" hangingPunct="1">
        <a:spcBef>
          <a:spcPct val="20000"/>
        </a:spcBef>
        <a:buClr>
          <a:schemeClr val="tx2">
            <a:lumMod val="75000"/>
          </a:schemeClr>
        </a:buClr>
        <a:buFont typeface="Wingdings 3" panose="05040102010807070707" pitchFamily="18" charset="2"/>
        <a:buChar char="9"/>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8200" y="457200"/>
            <a:ext cx="4267200" cy="3276599"/>
          </a:xfrm>
        </p:spPr>
        <p:txBody>
          <a:bodyPr/>
          <a:lstStyle/>
          <a:p>
            <a:r>
              <a:rPr lang="en-US" dirty="0" smtClean="0"/>
              <a:t>Basic Concepts of Strategic</a:t>
            </a:r>
            <a:r>
              <a:rPr lang="en-US" dirty="0"/>
              <a:t/>
            </a:r>
            <a:br>
              <a:rPr lang="en-US" dirty="0"/>
            </a:br>
            <a:r>
              <a:rPr lang="en-US" dirty="0" smtClean="0"/>
              <a:t>Management</a:t>
            </a:r>
            <a:endParaRPr lang="en-US" dirty="0"/>
          </a:p>
        </p:txBody>
      </p:sp>
      <p:sp>
        <p:nvSpPr>
          <p:cNvPr id="3" name="Subtitle 2"/>
          <p:cNvSpPr>
            <a:spLocks noGrp="1"/>
          </p:cNvSpPr>
          <p:nvPr>
            <p:ph type="subTitle" idx="1"/>
          </p:nvPr>
        </p:nvSpPr>
        <p:spPr>
          <a:xfrm>
            <a:off x="5181600" y="4495800"/>
            <a:ext cx="3276600" cy="1143000"/>
          </a:xfrm>
        </p:spPr>
        <p:txBody>
          <a:bodyPr/>
          <a:lstStyle/>
          <a:p>
            <a:r>
              <a:rPr lang="en-US" dirty="0" smtClean="0"/>
              <a:t>Chapter 1</a:t>
            </a:r>
            <a:endParaRPr lang="en-US" dirty="0"/>
          </a:p>
        </p:txBody>
      </p:sp>
    </p:spTree>
    <p:extLst>
      <p:ext uri="{BB962C8B-B14F-4D97-AF65-F5344CB8AC3E}">
        <p14:creationId xmlns:p14="http://schemas.microsoft.com/office/powerpoint/2010/main" xmlns="" val="962413084"/>
      </p:ext>
    </p:extLst>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a:t>
            </a:r>
            <a:r>
              <a:rPr lang="en-US" dirty="0"/>
              <a:t>of Innovation</a:t>
            </a:r>
          </a:p>
        </p:txBody>
      </p:sp>
      <p:sp>
        <p:nvSpPr>
          <p:cNvPr id="3" name="Content Placeholder 2"/>
          <p:cNvSpPr>
            <a:spLocks noGrp="1"/>
          </p:cNvSpPr>
          <p:nvPr>
            <p:ph idx="1"/>
          </p:nvPr>
        </p:nvSpPr>
        <p:spPr/>
        <p:txBody>
          <a:bodyPr/>
          <a:lstStyle/>
          <a:p>
            <a:r>
              <a:rPr lang="en-US" b="1" dirty="0" smtClean="0"/>
              <a:t>Innovation</a:t>
            </a:r>
            <a:r>
              <a:rPr lang="en-US" dirty="0" smtClean="0"/>
              <a:t>  </a:t>
            </a:r>
          </a:p>
          <a:p>
            <a:pPr lvl="1"/>
            <a:r>
              <a:rPr lang="en-US" dirty="0" smtClean="0"/>
              <a:t>describes </a:t>
            </a:r>
            <a:r>
              <a:rPr lang="en-US" dirty="0"/>
              <a:t>new products, </a:t>
            </a:r>
            <a:r>
              <a:rPr lang="en-US" dirty="0" smtClean="0"/>
              <a:t>services, methods </a:t>
            </a:r>
            <a:r>
              <a:rPr lang="en-US" dirty="0"/>
              <a:t>and organizational approaches that allow the business to achieve </a:t>
            </a:r>
            <a:r>
              <a:rPr lang="en-US" dirty="0" smtClean="0"/>
              <a:t>extraordinary returns</a:t>
            </a:r>
          </a:p>
          <a:p>
            <a:pPr lvl="1"/>
            <a:endParaRPr lang="en-US" sz="800" dirty="0" smtClean="0"/>
          </a:p>
          <a:p>
            <a:r>
              <a:rPr lang="en-US" sz="3000" dirty="0" smtClean="0">
                <a:solidFill>
                  <a:schemeClr val="tx2">
                    <a:lumMod val="60000"/>
                    <a:lumOff val="40000"/>
                  </a:schemeClr>
                </a:solidFill>
              </a:rPr>
              <a:t>Innovation</a:t>
            </a:r>
            <a:r>
              <a:rPr lang="en-US" sz="3000" dirty="0" smtClean="0"/>
              <a:t> </a:t>
            </a:r>
            <a:r>
              <a:rPr lang="en-US" sz="3000" dirty="0"/>
              <a:t>is the implementation of potential innovations that truly drives businesses to be </a:t>
            </a:r>
            <a:r>
              <a:rPr lang="en-US" sz="3000" dirty="0" smtClean="0"/>
              <a:t>remarkable.</a:t>
            </a:r>
            <a:endParaRPr lang="en-US" sz="3000" dirty="0"/>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10</a:t>
            </a:fld>
            <a:endParaRPr lang="en-US" dirty="0"/>
          </a:p>
        </p:txBody>
      </p:sp>
    </p:spTree>
    <p:extLst>
      <p:ext uri="{BB962C8B-B14F-4D97-AF65-F5344CB8AC3E}">
        <p14:creationId xmlns:p14="http://schemas.microsoft.com/office/powerpoint/2010/main" xmlns="" val="1351600331"/>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Impact of Sustainability</a:t>
            </a:r>
            <a:endParaRPr lang="en-US" dirty="0"/>
          </a:p>
        </p:txBody>
      </p:sp>
      <p:sp>
        <p:nvSpPr>
          <p:cNvPr id="24580" name="Rectangle 2"/>
          <p:cNvSpPr>
            <a:spLocks noGrp="1" noChangeArrowheads="1"/>
          </p:cNvSpPr>
          <p:nvPr>
            <p:ph idx="1"/>
          </p:nvPr>
        </p:nvSpPr>
        <p:spPr/>
        <p:txBody>
          <a:bodyPr/>
          <a:lstStyle/>
          <a:p>
            <a:r>
              <a:rPr lang="en-US" altLang="en-US" b="1" dirty="0" smtClean="0"/>
              <a:t>Sustainability</a:t>
            </a:r>
          </a:p>
          <a:p>
            <a:pPr lvl="1"/>
            <a:r>
              <a:rPr lang="en-US" dirty="0" smtClean="0"/>
              <a:t>refers </a:t>
            </a:r>
            <a:r>
              <a:rPr lang="en-US" dirty="0"/>
              <a:t>to the use of business practices to manage the triple bottom </a:t>
            </a:r>
            <a:r>
              <a:rPr lang="en-US" dirty="0" smtClean="0"/>
              <a:t>line</a:t>
            </a:r>
            <a:endParaRPr lang="en-US" altLang="en-US" dirty="0" smtClean="0"/>
          </a:p>
        </p:txBody>
      </p:sp>
      <p:sp>
        <p:nvSpPr>
          <p:cNvPr id="2" name="Footer Placeholder 1"/>
          <p:cNvSpPr>
            <a:spLocks noGrp="1"/>
          </p:cNvSpPr>
          <p:nvPr>
            <p:ph type="ftr" sz="quarter" idx="11"/>
          </p:nvPr>
        </p:nvSpPr>
        <p:spPr/>
        <p:txBody>
          <a:bodyPr/>
          <a:lstStyle/>
          <a:p>
            <a:r>
              <a:rPr lang="en-US" altLang="en-US" dirty="0" smtClean="0"/>
              <a:t>Copyright © 2015 Pearson Education, Inc. </a:t>
            </a:r>
            <a:endParaRPr lang="en-US" altLang="en-US" dirty="0"/>
          </a:p>
        </p:txBody>
      </p:sp>
      <p:sp>
        <p:nvSpPr>
          <p:cNvPr id="24579" name="Slide Number Placeholder 6"/>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58635C5F-4E50-4A69-B265-216ED456F413}" type="slidenum">
              <a:rPr lang="en-US" altLang="en-US" sz="1200" smtClean="0"/>
              <a:pPr/>
              <a:t>11</a:t>
            </a:fld>
            <a:endParaRPr lang="en-US" altLang="en-US" sz="1200" dirty="0"/>
          </a:p>
        </p:txBody>
      </p:sp>
    </p:spTree>
    <p:extLst>
      <p:ext uri="{BB962C8B-B14F-4D97-AF65-F5344CB8AC3E}">
        <p14:creationId xmlns:p14="http://schemas.microsoft.com/office/powerpoint/2010/main" xmlns="" val="3745994944"/>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a:t>
            </a:r>
            <a:r>
              <a:rPr lang="en-US" dirty="0"/>
              <a:t>of Sustainability</a:t>
            </a:r>
          </a:p>
        </p:txBody>
      </p:sp>
      <p:sp>
        <p:nvSpPr>
          <p:cNvPr id="3" name="Content Placeholder 2"/>
          <p:cNvSpPr>
            <a:spLocks noGrp="1"/>
          </p:cNvSpPr>
          <p:nvPr>
            <p:ph idx="1"/>
          </p:nvPr>
        </p:nvSpPr>
        <p:spPr/>
        <p:txBody>
          <a:bodyPr/>
          <a:lstStyle/>
          <a:p>
            <a:pPr marL="0" indent="0">
              <a:buNone/>
            </a:pPr>
            <a:r>
              <a:rPr lang="en-US" dirty="0" smtClean="0"/>
              <a:t>The </a:t>
            </a:r>
            <a:r>
              <a:rPr lang="en-US" dirty="0" smtClean="0">
                <a:solidFill>
                  <a:schemeClr val="tx2">
                    <a:lumMod val="60000"/>
                    <a:lumOff val="40000"/>
                  </a:schemeClr>
                </a:solidFill>
              </a:rPr>
              <a:t>triple </a:t>
            </a:r>
            <a:r>
              <a:rPr lang="en-US" dirty="0">
                <a:solidFill>
                  <a:schemeClr val="tx2">
                    <a:lumMod val="60000"/>
                    <a:lumOff val="40000"/>
                  </a:schemeClr>
                </a:solidFill>
              </a:rPr>
              <a:t>bottom line </a:t>
            </a:r>
            <a:r>
              <a:rPr lang="en-US" dirty="0" smtClean="0"/>
              <a:t>involves: </a:t>
            </a:r>
          </a:p>
          <a:p>
            <a:pPr marL="514350" indent="-514350">
              <a:buFont typeface="+mj-lt"/>
              <a:buAutoNum type="arabicPeriod"/>
            </a:pPr>
            <a:r>
              <a:rPr lang="en-US" dirty="0" smtClean="0"/>
              <a:t>the </a:t>
            </a:r>
            <a:r>
              <a:rPr lang="en-US" dirty="0"/>
              <a:t>management of traditional </a:t>
            </a:r>
            <a:r>
              <a:rPr lang="en-US" dirty="0" smtClean="0"/>
              <a:t>profit/loss</a:t>
            </a:r>
            <a:r>
              <a:rPr lang="en-US" dirty="0"/>
              <a:t>; </a:t>
            </a:r>
            <a:endParaRPr lang="en-US" dirty="0" smtClean="0"/>
          </a:p>
          <a:p>
            <a:pPr marL="514350" indent="-514350">
              <a:buFont typeface="+mj-lt"/>
              <a:buAutoNum type="arabicPeriod"/>
            </a:pPr>
            <a:r>
              <a:rPr lang="en-US" dirty="0" smtClean="0"/>
              <a:t>the </a:t>
            </a:r>
            <a:r>
              <a:rPr lang="en-US" dirty="0"/>
              <a:t>management of the company’s social responsibility; and </a:t>
            </a:r>
            <a:endParaRPr lang="en-US" dirty="0" smtClean="0"/>
          </a:p>
          <a:p>
            <a:pPr marL="514350" indent="-514350">
              <a:buFont typeface="+mj-lt"/>
              <a:buAutoNum type="arabicPeriod"/>
            </a:pPr>
            <a:r>
              <a:rPr lang="en-US" dirty="0" smtClean="0"/>
              <a:t>the </a:t>
            </a:r>
            <a:r>
              <a:rPr lang="en-US" dirty="0"/>
              <a:t>management </a:t>
            </a:r>
            <a:r>
              <a:rPr lang="en-US" dirty="0" smtClean="0"/>
              <a:t>of its </a:t>
            </a:r>
            <a:r>
              <a:rPr lang="en-US" dirty="0"/>
              <a:t>environmental responsibility.</a:t>
            </a:r>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12</a:t>
            </a:fld>
            <a:endParaRPr lang="en-US" dirty="0"/>
          </a:p>
        </p:txBody>
      </p:sp>
    </p:spTree>
    <p:extLst>
      <p:ext uri="{BB962C8B-B14F-4D97-AF65-F5344CB8AC3E}">
        <p14:creationId xmlns:p14="http://schemas.microsoft.com/office/powerpoint/2010/main" xmlns="" val="4248279320"/>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Theories </a:t>
            </a:r>
            <a:r>
              <a:rPr lang="en-US" dirty="0"/>
              <a:t>of Organizational Adaptation</a:t>
            </a:r>
          </a:p>
        </p:txBody>
      </p:sp>
      <p:sp>
        <p:nvSpPr>
          <p:cNvPr id="3" name="Content Placeholder 2"/>
          <p:cNvSpPr>
            <a:spLocks noGrp="1"/>
          </p:cNvSpPr>
          <p:nvPr>
            <p:ph sz="half" idx="1"/>
          </p:nvPr>
        </p:nvSpPr>
        <p:spPr/>
        <p:txBody>
          <a:bodyPr>
            <a:normAutofit/>
          </a:bodyPr>
          <a:lstStyle/>
          <a:p>
            <a:r>
              <a:rPr lang="en-US" b="1" dirty="0" smtClean="0"/>
              <a:t>Population </a:t>
            </a:r>
            <a:r>
              <a:rPr lang="en-US" b="1" dirty="0"/>
              <a:t>ecology </a:t>
            </a:r>
            <a:endParaRPr lang="en-US" dirty="0" smtClean="0"/>
          </a:p>
          <a:p>
            <a:pPr lvl="1"/>
            <a:r>
              <a:rPr lang="en-US" dirty="0" smtClean="0"/>
              <a:t>once </a:t>
            </a:r>
            <a:r>
              <a:rPr lang="en-US" dirty="0"/>
              <a:t>an organization is successfully established in a </a:t>
            </a:r>
            <a:r>
              <a:rPr lang="en-US" dirty="0" smtClean="0"/>
              <a:t>particular environmental </a:t>
            </a:r>
            <a:r>
              <a:rPr lang="en-US" dirty="0"/>
              <a:t>niche, it is unable to adapt to changing conditions</a:t>
            </a:r>
          </a:p>
        </p:txBody>
      </p:sp>
      <p:sp>
        <p:nvSpPr>
          <p:cNvPr id="4" name="Content Placeholder 3"/>
          <p:cNvSpPr>
            <a:spLocks noGrp="1"/>
          </p:cNvSpPr>
          <p:nvPr>
            <p:ph sz="half" idx="2"/>
          </p:nvPr>
        </p:nvSpPr>
        <p:spPr/>
        <p:txBody>
          <a:bodyPr>
            <a:normAutofit/>
          </a:bodyPr>
          <a:lstStyle/>
          <a:p>
            <a:r>
              <a:rPr lang="en-US" b="1" dirty="0" smtClean="0"/>
              <a:t>Institution theory</a:t>
            </a:r>
          </a:p>
          <a:p>
            <a:pPr lvl="1"/>
            <a:r>
              <a:rPr lang="en-US" dirty="0" smtClean="0"/>
              <a:t>organizations </a:t>
            </a:r>
            <a:r>
              <a:rPr lang="en-US" dirty="0"/>
              <a:t>can and do adapt to </a:t>
            </a:r>
            <a:r>
              <a:rPr lang="en-US" dirty="0" smtClean="0"/>
              <a:t>changing conditions </a:t>
            </a:r>
            <a:r>
              <a:rPr lang="en-US" dirty="0"/>
              <a:t>by imitating other successful organizations</a:t>
            </a:r>
          </a:p>
        </p:txBody>
      </p:sp>
      <p:sp>
        <p:nvSpPr>
          <p:cNvPr id="5" name="Footer Placeholder 4"/>
          <p:cNvSpPr>
            <a:spLocks noGrp="1"/>
          </p:cNvSpPr>
          <p:nvPr>
            <p:ph type="ftr" sz="quarter" idx="11"/>
          </p:nvPr>
        </p:nvSpPr>
        <p:spPr/>
        <p:txBody>
          <a:bodyPr/>
          <a:lstStyle/>
          <a:p>
            <a:r>
              <a:rPr lang="en-US" dirty="0" smtClean="0"/>
              <a:t>Copyright © 2015 Pearson Education, Inc. </a:t>
            </a:r>
            <a:endParaRPr lang="en-US" dirty="0"/>
          </a:p>
        </p:txBody>
      </p:sp>
      <p:sp>
        <p:nvSpPr>
          <p:cNvPr id="6" name="Slide Number Placeholder 5"/>
          <p:cNvSpPr>
            <a:spLocks noGrp="1"/>
          </p:cNvSpPr>
          <p:nvPr>
            <p:ph type="sldNum" sz="quarter" idx="12"/>
          </p:nvPr>
        </p:nvSpPr>
        <p:spPr/>
        <p:txBody>
          <a:bodyPr/>
          <a:lstStyle/>
          <a:p>
            <a:r>
              <a:rPr lang="en-US" dirty="0" smtClean="0"/>
              <a:t>1-</a:t>
            </a:r>
            <a:fld id="{3BA836C6-F704-448B-94C4-5B456B503172}" type="slidenum">
              <a:rPr lang="en-US" smtClean="0"/>
              <a:pPr/>
              <a:t>13</a:t>
            </a:fld>
            <a:endParaRPr lang="en-US" dirty="0"/>
          </a:p>
        </p:txBody>
      </p:sp>
    </p:spTree>
    <p:extLst>
      <p:ext uri="{BB962C8B-B14F-4D97-AF65-F5344CB8AC3E}">
        <p14:creationId xmlns:p14="http://schemas.microsoft.com/office/powerpoint/2010/main" xmlns="" val="1631644626"/>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Theories </a:t>
            </a:r>
            <a:r>
              <a:rPr lang="en-US" dirty="0"/>
              <a:t>of Organizational Adaptation</a:t>
            </a:r>
          </a:p>
        </p:txBody>
      </p:sp>
      <p:sp>
        <p:nvSpPr>
          <p:cNvPr id="3" name="Content Placeholder 2"/>
          <p:cNvSpPr>
            <a:spLocks noGrp="1"/>
          </p:cNvSpPr>
          <p:nvPr>
            <p:ph idx="1"/>
          </p:nvPr>
        </p:nvSpPr>
        <p:spPr/>
        <p:txBody>
          <a:bodyPr>
            <a:normAutofit/>
          </a:bodyPr>
          <a:lstStyle/>
          <a:p>
            <a:r>
              <a:rPr lang="en-US" b="1" dirty="0" smtClean="0"/>
              <a:t>Strategic </a:t>
            </a:r>
            <a:r>
              <a:rPr lang="en-US" b="1" dirty="0"/>
              <a:t>choice </a:t>
            </a:r>
            <a:r>
              <a:rPr lang="en-US" b="1" dirty="0" smtClean="0"/>
              <a:t>perspective</a:t>
            </a:r>
          </a:p>
          <a:p>
            <a:pPr lvl="1"/>
            <a:r>
              <a:rPr lang="en-US" dirty="0" smtClean="0"/>
              <a:t>not </a:t>
            </a:r>
            <a:r>
              <a:rPr lang="en-US" dirty="0"/>
              <a:t>only do organizations adapt to a </a:t>
            </a:r>
            <a:r>
              <a:rPr lang="en-US" dirty="0" smtClean="0"/>
              <a:t>changing environment</a:t>
            </a:r>
            <a:r>
              <a:rPr lang="en-US" dirty="0"/>
              <a:t>, but they also have the opportunity and power to reshape their environment</a:t>
            </a:r>
          </a:p>
        </p:txBody>
      </p:sp>
      <p:sp>
        <p:nvSpPr>
          <p:cNvPr id="5" name="Footer Placeholder 4"/>
          <p:cNvSpPr>
            <a:spLocks noGrp="1"/>
          </p:cNvSpPr>
          <p:nvPr>
            <p:ph type="ftr" sz="quarter" idx="11"/>
          </p:nvPr>
        </p:nvSpPr>
        <p:spPr/>
        <p:txBody>
          <a:bodyPr/>
          <a:lstStyle/>
          <a:p>
            <a:r>
              <a:rPr lang="en-US" dirty="0" smtClean="0"/>
              <a:t>Copyright © 2015 Pearson Education, Inc. </a:t>
            </a:r>
            <a:endParaRPr lang="en-US" dirty="0"/>
          </a:p>
        </p:txBody>
      </p:sp>
      <p:sp>
        <p:nvSpPr>
          <p:cNvPr id="6" name="Slide Number Placeholder 5"/>
          <p:cNvSpPr>
            <a:spLocks noGrp="1"/>
          </p:cNvSpPr>
          <p:nvPr>
            <p:ph type="sldNum" sz="quarter" idx="12"/>
          </p:nvPr>
        </p:nvSpPr>
        <p:spPr/>
        <p:txBody>
          <a:bodyPr/>
          <a:lstStyle/>
          <a:p>
            <a:r>
              <a:rPr lang="en-US" dirty="0" smtClean="0"/>
              <a:t>1-</a:t>
            </a:r>
            <a:fld id="{3BA836C6-F704-448B-94C4-5B456B503172}" type="slidenum">
              <a:rPr lang="en-US" smtClean="0"/>
              <a:pPr/>
              <a:t>14</a:t>
            </a:fld>
            <a:endParaRPr lang="en-US" dirty="0"/>
          </a:p>
        </p:txBody>
      </p:sp>
    </p:spTree>
    <p:extLst>
      <p:ext uri="{BB962C8B-B14F-4D97-AF65-F5344CB8AC3E}">
        <p14:creationId xmlns:p14="http://schemas.microsoft.com/office/powerpoint/2010/main" xmlns="" val="279750011"/>
      </p:ext>
    </p:ext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Theories </a:t>
            </a:r>
            <a:r>
              <a:rPr lang="en-US" dirty="0"/>
              <a:t>of Organizational Adaptation</a:t>
            </a:r>
          </a:p>
        </p:txBody>
      </p:sp>
      <p:sp>
        <p:nvSpPr>
          <p:cNvPr id="3" name="Content Placeholder 2"/>
          <p:cNvSpPr>
            <a:spLocks noGrp="1"/>
          </p:cNvSpPr>
          <p:nvPr>
            <p:ph idx="1"/>
          </p:nvPr>
        </p:nvSpPr>
        <p:spPr/>
        <p:txBody>
          <a:bodyPr/>
          <a:lstStyle/>
          <a:p>
            <a:r>
              <a:rPr lang="en-US" b="1" dirty="0"/>
              <a:t>Organizational learning </a:t>
            </a:r>
            <a:r>
              <a:rPr lang="en-US" b="1" dirty="0" smtClean="0"/>
              <a:t>theory </a:t>
            </a:r>
            <a:endParaRPr lang="en-US" dirty="0"/>
          </a:p>
          <a:p>
            <a:pPr lvl="1"/>
            <a:r>
              <a:rPr lang="en-US" dirty="0"/>
              <a:t>an organization adjusts defensively to a changing environment and uses knowledge offensively to improve the fit between itself and its environment</a:t>
            </a:r>
          </a:p>
          <a:p>
            <a:endParaRPr lang="en-US" dirty="0"/>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15</a:t>
            </a:fld>
            <a:endParaRPr lang="en-US" dirty="0"/>
          </a:p>
        </p:txBody>
      </p:sp>
    </p:spTree>
    <p:extLst>
      <p:ext uri="{BB962C8B-B14F-4D97-AF65-F5344CB8AC3E}">
        <p14:creationId xmlns:p14="http://schemas.microsoft.com/office/powerpoint/2010/main" xmlns="" val="2585271296"/>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Creating a Learning Organization</a:t>
            </a:r>
            <a:endParaRPr lang="en-US" dirty="0"/>
          </a:p>
        </p:txBody>
      </p:sp>
      <p:sp>
        <p:nvSpPr>
          <p:cNvPr id="28676" name="Rectangle 2"/>
          <p:cNvSpPr>
            <a:spLocks noGrp="1" noChangeArrowheads="1"/>
          </p:cNvSpPr>
          <p:nvPr>
            <p:ph idx="1"/>
          </p:nvPr>
        </p:nvSpPr>
        <p:spPr/>
        <p:txBody>
          <a:bodyPr/>
          <a:lstStyle/>
          <a:p>
            <a:r>
              <a:rPr lang="en-US" altLang="en-US" b="1" dirty="0" smtClean="0"/>
              <a:t>Strategic flexibility</a:t>
            </a:r>
          </a:p>
          <a:p>
            <a:pPr lvl="1"/>
            <a:r>
              <a:rPr lang="en-US" altLang="en-US" dirty="0" smtClean="0"/>
              <a:t>the ability to shift from one dominant strategy to another and requires:</a:t>
            </a:r>
          </a:p>
          <a:p>
            <a:endParaRPr lang="en-US" altLang="en-US" sz="800" dirty="0" smtClean="0"/>
          </a:p>
          <a:p>
            <a:pPr lvl="2"/>
            <a:r>
              <a:rPr lang="en-US" altLang="en-US" sz="2800" dirty="0" smtClean="0">
                <a:solidFill>
                  <a:schemeClr val="tx2">
                    <a:lumMod val="60000"/>
                    <a:lumOff val="40000"/>
                  </a:schemeClr>
                </a:solidFill>
              </a:rPr>
              <a:t>Long-term commitment </a:t>
            </a:r>
            <a:r>
              <a:rPr lang="en-US" altLang="en-US" sz="2800" dirty="0" smtClean="0"/>
              <a:t>to the development and nurturing of critical resources</a:t>
            </a:r>
          </a:p>
          <a:p>
            <a:pPr lvl="2"/>
            <a:r>
              <a:rPr lang="en-US" altLang="en-US" sz="2800" dirty="0" smtClean="0"/>
              <a:t>Learning organization</a:t>
            </a:r>
          </a:p>
          <a:p>
            <a:endParaRPr lang="en-US" altLang="en-US" dirty="0" smtClean="0"/>
          </a:p>
          <a:p>
            <a:endParaRPr lang="en-US" altLang="en-US" dirty="0" smtClean="0"/>
          </a:p>
        </p:txBody>
      </p:sp>
      <p:sp>
        <p:nvSpPr>
          <p:cNvPr id="2" name="Footer Placeholder 1"/>
          <p:cNvSpPr>
            <a:spLocks noGrp="1"/>
          </p:cNvSpPr>
          <p:nvPr>
            <p:ph type="ftr" sz="quarter" idx="11"/>
          </p:nvPr>
        </p:nvSpPr>
        <p:spPr/>
        <p:txBody>
          <a:bodyPr/>
          <a:lstStyle/>
          <a:p>
            <a:r>
              <a:rPr lang="en-US" altLang="en-US" dirty="0" smtClean="0"/>
              <a:t>Copyright © 2015 Pearson Education, Inc. </a:t>
            </a:r>
            <a:endParaRPr lang="en-US" altLang="en-US" dirty="0"/>
          </a:p>
        </p:txBody>
      </p:sp>
      <p:sp>
        <p:nvSpPr>
          <p:cNvPr id="28675" name="Slide Number Placeholder 6"/>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990F274D-A68B-4F06-8DCC-E5B7D3E420D8}" type="slidenum">
              <a:rPr lang="en-US" altLang="en-US" sz="1200" smtClean="0"/>
              <a:pPr/>
              <a:t>16</a:t>
            </a:fld>
            <a:endParaRPr lang="en-US" altLang="en-US" sz="1200" dirty="0"/>
          </a:p>
        </p:txBody>
      </p:sp>
    </p:spTree>
    <p:extLst>
      <p:ext uri="{BB962C8B-B14F-4D97-AF65-F5344CB8AC3E}">
        <p14:creationId xmlns:p14="http://schemas.microsoft.com/office/powerpoint/2010/main" xmlns="" val="722323232"/>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dirty="0" smtClean="0"/>
              <a:t>Creating </a:t>
            </a:r>
            <a:r>
              <a:rPr lang="en-US" dirty="0"/>
              <a:t>a Learning Organization</a:t>
            </a:r>
          </a:p>
        </p:txBody>
      </p:sp>
      <p:sp>
        <p:nvSpPr>
          <p:cNvPr id="29700" name="Rectangle 2"/>
          <p:cNvSpPr>
            <a:spLocks noGrp="1" noChangeArrowheads="1"/>
          </p:cNvSpPr>
          <p:nvPr>
            <p:ph idx="1"/>
          </p:nvPr>
        </p:nvSpPr>
        <p:spPr/>
        <p:txBody>
          <a:bodyPr/>
          <a:lstStyle/>
          <a:p>
            <a:r>
              <a:rPr lang="en-US" altLang="en-US" b="1" dirty="0" smtClean="0"/>
              <a:t>Learning organization</a:t>
            </a:r>
          </a:p>
          <a:p>
            <a:pPr lvl="1"/>
            <a:r>
              <a:rPr lang="en-US" altLang="en-US" dirty="0" smtClean="0"/>
              <a:t>an organization skilled at creating, acquiring and transferring knowledge and at modifying its behavior to reflect new knowledge and insights </a:t>
            </a:r>
          </a:p>
          <a:p>
            <a:pPr lvl="1"/>
            <a:endParaRPr lang="en-US" altLang="en-US" sz="800" dirty="0" smtClean="0"/>
          </a:p>
          <a:p>
            <a:r>
              <a:rPr lang="en-US" sz="3000" dirty="0">
                <a:solidFill>
                  <a:schemeClr val="tx2">
                    <a:lumMod val="60000"/>
                    <a:lumOff val="40000"/>
                  </a:schemeClr>
                </a:solidFill>
              </a:rPr>
              <a:t>Organizational learning </a:t>
            </a:r>
            <a:r>
              <a:rPr lang="en-US" sz="3000" dirty="0"/>
              <a:t>is a </a:t>
            </a:r>
            <a:r>
              <a:rPr lang="en-US" sz="3000" dirty="0" smtClean="0"/>
              <a:t>critical component </a:t>
            </a:r>
            <a:r>
              <a:rPr lang="en-US" sz="3000" dirty="0"/>
              <a:t>of competitiveness in a dynamic </a:t>
            </a:r>
            <a:r>
              <a:rPr lang="en-US" sz="3000" dirty="0" smtClean="0"/>
              <a:t>environment.</a:t>
            </a:r>
            <a:endParaRPr lang="en-US" altLang="en-US" sz="3000" dirty="0" smtClean="0"/>
          </a:p>
          <a:p>
            <a:endParaRPr lang="en-US" altLang="en-US" dirty="0" smtClean="0"/>
          </a:p>
        </p:txBody>
      </p:sp>
      <p:sp>
        <p:nvSpPr>
          <p:cNvPr id="2" name="Footer Placeholder 1"/>
          <p:cNvSpPr>
            <a:spLocks noGrp="1"/>
          </p:cNvSpPr>
          <p:nvPr>
            <p:ph type="ftr" sz="quarter" idx="11"/>
          </p:nvPr>
        </p:nvSpPr>
        <p:spPr/>
        <p:txBody>
          <a:bodyPr/>
          <a:lstStyle/>
          <a:p>
            <a:r>
              <a:rPr lang="en-US" altLang="en-US" dirty="0" smtClean="0"/>
              <a:t>Copyright © 2015 Pearson Education, Inc. </a:t>
            </a:r>
            <a:endParaRPr lang="en-US" altLang="en-US" dirty="0"/>
          </a:p>
        </p:txBody>
      </p:sp>
      <p:sp>
        <p:nvSpPr>
          <p:cNvPr id="29699" name="Slide Number Placeholder 6"/>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D50A2F8B-5AFC-44AF-9BD4-4D3E43DDD7E9}" type="slidenum">
              <a:rPr lang="en-US" altLang="en-US" sz="1200" smtClean="0"/>
              <a:pPr/>
              <a:t>17</a:t>
            </a:fld>
            <a:endParaRPr lang="en-US" altLang="en-US" sz="1200" dirty="0"/>
          </a:p>
        </p:txBody>
      </p:sp>
    </p:spTree>
    <p:extLst>
      <p:ext uri="{BB962C8B-B14F-4D97-AF65-F5344CB8AC3E}">
        <p14:creationId xmlns:p14="http://schemas.microsoft.com/office/powerpoint/2010/main" xmlns="" val="2756123946"/>
      </p:ext>
    </p:ext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a:t>
            </a:r>
            <a:r>
              <a:rPr lang="en-US" dirty="0"/>
              <a:t>a Learning Organization</a:t>
            </a:r>
          </a:p>
        </p:txBody>
      </p:sp>
      <p:sp>
        <p:nvSpPr>
          <p:cNvPr id="3" name="Content Placeholder 2"/>
          <p:cNvSpPr>
            <a:spLocks noGrp="1"/>
          </p:cNvSpPr>
          <p:nvPr>
            <p:ph idx="1"/>
          </p:nvPr>
        </p:nvSpPr>
        <p:spPr/>
        <p:txBody>
          <a:bodyPr>
            <a:normAutofit/>
          </a:bodyPr>
          <a:lstStyle/>
          <a:p>
            <a:pPr marL="0" indent="0">
              <a:buNone/>
            </a:pPr>
            <a:r>
              <a:rPr lang="en-US" b="1" dirty="0">
                <a:solidFill>
                  <a:schemeClr val="tx2">
                    <a:lumMod val="60000"/>
                    <a:lumOff val="40000"/>
                  </a:schemeClr>
                </a:solidFill>
              </a:rPr>
              <a:t>Learning organizations </a:t>
            </a:r>
            <a:r>
              <a:rPr lang="en-US" dirty="0"/>
              <a:t>are skilled at four main activities:</a:t>
            </a:r>
          </a:p>
          <a:p>
            <a:r>
              <a:rPr lang="en-US" sz="2800" dirty="0" smtClean="0"/>
              <a:t>Solving </a:t>
            </a:r>
            <a:r>
              <a:rPr lang="en-US" sz="2800" dirty="0"/>
              <a:t>problems systematically</a:t>
            </a:r>
          </a:p>
          <a:p>
            <a:r>
              <a:rPr lang="en-US" sz="2800" dirty="0" smtClean="0"/>
              <a:t>Experimenting </a:t>
            </a:r>
            <a:r>
              <a:rPr lang="en-US" sz="2800" dirty="0"/>
              <a:t>with new approaches</a:t>
            </a:r>
          </a:p>
          <a:p>
            <a:r>
              <a:rPr lang="en-US" sz="2800" dirty="0" smtClean="0"/>
              <a:t>Learning </a:t>
            </a:r>
            <a:r>
              <a:rPr lang="en-US" sz="2800" dirty="0"/>
              <a:t>from their own experiences and past history as well as from the experiences </a:t>
            </a:r>
            <a:r>
              <a:rPr lang="en-US" sz="2800" dirty="0" smtClean="0"/>
              <a:t>of others</a:t>
            </a:r>
            <a:endParaRPr lang="en-US" sz="2800" dirty="0"/>
          </a:p>
          <a:p>
            <a:r>
              <a:rPr lang="en-US" sz="2800" dirty="0" smtClean="0"/>
              <a:t>Transferring </a:t>
            </a:r>
            <a:r>
              <a:rPr lang="en-US" sz="2800" dirty="0"/>
              <a:t>knowledge quickly and efficiently throughout the </a:t>
            </a:r>
            <a:r>
              <a:rPr lang="en-US" sz="2800" dirty="0" smtClean="0"/>
              <a:t>organization</a:t>
            </a:r>
            <a:endParaRPr lang="en-US" sz="2800" dirty="0"/>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18</a:t>
            </a:fld>
            <a:endParaRPr lang="en-US" dirty="0"/>
          </a:p>
        </p:txBody>
      </p:sp>
    </p:spTree>
    <p:extLst>
      <p:ext uri="{BB962C8B-B14F-4D97-AF65-F5344CB8AC3E}">
        <p14:creationId xmlns:p14="http://schemas.microsoft.com/office/powerpoint/2010/main" xmlns="" val="1287009067"/>
      </p:ext>
    </p:ext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smtClean="0"/>
              <a:t>Basic </a:t>
            </a:r>
            <a:r>
              <a:rPr lang="en-US" dirty="0"/>
              <a:t>Model of Strategic Management</a:t>
            </a:r>
          </a:p>
        </p:txBody>
      </p:sp>
      <p:sp>
        <p:nvSpPr>
          <p:cNvPr id="31748" name="Rectangle 2"/>
          <p:cNvSpPr>
            <a:spLocks noGrp="1" noChangeArrowheads="1"/>
          </p:cNvSpPr>
          <p:nvPr>
            <p:ph idx="1"/>
          </p:nvPr>
        </p:nvSpPr>
        <p:spPr/>
        <p:txBody>
          <a:bodyPr/>
          <a:lstStyle/>
          <a:p>
            <a:pPr marL="0" indent="0">
              <a:buNone/>
            </a:pPr>
            <a:r>
              <a:rPr lang="en-US" b="1" dirty="0">
                <a:solidFill>
                  <a:schemeClr val="tx2">
                    <a:lumMod val="60000"/>
                    <a:lumOff val="40000"/>
                  </a:schemeClr>
                </a:solidFill>
              </a:rPr>
              <a:t>Strategic management </a:t>
            </a:r>
            <a:r>
              <a:rPr lang="en-US" dirty="0"/>
              <a:t>consists of four basic elements</a:t>
            </a:r>
            <a:r>
              <a:rPr lang="en-US" dirty="0" smtClean="0"/>
              <a:t>:</a:t>
            </a:r>
          </a:p>
          <a:p>
            <a:r>
              <a:rPr lang="en-US" altLang="en-US" dirty="0" smtClean="0"/>
              <a:t>Environmental scanning</a:t>
            </a:r>
          </a:p>
          <a:p>
            <a:r>
              <a:rPr lang="en-US" altLang="en-US" dirty="0" smtClean="0"/>
              <a:t>Strategy formulation</a:t>
            </a:r>
          </a:p>
          <a:p>
            <a:r>
              <a:rPr lang="en-US" altLang="en-US" dirty="0" smtClean="0"/>
              <a:t>Strategy implementation</a:t>
            </a:r>
          </a:p>
          <a:p>
            <a:r>
              <a:rPr lang="en-US" altLang="en-US" dirty="0" smtClean="0"/>
              <a:t>Evaluation and control</a:t>
            </a:r>
          </a:p>
        </p:txBody>
      </p:sp>
      <p:sp>
        <p:nvSpPr>
          <p:cNvPr id="2" name="Footer Placeholder 1"/>
          <p:cNvSpPr>
            <a:spLocks noGrp="1"/>
          </p:cNvSpPr>
          <p:nvPr>
            <p:ph type="ftr" sz="quarter" idx="11"/>
          </p:nvPr>
        </p:nvSpPr>
        <p:spPr/>
        <p:txBody>
          <a:bodyPr/>
          <a:lstStyle/>
          <a:p>
            <a:r>
              <a:rPr lang="en-US" altLang="en-US" dirty="0" smtClean="0"/>
              <a:t>Copyright © 2015 Pearson Education, Inc. </a:t>
            </a:r>
            <a:endParaRPr lang="en-US" altLang="en-US" dirty="0"/>
          </a:p>
        </p:txBody>
      </p:sp>
      <p:sp>
        <p:nvSpPr>
          <p:cNvPr id="31747" name="Slide Number Placeholder 7"/>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77D70CEC-97EC-47C0-847E-7874F4EB6907}" type="slidenum">
              <a:rPr lang="en-US" altLang="en-US" sz="1200" smtClean="0"/>
              <a:pPr/>
              <a:t>19</a:t>
            </a:fld>
            <a:endParaRPr lang="en-US" altLang="en-US" sz="1200" dirty="0"/>
          </a:p>
        </p:txBody>
      </p:sp>
    </p:spTree>
    <p:extLst>
      <p:ext uri="{BB962C8B-B14F-4D97-AF65-F5344CB8AC3E}">
        <p14:creationId xmlns:p14="http://schemas.microsoft.com/office/powerpoint/2010/main" xmlns="" val="920769274"/>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normAutofit/>
          </a:bodyPr>
          <a:lstStyle/>
          <a:p>
            <a:r>
              <a:rPr lang="en-US" dirty="0"/>
              <a:t>Understand the benefits of </a:t>
            </a:r>
            <a:r>
              <a:rPr lang="en-US" dirty="0" smtClean="0"/>
              <a:t>strategic management</a:t>
            </a:r>
            <a:endParaRPr lang="en-US" dirty="0"/>
          </a:p>
          <a:p>
            <a:r>
              <a:rPr lang="en-US" dirty="0" smtClean="0"/>
              <a:t>Explain </a:t>
            </a:r>
            <a:r>
              <a:rPr lang="en-US" dirty="0"/>
              <a:t>how globalization and </a:t>
            </a:r>
            <a:r>
              <a:rPr lang="en-US" dirty="0" smtClean="0"/>
              <a:t>environmental sustainability </a:t>
            </a:r>
            <a:r>
              <a:rPr lang="en-US" dirty="0"/>
              <a:t>influence </a:t>
            </a:r>
            <a:r>
              <a:rPr lang="en-US" dirty="0" smtClean="0"/>
              <a:t>strategic management</a:t>
            </a:r>
            <a:endParaRPr lang="en-US" dirty="0"/>
          </a:p>
          <a:p>
            <a:r>
              <a:rPr lang="en-US" dirty="0" smtClean="0"/>
              <a:t>Understand </a:t>
            </a:r>
            <a:r>
              <a:rPr lang="en-US" dirty="0"/>
              <a:t>the basic model of </a:t>
            </a:r>
            <a:r>
              <a:rPr lang="en-US" dirty="0" smtClean="0"/>
              <a:t>strategic management </a:t>
            </a:r>
            <a:r>
              <a:rPr lang="en-US" dirty="0"/>
              <a:t>and its components</a:t>
            </a:r>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2</a:t>
            </a:fld>
            <a:endParaRPr lang="en-US" dirty="0"/>
          </a:p>
        </p:txBody>
      </p:sp>
    </p:spTree>
    <p:extLst>
      <p:ext uri="{BB962C8B-B14F-4D97-AF65-F5344CB8AC3E}">
        <p14:creationId xmlns:p14="http://schemas.microsoft.com/office/powerpoint/2010/main" xmlns="" val="2348630666"/>
      </p:ext>
    </p:extLst>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Basic Elements of the Strategic Management Process</a:t>
            </a:r>
            <a:endParaRPr lang="en-US" dirty="0"/>
          </a:p>
        </p:txBody>
      </p:sp>
      <p:sp>
        <p:nvSpPr>
          <p:cNvPr id="2" name="Footer Placeholder 1"/>
          <p:cNvSpPr>
            <a:spLocks noGrp="1"/>
          </p:cNvSpPr>
          <p:nvPr>
            <p:ph type="ftr" sz="quarter" idx="11"/>
          </p:nvPr>
        </p:nvSpPr>
        <p:spPr/>
        <p:txBody>
          <a:bodyPr/>
          <a:lstStyle/>
          <a:p>
            <a:r>
              <a:rPr lang="en-US" altLang="en-US" dirty="0" smtClean="0"/>
              <a:t>Copyright © 2015 Pearson Education, Inc. </a:t>
            </a:r>
            <a:endParaRPr lang="en-US" altLang="en-US" dirty="0"/>
          </a:p>
        </p:txBody>
      </p:sp>
      <p:sp>
        <p:nvSpPr>
          <p:cNvPr id="32771" name="Slide Number Placeholder 7"/>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9D784594-0C44-41A9-972F-4532290EE47B}" type="slidenum">
              <a:rPr lang="en-US" altLang="en-US" sz="1200" smtClean="0"/>
              <a:pPr/>
              <a:t>20</a:t>
            </a:fld>
            <a:endParaRPr lang="en-US" altLang="en-US" sz="12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0645" y="2593974"/>
            <a:ext cx="8802710" cy="205422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170645" y="1752600"/>
            <a:ext cx="1962955" cy="646331"/>
          </a:xfrm>
          <a:prstGeom prst="rect">
            <a:avLst/>
          </a:prstGeom>
          <a:noFill/>
        </p:spPr>
        <p:txBody>
          <a:bodyPr wrap="square" rtlCol="0">
            <a:spAutoFit/>
          </a:bodyPr>
          <a:lstStyle/>
          <a:p>
            <a:r>
              <a:rPr lang="en-US" dirty="0" smtClean="0"/>
              <a:t>Figure 1-1</a:t>
            </a:r>
          </a:p>
          <a:p>
            <a:endParaRPr lang="en-US" dirty="0"/>
          </a:p>
        </p:txBody>
      </p:sp>
    </p:spTree>
    <p:extLst>
      <p:ext uri="{BB962C8B-B14F-4D97-AF65-F5344CB8AC3E}">
        <p14:creationId xmlns:p14="http://schemas.microsoft.com/office/powerpoint/2010/main" xmlns="" val="2503822296"/>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Management Model</a:t>
            </a:r>
            <a:endParaRPr lang="en-US" dirty="0"/>
          </a:p>
        </p:txBody>
      </p:sp>
      <p:sp>
        <p:nvSpPr>
          <p:cNvPr id="3" name="Footer Placeholder 2"/>
          <p:cNvSpPr>
            <a:spLocks noGrp="1"/>
          </p:cNvSpPr>
          <p:nvPr>
            <p:ph type="ftr" sz="quarter" idx="11"/>
          </p:nvPr>
        </p:nvSpPr>
        <p:spPr/>
        <p:txBody>
          <a:bodyPr/>
          <a:lstStyle/>
          <a:p>
            <a:r>
              <a:rPr lang="en-US" dirty="0" smtClean="0"/>
              <a:t>Copyright © 2015 Pearson Education, Inc. </a:t>
            </a:r>
            <a:endParaRPr lang="en-US" dirty="0"/>
          </a:p>
        </p:txBody>
      </p:sp>
      <p:sp>
        <p:nvSpPr>
          <p:cNvPr id="4" name="Slide Number Placeholder 3"/>
          <p:cNvSpPr>
            <a:spLocks noGrp="1"/>
          </p:cNvSpPr>
          <p:nvPr>
            <p:ph type="sldNum" sz="quarter" idx="12"/>
          </p:nvPr>
        </p:nvSpPr>
        <p:spPr/>
        <p:txBody>
          <a:bodyPr/>
          <a:lstStyle/>
          <a:p>
            <a:r>
              <a:rPr lang="en-US" dirty="0" smtClean="0"/>
              <a:t>1-</a:t>
            </a:r>
            <a:fld id="{3BA836C6-F704-448B-94C4-5B456B503172}" type="slidenum">
              <a:rPr lang="en-US" smtClean="0"/>
              <a:pPr/>
              <a:t>21</a:t>
            </a:fld>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30411" y="1698224"/>
            <a:ext cx="6483178" cy="462637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0" y="1698224"/>
            <a:ext cx="1143000" cy="646331"/>
          </a:xfrm>
          <a:prstGeom prst="rect">
            <a:avLst/>
          </a:prstGeom>
          <a:noFill/>
        </p:spPr>
        <p:txBody>
          <a:bodyPr wrap="square" rtlCol="0">
            <a:spAutoFit/>
          </a:bodyPr>
          <a:lstStyle/>
          <a:p>
            <a:r>
              <a:rPr lang="en-US" dirty="0" smtClean="0"/>
              <a:t>Figure 1-2</a:t>
            </a:r>
          </a:p>
          <a:p>
            <a:endParaRPr lang="en-US" dirty="0"/>
          </a:p>
        </p:txBody>
      </p:sp>
    </p:spTree>
    <p:extLst>
      <p:ext uri="{BB962C8B-B14F-4D97-AF65-F5344CB8AC3E}">
        <p14:creationId xmlns:p14="http://schemas.microsoft.com/office/powerpoint/2010/main" xmlns="" val="2983323950"/>
      </p:ext>
    </p:extLst>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Basic Model of Strategic Management</a:t>
            </a:r>
            <a:endParaRPr lang="en-US" dirty="0"/>
          </a:p>
        </p:txBody>
      </p:sp>
      <p:sp>
        <p:nvSpPr>
          <p:cNvPr id="34820" name="Rectangle 2"/>
          <p:cNvSpPr>
            <a:spLocks noGrp="1" noChangeArrowheads="1"/>
          </p:cNvSpPr>
          <p:nvPr>
            <p:ph idx="1"/>
          </p:nvPr>
        </p:nvSpPr>
        <p:spPr/>
        <p:txBody>
          <a:bodyPr/>
          <a:lstStyle/>
          <a:p>
            <a:r>
              <a:rPr lang="en-US" altLang="en-US" b="1" dirty="0" smtClean="0"/>
              <a:t>Environmental scanning </a:t>
            </a:r>
            <a:endParaRPr lang="en-US" altLang="en-US" b="1" dirty="0"/>
          </a:p>
          <a:p>
            <a:pPr lvl="1"/>
            <a:r>
              <a:rPr lang="en-US" altLang="en-US" dirty="0" smtClean="0"/>
              <a:t>the monitoring, evaluating and disseminating of information from the external and internal environments to key people within the organization</a:t>
            </a:r>
          </a:p>
          <a:p>
            <a:pPr lvl="1"/>
            <a:r>
              <a:rPr lang="en-US" altLang="en-US" dirty="0" smtClean="0"/>
              <a:t>SWOT analysis</a:t>
            </a:r>
          </a:p>
          <a:p>
            <a:endParaRPr lang="en-US" altLang="en-US" dirty="0" smtClean="0"/>
          </a:p>
        </p:txBody>
      </p:sp>
      <p:sp>
        <p:nvSpPr>
          <p:cNvPr id="2" name="Footer Placeholder 1"/>
          <p:cNvSpPr>
            <a:spLocks noGrp="1"/>
          </p:cNvSpPr>
          <p:nvPr>
            <p:ph type="ftr" sz="quarter" idx="11"/>
          </p:nvPr>
        </p:nvSpPr>
        <p:spPr/>
        <p:txBody>
          <a:bodyPr/>
          <a:lstStyle/>
          <a:p>
            <a:r>
              <a:rPr lang="en-US" altLang="en-US" dirty="0" smtClean="0"/>
              <a:t>Copyright © 2015 Pearson Education, Inc. </a:t>
            </a:r>
            <a:endParaRPr lang="en-US" altLang="en-US" dirty="0"/>
          </a:p>
        </p:txBody>
      </p:sp>
      <p:sp>
        <p:nvSpPr>
          <p:cNvPr id="34819" name="Slide Number Placeholder 7"/>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663FDACA-98DF-4601-9F25-6FD191718802}" type="slidenum">
              <a:rPr lang="en-US" altLang="en-US" sz="1200" smtClean="0"/>
              <a:pPr/>
              <a:t>22</a:t>
            </a:fld>
            <a:endParaRPr lang="en-US" altLang="en-US" sz="1200" dirty="0"/>
          </a:p>
        </p:txBody>
      </p:sp>
    </p:spTree>
    <p:extLst>
      <p:ext uri="{BB962C8B-B14F-4D97-AF65-F5344CB8AC3E}">
        <p14:creationId xmlns:p14="http://schemas.microsoft.com/office/powerpoint/2010/main" xmlns="" val="952449477"/>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Environmental </a:t>
            </a:r>
            <a:r>
              <a:rPr lang="en-US" dirty="0"/>
              <a:t>Variables</a:t>
            </a:r>
          </a:p>
        </p:txBody>
      </p:sp>
      <p:sp>
        <p:nvSpPr>
          <p:cNvPr id="2" name="Footer Placeholder 1"/>
          <p:cNvSpPr>
            <a:spLocks noGrp="1"/>
          </p:cNvSpPr>
          <p:nvPr>
            <p:ph type="ftr" sz="quarter" idx="11"/>
          </p:nvPr>
        </p:nvSpPr>
        <p:spPr/>
        <p:txBody>
          <a:bodyPr/>
          <a:lstStyle/>
          <a:p>
            <a:r>
              <a:rPr lang="en-US" dirty="0" smtClean="0"/>
              <a:t>Copyright © 2015 Pearson Education, Inc. </a:t>
            </a:r>
            <a:endParaRPr lang="en-US" dirty="0"/>
          </a:p>
        </p:txBody>
      </p:sp>
      <p:sp>
        <p:nvSpPr>
          <p:cNvPr id="35843"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endParaRPr lang="en-US" altLang="en-US" sz="1400" dirty="0"/>
          </a:p>
          <a:p>
            <a:pPr eaLnBrk="1" hangingPunct="1"/>
            <a:r>
              <a:rPr lang="en-US" altLang="en-US" sz="1400" dirty="0"/>
              <a:t>1-</a:t>
            </a:r>
            <a:fld id="{2755B593-96A0-4D66-B52D-4A27C0064C30}" type="slidenum">
              <a:rPr lang="en-US" altLang="en-US" sz="1400"/>
              <a:pPr eaLnBrk="1" hangingPunct="1"/>
              <a:t>23</a:t>
            </a:fld>
            <a:endParaRPr lang="en-US" altLang="en-US" sz="14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47900" y="1676400"/>
            <a:ext cx="4648200" cy="4648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152400" y="1676400"/>
            <a:ext cx="1752600" cy="369332"/>
          </a:xfrm>
          <a:prstGeom prst="rect">
            <a:avLst/>
          </a:prstGeom>
          <a:noFill/>
        </p:spPr>
        <p:txBody>
          <a:bodyPr wrap="square" rtlCol="0">
            <a:spAutoFit/>
          </a:bodyPr>
          <a:lstStyle/>
          <a:p>
            <a:r>
              <a:rPr lang="en-US" dirty="0" smtClean="0"/>
              <a:t>Figure 1-3</a:t>
            </a:r>
            <a:endParaRPr lang="en-US" dirty="0"/>
          </a:p>
        </p:txBody>
      </p:sp>
    </p:spTree>
    <p:extLst>
      <p:ext uri="{BB962C8B-B14F-4D97-AF65-F5344CB8AC3E}">
        <p14:creationId xmlns:p14="http://schemas.microsoft.com/office/powerpoint/2010/main" xmlns="" val="2648800648"/>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a:t>
            </a:r>
            <a:r>
              <a:rPr lang="en-US" dirty="0"/>
              <a:t>Model of Strategic Management</a:t>
            </a:r>
          </a:p>
        </p:txBody>
      </p:sp>
      <p:sp>
        <p:nvSpPr>
          <p:cNvPr id="3" name="Content Placeholder 2"/>
          <p:cNvSpPr>
            <a:spLocks noGrp="1"/>
          </p:cNvSpPr>
          <p:nvPr>
            <p:ph idx="1"/>
          </p:nvPr>
        </p:nvSpPr>
        <p:spPr/>
        <p:txBody>
          <a:bodyPr>
            <a:normAutofit/>
          </a:bodyPr>
          <a:lstStyle/>
          <a:p>
            <a:r>
              <a:rPr lang="en-US" b="1" dirty="0"/>
              <a:t>Strategy formulation </a:t>
            </a:r>
            <a:endParaRPr lang="en-US" dirty="0"/>
          </a:p>
          <a:p>
            <a:pPr lvl="1"/>
            <a:r>
              <a:rPr lang="en-US" dirty="0" smtClean="0"/>
              <a:t>process </a:t>
            </a:r>
            <a:r>
              <a:rPr lang="en-US" dirty="0"/>
              <a:t>of investigation, </a:t>
            </a:r>
            <a:r>
              <a:rPr lang="en-US" dirty="0" smtClean="0"/>
              <a:t>analysis </a:t>
            </a:r>
            <a:r>
              <a:rPr lang="en-US" dirty="0"/>
              <a:t>and decision making that </a:t>
            </a:r>
            <a:r>
              <a:rPr lang="en-US" dirty="0" smtClean="0"/>
              <a:t>provides the </a:t>
            </a:r>
            <a:r>
              <a:rPr lang="en-US" dirty="0"/>
              <a:t>company with the criteria for attaining a competitive </a:t>
            </a:r>
            <a:r>
              <a:rPr lang="en-US" dirty="0" smtClean="0"/>
              <a:t>advantage </a:t>
            </a:r>
          </a:p>
          <a:p>
            <a:pPr lvl="1"/>
            <a:r>
              <a:rPr lang="en-US" dirty="0" smtClean="0"/>
              <a:t>includes defining the </a:t>
            </a:r>
            <a:r>
              <a:rPr lang="en-US" dirty="0"/>
              <a:t>competitive advantages of the business (Strategy), crafting the corporate mission, </a:t>
            </a:r>
            <a:r>
              <a:rPr lang="en-US" dirty="0" smtClean="0"/>
              <a:t>specifying achievable objectives </a:t>
            </a:r>
            <a:r>
              <a:rPr lang="en-US" dirty="0"/>
              <a:t>and setting policy guidelines.</a:t>
            </a:r>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24</a:t>
            </a:fld>
            <a:endParaRPr lang="en-US" dirty="0"/>
          </a:p>
        </p:txBody>
      </p:sp>
    </p:spTree>
    <p:extLst>
      <p:ext uri="{BB962C8B-B14F-4D97-AF65-F5344CB8AC3E}">
        <p14:creationId xmlns:p14="http://schemas.microsoft.com/office/powerpoint/2010/main" xmlns="" val="2606264155"/>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Basic Model of Strategic Management</a:t>
            </a:r>
            <a:endParaRPr lang="en-US" dirty="0"/>
          </a:p>
        </p:txBody>
      </p:sp>
      <p:sp>
        <p:nvSpPr>
          <p:cNvPr id="37892" name="Rectangle 3"/>
          <p:cNvSpPr>
            <a:spLocks noGrp="1" noChangeArrowheads="1"/>
          </p:cNvSpPr>
          <p:nvPr>
            <p:ph idx="1"/>
          </p:nvPr>
        </p:nvSpPr>
        <p:spPr/>
        <p:txBody>
          <a:bodyPr/>
          <a:lstStyle/>
          <a:p>
            <a:r>
              <a:rPr lang="en-US" altLang="en-US" b="1" dirty="0" smtClean="0"/>
              <a:t>Mission</a:t>
            </a:r>
          </a:p>
          <a:p>
            <a:pPr lvl="1"/>
            <a:r>
              <a:rPr lang="en-US" altLang="en-US" dirty="0" smtClean="0"/>
              <a:t>the purpose or reason for the organization’s existence</a:t>
            </a:r>
          </a:p>
          <a:p>
            <a:endParaRPr lang="en-US" altLang="en-US" sz="500" dirty="0" smtClean="0"/>
          </a:p>
          <a:p>
            <a:r>
              <a:rPr lang="en-US" altLang="en-US" b="1" dirty="0" smtClean="0"/>
              <a:t>Vision</a:t>
            </a:r>
          </a:p>
          <a:p>
            <a:pPr lvl="1"/>
            <a:r>
              <a:rPr lang="en-US" altLang="en-US" dirty="0" smtClean="0"/>
              <a:t>describes what the organization would like to become</a:t>
            </a:r>
          </a:p>
          <a:p>
            <a:endParaRPr lang="en-US" altLang="en-US" sz="500" dirty="0" smtClean="0"/>
          </a:p>
          <a:p>
            <a:r>
              <a:rPr lang="en-US" altLang="en-US" b="1" dirty="0" smtClean="0"/>
              <a:t>Objectives</a:t>
            </a:r>
          </a:p>
          <a:p>
            <a:pPr lvl="1"/>
            <a:r>
              <a:rPr lang="en-US" altLang="en-US" dirty="0" smtClean="0"/>
              <a:t>the end results of planned activity</a:t>
            </a:r>
          </a:p>
          <a:p>
            <a:endParaRPr lang="en-US" altLang="en-US" dirty="0" smtClean="0"/>
          </a:p>
          <a:p>
            <a:endParaRPr lang="en-US" altLang="en-US" dirty="0" smtClean="0"/>
          </a:p>
        </p:txBody>
      </p:sp>
      <p:sp>
        <p:nvSpPr>
          <p:cNvPr id="2" name="Footer Placeholder 1"/>
          <p:cNvSpPr>
            <a:spLocks noGrp="1"/>
          </p:cNvSpPr>
          <p:nvPr>
            <p:ph type="ftr" sz="quarter" idx="11"/>
          </p:nvPr>
        </p:nvSpPr>
        <p:spPr/>
        <p:txBody>
          <a:bodyPr/>
          <a:lstStyle/>
          <a:p>
            <a:r>
              <a:rPr lang="en-US" dirty="0" smtClean="0"/>
              <a:t>Copyright © 2015 Pearson Education, Inc. </a:t>
            </a:r>
            <a:endParaRPr lang="en-US" dirty="0"/>
          </a:p>
        </p:txBody>
      </p:sp>
      <p:sp>
        <p:nvSpPr>
          <p:cNvPr id="37891" name="Slide Number Placeholder 6"/>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6F266CD8-F335-4A11-8CFF-0B63FE8548B0}" type="slidenum">
              <a:rPr lang="en-US" altLang="en-US" sz="1200" smtClean="0"/>
              <a:pPr/>
              <a:t>25</a:t>
            </a:fld>
            <a:endParaRPr lang="en-US" altLang="en-US" sz="1200" dirty="0"/>
          </a:p>
        </p:txBody>
      </p:sp>
    </p:spTree>
    <p:extLst>
      <p:ext uri="{BB962C8B-B14F-4D97-AF65-F5344CB8AC3E}">
        <p14:creationId xmlns:p14="http://schemas.microsoft.com/office/powerpoint/2010/main" xmlns="" val="810811124"/>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a:t>
            </a:r>
            <a:r>
              <a:rPr lang="en-US" dirty="0"/>
              <a:t>Model of Strategic Management</a:t>
            </a:r>
          </a:p>
        </p:txBody>
      </p:sp>
      <p:sp>
        <p:nvSpPr>
          <p:cNvPr id="3" name="Content Placeholder 2"/>
          <p:cNvSpPr>
            <a:spLocks noGrp="1"/>
          </p:cNvSpPr>
          <p:nvPr>
            <p:ph idx="1"/>
          </p:nvPr>
        </p:nvSpPr>
        <p:spPr/>
        <p:txBody>
          <a:bodyPr/>
          <a:lstStyle/>
          <a:p>
            <a:r>
              <a:rPr lang="en-US" b="1" dirty="0" smtClean="0"/>
              <a:t>Strategy </a:t>
            </a:r>
          </a:p>
          <a:p>
            <a:pPr lvl="1"/>
            <a:r>
              <a:rPr lang="en-US" dirty="0" smtClean="0"/>
              <a:t>forms </a:t>
            </a:r>
            <a:r>
              <a:rPr lang="en-US" dirty="0"/>
              <a:t>a comprehensive master approach that states </a:t>
            </a:r>
            <a:r>
              <a:rPr lang="en-US" dirty="0" smtClean="0"/>
              <a:t>how the </a:t>
            </a:r>
            <a:r>
              <a:rPr lang="en-US" dirty="0"/>
              <a:t>corporation will achieve its mission and </a:t>
            </a:r>
            <a:r>
              <a:rPr lang="en-US" dirty="0" smtClean="0"/>
              <a:t>objectives</a:t>
            </a:r>
          </a:p>
          <a:p>
            <a:pPr lvl="1"/>
            <a:r>
              <a:rPr lang="en-US" dirty="0" smtClean="0"/>
              <a:t>maximizes </a:t>
            </a:r>
            <a:r>
              <a:rPr lang="en-US" dirty="0"/>
              <a:t>competitive </a:t>
            </a:r>
            <a:r>
              <a:rPr lang="en-US" dirty="0" smtClean="0"/>
              <a:t>advantage and </a:t>
            </a:r>
            <a:r>
              <a:rPr lang="en-US" dirty="0"/>
              <a:t>minimizes competitive </a:t>
            </a:r>
            <a:r>
              <a:rPr lang="en-US" dirty="0" smtClean="0"/>
              <a:t>disadvantage</a:t>
            </a:r>
          </a:p>
          <a:p>
            <a:pPr lvl="1"/>
            <a:r>
              <a:rPr lang="en-US" dirty="0"/>
              <a:t>c</a:t>
            </a:r>
            <a:r>
              <a:rPr lang="en-US" dirty="0" smtClean="0"/>
              <a:t>orporate, business, functional</a:t>
            </a:r>
            <a:endParaRPr lang="en-US" dirty="0"/>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26</a:t>
            </a:fld>
            <a:endParaRPr lang="en-US" dirty="0"/>
          </a:p>
        </p:txBody>
      </p:sp>
    </p:spTree>
    <p:extLst>
      <p:ext uri="{BB962C8B-B14F-4D97-AF65-F5344CB8AC3E}">
        <p14:creationId xmlns:p14="http://schemas.microsoft.com/office/powerpoint/2010/main" xmlns="" val="2734694831"/>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Strategy</a:t>
            </a:r>
            <a:endParaRPr lang="en-US" dirty="0"/>
          </a:p>
        </p:txBody>
      </p:sp>
      <p:sp>
        <p:nvSpPr>
          <p:cNvPr id="3" name="Footer Placeholder 2"/>
          <p:cNvSpPr>
            <a:spLocks noGrp="1"/>
          </p:cNvSpPr>
          <p:nvPr>
            <p:ph type="ftr" sz="quarter" idx="11"/>
          </p:nvPr>
        </p:nvSpPr>
        <p:spPr/>
        <p:txBody>
          <a:bodyPr/>
          <a:lstStyle/>
          <a:p>
            <a:r>
              <a:rPr lang="en-US" dirty="0" smtClean="0"/>
              <a:t>Copyright © 2015 Pearson Education, Inc. </a:t>
            </a:r>
            <a:endParaRPr lang="en-US" dirty="0"/>
          </a:p>
        </p:txBody>
      </p:sp>
      <p:sp>
        <p:nvSpPr>
          <p:cNvPr id="4" name="Slide Number Placeholder 3"/>
          <p:cNvSpPr>
            <a:spLocks noGrp="1"/>
          </p:cNvSpPr>
          <p:nvPr>
            <p:ph type="sldNum" sz="quarter" idx="12"/>
          </p:nvPr>
        </p:nvSpPr>
        <p:spPr/>
        <p:txBody>
          <a:bodyPr/>
          <a:lstStyle/>
          <a:p>
            <a:r>
              <a:rPr lang="en-US" dirty="0" smtClean="0"/>
              <a:t>1-</a:t>
            </a:r>
            <a:fld id="{3BA836C6-F704-448B-94C4-5B456B503172}" type="slidenum">
              <a:rPr lang="en-US" smtClean="0"/>
              <a:pPr/>
              <a:t>27</a:t>
            </a:fld>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71700" y="1676400"/>
            <a:ext cx="4800600" cy="472601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55763107"/>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Basic </a:t>
            </a:r>
            <a:r>
              <a:rPr lang="en-US" dirty="0"/>
              <a:t>Model of Strategic Management</a:t>
            </a:r>
          </a:p>
        </p:txBody>
      </p:sp>
      <p:sp>
        <p:nvSpPr>
          <p:cNvPr id="38916" name="Rectangle 3"/>
          <p:cNvSpPr>
            <a:spLocks noGrp="1" noChangeArrowheads="1"/>
          </p:cNvSpPr>
          <p:nvPr>
            <p:ph idx="1"/>
          </p:nvPr>
        </p:nvSpPr>
        <p:spPr/>
        <p:txBody>
          <a:bodyPr/>
          <a:lstStyle/>
          <a:p>
            <a:r>
              <a:rPr lang="en-US" altLang="en-US" b="1" dirty="0" smtClean="0"/>
              <a:t>Policy</a:t>
            </a:r>
          </a:p>
          <a:p>
            <a:pPr lvl="1"/>
            <a:r>
              <a:rPr lang="en-US" dirty="0"/>
              <a:t>a broad guideline for decision making that links the formulation of a </a:t>
            </a:r>
            <a:r>
              <a:rPr lang="en-US" dirty="0" smtClean="0"/>
              <a:t>strategy with </a:t>
            </a:r>
            <a:r>
              <a:rPr lang="en-US" dirty="0"/>
              <a:t>its implementation</a:t>
            </a:r>
            <a:endParaRPr lang="en-US" altLang="en-US" dirty="0" smtClean="0"/>
          </a:p>
        </p:txBody>
      </p:sp>
      <p:sp>
        <p:nvSpPr>
          <p:cNvPr id="2" name="Footer Placeholder 1"/>
          <p:cNvSpPr>
            <a:spLocks noGrp="1"/>
          </p:cNvSpPr>
          <p:nvPr>
            <p:ph type="ftr" sz="quarter" idx="11"/>
          </p:nvPr>
        </p:nvSpPr>
        <p:spPr/>
        <p:txBody>
          <a:bodyPr/>
          <a:lstStyle/>
          <a:p>
            <a:r>
              <a:rPr lang="en-US" dirty="0" smtClean="0"/>
              <a:t>Copyright © 2015 Pearson Education, Inc. </a:t>
            </a:r>
            <a:endParaRPr lang="en-US" dirty="0"/>
          </a:p>
        </p:txBody>
      </p:sp>
      <p:sp>
        <p:nvSpPr>
          <p:cNvPr id="38915" name="Slide Number Placeholder 6"/>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3B3D404C-28F0-46C0-B438-0DAB53E8D363}" type="slidenum">
              <a:rPr lang="en-US" altLang="en-US" sz="1200" smtClean="0"/>
              <a:pPr/>
              <a:t>28</a:t>
            </a:fld>
            <a:endParaRPr lang="en-US" altLang="en-US" sz="1200" dirty="0"/>
          </a:p>
        </p:txBody>
      </p:sp>
    </p:spTree>
    <p:extLst>
      <p:ext uri="{BB962C8B-B14F-4D97-AF65-F5344CB8AC3E}">
        <p14:creationId xmlns:p14="http://schemas.microsoft.com/office/powerpoint/2010/main" xmlns="" val="2499362957"/>
      </p:ext>
    </p:extLst>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Basic Model of Strategic Management</a:t>
            </a:r>
            <a:endParaRPr lang="en-US" dirty="0"/>
          </a:p>
        </p:txBody>
      </p:sp>
      <p:sp>
        <p:nvSpPr>
          <p:cNvPr id="40964" name="Rectangle 2"/>
          <p:cNvSpPr>
            <a:spLocks noGrp="1" noChangeArrowheads="1"/>
          </p:cNvSpPr>
          <p:nvPr>
            <p:ph idx="1"/>
          </p:nvPr>
        </p:nvSpPr>
        <p:spPr/>
        <p:txBody>
          <a:bodyPr/>
          <a:lstStyle/>
          <a:p>
            <a:r>
              <a:rPr lang="en-US" b="1" dirty="0"/>
              <a:t>Strategy implementation </a:t>
            </a:r>
            <a:endParaRPr lang="en-US" dirty="0"/>
          </a:p>
          <a:p>
            <a:pPr lvl="1"/>
            <a:r>
              <a:rPr lang="en-US" dirty="0" smtClean="0"/>
              <a:t>a </a:t>
            </a:r>
            <a:r>
              <a:rPr lang="en-US" dirty="0"/>
              <a:t>process by which strategies and policies are put into </a:t>
            </a:r>
            <a:r>
              <a:rPr lang="en-US" dirty="0" smtClean="0"/>
              <a:t>action through </a:t>
            </a:r>
            <a:r>
              <a:rPr lang="en-US" dirty="0"/>
              <a:t>the development of programs, </a:t>
            </a:r>
            <a:r>
              <a:rPr lang="en-US" dirty="0" smtClean="0"/>
              <a:t>budgets </a:t>
            </a:r>
            <a:r>
              <a:rPr lang="en-US" dirty="0"/>
              <a:t>and </a:t>
            </a:r>
            <a:r>
              <a:rPr lang="en-US" dirty="0" smtClean="0"/>
              <a:t>procedures</a:t>
            </a:r>
            <a:endParaRPr lang="en-US" altLang="en-US" dirty="0" smtClean="0"/>
          </a:p>
        </p:txBody>
      </p:sp>
      <p:sp>
        <p:nvSpPr>
          <p:cNvPr id="2" name="Footer Placeholder 1"/>
          <p:cNvSpPr>
            <a:spLocks noGrp="1"/>
          </p:cNvSpPr>
          <p:nvPr>
            <p:ph type="ftr" sz="quarter" idx="11"/>
          </p:nvPr>
        </p:nvSpPr>
        <p:spPr/>
        <p:txBody>
          <a:bodyPr/>
          <a:lstStyle/>
          <a:p>
            <a:r>
              <a:rPr lang="en-US" altLang="en-US" dirty="0" smtClean="0"/>
              <a:t>Copyright © 2015 Pearson Education, Inc. </a:t>
            </a:r>
            <a:endParaRPr lang="en-US" altLang="en-US" dirty="0"/>
          </a:p>
        </p:txBody>
      </p:sp>
      <p:sp>
        <p:nvSpPr>
          <p:cNvPr id="40963" name="Slide Number Placeholder 7"/>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6A1B9962-2B32-4352-93E0-F7260363B8AC}" type="slidenum">
              <a:rPr lang="en-US" altLang="en-US" sz="1200" smtClean="0"/>
              <a:pPr/>
              <a:t>29</a:t>
            </a:fld>
            <a:endParaRPr lang="en-US" altLang="en-US" sz="1200" dirty="0"/>
          </a:p>
        </p:txBody>
      </p:sp>
    </p:spTree>
    <p:extLst>
      <p:ext uri="{BB962C8B-B14F-4D97-AF65-F5344CB8AC3E}">
        <p14:creationId xmlns:p14="http://schemas.microsoft.com/office/powerpoint/2010/main" xmlns="" val="3554821111"/>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Identify some common triggering </a:t>
            </a:r>
            <a:r>
              <a:rPr lang="en-US" dirty="0" smtClean="0"/>
              <a:t>events that </a:t>
            </a:r>
            <a:r>
              <a:rPr lang="en-US" dirty="0"/>
              <a:t>act as stimuli for strategic change</a:t>
            </a:r>
          </a:p>
          <a:p>
            <a:r>
              <a:rPr lang="en-US" dirty="0" smtClean="0"/>
              <a:t>Understand </a:t>
            </a:r>
            <a:r>
              <a:rPr lang="en-US" dirty="0"/>
              <a:t>strategic </a:t>
            </a:r>
            <a:r>
              <a:rPr lang="en-US" dirty="0" smtClean="0"/>
              <a:t>decision-making modes</a:t>
            </a:r>
            <a:endParaRPr lang="en-US" dirty="0"/>
          </a:p>
          <a:p>
            <a:r>
              <a:rPr lang="en-US" dirty="0" smtClean="0"/>
              <a:t>Use </a:t>
            </a:r>
            <a:r>
              <a:rPr lang="en-US" dirty="0"/>
              <a:t>the strategic audit as a method of </a:t>
            </a:r>
            <a:r>
              <a:rPr lang="en-US" dirty="0" smtClean="0"/>
              <a:t>analyzing corporate </a:t>
            </a:r>
            <a:r>
              <a:rPr lang="en-US" dirty="0"/>
              <a:t>functions and activities</a:t>
            </a:r>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3</a:t>
            </a:fld>
            <a:endParaRPr lang="en-US" dirty="0"/>
          </a:p>
        </p:txBody>
      </p:sp>
    </p:spTree>
    <p:extLst>
      <p:ext uri="{BB962C8B-B14F-4D97-AF65-F5344CB8AC3E}">
        <p14:creationId xmlns:p14="http://schemas.microsoft.com/office/powerpoint/2010/main" xmlns="" val="2584639068"/>
      </p:ext>
    </p:extLst>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a:t>
            </a:r>
            <a:r>
              <a:rPr lang="en-US" dirty="0"/>
              <a:t>Model of Strategic Management</a:t>
            </a:r>
          </a:p>
        </p:txBody>
      </p:sp>
      <p:sp>
        <p:nvSpPr>
          <p:cNvPr id="3" name="Content Placeholder 2"/>
          <p:cNvSpPr>
            <a:spLocks noGrp="1"/>
          </p:cNvSpPr>
          <p:nvPr>
            <p:ph idx="1"/>
          </p:nvPr>
        </p:nvSpPr>
        <p:spPr/>
        <p:txBody>
          <a:bodyPr/>
          <a:lstStyle/>
          <a:p>
            <a:r>
              <a:rPr lang="en-US" b="1" dirty="0"/>
              <a:t>Evaluation and control </a:t>
            </a:r>
            <a:endParaRPr lang="en-US" dirty="0"/>
          </a:p>
          <a:p>
            <a:pPr lvl="1"/>
            <a:r>
              <a:rPr lang="en-US" dirty="0" smtClean="0"/>
              <a:t>a </a:t>
            </a:r>
            <a:r>
              <a:rPr lang="en-US" dirty="0"/>
              <a:t>process in which corporate activities and performance </a:t>
            </a:r>
            <a:r>
              <a:rPr lang="en-US" dirty="0" smtClean="0"/>
              <a:t>results are </a:t>
            </a:r>
            <a:r>
              <a:rPr lang="en-US" dirty="0"/>
              <a:t>monitored so that </a:t>
            </a:r>
            <a:r>
              <a:rPr lang="en-US" dirty="0" smtClean="0"/>
              <a:t>  actual </a:t>
            </a:r>
            <a:r>
              <a:rPr lang="en-US" dirty="0"/>
              <a:t>performance can be compared with desired </a:t>
            </a:r>
            <a:r>
              <a:rPr lang="en-US" dirty="0" smtClean="0"/>
              <a:t>performance</a:t>
            </a:r>
            <a:endParaRPr lang="en-US" dirty="0"/>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30</a:t>
            </a:fld>
            <a:endParaRPr lang="en-US" dirty="0"/>
          </a:p>
        </p:txBody>
      </p:sp>
    </p:spTree>
    <p:extLst>
      <p:ext uri="{BB962C8B-B14F-4D97-AF65-F5344CB8AC3E}">
        <p14:creationId xmlns:p14="http://schemas.microsoft.com/office/powerpoint/2010/main" xmlns="" val="3017158412"/>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Basic Model of Strategic Management</a:t>
            </a:r>
            <a:endParaRPr lang="en-US" dirty="0"/>
          </a:p>
        </p:txBody>
      </p:sp>
      <p:sp>
        <p:nvSpPr>
          <p:cNvPr id="43012" name="Rectangle 2"/>
          <p:cNvSpPr>
            <a:spLocks noGrp="1" noChangeArrowheads="1"/>
          </p:cNvSpPr>
          <p:nvPr>
            <p:ph idx="1"/>
          </p:nvPr>
        </p:nvSpPr>
        <p:spPr/>
        <p:txBody>
          <a:bodyPr/>
          <a:lstStyle/>
          <a:p>
            <a:r>
              <a:rPr lang="en-US" altLang="en-US" b="1" dirty="0" smtClean="0"/>
              <a:t>Performance</a:t>
            </a:r>
          </a:p>
          <a:p>
            <a:pPr lvl="1"/>
            <a:r>
              <a:rPr lang="en-US" altLang="en-US" dirty="0" smtClean="0"/>
              <a:t>the end result of organizational activities</a:t>
            </a:r>
          </a:p>
          <a:p>
            <a:pPr lvl="1"/>
            <a:r>
              <a:rPr lang="en-US" dirty="0"/>
              <a:t>includes the actual outcomes of </a:t>
            </a:r>
            <a:r>
              <a:rPr lang="en-US" dirty="0" smtClean="0"/>
              <a:t>the strategic </a:t>
            </a:r>
            <a:r>
              <a:rPr lang="en-US" dirty="0"/>
              <a:t>management </a:t>
            </a:r>
            <a:r>
              <a:rPr lang="en-US" dirty="0" smtClean="0"/>
              <a:t>process</a:t>
            </a:r>
          </a:p>
          <a:p>
            <a:r>
              <a:rPr lang="en-US" altLang="en-US" b="1" dirty="0"/>
              <a:t>Feedback/Learning </a:t>
            </a:r>
            <a:r>
              <a:rPr lang="en-US" altLang="en-US" b="1" dirty="0" smtClean="0"/>
              <a:t>process</a:t>
            </a:r>
            <a:endParaRPr lang="en-US" altLang="en-US" b="1" dirty="0"/>
          </a:p>
          <a:p>
            <a:pPr lvl="1"/>
            <a:r>
              <a:rPr lang="en-US" altLang="en-US" dirty="0"/>
              <a:t>revise or correct decisions based on performance</a:t>
            </a:r>
          </a:p>
          <a:p>
            <a:pPr lvl="1"/>
            <a:endParaRPr lang="en-US" altLang="en-US" dirty="0" smtClean="0"/>
          </a:p>
          <a:p>
            <a:endParaRPr lang="en-US" altLang="en-US" dirty="0" smtClean="0"/>
          </a:p>
        </p:txBody>
      </p:sp>
      <p:sp>
        <p:nvSpPr>
          <p:cNvPr id="2" name="Footer Placeholder 1"/>
          <p:cNvSpPr>
            <a:spLocks noGrp="1"/>
          </p:cNvSpPr>
          <p:nvPr>
            <p:ph type="ftr" sz="quarter" idx="11"/>
          </p:nvPr>
        </p:nvSpPr>
        <p:spPr/>
        <p:txBody>
          <a:bodyPr/>
          <a:lstStyle/>
          <a:p>
            <a:r>
              <a:rPr lang="en-US" altLang="en-US" dirty="0" smtClean="0"/>
              <a:t>Copyright © 2015 Pearson Education, Inc. </a:t>
            </a:r>
            <a:endParaRPr lang="en-US" altLang="en-US" dirty="0"/>
          </a:p>
        </p:txBody>
      </p:sp>
      <p:sp>
        <p:nvSpPr>
          <p:cNvPr id="43011" name="Slide Number Placeholder 7"/>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C8E85166-7AD3-4043-81AB-B5F64BD18ABE}" type="slidenum">
              <a:rPr lang="en-US" altLang="en-US" sz="1200" smtClean="0"/>
              <a:pPr/>
              <a:t>31</a:t>
            </a:fld>
            <a:endParaRPr lang="en-US" altLang="en-US" sz="1200" dirty="0"/>
          </a:p>
        </p:txBody>
      </p:sp>
    </p:spTree>
    <p:extLst>
      <p:ext uri="{BB962C8B-B14F-4D97-AF65-F5344CB8AC3E}">
        <p14:creationId xmlns:p14="http://schemas.microsoft.com/office/powerpoint/2010/main" xmlns="" val="3005077786"/>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normAutofit fontScale="90000"/>
          </a:bodyPr>
          <a:lstStyle/>
          <a:p>
            <a:r>
              <a:rPr lang="en-US" dirty="0" smtClean="0"/>
              <a:t>Initiation </a:t>
            </a:r>
            <a:r>
              <a:rPr lang="en-US" dirty="0"/>
              <a:t>of Strategy: Triggering Events</a:t>
            </a:r>
          </a:p>
        </p:txBody>
      </p:sp>
      <p:sp>
        <p:nvSpPr>
          <p:cNvPr id="11" name="Content Placeholder 10"/>
          <p:cNvSpPr>
            <a:spLocks noGrp="1"/>
          </p:cNvSpPr>
          <p:nvPr>
            <p:ph idx="1"/>
          </p:nvPr>
        </p:nvSpPr>
        <p:spPr/>
        <p:txBody>
          <a:bodyPr>
            <a:normAutofit/>
          </a:bodyPr>
          <a:lstStyle/>
          <a:p>
            <a:r>
              <a:rPr lang="en-US" altLang="en-US" b="1" dirty="0" smtClean="0"/>
              <a:t>Triggering event</a:t>
            </a:r>
          </a:p>
          <a:p>
            <a:pPr lvl="1"/>
            <a:r>
              <a:rPr lang="en-US" altLang="en-US" dirty="0" smtClean="0"/>
              <a:t>something that acts as a stimulus for a change in strategy and can include:</a:t>
            </a:r>
          </a:p>
          <a:p>
            <a:endParaRPr lang="en-US" altLang="en-US" sz="500" dirty="0" smtClean="0"/>
          </a:p>
          <a:p>
            <a:pPr lvl="2"/>
            <a:r>
              <a:rPr lang="en-US" altLang="en-US" sz="2800" dirty="0" smtClean="0"/>
              <a:t>New CEO</a:t>
            </a:r>
          </a:p>
          <a:p>
            <a:pPr lvl="2"/>
            <a:r>
              <a:rPr lang="en-US" altLang="en-US" sz="2800" dirty="0" smtClean="0"/>
              <a:t>External intervention</a:t>
            </a:r>
          </a:p>
          <a:p>
            <a:pPr lvl="2"/>
            <a:r>
              <a:rPr lang="en-US" altLang="en-US" sz="2800" dirty="0" smtClean="0"/>
              <a:t>Threat of change of ownership</a:t>
            </a:r>
          </a:p>
          <a:p>
            <a:pPr lvl="2"/>
            <a:r>
              <a:rPr lang="en-US" altLang="en-US" sz="2800" dirty="0" smtClean="0"/>
              <a:t>Performance gap</a:t>
            </a:r>
          </a:p>
          <a:p>
            <a:pPr lvl="2"/>
            <a:r>
              <a:rPr lang="en-US" altLang="en-US" sz="2800" dirty="0" smtClean="0"/>
              <a:t>Strategic inflection point</a:t>
            </a:r>
          </a:p>
          <a:p>
            <a:endParaRPr lang="en-US" dirty="0"/>
          </a:p>
        </p:txBody>
      </p:sp>
      <p:sp>
        <p:nvSpPr>
          <p:cNvPr id="2" name="Footer Placeholder 1"/>
          <p:cNvSpPr>
            <a:spLocks noGrp="1"/>
          </p:cNvSpPr>
          <p:nvPr>
            <p:ph type="ftr" sz="quarter" idx="11"/>
          </p:nvPr>
        </p:nvSpPr>
        <p:spPr/>
        <p:txBody>
          <a:bodyPr/>
          <a:lstStyle/>
          <a:p>
            <a:r>
              <a:rPr lang="en-US" altLang="en-US" dirty="0" smtClean="0"/>
              <a:t>Copyright © 2015 Pearson Education, Inc. </a:t>
            </a:r>
            <a:endParaRPr lang="en-US" altLang="en-US" dirty="0"/>
          </a:p>
        </p:txBody>
      </p:sp>
      <p:sp>
        <p:nvSpPr>
          <p:cNvPr id="44035" name="Slide Number Placeholder 4"/>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45FD7B33-250B-40FD-9969-2D5854301C84}" type="slidenum">
              <a:rPr lang="en-US" altLang="en-US" sz="1200" smtClean="0"/>
              <a:pPr/>
              <a:t>32</a:t>
            </a:fld>
            <a:endParaRPr lang="en-US" altLang="en-US" sz="1200" dirty="0"/>
          </a:p>
        </p:txBody>
      </p:sp>
    </p:spTree>
    <p:extLst>
      <p:ext uri="{BB962C8B-B14F-4D97-AF65-F5344CB8AC3E}">
        <p14:creationId xmlns:p14="http://schemas.microsoft.com/office/powerpoint/2010/main" xmlns="" val="1381232850"/>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Strategic </a:t>
            </a:r>
            <a:r>
              <a:rPr lang="en-US" dirty="0"/>
              <a:t>Decision Making</a:t>
            </a:r>
          </a:p>
        </p:txBody>
      </p:sp>
      <p:sp>
        <p:nvSpPr>
          <p:cNvPr id="45060" name="Rectangle 7"/>
          <p:cNvSpPr>
            <a:spLocks noGrp="1" noChangeArrowheads="1"/>
          </p:cNvSpPr>
          <p:nvPr>
            <p:ph idx="1"/>
          </p:nvPr>
        </p:nvSpPr>
        <p:spPr/>
        <p:txBody>
          <a:bodyPr>
            <a:normAutofit/>
          </a:bodyPr>
          <a:lstStyle/>
          <a:p>
            <a:r>
              <a:rPr lang="en-US" b="1" dirty="0" smtClean="0"/>
              <a:t>Strategic </a:t>
            </a:r>
            <a:r>
              <a:rPr lang="en-US" b="1" dirty="0"/>
              <a:t>decisions </a:t>
            </a:r>
            <a:endParaRPr lang="en-US" b="1" dirty="0" smtClean="0"/>
          </a:p>
          <a:p>
            <a:pPr lvl="1"/>
            <a:r>
              <a:rPr lang="en-US" dirty="0" smtClean="0"/>
              <a:t>deal </a:t>
            </a:r>
            <a:r>
              <a:rPr lang="en-US" dirty="0"/>
              <a:t>with the long-term future of an </a:t>
            </a:r>
            <a:r>
              <a:rPr lang="en-US" dirty="0" smtClean="0"/>
              <a:t>entire organization </a:t>
            </a:r>
            <a:r>
              <a:rPr lang="en-US" dirty="0"/>
              <a:t>and </a:t>
            </a:r>
            <a:r>
              <a:rPr lang="en-US" dirty="0" smtClean="0"/>
              <a:t>have three characteristics:</a:t>
            </a:r>
          </a:p>
          <a:p>
            <a:pPr lvl="2"/>
            <a:r>
              <a:rPr lang="en-US" sz="2800" dirty="0" smtClean="0"/>
              <a:t>Rare</a:t>
            </a:r>
          </a:p>
          <a:p>
            <a:pPr lvl="2"/>
            <a:r>
              <a:rPr lang="en-US" sz="2800" dirty="0" smtClean="0"/>
              <a:t>Consequential</a:t>
            </a:r>
          </a:p>
          <a:p>
            <a:pPr lvl="2"/>
            <a:r>
              <a:rPr lang="en-US" sz="2800" dirty="0" smtClean="0"/>
              <a:t>Directive</a:t>
            </a:r>
            <a:endParaRPr lang="en-US" altLang="en-US" sz="2800" dirty="0"/>
          </a:p>
          <a:p>
            <a:pPr lvl="1"/>
            <a:endParaRPr lang="en-US" altLang="en-US" dirty="0" smtClean="0"/>
          </a:p>
        </p:txBody>
      </p:sp>
      <p:sp>
        <p:nvSpPr>
          <p:cNvPr id="2" name="Footer Placeholder 1"/>
          <p:cNvSpPr>
            <a:spLocks noGrp="1"/>
          </p:cNvSpPr>
          <p:nvPr>
            <p:ph type="ftr" sz="quarter" idx="11"/>
          </p:nvPr>
        </p:nvSpPr>
        <p:spPr/>
        <p:txBody>
          <a:bodyPr/>
          <a:lstStyle/>
          <a:p>
            <a:r>
              <a:rPr lang="en-US" dirty="0" smtClean="0"/>
              <a:t>Copyright © 2015 Pearson Education, Inc. </a:t>
            </a:r>
            <a:endParaRPr lang="en-US" dirty="0"/>
          </a:p>
        </p:txBody>
      </p:sp>
      <p:sp>
        <p:nvSpPr>
          <p:cNvPr id="45059" name="Slide Number Placeholder 5"/>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7D706B8A-712C-4056-89FD-2FF9A2288E36}" type="slidenum">
              <a:rPr lang="en-US" altLang="en-US" sz="1200" smtClean="0"/>
              <a:pPr/>
              <a:t>33</a:t>
            </a:fld>
            <a:endParaRPr lang="en-US" altLang="en-US" sz="1200" dirty="0"/>
          </a:p>
        </p:txBody>
      </p:sp>
    </p:spTree>
    <p:extLst>
      <p:ext uri="{BB962C8B-B14F-4D97-AF65-F5344CB8AC3E}">
        <p14:creationId xmlns:p14="http://schemas.microsoft.com/office/powerpoint/2010/main" xmlns="" val="775632217"/>
      </p:ext>
    </p:extLst>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Three Characteristics of </a:t>
            </a:r>
            <a:br>
              <a:rPr lang="en-US" dirty="0" smtClean="0"/>
            </a:br>
            <a:r>
              <a:rPr lang="en-US" dirty="0" smtClean="0"/>
              <a:t>Strategic Decisions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Rare</a:t>
            </a:r>
          </a:p>
          <a:p>
            <a:pPr lvl="1"/>
            <a:r>
              <a:rPr lang="en-US" sz="2900" dirty="0" smtClean="0"/>
              <a:t>Strategic </a:t>
            </a:r>
            <a:r>
              <a:rPr lang="en-US" sz="2900" dirty="0"/>
              <a:t>decisions are unusual and typically have no precedent to follow.</a:t>
            </a:r>
          </a:p>
          <a:p>
            <a:r>
              <a:rPr lang="en-US" b="1" dirty="0" smtClean="0"/>
              <a:t>Consequential</a:t>
            </a:r>
          </a:p>
          <a:p>
            <a:pPr lvl="1"/>
            <a:r>
              <a:rPr lang="en-US" sz="2900" dirty="0" smtClean="0"/>
              <a:t>Strategic </a:t>
            </a:r>
            <a:r>
              <a:rPr lang="en-US" sz="2900" dirty="0"/>
              <a:t>decisions commit substantial resources and demand a </a:t>
            </a:r>
            <a:r>
              <a:rPr lang="en-US" sz="2900" dirty="0" smtClean="0"/>
              <a:t>great deal </a:t>
            </a:r>
            <a:r>
              <a:rPr lang="en-US" sz="2900" dirty="0"/>
              <a:t>of commitment from people at all levels.</a:t>
            </a:r>
          </a:p>
          <a:p>
            <a:r>
              <a:rPr lang="en-US" b="1" dirty="0" smtClean="0"/>
              <a:t>Directive</a:t>
            </a:r>
          </a:p>
          <a:p>
            <a:pPr lvl="1"/>
            <a:r>
              <a:rPr lang="en-US" sz="2900" dirty="0" smtClean="0"/>
              <a:t>Strategic </a:t>
            </a:r>
            <a:r>
              <a:rPr lang="en-US" sz="2900" dirty="0"/>
              <a:t>decisions set precedents for lesser decisions and future </a:t>
            </a:r>
            <a:r>
              <a:rPr lang="en-US" sz="2900" dirty="0" smtClean="0"/>
              <a:t>actions throughout </a:t>
            </a:r>
            <a:r>
              <a:rPr lang="en-US" sz="2900" dirty="0"/>
              <a:t>an organization</a:t>
            </a:r>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34</a:t>
            </a:fld>
            <a:endParaRPr lang="en-US" dirty="0"/>
          </a:p>
        </p:txBody>
      </p:sp>
    </p:spTree>
    <p:extLst>
      <p:ext uri="{BB962C8B-B14F-4D97-AF65-F5344CB8AC3E}">
        <p14:creationId xmlns:p14="http://schemas.microsoft.com/office/powerpoint/2010/main" xmlns="" val="470691917"/>
      </p:ext>
    </p:extLst>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ltLang="en-US" dirty="0" smtClean="0"/>
              <a:t>Mintzberg’s Modes of Strategic Decision Making</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xmlns="" val="4040689813"/>
              </p:ext>
            </p:extLst>
          </p:nvPr>
        </p:nvGraphicFramePr>
        <p:xfrm>
          <a:off x="457200" y="17526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r>
              <a:rPr lang="en-US" dirty="0" smtClean="0"/>
              <a:t>Copyright © 2015 Pearson Education, Inc. </a:t>
            </a:r>
            <a:endParaRPr lang="en-US" dirty="0"/>
          </a:p>
        </p:txBody>
      </p:sp>
      <p:sp>
        <p:nvSpPr>
          <p:cNvPr id="46083" name="Slide Number Placeholder 5"/>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22CCA2C6-7E01-4E33-9111-A22065DEDB8C}" type="slidenum">
              <a:rPr lang="en-US" altLang="en-US" sz="1200" smtClean="0"/>
              <a:pPr/>
              <a:t>35</a:t>
            </a:fld>
            <a:endParaRPr lang="en-US" altLang="en-US" sz="1200" dirty="0"/>
          </a:p>
        </p:txBody>
      </p:sp>
    </p:spTree>
    <p:extLst>
      <p:ext uri="{BB962C8B-B14F-4D97-AF65-F5344CB8AC3E}">
        <p14:creationId xmlns:p14="http://schemas.microsoft.com/office/powerpoint/2010/main" xmlns="" val="3764448016"/>
      </p:ext>
    </p:extLst>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5"/>
          <p:cNvSpPr>
            <a:spLocks noGrp="1" noChangeArrowheads="1"/>
          </p:cNvSpPr>
          <p:nvPr>
            <p:ph type="title"/>
          </p:nvPr>
        </p:nvSpPr>
        <p:spPr/>
        <p:txBody>
          <a:bodyPr>
            <a:normAutofit/>
          </a:bodyPr>
          <a:lstStyle/>
          <a:p>
            <a:r>
              <a:rPr lang="en-US" altLang="en-US" dirty="0" smtClean="0"/>
              <a:t>Strategic Decision-Making Process</a:t>
            </a:r>
          </a:p>
        </p:txBody>
      </p:sp>
      <p:sp>
        <p:nvSpPr>
          <p:cNvPr id="47109" name="Rectangle 2"/>
          <p:cNvSpPr>
            <a:spLocks noGrp="1" noChangeArrowheads="1"/>
          </p:cNvSpPr>
          <p:nvPr>
            <p:ph type="body" sz="half" idx="1"/>
          </p:nvPr>
        </p:nvSpPr>
        <p:spPr/>
        <p:txBody>
          <a:bodyPr>
            <a:normAutofit fontScale="92500" lnSpcReduction="20000"/>
          </a:bodyPr>
          <a:lstStyle/>
          <a:p>
            <a:pPr marL="514350" indent="-514350">
              <a:buSzPct val="100000"/>
              <a:buFont typeface="+mj-lt"/>
              <a:buAutoNum type="arabicPeriod"/>
            </a:pPr>
            <a:r>
              <a:rPr lang="en-US" altLang="en-US" dirty="0" smtClean="0"/>
              <a:t>Evaluate current performance results</a:t>
            </a:r>
          </a:p>
          <a:p>
            <a:pPr marL="514350" indent="-514350">
              <a:buSzPct val="100000"/>
              <a:buFont typeface="+mj-lt"/>
              <a:buAutoNum type="arabicPeriod"/>
            </a:pPr>
            <a:r>
              <a:rPr lang="en-US" altLang="en-US" dirty="0" smtClean="0"/>
              <a:t>Review corporate governance</a:t>
            </a:r>
          </a:p>
          <a:p>
            <a:pPr marL="514350" indent="-514350">
              <a:buSzPct val="100000"/>
              <a:buFont typeface="+mj-lt"/>
              <a:buAutoNum type="arabicPeriod"/>
            </a:pPr>
            <a:r>
              <a:rPr lang="en-US" altLang="en-US" dirty="0" smtClean="0"/>
              <a:t>Scan and assess the external environment</a:t>
            </a:r>
          </a:p>
          <a:p>
            <a:pPr marL="514350" indent="-514350">
              <a:buSzPct val="100000"/>
              <a:buFont typeface="+mj-lt"/>
              <a:buAutoNum type="arabicPeriod"/>
            </a:pPr>
            <a:r>
              <a:rPr lang="en-US" altLang="en-US" dirty="0" smtClean="0"/>
              <a:t>Scan and assess the internal corporate environment</a:t>
            </a:r>
          </a:p>
          <a:p>
            <a:pPr marL="514350" indent="-514350">
              <a:buSzPct val="100000"/>
              <a:buFont typeface="+mj-lt"/>
              <a:buAutoNum type="arabicPeriod"/>
            </a:pPr>
            <a:r>
              <a:rPr lang="en-US" altLang="en-US" dirty="0" smtClean="0"/>
              <a:t>Analyze strategic (SWOT) factors</a:t>
            </a:r>
          </a:p>
          <a:p>
            <a:pPr marL="514350" indent="-514350">
              <a:buSzPct val="100000"/>
              <a:buFont typeface="+mj-lt"/>
              <a:buAutoNum type="arabicPeriod"/>
            </a:pPr>
            <a:r>
              <a:rPr lang="en-US" altLang="en-US" dirty="0" smtClean="0"/>
              <a:t>Generate, evaluate and select the best alternative strategy</a:t>
            </a:r>
          </a:p>
          <a:p>
            <a:pPr marL="514350" indent="-514350">
              <a:buSzPct val="100000"/>
              <a:buFont typeface="+mj-lt"/>
              <a:buAutoNum type="arabicPeriod"/>
            </a:pPr>
            <a:r>
              <a:rPr lang="en-US" altLang="en-US" dirty="0" smtClean="0"/>
              <a:t>Implement selected strategies</a:t>
            </a:r>
          </a:p>
          <a:p>
            <a:pPr marL="514350" indent="-514350">
              <a:buSzPct val="100000"/>
              <a:buFont typeface="+mj-lt"/>
              <a:buAutoNum type="arabicPeriod"/>
            </a:pPr>
            <a:r>
              <a:rPr lang="en-US" altLang="en-US" dirty="0" smtClean="0"/>
              <a:t>Evaluate implemented strategies</a:t>
            </a:r>
          </a:p>
          <a:p>
            <a:endParaRPr lang="en-US" altLang="en-US" dirty="0" smtClean="0"/>
          </a:p>
        </p:txBody>
      </p:sp>
      <p:sp>
        <p:nvSpPr>
          <p:cNvPr id="2" name="Footer Placeholder 1"/>
          <p:cNvSpPr>
            <a:spLocks noGrp="1"/>
          </p:cNvSpPr>
          <p:nvPr>
            <p:ph type="ftr" sz="quarter" idx="11"/>
          </p:nvPr>
        </p:nvSpPr>
        <p:spPr/>
        <p:txBody>
          <a:bodyPr/>
          <a:lstStyle/>
          <a:p>
            <a:r>
              <a:rPr lang="en-US" dirty="0" smtClean="0"/>
              <a:t>Copyright © 2015 Pearson Education, Inc. </a:t>
            </a:r>
            <a:endParaRPr lang="en-US" dirty="0"/>
          </a:p>
        </p:txBody>
      </p:sp>
      <p:sp>
        <p:nvSpPr>
          <p:cNvPr id="47107" name="Slide Number Placeholder 6"/>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9E9D368E-13C5-4ED9-9934-7AA4BC2B1C8B}" type="slidenum">
              <a:rPr lang="en-US" altLang="en-US" sz="1200" smtClean="0"/>
              <a:pPr/>
              <a:t>36</a:t>
            </a:fld>
            <a:endParaRPr lang="en-US" altLang="en-US" sz="1200" dirty="0"/>
          </a:p>
        </p:txBody>
      </p:sp>
    </p:spTree>
    <p:extLst>
      <p:ext uri="{BB962C8B-B14F-4D97-AF65-F5344CB8AC3E}">
        <p14:creationId xmlns:p14="http://schemas.microsoft.com/office/powerpoint/2010/main" xmlns="" val="3301350265"/>
      </p:ext>
    </p:extLst>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Strategic Decision-Making </a:t>
            </a:r>
            <a:r>
              <a:rPr lang="en-US" dirty="0"/>
              <a:t>Process</a:t>
            </a:r>
          </a:p>
        </p:txBody>
      </p:sp>
      <p:sp>
        <p:nvSpPr>
          <p:cNvPr id="2" name="Footer Placeholder 1"/>
          <p:cNvSpPr>
            <a:spLocks noGrp="1"/>
          </p:cNvSpPr>
          <p:nvPr>
            <p:ph type="ftr" sz="quarter" idx="11"/>
          </p:nvPr>
        </p:nvSpPr>
        <p:spPr/>
        <p:txBody>
          <a:bodyPr/>
          <a:lstStyle/>
          <a:p>
            <a:r>
              <a:rPr lang="en-US" altLang="en-US" dirty="0" smtClean="0"/>
              <a:t>Copyright © 2015 Pearson Education, Inc. </a:t>
            </a:r>
            <a:endParaRPr lang="en-US" altLang="en-US" dirty="0"/>
          </a:p>
        </p:txBody>
      </p:sp>
      <p:sp>
        <p:nvSpPr>
          <p:cNvPr id="48131" name="Slide Number Placeholder 4"/>
          <p:cNvSpPr>
            <a:spLocks noGrp="1"/>
          </p:cNvSpPr>
          <p:nvPr>
            <p:ph type="sldNum" sz="quarter" idx="12"/>
          </p:nvPr>
        </p:nvSpPr>
        <p:spPr>
          <a:xfrm>
            <a:off x="7010400" y="6359857"/>
            <a:ext cx="21336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endParaRPr lang="en-US" altLang="en-US" sz="1400" dirty="0"/>
          </a:p>
          <a:p>
            <a:pPr eaLnBrk="1" hangingPunct="1"/>
            <a:r>
              <a:rPr lang="en-US" altLang="en-US" sz="1200" dirty="0"/>
              <a:t>1-</a:t>
            </a:r>
            <a:fld id="{F95866AA-81BB-4155-B2C8-07D74150D7F7}" type="slidenum">
              <a:rPr lang="en-US" altLang="en-US" sz="1200"/>
              <a:pPr eaLnBrk="1" hangingPunct="1"/>
              <a:t>37</a:t>
            </a:fld>
            <a:endParaRPr lang="en-US" altLang="en-US" sz="1200" dirty="0"/>
          </a:p>
        </p:txBody>
      </p:sp>
      <p:sp>
        <p:nvSpPr>
          <p:cNvPr id="6" name="TextBox 5"/>
          <p:cNvSpPr txBox="1"/>
          <p:nvPr/>
        </p:nvSpPr>
        <p:spPr>
          <a:xfrm>
            <a:off x="0" y="1676400"/>
            <a:ext cx="1524000" cy="381000"/>
          </a:xfrm>
          <a:prstGeom prst="rect">
            <a:avLst/>
          </a:prstGeom>
          <a:noFill/>
        </p:spPr>
        <p:txBody>
          <a:bodyPr wrap="square" rtlCol="0">
            <a:spAutoFit/>
          </a:bodyPr>
          <a:lstStyle/>
          <a:p>
            <a:r>
              <a:rPr lang="en-US" dirty="0" smtClean="0"/>
              <a:t>Figure 1-5</a:t>
            </a:r>
            <a:endParaRPr lang="en-US" dirty="0"/>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06664" y="1676400"/>
            <a:ext cx="5130672" cy="4648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82981105"/>
      </p:ext>
    </p:extLst>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Strategic Decision-Making Process</a:t>
            </a:r>
            <a:endParaRPr lang="en-US" dirty="0"/>
          </a:p>
        </p:txBody>
      </p:sp>
      <p:sp>
        <p:nvSpPr>
          <p:cNvPr id="2" name="Footer Placeholder 1"/>
          <p:cNvSpPr>
            <a:spLocks noGrp="1"/>
          </p:cNvSpPr>
          <p:nvPr>
            <p:ph type="ftr" sz="quarter" idx="11"/>
          </p:nvPr>
        </p:nvSpPr>
        <p:spPr/>
        <p:txBody>
          <a:bodyPr/>
          <a:lstStyle/>
          <a:p>
            <a:r>
              <a:rPr lang="en-US" dirty="0" smtClean="0"/>
              <a:t>Copyright © 2015 Pearson Education, Inc. </a:t>
            </a:r>
            <a:endParaRPr lang="en-US" dirty="0"/>
          </a:p>
        </p:txBody>
      </p:sp>
      <p:sp>
        <p:nvSpPr>
          <p:cNvPr id="51203" name="Slide Number Placeholder 6"/>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EF7DBECF-C2BB-4A3E-9FCF-F52F2EE9CC52}" type="slidenum">
              <a:rPr lang="en-US" altLang="en-US" sz="1200" smtClean="0"/>
              <a:pPr/>
              <a:t>38</a:t>
            </a:fld>
            <a:endParaRPr lang="en-US" altLang="en-US" sz="1200"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64376" y="1752600"/>
            <a:ext cx="6615249" cy="446131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 name="TextBox 9"/>
          <p:cNvSpPr txBox="1"/>
          <p:nvPr/>
        </p:nvSpPr>
        <p:spPr>
          <a:xfrm>
            <a:off x="0" y="1676400"/>
            <a:ext cx="1524000" cy="381000"/>
          </a:xfrm>
          <a:prstGeom prst="rect">
            <a:avLst/>
          </a:prstGeom>
          <a:noFill/>
        </p:spPr>
        <p:txBody>
          <a:bodyPr wrap="square" rtlCol="0">
            <a:spAutoFit/>
          </a:bodyPr>
          <a:lstStyle/>
          <a:p>
            <a:r>
              <a:rPr lang="en-US" dirty="0" smtClean="0"/>
              <a:t>Figure 1-5</a:t>
            </a:r>
            <a:endParaRPr lang="en-US" dirty="0"/>
          </a:p>
        </p:txBody>
      </p:sp>
    </p:spTree>
    <p:extLst>
      <p:ext uri="{BB962C8B-B14F-4D97-AF65-F5344CB8AC3E}">
        <p14:creationId xmlns:p14="http://schemas.microsoft.com/office/powerpoint/2010/main" xmlns="" val="3351507377"/>
      </p:ext>
    </p:extLst>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dirty="0" smtClean="0"/>
              <a:t>The </a:t>
            </a:r>
            <a:r>
              <a:rPr lang="en-US" dirty="0"/>
              <a:t>Strategic Audit: Aid to Strategic Decision Making</a:t>
            </a:r>
          </a:p>
        </p:txBody>
      </p:sp>
      <p:sp>
        <p:nvSpPr>
          <p:cNvPr id="13" name="Content Placeholder 12"/>
          <p:cNvSpPr>
            <a:spLocks noGrp="1"/>
          </p:cNvSpPr>
          <p:nvPr>
            <p:ph idx="1"/>
          </p:nvPr>
        </p:nvSpPr>
        <p:spPr/>
        <p:txBody>
          <a:bodyPr/>
          <a:lstStyle/>
          <a:p>
            <a:r>
              <a:rPr lang="en-US" altLang="en-US" b="1" dirty="0" smtClean="0"/>
              <a:t>Strategic audit </a:t>
            </a:r>
          </a:p>
          <a:p>
            <a:pPr lvl="1"/>
            <a:r>
              <a:rPr lang="en-US" altLang="en-US" dirty="0" smtClean="0"/>
              <a:t>provides a checklist of questions, by area or issue, that enables a systematic analysis to be made of various corporate functions and activities</a:t>
            </a:r>
          </a:p>
          <a:p>
            <a:endParaRPr lang="en-US" dirty="0"/>
          </a:p>
        </p:txBody>
      </p:sp>
      <p:sp>
        <p:nvSpPr>
          <p:cNvPr id="2" name="Footer Placeholder 1"/>
          <p:cNvSpPr>
            <a:spLocks noGrp="1"/>
          </p:cNvSpPr>
          <p:nvPr>
            <p:ph type="ftr" sz="quarter" idx="11"/>
          </p:nvPr>
        </p:nvSpPr>
        <p:spPr/>
        <p:txBody>
          <a:bodyPr/>
          <a:lstStyle/>
          <a:p>
            <a:r>
              <a:rPr lang="en-US" dirty="0" smtClean="0"/>
              <a:t>Copyright © 2015 Pearson Education, Inc. </a:t>
            </a:r>
            <a:endParaRPr lang="en-US" dirty="0"/>
          </a:p>
        </p:txBody>
      </p:sp>
      <p:sp>
        <p:nvSpPr>
          <p:cNvPr id="50179" name="Slide Number Placeholder 6"/>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129FFAF8-4BB7-4246-9D8E-3D5A95AF4186}" type="slidenum">
              <a:rPr lang="en-US" altLang="en-US" sz="1200" smtClean="0"/>
              <a:pPr/>
              <a:t>39</a:t>
            </a:fld>
            <a:endParaRPr lang="en-US" altLang="en-US" sz="1200" dirty="0"/>
          </a:p>
        </p:txBody>
      </p:sp>
    </p:spTree>
    <p:extLst>
      <p:ext uri="{BB962C8B-B14F-4D97-AF65-F5344CB8AC3E}">
        <p14:creationId xmlns:p14="http://schemas.microsoft.com/office/powerpoint/2010/main" xmlns="" val="2036786239"/>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The Study of Strategic Management</a:t>
            </a:r>
            <a:endParaRPr lang="en-US" dirty="0"/>
          </a:p>
        </p:txBody>
      </p:sp>
      <p:sp>
        <p:nvSpPr>
          <p:cNvPr id="19460" name="Rectangle 2"/>
          <p:cNvSpPr>
            <a:spLocks noGrp="1" noChangeArrowheads="1"/>
          </p:cNvSpPr>
          <p:nvPr>
            <p:ph idx="1"/>
          </p:nvPr>
        </p:nvSpPr>
        <p:spPr/>
        <p:txBody>
          <a:bodyPr/>
          <a:lstStyle/>
          <a:p>
            <a:r>
              <a:rPr lang="en-US" altLang="en-US" b="1" dirty="0" smtClean="0"/>
              <a:t>Strategic Management</a:t>
            </a:r>
          </a:p>
          <a:p>
            <a:pPr lvl="1"/>
            <a:r>
              <a:rPr lang="en-US" altLang="en-US" dirty="0" smtClean="0"/>
              <a:t>a set of managerial decisions and actions that determines the long-run performance of a corporation</a:t>
            </a:r>
          </a:p>
          <a:p>
            <a:endParaRPr lang="en-US" altLang="en-US" dirty="0" smtClean="0"/>
          </a:p>
          <a:p>
            <a:endParaRPr lang="en-US" altLang="en-US" dirty="0" smtClean="0"/>
          </a:p>
        </p:txBody>
      </p:sp>
      <p:sp>
        <p:nvSpPr>
          <p:cNvPr id="19459" name="Slide Number Placeholder 6"/>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CDF457B8-5B93-478B-AC05-B6F59B359553}" type="slidenum">
              <a:rPr lang="en-US" altLang="en-US" sz="1200" smtClean="0"/>
              <a:pPr/>
              <a:t>4</a:t>
            </a:fld>
            <a:endParaRPr lang="en-US" altLang="en-US" sz="1200" dirty="0"/>
          </a:p>
        </p:txBody>
      </p:sp>
      <p:sp>
        <p:nvSpPr>
          <p:cNvPr id="19" name="Footer Placeholder 18"/>
          <p:cNvSpPr>
            <a:spLocks noGrp="1"/>
          </p:cNvSpPr>
          <p:nvPr>
            <p:ph type="ftr" sz="quarter" idx="11"/>
          </p:nvPr>
        </p:nvSpPr>
        <p:spPr/>
        <p:txBody>
          <a:bodyPr/>
          <a:lstStyle/>
          <a:p>
            <a:r>
              <a:rPr lang="en-US" dirty="0" smtClean="0"/>
              <a:t>Copyright © 2015 Pearson Education, Inc. </a:t>
            </a:r>
            <a:endParaRPr lang="en-US" dirty="0"/>
          </a:p>
        </p:txBody>
      </p:sp>
    </p:spTree>
    <p:extLst>
      <p:ext uri="{BB962C8B-B14F-4D97-AF65-F5344CB8AC3E}">
        <p14:creationId xmlns:p14="http://schemas.microsoft.com/office/powerpoint/2010/main" xmlns="" val="541592271"/>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a:t>Study of Strategic Management</a:t>
            </a:r>
          </a:p>
        </p:txBody>
      </p:sp>
      <p:sp>
        <p:nvSpPr>
          <p:cNvPr id="3" name="Content Placeholder 2"/>
          <p:cNvSpPr>
            <a:spLocks noGrp="1"/>
          </p:cNvSpPr>
          <p:nvPr>
            <p:ph idx="1"/>
          </p:nvPr>
        </p:nvSpPr>
        <p:spPr/>
        <p:txBody>
          <a:bodyPr/>
          <a:lstStyle/>
          <a:p>
            <a:pPr marL="0" indent="0">
              <a:buNone/>
            </a:pPr>
            <a:r>
              <a:rPr lang="en-US" altLang="en-US" b="1" dirty="0" smtClean="0">
                <a:solidFill>
                  <a:schemeClr val="accent1">
                    <a:lumMod val="75000"/>
                  </a:schemeClr>
                </a:solidFill>
              </a:rPr>
              <a:t>Strategic Management </a:t>
            </a:r>
            <a:r>
              <a:rPr lang="en-US" altLang="en-US" dirty="0"/>
              <a:t>i</a:t>
            </a:r>
            <a:r>
              <a:rPr lang="en-US" altLang="en-US" dirty="0" smtClean="0"/>
              <a:t>ncludes</a:t>
            </a:r>
            <a:r>
              <a:rPr lang="en-US" altLang="en-US" dirty="0"/>
              <a:t>: </a:t>
            </a:r>
          </a:p>
          <a:p>
            <a:r>
              <a:rPr lang="en-US" altLang="en-US" dirty="0"/>
              <a:t>Internal and external environment scanning</a:t>
            </a:r>
          </a:p>
          <a:p>
            <a:r>
              <a:rPr lang="en-US" altLang="en-US" dirty="0"/>
              <a:t>Strategy formulation</a:t>
            </a:r>
          </a:p>
          <a:p>
            <a:r>
              <a:rPr lang="en-US" altLang="en-US" dirty="0"/>
              <a:t>Strategy implementation</a:t>
            </a:r>
          </a:p>
          <a:p>
            <a:r>
              <a:rPr lang="en-US" altLang="en-US" dirty="0"/>
              <a:t>Evaluation and control</a:t>
            </a:r>
          </a:p>
          <a:p>
            <a:endParaRPr lang="en-US" dirty="0"/>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5</a:t>
            </a:fld>
            <a:endParaRPr lang="en-US" dirty="0"/>
          </a:p>
        </p:txBody>
      </p:sp>
    </p:spTree>
    <p:extLst>
      <p:ext uri="{BB962C8B-B14F-4D97-AF65-F5344CB8AC3E}">
        <p14:creationId xmlns:p14="http://schemas.microsoft.com/office/powerpoint/2010/main" xmlns="" val="3381756275"/>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Phases of Strategic Management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3317877866"/>
              </p:ext>
            </p:extLst>
          </p:nvPr>
        </p:nvGraphicFramePr>
        <p:xfrm>
          <a:off x="457200" y="17526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6</a:t>
            </a:fld>
            <a:endParaRPr lang="en-US" dirty="0"/>
          </a:p>
        </p:txBody>
      </p:sp>
    </p:spTree>
    <p:extLst>
      <p:ext uri="{BB962C8B-B14F-4D97-AF65-F5344CB8AC3E}">
        <p14:creationId xmlns:p14="http://schemas.microsoft.com/office/powerpoint/2010/main" xmlns="" val="330632388"/>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t>Benefits </a:t>
            </a:r>
            <a:r>
              <a:rPr lang="en-US" altLang="en-US" dirty="0"/>
              <a:t>of Strategic Management</a:t>
            </a:r>
            <a:endParaRPr lang="en-US" dirty="0"/>
          </a:p>
        </p:txBody>
      </p:sp>
      <p:sp>
        <p:nvSpPr>
          <p:cNvPr id="3" name="Content Placeholder 2"/>
          <p:cNvSpPr>
            <a:spLocks noGrp="1"/>
          </p:cNvSpPr>
          <p:nvPr>
            <p:ph idx="1"/>
          </p:nvPr>
        </p:nvSpPr>
        <p:spPr/>
        <p:txBody>
          <a:bodyPr>
            <a:normAutofit/>
          </a:bodyPr>
          <a:lstStyle/>
          <a:p>
            <a:r>
              <a:rPr lang="en-US" sz="3000" dirty="0"/>
              <a:t>The attainment of an </a:t>
            </a:r>
            <a:r>
              <a:rPr lang="en-US" sz="3000" dirty="0">
                <a:solidFill>
                  <a:schemeClr val="accent1">
                    <a:lumMod val="75000"/>
                  </a:schemeClr>
                </a:solidFill>
              </a:rPr>
              <a:t>appropriate match</a:t>
            </a:r>
            <a:r>
              <a:rPr lang="en-US" sz="3000" dirty="0"/>
              <a:t>, or </a:t>
            </a:r>
            <a:r>
              <a:rPr lang="en-US" sz="3000" dirty="0">
                <a:solidFill>
                  <a:schemeClr val="accent1">
                    <a:lumMod val="75000"/>
                  </a:schemeClr>
                </a:solidFill>
              </a:rPr>
              <a:t>“fit,” </a:t>
            </a:r>
            <a:r>
              <a:rPr lang="en-US" sz="3000" dirty="0"/>
              <a:t>between </a:t>
            </a:r>
            <a:r>
              <a:rPr lang="en-US" sz="3000" dirty="0" smtClean="0"/>
              <a:t>an organization’s </a:t>
            </a:r>
            <a:r>
              <a:rPr lang="en-US" sz="3000" dirty="0"/>
              <a:t>environment and its strategy, </a:t>
            </a:r>
            <a:r>
              <a:rPr lang="en-US" sz="3000" dirty="0" smtClean="0"/>
              <a:t>structure </a:t>
            </a:r>
            <a:r>
              <a:rPr lang="en-US" sz="3000" dirty="0"/>
              <a:t>and processes has positive </a:t>
            </a:r>
            <a:r>
              <a:rPr lang="en-US" sz="3000" dirty="0" smtClean="0"/>
              <a:t>effects on </a:t>
            </a:r>
            <a:r>
              <a:rPr lang="en-US" sz="3000" dirty="0"/>
              <a:t>the organization’s </a:t>
            </a:r>
            <a:r>
              <a:rPr lang="en-US" sz="3000" dirty="0" smtClean="0"/>
              <a:t>performance.</a:t>
            </a:r>
          </a:p>
          <a:p>
            <a:endParaRPr lang="en-US" sz="800" dirty="0" smtClean="0"/>
          </a:p>
          <a:p>
            <a:r>
              <a:rPr lang="en-US" sz="3000" dirty="0" smtClean="0">
                <a:solidFill>
                  <a:schemeClr val="accent1">
                    <a:lumMod val="75000"/>
                  </a:schemeClr>
                </a:solidFill>
              </a:rPr>
              <a:t>Strategic </a:t>
            </a:r>
            <a:r>
              <a:rPr lang="en-US" sz="3000" dirty="0">
                <a:solidFill>
                  <a:schemeClr val="accent1">
                    <a:lumMod val="75000"/>
                  </a:schemeClr>
                </a:solidFill>
              </a:rPr>
              <a:t>planning </a:t>
            </a:r>
            <a:r>
              <a:rPr lang="en-US" sz="3000" dirty="0"/>
              <a:t>becomes increasingly important </a:t>
            </a:r>
            <a:r>
              <a:rPr lang="en-US" sz="3000" dirty="0" smtClean="0"/>
              <a:t>as the </a:t>
            </a:r>
            <a:r>
              <a:rPr lang="en-US" sz="3000" dirty="0"/>
              <a:t>environment becomes more unstable.</a:t>
            </a:r>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7</a:t>
            </a:fld>
            <a:endParaRPr lang="en-US" dirty="0"/>
          </a:p>
        </p:txBody>
      </p:sp>
    </p:spTree>
    <p:extLst>
      <p:ext uri="{BB962C8B-B14F-4D97-AF65-F5344CB8AC3E}">
        <p14:creationId xmlns:p14="http://schemas.microsoft.com/office/powerpoint/2010/main" xmlns="" val="2025809278"/>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t>Benefits of Strategic Management</a:t>
            </a:r>
            <a:endParaRPr lang="en-US" dirty="0"/>
          </a:p>
        </p:txBody>
      </p:sp>
      <p:sp>
        <p:nvSpPr>
          <p:cNvPr id="21508" name="Rectangle 6"/>
          <p:cNvSpPr>
            <a:spLocks noGrp="1" noChangeArrowheads="1"/>
          </p:cNvSpPr>
          <p:nvPr>
            <p:ph idx="1"/>
          </p:nvPr>
        </p:nvSpPr>
        <p:spPr/>
        <p:txBody>
          <a:bodyPr/>
          <a:lstStyle/>
          <a:p>
            <a:r>
              <a:rPr lang="en-US" altLang="en-US" dirty="0" smtClean="0"/>
              <a:t>Clearer sense of strategic vision for the firm</a:t>
            </a:r>
          </a:p>
          <a:p>
            <a:r>
              <a:rPr lang="en-US" altLang="en-US" dirty="0" smtClean="0"/>
              <a:t>Sharper focus on what is strategically important</a:t>
            </a:r>
          </a:p>
          <a:p>
            <a:r>
              <a:rPr lang="en-US" altLang="en-US" dirty="0" smtClean="0"/>
              <a:t>Improved understanding of a rapidly changing environment</a:t>
            </a:r>
          </a:p>
          <a:p>
            <a:endParaRPr lang="en-US" altLang="en-US" dirty="0" smtClean="0"/>
          </a:p>
        </p:txBody>
      </p:sp>
      <p:sp>
        <p:nvSpPr>
          <p:cNvPr id="21507" name="Slide Number Placeholder 6"/>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E0B0BB72-02E8-4109-A0D1-21013BFC158D}" type="slidenum">
              <a:rPr lang="en-US" altLang="en-US" sz="1200" smtClean="0"/>
              <a:pPr/>
              <a:t>8</a:t>
            </a:fld>
            <a:endParaRPr lang="en-US" altLang="en-US" sz="1200" dirty="0"/>
          </a:p>
        </p:txBody>
      </p:sp>
      <p:sp>
        <p:nvSpPr>
          <p:cNvPr id="6" name="Footer Placeholder 5"/>
          <p:cNvSpPr>
            <a:spLocks noGrp="1"/>
          </p:cNvSpPr>
          <p:nvPr>
            <p:ph type="ftr" sz="quarter" idx="11"/>
          </p:nvPr>
        </p:nvSpPr>
        <p:spPr/>
        <p:txBody>
          <a:bodyPr/>
          <a:lstStyle/>
          <a:p>
            <a:r>
              <a:rPr lang="en-US" dirty="0" smtClean="0"/>
              <a:t>Copyright © 2015 Pearson Education, Inc. </a:t>
            </a:r>
            <a:endParaRPr lang="en-US" dirty="0"/>
          </a:p>
        </p:txBody>
      </p:sp>
    </p:spTree>
    <p:extLst>
      <p:ext uri="{BB962C8B-B14F-4D97-AF65-F5344CB8AC3E}">
        <p14:creationId xmlns:p14="http://schemas.microsoft.com/office/powerpoint/2010/main" xmlns="" val="529405070"/>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Globalization</a:t>
            </a:r>
            <a:endParaRPr lang="en-US" dirty="0"/>
          </a:p>
        </p:txBody>
      </p:sp>
      <p:sp>
        <p:nvSpPr>
          <p:cNvPr id="9" name="Content Placeholder 8"/>
          <p:cNvSpPr>
            <a:spLocks noGrp="1"/>
          </p:cNvSpPr>
          <p:nvPr>
            <p:ph idx="1"/>
          </p:nvPr>
        </p:nvSpPr>
        <p:spPr/>
        <p:txBody>
          <a:bodyPr/>
          <a:lstStyle/>
          <a:p>
            <a:r>
              <a:rPr lang="en-US" b="1" dirty="0" smtClean="0"/>
              <a:t>Globalization</a:t>
            </a:r>
          </a:p>
          <a:p>
            <a:pPr lvl="1"/>
            <a:r>
              <a:rPr lang="en-US" dirty="0" smtClean="0"/>
              <a:t>the </a:t>
            </a:r>
            <a:r>
              <a:rPr lang="en-US" dirty="0"/>
              <a:t>integrated internationalization of </a:t>
            </a:r>
            <a:r>
              <a:rPr lang="en-US" dirty="0" smtClean="0"/>
              <a:t>markets and corporations</a:t>
            </a:r>
          </a:p>
          <a:p>
            <a:pPr lvl="1"/>
            <a:r>
              <a:rPr lang="en-US" dirty="0" smtClean="0"/>
              <a:t>has </a:t>
            </a:r>
            <a:r>
              <a:rPr lang="en-US" dirty="0"/>
              <a:t>changed the way modern corporations do </a:t>
            </a:r>
            <a:r>
              <a:rPr lang="en-US" dirty="0" smtClean="0"/>
              <a:t>business</a:t>
            </a:r>
            <a:endParaRPr lang="en-US" dirty="0"/>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9</a:t>
            </a:fld>
            <a:endParaRPr lang="en-US" dirty="0"/>
          </a:p>
        </p:txBody>
      </p:sp>
    </p:spTree>
    <p:extLst>
      <p:ext uri="{BB962C8B-B14F-4D97-AF65-F5344CB8AC3E}">
        <p14:creationId xmlns:p14="http://schemas.microsoft.com/office/powerpoint/2010/main" xmlns="" val="1124602167"/>
      </p:ext>
    </p:extLst>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5A59A193031B4FA3AE1695977455D5" ma:contentTypeVersion="12" ma:contentTypeDescription="Create a new document." ma:contentTypeScope="" ma:versionID="a3581080d66eeb7ee11c19a3d7816b27">
  <xsd:schema xmlns:xsd="http://www.w3.org/2001/XMLSchema" xmlns:xs="http://www.w3.org/2001/XMLSchema" xmlns:p="http://schemas.microsoft.com/office/2006/metadata/properties" xmlns:ns2="eef5d95b-3b6e-445f-86bc-bd4e6d561047" xmlns:ns3="d99a907f-d3cf-4d86-a8e4-943e2be70537" targetNamespace="http://schemas.microsoft.com/office/2006/metadata/properties" ma:root="true" ma:fieldsID="9d656c8ba25cb54d205cfe53aa7371a4" ns2:_="" ns3:_="">
    <xsd:import namespace="eef5d95b-3b6e-445f-86bc-bd4e6d561047"/>
    <xsd:import namespace="d99a907f-d3cf-4d86-a8e4-943e2be7053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5d95b-3b6e-445f-86bc-bd4e6d561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9a907f-d3cf-4d86-a8e4-943e2be7053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3EFA33-3BD5-44E7-8D9D-E0A8CD499E12}"/>
</file>

<file path=customXml/itemProps2.xml><?xml version="1.0" encoding="utf-8"?>
<ds:datastoreItem xmlns:ds="http://schemas.openxmlformats.org/officeDocument/2006/customXml" ds:itemID="{25C2CC02-E0F7-4E81-A71B-6A9BFB76F405}"/>
</file>

<file path=customXml/itemProps3.xml><?xml version="1.0" encoding="utf-8"?>
<ds:datastoreItem xmlns:ds="http://schemas.openxmlformats.org/officeDocument/2006/customXml" ds:itemID="{2640E574-8DF8-44D9-BB08-F6FF3F642924}"/>
</file>

<file path=docProps/app.xml><?xml version="1.0" encoding="utf-8"?>
<Properties xmlns="http://schemas.openxmlformats.org/officeDocument/2006/extended-properties" xmlns:vt="http://schemas.openxmlformats.org/officeDocument/2006/docPropsVTypes">
  <TotalTime>6000</TotalTime>
  <Words>2988</Words>
  <Application>Microsoft Office PowerPoint</Application>
  <PresentationFormat>On-screen Show (4:3)</PresentationFormat>
  <Paragraphs>357</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Basic Concepts of Strategic Management</vt:lpstr>
      <vt:lpstr>Learning Objectives</vt:lpstr>
      <vt:lpstr>Learning Objectives</vt:lpstr>
      <vt:lpstr>The Study of Strategic Management</vt:lpstr>
      <vt:lpstr>The Study of Strategic Management</vt:lpstr>
      <vt:lpstr>Phases of Strategic Management</vt:lpstr>
      <vt:lpstr>Benefits of Strategic Management</vt:lpstr>
      <vt:lpstr>Benefits of Strategic Management</vt:lpstr>
      <vt:lpstr>Impact of Globalization</vt:lpstr>
      <vt:lpstr>Impact of Innovation</vt:lpstr>
      <vt:lpstr>Impact of Sustainability</vt:lpstr>
      <vt:lpstr>Impact of Sustainability</vt:lpstr>
      <vt:lpstr>Theories of Organizational Adaptation</vt:lpstr>
      <vt:lpstr>Theories of Organizational Adaptation</vt:lpstr>
      <vt:lpstr>Theories of Organizational Adaptation</vt:lpstr>
      <vt:lpstr>Creating a Learning Organization</vt:lpstr>
      <vt:lpstr>Creating a Learning Organization</vt:lpstr>
      <vt:lpstr>Creating a Learning Organization</vt:lpstr>
      <vt:lpstr>Basic Model of Strategic Management</vt:lpstr>
      <vt:lpstr>Basic Elements of the Strategic Management Process</vt:lpstr>
      <vt:lpstr>Strategic Management Model</vt:lpstr>
      <vt:lpstr>Basic Model of Strategic Management</vt:lpstr>
      <vt:lpstr>Environmental Variables</vt:lpstr>
      <vt:lpstr>Basic Model of Strategic Management</vt:lpstr>
      <vt:lpstr>Basic Model of Strategic Management</vt:lpstr>
      <vt:lpstr>Basic Model of Strategic Management</vt:lpstr>
      <vt:lpstr>Hierarchy of Strategy</vt:lpstr>
      <vt:lpstr>Basic Model of Strategic Management</vt:lpstr>
      <vt:lpstr>Basic Model of Strategic Management</vt:lpstr>
      <vt:lpstr>Basic Model of Strategic Management</vt:lpstr>
      <vt:lpstr>Basic Model of Strategic Management</vt:lpstr>
      <vt:lpstr>Initiation of Strategy: Triggering Events</vt:lpstr>
      <vt:lpstr>Strategic Decision Making</vt:lpstr>
      <vt:lpstr>Three Characteristics of  Strategic Decisions</vt:lpstr>
      <vt:lpstr>Mintzberg’s Modes of Strategic Decision Making</vt:lpstr>
      <vt:lpstr>Strategic Decision-Making Process</vt:lpstr>
      <vt:lpstr>Strategic Decision-Making Process</vt:lpstr>
      <vt:lpstr>Strategic Decision-Making Process</vt:lpstr>
      <vt:lpstr>The Strategic Audit: Aid to Strategic Decision Making</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Bcox</dc:creator>
  <cp:lastModifiedBy>Hewlett-Packard Company</cp:lastModifiedBy>
  <cp:revision>46</cp:revision>
  <dcterms:created xsi:type="dcterms:W3CDTF">2013-09-21T18:13:02Z</dcterms:created>
  <dcterms:modified xsi:type="dcterms:W3CDTF">2021-10-13T04:26:31Z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0x010100075A59A193031B4FA3AE1695977455D5</vt:lpwstr>
  </property>
</Properties>
</file>