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5143500" type="screen16x9"/>
  <p:notesSz cx="6858000" cy="9144000"/>
  <p:embeddedFontLst>
    <p:embeddedFont>
      <p:font typeface="Robo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B6C1B4-97C0-4D1D-AD68-398E285BF4AE}" v="2" dt="2021-08-04T17:51:58.833"/>
    <p1510:client id="{D1CE4F50-FA4B-4D37-9F4A-1D425FBFE986}" v="4" dt="2021-08-10T11:01:02.587"/>
    <p1510:client id="{E5358C9D-8399-4A66-8F99-C9F6FDA135D3}" v="6" dt="2021-08-10T10:33:31.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ASVI THAKUR" userId="S::yashasvi.thakur@svkmmumbai.onmicrosoft.com::12985f46-0477-4936-9929-83a5994f0e6a" providerId="AD" clId="Web-{93B6C1B4-97C0-4D1D-AD68-398E285BF4AE}"/>
    <pc:docChg chg="sldOrd">
      <pc:chgData name="YASHASVI THAKUR" userId="S::yashasvi.thakur@svkmmumbai.onmicrosoft.com::12985f46-0477-4936-9929-83a5994f0e6a" providerId="AD" clId="Web-{93B6C1B4-97C0-4D1D-AD68-398E285BF4AE}" dt="2021-08-04T17:51:58.833" v="1"/>
      <pc:docMkLst>
        <pc:docMk/>
      </pc:docMkLst>
      <pc:sldChg chg="ord">
        <pc:chgData name="YASHASVI THAKUR" userId="S::yashasvi.thakur@svkmmumbai.onmicrosoft.com::12985f46-0477-4936-9929-83a5994f0e6a" providerId="AD" clId="Web-{93B6C1B4-97C0-4D1D-AD68-398E285BF4AE}" dt="2021-08-04T17:51:58.833" v="1"/>
        <pc:sldMkLst>
          <pc:docMk/>
          <pc:sldMk cId="0" sldId="265"/>
        </pc:sldMkLst>
      </pc:sldChg>
    </pc:docChg>
  </pc:docChgLst>
  <pc:docChgLst>
    <pc:chgData name="AARJAV HANSOTI - 70362019022" userId="S::aarjav.hansoti@svkmmumbai.onmicrosoft.com::c82d256e-2472-432a-ba54-db8cd45c00f5" providerId="AD" clId="Web-{D1CE4F50-FA4B-4D37-9F4A-1D425FBFE986}"/>
    <pc:docChg chg="modSld">
      <pc:chgData name="AARJAV HANSOTI - 70362019022" userId="S::aarjav.hansoti@svkmmumbai.onmicrosoft.com::c82d256e-2472-432a-ba54-db8cd45c00f5" providerId="AD" clId="Web-{D1CE4F50-FA4B-4D37-9F4A-1D425FBFE986}" dt="2021-08-10T11:01:02.587" v="3"/>
      <pc:docMkLst>
        <pc:docMk/>
      </pc:docMkLst>
      <pc:sldChg chg="delSp">
        <pc:chgData name="AARJAV HANSOTI - 70362019022" userId="S::aarjav.hansoti@svkmmumbai.onmicrosoft.com::c82d256e-2472-432a-ba54-db8cd45c00f5" providerId="AD" clId="Web-{D1CE4F50-FA4B-4D37-9F4A-1D425FBFE986}" dt="2021-08-10T11:00:51.243" v="0"/>
        <pc:sldMkLst>
          <pc:docMk/>
          <pc:sldMk cId="0" sldId="262"/>
        </pc:sldMkLst>
        <pc:spChg chg="del">
          <ac:chgData name="AARJAV HANSOTI - 70362019022" userId="S::aarjav.hansoti@svkmmumbai.onmicrosoft.com::c82d256e-2472-432a-ba54-db8cd45c00f5" providerId="AD" clId="Web-{D1CE4F50-FA4B-4D37-9F4A-1D425FBFE986}" dt="2021-08-10T11:00:51.243" v="0"/>
          <ac:spMkLst>
            <pc:docMk/>
            <pc:sldMk cId="0" sldId="262"/>
            <ac:spMk id="123" creationId="{00000000-0000-0000-0000-000000000000}"/>
          </ac:spMkLst>
        </pc:spChg>
      </pc:sldChg>
      <pc:sldChg chg="delSp">
        <pc:chgData name="AARJAV HANSOTI - 70362019022" userId="S::aarjav.hansoti@svkmmumbai.onmicrosoft.com::c82d256e-2472-432a-ba54-db8cd45c00f5" providerId="AD" clId="Web-{D1CE4F50-FA4B-4D37-9F4A-1D425FBFE986}" dt="2021-08-10T11:00:55.196" v="1"/>
        <pc:sldMkLst>
          <pc:docMk/>
          <pc:sldMk cId="0" sldId="263"/>
        </pc:sldMkLst>
        <pc:spChg chg="del">
          <ac:chgData name="AARJAV HANSOTI - 70362019022" userId="S::aarjav.hansoti@svkmmumbai.onmicrosoft.com::c82d256e-2472-432a-ba54-db8cd45c00f5" providerId="AD" clId="Web-{D1CE4F50-FA4B-4D37-9F4A-1D425FBFE986}" dt="2021-08-10T11:00:55.196" v="1"/>
          <ac:spMkLst>
            <pc:docMk/>
            <pc:sldMk cId="0" sldId="263"/>
            <ac:spMk id="131" creationId="{00000000-0000-0000-0000-000000000000}"/>
          </ac:spMkLst>
        </pc:spChg>
      </pc:sldChg>
      <pc:sldChg chg="delSp">
        <pc:chgData name="AARJAV HANSOTI - 70362019022" userId="S::aarjav.hansoti@svkmmumbai.onmicrosoft.com::c82d256e-2472-432a-ba54-db8cd45c00f5" providerId="AD" clId="Web-{D1CE4F50-FA4B-4D37-9F4A-1D425FBFE986}" dt="2021-08-10T11:01:02.587" v="3"/>
        <pc:sldMkLst>
          <pc:docMk/>
          <pc:sldMk cId="0" sldId="269"/>
        </pc:sldMkLst>
        <pc:spChg chg="del">
          <ac:chgData name="AARJAV HANSOTI - 70362019022" userId="S::aarjav.hansoti@svkmmumbai.onmicrosoft.com::c82d256e-2472-432a-ba54-db8cd45c00f5" providerId="AD" clId="Web-{D1CE4F50-FA4B-4D37-9F4A-1D425FBFE986}" dt="2021-08-10T11:01:02.587" v="3"/>
          <ac:spMkLst>
            <pc:docMk/>
            <pc:sldMk cId="0" sldId="269"/>
            <ac:spMk id="170" creationId="{00000000-0000-0000-0000-000000000000}"/>
          </ac:spMkLst>
        </pc:spChg>
      </pc:sldChg>
      <pc:sldChg chg="delSp">
        <pc:chgData name="AARJAV HANSOTI - 70362019022" userId="S::aarjav.hansoti@svkmmumbai.onmicrosoft.com::c82d256e-2472-432a-ba54-db8cd45c00f5" providerId="AD" clId="Web-{D1CE4F50-FA4B-4D37-9F4A-1D425FBFE986}" dt="2021-08-10T11:01:00.087" v="2"/>
        <pc:sldMkLst>
          <pc:docMk/>
          <pc:sldMk cId="0" sldId="270"/>
        </pc:sldMkLst>
        <pc:spChg chg="del">
          <ac:chgData name="AARJAV HANSOTI - 70362019022" userId="S::aarjav.hansoti@svkmmumbai.onmicrosoft.com::c82d256e-2472-432a-ba54-db8cd45c00f5" providerId="AD" clId="Web-{D1CE4F50-FA4B-4D37-9F4A-1D425FBFE986}" dt="2021-08-10T11:01:00.087" v="2"/>
          <ac:spMkLst>
            <pc:docMk/>
            <pc:sldMk cId="0" sldId="270"/>
            <ac:spMk id="176" creationId="{00000000-0000-0000-0000-000000000000}"/>
          </ac:spMkLst>
        </pc:spChg>
      </pc:sldChg>
    </pc:docChg>
  </pc:docChgLst>
  <pc:docChgLst>
    <pc:chgData name="AARJAV HANSOTI - 70362019022" userId="S::aarjav.hansoti@svkmmumbai.onmicrosoft.com::c82d256e-2472-432a-ba54-db8cd45c00f5" providerId="AD" clId="Web-{E5358C9D-8399-4A66-8F99-C9F6FDA135D3}"/>
    <pc:docChg chg="modSld">
      <pc:chgData name="AARJAV HANSOTI - 70362019022" userId="S::aarjav.hansoti@svkmmumbai.onmicrosoft.com::c82d256e-2472-432a-ba54-db8cd45c00f5" providerId="AD" clId="Web-{E5358C9D-8399-4A66-8F99-C9F6FDA135D3}" dt="2021-08-10T10:33:31.944" v="5"/>
      <pc:docMkLst>
        <pc:docMk/>
      </pc:docMkLst>
      <pc:sldChg chg="delSp">
        <pc:chgData name="AARJAV HANSOTI - 70362019022" userId="S::aarjav.hansoti@svkmmumbai.onmicrosoft.com::c82d256e-2472-432a-ba54-db8cd45c00f5" providerId="AD" clId="Web-{E5358C9D-8399-4A66-8F99-C9F6FDA135D3}" dt="2021-08-10T10:24:26.012" v="0"/>
        <pc:sldMkLst>
          <pc:docMk/>
          <pc:sldMk cId="0" sldId="265"/>
        </pc:sldMkLst>
        <pc:spChg chg="del">
          <ac:chgData name="AARJAV HANSOTI - 70362019022" userId="S::aarjav.hansoti@svkmmumbai.onmicrosoft.com::c82d256e-2472-432a-ba54-db8cd45c00f5" providerId="AD" clId="Web-{E5358C9D-8399-4A66-8F99-C9F6FDA135D3}" dt="2021-08-10T10:24:26.012" v="0"/>
          <ac:spMkLst>
            <pc:docMk/>
            <pc:sldMk cId="0" sldId="265"/>
            <ac:spMk id="146" creationId="{00000000-0000-0000-0000-000000000000}"/>
          </ac:spMkLst>
        </pc:spChg>
      </pc:sldChg>
      <pc:sldChg chg="delSp modSp">
        <pc:chgData name="AARJAV HANSOTI - 70362019022" userId="S::aarjav.hansoti@svkmmumbai.onmicrosoft.com::c82d256e-2472-432a-ba54-db8cd45c00f5" providerId="AD" clId="Web-{E5358C9D-8399-4A66-8F99-C9F6FDA135D3}" dt="2021-08-10T10:33:06.584" v="3" actId="1076"/>
        <pc:sldMkLst>
          <pc:docMk/>
          <pc:sldMk cId="0" sldId="266"/>
        </pc:sldMkLst>
        <pc:spChg chg="del">
          <ac:chgData name="AARJAV HANSOTI - 70362019022" userId="S::aarjav.hansoti@svkmmumbai.onmicrosoft.com::c82d256e-2472-432a-ba54-db8cd45c00f5" providerId="AD" clId="Web-{E5358C9D-8399-4A66-8F99-C9F6FDA135D3}" dt="2021-08-10T10:33:03.037" v="2"/>
          <ac:spMkLst>
            <pc:docMk/>
            <pc:sldMk cId="0" sldId="266"/>
            <ac:spMk id="152" creationId="{00000000-0000-0000-0000-000000000000}"/>
          </ac:spMkLst>
        </pc:spChg>
        <pc:spChg chg="mod">
          <ac:chgData name="AARJAV HANSOTI - 70362019022" userId="S::aarjav.hansoti@svkmmumbai.onmicrosoft.com::c82d256e-2472-432a-ba54-db8cd45c00f5" providerId="AD" clId="Web-{E5358C9D-8399-4A66-8F99-C9F6FDA135D3}" dt="2021-08-10T10:33:06.584" v="3" actId="1076"/>
          <ac:spMkLst>
            <pc:docMk/>
            <pc:sldMk cId="0" sldId="266"/>
            <ac:spMk id="153" creationId="{00000000-0000-0000-0000-000000000000}"/>
          </ac:spMkLst>
        </pc:spChg>
      </pc:sldChg>
      <pc:sldChg chg="delSp">
        <pc:chgData name="AARJAV HANSOTI - 70362019022" userId="S::aarjav.hansoti@svkmmumbai.onmicrosoft.com::c82d256e-2472-432a-ba54-db8cd45c00f5" providerId="AD" clId="Web-{E5358C9D-8399-4A66-8F99-C9F6FDA135D3}" dt="2021-08-10T10:33:31.944" v="5"/>
        <pc:sldMkLst>
          <pc:docMk/>
          <pc:sldMk cId="0" sldId="267"/>
        </pc:sldMkLst>
        <pc:spChg chg="del">
          <ac:chgData name="AARJAV HANSOTI - 70362019022" userId="S::aarjav.hansoti@svkmmumbai.onmicrosoft.com::c82d256e-2472-432a-ba54-db8cd45c00f5" providerId="AD" clId="Web-{E5358C9D-8399-4A66-8F99-C9F6FDA135D3}" dt="2021-08-10T10:33:31.944" v="5"/>
          <ac:spMkLst>
            <pc:docMk/>
            <pc:sldMk cId="0" sldId="267"/>
            <ac:spMk id="158" creationId="{00000000-0000-0000-0000-000000000000}"/>
          </ac:spMkLst>
        </pc:spChg>
      </pc:sldChg>
      <pc:sldChg chg="delSp">
        <pc:chgData name="AARJAV HANSOTI - 70362019022" userId="S::aarjav.hansoti@svkmmumbai.onmicrosoft.com::c82d256e-2472-432a-ba54-db8cd45c00f5" providerId="AD" clId="Web-{E5358C9D-8399-4A66-8F99-C9F6FDA135D3}" dt="2021-08-10T10:33:28.054" v="4"/>
        <pc:sldMkLst>
          <pc:docMk/>
          <pc:sldMk cId="0" sldId="268"/>
        </pc:sldMkLst>
        <pc:spChg chg="del">
          <ac:chgData name="AARJAV HANSOTI - 70362019022" userId="S::aarjav.hansoti@svkmmumbai.onmicrosoft.com::c82d256e-2472-432a-ba54-db8cd45c00f5" providerId="AD" clId="Web-{E5358C9D-8399-4A66-8F99-C9F6FDA135D3}" dt="2021-08-10T10:33:28.054" v="4"/>
          <ac:spMkLst>
            <pc:docMk/>
            <pc:sldMk cId="0" sldId="268"/>
            <ac:spMk id="16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fa195909b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fa195909b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fa195909b_0_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fa195909b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fa195909b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dfa195909b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fa195909b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fa195909b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fa195909b_0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fa195909b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dfa195909b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dfa195909b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fa195909b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fa195909b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fa195909b_0_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fa195909b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fa195909b_0_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fa195909b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fa195909b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fa195909b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fa195909b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fa195909b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fa195909b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fa195909b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fa195909b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dfa195909b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fa195909b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fa195909b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243374"/>
            <a:ext cx="8222100" cy="2370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Course: Cloud, Microservices &amp; Application (ElectiveI )</a:t>
            </a:r>
            <a:endParaRPr/>
          </a:p>
        </p:txBody>
      </p:sp>
      <p:sp>
        <p:nvSpPr>
          <p:cNvPr id="86" name="Google Shape;86;p13"/>
          <p:cNvSpPr txBox="1">
            <a:spLocks noGrp="1"/>
          </p:cNvSpPr>
          <p:nvPr>
            <p:ph type="subTitle" idx="1"/>
          </p:nvPr>
        </p:nvSpPr>
        <p:spPr>
          <a:xfrm>
            <a:off x="598100" y="2571751"/>
            <a:ext cx="8222100" cy="2370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1018"/>
              <a:buNone/>
            </a:pPr>
            <a:r>
              <a:rPr lang="en-GB" sz="2442"/>
              <a:t>UNIT I: INTRODUCTION</a:t>
            </a:r>
            <a:endParaRPr sz="2442"/>
          </a:p>
          <a:p>
            <a:pPr marL="0" lvl="0" indent="0" algn="ctr" rtl="0">
              <a:lnSpc>
                <a:spcPct val="80000"/>
              </a:lnSpc>
              <a:spcBef>
                <a:spcPts val="0"/>
              </a:spcBef>
              <a:spcAft>
                <a:spcPts val="0"/>
              </a:spcAft>
              <a:buSzPts val="1018"/>
              <a:buNone/>
            </a:pPr>
            <a:endParaRPr sz="2442"/>
          </a:p>
          <a:p>
            <a:pPr marL="0" lvl="0" indent="0" algn="ctr" rtl="0">
              <a:lnSpc>
                <a:spcPct val="80000"/>
              </a:lnSpc>
              <a:spcBef>
                <a:spcPts val="0"/>
              </a:spcBef>
              <a:spcAft>
                <a:spcPts val="0"/>
              </a:spcAft>
              <a:buSzPts val="1018"/>
              <a:buNone/>
            </a:pPr>
            <a:r>
              <a:rPr lang="en-GB" sz="2442"/>
              <a:t>SESSION 1</a:t>
            </a:r>
            <a:endParaRPr sz="2442"/>
          </a:p>
          <a:p>
            <a:pPr marL="0" lvl="0" indent="0" algn="ctr" rtl="0">
              <a:lnSpc>
                <a:spcPct val="80000"/>
              </a:lnSpc>
              <a:spcBef>
                <a:spcPts val="0"/>
              </a:spcBef>
              <a:spcAft>
                <a:spcPts val="0"/>
              </a:spcAft>
              <a:buSzPts val="1018"/>
              <a:buNone/>
            </a:pPr>
            <a:endParaRPr sz="2442"/>
          </a:p>
          <a:p>
            <a:pPr marL="0" lvl="0" indent="0" algn="ctr" rtl="0">
              <a:lnSpc>
                <a:spcPct val="80000"/>
              </a:lnSpc>
              <a:spcBef>
                <a:spcPts val="0"/>
              </a:spcBef>
              <a:spcAft>
                <a:spcPts val="0"/>
              </a:spcAft>
              <a:buSzPts val="1018"/>
              <a:buNone/>
            </a:pPr>
            <a:endParaRPr sz="2442"/>
          </a:p>
          <a:p>
            <a:pPr marL="0" lvl="0" indent="0" algn="ctr" rtl="0">
              <a:lnSpc>
                <a:spcPct val="80000"/>
              </a:lnSpc>
              <a:spcBef>
                <a:spcPts val="0"/>
              </a:spcBef>
              <a:spcAft>
                <a:spcPts val="0"/>
              </a:spcAft>
              <a:buSzPts val="1018"/>
              <a:buNone/>
            </a:pPr>
            <a:endParaRPr sz="2442"/>
          </a:p>
          <a:p>
            <a:pPr marL="0" lvl="0" indent="0" algn="l" rtl="0">
              <a:lnSpc>
                <a:spcPct val="80000"/>
              </a:lnSpc>
              <a:spcBef>
                <a:spcPts val="0"/>
              </a:spcBef>
              <a:spcAft>
                <a:spcPts val="0"/>
              </a:spcAft>
              <a:buSzPts val="1018"/>
              <a:buNone/>
            </a:pPr>
            <a:r>
              <a:rPr lang="en-GB" sz="2442"/>
              <a:t>Date: 14/7/2021</a:t>
            </a:r>
            <a:endParaRPr sz="2442"/>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22"/>
          <p:cNvSpPr txBox="1">
            <a:spLocks noGrp="1"/>
          </p:cNvSpPr>
          <p:nvPr>
            <p:ph type="body" idx="1"/>
          </p:nvPr>
        </p:nvSpPr>
        <p:spPr>
          <a:xfrm>
            <a:off x="311700" y="658050"/>
            <a:ext cx="8520600" cy="39108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AutoNum type="arabicPeriod"/>
            </a:pPr>
            <a:r>
              <a:rPr lang="en-GB" b="1"/>
              <a:t>On-demand self-service:</a:t>
            </a:r>
            <a:endParaRPr b="1"/>
          </a:p>
          <a:p>
            <a:pPr marL="0" lvl="0" indent="0" algn="l" rtl="0">
              <a:spcBef>
                <a:spcPts val="1200"/>
              </a:spcBef>
              <a:spcAft>
                <a:spcPts val="0"/>
              </a:spcAft>
              <a:buNone/>
            </a:pPr>
            <a:r>
              <a:rPr lang="en-GB"/>
              <a:t> A consumer can unilaterally provision computing capabilities, such as server time and network storage, as needed automatically without requiring human interaction with each service’s provider.</a:t>
            </a:r>
            <a:endParaRPr/>
          </a:p>
          <a:p>
            <a:pPr marL="0" lvl="0" indent="0" algn="l" rtl="0">
              <a:spcBef>
                <a:spcPts val="1200"/>
              </a:spcBef>
              <a:spcAft>
                <a:spcPts val="0"/>
              </a:spcAft>
              <a:buNone/>
            </a:pPr>
            <a:endParaRPr/>
          </a:p>
          <a:p>
            <a:pPr marL="457200" lvl="0" indent="-342900" algn="l" rtl="0">
              <a:spcBef>
                <a:spcPts val="1200"/>
              </a:spcBef>
              <a:spcAft>
                <a:spcPts val="0"/>
              </a:spcAft>
              <a:buSzPts val="1800"/>
              <a:buAutoNum type="arabicPeriod"/>
            </a:pPr>
            <a:r>
              <a:rPr lang="en-GB" b="1"/>
              <a:t>Broad network access:</a:t>
            </a:r>
            <a:endParaRPr b="1"/>
          </a:p>
          <a:p>
            <a:pPr marL="0" lvl="0" indent="0" algn="l" rtl="0">
              <a:spcBef>
                <a:spcPts val="1200"/>
              </a:spcBef>
              <a:spcAft>
                <a:spcPts val="0"/>
              </a:spcAft>
              <a:buNone/>
            </a:pPr>
            <a:r>
              <a:rPr lang="en-GB"/>
              <a:t> Capabilities are available over the network and accessed through standard mechanisms that promote use by heterogeneous thin or thick client platforms (e.g., mobile phones, laptops, and personal digital assistants [PDAs])</a:t>
            </a: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23"/>
          <p:cNvSpPr txBox="1">
            <a:spLocks noGrp="1"/>
          </p:cNvSpPr>
          <p:nvPr>
            <p:ph type="body" idx="1"/>
          </p:nvPr>
        </p:nvSpPr>
        <p:spPr>
          <a:xfrm>
            <a:off x="267250" y="435150"/>
            <a:ext cx="8520600" cy="427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3.	Elastic resource pooling: </a:t>
            </a:r>
            <a:endParaRPr b="1"/>
          </a:p>
          <a:p>
            <a:pPr marL="0" lvl="0" indent="0" algn="l" rtl="0">
              <a:spcBef>
                <a:spcPts val="1200"/>
              </a:spcBef>
              <a:spcAft>
                <a:spcPts val="0"/>
              </a:spcAft>
              <a:buNone/>
            </a:pPr>
            <a:r>
              <a:rPr lang="en-GB"/>
              <a:t>The provider’s computing resources are pooled to serve multiple consumers using a multitenant model.</a:t>
            </a:r>
            <a:endParaRPr/>
          </a:p>
          <a:p>
            <a:pPr marL="0" lvl="0" indent="0" algn="l" rtl="0">
              <a:spcBef>
                <a:spcPts val="1200"/>
              </a:spcBef>
              <a:spcAft>
                <a:spcPts val="0"/>
              </a:spcAft>
              <a:buNone/>
            </a:pPr>
            <a:r>
              <a:rPr lang="en-GB"/>
              <a:t>There is a sense of location independence in that the customer generally has no control or knowledge over the exact location of the provided resources but may be able to specify country, state, or data center etc.</a:t>
            </a:r>
            <a:endParaRPr/>
          </a:p>
          <a:p>
            <a:pPr marL="0" lvl="0" indent="0" algn="l" rtl="0">
              <a:spcBef>
                <a:spcPts val="1200"/>
              </a:spcBef>
              <a:spcAft>
                <a:spcPts val="1200"/>
              </a:spcAft>
              <a:buNone/>
            </a:pPr>
            <a:r>
              <a:rPr lang="en-GB"/>
              <a:t>Examples of resources include storage, processing, memory, and network bandwidth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24"/>
          <p:cNvSpPr txBox="1">
            <a:spLocks noGrp="1"/>
          </p:cNvSpPr>
          <p:nvPr>
            <p:ph type="body" idx="1"/>
          </p:nvPr>
        </p:nvSpPr>
        <p:spPr>
          <a:xfrm>
            <a:off x="311700" y="564050"/>
            <a:ext cx="8520600" cy="400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4.	Rapid elasticity: </a:t>
            </a:r>
            <a:endParaRPr b="1"/>
          </a:p>
          <a:p>
            <a:pPr marL="0" lvl="0" indent="0" algn="l" rtl="0">
              <a:spcBef>
                <a:spcPts val="1200"/>
              </a:spcBef>
              <a:spcAft>
                <a:spcPts val="0"/>
              </a:spcAft>
              <a:buNone/>
            </a:pPr>
            <a:r>
              <a:rPr lang="en-GB"/>
              <a:t>Capabilities can be rapidly and elastically provisioned, in some cases automatically scaled up or scaled down</a:t>
            </a:r>
            <a:endParaRPr/>
          </a:p>
          <a:p>
            <a:pPr marL="0" lvl="0" indent="0" algn="l" rtl="0">
              <a:spcBef>
                <a:spcPts val="1200"/>
              </a:spcBef>
              <a:spcAft>
                <a:spcPts val="1200"/>
              </a:spcAft>
              <a:buNone/>
            </a:pPr>
            <a:r>
              <a:rPr lang="en-GB"/>
              <a:t>To the consumer, the capabilities available for provisioning often appear to be unlimited and can be purchased in any quantity at any time.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25"/>
          <p:cNvSpPr txBox="1">
            <a:spLocks noGrp="1"/>
          </p:cNvSpPr>
          <p:nvPr>
            <p:ph type="body" idx="1"/>
          </p:nvPr>
        </p:nvSpPr>
        <p:spPr>
          <a:xfrm>
            <a:off x="311700" y="496900"/>
            <a:ext cx="8520600" cy="407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Measured service: </a:t>
            </a:r>
            <a:endParaRPr b="1"/>
          </a:p>
          <a:p>
            <a:pPr marL="0" lvl="0" indent="0" algn="l" rtl="0">
              <a:spcBef>
                <a:spcPts val="1200"/>
              </a:spcBef>
              <a:spcAft>
                <a:spcPts val="0"/>
              </a:spcAft>
              <a:buNone/>
            </a:pPr>
            <a:r>
              <a:rPr lang="en-GB"/>
              <a:t>Cloud systems automatically control and optimize resource use</a:t>
            </a:r>
            <a:endParaRPr/>
          </a:p>
          <a:p>
            <a:pPr marL="0" lvl="0" indent="0" algn="l" rtl="0">
              <a:spcBef>
                <a:spcPts val="1200"/>
              </a:spcBef>
              <a:spcAft>
                <a:spcPts val="0"/>
              </a:spcAft>
              <a:buNone/>
            </a:pPr>
            <a:r>
              <a:rPr lang="en-GB"/>
              <a:t>It can leverage by a metering capability at some level of abstraction appropriate to the type of service (e.g., storage, processing, bandwidth, and active user accounts). </a:t>
            </a:r>
            <a:endParaRPr/>
          </a:p>
          <a:p>
            <a:pPr marL="0" lvl="0" indent="0" algn="l" rtl="0">
              <a:spcBef>
                <a:spcPts val="1200"/>
              </a:spcBef>
              <a:spcAft>
                <a:spcPts val="1200"/>
              </a:spcAft>
              <a:buNone/>
            </a:pPr>
            <a:r>
              <a:rPr lang="en-GB"/>
              <a:t>Resource usage can be monitored, controlled, and reported providing transparency for both the provider and consumer of the utilized service.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GB" sz="2400"/>
              <a:t>Any Questions???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GB" sz="2400"/>
              <a:t>Thank You</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OUTLINE</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Cloud Fundamentals</a:t>
            </a:r>
            <a:endParaRPr/>
          </a:p>
          <a:p>
            <a:pPr marL="0" lvl="0" indent="0" algn="l" rtl="0">
              <a:spcBef>
                <a:spcPts val="1200"/>
              </a:spcBef>
              <a:spcAft>
                <a:spcPts val="0"/>
              </a:spcAft>
              <a:buNone/>
            </a:pPr>
            <a:r>
              <a:rPr lang="en-GB"/>
              <a:t>Cloud Computing reference model (NIST)</a:t>
            </a:r>
            <a:endParaRPr/>
          </a:p>
          <a:p>
            <a:pPr marL="0" lvl="0" indent="0" algn="l" rtl="0">
              <a:spcBef>
                <a:spcPts val="1200"/>
              </a:spcBef>
              <a:spcAft>
                <a:spcPts val="1200"/>
              </a:spcAft>
              <a:buNone/>
            </a:pPr>
            <a:r>
              <a:rPr lang="en-GB"/>
              <a:t>Characteristics of Cloud Computing (NIST)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Cloud Computing Fundamentals</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Motivation for Cloud Computing</a:t>
            </a:r>
            <a:endParaRPr/>
          </a:p>
          <a:p>
            <a:pPr marL="0" lvl="0" indent="0" algn="l" rtl="0">
              <a:spcBef>
                <a:spcPts val="1200"/>
              </a:spcBef>
              <a:spcAft>
                <a:spcPts val="0"/>
              </a:spcAft>
              <a:buNone/>
            </a:pPr>
            <a:r>
              <a:rPr lang="en-GB"/>
              <a:t>-Computing resources</a:t>
            </a:r>
            <a:endParaRPr/>
          </a:p>
          <a:p>
            <a:pPr marL="0" lvl="0" indent="0" algn="l" rtl="0">
              <a:spcBef>
                <a:spcPts val="1200"/>
              </a:spcBef>
              <a:spcAft>
                <a:spcPts val="0"/>
              </a:spcAft>
              <a:buNone/>
            </a:pPr>
            <a:r>
              <a:rPr lang="en-GB"/>
              <a:t>-Expenditure</a:t>
            </a:r>
            <a:endParaRPr/>
          </a:p>
          <a:p>
            <a:pPr marL="0" lvl="0" indent="0" algn="l" rtl="0">
              <a:spcBef>
                <a:spcPts val="1200"/>
              </a:spcBef>
              <a:spcAft>
                <a:spcPts val="0"/>
              </a:spcAft>
              <a:buNone/>
            </a:pPr>
            <a:r>
              <a:rPr lang="en-GB"/>
              <a:t>-Computing solution</a:t>
            </a:r>
            <a:endParaRPr/>
          </a:p>
          <a:p>
            <a:pPr marL="0" lvl="0" indent="0" algn="l" rtl="0">
              <a:spcBef>
                <a:spcPts val="1200"/>
              </a:spcBef>
              <a:spcAft>
                <a:spcPts val="1200"/>
              </a:spcAft>
              <a:buNone/>
            </a:pPr>
            <a:r>
              <a:rPr lang="en-GB"/>
              <a:t>-pay-per-use services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Need of Cloud Computing</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-convenience and reliability</a:t>
            </a:r>
            <a:endParaRPr/>
          </a:p>
          <a:p>
            <a:pPr marL="0" lvl="0" indent="0" algn="l" rtl="0">
              <a:spcBef>
                <a:spcPts val="1200"/>
              </a:spcBef>
              <a:spcAft>
                <a:spcPts val="0"/>
              </a:spcAft>
              <a:buNone/>
            </a:pPr>
            <a:r>
              <a:rPr lang="en-GB"/>
              <a:t>-accessibility</a:t>
            </a:r>
            <a:endParaRPr/>
          </a:p>
          <a:p>
            <a:pPr marL="0" lvl="0" indent="0" algn="l" rtl="0">
              <a:spcBef>
                <a:spcPts val="1200"/>
              </a:spcBef>
              <a:spcAft>
                <a:spcPts val="0"/>
              </a:spcAft>
              <a:buNone/>
            </a:pPr>
            <a:r>
              <a:rPr lang="en-GB"/>
              <a:t>-security</a:t>
            </a:r>
            <a:endParaRPr/>
          </a:p>
          <a:p>
            <a:pPr marL="0" lvl="0" indent="0" algn="l" rtl="0">
              <a:spcBef>
                <a:spcPts val="1200"/>
              </a:spcBef>
              <a:spcAft>
                <a:spcPts val="1200"/>
              </a:spcAft>
              <a:buNone/>
            </a:pPr>
            <a:r>
              <a:rPr lang="en-GB"/>
              <a:t>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Cloud Computing?!</a:t>
            </a:r>
            <a:endParaRPr/>
          </a:p>
        </p:txBody>
      </p:sp>
      <p:sp>
        <p:nvSpPr>
          <p:cNvPr id="110" name="Google Shape;110;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800"/>
              <a:t>										Image Source: K. Chandrasekaran, “Essentials of Cloud Computing”, 2nd Edition, CRC Press, 2015</a:t>
            </a:r>
            <a:endParaRPr sz="800"/>
          </a:p>
        </p:txBody>
      </p:sp>
      <p:pic>
        <p:nvPicPr>
          <p:cNvPr id="111" name="Google Shape;111;p17"/>
          <p:cNvPicPr preferRelativeResize="0"/>
          <p:nvPr/>
        </p:nvPicPr>
        <p:blipFill>
          <a:blip r:embed="rId3">
            <a:alphaModFix/>
          </a:blip>
          <a:stretch>
            <a:fillRect/>
          </a:stretch>
        </p:blipFill>
        <p:spPr>
          <a:xfrm>
            <a:off x="107775" y="1017800"/>
            <a:ext cx="4362450" cy="3886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NIST Definition of Cloud Computing</a:t>
            </a:r>
            <a:endParaRPr/>
          </a:p>
        </p:txBody>
      </p:sp>
      <p:sp>
        <p:nvSpPr>
          <p:cNvPr id="117" name="Google Shape;117;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 formal definition of cloud computing comes from the National Institute of Standards and Technology (NIST): </a:t>
            </a:r>
            <a:endParaRPr/>
          </a:p>
          <a:p>
            <a:pPr marL="0" lvl="0" indent="0" algn="l" rtl="0">
              <a:spcBef>
                <a:spcPts val="1200"/>
              </a:spcBef>
              <a:spcAft>
                <a:spcPts val="0"/>
              </a:spcAft>
              <a:buNone/>
            </a:pPr>
            <a:r>
              <a:rPr lang="en-GB"/>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a:t>
            </a:r>
            <a:endParaRPr/>
          </a:p>
          <a:p>
            <a:pPr marL="0" lvl="0" indent="0" algn="l" rtl="0">
              <a:spcBef>
                <a:spcPts val="1200"/>
              </a:spcBef>
              <a:spcAft>
                <a:spcPts val="1200"/>
              </a:spcAft>
              <a:buNone/>
            </a:pPr>
            <a:r>
              <a:rPr lang="en-GB" b="1" i="1"/>
              <a:t>The cloud model are provided by 5-4-3 principles</a:t>
            </a:r>
            <a:endParaRPr b="1"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217700" y="1279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Cloud Computing Reference Model (NIST)</a:t>
            </a:r>
            <a:endParaRPr/>
          </a:p>
        </p:txBody>
      </p:sp>
      <p:pic>
        <p:nvPicPr>
          <p:cNvPr id="124" name="Google Shape;124;p19"/>
          <p:cNvPicPr preferRelativeResize="0"/>
          <p:nvPr/>
        </p:nvPicPr>
        <p:blipFill>
          <a:blip r:embed="rId3">
            <a:alphaModFix/>
          </a:blip>
          <a:stretch>
            <a:fillRect/>
          </a:stretch>
        </p:blipFill>
        <p:spPr>
          <a:xfrm>
            <a:off x="513138" y="676350"/>
            <a:ext cx="6162675" cy="3667125"/>
          </a:xfrm>
          <a:prstGeom prst="rect">
            <a:avLst/>
          </a:prstGeom>
          <a:noFill/>
          <a:ln>
            <a:noFill/>
          </a:ln>
        </p:spPr>
      </p:pic>
      <p:sp>
        <p:nvSpPr>
          <p:cNvPr id="125" name="Google Shape;125;p19"/>
          <p:cNvSpPr txBox="1"/>
          <p:nvPr/>
        </p:nvSpPr>
        <p:spPr>
          <a:xfrm>
            <a:off x="0" y="4270575"/>
            <a:ext cx="7338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Roboto"/>
                <a:ea typeface="Roboto"/>
                <a:cs typeface="Roboto"/>
                <a:sym typeface="Roboto"/>
              </a:rPr>
              <a:t>Image Source: https://nvlpubs.nist.gov/nistpubs/Legacy/SP/nistspecialpublication500-292.pdf</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Actors in Cloud Computing</a:t>
            </a:r>
            <a:endParaRPr/>
          </a:p>
        </p:txBody>
      </p:sp>
      <p:pic>
        <p:nvPicPr>
          <p:cNvPr id="132" name="Google Shape;132;p20"/>
          <p:cNvPicPr preferRelativeResize="0"/>
          <p:nvPr/>
        </p:nvPicPr>
        <p:blipFill>
          <a:blip r:embed="rId3">
            <a:alphaModFix/>
          </a:blip>
          <a:stretch>
            <a:fillRect/>
          </a:stretch>
        </p:blipFill>
        <p:spPr>
          <a:xfrm>
            <a:off x="311688" y="1229863"/>
            <a:ext cx="5724525" cy="2828925"/>
          </a:xfrm>
          <a:prstGeom prst="rect">
            <a:avLst/>
          </a:prstGeom>
          <a:noFill/>
          <a:ln>
            <a:noFill/>
          </a:ln>
        </p:spPr>
      </p:pic>
      <p:sp>
        <p:nvSpPr>
          <p:cNvPr id="133" name="Google Shape;133;p20"/>
          <p:cNvSpPr txBox="1"/>
          <p:nvPr/>
        </p:nvSpPr>
        <p:spPr>
          <a:xfrm>
            <a:off x="107425" y="4203425"/>
            <a:ext cx="7338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Roboto"/>
                <a:ea typeface="Roboto"/>
                <a:cs typeface="Roboto"/>
                <a:sym typeface="Roboto"/>
              </a:rPr>
              <a:t>Information Source: https://nvlpubs.nist.gov/nistpubs/Legacy/SP/nistspecialpublication500-292.pdf</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5-4-3 Principles of Cloud Computing</a:t>
            </a:r>
            <a:endParaRPr/>
          </a:p>
        </p:txBody>
      </p:sp>
      <p:sp>
        <p:nvSpPr>
          <p:cNvPr id="139" name="Google Shape;139;p21"/>
          <p:cNvSpPr txBox="1">
            <a:spLocks noGrp="1"/>
          </p:cNvSpPr>
          <p:nvPr>
            <p:ph type="body" idx="1"/>
          </p:nvPr>
        </p:nvSpPr>
        <p:spPr>
          <a:xfrm>
            <a:off x="311700" y="1017800"/>
            <a:ext cx="8520600" cy="355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b="1"/>
              <a:t>Five </a:t>
            </a:r>
            <a:r>
              <a:rPr lang="en-GB" b="1" i="1"/>
              <a:t>Essential</a:t>
            </a:r>
            <a:r>
              <a:rPr lang="en-GB" b="1"/>
              <a:t> Characteristics: </a:t>
            </a:r>
            <a:r>
              <a:rPr lang="en-GB"/>
              <a:t>word essential, which means that if any of these characteristics is missing, then it is not cloud computing</a:t>
            </a:r>
            <a:endParaRPr/>
          </a:p>
        </p:txBody>
      </p:sp>
      <p:pic>
        <p:nvPicPr>
          <p:cNvPr id="140" name="Google Shape;140;p21"/>
          <p:cNvPicPr preferRelativeResize="0"/>
          <p:nvPr/>
        </p:nvPicPr>
        <p:blipFill>
          <a:blip r:embed="rId3">
            <a:alphaModFix/>
          </a:blip>
          <a:stretch>
            <a:fillRect/>
          </a:stretch>
        </p:blipFill>
        <p:spPr>
          <a:xfrm>
            <a:off x="2887325" y="1764925"/>
            <a:ext cx="3605100" cy="2803975"/>
          </a:xfrm>
          <a:prstGeom prst="rect">
            <a:avLst/>
          </a:prstGeom>
          <a:noFill/>
          <a:ln>
            <a:noFill/>
          </a:ln>
        </p:spPr>
      </p:pic>
      <p:sp>
        <p:nvSpPr>
          <p:cNvPr id="141" name="Google Shape;141;p21"/>
          <p:cNvSpPr txBox="1"/>
          <p:nvPr/>
        </p:nvSpPr>
        <p:spPr>
          <a:xfrm>
            <a:off x="107425" y="4568900"/>
            <a:ext cx="7338000" cy="762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000">
                <a:solidFill>
                  <a:schemeClr val="dk2"/>
                </a:solidFill>
                <a:latin typeface="Roboto"/>
                <a:ea typeface="Roboto"/>
                <a:cs typeface="Roboto"/>
                <a:sym typeface="Roboto"/>
              </a:rPr>
              <a:t>Image Source: K. Chandrasekaran, “Essentials of Cloud Computing”, 2nd Edition, CRC Press, 2015</a:t>
            </a:r>
            <a:endParaRPr sz="1000">
              <a:solidFill>
                <a:schemeClr val="dk2"/>
              </a:solidFill>
              <a:latin typeface="Roboto"/>
              <a:ea typeface="Roboto"/>
              <a:cs typeface="Roboto"/>
              <a:sym typeface="Roboto"/>
            </a:endParaRPr>
          </a:p>
          <a:p>
            <a:pPr marL="0" lvl="0" indent="0" algn="l" rtl="0">
              <a:spcBef>
                <a:spcPts val="1200"/>
              </a:spcBef>
              <a:spcAft>
                <a:spcPts val="0"/>
              </a:spcAft>
              <a:buNone/>
            </a:pPr>
            <a:endParaRPr sz="1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75A59A193031B4FA3AE1695977455D5" ma:contentTypeVersion="7" ma:contentTypeDescription="Create a new document." ma:contentTypeScope="" ma:versionID="5a6f19bfc7a80ca526d639942f644162">
  <xsd:schema xmlns:xsd="http://www.w3.org/2001/XMLSchema" xmlns:xs="http://www.w3.org/2001/XMLSchema" xmlns:p="http://schemas.microsoft.com/office/2006/metadata/properties" xmlns:ns2="eef5d95b-3b6e-445f-86bc-bd4e6d561047" targetNamespace="http://schemas.microsoft.com/office/2006/metadata/properties" ma:root="true" ma:fieldsID="d6a9b11c31cf2b63f33341f2881e4d6d" ns2:_="">
    <xsd:import namespace="eef5d95b-3b6e-445f-86bc-bd4e6d56104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5d95b-3b6e-445f-86bc-bd4e6d561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928966-5BB9-474C-9BAE-0B3219FE6B4A}">
  <ds:schemaRefs>
    <ds:schemaRef ds:uri="http://schemas.microsoft.com/sharepoint/v3/contenttype/forms"/>
  </ds:schemaRefs>
</ds:datastoreItem>
</file>

<file path=customXml/itemProps2.xml><?xml version="1.0" encoding="utf-8"?>
<ds:datastoreItem xmlns:ds="http://schemas.openxmlformats.org/officeDocument/2006/customXml" ds:itemID="{7F35EC8B-1E5E-4E00-A4E3-09004F9B86D9}">
  <ds:schemaRefs>
    <ds:schemaRef ds:uri="eef5d95b-3b6e-445f-86bc-bd4e6d56104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76FB616-6DDF-40AC-8232-B570AFD9202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15</Slides>
  <Notes>15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Geometric</vt:lpstr>
      <vt:lpstr>Course: Cloud, Microservices &amp; Application (ElectiveI )</vt:lpstr>
      <vt:lpstr>OUTLINE</vt:lpstr>
      <vt:lpstr>Cloud Computing Fundamentals</vt:lpstr>
      <vt:lpstr>Need of Cloud Computing</vt:lpstr>
      <vt:lpstr>What is Cloud Computing?!</vt:lpstr>
      <vt:lpstr>NIST Definition of Cloud Computing</vt:lpstr>
      <vt:lpstr>Cloud Computing Reference Model (NIST)</vt:lpstr>
      <vt:lpstr>Actors in Cloud Computing</vt:lpstr>
      <vt:lpstr>5-4-3 Principles of Cloud Computing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Cloud, Microservices &amp; Application (ElectiveI )</dc:title>
  <cp:revision>1</cp:revision>
  <dcterms:modified xsi:type="dcterms:W3CDTF">2021-08-10T11:01:39Z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0x010100075A59A193031B4FA3AE1695977455D5</vt:lpwstr>
  </property>
</Properties>
</file>