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slide" Target="slides/slide11.xml"/><Relationship Id="rId20" Type="http://schemas.openxmlformats.org/officeDocument/2006/relationships/customXml" Target="../customXml/item3.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90e9ba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90e9ba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fa195909b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fa195909b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fa195909b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fa195909b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fa195909b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fa195909b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90e9b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90e9b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590e9ba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590e9ba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590e9ba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590e9ba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590e9ba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590e9ba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590e9baf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590e9baf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590e9baf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590e9ba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590e9ba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590e9ba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43375"/>
            <a:ext cx="8222100" cy="1945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Course: Cloud, Microservices and Applications</a:t>
            </a:r>
            <a:endParaRPr/>
          </a:p>
        </p:txBody>
      </p:sp>
      <p:sp>
        <p:nvSpPr>
          <p:cNvPr id="86" name="Google Shape;86;p13"/>
          <p:cNvSpPr txBox="1"/>
          <p:nvPr>
            <p:ph idx="1" type="subTitle"/>
          </p:nvPr>
        </p:nvSpPr>
        <p:spPr>
          <a:xfrm>
            <a:off x="598100" y="2571751"/>
            <a:ext cx="8222100" cy="2370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lang="en-GB" sz="2442"/>
              <a:t>UNIT II: Virtualization</a:t>
            </a:r>
            <a:endParaRPr sz="2442"/>
          </a:p>
          <a:p>
            <a:pPr indent="0" lvl="0" marL="0" rtl="0" algn="ctr">
              <a:lnSpc>
                <a:spcPct val="80000"/>
              </a:lnSpc>
              <a:spcBef>
                <a:spcPts val="0"/>
              </a:spcBef>
              <a:spcAft>
                <a:spcPts val="0"/>
              </a:spcAft>
              <a:buSzPts val="1018"/>
              <a:buNone/>
            </a:pPr>
            <a:r>
              <a:t/>
            </a:r>
            <a:endParaRPr sz="2442"/>
          </a:p>
          <a:p>
            <a:pPr indent="0" lvl="0" marL="0" rtl="0" algn="ctr">
              <a:lnSpc>
                <a:spcPct val="80000"/>
              </a:lnSpc>
              <a:spcBef>
                <a:spcPts val="0"/>
              </a:spcBef>
              <a:spcAft>
                <a:spcPts val="0"/>
              </a:spcAft>
              <a:buSzPts val="1018"/>
              <a:buNone/>
            </a:pPr>
            <a:r>
              <a:rPr lang="en-GB" sz="2442"/>
              <a:t>SESSION 11</a:t>
            </a:r>
            <a:endParaRPr sz="2442"/>
          </a:p>
          <a:p>
            <a:pPr indent="0" lvl="0" marL="0" rtl="0" algn="ctr">
              <a:lnSpc>
                <a:spcPct val="80000"/>
              </a:lnSpc>
              <a:spcBef>
                <a:spcPts val="0"/>
              </a:spcBef>
              <a:spcAft>
                <a:spcPts val="0"/>
              </a:spcAft>
              <a:buSzPts val="1018"/>
              <a:buNone/>
            </a:pPr>
            <a:r>
              <a:rPr lang="en-GB" sz="2642"/>
              <a:t>Taxonomy of virtualization techniques</a:t>
            </a:r>
            <a:endParaRPr sz="2642"/>
          </a:p>
          <a:p>
            <a:pPr indent="0" lvl="0" marL="0" rtl="0" algn="ctr">
              <a:lnSpc>
                <a:spcPct val="80000"/>
              </a:lnSpc>
              <a:spcBef>
                <a:spcPts val="0"/>
              </a:spcBef>
              <a:spcAft>
                <a:spcPts val="0"/>
              </a:spcAft>
              <a:buSzPts val="1018"/>
              <a:buNone/>
            </a:pPr>
            <a:r>
              <a:rPr lang="en-GB" sz="2642"/>
              <a:t>Pros and cons of Virtualization</a:t>
            </a:r>
            <a:endParaRPr sz="2642"/>
          </a:p>
          <a:p>
            <a:pPr indent="0" lvl="0" marL="0" rtl="0" algn="l">
              <a:lnSpc>
                <a:spcPct val="80000"/>
              </a:lnSpc>
              <a:spcBef>
                <a:spcPts val="0"/>
              </a:spcBef>
              <a:spcAft>
                <a:spcPts val="0"/>
              </a:spcAft>
              <a:buSzPts val="1018"/>
              <a:buNone/>
            </a:pPr>
            <a:r>
              <a:t/>
            </a:r>
            <a:endParaRPr sz="2642"/>
          </a:p>
          <a:p>
            <a:pPr indent="0" lvl="0" marL="0" rtl="0" algn="l">
              <a:lnSpc>
                <a:spcPct val="80000"/>
              </a:lnSpc>
              <a:spcBef>
                <a:spcPts val="0"/>
              </a:spcBef>
              <a:spcAft>
                <a:spcPts val="0"/>
              </a:spcAft>
              <a:buSzPts val="1018"/>
              <a:buNone/>
            </a:pPr>
            <a:r>
              <a:rPr lang="en-GB" sz="1842"/>
              <a:t>Date: 6/8/2021</a:t>
            </a:r>
            <a:endParaRPr sz="18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virtualization</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Security holes and new threats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Virtualization opens the door to a new and unexpected form of phishing</a:t>
            </a:r>
            <a:endParaRPr/>
          </a:p>
          <a:p>
            <a:pPr indent="0" lvl="0" marL="0" rtl="0" algn="l">
              <a:spcBef>
                <a:spcPts val="1200"/>
              </a:spcBef>
              <a:spcAft>
                <a:spcPts val="1200"/>
              </a:spcAft>
              <a:buNone/>
            </a:pPr>
            <a:r>
              <a:rPr lang="en-GB"/>
              <a:t>The capability of emulating a host in a completely transparent manner led the way to malicious programs that are designed to extract sensitive information from the guest.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3"/>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2400"/>
              <a:t>Any Questions???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4"/>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2400"/>
              <a:t>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100"/>
              </a:spcAft>
              <a:buNone/>
            </a:pPr>
            <a:r>
              <a:t/>
            </a:r>
            <a:endParaRPr>
              <a:solidFill>
                <a:srgbClr val="000000"/>
              </a:solidFill>
              <a:highlight>
                <a:srgbClr val="FFFFFF"/>
              </a:highlight>
              <a:latin typeface="Arial"/>
              <a:ea typeface="Arial"/>
              <a:cs typeface="Arial"/>
              <a:sym typeface="Arial"/>
            </a:endParaRPr>
          </a:p>
        </p:txBody>
      </p:sp>
      <p:pic>
        <p:nvPicPr>
          <p:cNvPr id="93" name="Google Shape;93;p14"/>
          <p:cNvPicPr preferRelativeResize="0"/>
          <p:nvPr/>
        </p:nvPicPr>
        <p:blipFill>
          <a:blip r:embed="rId3">
            <a:alphaModFix/>
          </a:blip>
          <a:stretch>
            <a:fillRect/>
          </a:stretch>
        </p:blipFill>
        <p:spPr>
          <a:xfrm>
            <a:off x="1952625" y="676275"/>
            <a:ext cx="5238750" cy="379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Storage virtualization</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Storage virtualization is a system administration practice that allows decoupling the physical organization of the hardware from its logical representation. </a:t>
            </a:r>
            <a:endParaRPr/>
          </a:p>
          <a:p>
            <a:pPr indent="0" lvl="0" marL="0" rtl="0" algn="l">
              <a:spcBef>
                <a:spcPts val="1200"/>
              </a:spcBef>
              <a:spcAft>
                <a:spcPts val="1200"/>
              </a:spcAft>
              <a:buNone/>
            </a:pPr>
            <a:r>
              <a:rPr lang="en-GB"/>
              <a:t>Using this technique, users do not have to be worried about the specific location of their data, which can be identified using a logical path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Network virtualization</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Network virtualization combines hardware appliances and specific software for the creation and management of a virtual network. </a:t>
            </a:r>
            <a:endParaRPr/>
          </a:p>
          <a:p>
            <a:pPr indent="0" lvl="0" marL="0" rtl="0" algn="l">
              <a:spcBef>
                <a:spcPts val="1200"/>
              </a:spcBef>
              <a:spcAft>
                <a:spcPts val="1200"/>
              </a:spcAft>
              <a:buNone/>
            </a:pPr>
            <a:r>
              <a:rPr lang="en-GB"/>
              <a:t>Network virtualization can aggregate different physical networks into a single logical network (external network virtualization) or provide network-like functionality to an operating system partition (internal network virtualization)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Desktop virtualization</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Desktop virtualization abstracts the desktop environment available on a personal computer in order to provide access to it using a client/server approach. </a:t>
            </a:r>
            <a:endParaRPr/>
          </a:p>
          <a:p>
            <a:pPr indent="0" lvl="0" marL="0" rtl="0" algn="l">
              <a:spcBef>
                <a:spcPts val="1200"/>
              </a:spcBef>
              <a:spcAft>
                <a:spcPts val="0"/>
              </a:spcAft>
              <a:buNone/>
            </a:pPr>
            <a:r>
              <a:rPr lang="en-GB"/>
              <a:t>Desktop virtualization provides the same outcome of hardware virtualization but serves a different purpose. </a:t>
            </a:r>
            <a:endParaRPr/>
          </a:p>
          <a:p>
            <a:pPr indent="0" lvl="0" marL="0" rtl="0" algn="l">
              <a:spcBef>
                <a:spcPts val="1200"/>
              </a:spcBef>
              <a:spcAft>
                <a:spcPts val="1200"/>
              </a:spcAft>
              <a:buNone/>
            </a:pPr>
            <a:r>
              <a:rPr lang="en-GB"/>
              <a:t>desktop virtualization strictly refers to the ability to remotely access a desktop environment, generally the desktop environment is stored in a remote server or a data center that provides a high-availability infrastructure and ensures the accessibility and persistence of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 server virtualization</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Application server virtualization abstracts a collection of application servers that provide the same services as a single virtual application server by using load-balancing strategies and providing a high-availability infrastructure for the services hosted in the application server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virtualization</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Managed execution and isolation</a:t>
            </a:r>
            <a:endParaRPr/>
          </a:p>
          <a:p>
            <a:pPr indent="0" lvl="0" marL="0" rtl="0" algn="l">
              <a:spcBef>
                <a:spcPts val="1200"/>
              </a:spcBef>
              <a:spcAft>
                <a:spcPts val="0"/>
              </a:spcAft>
              <a:buNone/>
            </a:pPr>
            <a:r>
              <a:rPr lang="en-GB"/>
              <a:t>Portability</a:t>
            </a:r>
            <a:endParaRPr/>
          </a:p>
          <a:p>
            <a:pPr indent="0" lvl="0" marL="0" rtl="0" algn="l">
              <a:spcBef>
                <a:spcPts val="1200"/>
              </a:spcBef>
              <a:spcAft>
                <a:spcPts val="0"/>
              </a:spcAft>
              <a:buNone/>
            </a:pPr>
            <a:r>
              <a:rPr lang="en-GB"/>
              <a:t>Self containment</a:t>
            </a:r>
            <a:endParaRPr/>
          </a:p>
          <a:p>
            <a:pPr indent="0" lvl="0" marL="0" rtl="0" algn="l">
              <a:spcBef>
                <a:spcPts val="1200"/>
              </a:spcBef>
              <a:spcAft>
                <a:spcPts val="0"/>
              </a:spcAft>
              <a:buNone/>
            </a:pPr>
            <a:r>
              <a:rPr lang="en-GB"/>
              <a:t>Cost efficient</a:t>
            </a:r>
            <a:endParaRPr/>
          </a:p>
          <a:p>
            <a:pPr indent="0" lvl="0" marL="0" rtl="0" algn="l">
              <a:spcBef>
                <a:spcPts val="1200"/>
              </a:spcBef>
              <a:spcAft>
                <a:spcPts val="0"/>
              </a:spcAft>
              <a:buNone/>
            </a:pPr>
            <a:r>
              <a:rPr lang="en-GB"/>
              <a:t>more efficient use of resources</a:t>
            </a:r>
            <a:endParaRPr/>
          </a:p>
          <a:p>
            <a:pPr indent="0" lvl="0" marL="0" rtl="0" algn="l">
              <a:spcBef>
                <a:spcPts val="1200"/>
              </a:spcBef>
              <a:spcAft>
                <a:spcPts val="0"/>
              </a:spcAft>
              <a:buNone/>
            </a:pPr>
            <a:r>
              <a:rPr lang="en-GB"/>
              <a:t>Less energy consumption</a:t>
            </a:r>
            <a:endParaRPr/>
          </a:p>
          <a:p>
            <a:pPr indent="0" lvl="0" marL="0" rtl="0" algn="l">
              <a:spcBef>
                <a:spcPts val="1200"/>
              </a:spcBef>
              <a:spcAft>
                <a:spcPts val="0"/>
              </a:spcAft>
              <a:buNone/>
            </a:pPr>
            <a:r>
              <a:rPr lang="en-GB"/>
              <a:t>Support Green IT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a:t>
            </a:r>
            <a:r>
              <a:rPr lang="en-GB"/>
              <a:t>dvantages of virtualization</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Performance degradation</a:t>
            </a:r>
            <a:endParaRPr/>
          </a:p>
          <a:p>
            <a:pPr indent="-342900" lvl="0" marL="457200" rtl="0" algn="l">
              <a:spcBef>
                <a:spcPts val="1200"/>
              </a:spcBef>
              <a:spcAft>
                <a:spcPts val="0"/>
              </a:spcAft>
              <a:buSzPts val="1800"/>
              <a:buChar char="●"/>
            </a:pPr>
            <a:r>
              <a:rPr lang="en-GB"/>
              <a:t>Maintaining the status of virtual processors </a:t>
            </a:r>
            <a:endParaRPr/>
          </a:p>
          <a:p>
            <a:pPr indent="-342900" lvl="0" marL="457200" rtl="0" algn="l">
              <a:spcBef>
                <a:spcPts val="0"/>
              </a:spcBef>
              <a:spcAft>
                <a:spcPts val="0"/>
              </a:spcAft>
              <a:buSzPts val="1800"/>
              <a:buChar char="●"/>
            </a:pPr>
            <a:r>
              <a:rPr lang="en-GB"/>
              <a:t>Support of privileged instructions (trap and simulate privileged instructions)</a:t>
            </a:r>
            <a:endParaRPr/>
          </a:p>
          <a:p>
            <a:pPr indent="-342900" lvl="0" marL="457200" rtl="0" algn="l">
              <a:spcBef>
                <a:spcPts val="0"/>
              </a:spcBef>
              <a:spcAft>
                <a:spcPts val="0"/>
              </a:spcAft>
              <a:buSzPts val="1800"/>
              <a:buChar char="●"/>
            </a:pPr>
            <a:r>
              <a:rPr lang="en-GB"/>
              <a:t>Support of paging within VM </a:t>
            </a:r>
            <a:endParaRPr/>
          </a:p>
          <a:p>
            <a:pPr indent="-342900" lvl="0" marL="457200" rtl="0" algn="l">
              <a:spcBef>
                <a:spcPts val="0"/>
              </a:spcBef>
              <a:spcAft>
                <a:spcPts val="0"/>
              </a:spcAft>
              <a:buSzPts val="1800"/>
              <a:buChar char="●"/>
            </a:pPr>
            <a:r>
              <a:rPr lang="en-GB"/>
              <a:t> Console functions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virtualization</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Inefficiency and degraded user experience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Virtualization can sometime lead to an inefficient use of the host. In particular, some of the specific features of the host cannot be exposed by the abstraction layer and then become inaccessible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7" ma:contentTypeDescription="Create a new document." ma:contentTypeScope="" ma:versionID="5a6f19bfc7a80ca526d639942f644162">
  <xsd:schema xmlns:xsd="http://www.w3.org/2001/XMLSchema" xmlns:xs="http://www.w3.org/2001/XMLSchema" xmlns:p="http://schemas.microsoft.com/office/2006/metadata/properties" xmlns:ns2="eef5d95b-3b6e-445f-86bc-bd4e6d561047" targetNamespace="http://schemas.microsoft.com/office/2006/metadata/properties" ma:root="true" ma:fieldsID="d6a9b11c31cf2b63f33341f2881e4d6d" ns2:_="">
    <xsd:import namespace="eef5d95b-3b6e-445f-86bc-bd4e6d5610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2CC16C-7AFB-4533-8B6B-42EDC38EEB45}"/>
</file>

<file path=customXml/itemProps2.xml><?xml version="1.0" encoding="utf-8"?>
<ds:datastoreItem xmlns:ds="http://schemas.openxmlformats.org/officeDocument/2006/customXml" ds:itemID="{5EBC701F-A296-418B-B14A-45033399916D}"/>
</file>

<file path=customXml/itemProps3.xml><?xml version="1.0" encoding="utf-8"?>
<ds:datastoreItem xmlns:ds="http://schemas.openxmlformats.org/officeDocument/2006/customXml" ds:itemID="{59BFEB10-826B-4654-AAAE-FB851713AA2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