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3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9144000" cy="5143500" type="screen16x9"/>
  <p:notesSz cx="6858000" cy="9144000"/>
  <p:embeddedFontLs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09AD91-F3A2-432F-9C6C-A2B415FCE632}" v="8" dt="2021-08-10T12:04:29.2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3.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1.fntdata"/><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JAV HANSOTI - 70362019022" userId="S::aarjav.hansoti@svkmmumbai.onmicrosoft.com::c82d256e-2472-432a-ba54-db8cd45c00f5" providerId="AD" clId="Web-{AD09AD91-F3A2-432F-9C6C-A2B415FCE632}"/>
    <pc:docChg chg="modSld">
      <pc:chgData name="AARJAV HANSOTI - 70362019022" userId="S::aarjav.hansoti@svkmmumbai.onmicrosoft.com::c82d256e-2472-432a-ba54-db8cd45c00f5" providerId="AD" clId="Web-{AD09AD91-F3A2-432F-9C6C-A2B415FCE632}" dt="2021-08-10T12:04:29.275" v="7"/>
      <pc:docMkLst>
        <pc:docMk/>
      </pc:docMkLst>
      <pc:sldChg chg="delSp">
        <pc:chgData name="AARJAV HANSOTI - 70362019022" userId="S::aarjav.hansoti@svkmmumbai.onmicrosoft.com::c82d256e-2472-432a-ba54-db8cd45c00f5" providerId="AD" clId="Web-{AD09AD91-F3A2-432F-9C6C-A2B415FCE632}" dt="2021-08-10T12:03:44.367" v="1"/>
        <pc:sldMkLst>
          <pc:docMk/>
          <pc:sldMk cId="0" sldId="260"/>
        </pc:sldMkLst>
        <pc:spChg chg="del">
          <ac:chgData name="AARJAV HANSOTI - 70362019022" userId="S::aarjav.hansoti@svkmmumbai.onmicrosoft.com::c82d256e-2472-432a-ba54-db8cd45c00f5" providerId="AD" clId="Web-{AD09AD91-F3A2-432F-9C6C-A2B415FCE632}" dt="2021-08-10T12:03:39.961" v="0"/>
          <ac:spMkLst>
            <pc:docMk/>
            <pc:sldMk cId="0" sldId="260"/>
            <ac:spMk id="109" creationId="{00000000-0000-0000-0000-000000000000}"/>
          </ac:spMkLst>
        </pc:spChg>
        <pc:spChg chg="del">
          <ac:chgData name="AARJAV HANSOTI - 70362019022" userId="S::aarjav.hansoti@svkmmumbai.onmicrosoft.com::c82d256e-2472-432a-ba54-db8cd45c00f5" providerId="AD" clId="Web-{AD09AD91-F3A2-432F-9C6C-A2B415FCE632}" dt="2021-08-10T12:03:44.367" v="1"/>
          <ac:spMkLst>
            <pc:docMk/>
            <pc:sldMk cId="0" sldId="260"/>
            <ac:spMk id="110" creationId="{00000000-0000-0000-0000-000000000000}"/>
          </ac:spMkLst>
        </pc:spChg>
      </pc:sldChg>
      <pc:sldChg chg="delSp">
        <pc:chgData name="AARJAV HANSOTI - 70362019022" userId="S::aarjav.hansoti@svkmmumbai.onmicrosoft.com::c82d256e-2472-432a-ba54-db8cd45c00f5" providerId="AD" clId="Web-{AD09AD91-F3A2-432F-9C6C-A2B415FCE632}" dt="2021-08-10T12:04:05.915" v="3"/>
        <pc:sldMkLst>
          <pc:docMk/>
          <pc:sldMk cId="0" sldId="266"/>
        </pc:sldMkLst>
        <pc:spChg chg="del">
          <ac:chgData name="AARJAV HANSOTI - 70362019022" userId="S::aarjav.hansoti@svkmmumbai.onmicrosoft.com::c82d256e-2472-432a-ba54-db8cd45c00f5" providerId="AD" clId="Web-{AD09AD91-F3A2-432F-9C6C-A2B415FCE632}" dt="2021-08-10T12:04:03.571" v="2"/>
          <ac:spMkLst>
            <pc:docMk/>
            <pc:sldMk cId="0" sldId="266"/>
            <ac:spMk id="147" creationId="{00000000-0000-0000-0000-000000000000}"/>
          </ac:spMkLst>
        </pc:spChg>
        <pc:spChg chg="del">
          <ac:chgData name="AARJAV HANSOTI - 70362019022" userId="S::aarjav.hansoti@svkmmumbai.onmicrosoft.com::c82d256e-2472-432a-ba54-db8cd45c00f5" providerId="AD" clId="Web-{AD09AD91-F3A2-432F-9C6C-A2B415FCE632}" dt="2021-08-10T12:04:05.915" v="3"/>
          <ac:spMkLst>
            <pc:docMk/>
            <pc:sldMk cId="0" sldId="266"/>
            <ac:spMk id="148" creationId="{00000000-0000-0000-0000-000000000000}"/>
          </ac:spMkLst>
        </pc:spChg>
      </pc:sldChg>
      <pc:sldChg chg="delSp">
        <pc:chgData name="AARJAV HANSOTI - 70362019022" userId="S::aarjav.hansoti@svkmmumbai.onmicrosoft.com::c82d256e-2472-432a-ba54-db8cd45c00f5" providerId="AD" clId="Web-{AD09AD91-F3A2-432F-9C6C-A2B415FCE632}" dt="2021-08-10T12:04:18.024" v="5"/>
        <pc:sldMkLst>
          <pc:docMk/>
          <pc:sldMk cId="0" sldId="272"/>
        </pc:sldMkLst>
        <pc:spChg chg="del">
          <ac:chgData name="AARJAV HANSOTI - 70362019022" userId="S::aarjav.hansoti@svkmmumbai.onmicrosoft.com::c82d256e-2472-432a-ba54-db8cd45c00f5" providerId="AD" clId="Web-{AD09AD91-F3A2-432F-9C6C-A2B415FCE632}" dt="2021-08-10T12:04:15.774" v="4"/>
          <ac:spMkLst>
            <pc:docMk/>
            <pc:sldMk cId="0" sldId="272"/>
            <ac:spMk id="185" creationId="{00000000-0000-0000-0000-000000000000}"/>
          </ac:spMkLst>
        </pc:spChg>
        <pc:spChg chg="del">
          <ac:chgData name="AARJAV HANSOTI - 70362019022" userId="S::aarjav.hansoti@svkmmumbai.onmicrosoft.com::c82d256e-2472-432a-ba54-db8cd45c00f5" providerId="AD" clId="Web-{AD09AD91-F3A2-432F-9C6C-A2B415FCE632}" dt="2021-08-10T12:04:18.024" v="5"/>
          <ac:spMkLst>
            <pc:docMk/>
            <pc:sldMk cId="0" sldId="272"/>
            <ac:spMk id="186" creationId="{00000000-0000-0000-0000-000000000000}"/>
          </ac:spMkLst>
        </pc:spChg>
      </pc:sldChg>
      <pc:sldChg chg="delSp">
        <pc:chgData name="AARJAV HANSOTI - 70362019022" userId="S::aarjav.hansoti@svkmmumbai.onmicrosoft.com::c82d256e-2472-432a-ba54-db8cd45c00f5" providerId="AD" clId="Web-{AD09AD91-F3A2-432F-9C6C-A2B415FCE632}" dt="2021-08-10T12:04:27.290" v="6"/>
        <pc:sldMkLst>
          <pc:docMk/>
          <pc:sldMk cId="0" sldId="283"/>
        </pc:sldMkLst>
        <pc:spChg chg="del">
          <ac:chgData name="AARJAV HANSOTI - 70362019022" userId="S::aarjav.hansoti@svkmmumbai.onmicrosoft.com::c82d256e-2472-432a-ba54-db8cd45c00f5" providerId="AD" clId="Web-{AD09AD91-F3A2-432F-9C6C-A2B415FCE632}" dt="2021-08-10T12:04:27.290" v="6"/>
          <ac:spMkLst>
            <pc:docMk/>
            <pc:sldMk cId="0" sldId="283"/>
            <ac:spMk id="254" creationId="{00000000-0000-0000-0000-000000000000}"/>
          </ac:spMkLst>
        </pc:spChg>
      </pc:sldChg>
      <pc:sldChg chg="delSp">
        <pc:chgData name="AARJAV HANSOTI - 70362019022" userId="S::aarjav.hansoti@svkmmumbai.onmicrosoft.com::c82d256e-2472-432a-ba54-db8cd45c00f5" providerId="AD" clId="Web-{AD09AD91-F3A2-432F-9C6C-A2B415FCE632}" dt="2021-08-10T12:04:29.275" v="7"/>
        <pc:sldMkLst>
          <pc:docMk/>
          <pc:sldMk cId="0" sldId="284"/>
        </pc:sldMkLst>
        <pc:spChg chg="del">
          <ac:chgData name="AARJAV HANSOTI - 70362019022" userId="S::aarjav.hansoti@svkmmumbai.onmicrosoft.com::c82d256e-2472-432a-ba54-db8cd45c00f5" providerId="AD" clId="Web-{AD09AD91-F3A2-432F-9C6C-A2B415FCE632}" dt="2021-08-10T12:04:29.275" v="7"/>
          <ac:spMkLst>
            <pc:docMk/>
            <pc:sldMk cId="0" sldId="284"/>
            <ac:spMk id="26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fa195909b_0_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fa195909b_0_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fb911cb8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dfb911cb8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dfb911cb88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dfb911cb8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fb911cb88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fb911cb8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dfb911cb8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dfb911cb8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dfb911cb88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dfb911cb88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dfee76cfe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dfee76cf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fee76cfe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fee76cfe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fee76cfe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fee76cfe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dfee76cfee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dfee76cfe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fa195909b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fa195909b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dfee76cfe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dfee76cfe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dfee76cfee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dfee76cfe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dfee76cfe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dfee76cfe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fee76cfe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fee76cfe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dfee76cfee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dfee76cfe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dfee76cfee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dfee76cfe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dfee76cfee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fee76cfe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dfee76cfee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dfee76cfee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dfa195909b_0_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dfa195909b_0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dfa195909b_0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fa195909b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fa195909b_0_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dfa195909b_0_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fb911cb8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fb911cb8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fb911cb8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fb911cb8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dfb911cb8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dfb911cb8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dfb911cb88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dfb911cb8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dfb911cb88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dfb911cb8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fb911cb88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fb911cb8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243375"/>
            <a:ext cx="8222100" cy="1945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Course: Cloud, Microservices and Application (Elective I )</a:t>
            </a:r>
            <a:endParaRPr/>
          </a:p>
        </p:txBody>
      </p:sp>
      <p:sp>
        <p:nvSpPr>
          <p:cNvPr id="86" name="Google Shape;86;p13"/>
          <p:cNvSpPr txBox="1">
            <a:spLocks noGrp="1"/>
          </p:cNvSpPr>
          <p:nvPr>
            <p:ph type="subTitle" idx="1"/>
          </p:nvPr>
        </p:nvSpPr>
        <p:spPr>
          <a:xfrm>
            <a:off x="598100" y="2571751"/>
            <a:ext cx="8222100" cy="23706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1018"/>
              <a:buNone/>
            </a:pPr>
            <a:r>
              <a:rPr lang="en-GB" sz="2442"/>
              <a:t>UNIT I: INTRODUCTION</a:t>
            </a:r>
            <a:endParaRPr sz="2442"/>
          </a:p>
          <a:p>
            <a:pPr marL="0" lvl="0" indent="0" algn="ctr" rtl="0">
              <a:lnSpc>
                <a:spcPct val="80000"/>
              </a:lnSpc>
              <a:spcBef>
                <a:spcPts val="0"/>
              </a:spcBef>
              <a:spcAft>
                <a:spcPts val="0"/>
              </a:spcAft>
              <a:buSzPts val="1018"/>
              <a:buNone/>
            </a:pPr>
            <a:endParaRPr sz="2442"/>
          </a:p>
          <a:p>
            <a:pPr marL="0" lvl="0" indent="0" algn="ctr" rtl="0">
              <a:lnSpc>
                <a:spcPct val="80000"/>
              </a:lnSpc>
              <a:spcBef>
                <a:spcPts val="0"/>
              </a:spcBef>
              <a:spcAft>
                <a:spcPts val="0"/>
              </a:spcAft>
              <a:buSzPts val="1018"/>
              <a:buNone/>
            </a:pPr>
            <a:r>
              <a:rPr lang="en-GB" sz="2442"/>
              <a:t>SESSION 2</a:t>
            </a:r>
            <a:endParaRPr sz="2442"/>
          </a:p>
          <a:p>
            <a:pPr marL="0" lvl="0" indent="0" algn="ctr" rtl="0">
              <a:lnSpc>
                <a:spcPct val="80000"/>
              </a:lnSpc>
              <a:spcBef>
                <a:spcPts val="0"/>
              </a:spcBef>
              <a:spcAft>
                <a:spcPts val="0"/>
              </a:spcAft>
              <a:buSzPts val="1018"/>
              <a:buNone/>
            </a:pPr>
            <a:r>
              <a:rPr lang="en-GB" sz="2642"/>
              <a:t>Cloud deployment models</a:t>
            </a:r>
            <a:endParaRPr sz="2642"/>
          </a:p>
          <a:p>
            <a:pPr marL="0" lvl="0" indent="0" algn="ctr" rtl="0">
              <a:lnSpc>
                <a:spcPct val="80000"/>
              </a:lnSpc>
              <a:spcBef>
                <a:spcPts val="0"/>
              </a:spcBef>
              <a:spcAft>
                <a:spcPts val="0"/>
              </a:spcAft>
              <a:buSzPts val="1018"/>
              <a:buNone/>
            </a:pPr>
            <a:endParaRPr sz="2642"/>
          </a:p>
          <a:p>
            <a:pPr marL="0" lvl="0" indent="0" algn="ctr" rtl="0">
              <a:lnSpc>
                <a:spcPct val="80000"/>
              </a:lnSpc>
              <a:spcBef>
                <a:spcPts val="0"/>
              </a:spcBef>
              <a:spcAft>
                <a:spcPts val="0"/>
              </a:spcAft>
              <a:buSzPts val="1018"/>
              <a:buNone/>
            </a:pPr>
            <a:endParaRPr sz="2642"/>
          </a:p>
          <a:p>
            <a:pPr marL="0" lvl="0" indent="0" algn="l" rtl="0">
              <a:lnSpc>
                <a:spcPct val="80000"/>
              </a:lnSpc>
              <a:spcBef>
                <a:spcPts val="0"/>
              </a:spcBef>
              <a:spcAft>
                <a:spcPts val="0"/>
              </a:spcAft>
              <a:buSzPts val="1018"/>
              <a:buNone/>
            </a:pPr>
            <a:r>
              <a:rPr lang="en-GB" sz="2642"/>
              <a:t>Date: 16/7/2021</a:t>
            </a:r>
            <a:endParaRPr sz="2642"/>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Private Cloud</a:t>
            </a:r>
            <a:endParaRPr/>
          </a:p>
        </p:txBody>
      </p:sp>
      <p:sp>
        <p:nvSpPr>
          <p:cNvPr id="142" name="Google Shape;142;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The cloud infrastructure is provisioned for exclusive use by a single organization comprising multiple consumers (e.g., business units). </a:t>
            </a:r>
            <a:endParaRPr/>
          </a:p>
          <a:p>
            <a:pPr marL="457200" lvl="0" indent="-342900" algn="l" rtl="0">
              <a:spcBef>
                <a:spcPts val="0"/>
              </a:spcBef>
              <a:spcAft>
                <a:spcPts val="0"/>
              </a:spcAft>
              <a:buSzPts val="1800"/>
              <a:buChar char="●"/>
            </a:pPr>
            <a:r>
              <a:rPr lang="en-GB"/>
              <a:t>It may be owned, managed, and operated by the organization, a third party, or some combination of them, and it may exist on or off premises.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9" name="Google Shape;149;p23"/>
          <p:cNvPicPr preferRelativeResize="0"/>
          <p:nvPr/>
        </p:nvPicPr>
        <p:blipFill>
          <a:blip r:embed="rId3">
            <a:alphaModFix/>
          </a:blip>
          <a:stretch>
            <a:fillRect/>
          </a:stretch>
        </p:blipFill>
        <p:spPr>
          <a:xfrm>
            <a:off x="1696348" y="95173"/>
            <a:ext cx="5751324" cy="3868475"/>
          </a:xfrm>
          <a:prstGeom prst="rect">
            <a:avLst/>
          </a:prstGeom>
          <a:noFill/>
          <a:ln>
            <a:noFill/>
          </a:ln>
        </p:spPr>
      </p:pic>
      <p:sp>
        <p:nvSpPr>
          <p:cNvPr id="150" name="Google Shape;150;p23"/>
          <p:cNvSpPr txBox="1"/>
          <p:nvPr/>
        </p:nvSpPr>
        <p:spPr>
          <a:xfrm>
            <a:off x="40300" y="3948275"/>
            <a:ext cx="73380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latin typeface="Roboto"/>
                <a:ea typeface="Roboto"/>
                <a:cs typeface="Roboto"/>
                <a:sym typeface="Roboto"/>
              </a:rPr>
              <a:t>Private Cloud: </a:t>
            </a:r>
            <a:r>
              <a:rPr lang="en-GB" sz="1600">
                <a:latin typeface="Roboto"/>
                <a:ea typeface="Roboto"/>
                <a:cs typeface="Roboto"/>
                <a:sym typeface="Roboto"/>
              </a:rPr>
              <a:t>https://www.researchgate.net/figure/Private-cloud-model_fig2_259369032</a:t>
            </a:r>
            <a:endParaRPr sz="16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Characteristics of Private Cloud</a:t>
            </a:r>
            <a:endParaRPr/>
          </a:p>
        </p:txBody>
      </p:sp>
      <p:sp>
        <p:nvSpPr>
          <p:cNvPr id="156" name="Google Shape;156;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27025" algn="l" rtl="0">
              <a:lnSpc>
                <a:spcPct val="177272"/>
              </a:lnSpc>
              <a:spcBef>
                <a:spcPts val="0"/>
              </a:spcBef>
              <a:spcAft>
                <a:spcPts val="0"/>
              </a:spcAft>
              <a:buClr>
                <a:srgbClr val="323C3E"/>
              </a:buClr>
              <a:buSzPts val="1550"/>
              <a:buFont typeface="Arial"/>
              <a:buChar char="●"/>
            </a:pPr>
            <a:r>
              <a:rPr lang="en-GB" sz="1550">
                <a:solidFill>
                  <a:srgbClr val="323C3E"/>
                </a:solidFill>
                <a:highlight>
                  <a:srgbClr val="FFFFFF"/>
                </a:highlight>
                <a:latin typeface="Arial"/>
                <a:ea typeface="Arial"/>
                <a:cs typeface="Arial"/>
                <a:sym typeface="Arial"/>
              </a:rPr>
              <a:t>One of the most conspicuous characteristics of a private cloud is driven by the need for security.</a:t>
            </a:r>
            <a:endParaRPr sz="1550">
              <a:solidFill>
                <a:srgbClr val="323C3E"/>
              </a:solidFill>
              <a:highlight>
                <a:srgbClr val="FFFFFF"/>
              </a:highlight>
              <a:latin typeface="Arial"/>
              <a:ea typeface="Arial"/>
              <a:cs typeface="Arial"/>
              <a:sym typeface="Arial"/>
            </a:endParaRPr>
          </a:p>
          <a:p>
            <a:pPr marL="457200" lvl="0" indent="-327025" algn="l" rtl="0">
              <a:lnSpc>
                <a:spcPct val="177272"/>
              </a:lnSpc>
              <a:spcBef>
                <a:spcPts val="0"/>
              </a:spcBef>
              <a:spcAft>
                <a:spcPts val="0"/>
              </a:spcAft>
              <a:buClr>
                <a:srgbClr val="323C3E"/>
              </a:buClr>
              <a:buSzPts val="1550"/>
              <a:buFont typeface="Arial"/>
              <a:buChar char="●"/>
            </a:pPr>
            <a:r>
              <a:rPr lang="en-GB" sz="1550">
                <a:solidFill>
                  <a:srgbClr val="323C3E"/>
                </a:solidFill>
                <a:highlight>
                  <a:srgbClr val="FFFFFF"/>
                </a:highlight>
                <a:latin typeface="Arial"/>
                <a:ea typeface="Arial"/>
                <a:cs typeface="Arial"/>
                <a:sym typeface="Arial"/>
              </a:rPr>
              <a:t>The private cloud is hosted on its own infrastructure with no other clients leasing this space, unlike the public cloud. </a:t>
            </a:r>
            <a:endParaRPr sz="1550">
              <a:solidFill>
                <a:srgbClr val="323C3E"/>
              </a:solidFill>
              <a:highlight>
                <a:srgbClr val="FFFFFF"/>
              </a:highlight>
              <a:latin typeface="Arial"/>
              <a:ea typeface="Arial"/>
              <a:cs typeface="Arial"/>
              <a:sym typeface="Arial"/>
            </a:endParaRPr>
          </a:p>
          <a:p>
            <a:pPr marL="457200" lvl="0" indent="-327025" algn="l" rtl="0">
              <a:lnSpc>
                <a:spcPct val="177272"/>
              </a:lnSpc>
              <a:spcBef>
                <a:spcPts val="0"/>
              </a:spcBef>
              <a:spcAft>
                <a:spcPts val="0"/>
              </a:spcAft>
              <a:buClr>
                <a:srgbClr val="323C3E"/>
              </a:buClr>
              <a:buSzPts val="1550"/>
              <a:buFont typeface="Arial"/>
              <a:buChar char="●"/>
            </a:pPr>
            <a:r>
              <a:rPr lang="en-GB" sz="1550">
                <a:solidFill>
                  <a:srgbClr val="323C3E"/>
                </a:solidFill>
                <a:highlight>
                  <a:srgbClr val="FFFFFF"/>
                </a:highlight>
                <a:latin typeface="Arial"/>
                <a:ea typeface="Arial"/>
                <a:cs typeface="Arial"/>
                <a:sym typeface="Arial"/>
              </a:rPr>
              <a:t>Another characteristic is that the private cloud is hosted on either owned or leased data centers, so the locations where your cloud is located is transparent to you.</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Advantages of Private Cloud</a:t>
            </a:r>
            <a:endParaRPr/>
          </a:p>
        </p:txBody>
      </p:sp>
      <p:sp>
        <p:nvSpPr>
          <p:cNvPr id="162" name="Google Shape;162;p25"/>
          <p:cNvSpPr txBox="1">
            <a:spLocks noGrp="1"/>
          </p:cNvSpPr>
          <p:nvPr>
            <p:ph type="body" idx="1"/>
          </p:nvPr>
        </p:nvSpPr>
        <p:spPr>
          <a:xfrm>
            <a:off x="311700" y="913200"/>
            <a:ext cx="8520600" cy="3655800"/>
          </a:xfrm>
          <a:prstGeom prst="rect">
            <a:avLst/>
          </a:prstGeom>
        </p:spPr>
        <p:txBody>
          <a:bodyPr spcFirstLastPara="1" wrap="square" lIns="91425" tIns="91425" rIns="91425" bIns="91425" anchor="t" anchorCtr="0">
            <a:noAutofit/>
          </a:bodyPr>
          <a:lstStyle/>
          <a:p>
            <a:pPr marL="0" lvl="0" indent="0" algn="l" rtl="0">
              <a:lnSpc>
                <a:spcPct val="177272"/>
              </a:lnSpc>
              <a:spcBef>
                <a:spcPts val="0"/>
              </a:spcBef>
              <a:spcAft>
                <a:spcPts val="0"/>
              </a:spcAft>
              <a:buSzPts val="770"/>
              <a:buNone/>
            </a:pPr>
            <a:r>
              <a:rPr lang="en-GB" sz="1445">
                <a:solidFill>
                  <a:srgbClr val="323C3E"/>
                </a:solidFill>
                <a:highlight>
                  <a:srgbClr val="FFFFFF"/>
                </a:highlight>
                <a:latin typeface="Arial"/>
                <a:ea typeface="Arial"/>
                <a:cs typeface="Arial"/>
                <a:sym typeface="Arial"/>
              </a:rPr>
              <a:t>Medium and large businesses typically chose a private cloud due to its protection, compliance, and scalability options. Other benefits include</a:t>
            </a:r>
            <a:endParaRPr sz="1445">
              <a:solidFill>
                <a:srgbClr val="323C3E"/>
              </a:solidFill>
              <a:highlight>
                <a:srgbClr val="FFFFFF"/>
              </a:highlight>
              <a:latin typeface="Arial"/>
              <a:ea typeface="Arial"/>
              <a:cs typeface="Arial"/>
              <a:sym typeface="Arial"/>
            </a:endParaRPr>
          </a:p>
          <a:p>
            <a:pPr marL="457200" lvl="0" indent="-320357" algn="l" rtl="0">
              <a:lnSpc>
                <a:spcPct val="122222"/>
              </a:lnSpc>
              <a:spcBef>
                <a:spcPts val="0"/>
              </a:spcBef>
              <a:spcAft>
                <a:spcPts val="0"/>
              </a:spcAft>
              <a:buClr>
                <a:srgbClr val="323C3E"/>
              </a:buClr>
              <a:buSzPts val="1445"/>
              <a:buFont typeface="Arial"/>
              <a:buChar char="●"/>
            </a:pPr>
            <a:r>
              <a:rPr lang="en-GB" sz="1445">
                <a:solidFill>
                  <a:srgbClr val="323C3E"/>
                </a:solidFill>
                <a:highlight>
                  <a:srgbClr val="FFFFFF"/>
                </a:highlight>
                <a:latin typeface="Arial"/>
                <a:ea typeface="Arial"/>
                <a:cs typeface="Arial"/>
                <a:sym typeface="Arial"/>
              </a:rPr>
              <a:t>Fine-grained control over your infrastructure. </a:t>
            </a:r>
            <a:endParaRPr sz="1445">
              <a:solidFill>
                <a:srgbClr val="323C3E"/>
              </a:solidFill>
              <a:highlight>
                <a:srgbClr val="FFFFFF"/>
              </a:highlight>
              <a:latin typeface="Arial"/>
              <a:ea typeface="Arial"/>
              <a:cs typeface="Arial"/>
              <a:sym typeface="Arial"/>
            </a:endParaRPr>
          </a:p>
          <a:p>
            <a:pPr marL="457200" lvl="0" indent="-320357" algn="l" rtl="0">
              <a:lnSpc>
                <a:spcPct val="122222"/>
              </a:lnSpc>
              <a:spcBef>
                <a:spcPts val="0"/>
              </a:spcBef>
              <a:spcAft>
                <a:spcPts val="0"/>
              </a:spcAft>
              <a:buClr>
                <a:srgbClr val="323C3E"/>
              </a:buClr>
              <a:buSzPts val="1445"/>
              <a:buFont typeface="Arial"/>
              <a:buChar char="●"/>
            </a:pPr>
            <a:r>
              <a:rPr lang="en-GB" sz="1445">
                <a:solidFill>
                  <a:srgbClr val="323C3E"/>
                </a:solidFill>
                <a:highlight>
                  <a:srgbClr val="FFFFFF"/>
                </a:highlight>
                <a:latin typeface="Arial"/>
                <a:ea typeface="Arial"/>
                <a:cs typeface="Arial"/>
                <a:sym typeface="Arial"/>
              </a:rPr>
              <a:t>Adapt better to the usage of resources as per demand. </a:t>
            </a:r>
            <a:endParaRPr sz="1445">
              <a:solidFill>
                <a:srgbClr val="323C3E"/>
              </a:solidFill>
              <a:highlight>
                <a:srgbClr val="FFFFFF"/>
              </a:highlight>
              <a:latin typeface="Arial"/>
              <a:ea typeface="Arial"/>
              <a:cs typeface="Arial"/>
              <a:sym typeface="Arial"/>
            </a:endParaRPr>
          </a:p>
          <a:p>
            <a:pPr marL="457200" lvl="0" indent="-320357" algn="l" rtl="0">
              <a:lnSpc>
                <a:spcPct val="122222"/>
              </a:lnSpc>
              <a:spcBef>
                <a:spcPts val="0"/>
              </a:spcBef>
              <a:spcAft>
                <a:spcPts val="0"/>
              </a:spcAft>
              <a:buClr>
                <a:srgbClr val="323C3E"/>
              </a:buClr>
              <a:buSzPts val="1445"/>
              <a:buFont typeface="Arial"/>
              <a:buChar char="●"/>
            </a:pPr>
            <a:r>
              <a:rPr lang="en-GB" sz="1445">
                <a:solidFill>
                  <a:srgbClr val="323C3E"/>
                </a:solidFill>
                <a:highlight>
                  <a:srgbClr val="FFFFFF"/>
                </a:highlight>
                <a:latin typeface="Arial"/>
                <a:ea typeface="Arial"/>
                <a:cs typeface="Arial"/>
                <a:sym typeface="Arial"/>
              </a:rPr>
              <a:t>If your business has to comply with bespoke industry standard compliance, the private cloud allows you to easily ensure your systems are totally compliant.</a:t>
            </a:r>
            <a:endParaRPr sz="1445">
              <a:solidFill>
                <a:srgbClr val="323C3E"/>
              </a:solidFill>
              <a:highlight>
                <a:srgbClr val="FFFFFF"/>
              </a:highlight>
              <a:latin typeface="Arial"/>
              <a:ea typeface="Arial"/>
              <a:cs typeface="Arial"/>
              <a:sym typeface="Arial"/>
            </a:endParaRPr>
          </a:p>
          <a:p>
            <a:pPr marL="457200" lvl="0" indent="-320357" algn="l" rtl="0">
              <a:lnSpc>
                <a:spcPct val="122222"/>
              </a:lnSpc>
              <a:spcBef>
                <a:spcPts val="0"/>
              </a:spcBef>
              <a:spcAft>
                <a:spcPts val="0"/>
              </a:spcAft>
              <a:buClr>
                <a:srgbClr val="323C3E"/>
              </a:buClr>
              <a:buSzPts val="1445"/>
              <a:buFont typeface="Arial"/>
              <a:buChar char="●"/>
            </a:pPr>
            <a:r>
              <a:rPr lang="en-GB" sz="1445">
                <a:solidFill>
                  <a:srgbClr val="323C3E"/>
                </a:solidFill>
                <a:highlight>
                  <a:srgbClr val="FFFFFF"/>
                </a:highlight>
                <a:latin typeface="Arial"/>
                <a:ea typeface="Arial"/>
                <a:cs typeface="Arial"/>
                <a:sym typeface="Arial"/>
              </a:rPr>
              <a:t>While you can scale to demand in a public cloud, the granularity of scale that the private cloud offers is of a significant benefit for some businesses.</a:t>
            </a:r>
            <a:endParaRPr sz="1445">
              <a:solidFill>
                <a:srgbClr val="323C3E"/>
              </a:solidFill>
              <a:highlight>
                <a:srgbClr val="FFFFFF"/>
              </a:highlight>
              <a:latin typeface="Arial"/>
              <a:ea typeface="Arial"/>
              <a:cs typeface="Arial"/>
              <a:sym typeface="Arial"/>
            </a:endParaRPr>
          </a:p>
          <a:p>
            <a:pPr marL="457200" lvl="0" indent="-320357" algn="l" rtl="0">
              <a:lnSpc>
                <a:spcPct val="122222"/>
              </a:lnSpc>
              <a:spcBef>
                <a:spcPts val="0"/>
              </a:spcBef>
              <a:spcAft>
                <a:spcPts val="0"/>
              </a:spcAft>
              <a:buClr>
                <a:srgbClr val="323C3E"/>
              </a:buClr>
              <a:buSzPts val="1445"/>
              <a:buFont typeface="Arial"/>
              <a:buChar char="●"/>
            </a:pPr>
            <a:r>
              <a:rPr lang="en-GB" sz="1445">
                <a:solidFill>
                  <a:srgbClr val="323C3E"/>
                </a:solidFill>
                <a:highlight>
                  <a:srgbClr val="FFFFFF"/>
                </a:highlight>
                <a:latin typeface="Arial"/>
                <a:ea typeface="Arial"/>
                <a:cs typeface="Arial"/>
                <a:sym typeface="Arial"/>
              </a:rPr>
              <a:t>Large to very large businesses might want to maintain a private cloud then use a public infrastructure especially with a competitor on it or the infrastructure itself owned by a competitor.    </a:t>
            </a:r>
            <a:endParaRPr sz="1445">
              <a:solidFill>
                <a:srgbClr val="323C3E"/>
              </a:solidFill>
              <a:highlight>
                <a:srgbClr val="FFFFFF"/>
              </a:highlight>
              <a:latin typeface="Arial"/>
              <a:ea typeface="Arial"/>
              <a:cs typeface="Arial"/>
              <a:sym typeface="Arial"/>
            </a:endParaRPr>
          </a:p>
          <a:p>
            <a:pPr marL="0" lvl="0" indent="0" algn="l" rtl="0">
              <a:spcBef>
                <a:spcPts val="4600"/>
              </a:spcBef>
              <a:spcAft>
                <a:spcPts val="1200"/>
              </a:spcAft>
              <a:buSzPts val="770"/>
              <a:buNone/>
            </a:pPr>
            <a:endParaRPr sz="176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 of Private Cloud </a:t>
            </a:r>
            <a:endParaRPr/>
          </a:p>
        </p:txBody>
      </p:sp>
      <p:sp>
        <p:nvSpPr>
          <p:cNvPr id="168" name="Google Shape;168;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6075" algn="l" rtl="0">
              <a:lnSpc>
                <a:spcPct val="122222"/>
              </a:lnSpc>
              <a:spcBef>
                <a:spcPts val="0"/>
              </a:spcBef>
              <a:spcAft>
                <a:spcPts val="0"/>
              </a:spcAft>
              <a:buClr>
                <a:srgbClr val="323C3E"/>
              </a:buClr>
              <a:buSzPts val="1850"/>
              <a:buFont typeface="Arial"/>
              <a:buChar char="●"/>
            </a:pPr>
            <a:r>
              <a:rPr lang="en-GB" sz="1850">
                <a:solidFill>
                  <a:srgbClr val="323C3E"/>
                </a:solidFill>
                <a:highlight>
                  <a:srgbClr val="FFFFFF"/>
                </a:highlight>
                <a:latin typeface="Arial"/>
                <a:ea typeface="Arial"/>
                <a:cs typeface="Arial"/>
                <a:sym typeface="Arial"/>
              </a:rPr>
              <a:t>the associated cost. In general private clouds are more expensive than public </a:t>
            </a:r>
            <a:endParaRPr sz="1850">
              <a:solidFill>
                <a:srgbClr val="323C3E"/>
              </a:solidFill>
              <a:highlight>
                <a:srgbClr val="FFFFFF"/>
              </a:highlight>
              <a:latin typeface="Arial"/>
              <a:ea typeface="Arial"/>
              <a:cs typeface="Arial"/>
              <a:sym typeface="Arial"/>
            </a:endParaRPr>
          </a:p>
          <a:p>
            <a:pPr marL="457200" lvl="0" indent="-346075" algn="l" rtl="0">
              <a:lnSpc>
                <a:spcPct val="122222"/>
              </a:lnSpc>
              <a:spcBef>
                <a:spcPts val="0"/>
              </a:spcBef>
              <a:spcAft>
                <a:spcPts val="0"/>
              </a:spcAft>
              <a:buClr>
                <a:srgbClr val="323C3E"/>
              </a:buClr>
              <a:buSzPts val="1850"/>
              <a:buFont typeface="Arial"/>
              <a:buChar char="●"/>
            </a:pPr>
            <a:r>
              <a:rPr lang="en-GB" sz="1850">
                <a:solidFill>
                  <a:srgbClr val="323C3E"/>
                </a:solidFill>
                <a:highlight>
                  <a:srgbClr val="FFFFFF"/>
                </a:highlight>
                <a:latin typeface="Arial"/>
                <a:ea typeface="Arial"/>
                <a:cs typeface="Arial"/>
                <a:sym typeface="Arial"/>
              </a:rPr>
              <a:t>Operational efficiency in a private cloud is difficult to achieve. Underutilization is a major grouse in private clouds.</a:t>
            </a:r>
            <a:endParaRPr sz="1850">
              <a:solidFill>
                <a:srgbClr val="323C3E"/>
              </a:solidFill>
              <a:highlight>
                <a:srgbClr val="FFFFFF"/>
              </a:highlight>
              <a:latin typeface="Arial"/>
              <a:ea typeface="Arial"/>
              <a:cs typeface="Arial"/>
              <a:sym typeface="Arial"/>
            </a:endParaRPr>
          </a:p>
          <a:p>
            <a:pPr marL="457200" lvl="0" indent="-346075" algn="l" rtl="0">
              <a:lnSpc>
                <a:spcPct val="122222"/>
              </a:lnSpc>
              <a:spcBef>
                <a:spcPts val="0"/>
              </a:spcBef>
              <a:spcAft>
                <a:spcPts val="0"/>
              </a:spcAft>
              <a:buClr>
                <a:srgbClr val="323C3E"/>
              </a:buClr>
              <a:buSzPts val="1850"/>
              <a:buFont typeface="Arial"/>
              <a:buChar char="●"/>
            </a:pPr>
            <a:r>
              <a:rPr lang="en-GB" sz="1850">
                <a:solidFill>
                  <a:srgbClr val="323C3E"/>
                </a:solidFill>
                <a:highlight>
                  <a:srgbClr val="FFFFFF"/>
                </a:highlight>
                <a:latin typeface="Arial"/>
                <a:ea typeface="Arial"/>
                <a:cs typeface="Arial"/>
                <a:sym typeface="Arial"/>
              </a:rPr>
              <a:t>Scaling up on hardware and real estate space would be a challenge in private clouds.</a:t>
            </a:r>
            <a:endParaRPr sz="23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Private Cloud Companies in market</a:t>
            </a:r>
            <a:endParaRPr/>
          </a:p>
          <a:p>
            <a:pPr marL="0" lvl="0" indent="0" algn="l" rtl="0">
              <a:spcBef>
                <a:spcPts val="0"/>
              </a:spcBef>
              <a:spcAft>
                <a:spcPts val="0"/>
              </a:spcAft>
              <a:buNone/>
            </a:pPr>
            <a:endParaRPr/>
          </a:p>
        </p:txBody>
      </p:sp>
      <p:sp>
        <p:nvSpPr>
          <p:cNvPr id="174" name="Google Shape;174;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750">
                <a:solidFill>
                  <a:srgbClr val="666666"/>
                </a:solidFill>
                <a:highlight>
                  <a:srgbClr val="FFFFFF"/>
                </a:highlight>
                <a:latin typeface="Arial"/>
                <a:ea typeface="Arial"/>
                <a:cs typeface="Arial"/>
                <a:sym typeface="Arial"/>
              </a:rPr>
              <a:t>Hewlett Packard Enterprise (HPE)</a:t>
            </a:r>
            <a:endParaRPr sz="1750">
              <a:solidFill>
                <a:srgbClr val="666666"/>
              </a:solidFill>
              <a:highlight>
                <a:srgbClr val="FFFFFF"/>
              </a:highlight>
              <a:latin typeface="Arial"/>
              <a:ea typeface="Arial"/>
              <a:cs typeface="Arial"/>
              <a:sym typeface="Arial"/>
            </a:endParaRPr>
          </a:p>
          <a:p>
            <a:pPr marL="0" lvl="0" indent="0" algn="l" rtl="0">
              <a:spcBef>
                <a:spcPts val="1200"/>
              </a:spcBef>
              <a:spcAft>
                <a:spcPts val="0"/>
              </a:spcAft>
              <a:buNone/>
            </a:pPr>
            <a:r>
              <a:rPr lang="en-GB" sz="1750">
                <a:solidFill>
                  <a:srgbClr val="666666"/>
                </a:solidFill>
                <a:highlight>
                  <a:srgbClr val="FFFFFF"/>
                </a:highlight>
                <a:latin typeface="Arial"/>
                <a:ea typeface="Arial"/>
                <a:cs typeface="Arial"/>
                <a:sym typeface="Arial"/>
              </a:rPr>
              <a:t>VMware</a:t>
            </a:r>
            <a:endParaRPr sz="1750">
              <a:solidFill>
                <a:srgbClr val="666666"/>
              </a:solidFill>
              <a:highlight>
                <a:srgbClr val="FFFFFF"/>
              </a:highlight>
              <a:latin typeface="Arial"/>
              <a:ea typeface="Arial"/>
              <a:cs typeface="Arial"/>
              <a:sym typeface="Arial"/>
            </a:endParaRPr>
          </a:p>
          <a:p>
            <a:pPr marL="0" lvl="0" indent="0" algn="l" rtl="0">
              <a:spcBef>
                <a:spcPts val="1200"/>
              </a:spcBef>
              <a:spcAft>
                <a:spcPts val="0"/>
              </a:spcAft>
              <a:buNone/>
            </a:pPr>
            <a:r>
              <a:rPr lang="en-GB" sz="1750">
                <a:solidFill>
                  <a:srgbClr val="666666"/>
                </a:solidFill>
                <a:highlight>
                  <a:srgbClr val="FFFFFF"/>
                </a:highlight>
                <a:latin typeface="Arial"/>
                <a:ea typeface="Arial"/>
                <a:cs typeface="Arial"/>
                <a:sym typeface="Arial"/>
              </a:rPr>
              <a:t>Dell EMC</a:t>
            </a:r>
            <a:endParaRPr sz="1750">
              <a:solidFill>
                <a:srgbClr val="666666"/>
              </a:solidFill>
              <a:highlight>
                <a:srgbClr val="FFFFFF"/>
              </a:highlight>
              <a:latin typeface="Arial"/>
              <a:ea typeface="Arial"/>
              <a:cs typeface="Arial"/>
              <a:sym typeface="Arial"/>
            </a:endParaRPr>
          </a:p>
          <a:p>
            <a:pPr marL="0" lvl="0" indent="0" algn="l" rtl="0">
              <a:spcBef>
                <a:spcPts val="1200"/>
              </a:spcBef>
              <a:spcAft>
                <a:spcPts val="0"/>
              </a:spcAft>
              <a:buNone/>
            </a:pPr>
            <a:r>
              <a:rPr lang="en-GB" sz="1750">
                <a:solidFill>
                  <a:srgbClr val="666666"/>
                </a:solidFill>
                <a:highlight>
                  <a:srgbClr val="FFFFFF"/>
                </a:highlight>
                <a:latin typeface="Arial"/>
                <a:ea typeface="Arial"/>
                <a:cs typeface="Arial"/>
                <a:sym typeface="Arial"/>
              </a:rPr>
              <a:t>Oracle</a:t>
            </a:r>
            <a:endParaRPr sz="1750">
              <a:solidFill>
                <a:srgbClr val="666666"/>
              </a:solidFill>
              <a:highlight>
                <a:srgbClr val="FFFFFF"/>
              </a:highlight>
              <a:latin typeface="Arial"/>
              <a:ea typeface="Arial"/>
              <a:cs typeface="Arial"/>
              <a:sym typeface="Arial"/>
            </a:endParaRPr>
          </a:p>
          <a:p>
            <a:pPr marL="0" lvl="0" indent="0" algn="l" rtl="0">
              <a:spcBef>
                <a:spcPts val="1200"/>
              </a:spcBef>
              <a:spcAft>
                <a:spcPts val="0"/>
              </a:spcAft>
              <a:buNone/>
            </a:pPr>
            <a:r>
              <a:rPr lang="en-GB" sz="1750">
                <a:solidFill>
                  <a:srgbClr val="666666"/>
                </a:solidFill>
                <a:highlight>
                  <a:srgbClr val="FFFFFF"/>
                </a:highlight>
                <a:latin typeface="Arial"/>
                <a:ea typeface="Arial"/>
                <a:cs typeface="Arial"/>
                <a:sym typeface="Arial"/>
              </a:rPr>
              <a:t>IBM</a:t>
            </a:r>
            <a:endParaRPr sz="1750">
              <a:solidFill>
                <a:srgbClr val="666666"/>
              </a:solidFill>
              <a:highlight>
                <a:srgbClr val="FFFFFF"/>
              </a:highlight>
              <a:latin typeface="Arial"/>
              <a:ea typeface="Arial"/>
              <a:cs typeface="Arial"/>
              <a:sym typeface="Arial"/>
            </a:endParaRPr>
          </a:p>
          <a:p>
            <a:pPr marL="0" lvl="0" indent="0" algn="l" rtl="0">
              <a:spcBef>
                <a:spcPts val="1200"/>
              </a:spcBef>
              <a:spcAft>
                <a:spcPts val="1200"/>
              </a:spcAft>
              <a:buNone/>
            </a:pPr>
            <a:r>
              <a:rPr lang="en-GB" sz="1750">
                <a:solidFill>
                  <a:srgbClr val="666666"/>
                </a:solidFill>
                <a:highlight>
                  <a:srgbClr val="FFFFFF"/>
                </a:highlight>
                <a:latin typeface="Arial"/>
                <a:ea typeface="Arial"/>
                <a:cs typeface="Arial"/>
                <a:sym typeface="Arial"/>
              </a:rPr>
              <a:t>Red Hat</a:t>
            </a:r>
            <a:endParaRPr sz="1750">
              <a:solidFill>
                <a:srgbClr val="666666"/>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Community Cloud</a:t>
            </a:r>
            <a:endParaRPr/>
          </a:p>
        </p:txBody>
      </p:sp>
      <p:sp>
        <p:nvSpPr>
          <p:cNvPr id="180" name="Google Shape;180;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GB" sz="2000"/>
              <a:t>According to NIST, the community cloud is the cloud infrastructure that is provisioned for exclusive use by a specific community of consumers from organizations that have shared concerns (e.g., mission, security requirements, policy, and compliance considerations). </a:t>
            </a:r>
            <a:endParaRPr sz="2000"/>
          </a:p>
          <a:p>
            <a:pPr marL="457200" lvl="0" indent="-355600" algn="l" rtl="0">
              <a:spcBef>
                <a:spcPts val="0"/>
              </a:spcBef>
              <a:spcAft>
                <a:spcPts val="0"/>
              </a:spcAft>
              <a:buSzPts val="2000"/>
              <a:buChar char="●"/>
            </a:pPr>
            <a:r>
              <a:rPr lang="en-GB" sz="2000"/>
              <a:t>It may be owned, managed, and operated by one or more of the organizations in the community, a third party, or some combination of them, and it may exist on or off premises</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7" name="Google Shape;187;p29"/>
          <p:cNvPicPr preferRelativeResize="0"/>
          <p:nvPr/>
        </p:nvPicPr>
        <p:blipFill>
          <a:blip r:embed="rId3">
            <a:alphaModFix/>
          </a:blip>
          <a:stretch>
            <a:fillRect/>
          </a:stretch>
        </p:blipFill>
        <p:spPr>
          <a:xfrm>
            <a:off x="2336725" y="410000"/>
            <a:ext cx="4773054" cy="3339000"/>
          </a:xfrm>
          <a:prstGeom prst="rect">
            <a:avLst/>
          </a:prstGeom>
          <a:noFill/>
          <a:ln>
            <a:noFill/>
          </a:ln>
        </p:spPr>
      </p:pic>
      <p:sp>
        <p:nvSpPr>
          <p:cNvPr id="188" name="Google Shape;188;p29"/>
          <p:cNvSpPr txBox="1"/>
          <p:nvPr/>
        </p:nvSpPr>
        <p:spPr>
          <a:xfrm>
            <a:off x="80575" y="3813975"/>
            <a:ext cx="73380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b="1">
                <a:latin typeface="Roboto"/>
                <a:ea typeface="Roboto"/>
                <a:cs typeface="Roboto"/>
                <a:sym typeface="Roboto"/>
              </a:rPr>
              <a:t>Community Cloud</a:t>
            </a:r>
            <a:endParaRPr sz="2100" b="1">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Characteristics of Community Cloud</a:t>
            </a:r>
            <a:endParaRPr/>
          </a:p>
          <a:p>
            <a:pPr marL="0" lvl="0" indent="0" algn="l" rtl="0">
              <a:spcBef>
                <a:spcPts val="0"/>
              </a:spcBef>
              <a:spcAft>
                <a:spcPts val="0"/>
              </a:spcAft>
              <a:buNone/>
            </a:pPr>
            <a:endParaRPr/>
          </a:p>
        </p:txBody>
      </p:sp>
      <p:sp>
        <p:nvSpPr>
          <p:cNvPr id="194" name="Google Shape;194;p3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Char char="●"/>
            </a:pPr>
            <a:r>
              <a:rPr lang="en-GB" sz="2100"/>
              <a:t>Collaborative and distributive maintenance: no single party has full control over the whole cloud</a:t>
            </a:r>
            <a:endParaRPr sz="2100"/>
          </a:p>
          <a:p>
            <a:pPr marL="457200" lvl="0" indent="-361950" algn="l" rtl="0">
              <a:spcBef>
                <a:spcPts val="0"/>
              </a:spcBef>
              <a:spcAft>
                <a:spcPts val="0"/>
              </a:spcAft>
              <a:buSzPts val="2100"/>
              <a:buChar char="●"/>
            </a:pPr>
            <a:r>
              <a:rPr lang="en-GB" sz="2100"/>
              <a:t>Partially secure: there is a possibility that the data can be leaked from one organization to another, though it is safe from the outside world</a:t>
            </a:r>
            <a:endParaRPr sz="2100"/>
          </a:p>
          <a:p>
            <a:pPr marL="457200" lvl="0" indent="-361950" algn="l" rtl="0">
              <a:spcBef>
                <a:spcPts val="0"/>
              </a:spcBef>
              <a:spcAft>
                <a:spcPts val="0"/>
              </a:spcAft>
              <a:buSzPts val="2100"/>
              <a:buChar char="●"/>
            </a:pPr>
            <a:r>
              <a:rPr lang="en-GB" sz="2100"/>
              <a:t>Cost effective</a:t>
            </a:r>
            <a:endParaRPr sz="21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Advantages of Community Cloud</a:t>
            </a:r>
            <a:endParaRPr/>
          </a:p>
        </p:txBody>
      </p:sp>
      <p:sp>
        <p:nvSpPr>
          <p:cNvPr id="200" name="Google Shape;200;p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GB" sz="2000"/>
              <a:t>It allows establishing a low-cost private cloud. </a:t>
            </a:r>
            <a:endParaRPr sz="2000"/>
          </a:p>
          <a:p>
            <a:pPr marL="457200" lvl="0" indent="-355600" algn="l" rtl="0">
              <a:spcBef>
                <a:spcPts val="0"/>
              </a:spcBef>
              <a:spcAft>
                <a:spcPts val="0"/>
              </a:spcAft>
              <a:buSzPts val="2000"/>
              <a:buChar char="●"/>
            </a:pPr>
            <a:r>
              <a:rPr lang="en-GB" sz="2000"/>
              <a:t>It allows collaborative work on the cloud</a:t>
            </a:r>
            <a:endParaRPr sz="2000"/>
          </a:p>
          <a:p>
            <a:pPr marL="457200" lvl="0" indent="-355600" algn="l" rtl="0">
              <a:spcBef>
                <a:spcPts val="0"/>
              </a:spcBef>
              <a:spcAft>
                <a:spcPts val="0"/>
              </a:spcAft>
              <a:buSzPts val="2000"/>
              <a:buChar char="●"/>
            </a:pPr>
            <a:r>
              <a:rPr lang="en-GB" sz="2000"/>
              <a:t>It allows sharing of responsibilities among the organization. </a:t>
            </a:r>
            <a:endParaRPr sz="2000"/>
          </a:p>
          <a:p>
            <a:pPr marL="457200" lvl="0" indent="-355600" algn="l" rtl="0">
              <a:spcBef>
                <a:spcPts val="0"/>
              </a:spcBef>
              <a:spcAft>
                <a:spcPts val="0"/>
              </a:spcAft>
              <a:buSzPts val="2000"/>
              <a:buChar char="●"/>
            </a:pPr>
            <a:r>
              <a:rPr lang="en-GB" sz="2000"/>
              <a:t>It has better security than the public cloud</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OUTLINE</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4 cloud deployment models</a:t>
            </a:r>
            <a:endParaRPr/>
          </a:p>
          <a:p>
            <a:pPr marL="0" lvl="0" indent="0" algn="l" rtl="0">
              <a:spcBef>
                <a:spcPts val="1200"/>
              </a:spcBef>
              <a:spcAft>
                <a:spcPts val="0"/>
              </a:spcAft>
              <a:buNone/>
            </a:pPr>
            <a:r>
              <a:rPr lang="en-GB"/>
              <a:t>-Public cloud</a:t>
            </a:r>
            <a:endParaRPr/>
          </a:p>
          <a:p>
            <a:pPr marL="0" lvl="0" indent="0" algn="l" rtl="0">
              <a:spcBef>
                <a:spcPts val="1200"/>
              </a:spcBef>
              <a:spcAft>
                <a:spcPts val="0"/>
              </a:spcAft>
              <a:buNone/>
            </a:pPr>
            <a:r>
              <a:rPr lang="en-GB"/>
              <a:t>-Private cloud</a:t>
            </a:r>
            <a:endParaRPr/>
          </a:p>
          <a:p>
            <a:pPr marL="0" lvl="0" indent="0" algn="l" rtl="0">
              <a:spcBef>
                <a:spcPts val="1200"/>
              </a:spcBef>
              <a:spcAft>
                <a:spcPts val="0"/>
              </a:spcAft>
              <a:buNone/>
            </a:pPr>
            <a:r>
              <a:rPr lang="en-GB"/>
              <a:t>-Community Cloud</a:t>
            </a:r>
            <a:endParaRPr/>
          </a:p>
          <a:p>
            <a:pPr marL="0" lvl="0" indent="0" algn="l" rtl="0">
              <a:spcBef>
                <a:spcPts val="1200"/>
              </a:spcBef>
              <a:spcAft>
                <a:spcPts val="1200"/>
              </a:spcAft>
              <a:buNone/>
            </a:pPr>
            <a:r>
              <a:rPr lang="en-GB"/>
              <a:t>-Hybrid Cloud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 of Community Cloud</a:t>
            </a:r>
            <a:endParaRPr/>
          </a:p>
        </p:txBody>
      </p:sp>
      <p:sp>
        <p:nvSpPr>
          <p:cNvPr id="206" name="Google Shape;206;p3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Char char="●"/>
            </a:pPr>
            <a:r>
              <a:rPr lang="en-GB" sz="2200"/>
              <a:t>Autonomy of an organization is lost. </a:t>
            </a:r>
            <a:endParaRPr sz="2200"/>
          </a:p>
          <a:p>
            <a:pPr marL="457200" lvl="0" indent="-368300" algn="l" rtl="0">
              <a:spcBef>
                <a:spcPts val="0"/>
              </a:spcBef>
              <a:spcAft>
                <a:spcPts val="0"/>
              </a:spcAft>
              <a:buSzPts val="2200"/>
              <a:buChar char="●"/>
            </a:pPr>
            <a:r>
              <a:rPr lang="en-GB" sz="2200"/>
              <a:t>Security features are not as good as the private cloud. </a:t>
            </a:r>
            <a:endParaRPr sz="2200"/>
          </a:p>
          <a:p>
            <a:pPr marL="457200" lvl="0" indent="-368300" algn="l" rtl="0">
              <a:spcBef>
                <a:spcPts val="0"/>
              </a:spcBef>
              <a:spcAft>
                <a:spcPts val="0"/>
              </a:spcAft>
              <a:buSzPts val="2200"/>
              <a:buChar char="●"/>
            </a:pPr>
            <a:r>
              <a:rPr lang="en-GB" sz="2200"/>
              <a:t>It is not suitable if there is no collaboration</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Community	 Cloud Companies in market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12" name="Google Shape;212;p3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IBM SoftLayer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Hybrid Cloud</a:t>
            </a:r>
            <a:endParaRPr/>
          </a:p>
        </p:txBody>
      </p:sp>
      <p:sp>
        <p:nvSpPr>
          <p:cNvPr id="218" name="Google Shape;218;p3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According to NIST, the hybrid cloud can be defined as the cloud infrastructure that is a composition of two or more distinct cloud infrastructures (private, community, or public) that remain unique entities but are bound together by standardized or proprietary technology that enables data and application portability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Hybrid Cloud</a:t>
            </a:r>
            <a:endParaRPr/>
          </a:p>
        </p:txBody>
      </p:sp>
      <p:sp>
        <p:nvSpPr>
          <p:cNvPr id="224" name="Google Shape;224;p3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5" name="Google Shape;225;p35"/>
          <p:cNvPicPr preferRelativeResize="0"/>
          <p:nvPr/>
        </p:nvPicPr>
        <p:blipFill>
          <a:blip r:embed="rId3">
            <a:alphaModFix/>
          </a:blip>
          <a:stretch>
            <a:fillRect/>
          </a:stretch>
        </p:blipFill>
        <p:spPr>
          <a:xfrm>
            <a:off x="2150350" y="1229875"/>
            <a:ext cx="4542130" cy="2437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Characteristics of Hybrid Cloud</a:t>
            </a:r>
            <a:endParaRPr/>
          </a:p>
        </p:txBody>
      </p:sp>
      <p:sp>
        <p:nvSpPr>
          <p:cNvPr id="231" name="Google Shape;231;p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GB" sz="1900"/>
              <a:t>Scalable: The hybrid cloud is a combination of one or more deployment models</a:t>
            </a:r>
            <a:endParaRPr sz="1900"/>
          </a:p>
          <a:p>
            <a:pPr marL="457200" lvl="0" indent="-349250" algn="l" rtl="0">
              <a:spcBef>
                <a:spcPts val="0"/>
              </a:spcBef>
              <a:spcAft>
                <a:spcPts val="0"/>
              </a:spcAft>
              <a:buSzPts val="1900"/>
              <a:buChar char="●"/>
            </a:pPr>
            <a:r>
              <a:rPr lang="en-GB" sz="1900"/>
              <a:t>Partially secure</a:t>
            </a:r>
            <a:endParaRPr sz="1900"/>
          </a:p>
          <a:p>
            <a:pPr marL="457200" lvl="0" indent="-349250" algn="l" rtl="0">
              <a:spcBef>
                <a:spcPts val="0"/>
              </a:spcBef>
              <a:spcAft>
                <a:spcPts val="0"/>
              </a:spcAft>
              <a:buSzPts val="1900"/>
              <a:buChar char="●"/>
            </a:pPr>
            <a:r>
              <a:rPr lang="en-GB" sz="1900"/>
              <a:t>Stringent SLAs: As the hybrid cloud involved a public cloud intervention, the SLAs are stringent and might as per the public cloud service provider</a:t>
            </a:r>
            <a:endParaRPr sz="1900"/>
          </a:p>
          <a:p>
            <a:pPr marL="457200" lvl="0" indent="-349250" algn="l" rtl="0">
              <a:spcBef>
                <a:spcPts val="0"/>
              </a:spcBef>
              <a:spcAft>
                <a:spcPts val="0"/>
              </a:spcAft>
              <a:buSzPts val="1900"/>
              <a:buChar char="●"/>
            </a:pPr>
            <a:r>
              <a:rPr lang="en-GB" sz="1900"/>
              <a:t>Complex cloud management: Cloud management is complex and is a difficult task in the hybrid cloud as it involves more than one type of deployment models and also the numbers of users are high.</a:t>
            </a: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Advantages of Hybrid Cloud</a:t>
            </a:r>
            <a:endParaRPr/>
          </a:p>
        </p:txBody>
      </p:sp>
      <p:sp>
        <p:nvSpPr>
          <p:cNvPr id="237" name="Google Shape;237;p3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Char char="●"/>
            </a:pPr>
            <a:r>
              <a:rPr lang="en-GB" sz="2100"/>
              <a:t>It gives the power of both the private and public clouds. </a:t>
            </a:r>
            <a:endParaRPr sz="2100"/>
          </a:p>
          <a:p>
            <a:pPr marL="457200" lvl="0" indent="-361950" algn="l" rtl="0">
              <a:spcBef>
                <a:spcPts val="0"/>
              </a:spcBef>
              <a:spcAft>
                <a:spcPts val="0"/>
              </a:spcAft>
              <a:buSzPts val="2100"/>
              <a:buChar char="●"/>
            </a:pPr>
            <a:r>
              <a:rPr lang="en-GB" sz="2100"/>
              <a:t>It is highly scalable. </a:t>
            </a:r>
            <a:endParaRPr sz="2100"/>
          </a:p>
          <a:p>
            <a:pPr marL="457200" lvl="0" indent="-361950" algn="l" rtl="0">
              <a:spcBef>
                <a:spcPts val="0"/>
              </a:spcBef>
              <a:spcAft>
                <a:spcPts val="0"/>
              </a:spcAft>
              <a:buSzPts val="2100"/>
              <a:buChar char="●"/>
            </a:pPr>
            <a:r>
              <a:rPr lang="en-GB" sz="2100"/>
              <a:t>It provides better security than the public cloud</a:t>
            </a:r>
            <a:endParaRPr sz="21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 of Hybrid Cloud</a:t>
            </a:r>
            <a:endParaRPr/>
          </a:p>
        </p:txBody>
      </p:sp>
      <p:sp>
        <p:nvSpPr>
          <p:cNvPr id="243" name="Google Shape;243;p3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Char char="●"/>
            </a:pPr>
            <a:r>
              <a:rPr lang="en-GB" sz="2100"/>
              <a:t>The security features are not as good as the public cloud.</a:t>
            </a:r>
            <a:endParaRPr sz="2100"/>
          </a:p>
          <a:p>
            <a:pPr marL="457200" lvl="0" indent="-361950" algn="l" rtl="0">
              <a:spcBef>
                <a:spcPts val="0"/>
              </a:spcBef>
              <a:spcAft>
                <a:spcPts val="0"/>
              </a:spcAft>
              <a:buSzPts val="2100"/>
              <a:buChar char="●"/>
            </a:pPr>
            <a:r>
              <a:rPr lang="en-GB" sz="2100"/>
              <a:t>Managing a hybrid cloud is complex. </a:t>
            </a:r>
            <a:endParaRPr sz="2100"/>
          </a:p>
          <a:p>
            <a:pPr marL="457200" lvl="0" indent="-361950" algn="l" rtl="0">
              <a:spcBef>
                <a:spcPts val="0"/>
              </a:spcBef>
              <a:spcAft>
                <a:spcPts val="0"/>
              </a:spcAft>
              <a:buSzPts val="2100"/>
              <a:buChar char="●"/>
            </a:pPr>
            <a:r>
              <a:rPr lang="en-GB" sz="2100"/>
              <a:t>It has stringent SLAs</a:t>
            </a:r>
            <a:endParaRPr sz="21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Hybrid Cloud Companies in market</a:t>
            </a:r>
            <a:endParaRPr/>
          </a:p>
          <a:p>
            <a:pPr marL="0" lvl="0" indent="0" algn="l" rtl="0">
              <a:spcBef>
                <a:spcPts val="0"/>
              </a:spcBef>
              <a:spcAft>
                <a:spcPts val="0"/>
              </a:spcAft>
              <a:buNone/>
            </a:pPr>
            <a:endParaRPr/>
          </a:p>
        </p:txBody>
      </p:sp>
      <p:sp>
        <p:nvSpPr>
          <p:cNvPr id="249" name="Google Shape;249;p3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Microsoft</a:t>
            </a:r>
            <a:endParaRPr/>
          </a:p>
          <a:p>
            <a:pPr marL="0" lvl="0" indent="0" algn="l" rtl="0">
              <a:spcBef>
                <a:spcPts val="1200"/>
              </a:spcBef>
              <a:spcAft>
                <a:spcPts val="0"/>
              </a:spcAft>
              <a:buNone/>
            </a:pPr>
            <a:r>
              <a:rPr lang="en-GB"/>
              <a:t>IBM</a:t>
            </a:r>
            <a:endParaRPr/>
          </a:p>
          <a:p>
            <a:pPr marL="0" lvl="0" indent="0" algn="l" rtl="0">
              <a:spcBef>
                <a:spcPts val="1200"/>
              </a:spcBef>
              <a:spcAft>
                <a:spcPts val="0"/>
              </a:spcAft>
              <a:buNone/>
            </a:pPr>
            <a:r>
              <a:rPr lang="en-GB"/>
              <a:t>PC Solutions….etc</a:t>
            </a:r>
            <a:endParaRPr/>
          </a:p>
          <a:p>
            <a:pPr marL="0" lvl="0" indent="0" algn="l" rtl="0">
              <a:spcBef>
                <a:spcPts val="1200"/>
              </a:spcBef>
              <a:spcAft>
                <a:spcPts val="12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5" name="Google Shape;255;p40"/>
          <p:cNvSpPr txBox="1">
            <a:spLocks noGrp="1"/>
          </p:cNvSpPr>
          <p:nvPr>
            <p:ph type="body" idx="1"/>
          </p:nvPr>
        </p:nvSpPr>
        <p:spPr>
          <a:xfrm>
            <a:off x="311700" y="1229875"/>
            <a:ext cx="8520600" cy="33390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en-GB" sz="2400"/>
              <a:t>Any Questions???</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Google Shape;261;p41"/>
          <p:cNvSpPr txBox="1">
            <a:spLocks noGrp="1"/>
          </p:cNvSpPr>
          <p:nvPr>
            <p:ph type="body" idx="1"/>
          </p:nvPr>
        </p:nvSpPr>
        <p:spPr>
          <a:xfrm>
            <a:off x="311700" y="1229875"/>
            <a:ext cx="8520600" cy="33390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en-GB" sz="2400"/>
              <a:t>Thank You</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Deployment model</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Deployment models describe the ways with which the cloud services can be deployed or made available to its customers, depending on the organizational structure and the provisioning location.</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GB"/>
              <a:t>Four deployment models are usually distinguished, namely, public, private, community, and hybrid cloud service usage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Public Model</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The cloud infrastructure is provisioned for open use by the general public.</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GB"/>
              <a:t> It may be owned, managed, and operated by a business, academic, or government organization, or some combination of them. </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GB"/>
              <a:t>It exists on the premises of the cloud provider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11" name="Google Shape;111;p17"/>
          <p:cNvPicPr preferRelativeResize="0"/>
          <p:nvPr/>
        </p:nvPicPr>
        <p:blipFill>
          <a:blip r:embed="rId3">
            <a:alphaModFix/>
          </a:blip>
          <a:stretch>
            <a:fillRect/>
          </a:stretch>
        </p:blipFill>
        <p:spPr>
          <a:xfrm>
            <a:off x="1509200" y="135450"/>
            <a:ext cx="6144850" cy="3718825"/>
          </a:xfrm>
          <a:prstGeom prst="rect">
            <a:avLst/>
          </a:prstGeom>
          <a:noFill/>
          <a:ln>
            <a:noFill/>
          </a:ln>
        </p:spPr>
      </p:pic>
      <p:sp>
        <p:nvSpPr>
          <p:cNvPr id="112" name="Google Shape;112;p17"/>
          <p:cNvSpPr txBox="1"/>
          <p:nvPr/>
        </p:nvSpPr>
        <p:spPr>
          <a:xfrm>
            <a:off x="80575" y="3921425"/>
            <a:ext cx="73380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latin typeface="Roboto"/>
                <a:ea typeface="Roboto"/>
                <a:cs typeface="Roboto"/>
                <a:sym typeface="Roboto"/>
              </a:rPr>
              <a:t>Public Cloud:</a:t>
            </a:r>
            <a:r>
              <a:rPr lang="en-GB">
                <a:latin typeface="Roboto"/>
                <a:ea typeface="Roboto"/>
                <a:cs typeface="Roboto"/>
                <a:sym typeface="Roboto"/>
              </a:rPr>
              <a:t> https://www.researchgate.net/figure/Public-cloud-model_fig1_259369032</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Characteristics of Public Cloud</a:t>
            </a:r>
            <a:endParaRPr/>
          </a:p>
        </p:txBody>
      </p:sp>
      <p:sp>
        <p:nvSpPr>
          <p:cNvPr id="118" name="Google Shape;118;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58775" algn="l" rtl="0">
              <a:lnSpc>
                <a:spcPct val="122222"/>
              </a:lnSpc>
              <a:spcBef>
                <a:spcPts val="0"/>
              </a:spcBef>
              <a:spcAft>
                <a:spcPts val="0"/>
              </a:spcAft>
              <a:buClr>
                <a:srgbClr val="323C3E"/>
              </a:buClr>
              <a:buSzPts val="2050"/>
              <a:buFont typeface="Arial"/>
              <a:buChar char="●"/>
            </a:pPr>
            <a:r>
              <a:rPr lang="en-GB" sz="2050">
                <a:solidFill>
                  <a:srgbClr val="323C3E"/>
                </a:solidFill>
                <a:highlight>
                  <a:srgbClr val="FFFFFF"/>
                </a:highlight>
                <a:latin typeface="Arial"/>
                <a:ea typeface="Arial"/>
                <a:cs typeface="Arial"/>
                <a:sym typeface="Arial"/>
              </a:rPr>
              <a:t>Scalability </a:t>
            </a:r>
            <a:endParaRPr sz="2050">
              <a:solidFill>
                <a:srgbClr val="323C3E"/>
              </a:solidFill>
              <a:highlight>
                <a:srgbClr val="FFFFFF"/>
              </a:highlight>
              <a:latin typeface="Arial"/>
              <a:ea typeface="Arial"/>
              <a:cs typeface="Arial"/>
              <a:sym typeface="Arial"/>
            </a:endParaRPr>
          </a:p>
          <a:p>
            <a:pPr marL="457200" lvl="0" indent="-358775" algn="l" rtl="0">
              <a:lnSpc>
                <a:spcPct val="122222"/>
              </a:lnSpc>
              <a:spcBef>
                <a:spcPts val="0"/>
              </a:spcBef>
              <a:spcAft>
                <a:spcPts val="0"/>
              </a:spcAft>
              <a:buClr>
                <a:srgbClr val="323C3E"/>
              </a:buClr>
              <a:buSzPts val="2050"/>
              <a:buFont typeface="Arial"/>
              <a:buChar char="●"/>
            </a:pPr>
            <a:r>
              <a:rPr lang="en-GB" sz="2050">
                <a:solidFill>
                  <a:srgbClr val="323C3E"/>
                </a:solidFill>
                <a:highlight>
                  <a:srgbClr val="FFFFFF"/>
                </a:highlight>
                <a:latin typeface="Arial"/>
                <a:ea typeface="Arial"/>
                <a:cs typeface="Arial"/>
                <a:sym typeface="Arial"/>
              </a:rPr>
              <a:t>Cost effectiveness</a:t>
            </a:r>
            <a:endParaRPr sz="2050">
              <a:solidFill>
                <a:srgbClr val="323C3E"/>
              </a:solidFill>
              <a:highlight>
                <a:srgbClr val="FFFFFF"/>
              </a:highlight>
              <a:latin typeface="Arial"/>
              <a:ea typeface="Arial"/>
              <a:cs typeface="Arial"/>
              <a:sym typeface="Arial"/>
            </a:endParaRPr>
          </a:p>
          <a:p>
            <a:pPr marL="457200" lvl="0" indent="-358775" algn="l" rtl="0">
              <a:lnSpc>
                <a:spcPct val="122222"/>
              </a:lnSpc>
              <a:spcBef>
                <a:spcPts val="0"/>
              </a:spcBef>
              <a:spcAft>
                <a:spcPts val="0"/>
              </a:spcAft>
              <a:buClr>
                <a:srgbClr val="323C3E"/>
              </a:buClr>
              <a:buSzPts val="2050"/>
              <a:buFont typeface="Arial"/>
              <a:buChar char="●"/>
            </a:pPr>
            <a:r>
              <a:rPr lang="en-GB" sz="2050">
                <a:solidFill>
                  <a:srgbClr val="323C3E"/>
                </a:solidFill>
                <a:highlight>
                  <a:srgbClr val="FFFFFF"/>
                </a:highlight>
                <a:latin typeface="Arial"/>
                <a:ea typeface="Arial"/>
                <a:cs typeface="Arial"/>
                <a:sym typeface="Arial"/>
              </a:rPr>
              <a:t>Reliability</a:t>
            </a:r>
            <a:endParaRPr sz="2050">
              <a:solidFill>
                <a:srgbClr val="323C3E"/>
              </a:solidFill>
              <a:highlight>
                <a:srgbClr val="FFFFFF"/>
              </a:highlight>
              <a:latin typeface="Arial"/>
              <a:ea typeface="Arial"/>
              <a:cs typeface="Arial"/>
              <a:sym typeface="Arial"/>
            </a:endParaRPr>
          </a:p>
          <a:p>
            <a:pPr marL="457200" lvl="0" indent="-358775" algn="l" rtl="0">
              <a:lnSpc>
                <a:spcPct val="122222"/>
              </a:lnSpc>
              <a:spcBef>
                <a:spcPts val="0"/>
              </a:spcBef>
              <a:spcAft>
                <a:spcPts val="0"/>
              </a:spcAft>
              <a:buClr>
                <a:srgbClr val="323C3E"/>
              </a:buClr>
              <a:buSzPts val="2050"/>
              <a:buFont typeface="Arial"/>
              <a:buChar char="●"/>
            </a:pPr>
            <a:r>
              <a:rPr lang="en-GB" sz="2050">
                <a:solidFill>
                  <a:srgbClr val="323C3E"/>
                </a:solidFill>
                <a:highlight>
                  <a:srgbClr val="FFFFFF"/>
                </a:highlight>
                <a:latin typeface="Arial"/>
                <a:ea typeface="Arial"/>
                <a:cs typeface="Arial"/>
                <a:sym typeface="Arial"/>
              </a:rPr>
              <a:t>Flexibility</a:t>
            </a:r>
            <a:endParaRPr sz="2050">
              <a:solidFill>
                <a:srgbClr val="323C3E"/>
              </a:solidFill>
              <a:highlight>
                <a:srgbClr val="FFFFFF"/>
              </a:highlight>
              <a:latin typeface="Arial"/>
              <a:ea typeface="Arial"/>
              <a:cs typeface="Arial"/>
              <a:sym typeface="Arial"/>
            </a:endParaRPr>
          </a:p>
          <a:p>
            <a:pPr marL="457200" lvl="0" indent="-358775" algn="l" rtl="0">
              <a:lnSpc>
                <a:spcPct val="122222"/>
              </a:lnSpc>
              <a:spcBef>
                <a:spcPts val="0"/>
              </a:spcBef>
              <a:spcAft>
                <a:spcPts val="0"/>
              </a:spcAft>
              <a:buClr>
                <a:srgbClr val="323C3E"/>
              </a:buClr>
              <a:buSzPts val="2050"/>
              <a:buFont typeface="Arial"/>
              <a:buChar char="●"/>
            </a:pPr>
            <a:r>
              <a:rPr lang="en-GB" sz="2050">
                <a:solidFill>
                  <a:srgbClr val="323C3E"/>
                </a:solidFill>
                <a:highlight>
                  <a:srgbClr val="FFFFFF"/>
                </a:highlight>
                <a:latin typeface="Arial"/>
                <a:ea typeface="Arial"/>
                <a:cs typeface="Arial"/>
                <a:sym typeface="Arial"/>
              </a:rPr>
              <a:t>Location Independence</a:t>
            </a:r>
            <a:endParaRPr sz="2050">
              <a:solidFill>
                <a:srgbClr val="323C3E"/>
              </a:solidFill>
              <a:highlight>
                <a:srgbClr val="FFFFFF"/>
              </a:highlight>
              <a:latin typeface="Arial"/>
              <a:ea typeface="Arial"/>
              <a:cs typeface="Arial"/>
              <a:sym typeface="Arial"/>
            </a:endParaRPr>
          </a:p>
          <a:p>
            <a:pPr marL="457200" lvl="0" indent="-358775" algn="l" rtl="0">
              <a:lnSpc>
                <a:spcPct val="122222"/>
              </a:lnSpc>
              <a:spcBef>
                <a:spcPts val="0"/>
              </a:spcBef>
              <a:spcAft>
                <a:spcPts val="0"/>
              </a:spcAft>
              <a:buClr>
                <a:srgbClr val="323C3E"/>
              </a:buClr>
              <a:buSzPts val="2050"/>
              <a:buFont typeface="Arial"/>
              <a:buChar char="●"/>
            </a:pPr>
            <a:r>
              <a:rPr lang="en-GB" sz="2050">
                <a:solidFill>
                  <a:srgbClr val="323C3E"/>
                </a:solidFill>
                <a:highlight>
                  <a:srgbClr val="FFFFFF"/>
                </a:highlight>
                <a:latin typeface="Arial"/>
                <a:ea typeface="Arial"/>
                <a:cs typeface="Arial"/>
                <a:sym typeface="Arial"/>
              </a:rPr>
              <a:t>On demand computing</a:t>
            </a:r>
            <a:endParaRPr sz="2050">
              <a:solidFill>
                <a:srgbClr val="323C3E"/>
              </a:solidFill>
              <a:highlight>
                <a:srgbClr val="FFFFFF"/>
              </a:highlight>
              <a:latin typeface="Arial"/>
              <a:ea typeface="Arial"/>
              <a:cs typeface="Arial"/>
              <a:sym typeface="Arial"/>
            </a:endParaRPr>
          </a:p>
          <a:p>
            <a:pPr marL="457200" lvl="0" indent="-358775" algn="l" rtl="0">
              <a:lnSpc>
                <a:spcPct val="122222"/>
              </a:lnSpc>
              <a:spcBef>
                <a:spcPts val="0"/>
              </a:spcBef>
              <a:spcAft>
                <a:spcPts val="0"/>
              </a:spcAft>
              <a:buClr>
                <a:srgbClr val="323C3E"/>
              </a:buClr>
              <a:buSzPts val="2050"/>
              <a:buFont typeface="Arial"/>
              <a:buChar char="●"/>
            </a:pPr>
            <a:r>
              <a:rPr lang="en-GB" sz="2050">
                <a:solidFill>
                  <a:srgbClr val="323C3E"/>
                </a:solidFill>
                <a:highlight>
                  <a:srgbClr val="FFFFFF"/>
                </a:highlight>
                <a:latin typeface="Arial"/>
                <a:ea typeface="Arial"/>
                <a:cs typeface="Arial"/>
                <a:sym typeface="Arial"/>
              </a:rPr>
              <a:t>Pay per use pricing</a:t>
            </a:r>
            <a:endParaRPr sz="2050">
              <a:solidFill>
                <a:srgbClr val="323C3E"/>
              </a:solidFill>
              <a:highlight>
                <a:srgbClr val="FFFFFF"/>
              </a:highlight>
              <a:latin typeface="Arial"/>
              <a:ea typeface="Arial"/>
              <a:cs typeface="Arial"/>
              <a:sym typeface="Arial"/>
            </a:endParaRPr>
          </a:p>
          <a:p>
            <a:pPr marL="457200" lvl="0" indent="-358775" algn="l" rtl="0">
              <a:lnSpc>
                <a:spcPct val="122222"/>
              </a:lnSpc>
              <a:spcBef>
                <a:spcPts val="0"/>
              </a:spcBef>
              <a:spcAft>
                <a:spcPts val="0"/>
              </a:spcAft>
              <a:buClr>
                <a:srgbClr val="323C3E"/>
              </a:buClr>
              <a:buSzPts val="2050"/>
              <a:buFont typeface="Arial"/>
              <a:buChar char="●"/>
            </a:pPr>
            <a:r>
              <a:rPr lang="en-GB" sz="2050">
                <a:solidFill>
                  <a:srgbClr val="323C3E"/>
                </a:solidFill>
                <a:highlight>
                  <a:srgbClr val="FFFFFF"/>
                </a:highlight>
                <a:latin typeface="Arial"/>
                <a:ea typeface="Arial"/>
                <a:cs typeface="Arial"/>
                <a:sym typeface="Arial"/>
              </a:rPr>
              <a:t>broad network access</a:t>
            </a:r>
            <a:endParaRPr sz="2050">
              <a:solidFill>
                <a:srgbClr val="323C3E"/>
              </a:solidFill>
              <a:highlight>
                <a:srgbClr val="FFFFFF"/>
              </a:highlight>
              <a:latin typeface="Arial"/>
              <a:ea typeface="Arial"/>
              <a:cs typeface="Arial"/>
              <a:sym typeface="Arial"/>
            </a:endParaRPr>
          </a:p>
          <a:p>
            <a:pPr marL="457200" lvl="0" indent="-358775" algn="l" rtl="0">
              <a:lnSpc>
                <a:spcPct val="122222"/>
              </a:lnSpc>
              <a:spcBef>
                <a:spcPts val="0"/>
              </a:spcBef>
              <a:spcAft>
                <a:spcPts val="0"/>
              </a:spcAft>
              <a:buClr>
                <a:srgbClr val="323C3E"/>
              </a:buClr>
              <a:buSzPts val="2050"/>
              <a:buFont typeface="Arial"/>
              <a:buChar char="●"/>
            </a:pPr>
            <a:r>
              <a:rPr lang="en-GB" sz="2050">
                <a:solidFill>
                  <a:srgbClr val="323C3E"/>
                </a:solidFill>
                <a:highlight>
                  <a:srgbClr val="FFFFFF"/>
                </a:highlight>
                <a:latin typeface="Arial"/>
                <a:ea typeface="Arial"/>
                <a:cs typeface="Arial"/>
                <a:sym typeface="Arial"/>
              </a:rPr>
              <a:t>Resource pooling</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Advantages of Public Cloud</a:t>
            </a:r>
            <a:endParaRPr/>
          </a:p>
        </p:txBody>
      </p:sp>
      <p:sp>
        <p:nvSpPr>
          <p:cNvPr id="124" name="Google Shape;124;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61950" algn="l" rtl="0">
              <a:lnSpc>
                <a:spcPct val="122222"/>
              </a:lnSpc>
              <a:spcBef>
                <a:spcPts val="0"/>
              </a:spcBef>
              <a:spcAft>
                <a:spcPts val="0"/>
              </a:spcAft>
              <a:buClr>
                <a:srgbClr val="323C3E"/>
              </a:buClr>
              <a:buSzPts val="2100"/>
              <a:buFont typeface="Arial"/>
              <a:buChar char="●"/>
            </a:pPr>
            <a:r>
              <a:rPr lang="en-GB" sz="2100">
                <a:solidFill>
                  <a:srgbClr val="323C3E"/>
                </a:solidFill>
                <a:highlight>
                  <a:srgbClr val="FFFFFF"/>
                </a:highlight>
                <a:latin typeface="Arial"/>
                <a:ea typeface="Arial"/>
                <a:cs typeface="Arial"/>
                <a:sym typeface="Arial"/>
              </a:rPr>
              <a:t>It helps organizations to have less investment and maintenance costs</a:t>
            </a:r>
            <a:endParaRPr sz="2100">
              <a:solidFill>
                <a:srgbClr val="323C3E"/>
              </a:solidFill>
              <a:highlight>
                <a:srgbClr val="FFFFFF"/>
              </a:highlight>
              <a:latin typeface="Arial"/>
              <a:ea typeface="Arial"/>
              <a:cs typeface="Arial"/>
              <a:sym typeface="Arial"/>
            </a:endParaRPr>
          </a:p>
          <a:p>
            <a:pPr marL="457200" lvl="0" indent="-361950" algn="l" rtl="0">
              <a:lnSpc>
                <a:spcPct val="122222"/>
              </a:lnSpc>
              <a:spcBef>
                <a:spcPts val="0"/>
              </a:spcBef>
              <a:spcAft>
                <a:spcPts val="0"/>
              </a:spcAft>
              <a:buClr>
                <a:srgbClr val="323C3E"/>
              </a:buClr>
              <a:buSzPts val="2100"/>
              <a:buFont typeface="Arial"/>
              <a:buChar char="●"/>
            </a:pPr>
            <a:r>
              <a:rPr lang="en-GB" sz="2100">
                <a:solidFill>
                  <a:srgbClr val="323C3E"/>
                </a:solidFill>
                <a:highlight>
                  <a:srgbClr val="FFFFFF"/>
                </a:highlight>
                <a:latin typeface="Arial"/>
                <a:ea typeface="Arial"/>
                <a:cs typeface="Arial"/>
                <a:sym typeface="Arial"/>
              </a:rPr>
              <a:t>User demands can be easily met with scalability</a:t>
            </a:r>
            <a:endParaRPr sz="2100">
              <a:solidFill>
                <a:srgbClr val="323C3E"/>
              </a:solidFill>
              <a:highlight>
                <a:srgbClr val="FFFFFF"/>
              </a:highlight>
              <a:latin typeface="Arial"/>
              <a:ea typeface="Arial"/>
              <a:cs typeface="Arial"/>
              <a:sym typeface="Arial"/>
            </a:endParaRPr>
          </a:p>
          <a:p>
            <a:pPr marL="457200" lvl="0" indent="-361950" algn="l" rtl="0">
              <a:lnSpc>
                <a:spcPct val="122222"/>
              </a:lnSpc>
              <a:spcBef>
                <a:spcPts val="0"/>
              </a:spcBef>
              <a:spcAft>
                <a:spcPts val="0"/>
              </a:spcAft>
              <a:buClr>
                <a:srgbClr val="323C3E"/>
              </a:buClr>
              <a:buSzPts val="2100"/>
              <a:buFont typeface="Arial"/>
              <a:buChar char="●"/>
            </a:pPr>
            <a:r>
              <a:rPr lang="en-GB" sz="2100">
                <a:solidFill>
                  <a:srgbClr val="323C3E"/>
                </a:solidFill>
                <a:highlight>
                  <a:srgbClr val="FFFFFF"/>
                </a:highlight>
                <a:latin typeface="Arial"/>
                <a:ea typeface="Arial"/>
                <a:cs typeface="Arial"/>
                <a:sym typeface="Arial"/>
              </a:rPr>
              <a:t>less resource wastage</a:t>
            </a:r>
            <a:endParaRPr sz="2100">
              <a:solidFill>
                <a:srgbClr val="323C3E"/>
              </a:solidFill>
              <a:highlight>
                <a:srgbClr val="FFFFFF"/>
              </a:highlight>
              <a:latin typeface="Arial"/>
              <a:ea typeface="Arial"/>
              <a:cs typeface="Arial"/>
              <a:sym typeface="Arial"/>
            </a:endParaRPr>
          </a:p>
          <a:p>
            <a:pPr marL="457200" lvl="0" indent="-361950" algn="l" rtl="0">
              <a:lnSpc>
                <a:spcPct val="122222"/>
              </a:lnSpc>
              <a:spcBef>
                <a:spcPts val="0"/>
              </a:spcBef>
              <a:spcAft>
                <a:spcPts val="0"/>
              </a:spcAft>
              <a:buClr>
                <a:srgbClr val="323C3E"/>
              </a:buClr>
              <a:buSzPts val="2100"/>
              <a:buFont typeface="Arial"/>
              <a:buChar char="●"/>
            </a:pPr>
            <a:r>
              <a:rPr lang="en-GB" sz="2100">
                <a:solidFill>
                  <a:srgbClr val="323C3E"/>
                </a:solidFill>
                <a:highlight>
                  <a:srgbClr val="FFFFFF"/>
                </a:highlight>
                <a:latin typeface="Arial"/>
                <a:ea typeface="Arial"/>
                <a:cs typeface="Arial"/>
                <a:sym typeface="Arial"/>
              </a:rPr>
              <a:t>High reliability</a:t>
            </a:r>
            <a:endParaRPr sz="2100">
              <a:solidFill>
                <a:srgbClr val="323C3E"/>
              </a:solidFill>
              <a:highlight>
                <a:srgbClr val="FFFFFF"/>
              </a:highlight>
              <a:latin typeface="Arial"/>
              <a:ea typeface="Arial"/>
              <a:cs typeface="Arial"/>
              <a:sym typeface="Arial"/>
            </a:endParaRPr>
          </a:p>
          <a:p>
            <a:pPr marL="0" lvl="0" indent="0" algn="l" rtl="0">
              <a:spcBef>
                <a:spcPts val="4600"/>
              </a:spcBef>
              <a:spcAft>
                <a:spcPts val="1200"/>
              </a:spcAft>
              <a:buNone/>
            </a:pP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 of Public Cloud</a:t>
            </a:r>
            <a:endParaRPr/>
          </a:p>
        </p:txBody>
      </p:sp>
      <p:sp>
        <p:nvSpPr>
          <p:cNvPr id="130" name="Google Shape;130;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61950" algn="l" rtl="0">
              <a:lnSpc>
                <a:spcPct val="122222"/>
              </a:lnSpc>
              <a:spcBef>
                <a:spcPts val="0"/>
              </a:spcBef>
              <a:spcAft>
                <a:spcPts val="0"/>
              </a:spcAft>
              <a:buClr>
                <a:srgbClr val="323C3E"/>
              </a:buClr>
              <a:buSzPts val="2100"/>
              <a:buFont typeface="Arial"/>
              <a:buChar char="●"/>
            </a:pPr>
            <a:r>
              <a:rPr lang="en-GB" sz="2100">
                <a:solidFill>
                  <a:srgbClr val="323C3E"/>
                </a:solidFill>
                <a:highlight>
                  <a:srgbClr val="FFFFFF"/>
                </a:highlight>
                <a:latin typeface="Arial"/>
                <a:ea typeface="Arial"/>
                <a:cs typeface="Arial"/>
                <a:sym typeface="Arial"/>
              </a:rPr>
              <a:t>As the cloud infrastructure is actually owned and controlled by others, the controls for the user are limited.</a:t>
            </a:r>
            <a:endParaRPr sz="2100">
              <a:solidFill>
                <a:srgbClr val="323C3E"/>
              </a:solidFill>
              <a:highlight>
                <a:srgbClr val="FFFFFF"/>
              </a:highlight>
              <a:latin typeface="Arial"/>
              <a:ea typeface="Arial"/>
              <a:cs typeface="Arial"/>
              <a:sym typeface="Arial"/>
            </a:endParaRPr>
          </a:p>
          <a:p>
            <a:pPr marL="457200" lvl="0" indent="-361950" algn="l" rtl="0">
              <a:lnSpc>
                <a:spcPct val="122222"/>
              </a:lnSpc>
              <a:spcBef>
                <a:spcPts val="0"/>
              </a:spcBef>
              <a:spcAft>
                <a:spcPts val="0"/>
              </a:spcAft>
              <a:buClr>
                <a:srgbClr val="323C3E"/>
              </a:buClr>
              <a:buSzPts val="2100"/>
              <a:buFont typeface="Arial"/>
              <a:buChar char="●"/>
            </a:pPr>
            <a:r>
              <a:rPr lang="en-GB" sz="2100">
                <a:solidFill>
                  <a:srgbClr val="323C3E"/>
                </a:solidFill>
                <a:highlight>
                  <a:srgbClr val="FFFFFF"/>
                </a:highlight>
                <a:latin typeface="Arial"/>
                <a:ea typeface="Arial"/>
                <a:cs typeface="Arial"/>
                <a:sym typeface="Arial"/>
              </a:rPr>
              <a:t>It is difficult to deploy regulations like HIPAA and PCI DSS in a public cloud and often demands a hybrid solution.</a:t>
            </a:r>
            <a:endParaRPr sz="2100">
              <a:solidFill>
                <a:srgbClr val="323C3E"/>
              </a:solidFill>
              <a:highlight>
                <a:srgbClr val="FFFFFF"/>
              </a:highlight>
              <a:latin typeface="Arial"/>
              <a:ea typeface="Arial"/>
              <a:cs typeface="Arial"/>
              <a:sym typeface="Arial"/>
            </a:endParaRPr>
          </a:p>
          <a:p>
            <a:pPr marL="457200" lvl="0" indent="-361950" algn="l" rtl="0">
              <a:lnSpc>
                <a:spcPct val="122222"/>
              </a:lnSpc>
              <a:spcBef>
                <a:spcPts val="0"/>
              </a:spcBef>
              <a:spcAft>
                <a:spcPts val="0"/>
              </a:spcAft>
              <a:buClr>
                <a:srgbClr val="323C3E"/>
              </a:buClr>
              <a:buSzPts val="2100"/>
              <a:buFont typeface="Arial"/>
              <a:buChar char="●"/>
            </a:pPr>
            <a:r>
              <a:rPr lang="en-GB" sz="2100">
                <a:solidFill>
                  <a:srgbClr val="323C3E"/>
                </a:solidFill>
                <a:highlight>
                  <a:srgbClr val="FFFFFF"/>
                </a:highlight>
                <a:latin typeface="Arial"/>
                <a:ea typeface="Arial"/>
                <a:cs typeface="Arial"/>
                <a:sym typeface="Arial"/>
              </a:rPr>
              <a:t>There may be data privacy issues</a:t>
            </a:r>
            <a:endParaRPr sz="2100">
              <a:solidFill>
                <a:srgbClr val="323C3E"/>
              </a:solidFill>
              <a:highlight>
                <a:srgbClr val="FFFFFF"/>
              </a:highlight>
              <a:latin typeface="Arial"/>
              <a:ea typeface="Arial"/>
              <a:cs typeface="Arial"/>
              <a:sym typeface="Arial"/>
            </a:endParaRPr>
          </a:p>
          <a:p>
            <a:pPr marL="457200" lvl="0" indent="-361950" algn="l" rtl="0">
              <a:lnSpc>
                <a:spcPct val="122222"/>
              </a:lnSpc>
              <a:spcBef>
                <a:spcPts val="0"/>
              </a:spcBef>
              <a:spcAft>
                <a:spcPts val="0"/>
              </a:spcAft>
              <a:buClr>
                <a:srgbClr val="323C3E"/>
              </a:buClr>
              <a:buSzPts val="2100"/>
              <a:buFont typeface="Arial"/>
              <a:buChar char="●"/>
            </a:pPr>
            <a:r>
              <a:rPr lang="en-GB" sz="2100">
                <a:solidFill>
                  <a:srgbClr val="323C3E"/>
                </a:solidFill>
                <a:highlight>
                  <a:srgbClr val="FFFFFF"/>
                </a:highlight>
                <a:latin typeface="Arial"/>
                <a:ea typeface="Arial"/>
                <a:cs typeface="Arial"/>
                <a:sym typeface="Arial"/>
              </a:rPr>
              <a:t>Limited control on the infrastructure configurations</a:t>
            </a:r>
            <a:endParaRPr sz="2100">
              <a:solidFill>
                <a:srgbClr val="323C3E"/>
              </a:solidFill>
              <a:highlight>
                <a:srgbClr val="FFFFFF"/>
              </a:highlight>
              <a:latin typeface="Arial"/>
              <a:ea typeface="Arial"/>
              <a:cs typeface="Arial"/>
              <a:sym typeface="Arial"/>
            </a:endParaRPr>
          </a:p>
          <a:p>
            <a:pPr marL="0" lvl="0" indent="0" algn="l" rtl="0">
              <a:spcBef>
                <a:spcPts val="4600"/>
              </a:spcBef>
              <a:spcAft>
                <a:spcPts val="1200"/>
              </a:spcAft>
              <a:buNone/>
            </a:pPr>
            <a:endParaRPr sz="2100">
              <a:solidFill>
                <a:srgbClr val="323C3E"/>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Public Cloud Companies in market</a:t>
            </a:r>
            <a:endParaRPr/>
          </a:p>
        </p:txBody>
      </p:sp>
      <p:sp>
        <p:nvSpPr>
          <p:cNvPr id="136" name="Google Shape;136;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55600" algn="l" rtl="0">
              <a:lnSpc>
                <a:spcPct val="122222"/>
              </a:lnSpc>
              <a:spcBef>
                <a:spcPts val="0"/>
              </a:spcBef>
              <a:spcAft>
                <a:spcPts val="0"/>
              </a:spcAft>
              <a:buClr>
                <a:srgbClr val="323C3E"/>
              </a:buClr>
              <a:buSzPts val="2000"/>
              <a:buFont typeface="Arial"/>
              <a:buChar char="●"/>
            </a:pPr>
            <a:r>
              <a:rPr lang="en-GB" sz="2000">
                <a:solidFill>
                  <a:srgbClr val="323C3E"/>
                </a:solidFill>
                <a:highlight>
                  <a:srgbClr val="FFFFFF"/>
                </a:highlight>
                <a:latin typeface="Arial"/>
                <a:ea typeface="Arial"/>
                <a:cs typeface="Arial"/>
                <a:sym typeface="Arial"/>
              </a:rPr>
              <a:t>Microsoft Azure ExpressRoute</a:t>
            </a:r>
            <a:endParaRPr sz="2000">
              <a:solidFill>
                <a:srgbClr val="323C3E"/>
              </a:solidFill>
              <a:highlight>
                <a:srgbClr val="FFFFFF"/>
              </a:highlight>
              <a:latin typeface="Arial"/>
              <a:ea typeface="Arial"/>
              <a:cs typeface="Arial"/>
              <a:sym typeface="Arial"/>
            </a:endParaRPr>
          </a:p>
          <a:p>
            <a:pPr marL="457200" lvl="0" indent="-355600" algn="l" rtl="0">
              <a:lnSpc>
                <a:spcPct val="122222"/>
              </a:lnSpc>
              <a:spcBef>
                <a:spcPts val="0"/>
              </a:spcBef>
              <a:spcAft>
                <a:spcPts val="0"/>
              </a:spcAft>
              <a:buClr>
                <a:srgbClr val="323C3E"/>
              </a:buClr>
              <a:buSzPts val="2000"/>
              <a:buFont typeface="Arial"/>
              <a:buChar char="●"/>
            </a:pPr>
            <a:r>
              <a:rPr lang="en-GB" sz="2000">
                <a:solidFill>
                  <a:srgbClr val="323C3E"/>
                </a:solidFill>
                <a:highlight>
                  <a:srgbClr val="FFFFFF"/>
                </a:highlight>
                <a:latin typeface="Arial"/>
                <a:ea typeface="Arial"/>
                <a:cs typeface="Arial"/>
                <a:sym typeface="Arial"/>
              </a:rPr>
              <a:t>Google Cloud Interconnect</a:t>
            </a:r>
            <a:endParaRPr sz="2000">
              <a:solidFill>
                <a:srgbClr val="323C3E"/>
              </a:solidFill>
              <a:highlight>
                <a:srgbClr val="FFFFFF"/>
              </a:highlight>
              <a:latin typeface="Arial"/>
              <a:ea typeface="Arial"/>
              <a:cs typeface="Arial"/>
              <a:sym typeface="Arial"/>
            </a:endParaRPr>
          </a:p>
          <a:p>
            <a:pPr marL="457200" lvl="0" indent="-355600" algn="l" rtl="0">
              <a:lnSpc>
                <a:spcPct val="122222"/>
              </a:lnSpc>
              <a:spcBef>
                <a:spcPts val="0"/>
              </a:spcBef>
              <a:spcAft>
                <a:spcPts val="0"/>
              </a:spcAft>
              <a:buClr>
                <a:srgbClr val="323C3E"/>
              </a:buClr>
              <a:buSzPts val="2000"/>
              <a:buFont typeface="Arial"/>
              <a:buChar char="●"/>
            </a:pPr>
            <a:r>
              <a:rPr lang="en-GB" sz="2000">
                <a:solidFill>
                  <a:srgbClr val="323C3E"/>
                </a:solidFill>
                <a:highlight>
                  <a:srgbClr val="FFFFFF"/>
                </a:highlight>
                <a:latin typeface="Arial"/>
                <a:ea typeface="Arial"/>
                <a:cs typeface="Arial"/>
                <a:sym typeface="Arial"/>
              </a:rPr>
              <a:t>AWS Direct Connect</a:t>
            </a:r>
            <a:endParaRPr sz="2000">
              <a:solidFill>
                <a:srgbClr val="323C3E"/>
              </a:solidFill>
              <a:highlight>
                <a:srgbClr val="FFFFFF"/>
              </a:highlight>
              <a:latin typeface="Arial"/>
              <a:ea typeface="Arial"/>
              <a:cs typeface="Arial"/>
              <a:sym typeface="Arial"/>
            </a:endParaRPr>
          </a:p>
          <a:p>
            <a:pPr marL="457200" lvl="0" indent="-355600" algn="l" rtl="0">
              <a:lnSpc>
                <a:spcPct val="122222"/>
              </a:lnSpc>
              <a:spcBef>
                <a:spcPts val="0"/>
              </a:spcBef>
              <a:spcAft>
                <a:spcPts val="0"/>
              </a:spcAft>
              <a:buClr>
                <a:srgbClr val="323C3E"/>
              </a:buClr>
              <a:buSzPts val="2000"/>
              <a:buFont typeface="Arial"/>
              <a:buChar char="●"/>
            </a:pPr>
            <a:r>
              <a:rPr lang="en-GB" sz="2000">
                <a:solidFill>
                  <a:srgbClr val="323C3E"/>
                </a:solidFill>
                <a:highlight>
                  <a:srgbClr val="FFFFFF"/>
                </a:highlight>
                <a:latin typeface="Arial"/>
                <a:ea typeface="Arial"/>
                <a:cs typeface="Arial"/>
                <a:sym typeface="Arial"/>
              </a:rPr>
              <a:t>Blue cloud by IBM</a:t>
            </a:r>
            <a:endParaRPr sz="2000">
              <a:solidFill>
                <a:srgbClr val="323C3E"/>
              </a:solidFill>
              <a:highlight>
                <a:srgbClr val="FFFFFF"/>
              </a:highlight>
              <a:latin typeface="Arial"/>
              <a:ea typeface="Arial"/>
              <a:cs typeface="Arial"/>
              <a:sym typeface="Arial"/>
            </a:endParaRPr>
          </a:p>
          <a:p>
            <a:pPr marL="457200" lvl="0" indent="-355600" algn="l" rtl="0">
              <a:lnSpc>
                <a:spcPct val="122222"/>
              </a:lnSpc>
              <a:spcBef>
                <a:spcPts val="0"/>
              </a:spcBef>
              <a:spcAft>
                <a:spcPts val="0"/>
              </a:spcAft>
              <a:buClr>
                <a:srgbClr val="323C3E"/>
              </a:buClr>
              <a:buSzPts val="2000"/>
              <a:buFont typeface="Arial"/>
              <a:buChar char="●"/>
            </a:pPr>
            <a:r>
              <a:rPr lang="en-GB" sz="2000">
                <a:solidFill>
                  <a:srgbClr val="323C3E"/>
                </a:solidFill>
                <a:highlight>
                  <a:srgbClr val="FFFFFF"/>
                </a:highlight>
                <a:latin typeface="Arial"/>
                <a:ea typeface="Arial"/>
                <a:cs typeface="Arial"/>
                <a:sym typeface="Arial"/>
              </a:rPr>
              <a:t>Alibaba Cloud</a:t>
            </a:r>
            <a:endParaRPr sz="2000">
              <a:solidFill>
                <a:srgbClr val="323C3E"/>
              </a:solidFill>
              <a:highlight>
                <a:srgbClr val="FFFFFF"/>
              </a:highlight>
              <a:latin typeface="Arial"/>
              <a:ea typeface="Arial"/>
              <a:cs typeface="Arial"/>
              <a:sym typeface="Arial"/>
            </a:endParaRPr>
          </a:p>
          <a:p>
            <a:pPr marL="457200" lvl="0" indent="-355600" algn="l" rtl="0">
              <a:lnSpc>
                <a:spcPct val="122222"/>
              </a:lnSpc>
              <a:spcBef>
                <a:spcPts val="0"/>
              </a:spcBef>
              <a:spcAft>
                <a:spcPts val="0"/>
              </a:spcAft>
              <a:buClr>
                <a:srgbClr val="323C3E"/>
              </a:buClr>
              <a:buSzPts val="2000"/>
              <a:buFont typeface="Arial"/>
              <a:buChar char="●"/>
            </a:pPr>
            <a:r>
              <a:rPr lang="en-GB" sz="2000">
                <a:solidFill>
                  <a:srgbClr val="323C3E"/>
                </a:solidFill>
                <a:highlight>
                  <a:srgbClr val="FFFFFF"/>
                </a:highlight>
                <a:latin typeface="Arial"/>
                <a:ea typeface="Arial"/>
                <a:cs typeface="Arial"/>
                <a:sym typeface="Arial"/>
              </a:rPr>
              <a:t>Oracle Cloud FastConnect </a:t>
            </a:r>
            <a:endParaRPr sz="200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5A59A193031B4FA3AE1695977455D5" ma:contentTypeVersion="7" ma:contentTypeDescription="Create a new document." ma:contentTypeScope="" ma:versionID="5a6f19bfc7a80ca526d639942f644162">
  <xsd:schema xmlns:xsd="http://www.w3.org/2001/XMLSchema" xmlns:xs="http://www.w3.org/2001/XMLSchema" xmlns:p="http://schemas.microsoft.com/office/2006/metadata/properties" xmlns:ns2="eef5d95b-3b6e-445f-86bc-bd4e6d561047" targetNamespace="http://schemas.microsoft.com/office/2006/metadata/properties" ma:root="true" ma:fieldsID="d6a9b11c31cf2b63f33341f2881e4d6d" ns2:_="">
    <xsd:import namespace="eef5d95b-3b6e-445f-86bc-bd4e6d56104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f5d95b-3b6e-445f-86bc-bd4e6d561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5C349B-C1C6-4B81-9293-298D93247E2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4497B58-AF10-4FB3-8395-EA3DE8862F39}">
  <ds:schemaRefs>
    <ds:schemaRef ds:uri="http://schemas.microsoft.com/sharepoint/v3/contenttype/forms"/>
  </ds:schemaRefs>
</ds:datastoreItem>
</file>

<file path=customXml/itemProps3.xml><?xml version="1.0" encoding="utf-8"?>
<ds:datastoreItem xmlns:ds="http://schemas.openxmlformats.org/officeDocument/2006/customXml" ds:itemID="{8DF589A6-C425-4B12-9AED-CE27903DD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f5d95b-3b6e-445f-86bc-bd4e6d5610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29</Slides>
  <Notes>29</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Geometric</vt:lpstr>
      <vt:lpstr>Course: Cloud, Microservices and Application (Elective I )</vt:lpstr>
      <vt:lpstr>OUTLINE</vt:lpstr>
      <vt:lpstr>What is Deployment model</vt:lpstr>
      <vt:lpstr>Public Model</vt:lpstr>
      <vt:lpstr>PowerPoint Presentation</vt:lpstr>
      <vt:lpstr>Characteristics of Public Cloud</vt:lpstr>
      <vt:lpstr>Advantages of Public Cloud</vt:lpstr>
      <vt:lpstr>Disadvantages of Public Cloud</vt:lpstr>
      <vt:lpstr>Public Cloud Companies in market</vt:lpstr>
      <vt:lpstr>Private Cloud</vt:lpstr>
      <vt:lpstr>PowerPoint Presentation</vt:lpstr>
      <vt:lpstr>Characteristics of Private Cloud</vt:lpstr>
      <vt:lpstr>Advantages of Private Cloud</vt:lpstr>
      <vt:lpstr>Disadvantages of Private Cloud </vt:lpstr>
      <vt:lpstr>Private Cloud Companies in market </vt:lpstr>
      <vt:lpstr>Community Cloud</vt:lpstr>
      <vt:lpstr>PowerPoint Presentation</vt:lpstr>
      <vt:lpstr>Characteristics of Community Cloud </vt:lpstr>
      <vt:lpstr>Advantages of Community Cloud</vt:lpstr>
      <vt:lpstr>Disadvantages of Community Cloud</vt:lpstr>
      <vt:lpstr>Community  Cloud Companies in market  </vt:lpstr>
      <vt:lpstr>Hybrid Cloud</vt:lpstr>
      <vt:lpstr>Hybrid Cloud</vt:lpstr>
      <vt:lpstr>Characteristics of Hybrid Cloud</vt:lpstr>
      <vt:lpstr>Advantages of Hybrid Cloud</vt:lpstr>
      <vt:lpstr>Disadvantages of Hybrid Cloud</vt:lpstr>
      <vt:lpstr>Hybrid Cloud Companies in market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Cloud, Microservices and Application (Elective I )</dc:title>
  <cp:revision>6</cp:revision>
  <dcterms:modified xsi:type="dcterms:W3CDTF">2021-08-10T12:04:34Z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0x010100075A59A193031B4FA3AE1695977455D5</vt:lpwstr>
  </property>
</Properties>
</file>