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1B4E7-740C-4010-A12D-2674B5937389}" v="4" dt="2021-08-10T14:18:05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JAV HANSOTI - 70362019022" userId="S::aarjav.hansoti@svkmmumbai.onmicrosoft.com::c82d256e-2472-432a-ba54-db8cd45c00f5" providerId="AD" clId="Web-{27F1B4E7-740C-4010-A12D-2674B5937389}"/>
    <pc:docChg chg="modSld">
      <pc:chgData name="AARJAV HANSOTI - 70362019022" userId="S::aarjav.hansoti@svkmmumbai.onmicrosoft.com::c82d256e-2472-432a-ba54-db8cd45c00f5" providerId="AD" clId="Web-{27F1B4E7-740C-4010-A12D-2674B5937389}" dt="2021-08-10T14:18:05.857" v="3"/>
      <pc:docMkLst>
        <pc:docMk/>
      </pc:docMkLst>
      <pc:sldChg chg="delSp">
        <pc:chgData name="AARJAV HANSOTI - 70362019022" userId="S::aarjav.hansoti@svkmmumbai.onmicrosoft.com::c82d256e-2472-432a-ba54-db8cd45c00f5" providerId="AD" clId="Web-{27F1B4E7-740C-4010-A12D-2674B5937389}" dt="2021-08-10T12:07:21.801" v="1"/>
        <pc:sldMkLst>
          <pc:docMk/>
          <pc:sldMk cId="0" sldId="258"/>
        </pc:sldMkLst>
        <pc:spChg chg="del">
          <ac:chgData name="AARJAV HANSOTI - 70362019022" userId="S::aarjav.hansoti@svkmmumbai.onmicrosoft.com::c82d256e-2472-432a-ba54-db8cd45c00f5" providerId="AD" clId="Web-{27F1B4E7-740C-4010-A12D-2674B5937389}" dt="2021-08-10T12:07:19.926" v="0"/>
          <ac:spMkLst>
            <pc:docMk/>
            <pc:sldMk cId="0" sldId="258"/>
            <ac:spMk id="97" creationId="{00000000-0000-0000-0000-000000000000}"/>
          </ac:spMkLst>
        </pc:spChg>
        <pc:spChg chg="del">
          <ac:chgData name="AARJAV HANSOTI - 70362019022" userId="S::aarjav.hansoti@svkmmumbai.onmicrosoft.com::c82d256e-2472-432a-ba54-db8cd45c00f5" providerId="AD" clId="Web-{27F1B4E7-740C-4010-A12D-2674B5937389}" dt="2021-08-10T12:07:21.801" v="1"/>
          <ac:spMkLst>
            <pc:docMk/>
            <pc:sldMk cId="0" sldId="258"/>
            <ac:spMk id="98" creationId="{00000000-0000-0000-0000-000000000000}"/>
          </ac:spMkLst>
        </pc:spChg>
      </pc:sldChg>
      <pc:sldChg chg="delSp">
        <pc:chgData name="AARJAV HANSOTI - 70362019022" userId="S::aarjav.hansoti@svkmmumbai.onmicrosoft.com::c82d256e-2472-432a-ba54-db8cd45c00f5" providerId="AD" clId="Web-{27F1B4E7-740C-4010-A12D-2674B5937389}" dt="2021-08-10T14:18:05.857" v="3"/>
        <pc:sldMkLst>
          <pc:docMk/>
          <pc:sldMk cId="0" sldId="261"/>
        </pc:sldMkLst>
        <pc:spChg chg="del">
          <ac:chgData name="AARJAV HANSOTI - 70362019022" userId="S::aarjav.hansoti@svkmmumbai.onmicrosoft.com::c82d256e-2472-432a-ba54-db8cd45c00f5" providerId="AD" clId="Web-{27F1B4E7-740C-4010-A12D-2674B5937389}" dt="2021-08-10T14:18:04.013" v="2"/>
          <ac:spMkLst>
            <pc:docMk/>
            <pc:sldMk cId="0" sldId="261"/>
            <ac:spMk id="118" creationId="{00000000-0000-0000-0000-000000000000}"/>
          </ac:spMkLst>
        </pc:spChg>
        <pc:spChg chg="del">
          <ac:chgData name="AARJAV HANSOTI - 70362019022" userId="S::aarjav.hansoti@svkmmumbai.onmicrosoft.com::c82d256e-2472-432a-ba54-db8cd45c00f5" providerId="AD" clId="Web-{27F1B4E7-740C-4010-A12D-2674B5937389}" dt="2021-08-10T14:18:05.857" v="3"/>
          <ac:spMkLst>
            <pc:docMk/>
            <pc:sldMk cId="0" sldId="261"/>
            <ac:spMk id="1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4f0cd8f8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4f0cd8f8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f0cd8f8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4f0cd8f8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fb911cb8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fb911cb8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4f0cd8f8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4f0cd8f8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4f0cd8f8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4f0cd8f8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4f0cd8f8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4f0cd8f8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4f0cd8f8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4f0cd8f8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4f0cd8f8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4f0cd8f8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4f0cd8f80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4f0cd8f80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4f0cd8f8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4f0cd8f8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a195909b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fa195909b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fb911cb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fb911cb8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4f0cd8f8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4f0cd8f8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4f0cd8f8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4f0cd8f8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4f0cd8f8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4f0cd8f8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fb911cb8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fb911cb8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fa195909b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fa195909b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fa195909b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fa195909b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fb911cb8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fb911cb8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fb911cb8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fb911cb8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f0cd8f8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4f0cd8f8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4f0cd8f8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4f0cd8f8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4f0cd8f8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4f0cd8f8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f0cd8f8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4f0cd8f8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4f0cd8f8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4f0cd8f8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243375"/>
            <a:ext cx="8222100" cy="19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Course: Cloud, Microservices and Application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571751"/>
            <a:ext cx="8222100" cy="23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42"/>
              <a:t>UNIT I: INTRODUCTION</a:t>
            </a:r>
            <a:endParaRPr sz="2442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442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42"/>
              <a:t>SESSION 3</a:t>
            </a:r>
            <a:endParaRPr sz="2442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642"/>
              <a:t>Cloud Service models/Cloud Types</a:t>
            </a:r>
            <a:endParaRPr sz="2642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642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842"/>
              <a:t>Date: 16/7/2021</a:t>
            </a:r>
            <a:endParaRPr sz="184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provided by IaaS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Pay-as-you-use model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Reduced TCO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Elastic resources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Better resource utilization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Supports Green IT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Drawbacks of IaaS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Security issues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Interoperability issues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Performance issues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Platform as a Service (PaaS)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87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2050"/>
              <a:buFont typeface="Arial"/>
              <a:buChar char="●"/>
            </a:pPr>
            <a:r>
              <a:rPr lang="en-GB" sz="20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ability given to developers to develop and deploy an application on the development platform provided by the service provider. </a:t>
            </a:r>
            <a:endParaRPr sz="20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87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2050"/>
              <a:buFont typeface="Arial"/>
              <a:buChar char="●"/>
            </a:pPr>
            <a:r>
              <a:rPr lang="en-GB" sz="20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Thus, the developers are exempted from managing the development platform and underlying infrastructure. </a:t>
            </a:r>
            <a:endParaRPr sz="20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87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2050"/>
              <a:buFont typeface="Arial"/>
              <a:buChar char="●"/>
            </a:pPr>
            <a:r>
              <a:rPr lang="en-GB" sz="20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Here, the developers are responsible for managing the deployed application and configuring the development environment. 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311700" y="181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Platform as a Service (PaaS)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311700" y="796200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87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2050"/>
              <a:buFont typeface="Arial"/>
              <a:buChar char="●"/>
            </a:pPr>
            <a:r>
              <a:rPr lang="en-GB" sz="20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Generally, PaaS services are provided by the service provider on an on-premise or dedicated or hosted cloud infrastructure. </a:t>
            </a:r>
            <a:endParaRPr sz="20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87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2050"/>
              <a:buFont typeface="Arial"/>
              <a:buChar char="●"/>
            </a:pPr>
            <a:r>
              <a:rPr lang="en-GB" sz="20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developers can access the development platform over the Internet through web CLI, web user interface (UI), and integrated development environments (IDEs). </a:t>
            </a:r>
            <a:endParaRPr sz="20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8775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2050"/>
              <a:buFont typeface="Arial"/>
              <a:buChar char="●"/>
            </a:pPr>
            <a:r>
              <a:rPr lang="en-GB" sz="20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 of the popular PaaS providers include </a:t>
            </a:r>
            <a:endParaRPr sz="20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Google App Engine</a:t>
            </a:r>
            <a:endParaRPr sz="20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Force.com</a:t>
            </a:r>
            <a:endParaRPr sz="20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 Hat OpenShift</a:t>
            </a:r>
            <a:endParaRPr sz="20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Heroku</a:t>
            </a:r>
            <a:endParaRPr sz="205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Engine Yard</a:t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Overview of PaaS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850" y="0"/>
            <a:ext cx="4567725" cy="44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80575" y="4592900"/>
            <a:ext cx="733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Image Source: K. Chandrasekaran, “Essentials of Cloud Computing”, 2nd Edition, CRC Press, 2015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Services provided by PaaS providers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Programming languages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Application frameworks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Database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Other tools: PaaS providers provide all the tools that are required to develop, test, and deploy an application.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Characteristics of PaaS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All in one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Web access to the development platform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Offline access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Built-in scalability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Collaborative platform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Diverse client tools</a:t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Suitability of PaaS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Collaborative development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Automated testing and deployment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Time to market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PaaS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Quick development and deployment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Reduces TCO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Supports agile software development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Different teams can work together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Ease of use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Less maintenance overhead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Produces scalable applications</a:t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Drawbacks of PaaS</a:t>
            </a:r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Vendor lock-in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Security issues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Less flexibility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Depends on Internet connection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Service Models or Cloud Types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National Institute of Standards and Technology (NIST) defines three basic service models, namely,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IaaS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PaaS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SaaS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as shown in Figure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as a Service (SaaS)</a:t>
            </a:r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ability given to the end users to access an application over the Internet that is hosted and managed by the service provider. </a:t>
            </a:r>
            <a:endParaRPr sz="210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Thus, the end users are exempted from managing or controlling an application, the development platform, and the underlying infrastructure</a:t>
            </a:r>
            <a:endParaRPr sz="2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as a Service (SaaS)</a:t>
            </a: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Generally, SaaS services are hosted in service provider– managed or service provider–hosted cloud infrastructure. </a:t>
            </a:r>
            <a:endParaRPr sz="210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end users can access the services from any thin clients or web browsers. </a:t>
            </a:r>
            <a:endParaRPr sz="210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323C3E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 of the popular SaaS providers include</a:t>
            </a:r>
            <a:endParaRPr sz="210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Saleforce.com</a:t>
            </a:r>
            <a:endParaRPr sz="210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Google Apps</a:t>
            </a:r>
            <a:endParaRPr sz="210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323C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Microsoft office 365</a:t>
            </a:r>
            <a:endParaRPr sz="2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Services provided by SaaS Providers</a:t>
            </a:r>
            <a:endParaRPr/>
          </a:p>
        </p:txBody>
      </p:sp>
      <p:sp>
        <p:nvSpPr>
          <p:cNvPr id="220" name="Google Shape;220;p3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Business services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Social networks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Document management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Mail services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Characteristics of SaaS</a:t>
            </a:r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One to many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Web access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Centralized management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Multidevice support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Better scalability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High availability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API integration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100">
              <a:solidFill>
                <a:srgbClr val="323C3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50" y="154850"/>
            <a:ext cx="7334745" cy="41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6"/>
          <p:cNvSpPr txBox="1"/>
          <p:nvPr/>
        </p:nvSpPr>
        <p:spPr>
          <a:xfrm>
            <a:off x="80575" y="4512325"/>
            <a:ext cx="733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Image Source: K. Chandrasekaran, “Essentials of Cloud Computing”, 2nd Edition, CRC Press, 2015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Any Questions???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Thank You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00" y="2213025"/>
            <a:ext cx="244792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525" y="410000"/>
            <a:ext cx="6521675" cy="250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67150" y="4364600"/>
            <a:ext cx="7338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Image Source: K. Chandrasekaran, “Essentials of Cloud Computing”, 2nd Edition, CRC Press, 2015 and “Introduction to Cloud Computing”, Jim Dowling, Royal Institute of Technology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Infrastructure as a Service (IaaS)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ability given to the infrastructure architects to deploy or run any software on the computing resources provided by the service provider.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Here, the underlying infrastructures such as compute, network, and storage are managed by the service provider.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Thus, the infrastructure architects are exempted from maintaining the data center or underlying infrastructure.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end users are responsible for managing applications that are running on top of the service provider cloud infrastructure.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										Continue...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Infrastructure as a Service (IaaS)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Generally, the IaaS services are provided from the service provider cloud data center.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end users can access the services from their devices through web command line interface (CLI) or application programming interfaces (APIs) provided by the service providers.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Some of the popular IaaS providers include 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Amazon Web  Services (AWS)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	Google Compute Engine 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OpenStack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Eucalyptus.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125" y="148000"/>
            <a:ext cx="4434751" cy="43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80575" y="4512325"/>
            <a:ext cx="733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Image Source: K. Chandrasekaran, “Essentials of Cloud Computing”, 2nd Edition, CRC Press, 2015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11700" y="2218575"/>
            <a:ext cx="733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Overview of IaaS</a:t>
            </a:r>
            <a:endParaRPr sz="18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Services provided by IaaS providers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Compute:</a:t>
            </a:r>
            <a:r>
              <a:rPr lang="en-GB"/>
              <a:t> Computing as a Service includes virtual central processing units (CPUs) and virtual main memory for the VMs that are provisioned to the end users.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Storage:</a:t>
            </a:r>
            <a:r>
              <a:rPr lang="en-GB"/>
              <a:t> STaaS provides back-end storage for the VM images. Some of the IaaS providers also provide the back end for storing files.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Network: </a:t>
            </a:r>
            <a:r>
              <a:rPr lang="en-GB"/>
              <a:t>Network as a Service (NaaS) provides virtual networking components such as virtual router, switch, and bridge for the VMs.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Load balancers:</a:t>
            </a:r>
            <a:r>
              <a:rPr lang="en-GB"/>
              <a:t> Load Balancing as a Service may provide load balancing capability at the infrastructure layer.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Characteristics of IaaS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Web access to the resources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Centralized management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Elasticity and dynamic scaling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Shared infrastructure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Preconfigured VMs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Metered services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Suitability of IaaS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Unpredictable spikes in usage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Limited capital investment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Infrastructure on demand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A59A193031B4FA3AE1695977455D5" ma:contentTypeVersion="7" ma:contentTypeDescription="Create a new document." ma:contentTypeScope="" ma:versionID="5a6f19bfc7a80ca526d639942f644162">
  <xsd:schema xmlns:xsd="http://www.w3.org/2001/XMLSchema" xmlns:xs="http://www.w3.org/2001/XMLSchema" xmlns:p="http://schemas.microsoft.com/office/2006/metadata/properties" xmlns:ns2="eef5d95b-3b6e-445f-86bc-bd4e6d561047" targetNamespace="http://schemas.microsoft.com/office/2006/metadata/properties" ma:root="true" ma:fieldsID="d6a9b11c31cf2b63f33341f2881e4d6d" ns2:_="">
    <xsd:import namespace="eef5d95b-3b6e-445f-86bc-bd4e6d5610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d95b-3b6e-445f-86bc-bd4e6d561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D45044-6ED5-47E1-824C-BB7158C8FB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12C398-48E8-49D6-A945-9531BB49119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C2BCF8D-3A9A-48F3-B9ED-EB14F105D5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f5d95b-3b6e-445f-86bc-bd4e6d5610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26</Slides>
  <Notes>26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Geometric</vt:lpstr>
      <vt:lpstr>Course: Cloud, Microservices and Application</vt:lpstr>
      <vt:lpstr>Cloud Service Models or Cloud Types</vt:lpstr>
      <vt:lpstr>PowerPoint Presentation</vt:lpstr>
      <vt:lpstr>Infrastructure as a Service (IaaS)</vt:lpstr>
      <vt:lpstr>Infrastructure as a Service (IaaS)</vt:lpstr>
      <vt:lpstr>PowerPoint Presentation</vt:lpstr>
      <vt:lpstr>Services provided by IaaS providers</vt:lpstr>
      <vt:lpstr>Characteristics of IaaS</vt:lpstr>
      <vt:lpstr>Suitability of IaaS</vt:lpstr>
      <vt:lpstr>Benefits provided by IaaS</vt:lpstr>
      <vt:lpstr>Drawbacks of IaaS</vt:lpstr>
      <vt:lpstr>Platform as a Service (PaaS)</vt:lpstr>
      <vt:lpstr>Platform as a Service (PaaS)</vt:lpstr>
      <vt:lpstr>PowerPoint Presentation</vt:lpstr>
      <vt:lpstr>Services provided by PaaS providers</vt:lpstr>
      <vt:lpstr>Characteristics of PaaS</vt:lpstr>
      <vt:lpstr>Suitability of PaaS</vt:lpstr>
      <vt:lpstr>Benefits of PaaS</vt:lpstr>
      <vt:lpstr>Drawbacks of PaaS</vt:lpstr>
      <vt:lpstr>Software as a Service (SaaS)</vt:lpstr>
      <vt:lpstr>Software as a Service (SaaS)</vt:lpstr>
      <vt:lpstr>Services provided by SaaS Providers</vt:lpstr>
      <vt:lpstr>Characteristics of SaaS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Cloud, Microservices and Application</dc:title>
  <cp:revision>1</cp:revision>
  <dcterms:modified xsi:type="dcterms:W3CDTF">2021-08-10T14:18:06Z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0x010100075A59A193031B4FA3AE1695977455D5</vt:lpwstr>
  </property>
</Properties>
</file>