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791F7-D430-4A6E-810F-9C7377168739}" v="2" dt="2021-08-10T14:30:46.609"/>
  </p1510:revLst>
</p1510:revInfo>
</file>

<file path=ppt/tableStyles.xml><?xml version="1.0" encoding="utf-8"?>
<a:tblStyleLst xmlns:a="http://schemas.openxmlformats.org/drawingml/2006/main" def="{8D7E71C9-5D20-4063-AEFD-E965D89B50E8}">
  <a:tblStyle styleId="{8D7E71C9-5D20-4063-AEFD-E965D89B50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B8791F7-D430-4A6E-810F-9C7377168739}"/>
    <pc:docChg chg="sldOrd">
      <pc:chgData name="" userId="" providerId="" clId="Web-{3B8791F7-D430-4A6E-810F-9C7377168739}" dt="2021-08-10T14:30:44.796" v="0"/>
      <pc:docMkLst>
        <pc:docMk/>
      </pc:docMkLst>
      <pc:sldChg chg="ord">
        <pc:chgData name="" userId="" providerId="" clId="Web-{3B8791F7-D430-4A6E-810F-9C7377168739}" dt="2021-08-10T14:30:44.796" v="0"/>
        <pc:sldMkLst>
          <pc:docMk/>
          <pc:sldMk cId="0" sldId="257"/>
        </pc:sldMkLst>
      </pc:sldChg>
    </pc:docChg>
  </pc:docChgLst>
  <pc:docChgLst>
    <pc:chgData name="AARJAV HANSOTI - 70362019022" userId="S::aarjav.hansoti@svkmmumbai.onmicrosoft.com::c82d256e-2472-432a-ba54-db8cd45c00f5" providerId="AD" clId="Web-{3B8791F7-D430-4A6E-810F-9C7377168739}"/>
    <pc:docChg chg="sldOrd">
      <pc:chgData name="AARJAV HANSOTI - 70362019022" userId="S::aarjav.hansoti@svkmmumbai.onmicrosoft.com::c82d256e-2472-432a-ba54-db8cd45c00f5" providerId="AD" clId="Web-{3B8791F7-D430-4A6E-810F-9C7377168739}" dt="2021-08-10T14:30:46.609" v="0"/>
      <pc:docMkLst>
        <pc:docMk/>
      </pc:docMkLst>
      <pc:sldChg chg="ord">
        <pc:chgData name="AARJAV HANSOTI - 70362019022" userId="S::aarjav.hansoti@svkmmumbai.onmicrosoft.com::c82d256e-2472-432a-ba54-db8cd45c00f5" providerId="AD" clId="Web-{3B8791F7-D430-4A6E-810F-9C7377168739}" dt="2021-08-10T14:30:46.609" v="0"/>
        <pc:sldMkLst>
          <pc:docMk/>
          <pc:sldMk cId="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4f0cd8f8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4f0cd8f8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5be902a1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5be902a1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5be902a1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5be902a1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5be902a1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5be902a1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a195909b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a195909b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fa195909b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fa195909b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a195909b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fa195909b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5223f2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5223f2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fb911cb8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fb911cb8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5be902a1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5be902a1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5be902a1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5be902a1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5be902a1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5be902a1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5be902a1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5be902a1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be902a1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5be902a1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243375"/>
            <a:ext cx="8222100" cy="19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Course: Cloud , Microservices and Application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571751"/>
            <a:ext cx="8222100" cy="23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42"/>
              <a:t>UNIT I: INTRODUCTION</a:t>
            </a:r>
            <a:endParaRPr sz="2442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442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42"/>
              <a:t>SESSION 4</a:t>
            </a:r>
            <a:endParaRPr sz="2442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642"/>
              <a:t>Benefits and challenges of cloud computing, </a:t>
            </a:r>
            <a:endParaRPr sz="2642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642"/>
              <a:t>public vs private clouds</a:t>
            </a:r>
            <a:endParaRPr sz="2642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642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842"/>
              <a:t>Date: 21/7/2021</a:t>
            </a:r>
            <a:endParaRPr sz="184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1" name="Google Shape;141;p22"/>
          <p:cNvGraphicFramePr/>
          <p:nvPr/>
        </p:nvGraphicFramePr>
        <p:xfrm>
          <a:off x="435500" y="511513"/>
          <a:ext cx="8396800" cy="4384235"/>
        </p:xfrm>
        <a:graphic>
          <a:graphicData uri="http://schemas.openxmlformats.org/drawingml/2006/table">
            <a:tbl>
              <a:tblPr>
                <a:noFill/>
                <a:tableStyleId>{8D7E71C9-5D20-4063-AEFD-E965D89B50E8}</a:tableStyleId>
              </a:tblPr>
              <a:tblGrid>
                <a:gridCol w="419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rgbClr val="FFFFFF"/>
                          </a:solidFill>
                          <a:highlight>
                            <a:srgbClr val="273239"/>
                          </a:highlight>
                        </a:rPr>
                        <a:t>Public Cloud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rgbClr val="FFFFFF"/>
                          </a:solidFill>
                          <a:highlight>
                            <a:srgbClr val="273239"/>
                          </a:highlight>
                        </a:rPr>
                        <a:t>Private Cloud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Cloud Computing infrastructure shared to public by service provider over the internet. It supports multiple customers i.e, enterprises.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Cloud Computing infrastructure shared to private organisation by service provider over the internet. It supports one enterprise.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Multi-Tenancy i.e, Data of many enterprise are stored in shared environment but are isolated. Data is shared as per rule, permission and security.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Single Tenancy i.e, Data of single enterprise is stored.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Cloud service provider provides all the possible services and hardware as the user-base is world. Different people and organization may need different services and hardware. Services provided must be versatile. 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Specific hardware and hardware as per need of enterprise are available in private cloud.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8" name="Google Shape;148;p23"/>
          <p:cNvGraphicFramePr/>
          <p:nvPr/>
        </p:nvGraphicFramePr>
        <p:xfrm>
          <a:off x="435500" y="511513"/>
          <a:ext cx="8396800" cy="3814957"/>
        </p:xfrm>
        <a:graphic>
          <a:graphicData uri="http://schemas.openxmlformats.org/drawingml/2006/table">
            <a:tbl>
              <a:tblPr>
                <a:noFill/>
                <a:tableStyleId>{8D7E71C9-5D20-4063-AEFD-E965D89B50E8}</a:tableStyleId>
              </a:tblPr>
              <a:tblGrid>
                <a:gridCol w="419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rgbClr val="FFFFFF"/>
                          </a:solidFill>
                          <a:highlight>
                            <a:srgbClr val="273239"/>
                          </a:highlight>
                        </a:rPr>
                        <a:t>Public Cloud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rgbClr val="FFFFFF"/>
                          </a:solidFill>
                          <a:highlight>
                            <a:srgbClr val="273239"/>
                          </a:highlight>
                        </a:rPr>
                        <a:t>Private Cloud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It is hosted at Service Provider site.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It is hosted at Service Provider site or enterprise.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It is connected to the public internet.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It only supports connectivity over the private network.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Scalability is very high, and reliability is moderate. 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Scalability is limited, and reliability is very high.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435500" y="511513"/>
          <a:ext cx="8396800" cy="4051558"/>
        </p:xfrm>
        <a:graphic>
          <a:graphicData uri="http://schemas.openxmlformats.org/drawingml/2006/table">
            <a:tbl>
              <a:tblPr>
                <a:noFill/>
                <a:tableStyleId>{8D7E71C9-5D20-4063-AEFD-E965D89B50E8}</a:tableStyleId>
              </a:tblPr>
              <a:tblGrid>
                <a:gridCol w="419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rgbClr val="FFFFFF"/>
                          </a:solidFill>
                          <a:highlight>
                            <a:srgbClr val="273239"/>
                          </a:highlight>
                        </a:rPr>
                        <a:t>Public Cloud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rgbClr val="FFFFFF"/>
                          </a:solidFill>
                          <a:highlight>
                            <a:srgbClr val="273239"/>
                          </a:highlight>
                        </a:rPr>
                        <a:t>Private Cloud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Cloud service provider manages cloud and customers use them.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Managed and used by single enterprise.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It is cheaper than private cloud.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It is costlier than public cloud. 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Security matters and dependent on service provider.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It gives high class of security.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2" name="Google Shape;162;p25"/>
          <p:cNvGraphicFramePr/>
          <p:nvPr/>
        </p:nvGraphicFramePr>
        <p:xfrm>
          <a:off x="435500" y="511513"/>
          <a:ext cx="8396800" cy="3814957"/>
        </p:xfrm>
        <a:graphic>
          <a:graphicData uri="http://schemas.openxmlformats.org/drawingml/2006/table">
            <a:tbl>
              <a:tblPr>
                <a:noFill/>
                <a:tableStyleId>{8D7E71C9-5D20-4063-AEFD-E965D89B50E8}</a:tableStyleId>
              </a:tblPr>
              <a:tblGrid>
                <a:gridCol w="419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rgbClr val="FFFFFF"/>
                          </a:solidFill>
                          <a:highlight>
                            <a:srgbClr val="273239"/>
                          </a:highlight>
                        </a:rPr>
                        <a:t>Public Cloud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rgbClr val="FFFFFF"/>
                          </a:solidFill>
                          <a:highlight>
                            <a:srgbClr val="273239"/>
                          </a:highlight>
                        </a:rPr>
                        <a:t>Private Cloud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Performance is low to medium.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Performance is high.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It has shared servers.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It has dedicated servers.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Example : Amazon web service (AWS) and Google AppEngine etc.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Example : Microsoft KVM, HP, Red Hat &amp; VMWare etc.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Any Questions???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Thank You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Cloud Computing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increased economical return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Increased agility in defining and structuring software systems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End users can benefit from cloud computing by having their data and the capability of operating on it always available, from anywhere, at any time, and through multiple devices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Multitenancy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service orientation and on-demand access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Cloud Computing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ACHIEVE ECONOMIES SCALE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Reduce spending on technology infrastructure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Globalize the workforce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Streamline business processes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Reduce capital costs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Pervasive accessibility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Less personnel training is needed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Minimize maintenance and licensing software: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Improved flexibility: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Computing 	Challenges 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GB" sz="2300" b="1"/>
              <a:t>Performance</a:t>
            </a:r>
            <a:endParaRPr sz="23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major issue in performance can be for </a:t>
            </a:r>
            <a:r>
              <a:rPr lang="en-GB" b="1"/>
              <a:t>some intensive transaction-oriented and other data-intensive applications</a:t>
            </a:r>
            <a:r>
              <a:rPr lang="en-GB"/>
              <a:t>, in which cloud computing may lack adequate performance.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Also, users who are at a long distance from cloud providers may experience high latency and delays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Computing 	Challenges 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/>
              <a:t>2.	Security and Privacy</a:t>
            </a:r>
            <a:endParaRPr sz="23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Companies are still concerned about security when using cloud computing.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Customers are worried about the vulnerability to attacks, when information and critical IT resources are outside the firewall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Computing 	Challenges 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/>
              <a:t>3.	 Control</a:t>
            </a:r>
            <a:endParaRPr sz="23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Some IT departments are concerned because cloud computing providers have a full control of the platforms.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Cloud computing providers typically do not design platforms for specific companies and their business practices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Computing 	Challenges 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/>
              <a:t>4.	 Bandwidth Costs</a:t>
            </a:r>
            <a:endParaRPr sz="23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With cloud computing, companies can save money on hardware and software; however they could incur higher network bandwidth charges.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Bandwidth cost may be low for smaller Internet-based applications, which are not data intensive, but could significantly grow for data-intensive applications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Computing 	Challenges 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/>
              <a:t>5.	 Reliability</a:t>
            </a:r>
            <a:endParaRPr sz="23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Cloud computing still does not always offer round-the-clock reliability.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were cases where cloud computing services suffered a few-hours outages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Computing 	Challenges 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/>
              <a:t>6.	 Legal issues</a:t>
            </a:r>
            <a:endParaRPr sz="23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Different legislation about privacy in different countries may potentially create disputes as to the rights that third parties (including government agencies) have to your data.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U.S. legislation is known to give extreme powers to government agencies to acquire confidential data when there is the suspicion of operations leading to a threat to national security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7" ma:contentTypeDescription="Create a new document." ma:contentTypeScope="" ma:versionID="5a6f19bfc7a80ca526d639942f644162">
  <xsd:schema xmlns:xsd="http://www.w3.org/2001/XMLSchema" xmlns:xs="http://www.w3.org/2001/XMLSchema" xmlns:p="http://schemas.microsoft.com/office/2006/metadata/properties" xmlns:ns2="eef5d95b-3b6e-445f-86bc-bd4e6d561047" targetNamespace="http://schemas.microsoft.com/office/2006/metadata/properties" ma:root="true" ma:fieldsID="d6a9b11c31cf2b63f33341f2881e4d6d" ns2:_="">
    <xsd:import namespace="eef5d95b-3b6e-445f-86bc-bd4e6d5610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F8BCFC-1E1D-4AE9-B298-A19AB6A1BCA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A5698A-A6C2-48F4-8925-762AB8773C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FE1D00-3AE8-4825-97D5-488A3C78CA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f5d95b-3b6e-445f-86bc-bd4e6d5610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Geometric</vt:lpstr>
      <vt:lpstr>Course: Cloud , Microservices and Application</vt:lpstr>
      <vt:lpstr>Benefits of Cloud Computing</vt:lpstr>
      <vt:lpstr>Benefits of Cloud Computing</vt:lpstr>
      <vt:lpstr>Cloud Computing  Challenges </vt:lpstr>
      <vt:lpstr>Cloud Computing  Challenges </vt:lpstr>
      <vt:lpstr>Cloud Computing  Challenges </vt:lpstr>
      <vt:lpstr>Cloud Computing  Challenges </vt:lpstr>
      <vt:lpstr>Cloud Computing  Challenges </vt:lpstr>
      <vt:lpstr>Cloud Computing  Challenges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Cloud , Microservices and Application</dc:title>
  <cp:revision>3</cp:revision>
  <dcterms:modified xsi:type="dcterms:W3CDTF">2021-08-10T14:30:55Z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