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2.xml"/><Relationship Id="rId3" Type="http://schemas.openxmlformats.org/officeDocument/2006/relationships/presProps" Target="presProp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fa195909b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fa195909b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fa195909b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fa195909b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a195909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a195909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e78248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e78248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59622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59622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fb911cb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fb911cb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5e78248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5e78248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5e78248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5e78248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e78248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5e78248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be902a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be902a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echolution.com/managed-cloud-servi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upport.google.com/stadia/answer/9338946?hl=e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43375"/>
            <a:ext cx="8222100" cy="194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Course: Cloud, Microservices and Applications</a:t>
            </a:r>
            <a:endParaRPr/>
          </a:p>
        </p:txBody>
      </p:sp>
      <p:sp>
        <p:nvSpPr>
          <p:cNvPr id="86" name="Google Shape;86;p13"/>
          <p:cNvSpPr txBox="1"/>
          <p:nvPr>
            <p:ph idx="1" type="subTitle"/>
          </p:nvPr>
        </p:nvSpPr>
        <p:spPr>
          <a:xfrm>
            <a:off x="598100" y="2571751"/>
            <a:ext cx="8222100" cy="2370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GB" sz="2442"/>
              <a:t>UNIT I: INTRODUCTION</a:t>
            </a:r>
            <a:endParaRPr sz="2442"/>
          </a:p>
          <a:p>
            <a:pPr indent="0" lvl="0" marL="0" rtl="0" algn="ctr">
              <a:lnSpc>
                <a:spcPct val="80000"/>
              </a:lnSpc>
              <a:spcBef>
                <a:spcPts val="0"/>
              </a:spcBef>
              <a:spcAft>
                <a:spcPts val="0"/>
              </a:spcAft>
              <a:buSzPts val="1018"/>
              <a:buNone/>
            </a:pPr>
            <a:r>
              <a:t/>
            </a:r>
            <a:endParaRPr sz="2442"/>
          </a:p>
          <a:p>
            <a:pPr indent="0" lvl="0" marL="0" rtl="0" algn="ctr">
              <a:lnSpc>
                <a:spcPct val="80000"/>
              </a:lnSpc>
              <a:spcBef>
                <a:spcPts val="0"/>
              </a:spcBef>
              <a:spcAft>
                <a:spcPts val="0"/>
              </a:spcAft>
              <a:buSzPts val="1018"/>
              <a:buNone/>
            </a:pPr>
            <a:r>
              <a:rPr lang="en-GB" sz="2442"/>
              <a:t>SESSION 5</a:t>
            </a:r>
            <a:endParaRPr sz="2442"/>
          </a:p>
          <a:p>
            <a:pPr indent="0" lvl="0" marL="0" rtl="0" algn="ctr">
              <a:lnSpc>
                <a:spcPct val="80000"/>
              </a:lnSpc>
              <a:spcBef>
                <a:spcPts val="0"/>
              </a:spcBef>
              <a:spcAft>
                <a:spcPts val="0"/>
              </a:spcAft>
              <a:buSzPts val="1018"/>
              <a:buNone/>
            </a:pPr>
            <a:r>
              <a:rPr lang="en-GB" sz="2642"/>
              <a:t>Role of virtualization in enabling the cloud</a:t>
            </a:r>
            <a:endParaRPr sz="2642"/>
          </a:p>
          <a:p>
            <a:pPr indent="0" lvl="0" marL="0" rtl="0" algn="l">
              <a:lnSpc>
                <a:spcPct val="80000"/>
              </a:lnSpc>
              <a:spcBef>
                <a:spcPts val="0"/>
              </a:spcBef>
              <a:spcAft>
                <a:spcPts val="0"/>
              </a:spcAft>
              <a:buSzPts val="1018"/>
              <a:buNone/>
            </a:pPr>
            <a:r>
              <a:t/>
            </a:r>
            <a:endParaRPr sz="2642"/>
          </a:p>
          <a:p>
            <a:pPr indent="0" lvl="0" marL="0" rtl="0" algn="l">
              <a:lnSpc>
                <a:spcPct val="80000"/>
              </a:lnSpc>
              <a:spcBef>
                <a:spcPts val="0"/>
              </a:spcBef>
              <a:spcAft>
                <a:spcPts val="0"/>
              </a:spcAft>
              <a:buSzPts val="1018"/>
              <a:buNone/>
            </a:pPr>
            <a:r>
              <a:t/>
            </a:r>
            <a:endParaRPr sz="2642"/>
          </a:p>
          <a:p>
            <a:pPr indent="0" lvl="0" marL="0" rtl="0" algn="l">
              <a:lnSpc>
                <a:spcPct val="80000"/>
              </a:lnSpc>
              <a:spcBef>
                <a:spcPts val="0"/>
              </a:spcBef>
              <a:spcAft>
                <a:spcPts val="0"/>
              </a:spcAft>
              <a:buSzPts val="1018"/>
              <a:buNone/>
            </a:pPr>
            <a:r>
              <a:rPr lang="en-GB" sz="1842"/>
              <a:t>Date: 23/7/2021</a:t>
            </a:r>
            <a:endParaRPr sz="18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2400"/>
              <a:t>Any Questions???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3"/>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What is Virtualization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Char char="●"/>
            </a:pPr>
            <a:r>
              <a:rPr lang="en-GB" sz="1600">
                <a:highlight>
                  <a:srgbClr val="FFFFFF"/>
                </a:highlight>
                <a:latin typeface="Arial"/>
                <a:ea typeface="Arial"/>
                <a:cs typeface="Arial"/>
                <a:sym typeface="Arial"/>
              </a:rPr>
              <a:t>When you ‘virtualize,’ you’re splitting a physical hard-drive into multiple, smaller parts. That way, you can run multiple operating systems (OS) off the same computer. You’ve probably seen folks run Windows on macOS as a guest operating system — that’s an example of virtualization.</a:t>
            </a:r>
            <a:endParaRPr sz="1600">
              <a:highlight>
                <a:srgbClr val="FFFFFF"/>
              </a:highlight>
              <a:latin typeface="Arial"/>
              <a:ea typeface="Arial"/>
              <a:cs typeface="Arial"/>
              <a:sym typeface="Arial"/>
            </a:endParaRPr>
          </a:p>
          <a:p>
            <a:pPr indent="-361950" lvl="0" marL="457200" rtl="0" algn="l">
              <a:lnSpc>
                <a:spcPct val="150000"/>
              </a:lnSpc>
              <a:spcBef>
                <a:spcPts val="0"/>
              </a:spcBef>
              <a:spcAft>
                <a:spcPts val="0"/>
              </a:spcAft>
              <a:buSzPts val="2100"/>
              <a:buChar char="●"/>
            </a:pPr>
            <a:r>
              <a:rPr lang="en-GB" sz="1600">
                <a:highlight>
                  <a:srgbClr val="FFFFFF"/>
                </a:highlight>
                <a:uFill>
                  <a:noFill/>
                </a:uFill>
                <a:latin typeface="Arial"/>
                <a:ea typeface="Arial"/>
                <a:cs typeface="Arial"/>
                <a:sym typeface="Arial"/>
                <a:hlinkClick r:id="rId3"/>
              </a:rPr>
              <a:t>Cloud computing</a:t>
            </a:r>
            <a:r>
              <a:rPr lang="en-GB" sz="1600">
                <a:highlight>
                  <a:srgbClr val="FFFFFF"/>
                </a:highlight>
                <a:latin typeface="Arial"/>
                <a:ea typeface="Arial"/>
                <a:cs typeface="Arial"/>
                <a:sym typeface="Arial"/>
              </a:rPr>
              <a:t> is simply virtualization on an epic scale. You’re now taking millions of virtual machines, and forcing them to run many different environments for hundreds of millions of users across the world.</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What is Virtualization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lang="en-GB" sz="1700">
                <a:solidFill>
                  <a:srgbClr val="55585A"/>
                </a:solidFill>
                <a:highlight>
                  <a:srgbClr val="FFFFFF"/>
                </a:highlight>
                <a:latin typeface="Arial"/>
                <a:ea typeface="Arial"/>
                <a:cs typeface="Arial"/>
                <a:sym typeface="Arial"/>
              </a:rPr>
              <a:t>As we noted above, there’s no cloud computing without virtualization.</a:t>
            </a:r>
            <a:endParaRPr sz="1700">
              <a:solidFill>
                <a:srgbClr val="55585A"/>
              </a:solidFill>
              <a:highlight>
                <a:srgbClr val="FFFFFF"/>
              </a:highlight>
              <a:latin typeface="Arial"/>
              <a:ea typeface="Arial"/>
              <a:cs typeface="Arial"/>
              <a:sym typeface="Arial"/>
            </a:endParaRPr>
          </a:p>
          <a:p>
            <a:pPr indent="-368300" lvl="0" marL="457200" rtl="0" algn="l">
              <a:lnSpc>
                <a:spcPct val="150000"/>
              </a:lnSpc>
              <a:spcBef>
                <a:spcPts val="0"/>
              </a:spcBef>
              <a:spcAft>
                <a:spcPts val="0"/>
              </a:spcAft>
              <a:buSzPts val="2200"/>
              <a:buChar char="●"/>
            </a:pPr>
            <a:r>
              <a:rPr lang="en-GB" sz="1700">
                <a:solidFill>
                  <a:srgbClr val="55585A"/>
                </a:solidFill>
                <a:highlight>
                  <a:srgbClr val="FFFFFF"/>
                </a:highlight>
                <a:latin typeface="Arial"/>
                <a:ea typeface="Arial"/>
                <a:cs typeface="Arial"/>
                <a:sym typeface="Arial"/>
              </a:rPr>
              <a:t>Think of Amazon Web Services (AWS). Under AWS, Amazon simply stands-up and virtualizes computing hardware (physical servers).</a:t>
            </a:r>
            <a:endParaRPr sz="1700">
              <a:solidFill>
                <a:srgbClr val="55585A"/>
              </a:solidFill>
              <a:highlight>
                <a:srgbClr val="FFFFFF"/>
              </a:highlight>
              <a:latin typeface="Arial"/>
              <a:ea typeface="Arial"/>
              <a:cs typeface="Arial"/>
              <a:sym typeface="Arial"/>
            </a:endParaRPr>
          </a:p>
          <a:p>
            <a:pPr indent="-368300" lvl="0" marL="457200" rtl="0" algn="l">
              <a:lnSpc>
                <a:spcPct val="150000"/>
              </a:lnSpc>
              <a:spcBef>
                <a:spcPts val="0"/>
              </a:spcBef>
              <a:spcAft>
                <a:spcPts val="0"/>
              </a:spcAft>
              <a:buSzPts val="2200"/>
              <a:buChar char="●"/>
            </a:pPr>
            <a:r>
              <a:rPr lang="en-GB" sz="1700">
                <a:solidFill>
                  <a:srgbClr val="55585A"/>
                </a:solidFill>
                <a:highlight>
                  <a:srgbClr val="FFFFFF"/>
                </a:highlight>
                <a:latin typeface="Arial"/>
                <a:ea typeface="Arial"/>
                <a:cs typeface="Arial"/>
                <a:sym typeface="Arial"/>
              </a:rPr>
              <a:t>In turn, Amazon rents out the resulting CPU, RAM, etc., as computing resources to businesses — e.g., organizations deploying cloud-native applications, among others.</a:t>
            </a:r>
            <a:endParaRPr sz="1700">
              <a:solidFill>
                <a:srgbClr val="55585A"/>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How Virtualization Works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Char char="●"/>
            </a:pPr>
            <a:r>
              <a:rPr lang="en-GB" sz="1600">
                <a:solidFill>
                  <a:srgbClr val="55585A"/>
                </a:solidFill>
                <a:highlight>
                  <a:srgbClr val="FFFFFF"/>
                </a:highlight>
                <a:latin typeface="Arial"/>
                <a:ea typeface="Arial"/>
                <a:cs typeface="Arial"/>
                <a:sym typeface="Arial"/>
              </a:rPr>
              <a:t>Let’s try understanding how AWS (or GCP, Azure, etc.) work. You start with your physical host machine. Next, you use a virtual manager to ‘separate’ the physical hardware (i.e., the silicon or bare metal) to make emulated computing resources. You then sell the emulated resources.</a:t>
            </a:r>
            <a:endParaRPr sz="1600">
              <a:solidFill>
                <a:srgbClr val="55585A"/>
              </a:solidFill>
              <a:highlight>
                <a:srgbClr val="FFFFFF"/>
              </a:highlight>
              <a:latin typeface="Arial"/>
              <a:ea typeface="Arial"/>
              <a:cs typeface="Arial"/>
              <a:sym typeface="Arial"/>
            </a:endParaRPr>
          </a:p>
          <a:p>
            <a:pPr indent="-361950" lvl="0" marL="457200" rtl="0" algn="l">
              <a:lnSpc>
                <a:spcPct val="150000"/>
              </a:lnSpc>
              <a:spcBef>
                <a:spcPts val="0"/>
              </a:spcBef>
              <a:spcAft>
                <a:spcPts val="0"/>
              </a:spcAft>
              <a:buSzPts val="2100"/>
              <a:buChar char="●"/>
            </a:pPr>
            <a:r>
              <a:rPr lang="en-GB" sz="1600">
                <a:solidFill>
                  <a:srgbClr val="55585A"/>
                </a:solidFill>
                <a:highlight>
                  <a:srgbClr val="FFFFFF"/>
                </a:highlight>
                <a:latin typeface="Arial"/>
                <a:ea typeface="Arial"/>
                <a:cs typeface="Arial"/>
                <a:sym typeface="Arial"/>
              </a:rPr>
              <a:t>So if you were an AWS customer, you would rent the emulated RAM, CPU, etc. to drive your application.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Virtualization Concepts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311700" y="953500"/>
            <a:ext cx="8520600" cy="3615300"/>
          </a:xfrm>
          <a:prstGeom prst="rect">
            <a:avLst/>
          </a:prstGeom>
        </p:spPr>
        <p:txBody>
          <a:bodyPr anchorCtr="0" anchor="t" bIns="91425" lIns="91425" spcFirstLastPara="1" rIns="91425" wrap="square" tIns="91425">
            <a:noAutofit/>
          </a:bodyPr>
          <a:lstStyle/>
          <a:p>
            <a:pPr indent="-387350" lvl="0" marL="457200" rtl="0" algn="l">
              <a:lnSpc>
                <a:spcPct val="141666"/>
              </a:lnSpc>
              <a:spcBef>
                <a:spcPts val="0"/>
              </a:spcBef>
              <a:spcAft>
                <a:spcPts val="0"/>
              </a:spcAft>
              <a:buSzPts val="2500"/>
              <a:buAutoNum type="arabicPeriod"/>
            </a:pPr>
            <a:r>
              <a:rPr b="1" lang="en-GB" sz="2000">
                <a:solidFill>
                  <a:srgbClr val="1A1A1A"/>
                </a:solidFill>
                <a:highlight>
                  <a:srgbClr val="FFFFFF"/>
                </a:highlight>
                <a:latin typeface="Montserrat"/>
                <a:ea typeface="Montserrat"/>
                <a:cs typeface="Montserrat"/>
                <a:sym typeface="Montserrat"/>
              </a:rPr>
              <a:t>Server Virtualization</a:t>
            </a:r>
            <a:endParaRPr b="1" sz="700"/>
          </a:p>
          <a:p>
            <a:pPr indent="-355600" lvl="0" marL="914400" rtl="0" algn="l">
              <a:lnSpc>
                <a:spcPct val="150000"/>
              </a:lnSpc>
              <a:spcBef>
                <a:spcPts val="0"/>
              </a:spcBef>
              <a:spcAft>
                <a:spcPts val="0"/>
              </a:spcAft>
              <a:buSzPts val="2000"/>
              <a:buChar char="●"/>
            </a:pPr>
            <a:r>
              <a:rPr lang="en-GB" sz="1500">
                <a:solidFill>
                  <a:srgbClr val="55585A"/>
                </a:solidFill>
                <a:highlight>
                  <a:srgbClr val="FFFFFF"/>
                </a:highlight>
                <a:latin typeface="Arial"/>
                <a:ea typeface="Arial"/>
                <a:cs typeface="Arial"/>
                <a:sym typeface="Arial"/>
              </a:rPr>
              <a:t>Basically, instead of assigning one compute task to one server (and leave lots of underused resources), you run multiple tasks from one server. </a:t>
            </a:r>
            <a:endParaRPr sz="1500">
              <a:solidFill>
                <a:srgbClr val="55585A"/>
              </a:solidFill>
              <a:highlight>
                <a:srgbClr val="FFFFFF"/>
              </a:highlight>
              <a:latin typeface="Arial"/>
              <a:ea typeface="Arial"/>
              <a:cs typeface="Arial"/>
              <a:sym typeface="Arial"/>
            </a:endParaRPr>
          </a:p>
          <a:p>
            <a:pPr indent="-355600" lvl="0" marL="914400" rtl="0" algn="l">
              <a:lnSpc>
                <a:spcPct val="150000"/>
              </a:lnSpc>
              <a:spcBef>
                <a:spcPts val="0"/>
              </a:spcBef>
              <a:spcAft>
                <a:spcPts val="0"/>
              </a:spcAft>
              <a:buSzPts val="2000"/>
              <a:buChar char="●"/>
            </a:pPr>
            <a:r>
              <a:rPr lang="en-GB" sz="1500">
                <a:solidFill>
                  <a:srgbClr val="55585A"/>
                </a:solidFill>
                <a:highlight>
                  <a:srgbClr val="FFFFFF"/>
                </a:highlight>
                <a:latin typeface="Arial"/>
                <a:ea typeface="Arial"/>
                <a:cs typeface="Arial"/>
                <a:sym typeface="Arial"/>
              </a:rPr>
              <a:t>In AWS’ case, it’s selling resources from one server to numerous businesses.</a:t>
            </a:r>
            <a:endParaRPr sz="1500">
              <a:solidFill>
                <a:srgbClr val="55585A"/>
              </a:solidFill>
              <a:highlight>
                <a:srgbClr val="FFFFFF"/>
              </a:highlight>
              <a:latin typeface="Arial"/>
              <a:ea typeface="Arial"/>
              <a:cs typeface="Arial"/>
              <a:sym typeface="Arial"/>
            </a:endParaRPr>
          </a:p>
          <a:p>
            <a:pPr indent="-355600" lvl="0" marL="914400" rtl="0" algn="l">
              <a:lnSpc>
                <a:spcPct val="150000"/>
              </a:lnSpc>
              <a:spcBef>
                <a:spcPts val="0"/>
              </a:spcBef>
              <a:spcAft>
                <a:spcPts val="0"/>
              </a:spcAft>
              <a:buSzPts val="2000"/>
              <a:buChar char="●"/>
            </a:pPr>
            <a:r>
              <a:rPr lang="en-GB" sz="1500">
                <a:solidFill>
                  <a:srgbClr val="55585A"/>
                </a:solidFill>
                <a:highlight>
                  <a:srgbClr val="FFFFFF"/>
                </a:highlight>
                <a:latin typeface="Arial"/>
                <a:ea typeface="Arial"/>
                <a:cs typeface="Arial"/>
                <a:sym typeface="Arial"/>
              </a:rPr>
              <a:t>Likewise, you can save on hardware costs by virtualizing your on-premise servers and, in turn, run multiple desktops, applications, etc., on them.</a:t>
            </a:r>
            <a:endParaRPr sz="1500">
              <a:solidFill>
                <a:srgbClr val="55585A"/>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Virtualization Concepts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6" name="Google Shape;116;p18"/>
          <p:cNvSpPr txBox="1"/>
          <p:nvPr>
            <p:ph idx="1" type="body"/>
          </p:nvPr>
        </p:nvSpPr>
        <p:spPr>
          <a:xfrm>
            <a:off x="311700" y="953500"/>
            <a:ext cx="8520600" cy="36153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b="1" lang="en-GB" sz="2100">
                <a:solidFill>
                  <a:srgbClr val="1A1A1A"/>
                </a:solidFill>
                <a:highlight>
                  <a:srgbClr val="FFFFFF"/>
                </a:highlight>
                <a:latin typeface="Montserrat"/>
                <a:ea typeface="Montserrat"/>
                <a:cs typeface="Montserrat"/>
                <a:sym typeface="Montserrat"/>
              </a:rPr>
              <a:t>2.	Storage Virtualization</a:t>
            </a:r>
            <a:endParaRPr b="1" sz="2300">
              <a:solidFill>
                <a:srgbClr val="1A1A1A"/>
              </a:solidFill>
              <a:highlight>
                <a:srgbClr val="FFFFFF"/>
              </a:highlight>
              <a:latin typeface="Montserrat"/>
              <a:ea typeface="Montserrat"/>
              <a:cs typeface="Montserrat"/>
              <a:sym typeface="Montserrat"/>
            </a:endParaRPr>
          </a:p>
          <a:p>
            <a:pPr indent="-374650" lvl="0" marL="914400" rtl="0" algn="l">
              <a:lnSpc>
                <a:spcPct val="150000"/>
              </a:lnSpc>
              <a:spcBef>
                <a:spcPts val="1100"/>
              </a:spcBef>
              <a:spcAft>
                <a:spcPts val="0"/>
              </a:spcAft>
              <a:buSzPts val="2300"/>
              <a:buChar char="●"/>
            </a:pPr>
            <a:r>
              <a:rPr lang="en-GB" sz="1600">
                <a:solidFill>
                  <a:srgbClr val="55585A"/>
                </a:solidFill>
                <a:highlight>
                  <a:srgbClr val="FFFFFF"/>
                </a:highlight>
                <a:latin typeface="Arial"/>
                <a:ea typeface="Arial"/>
                <a:cs typeface="Arial"/>
                <a:sym typeface="Arial"/>
              </a:rPr>
              <a:t>Storage virtualization involves ‘grouping’ or ‘pooling’ multiple physical data storage devices into one view, even if those devices are from different vendors, data centers, etc. </a:t>
            </a:r>
            <a:endParaRPr sz="1600">
              <a:solidFill>
                <a:srgbClr val="55585A"/>
              </a:solidFill>
              <a:highlight>
                <a:srgbClr val="FFFFFF"/>
              </a:highlight>
              <a:latin typeface="Arial"/>
              <a:ea typeface="Arial"/>
              <a:cs typeface="Arial"/>
              <a:sym typeface="Arial"/>
            </a:endParaRPr>
          </a:p>
          <a:p>
            <a:pPr indent="-374650" lvl="0" marL="914400" rtl="0" algn="l">
              <a:lnSpc>
                <a:spcPct val="150000"/>
              </a:lnSpc>
              <a:spcBef>
                <a:spcPts val="0"/>
              </a:spcBef>
              <a:spcAft>
                <a:spcPts val="0"/>
              </a:spcAft>
              <a:buSzPts val="2300"/>
              <a:buChar char="●"/>
            </a:pPr>
            <a:r>
              <a:rPr lang="en-GB" sz="1600">
                <a:solidFill>
                  <a:srgbClr val="55585A"/>
                </a:solidFill>
                <a:highlight>
                  <a:srgbClr val="FFFFFF"/>
                </a:highlight>
                <a:latin typeface="Arial"/>
                <a:ea typeface="Arial"/>
                <a:cs typeface="Arial"/>
                <a:sym typeface="Arial"/>
              </a:rPr>
              <a:t>By virtualizing, you can examine your disparate storage assets as though they were one single resource.</a:t>
            </a:r>
            <a:endParaRPr>
              <a:solidFill>
                <a:srgbClr val="55585A"/>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Virtualization Concepts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311700" y="953500"/>
            <a:ext cx="8520600" cy="3615300"/>
          </a:xfrm>
          <a:prstGeom prst="rect">
            <a:avLst/>
          </a:prstGeom>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b="1" lang="en-GB" sz="2300">
                <a:solidFill>
                  <a:srgbClr val="1A1A1A"/>
                </a:solidFill>
                <a:highlight>
                  <a:srgbClr val="FFFFFF"/>
                </a:highlight>
                <a:latin typeface="Montserrat"/>
                <a:ea typeface="Montserrat"/>
                <a:cs typeface="Montserrat"/>
                <a:sym typeface="Montserrat"/>
              </a:rPr>
              <a:t>3</a:t>
            </a:r>
            <a:r>
              <a:rPr b="1" lang="en-GB" sz="2300">
                <a:solidFill>
                  <a:srgbClr val="1A1A1A"/>
                </a:solidFill>
                <a:highlight>
                  <a:srgbClr val="FFFFFF"/>
                </a:highlight>
                <a:latin typeface="Montserrat"/>
                <a:ea typeface="Montserrat"/>
                <a:cs typeface="Montserrat"/>
                <a:sym typeface="Montserrat"/>
              </a:rPr>
              <a:t>.	</a:t>
            </a:r>
            <a:r>
              <a:rPr b="1" lang="en-GB" sz="2000">
                <a:solidFill>
                  <a:srgbClr val="1A1A1A"/>
                </a:solidFill>
                <a:highlight>
                  <a:srgbClr val="FFFFFF"/>
                </a:highlight>
                <a:latin typeface="Montserrat"/>
                <a:ea typeface="Montserrat"/>
                <a:cs typeface="Montserrat"/>
                <a:sym typeface="Montserrat"/>
              </a:rPr>
              <a:t>Desktop Virtualization</a:t>
            </a:r>
            <a:endParaRPr b="1" sz="2300">
              <a:solidFill>
                <a:srgbClr val="1A1A1A"/>
              </a:solidFill>
              <a:highlight>
                <a:srgbClr val="FFFFFF"/>
              </a:highlight>
              <a:latin typeface="Montserrat"/>
              <a:ea typeface="Montserrat"/>
              <a:cs typeface="Montserrat"/>
              <a:sym typeface="Montserrat"/>
            </a:endParaRPr>
          </a:p>
          <a:p>
            <a:pPr indent="-387350" lvl="0" marL="914400" rtl="0" algn="l">
              <a:lnSpc>
                <a:spcPct val="150000"/>
              </a:lnSpc>
              <a:spcBef>
                <a:spcPts val="1100"/>
              </a:spcBef>
              <a:spcAft>
                <a:spcPts val="0"/>
              </a:spcAft>
              <a:buSzPts val="2500"/>
              <a:buChar char="●"/>
            </a:pPr>
            <a:r>
              <a:rPr lang="en-GB" sz="1500">
                <a:solidFill>
                  <a:srgbClr val="55585A"/>
                </a:solidFill>
                <a:highlight>
                  <a:srgbClr val="FFFFFF"/>
                </a:highlight>
                <a:latin typeface="Arial"/>
                <a:ea typeface="Arial"/>
                <a:cs typeface="Arial"/>
                <a:sym typeface="Arial"/>
              </a:rPr>
              <a:t>Desktops were among the first things people virtualized. The basic idea is that you can give someone an entire computing platform without the hardware.</a:t>
            </a:r>
            <a:endParaRPr sz="1500">
              <a:solidFill>
                <a:srgbClr val="55585A"/>
              </a:solidFill>
              <a:highlight>
                <a:srgbClr val="FFFFFF"/>
              </a:highlight>
              <a:latin typeface="Arial"/>
              <a:ea typeface="Arial"/>
              <a:cs typeface="Arial"/>
              <a:sym typeface="Arial"/>
            </a:endParaRPr>
          </a:p>
          <a:p>
            <a:pPr indent="-387350" lvl="0" marL="914400" rtl="0" algn="l">
              <a:lnSpc>
                <a:spcPct val="150000"/>
              </a:lnSpc>
              <a:spcBef>
                <a:spcPts val="0"/>
              </a:spcBef>
              <a:spcAft>
                <a:spcPts val="0"/>
              </a:spcAft>
              <a:buSzPts val="2500"/>
              <a:buChar char="●"/>
            </a:pPr>
            <a:r>
              <a:rPr lang="en-GB" sz="1500">
                <a:solidFill>
                  <a:srgbClr val="55585A"/>
                </a:solidFill>
                <a:highlight>
                  <a:srgbClr val="FFFFFF"/>
                </a:highlight>
                <a:latin typeface="Arial"/>
                <a:ea typeface="Arial"/>
                <a:cs typeface="Arial"/>
                <a:sym typeface="Arial"/>
              </a:rPr>
              <a:t>In practical terms, think of letting someone run full Windows 10 through an iPad. The iPad itself can’t (or won’t) run Windows 10, but the server you’re iPad is speaking to can run Windows.</a:t>
            </a:r>
            <a:endParaRPr sz="1500">
              <a:solidFill>
                <a:srgbClr val="55585A"/>
              </a:solidFill>
              <a:highlight>
                <a:srgbClr val="FFFFFF"/>
              </a:highlight>
              <a:latin typeface="Arial"/>
              <a:ea typeface="Arial"/>
              <a:cs typeface="Arial"/>
              <a:sym typeface="Arial"/>
            </a:endParaRPr>
          </a:p>
          <a:p>
            <a:pPr indent="0" lvl="0" marL="0" rtl="0" algn="l">
              <a:lnSpc>
                <a:spcPct val="150000"/>
              </a:lnSpc>
              <a:spcBef>
                <a:spcPts val="1100"/>
              </a:spcBef>
              <a:spcAft>
                <a:spcPts val="0"/>
              </a:spcAft>
              <a:buNone/>
            </a:pPr>
            <a:r>
              <a:t/>
            </a:r>
            <a:endParaRPr>
              <a:solidFill>
                <a:srgbClr val="55585A"/>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Virtualization Concepts in Cloud Computing</a:t>
            </a:r>
            <a:endParaRPr b="1" sz="2400">
              <a:solidFill>
                <a:srgbClr val="1A1A1A"/>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311700" y="953500"/>
            <a:ext cx="8520600" cy="361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600">
                <a:solidFill>
                  <a:srgbClr val="1A1A1A"/>
                </a:solidFill>
                <a:highlight>
                  <a:srgbClr val="FFFFFF"/>
                </a:highlight>
                <a:latin typeface="Montserrat"/>
                <a:ea typeface="Montserrat"/>
                <a:cs typeface="Montserrat"/>
                <a:sym typeface="Montserrat"/>
              </a:rPr>
              <a:t>4</a:t>
            </a:r>
            <a:r>
              <a:rPr b="1" lang="en-GB" sz="2600">
                <a:solidFill>
                  <a:srgbClr val="1A1A1A"/>
                </a:solidFill>
                <a:highlight>
                  <a:srgbClr val="FFFFFF"/>
                </a:highlight>
                <a:latin typeface="Montserrat"/>
                <a:ea typeface="Montserrat"/>
                <a:cs typeface="Montserrat"/>
                <a:sym typeface="Montserrat"/>
              </a:rPr>
              <a:t>.	</a:t>
            </a:r>
            <a:r>
              <a:rPr b="1" lang="en-GB" sz="2100">
                <a:solidFill>
                  <a:srgbClr val="1A1A1A"/>
                </a:solidFill>
                <a:highlight>
                  <a:srgbClr val="FFFFFF"/>
                </a:highlight>
                <a:latin typeface="Montserrat"/>
                <a:ea typeface="Montserrat"/>
                <a:cs typeface="Montserrat"/>
                <a:sym typeface="Montserrat"/>
              </a:rPr>
              <a:t>Application Virtualization</a:t>
            </a:r>
            <a:endParaRPr b="1" sz="2300">
              <a:solidFill>
                <a:srgbClr val="1A1A1A"/>
              </a:solidFill>
              <a:highlight>
                <a:srgbClr val="FFFFFF"/>
              </a:highlight>
              <a:latin typeface="Montserrat"/>
              <a:ea typeface="Montserrat"/>
              <a:cs typeface="Montserrat"/>
              <a:sym typeface="Montserrat"/>
            </a:endParaRPr>
          </a:p>
          <a:p>
            <a:pPr indent="-406400" lvl="0" marL="914400" rtl="0" algn="l">
              <a:lnSpc>
                <a:spcPct val="100000"/>
              </a:lnSpc>
              <a:spcBef>
                <a:spcPts val="1100"/>
              </a:spcBef>
              <a:spcAft>
                <a:spcPts val="0"/>
              </a:spcAft>
              <a:buSzPts val="2800"/>
              <a:buChar char="●"/>
            </a:pPr>
            <a:r>
              <a:rPr lang="en-GB" sz="1600">
                <a:solidFill>
                  <a:srgbClr val="55585A"/>
                </a:solidFill>
                <a:highlight>
                  <a:srgbClr val="FFFFFF"/>
                </a:highlight>
                <a:latin typeface="Arial"/>
                <a:ea typeface="Arial"/>
                <a:cs typeface="Arial"/>
                <a:sym typeface="Arial"/>
              </a:rPr>
              <a:t>With application virtualization, you’re running an application on a computer, but without relying on the computer’s hardware or software.</a:t>
            </a:r>
            <a:endParaRPr sz="1600">
              <a:solidFill>
                <a:srgbClr val="55585A"/>
              </a:solidFill>
              <a:highlight>
                <a:srgbClr val="FFFFFF"/>
              </a:highlight>
              <a:latin typeface="Arial"/>
              <a:ea typeface="Arial"/>
              <a:cs typeface="Arial"/>
              <a:sym typeface="Arial"/>
            </a:endParaRPr>
          </a:p>
          <a:p>
            <a:pPr indent="-406400" lvl="0" marL="914400" rtl="0" algn="l">
              <a:lnSpc>
                <a:spcPct val="100000"/>
              </a:lnSpc>
              <a:spcBef>
                <a:spcPts val="0"/>
              </a:spcBef>
              <a:spcAft>
                <a:spcPts val="0"/>
              </a:spcAft>
              <a:buSzPts val="2800"/>
              <a:buChar char="●"/>
            </a:pPr>
            <a:r>
              <a:rPr lang="en-GB" sz="1600">
                <a:solidFill>
                  <a:srgbClr val="55585A"/>
                </a:solidFill>
                <a:highlight>
                  <a:srgbClr val="FFFFFF"/>
                </a:highlight>
                <a:latin typeface="Arial"/>
                <a:ea typeface="Arial"/>
                <a:cs typeface="Arial"/>
                <a:sym typeface="Arial"/>
              </a:rPr>
              <a:t>Returning to the iPad example; you may not be able to run full Photoshop on the iPad directly. But you can get the iPad to speak to a Windows-based server running full Photoshop and, in turn, use your iPad to access Photoshop.</a:t>
            </a:r>
            <a:endParaRPr sz="1600">
              <a:solidFill>
                <a:srgbClr val="55585A"/>
              </a:solidFill>
              <a:highlight>
                <a:srgbClr val="FFFFFF"/>
              </a:highlight>
              <a:latin typeface="Arial"/>
              <a:ea typeface="Arial"/>
              <a:cs typeface="Arial"/>
              <a:sym typeface="Arial"/>
            </a:endParaRPr>
          </a:p>
          <a:p>
            <a:pPr indent="-406400" lvl="0" marL="914400" rtl="0" algn="l">
              <a:lnSpc>
                <a:spcPct val="100000"/>
              </a:lnSpc>
              <a:spcBef>
                <a:spcPts val="0"/>
              </a:spcBef>
              <a:spcAft>
                <a:spcPts val="0"/>
              </a:spcAft>
              <a:buSzPts val="2800"/>
              <a:buChar char="●"/>
            </a:pPr>
            <a:r>
              <a:rPr lang="en-GB" sz="1600">
                <a:solidFill>
                  <a:srgbClr val="55585A"/>
                </a:solidFill>
                <a:highlight>
                  <a:srgbClr val="FFFFFF"/>
                </a:highlight>
                <a:latin typeface="Arial"/>
                <a:ea typeface="Arial"/>
                <a:cs typeface="Arial"/>
                <a:sym typeface="Arial"/>
              </a:rPr>
              <a:t>An upcoming evolution of this is </a:t>
            </a:r>
            <a:r>
              <a:rPr lang="en-GB" sz="1600">
                <a:solidFill>
                  <a:srgbClr val="68B04D"/>
                </a:solidFill>
                <a:highlight>
                  <a:srgbClr val="FFFFFF"/>
                </a:highlight>
                <a:uFill>
                  <a:noFill/>
                </a:uFill>
                <a:latin typeface="Arial"/>
                <a:ea typeface="Arial"/>
                <a:cs typeface="Arial"/>
                <a:sym typeface="Arial"/>
                <a:hlinkClick r:id="rId3">
                  <a:extLst>
                    <a:ext uri="{A12FA001-AC4F-418D-AE19-62706E023703}">
                      <ahyp:hlinkClr val="tx"/>
                    </a:ext>
                  </a:extLst>
                </a:hlinkClick>
              </a:rPr>
              <a:t>cloud-based console gaming</a:t>
            </a:r>
            <a:r>
              <a:rPr lang="en-GB" sz="1600">
                <a:solidFill>
                  <a:srgbClr val="55585A"/>
                </a:solidFill>
                <a:highlight>
                  <a:srgbClr val="FFFFFF"/>
                </a:highlight>
                <a:latin typeface="Arial"/>
                <a:ea typeface="Arial"/>
                <a:cs typeface="Arial"/>
                <a:sym typeface="Arial"/>
              </a:rPr>
              <a:t>. So again, you can use an iPad, iPhone, etc., to play full console games by relying on a server with enough power to run them.</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2400">
                <a:solidFill>
                  <a:srgbClr val="1A1A1A"/>
                </a:solidFill>
                <a:highlight>
                  <a:srgbClr val="FFFFFF"/>
                </a:highlight>
                <a:latin typeface="Montserrat"/>
                <a:ea typeface="Montserrat"/>
                <a:cs typeface="Montserrat"/>
                <a:sym typeface="Montserrat"/>
              </a:rPr>
              <a:t>Benefits of Virtualization</a:t>
            </a:r>
            <a:endParaRPr b="1" sz="2400">
              <a:solidFill>
                <a:srgbClr val="1A1A1A"/>
              </a:solidFill>
              <a:highlight>
                <a:srgbClr val="FFFFFF"/>
              </a:highlight>
              <a:latin typeface="Montserrat"/>
              <a:ea typeface="Montserrat"/>
              <a:cs typeface="Montserrat"/>
              <a:sym typeface="Montserrat"/>
            </a:endParaRPr>
          </a:p>
          <a:p>
            <a:pPr indent="0" lvl="0" marL="0" rtl="0" algn="l">
              <a:spcBef>
                <a:spcPts val="110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9250" lvl="0" marL="914400" rtl="0" algn="l">
              <a:lnSpc>
                <a:spcPct val="140000"/>
              </a:lnSpc>
              <a:spcBef>
                <a:spcPts val="0"/>
              </a:spcBef>
              <a:spcAft>
                <a:spcPts val="0"/>
              </a:spcAft>
              <a:buSzPts val="1900"/>
              <a:buChar char="●"/>
            </a:pPr>
            <a:r>
              <a:rPr lang="en-GB" sz="1400">
                <a:solidFill>
                  <a:srgbClr val="55585A"/>
                </a:solidFill>
                <a:highlight>
                  <a:srgbClr val="FFFFFF"/>
                </a:highlight>
                <a:latin typeface="Arial"/>
                <a:ea typeface="Arial"/>
                <a:cs typeface="Arial"/>
                <a:sym typeface="Arial"/>
              </a:rPr>
              <a:t>The common thread with each of these virtualization concepts is cutting your dependency on the underlying hardware.</a:t>
            </a:r>
            <a:endParaRPr sz="1400">
              <a:solidFill>
                <a:srgbClr val="55585A"/>
              </a:solidFill>
              <a:highlight>
                <a:srgbClr val="FFFFFF"/>
              </a:highlight>
              <a:latin typeface="Arial"/>
              <a:ea typeface="Arial"/>
              <a:cs typeface="Arial"/>
              <a:sym typeface="Arial"/>
            </a:endParaRPr>
          </a:p>
          <a:p>
            <a:pPr indent="-349250" lvl="0" marL="914400" rtl="0" algn="l">
              <a:lnSpc>
                <a:spcPct val="140000"/>
              </a:lnSpc>
              <a:spcBef>
                <a:spcPts val="0"/>
              </a:spcBef>
              <a:spcAft>
                <a:spcPts val="0"/>
              </a:spcAft>
              <a:buSzPts val="1900"/>
              <a:buChar char="●"/>
            </a:pPr>
            <a:r>
              <a:rPr lang="en-GB" sz="1400">
                <a:solidFill>
                  <a:srgbClr val="55585A"/>
                </a:solidFill>
                <a:highlight>
                  <a:srgbClr val="FFFFFF"/>
                </a:highlight>
                <a:latin typeface="Arial"/>
                <a:ea typeface="Arial"/>
                <a:cs typeface="Arial"/>
                <a:sym typeface="Arial"/>
              </a:rPr>
              <a:t>To be clear, you still need the hardware! However, with cloud and virtualization, if one server goes down, that doesn’t mean your entire application goes down with it.</a:t>
            </a:r>
            <a:endParaRPr sz="1400">
              <a:solidFill>
                <a:srgbClr val="55585A"/>
              </a:solidFill>
              <a:highlight>
                <a:srgbClr val="FFFFFF"/>
              </a:highlight>
              <a:latin typeface="Arial"/>
              <a:ea typeface="Arial"/>
              <a:cs typeface="Arial"/>
              <a:sym typeface="Arial"/>
            </a:endParaRPr>
          </a:p>
          <a:p>
            <a:pPr indent="-349250" lvl="0" marL="914400" rtl="0" algn="l">
              <a:lnSpc>
                <a:spcPct val="140000"/>
              </a:lnSpc>
              <a:spcBef>
                <a:spcPts val="0"/>
              </a:spcBef>
              <a:spcAft>
                <a:spcPts val="0"/>
              </a:spcAft>
              <a:buSzPts val="1900"/>
              <a:buChar char="●"/>
            </a:pPr>
            <a:r>
              <a:rPr lang="en-GB" sz="1400">
                <a:solidFill>
                  <a:srgbClr val="55585A"/>
                </a:solidFill>
                <a:highlight>
                  <a:srgbClr val="FFFFFF"/>
                </a:highlight>
                <a:latin typeface="Arial"/>
                <a:ea typeface="Arial"/>
                <a:cs typeface="Arial"/>
                <a:sym typeface="Arial"/>
              </a:rPr>
              <a:t>Instead, with technology such as load balancing, hypervisors, etc., you create a ‘gap’ between the hardware and software. So if some hardware fails, your software (and data, websites, etc.) can live on by drawing on other hardware. It’s an effective process of creating redundancies.</a:t>
            </a:r>
            <a:endParaRPr sz="1400">
              <a:solidFill>
                <a:srgbClr val="55585A"/>
              </a:solidFill>
              <a:highlight>
                <a:srgbClr val="FFFFFF"/>
              </a:highlight>
              <a:latin typeface="Arial"/>
              <a:ea typeface="Arial"/>
              <a:cs typeface="Arial"/>
              <a:sym typeface="Arial"/>
            </a:endParaRPr>
          </a:p>
          <a:p>
            <a:pPr indent="-349250" lvl="0" marL="914400" rtl="0" algn="l">
              <a:lnSpc>
                <a:spcPct val="140000"/>
              </a:lnSpc>
              <a:spcBef>
                <a:spcPts val="0"/>
              </a:spcBef>
              <a:spcAft>
                <a:spcPts val="0"/>
              </a:spcAft>
              <a:buSzPts val="1900"/>
              <a:buChar char="●"/>
            </a:pPr>
            <a:r>
              <a:rPr lang="en-GB" sz="1400">
                <a:solidFill>
                  <a:srgbClr val="55585A"/>
                </a:solidFill>
                <a:highlight>
                  <a:srgbClr val="FFFFFF"/>
                </a:highlight>
                <a:latin typeface="Arial"/>
                <a:ea typeface="Arial"/>
                <a:cs typeface="Arial"/>
                <a:sym typeface="Arial"/>
              </a:rPr>
              <a:t>The key to leveraging cloud-based virtualization is combining hardware with strong cloud-native development experience. Otherwise, you’ll always be a few steps behind the technology trends.</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7" ma:contentTypeDescription="Create a new document." ma:contentTypeScope="" ma:versionID="5a6f19bfc7a80ca526d639942f644162">
  <xsd:schema xmlns:xsd="http://www.w3.org/2001/XMLSchema" xmlns:xs="http://www.w3.org/2001/XMLSchema" xmlns:p="http://schemas.microsoft.com/office/2006/metadata/properties" xmlns:ns2="eef5d95b-3b6e-445f-86bc-bd4e6d561047" targetNamespace="http://schemas.microsoft.com/office/2006/metadata/properties" ma:root="true" ma:fieldsID="d6a9b11c31cf2b63f33341f2881e4d6d" ns2:_="">
    <xsd:import namespace="eef5d95b-3b6e-445f-86bc-bd4e6d561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CD3EE4-A1E5-40CE-A45E-569477E38369}"/>
</file>

<file path=customXml/itemProps2.xml><?xml version="1.0" encoding="utf-8"?>
<ds:datastoreItem xmlns:ds="http://schemas.openxmlformats.org/officeDocument/2006/customXml" ds:itemID="{2FAC1220-3817-49B8-B0F7-AAE93F062AD5}"/>
</file>

<file path=customXml/itemProps3.xml><?xml version="1.0" encoding="utf-8"?>
<ds:datastoreItem xmlns:ds="http://schemas.openxmlformats.org/officeDocument/2006/customXml" ds:itemID="{12367132-6E83-455E-B47B-BD3A3CB3CC7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