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56" r:id="rId5"/>
    <p:sldId id="284" r:id="rId6"/>
    <p:sldId id="271" r:id="rId7"/>
    <p:sldId id="279" r:id="rId8"/>
    <p:sldId id="281" r:id="rId9"/>
    <p:sldId id="280" r:id="rId10"/>
    <p:sldId id="285" r:id="rId11"/>
    <p:sldId id="286" r:id="rId12"/>
    <p:sldId id="287" r:id="rId13"/>
    <p:sldId id="288" r:id="rId14"/>
    <p:sldId id="289"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4"/>
          </p14:sldIdLst>
        </p14:section>
        <p14:section name="Design, Morph, Annotate, Work Together, Tell Me" id="{B9B51309-D148-4332-87C2-07BE32FBCA3B}">
          <p14:sldIdLst>
            <p14:sldId id="271"/>
            <p14:sldId id="279"/>
            <p14:sldId id="281"/>
            <p14:sldId id="280"/>
            <p14:sldId id="285"/>
            <p14:sldId id="286"/>
            <p14:sldId id="287"/>
            <p14:sldId id="288"/>
            <p14:sldId id="289"/>
          </p14:sldIdLst>
        </p14:section>
        <p14:section name="Learn More" id="{2CC34DB2-6590-42C0-AD4B-A04C6060184E}">
          <p14:sldIdLst>
            <p14:sldId id="282"/>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84" autoAdjust="0"/>
  </p:normalViewPr>
  <p:slideViewPr>
    <p:cSldViewPr snapToGrid="0">
      <p:cViewPr>
        <p:scale>
          <a:sx n="96" d="100"/>
          <a:sy n="96" d="100"/>
        </p:scale>
        <p:origin x="-906"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10/7/2021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10/7/2021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10/7/2021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xd.adobe.com/ideas/principles/human-computer-interaction/user-centered-design/" TargetMode="External"/><Relationship Id="rId2" Type="http://schemas.openxmlformats.org/officeDocument/2006/relationships/hyperlink" Target="https://xd.adobe.com/ideas/process/user-testing/best-practices-for-usability-testing-in-ux-design/" TargetMode="External"/><Relationship Id="rId1" Type="http://schemas.openxmlformats.org/officeDocument/2006/relationships/slideLayout" Target="../slideLayouts/slideLayout2.xml"/><Relationship Id="rId4" Type="http://schemas.openxmlformats.org/officeDocument/2006/relationships/hyperlink" Target="https://xd.adobe.com/ideas/process/user-testing/effective-ab-testing-essential-tip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in/nitinvarad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3018" y="1164324"/>
            <a:ext cx="4650782" cy="2387600"/>
          </a:xfrm>
        </p:spPr>
        <p:txBody>
          <a:bodyPr anchor="ctr" anchorCtr="0">
            <a:normAutofit/>
          </a:bodyPr>
          <a:lstStyle/>
          <a:p>
            <a:r>
              <a:rPr lang="en-US" sz="4800" dirty="0" smtClean="0">
                <a:solidFill>
                  <a:schemeClr val="bg1"/>
                </a:solidFill>
              </a:rPr>
              <a:t>Design Process</a:t>
            </a:r>
            <a:endParaRPr lang="en-US" sz="4800" dirty="0">
              <a:solidFill>
                <a:schemeClr val="bg1"/>
              </a:solidFill>
            </a:endParaRPr>
          </a:p>
        </p:txBody>
      </p:sp>
      <p:sp>
        <p:nvSpPr>
          <p:cNvPr id="3" name="Subtitle 2"/>
          <p:cNvSpPr>
            <a:spLocks noGrp="1"/>
          </p:cNvSpPr>
          <p:nvPr>
            <p:ph type="subTitle" idx="4294967295"/>
          </p:nvPr>
        </p:nvSpPr>
        <p:spPr>
          <a:xfrm>
            <a:off x="6765010" y="2933105"/>
            <a:ext cx="4362773" cy="1137793"/>
          </a:xfrm>
        </p:spPr>
        <p:txBody>
          <a:bodyPr>
            <a:normAutofit/>
          </a:bodyPr>
          <a:lstStyle/>
          <a:p>
            <a:pPr marL="342900" indent="-342900">
              <a:buFontTx/>
              <a:buChar char="-"/>
            </a:pPr>
            <a:r>
              <a:rPr lang="en-US" sz="2400" dirty="0">
                <a:solidFill>
                  <a:schemeClr val="bg1"/>
                </a:solidFill>
                <a:latin typeface="+mj-lt"/>
              </a:rPr>
              <a:t>Nitin Varade (UX Consultant)</a:t>
            </a: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Empathy Techniques</a:t>
            </a:r>
            <a:endParaRPr lang="en-US" dirty="0">
              <a:latin typeface="Segoe UI Light" panose="020B0502040204020203" pitchFamily="34" charset="0"/>
              <a:cs typeface="Segoe UI Light" panose="020B0502040204020203" pitchFamily="34" charset="0"/>
            </a:endParaRPr>
          </a:p>
        </p:txBody>
      </p:sp>
      <p:sp>
        <p:nvSpPr>
          <p:cNvPr id="2" name="TextBox 1"/>
          <p:cNvSpPr txBox="1"/>
          <p:nvPr/>
        </p:nvSpPr>
        <p:spPr>
          <a:xfrm>
            <a:off x="397566" y="1300078"/>
            <a:ext cx="11645347" cy="2585323"/>
          </a:xfrm>
          <a:prstGeom prst="rect">
            <a:avLst/>
          </a:prstGeom>
          <a:noFill/>
        </p:spPr>
        <p:txBody>
          <a:bodyPr wrap="square" rtlCol="0">
            <a:spAutoFit/>
          </a:bodyPr>
          <a:lstStyle/>
          <a:p>
            <a:r>
              <a:rPr lang="en-US" b="1" dirty="0"/>
              <a:t>Imagination</a:t>
            </a:r>
            <a:endParaRPr lang="en-US" dirty="0"/>
          </a:p>
          <a:p>
            <a:r>
              <a:rPr lang="en-US" dirty="0"/>
              <a:t>Use your imagination to understand users, what they might be thinking or feeling. Not everything can be explicitly communicated. Put yourself in their positions and live their life to know how it feels. Visual thinking or imagination is an important technique to empathize with others.</a:t>
            </a:r>
          </a:p>
          <a:p>
            <a:r>
              <a:rPr lang="en-US" dirty="0"/>
              <a:t>Base your designs on empathy. Whether you are designing for elderly, kids, sales personnel, students, mothers, cancer patients, it is important that you know them in and out, their surroundings, beliefs, fears etc. to match the user needs in real life. Make use of these empathy eliciting techniques to establish a better connect with users and transcend this understanding naturally in your designs. Let empathy guide your designs and make the digital world a better place for everyone.</a:t>
            </a:r>
          </a:p>
        </p:txBody>
      </p:sp>
      <p:pic>
        <p:nvPicPr>
          <p:cNvPr id="6146" name="Picture 2" descr="Empathic Imagination - Understanding and Overcoming H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813394"/>
            <a:ext cx="3935964" cy="2951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091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Research</a:t>
            </a:r>
            <a:endParaRPr lang="en-US" dirty="0">
              <a:latin typeface="Segoe UI Light" panose="020B0502040204020203" pitchFamily="34" charset="0"/>
              <a:cs typeface="Segoe UI Light" panose="020B0502040204020203" pitchFamily="34" charset="0"/>
            </a:endParaRPr>
          </a:p>
        </p:txBody>
      </p:sp>
      <p:sp>
        <p:nvSpPr>
          <p:cNvPr id="2" name="TextBox 1"/>
          <p:cNvSpPr txBox="1"/>
          <p:nvPr/>
        </p:nvSpPr>
        <p:spPr>
          <a:xfrm>
            <a:off x="397566" y="1300078"/>
            <a:ext cx="11645347" cy="5078313"/>
          </a:xfrm>
          <a:prstGeom prst="rect">
            <a:avLst/>
          </a:prstGeom>
          <a:noFill/>
        </p:spPr>
        <p:txBody>
          <a:bodyPr wrap="square" rtlCol="0">
            <a:spAutoFit/>
          </a:bodyPr>
          <a:lstStyle/>
          <a:p>
            <a:r>
              <a:rPr lang="en-US" dirty="0"/>
              <a:t>“</a:t>
            </a:r>
            <a:r>
              <a:rPr lang="en-US" b="1" dirty="0"/>
              <a:t>Empathize</a:t>
            </a:r>
            <a:r>
              <a:rPr lang="en-US" dirty="0"/>
              <a:t>” is the </a:t>
            </a:r>
            <a:r>
              <a:rPr lang="en-US" b="1" dirty="0"/>
              <a:t>first</a:t>
            </a:r>
            <a:r>
              <a:rPr lang="en-US" dirty="0"/>
              <a:t> step in the design thinking process, and </a:t>
            </a:r>
            <a:r>
              <a:rPr lang="en-US" b="1" dirty="0"/>
              <a:t>user research </a:t>
            </a:r>
            <a:r>
              <a:rPr lang="en-US" dirty="0"/>
              <a:t>is one of </a:t>
            </a:r>
            <a:r>
              <a:rPr lang="en-US" b="1" dirty="0"/>
              <a:t>the best ways </a:t>
            </a:r>
            <a:r>
              <a:rPr lang="en-US" dirty="0"/>
              <a:t>to do that. It helps you </a:t>
            </a:r>
            <a:r>
              <a:rPr lang="en-US" b="1" dirty="0"/>
              <a:t>understand your target audience, their needs and wants, and how they currently do </a:t>
            </a:r>
            <a:r>
              <a:rPr lang="en-US" b="1" dirty="0" smtClean="0"/>
              <a:t>things</a:t>
            </a:r>
            <a:r>
              <a:rPr lang="en-US" dirty="0" smtClean="0"/>
              <a:t>.</a:t>
            </a:r>
          </a:p>
          <a:p>
            <a:r>
              <a:rPr lang="en-US" dirty="0" smtClean="0"/>
              <a:t>By </a:t>
            </a:r>
            <a:r>
              <a:rPr lang="en-US" dirty="0"/>
              <a:t>involving potential users from the start, you can ensure there’s actually a demand for your product and </a:t>
            </a:r>
            <a:r>
              <a:rPr lang="en-US" b="1" dirty="0"/>
              <a:t>position it better in the market</a:t>
            </a:r>
            <a:r>
              <a:rPr lang="en-US" dirty="0"/>
              <a:t>. Placing people firmly at the center of your process and </a:t>
            </a:r>
            <a:r>
              <a:rPr lang="en-US" b="1" dirty="0"/>
              <a:t>putting yourself in their shoes</a:t>
            </a:r>
            <a:r>
              <a:rPr lang="en-US" dirty="0"/>
              <a:t> is the only way to design something that’s relevant and a delight to use.</a:t>
            </a:r>
          </a:p>
          <a:p>
            <a:r>
              <a:rPr lang="en-US" dirty="0"/>
              <a:t>It also improves the </a:t>
            </a:r>
            <a:r>
              <a:rPr lang="en-US" dirty="0">
                <a:hlinkClick r:id="rId2"/>
              </a:rPr>
              <a:t>usability</a:t>
            </a:r>
            <a:r>
              <a:rPr lang="en-US" dirty="0"/>
              <a:t> of your product. Really digging into user preferences might encourage design tweaks that enable you to design a product that’s not only easy, but also a delight to use, delivering a great user experience in the process. These days, </a:t>
            </a:r>
            <a:r>
              <a:rPr lang="en-US" dirty="0">
                <a:hlinkClick r:id="rId3"/>
              </a:rPr>
              <a:t>user-centered design</a:t>
            </a:r>
            <a:r>
              <a:rPr lang="en-US" dirty="0"/>
              <a:t> is crucial in creating a successful product in a competitive market. </a:t>
            </a:r>
          </a:p>
          <a:p>
            <a:r>
              <a:rPr lang="en-US" dirty="0"/>
              <a:t>Finally, user research helps you understand your product’s return on investment (ROI). Stakeholders might still be reluctant to invest in user research because it doesn’t feel that tangible. However, if you can show that the changes you’ve made — for example, based on a round of </a:t>
            </a:r>
            <a:r>
              <a:rPr lang="en-US" dirty="0">
                <a:hlinkClick r:id="rId4"/>
              </a:rPr>
              <a:t>A/B testing</a:t>
            </a:r>
            <a:r>
              <a:rPr lang="en-US" dirty="0"/>
              <a:t> to decide which version users prefer — have resulted in more sales or in more customers, chances are user research will become an integral part of your process. </a:t>
            </a:r>
          </a:p>
          <a:p>
            <a:r>
              <a:rPr lang="en-US" dirty="0"/>
              <a:t>There are many user research techniques — a lot of them surprisingly easy and cheap! — that are usually divided into qualitative and quantitative methods. Let’s take a look at some of the most popular ones. </a:t>
            </a:r>
          </a:p>
          <a:p>
            <a:r>
              <a:rPr lang="en-US" b="1" dirty="0"/>
              <a:t>Qualitative vs. quantitative research</a:t>
            </a:r>
          </a:p>
        </p:txBody>
      </p:sp>
    </p:spTree>
    <p:extLst>
      <p:ext uri="{BB962C8B-B14F-4D97-AF65-F5344CB8AC3E}">
        <p14:creationId xmlns:p14="http://schemas.microsoft.com/office/powerpoint/2010/main" val="302622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82754" y="1149330"/>
            <a:ext cx="6876288" cy="640080"/>
          </a:xfrm>
        </p:spPr>
        <p:txBody>
          <a:bodyPr>
            <a:normAutofit/>
          </a:bodyPr>
          <a:lstStyle/>
          <a:p>
            <a:r>
              <a:rPr lang="en-US" dirty="0">
                <a:latin typeface="Segoe UI Light" panose="020B0502040204020203" pitchFamily="34" charset="0"/>
                <a:cs typeface="Segoe UI Light" panose="020B0502040204020203" pitchFamily="34" charset="0"/>
              </a:rPr>
              <a:t>Any Questions?</a:t>
            </a:r>
          </a:p>
        </p:txBody>
      </p:sp>
      <p:sp>
        <p:nvSpPr>
          <p:cNvPr id="13" name="Content Placeholder 17">
            <a:extLst>
              <a:ext uri="{FF2B5EF4-FFF2-40B4-BE49-F238E27FC236}">
                <a16:creationId xmlns:a16="http://schemas.microsoft.com/office/drawing/2014/main" xmlns="" id="{BD96CB79-2CF4-43DC-BEEF-DC751F8E9041}"/>
              </a:ext>
            </a:extLst>
          </p:cNvPr>
          <p:cNvSpPr txBox="1">
            <a:spLocks/>
          </p:cNvSpPr>
          <p:nvPr/>
        </p:nvSpPr>
        <p:spPr>
          <a:xfrm>
            <a:off x="582754" y="2623746"/>
            <a:ext cx="5061908" cy="320555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200" b="0" i="0" dirty="0">
                <a:solidFill>
                  <a:srgbClr val="434F66"/>
                </a:solidFill>
                <a:effectLst/>
                <a:latin typeface="Poly"/>
              </a:rPr>
              <a:t>Nitin Varade</a:t>
            </a:r>
            <a:endParaRPr lang="en-US" sz="2200" b="1" i="0" dirty="0">
              <a:solidFill>
                <a:srgbClr val="434F66"/>
              </a:solidFill>
              <a:effectLst/>
              <a:latin typeface="Poly"/>
            </a:endParaRPr>
          </a:p>
          <a:p>
            <a:pPr marL="0" lvl="0" indent="0">
              <a:spcAft>
                <a:spcPts val="600"/>
              </a:spcAft>
              <a:buNone/>
              <a:defRPr/>
            </a:pPr>
            <a:r>
              <a:rPr lang="en-US" sz="1800" i="0" dirty="0">
                <a:solidFill>
                  <a:srgbClr val="434F66"/>
                </a:solidFill>
                <a:effectLst/>
                <a:latin typeface="Poly"/>
              </a:rPr>
              <a:t>Tech Manager (UX Professional) @ Tech Mahindra</a:t>
            </a:r>
          </a:p>
          <a:p>
            <a:pPr marL="0" lvl="0" indent="0">
              <a:spcAft>
                <a:spcPts val="600"/>
              </a:spcAft>
              <a:buNone/>
              <a:defRPr/>
            </a:pPr>
            <a:r>
              <a:rPr lang="en-US" sz="1800" dirty="0">
                <a:latin typeface="Segoe UI" panose="020B0502040204020203" pitchFamily="34" charset="0"/>
                <a:cs typeface="Segoe UI" panose="020B0502040204020203" pitchFamily="34" charset="0"/>
                <a:hlinkClick r:id="rId3"/>
              </a:rPr>
              <a:t>https://www.linkedin.com/in/nitinvarade/</a:t>
            </a:r>
            <a:endParaRPr lang="en-US" sz="1800" dirty="0">
              <a:solidFill>
                <a:srgbClr val="434F66"/>
              </a:solidFill>
              <a:latin typeface="Poly"/>
              <a:cs typeface="Segoe UI" panose="020B0502040204020203" pitchFamily="34" charset="0"/>
            </a:endParaRPr>
          </a:p>
          <a:p>
            <a:pPr marL="0" lvl="0" indent="0">
              <a:spcAft>
                <a:spcPts val="600"/>
              </a:spcAft>
              <a:buNone/>
              <a:defRPr/>
            </a:pPr>
            <a:r>
              <a:rPr lang="en-US" sz="1800" dirty="0">
                <a:solidFill>
                  <a:srgbClr val="434F66"/>
                </a:solidFill>
                <a:latin typeface="Poly"/>
                <a:cs typeface="Segoe UI" panose="020B0502040204020203" pitchFamily="34" charset="0"/>
              </a:rPr>
              <a:t>M: 9011015213</a:t>
            </a: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Design?</a:t>
            </a:r>
            <a:endParaRPr lang="en-IN" dirty="0"/>
          </a:p>
        </p:txBody>
      </p:sp>
      <p:sp>
        <p:nvSpPr>
          <p:cNvPr id="4" name="Content Placeholder 17"/>
          <p:cNvSpPr txBox="1">
            <a:spLocks/>
          </p:cNvSpPr>
          <p:nvPr/>
        </p:nvSpPr>
        <p:spPr>
          <a:xfrm>
            <a:off x="541609" y="1524707"/>
            <a:ext cx="11087173" cy="47767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Tx/>
              <a:buChar char="-"/>
              <a:defRPr/>
            </a:pPr>
            <a:r>
              <a:rPr lang="en-US" sz="1400" b="1" i="0" dirty="0" smtClean="0">
                <a:solidFill>
                  <a:srgbClr val="434F66"/>
                </a:solidFill>
                <a:effectLst/>
                <a:latin typeface="Poly"/>
              </a:rPr>
              <a:t>Design is achieving goal with constraints</a:t>
            </a:r>
          </a:p>
          <a:p>
            <a:pPr lvl="0">
              <a:spcAft>
                <a:spcPts val="600"/>
              </a:spcAft>
              <a:buFontTx/>
              <a:buChar char="-"/>
              <a:defRPr/>
            </a:pPr>
            <a:r>
              <a:rPr lang="en-US" sz="1400" b="1" dirty="0" smtClean="0">
                <a:solidFill>
                  <a:srgbClr val="434F66"/>
                </a:solidFill>
                <a:latin typeface="Poly"/>
                <a:cs typeface="Segoe UI" panose="020B0502040204020203" pitchFamily="34" charset="0"/>
              </a:rPr>
              <a:t>Systematic approach to find problem and provide an appropriate solution.</a:t>
            </a:r>
          </a:p>
          <a:p>
            <a:pPr marL="0" lvl="0" indent="0">
              <a:spcAft>
                <a:spcPts val="600"/>
              </a:spcAft>
              <a:buNone/>
              <a:defRPr/>
            </a:pPr>
            <a:r>
              <a:rPr lang="en-US" sz="1400" b="1" dirty="0" smtClean="0">
                <a:solidFill>
                  <a:srgbClr val="434F66"/>
                </a:solidFill>
                <a:latin typeface="Poly"/>
                <a:cs typeface="Segoe UI" panose="020B0502040204020203" pitchFamily="34" charset="0"/>
              </a:rPr>
              <a:t>Goals: </a:t>
            </a:r>
            <a:r>
              <a:rPr lang="en-US" sz="1400" dirty="0" smtClean="0">
                <a:solidFill>
                  <a:srgbClr val="434F66"/>
                </a:solidFill>
                <a:latin typeface="Poly"/>
                <a:cs typeface="Segoe UI" panose="020B0502040204020203" pitchFamily="34" charset="0"/>
              </a:rPr>
              <a:t>What is the purpose of design we are intending to produce? Who is it for? Why do they want it?</a:t>
            </a:r>
          </a:p>
          <a:p>
            <a:pPr marL="0" lvl="0" indent="0">
              <a:spcAft>
                <a:spcPts val="600"/>
              </a:spcAft>
              <a:buNone/>
              <a:defRPr/>
            </a:pPr>
            <a:r>
              <a:rPr lang="en-US" sz="1400" b="1" dirty="0" smtClean="0">
                <a:solidFill>
                  <a:srgbClr val="434F66"/>
                </a:solidFill>
                <a:latin typeface="Poly"/>
                <a:cs typeface="Segoe UI" panose="020B0502040204020203" pitchFamily="34" charset="0"/>
              </a:rPr>
              <a:t>Constraint's: </a:t>
            </a:r>
            <a:r>
              <a:rPr lang="en-US" sz="1400" dirty="0" smtClean="0">
                <a:solidFill>
                  <a:srgbClr val="434F66"/>
                </a:solidFill>
                <a:latin typeface="Poly"/>
                <a:cs typeface="Segoe UI" panose="020B0502040204020203" pitchFamily="34" charset="0"/>
              </a:rPr>
              <a:t>What </a:t>
            </a:r>
            <a:r>
              <a:rPr lang="en-US" sz="1400" smtClean="0">
                <a:solidFill>
                  <a:srgbClr val="434F66"/>
                </a:solidFill>
                <a:latin typeface="Poly"/>
                <a:cs typeface="Segoe UI" panose="020B0502040204020203" pitchFamily="34" charset="0"/>
              </a:rPr>
              <a:t>materials must </a:t>
            </a:r>
            <a:r>
              <a:rPr lang="en-US" sz="1400" dirty="0" smtClean="0">
                <a:solidFill>
                  <a:srgbClr val="434F66"/>
                </a:solidFill>
                <a:latin typeface="Poly"/>
                <a:cs typeface="Segoe UI" panose="020B0502040204020203" pitchFamily="34" charset="0"/>
              </a:rPr>
              <a:t>we use? What standards must we adopt? How much time do we have to develop it? Are there health and safety issues? Any technical constraint's?</a:t>
            </a:r>
          </a:p>
          <a:p>
            <a:pPr marL="0" lvl="0" indent="0">
              <a:spcAft>
                <a:spcPts val="600"/>
              </a:spcAft>
              <a:buNone/>
              <a:defRPr/>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94564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smtClean="0">
                <a:latin typeface="Segoe UI Light" panose="020B0502040204020203" pitchFamily="34" charset="0"/>
                <a:cs typeface="Segoe UI Light" panose="020B0502040204020203" pitchFamily="34" charset="0"/>
              </a:rPr>
              <a:t>Interaction Design Process</a:t>
            </a:r>
            <a:endParaRPr lang="en-US" dirty="0">
              <a:latin typeface="Segoe UI Light" panose="020B0502040204020203" pitchFamily="34" charset="0"/>
              <a:cs typeface="Segoe UI Light" panose="020B0502040204020203" pitchFamily="34" charset="0"/>
            </a:endParaRPr>
          </a:p>
        </p:txBody>
      </p:sp>
      <p:pic>
        <p:nvPicPr>
          <p:cNvPr id="1026" name="Picture 2" descr="UX Design Proce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965" y="1250522"/>
            <a:ext cx="8084615" cy="5325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Why HCI Is Important?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957" y="1293050"/>
            <a:ext cx="8770040" cy="5225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What is Empathy?</a:t>
            </a:r>
            <a:endParaRPr lang="en-US" dirty="0">
              <a:latin typeface="Segoe UI Light" panose="020B0502040204020203" pitchFamily="34" charset="0"/>
              <a:cs typeface="Segoe UI Light" panose="020B0502040204020203" pitchFamily="34" charset="0"/>
            </a:endParaRPr>
          </a:p>
        </p:txBody>
      </p:sp>
      <p:sp>
        <p:nvSpPr>
          <p:cNvPr id="9" name="Content Placeholder 17">
            <a:extLst>
              <a:ext uri="{FF2B5EF4-FFF2-40B4-BE49-F238E27FC236}">
                <a16:creationId xmlns:a16="http://schemas.microsoft.com/office/drawing/2014/main" xmlns="" id="{2A1918CF-58E2-4358-A5C4-3383B2E6177E}"/>
              </a:ext>
            </a:extLst>
          </p:cNvPr>
          <p:cNvSpPr txBox="1">
            <a:spLocks/>
          </p:cNvSpPr>
          <p:nvPr/>
        </p:nvSpPr>
        <p:spPr>
          <a:xfrm>
            <a:off x="627184" y="1524708"/>
            <a:ext cx="4998364" cy="320555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smtClean="0"/>
              <a:t>Empathy</a:t>
            </a:r>
            <a:r>
              <a:rPr lang="en-US" sz="1600" dirty="0" smtClean="0"/>
              <a:t>:  The </a:t>
            </a:r>
            <a:r>
              <a:rPr lang="en-US" sz="1600" dirty="0"/>
              <a:t>action of understanding, being aware of, being sensitive to, and </a:t>
            </a:r>
            <a:r>
              <a:rPr lang="en-US" sz="1600" dirty="0" smtClean="0"/>
              <a:t>experiencing </a:t>
            </a:r>
            <a:r>
              <a:rPr lang="en-US" sz="1600" dirty="0"/>
              <a:t>the feelings, thoughts, and experience of another of either the past or present without having the feelings, thoughts, and experience fully communicated in an objectively explicit manner</a:t>
            </a:r>
            <a:r>
              <a:rPr lang="en-US" sz="1600" dirty="0" smtClean="0"/>
              <a:t>”.</a:t>
            </a:r>
          </a:p>
          <a:p>
            <a:r>
              <a:rPr lang="en-US" sz="1600" dirty="0"/>
              <a:t>When you are conducting user research, always pay attention to:</a:t>
            </a:r>
          </a:p>
          <a:p>
            <a:r>
              <a:rPr lang="en-US" sz="1600" dirty="0"/>
              <a:t>What users </a:t>
            </a:r>
            <a:r>
              <a:rPr lang="en-US" sz="1600" b="1" dirty="0"/>
              <a:t>Say </a:t>
            </a:r>
            <a:r>
              <a:rPr lang="en-US" sz="1600" dirty="0"/>
              <a:t>(make a note of keywords, quotes of users)</a:t>
            </a:r>
          </a:p>
          <a:p>
            <a:r>
              <a:rPr lang="en-US" sz="1600" dirty="0"/>
              <a:t>What users </a:t>
            </a:r>
            <a:r>
              <a:rPr lang="en-US" sz="1600" b="1" dirty="0"/>
              <a:t>Think </a:t>
            </a:r>
            <a:r>
              <a:rPr lang="en-US" sz="1600" dirty="0"/>
              <a:t>(what is their opinions, beliefs)</a:t>
            </a:r>
          </a:p>
          <a:p>
            <a:r>
              <a:rPr lang="en-US" sz="1600" dirty="0"/>
              <a:t>What users </a:t>
            </a:r>
            <a:r>
              <a:rPr lang="en-US" sz="1600" b="1" dirty="0"/>
              <a:t>Do </a:t>
            </a:r>
            <a:r>
              <a:rPr lang="en-US" sz="1600" dirty="0"/>
              <a:t>( what actions and behaviors you notice)</a:t>
            </a:r>
          </a:p>
          <a:p>
            <a:r>
              <a:rPr lang="en-US" sz="1600" dirty="0"/>
              <a:t>What users </a:t>
            </a:r>
            <a:r>
              <a:rPr lang="en-US" sz="1600" b="1" dirty="0"/>
              <a:t>Feel </a:t>
            </a:r>
            <a:r>
              <a:rPr lang="en-US" sz="1600" dirty="0"/>
              <a:t>(what emotions, feelings you notice)</a:t>
            </a:r>
          </a:p>
          <a:p>
            <a:pPr marL="0" indent="0">
              <a:buNone/>
            </a:pPr>
            <a:endParaRPr lang="en-US" sz="1600" dirty="0" smtClean="0"/>
          </a:p>
          <a:p>
            <a:pPr marL="0" indent="0">
              <a:buNone/>
            </a:pPr>
            <a:endParaRPr lang="en-US" sz="1600" dirty="0"/>
          </a:p>
        </p:txBody>
      </p:sp>
      <p:sp>
        <p:nvSpPr>
          <p:cNvPr id="4" name="AutoShape 2" descr="Stage 1 in the Design Thinking Process: Empathise with Your Users |  Interaction Design Foundation (IxD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4552" y="1579374"/>
            <a:ext cx="6318117" cy="239533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Methods or Techniques</a:t>
            </a:r>
            <a:endParaRPr lang="en-US" dirty="0">
              <a:latin typeface="Segoe UI Light" panose="020B0502040204020203" pitchFamily="34" charset="0"/>
              <a:cs typeface="Segoe UI Light" panose="020B0502040204020203" pitchFamily="34" charset="0"/>
            </a:endParaRPr>
          </a:p>
        </p:txBody>
      </p:sp>
      <p:sp>
        <p:nvSpPr>
          <p:cNvPr id="2" name="TextBox 1"/>
          <p:cNvSpPr txBox="1"/>
          <p:nvPr/>
        </p:nvSpPr>
        <p:spPr>
          <a:xfrm>
            <a:off x="576470" y="1488922"/>
            <a:ext cx="11236187" cy="1477328"/>
          </a:xfrm>
          <a:prstGeom prst="rect">
            <a:avLst/>
          </a:prstGeom>
          <a:noFill/>
        </p:spPr>
        <p:txBody>
          <a:bodyPr wrap="square" rtlCol="0">
            <a:spAutoFit/>
          </a:bodyPr>
          <a:lstStyle/>
          <a:p>
            <a:r>
              <a:rPr lang="en-US" b="1" dirty="0" smtClean="0"/>
              <a:t>Listening</a:t>
            </a:r>
            <a:endParaRPr lang="en-US" dirty="0"/>
          </a:p>
          <a:p>
            <a:r>
              <a:rPr lang="en-US" dirty="0"/>
              <a:t>Listening to people’s feelings, needs and being fully present at the moment when listening to others helps to establish empathy. When you open yourself up and wholeheartedly listen to others, they feel comfortable to talk their heart out. Active listening is not very natural to many of us. This can be consciously practiced so that it helps you in your research work and life in general.</a:t>
            </a:r>
          </a:p>
        </p:txBody>
      </p:sp>
      <p:pic>
        <p:nvPicPr>
          <p:cNvPr id="1026" name="Picture 2" descr="empathetic listening | lenbrzozowsk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470" y="3204944"/>
            <a:ext cx="4094922" cy="33371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48470" y="3319670"/>
            <a:ext cx="6664187" cy="1200329"/>
          </a:xfrm>
          <a:prstGeom prst="rect">
            <a:avLst/>
          </a:prstGeom>
          <a:noFill/>
        </p:spPr>
        <p:txBody>
          <a:bodyPr wrap="square" rtlCol="0">
            <a:spAutoFit/>
          </a:bodyPr>
          <a:lstStyle/>
          <a:p>
            <a:r>
              <a:rPr lang="en-US" b="1" dirty="0" smtClean="0"/>
              <a:t>Reveal:</a:t>
            </a:r>
          </a:p>
          <a:p>
            <a:r>
              <a:rPr lang="en-US" dirty="0"/>
              <a:t>make (previously unknown or secret information) known to others.</a:t>
            </a:r>
            <a:br>
              <a:rPr lang="en-US" dirty="0"/>
            </a:br>
            <a:endParaRPr lang="en-IN" dirty="0"/>
          </a:p>
        </p:txBody>
      </p:sp>
    </p:spTree>
    <p:extLst>
      <p:ext uri="{BB962C8B-B14F-4D97-AF65-F5344CB8AC3E}">
        <p14:creationId xmlns:p14="http://schemas.microsoft.com/office/powerpoint/2010/main" val="259683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Empathy Techniques</a:t>
            </a:r>
            <a:endParaRPr lang="en-US" dirty="0">
              <a:latin typeface="Segoe UI Light" panose="020B0502040204020203" pitchFamily="34" charset="0"/>
              <a:cs typeface="Segoe UI Light" panose="020B0502040204020203" pitchFamily="34" charset="0"/>
            </a:endParaRPr>
          </a:p>
        </p:txBody>
      </p:sp>
      <p:sp>
        <p:nvSpPr>
          <p:cNvPr id="2" name="TextBox 1"/>
          <p:cNvSpPr txBox="1"/>
          <p:nvPr/>
        </p:nvSpPr>
        <p:spPr>
          <a:xfrm>
            <a:off x="546653" y="1379591"/>
            <a:ext cx="11236187" cy="1754326"/>
          </a:xfrm>
          <a:prstGeom prst="rect">
            <a:avLst/>
          </a:prstGeom>
          <a:noFill/>
        </p:spPr>
        <p:txBody>
          <a:bodyPr wrap="square" rtlCol="0">
            <a:spAutoFit/>
          </a:bodyPr>
          <a:lstStyle/>
          <a:p>
            <a:r>
              <a:rPr lang="en-US" b="1" dirty="0" smtClean="0"/>
              <a:t>Curiosity:</a:t>
            </a:r>
            <a:endParaRPr lang="en-US" dirty="0"/>
          </a:p>
          <a:p>
            <a:r>
              <a:rPr lang="en-US" dirty="0"/>
              <a:t>Always feed the curious cat within you. Be curious to know new things, new people, their life, feeling, problems. Curiosity is a genuine way of knowing unknown. It helps one another to open up. Don’t be an examiner, be the interested inquirer. When you are curious, you pay full attention to what you are doing, whom you are listening. Always be a curious cat, this is a great trait that helps you establish empathy with others.</a:t>
            </a:r>
          </a:p>
        </p:txBody>
      </p:sp>
      <p:pic>
        <p:nvPicPr>
          <p:cNvPr id="2050" name="Picture 2" descr="Curiosity Fuels Your Sense of Empathy - Walt Whit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722" y="3133917"/>
            <a:ext cx="3574636" cy="3574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616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Empathy Techniques</a:t>
            </a:r>
            <a:endParaRPr lang="en-US" dirty="0">
              <a:latin typeface="Segoe UI Light" panose="020B0502040204020203" pitchFamily="34" charset="0"/>
              <a:cs typeface="Segoe UI Light" panose="020B0502040204020203" pitchFamily="34" charset="0"/>
            </a:endParaRPr>
          </a:p>
        </p:txBody>
      </p:sp>
      <p:sp>
        <p:nvSpPr>
          <p:cNvPr id="2" name="TextBox 1"/>
          <p:cNvSpPr txBox="1"/>
          <p:nvPr/>
        </p:nvSpPr>
        <p:spPr>
          <a:xfrm>
            <a:off x="546653" y="1379591"/>
            <a:ext cx="11236187" cy="1754326"/>
          </a:xfrm>
          <a:prstGeom prst="rect">
            <a:avLst/>
          </a:prstGeom>
          <a:noFill/>
        </p:spPr>
        <p:txBody>
          <a:bodyPr wrap="square" rtlCol="0">
            <a:spAutoFit/>
          </a:bodyPr>
          <a:lstStyle/>
          <a:p>
            <a:r>
              <a:rPr lang="en-US" b="1" dirty="0"/>
              <a:t>Have no assumption</a:t>
            </a:r>
            <a:endParaRPr lang="en-US" dirty="0"/>
          </a:p>
          <a:p>
            <a:r>
              <a:rPr lang="en-US" dirty="0"/>
              <a:t>Assumptions are always shortcuts to solve a problem. When we take shortcuts, we don’t get to see the full picture. As a result, we don’t actually solve the problem. Never make judgments about people or situations. Learn by seeing, talking, observing, discussing openly.</a:t>
            </a:r>
          </a:p>
          <a:p>
            <a:r>
              <a:rPr lang="en-US" dirty="0"/>
              <a:t>When you are doing user research, be open and have no prior assumptions that you know it already. When you talk to others with a clear mind, you get to know them better.</a:t>
            </a:r>
          </a:p>
        </p:txBody>
      </p:sp>
      <p:pic>
        <p:nvPicPr>
          <p:cNvPr id="4098" name="Picture 2" descr="How to Be More Empathetic - A Year of Living Better Guides - The New York  Ti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470" y="3319029"/>
            <a:ext cx="4877973" cy="325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98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Empathy Techniques</a:t>
            </a:r>
            <a:endParaRPr lang="en-US" dirty="0">
              <a:latin typeface="Segoe UI Light" panose="020B0502040204020203" pitchFamily="34" charset="0"/>
              <a:cs typeface="Segoe UI Light" panose="020B0502040204020203" pitchFamily="34" charset="0"/>
            </a:endParaRPr>
          </a:p>
        </p:txBody>
      </p:sp>
      <p:sp>
        <p:nvSpPr>
          <p:cNvPr id="2" name="TextBox 1"/>
          <p:cNvSpPr txBox="1"/>
          <p:nvPr/>
        </p:nvSpPr>
        <p:spPr>
          <a:xfrm>
            <a:off x="546653" y="1379591"/>
            <a:ext cx="11236187" cy="1754326"/>
          </a:xfrm>
          <a:prstGeom prst="rect">
            <a:avLst/>
          </a:prstGeom>
          <a:noFill/>
        </p:spPr>
        <p:txBody>
          <a:bodyPr wrap="square" rtlCol="0">
            <a:spAutoFit/>
          </a:bodyPr>
          <a:lstStyle/>
          <a:p>
            <a:r>
              <a:rPr lang="en-US" b="1" dirty="0"/>
              <a:t>Caring</a:t>
            </a:r>
            <a:endParaRPr lang="en-US" dirty="0"/>
          </a:p>
          <a:p>
            <a:r>
              <a:rPr lang="en-US" dirty="0"/>
              <a:t>Give importance to people. Show you care to know them, their conditions, emotions, problems, challenges etc. Make it clear that you are here to help. Empathy can be established only when you make a person comfortable, and confident to talk about them. Opening up to a stranger is always difficult, even in interviews, questionnaires, and other user research techniques, people do not easily open up. It is important to show that you genuinely care to get real user insights.</a:t>
            </a:r>
          </a:p>
        </p:txBody>
      </p:sp>
      <p:pic>
        <p:nvPicPr>
          <p:cNvPr id="5122" name="Picture 2" descr="Compassion vs. empathy | Better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033" y="3194324"/>
            <a:ext cx="6407426" cy="366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608707"/>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75A59A193031B4FA3AE1695977455D5" ma:contentTypeVersion="12" ma:contentTypeDescription="Create a new document." ma:contentTypeScope="" ma:versionID="a3581080d66eeb7ee11c19a3d7816b27">
  <xsd:schema xmlns:xsd="http://www.w3.org/2001/XMLSchema" xmlns:xs="http://www.w3.org/2001/XMLSchema" xmlns:p="http://schemas.microsoft.com/office/2006/metadata/properties" xmlns:ns2="eef5d95b-3b6e-445f-86bc-bd4e6d561047" xmlns:ns3="d99a907f-d3cf-4d86-a8e4-943e2be70537" targetNamespace="http://schemas.microsoft.com/office/2006/metadata/properties" ma:root="true" ma:fieldsID="9d656c8ba25cb54d205cfe53aa7371a4" ns2:_="" ns3:_="">
    <xsd:import namespace="eef5d95b-3b6e-445f-86bc-bd4e6d561047"/>
    <xsd:import namespace="d99a907f-d3cf-4d86-a8e4-943e2be7053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5d95b-3b6e-445f-86bc-bd4e6d561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9a907f-d3cf-4d86-a8e4-943e2be7053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ef5d95b-3b6e-445f-86bc-bd4e6d561047"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C0C429B5-20FD-46FD-9A94-01A1DBC89905}"/>
</file>

<file path=customXml/itemProps3.xml><?xml version="1.0" encoding="utf-8"?>
<ds:datastoreItem xmlns:ds="http://schemas.openxmlformats.org/officeDocument/2006/customXml" ds:itemID="{950072C5-DDE0-4258-BA7A-4D4B80DFA632}">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{C99DBC9E-6F76-4B39-B640-452EFA91F118}tf10001108_win32</Template>
  <TotalTime>16843</TotalTime>
  <Words>829</Words>
  <Application>Microsoft Office PowerPoint</Application>
  <PresentationFormat>Custom</PresentationFormat>
  <Paragraphs>50</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WelcomeDoc</vt:lpstr>
      <vt:lpstr>Design Process</vt:lpstr>
      <vt:lpstr>What is Design?</vt:lpstr>
      <vt:lpstr>Interaction Design Process</vt:lpstr>
      <vt:lpstr>Why HCI Is Important?</vt:lpstr>
      <vt:lpstr>What is Empathy?</vt:lpstr>
      <vt:lpstr>Methods or Techniques</vt:lpstr>
      <vt:lpstr>Empathy Techniques</vt:lpstr>
      <vt:lpstr>Empathy Techniques</vt:lpstr>
      <vt:lpstr>Empathy Techniques</vt:lpstr>
      <vt:lpstr>Empathy Techniques</vt:lpstr>
      <vt:lpstr>User Research</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HCI for Industry/Business</dc:title>
  <dc:creator>Nitin Varade</dc:creator>
  <cp:lastModifiedBy>Nitin Varade</cp:lastModifiedBy>
  <cp:revision>31</cp:revision>
  <dcterms:created xsi:type="dcterms:W3CDTF">2021-06-19T02:38:07Z</dcterms:created>
  <dcterms:modified xsi:type="dcterms:W3CDTF">2021-10-09T14:39:46Z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0x010100075A59A193031B4FA3AE1695977455D5</vt:lpwstr>
  </property>
</Properties>
</file>