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256" r:id="rId5"/>
    <p:sldId id="284" r:id="rId6"/>
    <p:sldId id="271" r:id="rId7"/>
    <p:sldId id="279" r:id="rId8"/>
    <p:sldId id="281" r:id="rId9"/>
    <p:sldId id="280" r:id="rId10"/>
    <p:sldId id="285" r:id="rId11"/>
    <p:sldId id="286" r:id="rId12"/>
    <p:sldId id="287" r:id="rId13"/>
    <p:sldId id="288" r:id="rId14"/>
    <p:sldId id="289" r:id="rId15"/>
    <p:sldId id="290"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4"/>
          </p14:sldIdLst>
        </p14:section>
        <p14:section name="Design, Morph, Annotate, Work Together, Tell Me" id="{B9B51309-D148-4332-87C2-07BE32FBCA3B}">
          <p14:sldIdLst>
            <p14:sldId id="271"/>
            <p14:sldId id="279"/>
            <p14:sldId id="281"/>
            <p14:sldId id="280"/>
            <p14:sldId id="285"/>
            <p14:sldId id="286"/>
            <p14:sldId id="287"/>
            <p14:sldId id="288"/>
            <p14:sldId id="289"/>
            <p14:sldId id="290"/>
          </p14:sldIdLst>
        </p14:section>
        <p14:section name="Learn More" id="{2CC34DB2-6590-42C0-AD4B-A04C6060184E}">
          <p14:sldIdLst>
            <p14:sldId id="282"/>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384" autoAdjust="0"/>
  </p:normalViewPr>
  <p:slideViewPr>
    <p:cSldViewPr snapToGrid="0">
      <p:cViewPr>
        <p:scale>
          <a:sx n="96" d="100"/>
          <a:sy n="96" d="100"/>
        </p:scale>
        <p:origin x="-90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9/24/2021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9/24/2021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9/24/2021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hyperlink" Target="https://clevertap.com/blog/behavioral-segment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nitinvarad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edium.com/@markymark/three-types-of-design-3623c3243aa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Interaction_design" TargetMode="External"/><Relationship Id="rId2" Type="http://schemas.openxmlformats.org/officeDocument/2006/relationships/hyperlink" Target="https://en.wikipedia.org/wiki/User_interface_design" TargetMode="External"/><Relationship Id="rId1" Type="http://schemas.openxmlformats.org/officeDocument/2006/relationships/slideLayout" Target="../slideLayouts/slideLayout2.xml"/><Relationship Id="rId4" Type="http://schemas.openxmlformats.org/officeDocument/2006/relationships/hyperlink" Target="https://en.wikipedia.org/wiki/User_experience_design"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User-centered_desig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levertap.com/blog/abandoned-car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3018" y="1164324"/>
            <a:ext cx="4650782" cy="2387600"/>
          </a:xfrm>
        </p:spPr>
        <p:txBody>
          <a:bodyPr anchor="ctr" anchorCtr="0">
            <a:normAutofit/>
          </a:bodyPr>
          <a:lstStyle/>
          <a:p>
            <a:r>
              <a:rPr lang="en-US" sz="4800" dirty="0" smtClean="0">
                <a:solidFill>
                  <a:schemeClr val="bg1"/>
                </a:solidFill>
              </a:rPr>
              <a:t>Design Process</a:t>
            </a:r>
            <a:endParaRPr lang="en-US" sz="4800" dirty="0">
              <a:solidFill>
                <a:schemeClr val="bg1"/>
              </a:solidFill>
            </a:endParaRPr>
          </a:p>
        </p:txBody>
      </p:sp>
      <p:sp>
        <p:nvSpPr>
          <p:cNvPr id="3" name="Subtitle 2"/>
          <p:cNvSpPr>
            <a:spLocks noGrp="1"/>
          </p:cNvSpPr>
          <p:nvPr>
            <p:ph type="subTitle" idx="4294967295"/>
          </p:nvPr>
        </p:nvSpPr>
        <p:spPr>
          <a:xfrm>
            <a:off x="6765010" y="2933105"/>
            <a:ext cx="4362773" cy="1137793"/>
          </a:xfrm>
        </p:spPr>
        <p:txBody>
          <a:bodyPr>
            <a:normAutofit/>
          </a:bodyPr>
          <a:lstStyle/>
          <a:p>
            <a:pPr marL="342900" indent="-342900">
              <a:buFontTx/>
              <a:buChar char="-"/>
            </a:pPr>
            <a:r>
              <a:rPr lang="en-US" sz="2400" dirty="0">
                <a:solidFill>
                  <a:schemeClr val="bg1"/>
                </a:solidFill>
                <a:latin typeface="+mj-lt"/>
              </a:rPr>
              <a:t>Nitin Varade (UX Consultant)</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How Many User Personas Do You Need? </a:t>
            </a:r>
            <a:endParaRPr lang="en-US" dirty="0">
              <a:latin typeface="Segoe UI Light" panose="020B0502040204020203" pitchFamily="34" charset="0"/>
              <a:cs typeface="Segoe UI Light" panose="020B0502040204020203" pitchFamily="34" charset="0"/>
            </a:endParaRPr>
          </a:p>
        </p:txBody>
      </p:sp>
      <p:sp>
        <p:nvSpPr>
          <p:cNvPr id="2" name="TextBox 1"/>
          <p:cNvSpPr txBox="1"/>
          <p:nvPr/>
        </p:nvSpPr>
        <p:spPr>
          <a:xfrm>
            <a:off x="546653" y="1379591"/>
            <a:ext cx="11236187" cy="3693319"/>
          </a:xfrm>
          <a:prstGeom prst="rect">
            <a:avLst/>
          </a:prstGeom>
          <a:noFill/>
        </p:spPr>
        <p:txBody>
          <a:bodyPr wrap="square" rtlCol="0">
            <a:spAutoFit/>
          </a:bodyPr>
          <a:lstStyle/>
          <a:p>
            <a:r>
              <a:rPr lang="en-US" dirty="0"/>
              <a:t>It’s rare that a business only targets one audience. Chances are if you’re building your online presence, you’ll be trying to target a range of audiences. In this case, one user persona isn’t going to cut it — leaving you to decide how many you should actually create</a:t>
            </a:r>
            <a:r>
              <a:rPr lang="en-US" dirty="0" smtClean="0"/>
              <a:t>.</a:t>
            </a:r>
          </a:p>
          <a:p>
            <a:endParaRPr lang="en-US" dirty="0"/>
          </a:p>
          <a:p>
            <a:r>
              <a:rPr lang="en-US" dirty="0"/>
              <a:t>At first, a couple dozen user personas might seem like a good idea. But you’ll realize that the more you create, the more they begin to resemble one another. </a:t>
            </a:r>
            <a:endParaRPr lang="en-US" dirty="0" smtClean="0"/>
          </a:p>
          <a:p>
            <a:endParaRPr lang="en-US" dirty="0"/>
          </a:p>
          <a:p>
            <a:r>
              <a:rPr lang="en-US" dirty="0"/>
              <a:t>We suggest creating </a:t>
            </a:r>
            <a:r>
              <a:rPr lang="en-US" b="1" dirty="0"/>
              <a:t>no more than four user personas</a:t>
            </a:r>
            <a:r>
              <a:rPr lang="en-US" dirty="0" smtClean="0"/>
              <a:t>.</a:t>
            </a:r>
          </a:p>
          <a:p>
            <a:r>
              <a:rPr lang="en-US" dirty="0"/>
              <a:t> </a:t>
            </a:r>
          </a:p>
          <a:p>
            <a:r>
              <a:rPr lang="en-US" dirty="0"/>
              <a:t>Most brands have audiences with characteristics that fall under a subset of primary personas. Having any more just makes user personas unnecessarily complicated and can lead to a lack of focus and a jumbled creation process. Because the goal of user personas is to gain insight into the bulk of your audience, four is more than enough.</a:t>
            </a:r>
          </a:p>
        </p:txBody>
      </p:sp>
    </p:spTree>
    <p:extLst>
      <p:ext uri="{BB962C8B-B14F-4D97-AF65-F5344CB8AC3E}">
        <p14:creationId xmlns:p14="http://schemas.microsoft.com/office/powerpoint/2010/main" val="2240072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How User Personas Benefit Business</a:t>
            </a:r>
            <a:endParaRPr lang="en-US" b="1" dirty="0"/>
          </a:p>
        </p:txBody>
      </p:sp>
      <p:sp>
        <p:nvSpPr>
          <p:cNvPr id="2" name="TextBox 1"/>
          <p:cNvSpPr txBox="1"/>
          <p:nvPr/>
        </p:nvSpPr>
        <p:spPr>
          <a:xfrm>
            <a:off x="546653" y="1379591"/>
            <a:ext cx="11236187" cy="1200329"/>
          </a:xfrm>
          <a:prstGeom prst="rect">
            <a:avLst/>
          </a:prstGeom>
          <a:noFill/>
        </p:spPr>
        <p:txBody>
          <a:bodyPr wrap="square" rtlCol="0">
            <a:spAutoFit/>
          </a:bodyPr>
          <a:lstStyle/>
          <a:p>
            <a:r>
              <a:rPr lang="en-US" dirty="0"/>
              <a:t>User personas are extremely useful to grow and improve a business. They help uncover the different ways people search for, buy, and use products, so you can focus your efforts on improving the experience for real people through real data. </a:t>
            </a:r>
          </a:p>
          <a:p>
            <a:r>
              <a:rPr lang="en-US" dirty="0"/>
              <a:t>User personas benefit a business in several ways: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96755"/>
            <a:ext cx="4132845" cy="1922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158" y="3056998"/>
            <a:ext cx="4281329" cy="2002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121" y="3096755"/>
            <a:ext cx="2081520" cy="1949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99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How User Personas Benefit Business</a:t>
            </a:r>
            <a:endParaRPr lang="en-US" b="1" dirty="0"/>
          </a:p>
        </p:txBody>
      </p:sp>
      <p:sp>
        <p:nvSpPr>
          <p:cNvPr id="2" name="TextBox 1"/>
          <p:cNvSpPr txBox="1"/>
          <p:nvPr/>
        </p:nvSpPr>
        <p:spPr>
          <a:xfrm>
            <a:off x="546653" y="1379591"/>
            <a:ext cx="11236187" cy="5632311"/>
          </a:xfrm>
          <a:prstGeom prst="rect">
            <a:avLst/>
          </a:prstGeom>
          <a:noFill/>
        </p:spPr>
        <p:txBody>
          <a:bodyPr wrap="square" rtlCol="0">
            <a:spAutoFit/>
          </a:bodyPr>
          <a:lstStyle/>
          <a:p>
            <a:r>
              <a:rPr lang="en-US" b="1" dirty="0"/>
              <a:t>Create consistency across the business</a:t>
            </a:r>
            <a:r>
              <a:rPr lang="en-US" dirty="0"/>
              <a:t>: User personas offer a company-wide understanding of your users, putting everyone on the same page. Across the board, personas create a consistent and specific understanding of each target group of customers within your company.</a:t>
            </a:r>
          </a:p>
          <a:p>
            <a:r>
              <a:rPr lang="en-US" b="1" dirty="0"/>
              <a:t>Signal user behavior</a:t>
            </a:r>
            <a:r>
              <a:rPr lang="en-US" dirty="0"/>
              <a:t>: By gaining insight into the backgrounds of user personas, you’ll have a better understanding of where your real users spend their time, where they obtain information, and which social networks they thrive in. This information allows you to target and promote your products or services in places where they will actually be seen.</a:t>
            </a:r>
          </a:p>
          <a:p>
            <a:r>
              <a:rPr lang="en-US" b="1" dirty="0"/>
              <a:t>Help with user-focused reasoning</a:t>
            </a:r>
            <a:r>
              <a:rPr lang="en-US" dirty="0"/>
              <a:t>: So, you and your team have brainstormed a service or offer that you think will be valuable to your users, but is it really something that they want? You might think your idea is genius, but what if you spend time brainstorming and it’s not something that’s actually in demand? User personas help eliminate wasted time and resources by clearly focusing on the needs of the user.</a:t>
            </a:r>
          </a:p>
          <a:p>
            <a:r>
              <a:rPr lang="en-US" b="1" dirty="0"/>
              <a:t>Improve design and development workflow</a:t>
            </a:r>
            <a:r>
              <a:rPr lang="en-US" dirty="0"/>
              <a:t>: Not only do personas allow you to gain knowledge of </a:t>
            </a:r>
            <a:r>
              <a:rPr lang="en-US" dirty="0">
                <a:hlinkClick r:id="rId2"/>
              </a:rPr>
              <a:t>user behavior</a:t>
            </a:r>
            <a:r>
              <a:rPr lang="en-US" dirty="0"/>
              <a:t> and create consistency across your business, but they’re incredibly valuable in enabling design and product managers to create better products, services, designs, and UX. Better development guarantees your ability to suit the needs and preferences of your real users.</a:t>
            </a:r>
          </a:p>
          <a:p>
            <a:r>
              <a:rPr lang="en-US" b="1" dirty="0"/>
              <a:t>Define product positioning</a:t>
            </a:r>
            <a:r>
              <a:rPr lang="en-US" dirty="0"/>
              <a:t>: Because you’ve utilized user personas in the brainstorm and developmental phases, you’ll be in a better place to position your product when it comes to promotion. User personas arm you with research to face the challenges and problems that come with product positioning.</a:t>
            </a:r>
          </a:p>
          <a:p>
            <a:r>
              <a:rPr lang="en-US" dirty="0"/>
              <a:t/>
            </a:r>
            <a:br>
              <a:rPr lang="en-US" dirty="0"/>
            </a:br>
            <a:endParaRPr lang="en-US" dirty="0"/>
          </a:p>
        </p:txBody>
      </p:sp>
    </p:spTree>
    <p:extLst>
      <p:ext uri="{BB962C8B-B14F-4D97-AF65-F5344CB8AC3E}">
        <p14:creationId xmlns:p14="http://schemas.microsoft.com/office/powerpoint/2010/main" val="118196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82754" y="1149330"/>
            <a:ext cx="6876288" cy="640080"/>
          </a:xfrm>
        </p:spPr>
        <p:txBody>
          <a:bodyPr>
            <a:normAutofit/>
          </a:bodyPr>
          <a:lstStyle/>
          <a:p>
            <a:r>
              <a:rPr lang="en-US" dirty="0">
                <a:latin typeface="Segoe UI Light" panose="020B0502040204020203" pitchFamily="34" charset="0"/>
                <a:cs typeface="Segoe UI Light" panose="020B0502040204020203" pitchFamily="34" charset="0"/>
              </a:rPr>
              <a:t>Any Questions?</a:t>
            </a:r>
          </a:p>
        </p:txBody>
      </p:sp>
      <p:sp>
        <p:nvSpPr>
          <p:cNvPr id="13" name="Content Placeholder 17">
            <a:extLst>
              <a:ext uri="{FF2B5EF4-FFF2-40B4-BE49-F238E27FC236}">
                <a16:creationId xmlns:a16="http://schemas.microsoft.com/office/drawing/2014/main" xmlns="" id="{BD96CB79-2CF4-43DC-BEEF-DC751F8E9041}"/>
              </a:ext>
            </a:extLst>
          </p:cNvPr>
          <p:cNvSpPr txBox="1">
            <a:spLocks/>
          </p:cNvSpPr>
          <p:nvPr/>
        </p:nvSpPr>
        <p:spPr>
          <a:xfrm>
            <a:off x="582754" y="2623746"/>
            <a:ext cx="5061908" cy="320555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200" b="0" i="0" dirty="0">
                <a:solidFill>
                  <a:srgbClr val="434F66"/>
                </a:solidFill>
                <a:effectLst/>
                <a:latin typeface="Poly"/>
              </a:rPr>
              <a:t>Nitin Varade</a:t>
            </a:r>
            <a:endParaRPr lang="en-US" sz="2200" b="1" i="0" dirty="0">
              <a:solidFill>
                <a:srgbClr val="434F66"/>
              </a:solidFill>
              <a:effectLst/>
              <a:latin typeface="Poly"/>
            </a:endParaRPr>
          </a:p>
          <a:p>
            <a:pPr marL="0" lvl="0" indent="0">
              <a:spcAft>
                <a:spcPts val="600"/>
              </a:spcAft>
              <a:buNone/>
              <a:defRPr/>
            </a:pPr>
            <a:r>
              <a:rPr lang="en-US" sz="1800" i="0" dirty="0">
                <a:solidFill>
                  <a:srgbClr val="434F66"/>
                </a:solidFill>
                <a:effectLst/>
                <a:latin typeface="Poly"/>
              </a:rPr>
              <a:t>Tech Manager (UX Professional) @ Tech Mahindra</a:t>
            </a:r>
          </a:p>
          <a:p>
            <a:pPr marL="0" lvl="0" indent="0">
              <a:spcAft>
                <a:spcPts val="600"/>
              </a:spcAft>
              <a:buNone/>
              <a:defRPr/>
            </a:pPr>
            <a:r>
              <a:rPr lang="en-US" sz="1800" dirty="0">
                <a:latin typeface="Segoe UI" panose="020B0502040204020203" pitchFamily="34" charset="0"/>
                <a:cs typeface="Segoe UI" panose="020B0502040204020203" pitchFamily="34" charset="0"/>
                <a:hlinkClick r:id="rId3"/>
              </a:rPr>
              <a:t>https://www.linkedin.com/in/nitinvarade/</a:t>
            </a:r>
            <a:endParaRPr lang="en-US" sz="1800" dirty="0">
              <a:solidFill>
                <a:srgbClr val="434F66"/>
              </a:solidFill>
              <a:latin typeface="Poly"/>
              <a:cs typeface="Segoe UI" panose="020B0502040204020203" pitchFamily="34" charset="0"/>
            </a:endParaRPr>
          </a:p>
          <a:p>
            <a:pPr marL="0" lvl="0" indent="0">
              <a:spcAft>
                <a:spcPts val="600"/>
              </a:spcAft>
              <a:buNone/>
              <a:defRPr/>
            </a:pPr>
            <a:r>
              <a:rPr lang="en-US" sz="1800" dirty="0">
                <a:solidFill>
                  <a:srgbClr val="434F66"/>
                </a:solidFill>
                <a:latin typeface="Poly"/>
                <a:cs typeface="Segoe UI" panose="020B0502040204020203" pitchFamily="34" charset="0"/>
              </a:rPr>
              <a:t>M: 9011015213</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Design?</a:t>
            </a:r>
            <a:endParaRPr lang="en-IN" dirty="0"/>
          </a:p>
        </p:txBody>
      </p:sp>
      <p:sp>
        <p:nvSpPr>
          <p:cNvPr id="4" name="Content Placeholder 17"/>
          <p:cNvSpPr txBox="1">
            <a:spLocks/>
          </p:cNvSpPr>
          <p:nvPr/>
        </p:nvSpPr>
        <p:spPr>
          <a:xfrm>
            <a:off x="541609" y="1524707"/>
            <a:ext cx="11087173" cy="47767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Tx/>
              <a:buChar char="-"/>
              <a:defRPr/>
            </a:pPr>
            <a:r>
              <a:rPr lang="en-US" sz="1400" b="1" i="0" dirty="0" smtClean="0">
                <a:solidFill>
                  <a:srgbClr val="434F66"/>
                </a:solidFill>
                <a:effectLst/>
                <a:latin typeface="Poly"/>
              </a:rPr>
              <a:t>Design is achieving goal with constraints</a:t>
            </a:r>
          </a:p>
          <a:p>
            <a:pPr lvl="0">
              <a:spcAft>
                <a:spcPts val="600"/>
              </a:spcAft>
              <a:buFontTx/>
              <a:buChar char="-"/>
              <a:defRPr/>
            </a:pPr>
            <a:r>
              <a:rPr lang="en-US" sz="1400" b="1" dirty="0" smtClean="0">
                <a:solidFill>
                  <a:srgbClr val="434F66"/>
                </a:solidFill>
                <a:latin typeface="Poly"/>
                <a:cs typeface="Segoe UI" panose="020B0502040204020203" pitchFamily="34" charset="0"/>
              </a:rPr>
              <a:t>Systematic approach to find problem and provide an appropriate solution.</a:t>
            </a:r>
          </a:p>
          <a:p>
            <a:pPr marL="0" lvl="0" indent="0">
              <a:spcAft>
                <a:spcPts val="600"/>
              </a:spcAft>
              <a:buNone/>
              <a:defRPr/>
            </a:pPr>
            <a:r>
              <a:rPr lang="en-US" sz="1400" b="1" dirty="0" smtClean="0">
                <a:solidFill>
                  <a:srgbClr val="434F66"/>
                </a:solidFill>
                <a:latin typeface="Poly"/>
                <a:cs typeface="Segoe UI" panose="020B0502040204020203" pitchFamily="34" charset="0"/>
              </a:rPr>
              <a:t>Goals: </a:t>
            </a:r>
            <a:r>
              <a:rPr lang="en-US" sz="1400" dirty="0" smtClean="0">
                <a:solidFill>
                  <a:srgbClr val="434F66"/>
                </a:solidFill>
                <a:latin typeface="Poly"/>
                <a:cs typeface="Segoe UI" panose="020B0502040204020203" pitchFamily="34" charset="0"/>
              </a:rPr>
              <a:t>What is the purpose of design we are intending to produce? Who is it for? Why do they want it?</a:t>
            </a:r>
          </a:p>
          <a:p>
            <a:pPr marL="0" lvl="0" indent="0">
              <a:spcAft>
                <a:spcPts val="600"/>
              </a:spcAft>
              <a:buNone/>
              <a:defRPr/>
            </a:pPr>
            <a:r>
              <a:rPr lang="en-US" sz="1400" b="1" dirty="0" smtClean="0">
                <a:solidFill>
                  <a:srgbClr val="434F66"/>
                </a:solidFill>
                <a:latin typeface="Poly"/>
                <a:cs typeface="Segoe UI" panose="020B0502040204020203" pitchFamily="34" charset="0"/>
              </a:rPr>
              <a:t>Constraint's: </a:t>
            </a:r>
            <a:r>
              <a:rPr lang="en-US" sz="1400" dirty="0" smtClean="0">
                <a:solidFill>
                  <a:srgbClr val="434F66"/>
                </a:solidFill>
                <a:latin typeface="Poly"/>
                <a:cs typeface="Segoe UI" panose="020B0502040204020203" pitchFamily="34" charset="0"/>
              </a:rPr>
              <a:t>What </a:t>
            </a:r>
            <a:r>
              <a:rPr lang="en-US" sz="1400" smtClean="0">
                <a:solidFill>
                  <a:srgbClr val="434F66"/>
                </a:solidFill>
                <a:latin typeface="Poly"/>
                <a:cs typeface="Segoe UI" panose="020B0502040204020203" pitchFamily="34" charset="0"/>
              </a:rPr>
              <a:t>materials must </a:t>
            </a:r>
            <a:r>
              <a:rPr lang="en-US" sz="1400" dirty="0" smtClean="0">
                <a:solidFill>
                  <a:srgbClr val="434F66"/>
                </a:solidFill>
                <a:latin typeface="Poly"/>
                <a:cs typeface="Segoe UI" panose="020B0502040204020203" pitchFamily="34" charset="0"/>
              </a:rPr>
              <a:t>we use? What standards must we adopt? How much time do we have to develop it? Are there health and safety issues? Any technical constraint's?</a:t>
            </a:r>
          </a:p>
          <a:p>
            <a:pPr marL="0" lvl="0" indent="0">
              <a:spcAft>
                <a:spcPts val="600"/>
              </a:spcAft>
              <a:buNone/>
              <a:defRPr/>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94564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smtClean="0">
                <a:latin typeface="Segoe UI Light" panose="020B0502040204020203" pitchFamily="34" charset="0"/>
                <a:cs typeface="Segoe UI Light" panose="020B0502040204020203" pitchFamily="34" charset="0"/>
              </a:rPr>
              <a:t>Interaction Design Process</a:t>
            </a:r>
            <a:endParaRPr lang="en-US" dirty="0">
              <a:latin typeface="Segoe UI Light" panose="020B0502040204020203" pitchFamily="34" charset="0"/>
              <a:cs typeface="Segoe UI Light" panose="020B0502040204020203" pitchFamily="34" charset="0"/>
            </a:endParaRPr>
          </a:p>
        </p:txBody>
      </p:sp>
      <p:pic>
        <p:nvPicPr>
          <p:cNvPr id="1026" name="Picture 2" descr="UX Design Proce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965" y="1250522"/>
            <a:ext cx="8084615" cy="5325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Why HCI Is Important?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957" y="1293050"/>
            <a:ext cx="8770040" cy="5225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Different types of Design</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xmlns="" id="{2A1918CF-58E2-4358-A5C4-3383B2E6177E}"/>
              </a:ext>
            </a:extLst>
          </p:cNvPr>
          <p:cNvSpPr txBox="1">
            <a:spLocks/>
          </p:cNvSpPr>
          <p:nvPr/>
        </p:nvSpPr>
        <p:spPr>
          <a:xfrm>
            <a:off x="627183" y="1524708"/>
            <a:ext cx="4771293" cy="320555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1400" dirty="0" smtClean="0"/>
              <a:t>Business</a:t>
            </a:r>
            <a:r>
              <a:rPr lang="en-US" sz="1400" dirty="0"/>
              <a:t> </a:t>
            </a:r>
            <a:r>
              <a:rPr lang="en-US" sz="1400" b="1" dirty="0"/>
              <a:t>design</a:t>
            </a:r>
            <a:r>
              <a:rPr lang="en-US" sz="1400" dirty="0"/>
              <a:t>.</a:t>
            </a:r>
          </a:p>
          <a:p>
            <a:r>
              <a:rPr lang="en-US" sz="1400" dirty="0"/>
              <a:t>Enterprise </a:t>
            </a:r>
            <a:r>
              <a:rPr lang="en-US" sz="1400" b="1" dirty="0"/>
              <a:t>design</a:t>
            </a:r>
            <a:r>
              <a:rPr lang="en-US" sz="1400" dirty="0"/>
              <a:t>.</a:t>
            </a:r>
          </a:p>
          <a:p>
            <a:r>
              <a:rPr lang="en-US" sz="1400" dirty="0"/>
              <a:t>Products </a:t>
            </a:r>
            <a:r>
              <a:rPr lang="en-US" sz="1400" b="1" dirty="0"/>
              <a:t>design</a:t>
            </a:r>
            <a:r>
              <a:rPr lang="en-US" sz="1400" dirty="0"/>
              <a:t>.</a:t>
            </a:r>
          </a:p>
          <a:p>
            <a:r>
              <a:rPr lang="en-US" sz="1400" dirty="0"/>
              <a:t>Execution </a:t>
            </a:r>
            <a:r>
              <a:rPr lang="en-US" sz="1400" b="1" dirty="0"/>
              <a:t>design</a:t>
            </a:r>
            <a:r>
              <a:rPr lang="en-US" sz="1400" dirty="0" smtClean="0"/>
              <a:t>.</a:t>
            </a:r>
          </a:p>
          <a:p>
            <a:r>
              <a:rPr lang="en-IN" sz="1400" dirty="0"/>
              <a:t>Interface Design. </a:t>
            </a:r>
            <a:endParaRPr lang="en-IN" sz="1400" dirty="0" smtClean="0"/>
          </a:p>
          <a:p>
            <a:r>
              <a:rPr lang="en-IN" sz="1400" dirty="0" smtClean="0"/>
              <a:t>Visual Design/Graphics Design</a:t>
            </a:r>
            <a:endParaRPr lang="en-US" sz="1400" dirty="0"/>
          </a:p>
        </p:txBody>
      </p:sp>
      <p:sp>
        <p:nvSpPr>
          <p:cNvPr id="2" name="TextBox 1"/>
          <p:cNvSpPr txBox="1"/>
          <p:nvPr/>
        </p:nvSpPr>
        <p:spPr>
          <a:xfrm>
            <a:off x="627183" y="4948102"/>
            <a:ext cx="7589770" cy="369332"/>
          </a:xfrm>
          <a:prstGeom prst="rect">
            <a:avLst/>
          </a:prstGeom>
          <a:noFill/>
        </p:spPr>
        <p:txBody>
          <a:bodyPr wrap="none" rtlCol="0">
            <a:spAutoFit/>
          </a:bodyPr>
          <a:lstStyle/>
          <a:p>
            <a:r>
              <a:rPr lang="en-IN" dirty="0">
                <a:hlinkClick r:id="rId2"/>
              </a:rPr>
              <a:t>https://medium.com/@markymark/three-types-of-design-3623c3243aa6</a:t>
            </a:r>
            <a:endParaRPr lang="en-IN"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Future of Interfaces</a:t>
            </a:r>
            <a:endParaRPr lang="en-US" dirty="0">
              <a:latin typeface="Segoe UI Light" panose="020B0502040204020203" pitchFamily="34" charset="0"/>
              <a:cs typeface="Segoe UI Light" panose="020B0502040204020203" pitchFamily="34" charset="0"/>
            </a:endParaRPr>
          </a:p>
        </p:txBody>
      </p:sp>
      <p:sp>
        <p:nvSpPr>
          <p:cNvPr id="2" name="TextBox 1"/>
          <p:cNvSpPr txBox="1"/>
          <p:nvPr/>
        </p:nvSpPr>
        <p:spPr>
          <a:xfrm>
            <a:off x="576470" y="1488922"/>
            <a:ext cx="11236187" cy="5078313"/>
          </a:xfrm>
          <a:prstGeom prst="rect">
            <a:avLst/>
          </a:prstGeom>
          <a:noFill/>
        </p:spPr>
        <p:txBody>
          <a:bodyPr wrap="square" rtlCol="0">
            <a:spAutoFit/>
          </a:bodyPr>
          <a:lstStyle/>
          <a:p>
            <a:pPr fontAlgn="base"/>
            <a:r>
              <a:rPr lang="en-US" dirty="0"/>
              <a:t>There are different concepts related to user interface design</a:t>
            </a:r>
            <a:r>
              <a:rPr lang="en-US" dirty="0" smtClean="0"/>
              <a:t>:</a:t>
            </a:r>
          </a:p>
          <a:p>
            <a:pPr fontAlgn="base"/>
            <a:endParaRPr lang="en-US" dirty="0"/>
          </a:p>
          <a:p>
            <a:pPr fontAlgn="base"/>
            <a:r>
              <a:rPr lang="en-US" dirty="0">
                <a:hlinkClick r:id="rId2"/>
              </a:rPr>
              <a:t>User interface design</a:t>
            </a:r>
            <a:r>
              <a:rPr lang="en-US" dirty="0"/>
              <a:t>: User interface design (UI) or user interface engineering is the design of user interfaces for machines and software, such as computers, home appliances, mobile devices, and other electronic devices, with the focus on maximizing the user experience. The goal of user interface design is to make the user's interaction as simple and efficient as possible, in terms of accomplishing user goals (user-centered design</a:t>
            </a:r>
            <a:r>
              <a:rPr lang="en-US" dirty="0" smtClean="0"/>
              <a:t>).</a:t>
            </a:r>
          </a:p>
          <a:p>
            <a:pPr fontAlgn="base"/>
            <a:endParaRPr lang="en-US" dirty="0"/>
          </a:p>
          <a:p>
            <a:pPr fontAlgn="base"/>
            <a:r>
              <a:rPr lang="en-US" dirty="0">
                <a:hlinkClick r:id="rId3"/>
              </a:rPr>
              <a:t>Interaction design</a:t>
            </a:r>
            <a:r>
              <a:rPr lang="en-US" dirty="0"/>
              <a:t>: In design, human–computer interaction, and software development, interaction design, often abbreviated </a:t>
            </a:r>
            <a:r>
              <a:rPr lang="en-US" dirty="0" err="1"/>
              <a:t>IxD</a:t>
            </a:r>
            <a:r>
              <a:rPr lang="en-US" dirty="0"/>
              <a:t>, is defined as "the practice of designing interactive digital products, environments, systems, and services." Like many other design fields interaction design also has an interest in form but its main focus is on behavior. What clearly marks interaction design as a design field as opposed to a science or engineering field is that it is synthesis and imagining things as they might be, more so than focusing on how things are</a:t>
            </a:r>
            <a:r>
              <a:rPr lang="en-US" dirty="0" smtClean="0"/>
              <a:t>.</a:t>
            </a:r>
          </a:p>
          <a:p>
            <a:pPr fontAlgn="base"/>
            <a:endParaRPr lang="en-US" dirty="0"/>
          </a:p>
          <a:p>
            <a:pPr fontAlgn="base"/>
            <a:r>
              <a:rPr lang="en-US" dirty="0">
                <a:hlinkClick r:id="rId4"/>
              </a:rPr>
              <a:t>User experience design</a:t>
            </a:r>
            <a:r>
              <a:rPr lang="en-US" dirty="0"/>
              <a:t>: User Experience Design (UXD or UED or XD) is the process of enhancing user satisfaction by improving the usability, accessibility, and pleasure provided in the interaction between the user and the product. User experience design encompasses traditional human–computer interaction (HCI) design, and extends it by addressing all aspects of a product or service as perceived by users</a:t>
            </a:r>
            <a:r>
              <a:rPr lang="en-US" dirty="0" smtClean="0"/>
              <a:t>.</a:t>
            </a:r>
            <a:endParaRPr lang="en-US" dirty="0"/>
          </a:p>
        </p:txBody>
      </p:sp>
    </p:spTree>
    <p:extLst>
      <p:ext uri="{BB962C8B-B14F-4D97-AF65-F5344CB8AC3E}">
        <p14:creationId xmlns:p14="http://schemas.microsoft.com/office/powerpoint/2010/main" val="25968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Future of Interfaces</a:t>
            </a:r>
            <a:endParaRPr lang="en-US" dirty="0">
              <a:latin typeface="Segoe UI Light" panose="020B0502040204020203" pitchFamily="34" charset="0"/>
              <a:cs typeface="Segoe UI Light" panose="020B0502040204020203" pitchFamily="34" charset="0"/>
            </a:endParaRPr>
          </a:p>
        </p:txBody>
      </p:sp>
      <p:sp>
        <p:nvSpPr>
          <p:cNvPr id="2" name="TextBox 1"/>
          <p:cNvSpPr txBox="1"/>
          <p:nvPr/>
        </p:nvSpPr>
        <p:spPr>
          <a:xfrm>
            <a:off x="546653" y="1379591"/>
            <a:ext cx="11236187" cy="3693319"/>
          </a:xfrm>
          <a:prstGeom prst="rect">
            <a:avLst/>
          </a:prstGeom>
          <a:noFill/>
        </p:spPr>
        <p:txBody>
          <a:bodyPr wrap="square" rtlCol="0">
            <a:spAutoFit/>
          </a:bodyPr>
          <a:lstStyle/>
          <a:p>
            <a:pPr fontAlgn="base"/>
            <a:r>
              <a:rPr lang="en-US" dirty="0"/>
              <a:t>There are different concepts related to user interface design</a:t>
            </a:r>
            <a:r>
              <a:rPr lang="en-US" dirty="0" smtClean="0"/>
              <a:t>:</a:t>
            </a:r>
          </a:p>
          <a:p>
            <a:pPr fontAlgn="base"/>
            <a:endParaRPr lang="en-US" dirty="0"/>
          </a:p>
          <a:p>
            <a:pPr fontAlgn="base"/>
            <a:r>
              <a:rPr lang="en-US" dirty="0">
                <a:hlinkClick r:id="rId2"/>
              </a:rPr>
              <a:t>User-centered design</a:t>
            </a:r>
            <a:r>
              <a:rPr lang="en-US" dirty="0"/>
              <a:t>: User-</a:t>
            </a:r>
            <a:r>
              <a:rPr lang="en-US" dirty="0" err="1"/>
              <a:t>centred</a:t>
            </a:r>
            <a:r>
              <a:rPr lang="en-US" dirty="0"/>
              <a:t> design (UCD) is a framework of processes (not restricted to interfaces or technologies) in which the needs, wants, and limitations of end users of a product, service or process are given extensive attention at each stage of the design process. User-</a:t>
            </a:r>
            <a:r>
              <a:rPr lang="en-US" dirty="0" err="1"/>
              <a:t>centred</a:t>
            </a:r>
            <a:r>
              <a:rPr lang="en-US" dirty="0"/>
              <a:t> design can be characterized as a multi-stage problem solving process that not only requires designers to </a:t>
            </a:r>
            <a:r>
              <a:rPr lang="en-US" dirty="0" err="1"/>
              <a:t>analyse</a:t>
            </a:r>
            <a:r>
              <a:rPr lang="en-US" dirty="0"/>
              <a:t> and foresee how users are likely to use a product, but also to test the validity of their assumptions with regard to user behavior in real world tests with actual users at each stage of the process from requirements, concepts, pre-production models, mid production and post production creating a circle of proof back to and confirming or modifying the original requirements. Such testing is necessary as it is often very difficult for the designers of a product to understand intuitively what a first-time user of their design experiences, and what each user's learning curve may look like.</a:t>
            </a:r>
          </a:p>
          <a:p>
            <a:endParaRPr lang="en-IN" dirty="0"/>
          </a:p>
        </p:txBody>
      </p:sp>
    </p:spTree>
    <p:extLst>
      <p:ext uri="{BB962C8B-B14F-4D97-AF65-F5344CB8AC3E}">
        <p14:creationId xmlns:p14="http://schemas.microsoft.com/office/powerpoint/2010/main" val="340761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Persona</a:t>
            </a:r>
            <a:endParaRPr lang="en-US" dirty="0">
              <a:latin typeface="Segoe UI Light" panose="020B0502040204020203" pitchFamily="34" charset="0"/>
              <a:cs typeface="Segoe UI Light" panose="020B0502040204020203" pitchFamily="34" charset="0"/>
            </a:endParaRPr>
          </a:p>
        </p:txBody>
      </p:sp>
      <p:sp>
        <p:nvSpPr>
          <p:cNvPr id="2" name="TextBox 1"/>
          <p:cNvSpPr txBox="1"/>
          <p:nvPr/>
        </p:nvSpPr>
        <p:spPr>
          <a:xfrm>
            <a:off x="546653" y="1379591"/>
            <a:ext cx="11236187" cy="3970318"/>
          </a:xfrm>
          <a:prstGeom prst="rect">
            <a:avLst/>
          </a:prstGeom>
          <a:noFill/>
        </p:spPr>
        <p:txBody>
          <a:bodyPr wrap="square" rtlCol="0">
            <a:spAutoFit/>
          </a:bodyPr>
          <a:lstStyle/>
          <a:p>
            <a:r>
              <a:rPr lang="en-US" dirty="0"/>
              <a:t>Having users means you’re doing something right — people are engaging with your product. </a:t>
            </a:r>
            <a:endParaRPr lang="en-US" dirty="0" smtClean="0"/>
          </a:p>
          <a:p>
            <a:endParaRPr lang="en-US" dirty="0" smtClean="0"/>
          </a:p>
          <a:p>
            <a:r>
              <a:rPr lang="en-US" dirty="0" smtClean="0"/>
              <a:t>Needless </a:t>
            </a:r>
            <a:r>
              <a:rPr lang="en-US" dirty="0"/>
              <a:t>to say, it’s important to identify who’s on the other side of the relationship if you plan to keep it that way. Businesses who aren’t in touch with their users are often helpless in understanding how they think and make decisions that affect purchasing power. </a:t>
            </a:r>
            <a:endParaRPr lang="en-US" dirty="0" smtClean="0"/>
          </a:p>
          <a:p>
            <a:endParaRPr lang="en-US" dirty="0" smtClean="0"/>
          </a:p>
          <a:p>
            <a:r>
              <a:rPr lang="en-US" dirty="0" smtClean="0"/>
              <a:t>At </a:t>
            </a:r>
            <a:r>
              <a:rPr lang="en-US" dirty="0"/>
              <a:t>the same time, a business that simply takes a guess at who their audience is or what they want may be completely off base — </a:t>
            </a:r>
            <a:r>
              <a:rPr lang="en-US" dirty="0">
                <a:hlinkClick r:id="rId2"/>
              </a:rPr>
              <a:t>losing sales</a:t>
            </a:r>
            <a:r>
              <a:rPr lang="en-US" dirty="0"/>
              <a:t> and customers as a result</a:t>
            </a:r>
            <a:r>
              <a:rPr lang="en-US" dirty="0" smtClean="0"/>
              <a:t>.</a:t>
            </a:r>
          </a:p>
          <a:p>
            <a:endParaRPr lang="en-US" dirty="0"/>
          </a:p>
          <a:p>
            <a:r>
              <a:rPr lang="en-US" dirty="0"/>
              <a:t>This is where creating user personas helps businesses better understand and reach their target audience. Of course, this is easier said than done, so we’ve put together this guide to help you craft user personas that actually move the needle. </a:t>
            </a:r>
          </a:p>
          <a:p>
            <a:r>
              <a:rPr lang="en-US" dirty="0"/>
              <a:t/>
            </a:r>
            <a:br>
              <a:rPr lang="en-US" dirty="0"/>
            </a:br>
            <a:endParaRPr lang="en-IN" dirty="0"/>
          </a:p>
        </p:txBody>
      </p:sp>
    </p:spTree>
    <p:extLst>
      <p:ext uri="{BB962C8B-B14F-4D97-AF65-F5344CB8AC3E}">
        <p14:creationId xmlns:p14="http://schemas.microsoft.com/office/powerpoint/2010/main" val="711895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User Persona?</a:t>
            </a:r>
            <a:endParaRPr lang="en-US" dirty="0">
              <a:latin typeface="Segoe UI Light" panose="020B0502040204020203" pitchFamily="34" charset="0"/>
              <a:cs typeface="Segoe UI Light" panose="020B0502040204020203" pitchFamily="34" charset="0"/>
            </a:endParaRPr>
          </a:p>
        </p:txBody>
      </p:sp>
      <p:sp>
        <p:nvSpPr>
          <p:cNvPr id="2" name="TextBox 1"/>
          <p:cNvSpPr txBox="1"/>
          <p:nvPr/>
        </p:nvSpPr>
        <p:spPr>
          <a:xfrm>
            <a:off x="546653" y="1379591"/>
            <a:ext cx="11236187" cy="2862322"/>
          </a:xfrm>
          <a:prstGeom prst="rect">
            <a:avLst/>
          </a:prstGeom>
          <a:noFill/>
        </p:spPr>
        <p:txBody>
          <a:bodyPr wrap="square" rtlCol="0">
            <a:spAutoFit/>
          </a:bodyPr>
          <a:lstStyle/>
          <a:p>
            <a:r>
              <a:rPr lang="en-US" dirty="0"/>
              <a:t>What is a User Persona? </a:t>
            </a:r>
            <a:endParaRPr lang="en-US" dirty="0" smtClean="0"/>
          </a:p>
          <a:p>
            <a:endParaRPr lang="en-US" b="1" dirty="0"/>
          </a:p>
          <a:p>
            <a:r>
              <a:rPr lang="en-US" dirty="0"/>
              <a:t>User personas are</a:t>
            </a:r>
            <a:r>
              <a:rPr lang="en-US" b="1" dirty="0"/>
              <a:t> semi-fictitious representations of your target customers.</a:t>
            </a:r>
            <a:r>
              <a:rPr lang="en-US" dirty="0"/>
              <a:t> A user persona is framed from real customer discovery and researching the needs, goals, and observed behavioral patterns of a target audience</a:t>
            </a:r>
            <a:r>
              <a:rPr lang="en-US" dirty="0" smtClean="0"/>
              <a:t>.</a:t>
            </a:r>
          </a:p>
          <a:p>
            <a:endParaRPr lang="en-US" dirty="0"/>
          </a:p>
          <a:p>
            <a:r>
              <a:rPr lang="en-US" dirty="0"/>
              <a:t>User personas help you get inside the mind of your audience. They allow you to gain valuable insights and make decisions based on your users’ needs.</a:t>
            </a:r>
          </a:p>
          <a:p>
            <a:r>
              <a:rPr lang="en-US" dirty="0"/>
              <a:t/>
            </a:r>
            <a:br>
              <a:rPr lang="en-US" dirty="0"/>
            </a:br>
            <a:endParaRPr lang="en-IN" dirty="0"/>
          </a:p>
        </p:txBody>
      </p:sp>
    </p:spTree>
    <p:extLst>
      <p:ext uri="{BB962C8B-B14F-4D97-AF65-F5344CB8AC3E}">
        <p14:creationId xmlns:p14="http://schemas.microsoft.com/office/powerpoint/2010/main" val="204625428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a3581080d66eeb7ee11c19a3d7816b27">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d656c8ba25cb54d205cfe53aa7371a4"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ef5d95b-3b6e-445f-86bc-bd4e6d561047"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4D124C1-93B7-47AC-AE02-F67A04D801B5}"/>
</file>

<file path=customXml/itemProps3.xml><?xml version="1.0" encoding="utf-8"?>
<ds:datastoreItem xmlns:ds="http://schemas.openxmlformats.org/officeDocument/2006/customXml" ds:itemID="{950072C5-DDE0-4258-BA7A-4D4B80DFA63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{C99DBC9E-6F76-4B39-B640-452EFA91F118}tf10001108_win32</Template>
  <TotalTime>3438</TotalTime>
  <Words>966</Words>
  <Application>Microsoft Office PowerPoint</Application>
  <PresentationFormat>Custom</PresentationFormat>
  <Paragraphs>71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WelcomeDoc</vt:lpstr>
      <vt:lpstr>Design Process</vt:lpstr>
      <vt:lpstr>What is Design?</vt:lpstr>
      <vt:lpstr>Interaction Design Process</vt:lpstr>
      <vt:lpstr>Why HCI Is Important?</vt:lpstr>
      <vt:lpstr>Different types of Design</vt:lpstr>
      <vt:lpstr>Future of Interfaces</vt:lpstr>
      <vt:lpstr>Future of Interfaces</vt:lpstr>
      <vt:lpstr>User Persona</vt:lpstr>
      <vt:lpstr>What is User Persona?</vt:lpstr>
      <vt:lpstr>How Many User Personas Do You Need? </vt:lpstr>
      <vt:lpstr>How User Personas Benefit Business</vt:lpstr>
      <vt:lpstr>How User Personas Benefit Business</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HCI for Industry/Business</dc:title>
  <dc:creator>Nitin Varade</dc:creator>
  <cp:lastModifiedBy>Nitin Varade</cp:lastModifiedBy>
  <cp:revision>22</cp:revision>
  <dcterms:created xsi:type="dcterms:W3CDTF">2021-06-19T02:38:07Z</dcterms:created>
  <dcterms:modified xsi:type="dcterms:W3CDTF">2021-09-24T05:52:36Z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