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2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0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30"/>
    <a:srgbClr val="0000FF"/>
    <a:srgbClr val="4FD1FF"/>
    <a:srgbClr val="5A2781"/>
    <a:srgbClr val="D85050"/>
    <a:srgbClr val="CEDCE1"/>
    <a:srgbClr val="C22C2C"/>
    <a:srgbClr val="DA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81125" autoAdjust="0"/>
  </p:normalViewPr>
  <p:slideViewPr>
    <p:cSldViewPr>
      <p:cViewPr>
        <p:scale>
          <a:sx n="82" d="100"/>
          <a:sy n="82" d="100"/>
        </p:scale>
        <p:origin x="-1782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engurlekar" userId="d69862ed-7d9f-491a-a089-9e888dcc5155" providerId="ADAL" clId="{BEE2B8EB-D88E-B545-9CD9-6D62B5772E29}"/>
    <pc:docChg chg="undo custSel addSld delSld modSld">
      <pc:chgData name="Pooja Vengurlekar" userId="d69862ed-7d9f-491a-a089-9e888dcc5155" providerId="ADAL" clId="{BEE2B8EB-D88E-B545-9CD9-6D62B5772E29}" dt="2021-10-18T11:32:46.253" v="73" actId="20577"/>
      <pc:docMkLst>
        <pc:docMk/>
      </pc:docMkLst>
      <pc:sldChg chg="modSp">
        <pc:chgData name="Pooja Vengurlekar" userId="d69862ed-7d9f-491a-a089-9e888dcc5155" providerId="ADAL" clId="{BEE2B8EB-D88E-B545-9CD9-6D62B5772E29}" dt="2021-10-18T07:12:27.377" v="9" actId="20577"/>
        <pc:sldMkLst>
          <pc:docMk/>
          <pc:sldMk cId="0" sldId="256"/>
        </pc:sldMkLst>
        <pc:spChg chg="mod">
          <ac:chgData name="Pooja Vengurlekar" userId="d69862ed-7d9f-491a-a089-9e888dcc5155" providerId="ADAL" clId="{BEE2B8EB-D88E-B545-9CD9-6D62B5772E29}" dt="2021-10-18T07:12:27.377" v="9" actId="20577"/>
          <ac:spMkLst>
            <pc:docMk/>
            <pc:sldMk cId="0" sldId="256"/>
            <ac:spMk id="2" creationId="{916B9F28-BE49-492A-92E1-828C92CA4797}"/>
          </ac:spMkLst>
        </pc:spChg>
      </pc:sldChg>
      <pc:sldChg chg="del">
        <pc:chgData name="Pooja Vengurlekar" userId="d69862ed-7d9f-491a-a089-9e888dcc5155" providerId="ADAL" clId="{BEE2B8EB-D88E-B545-9CD9-6D62B5772E29}" dt="2021-10-18T07:12:20.767" v="0" actId="2696"/>
        <pc:sldMkLst>
          <pc:docMk/>
          <pc:sldMk cId="0" sldId="316"/>
        </pc:sldMkLst>
      </pc:sldChg>
      <pc:sldChg chg="modSp">
        <pc:chgData name="Pooja Vengurlekar" userId="d69862ed-7d9f-491a-a089-9e888dcc5155" providerId="ADAL" clId="{BEE2B8EB-D88E-B545-9CD9-6D62B5772E29}" dt="2021-10-18T07:12:35.041" v="10" actId="14100"/>
        <pc:sldMkLst>
          <pc:docMk/>
          <pc:sldMk cId="0" sldId="317"/>
        </pc:sldMkLst>
        <pc:picChg chg="mod">
          <ac:chgData name="Pooja Vengurlekar" userId="d69862ed-7d9f-491a-a089-9e888dcc5155" providerId="ADAL" clId="{BEE2B8EB-D88E-B545-9CD9-6D62B5772E29}" dt="2021-10-18T07:12:35.041" v="10" actId="14100"/>
          <ac:picMkLst>
            <pc:docMk/>
            <pc:sldMk cId="0" sldId="317"/>
            <ac:picMk id="4" creationId="{BBB5D9B3-5541-48C7-A671-783EDD201DE1}"/>
          </ac:picMkLst>
        </pc:picChg>
      </pc:sldChg>
      <pc:sldChg chg="delSp modSp">
        <pc:chgData name="Pooja Vengurlekar" userId="d69862ed-7d9f-491a-a089-9e888dcc5155" providerId="ADAL" clId="{BEE2B8EB-D88E-B545-9CD9-6D62B5772E29}" dt="2021-10-18T07:13:10.979" v="13" actId="14100"/>
        <pc:sldMkLst>
          <pc:docMk/>
          <pc:sldMk cId="0" sldId="321"/>
        </pc:sldMkLst>
        <pc:spChg chg="del">
          <ac:chgData name="Pooja Vengurlekar" userId="d69862ed-7d9f-491a-a089-9e888dcc5155" providerId="ADAL" clId="{BEE2B8EB-D88E-B545-9CD9-6D62B5772E29}" dt="2021-10-18T07:13:02.174" v="11" actId="21"/>
          <ac:spMkLst>
            <pc:docMk/>
            <pc:sldMk cId="0" sldId="321"/>
            <ac:spMk id="14340" creationId="{1E1EFE04-A23A-4A2A-96AB-396A353CAB6B}"/>
          </ac:spMkLst>
        </pc:spChg>
        <pc:picChg chg="mod">
          <ac:chgData name="Pooja Vengurlekar" userId="d69862ed-7d9f-491a-a089-9e888dcc5155" providerId="ADAL" clId="{BEE2B8EB-D88E-B545-9CD9-6D62B5772E29}" dt="2021-10-18T07:13:10.979" v="13" actId="14100"/>
          <ac:picMkLst>
            <pc:docMk/>
            <pc:sldMk cId="0" sldId="321"/>
            <ac:picMk id="14341" creationId="{1CBBC2CF-9890-4AAB-B0A4-479717BC67CE}"/>
          </ac:picMkLst>
        </pc:picChg>
      </pc:sldChg>
      <pc:sldChg chg="modSp">
        <pc:chgData name="Pooja Vengurlekar" userId="d69862ed-7d9f-491a-a089-9e888dcc5155" providerId="ADAL" clId="{BEE2B8EB-D88E-B545-9CD9-6D62B5772E29}" dt="2021-10-18T07:13:16.043" v="14" actId="1076"/>
        <pc:sldMkLst>
          <pc:docMk/>
          <pc:sldMk cId="0" sldId="322"/>
        </pc:sldMkLst>
        <pc:spChg chg="mod">
          <ac:chgData name="Pooja Vengurlekar" userId="d69862ed-7d9f-491a-a089-9e888dcc5155" providerId="ADAL" clId="{BEE2B8EB-D88E-B545-9CD9-6D62B5772E29}" dt="2021-10-18T07:13:16.043" v="14" actId="1076"/>
          <ac:spMkLst>
            <pc:docMk/>
            <pc:sldMk cId="0" sldId="322"/>
            <ac:spMk id="15363" creationId="{876214EE-9097-4446-8F7D-A28E3C1DDFB7}"/>
          </ac:spMkLst>
        </pc:spChg>
      </pc:sldChg>
      <pc:sldChg chg="del">
        <pc:chgData name="Pooja Vengurlekar" userId="d69862ed-7d9f-491a-a089-9e888dcc5155" providerId="ADAL" clId="{BEE2B8EB-D88E-B545-9CD9-6D62B5772E29}" dt="2021-10-18T07:13:56.941" v="16" actId="2696"/>
        <pc:sldMkLst>
          <pc:docMk/>
          <pc:sldMk cId="0" sldId="327"/>
        </pc:sldMkLst>
      </pc:sldChg>
      <pc:sldChg chg="modSp new">
        <pc:chgData name="Pooja Vengurlekar" userId="d69862ed-7d9f-491a-a089-9e888dcc5155" providerId="ADAL" clId="{BEE2B8EB-D88E-B545-9CD9-6D62B5772E29}" dt="2021-10-18T11:32:46.253" v="73" actId="20577"/>
        <pc:sldMkLst>
          <pc:docMk/>
          <pc:sldMk cId="1169990743" sldId="327"/>
        </pc:sldMkLst>
        <pc:spChg chg="mod">
          <ac:chgData name="Pooja Vengurlekar" userId="d69862ed-7d9f-491a-a089-9e888dcc5155" providerId="ADAL" clId="{BEE2B8EB-D88E-B545-9CD9-6D62B5772E29}" dt="2021-10-18T11:32:46.253" v="73" actId="20577"/>
          <ac:spMkLst>
            <pc:docMk/>
            <pc:sldMk cId="1169990743" sldId="327"/>
            <ac:spMk id="3" creationId="{50B894C9-BB44-CF44-80FB-D17928C5B9F5}"/>
          </ac:spMkLst>
        </pc:spChg>
      </pc:sldChg>
      <pc:sldChg chg="del">
        <pc:chgData name="Pooja Vengurlekar" userId="d69862ed-7d9f-491a-a089-9e888dcc5155" providerId="ADAL" clId="{BEE2B8EB-D88E-B545-9CD9-6D62B5772E29}" dt="2021-10-18T07:13:30.062" v="15" actId="2696"/>
        <pc:sldMkLst>
          <pc:docMk/>
          <pc:sldMk cId="0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96118-3CCC-4540-8AE3-7B10A78AA3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4B6-A885-44A6-94CC-09E0FBD9D9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2128F3-C2D7-46B0-9499-986D7CC797E8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9568EB7-A1EB-4E43-BB13-75244E7C5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77185BE-1376-4FD5-AC3C-CC595165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6D46-34C0-428D-8379-8F263D6A7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CF5D-A3FC-44C2-B8B7-97D8773A0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AFB0AE-26F6-47E9-9871-F54BFC6183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63AFD85-B994-4922-84B5-8E4C1753AC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AF03393-5179-4D30-B562-5F929BA15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06B5761-D1EA-4859-B09A-B3A8A1BA7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E11981-9A4C-47BC-8EB7-C61B11042EE5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CC9BAB-8E15-4ED5-8F6F-34A856183FD6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2B7D0F-A302-4D85-A30B-C7E45D1E797C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DCDEB07C-8CF8-4D77-A53E-D766EAEC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D8B73F-D03E-4147-813B-5241E01F0E0B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B5E346D4-E2F9-4B43-BF82-E340ABF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810A643E-8D83-46CB-973D-9A24105A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4DA1-D088-4EE3-8724-D8C41960B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4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4817F8EA-DE2F-4B3B-8C29-1470DA16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09C98-F98F-469E-8365-8CF616FD26C7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BEFD89F-50F2-4EAF-87A5-1730A935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39C41B5E-7D0C-41CA-8425-196748A8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76A4C-372C-4D57-B8CA-546BBC4658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8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EDE5C0B0-A7DF-4D2C-9BD5-8F69E956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859C4-959C-49AA-AFA6-F44A0C428BC2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CD39F63D-54A3-4861-AB1B-BD5E8FBA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F282C678-D038-4744-8F8E-C411482D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316C6-0CD5-4BB6-B99A-0A48A9883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70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5F73B0C9-3648-4412-B2DB-9D79C983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EC92B-A983-487A-901A-EFD33EC9BEF0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D1A1C1B0-A9C3-4844-B953-B6B7671D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191D99F6-684C-4D98-874F-4F8B065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B3787-FECB-4479-B13A-69FB92A6D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1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C491A-5108-4DA2-891A-B2FE5760A5E2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84357-3798-4121-9570-191D77BC1176}"/>
              </a:ext>
            </a:extLst>
          </p:cNvPr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87276F-F18A-4492-A494-75D87504E4DB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645CD-DC01-482A-A0CE-C5EDFCC725FD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9EE9A1F-0D3B-489E-87C7-879AFEF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D0925A-C523-47E9-ADDA-DE5980618B9C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04F6CE-D4A3-4C15-BEFF-BEED7C6A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2D6363-02A7-4835-93BC-AAACC2A1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E701-A06D-46E3-BB2B-CE0B356F3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8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28815F33-7026-4A3E-BAE7-626C12AC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1DE32-DFD2-4F1B-9AA6-96355C128BC8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57C48DA-96E6-41C3-9142-7DBBD9A1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22475ACF-1A64-49BD-9277-EE8E9F21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C4B5E-C827-4614-B3A9-48DEC4771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C8717-3841-4B9A-A133-6B518F61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17B702-981E-47B3-9BCE-9F8B9B08BC35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AD8B3-3EFB-4FF9-9882-3A6167D6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008F5-4533-4AD9-B418-D07DB086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7E115-398C-455C-A882-681024D2D6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ABD7BA05-962C-4423-BC4E-84DF97CC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401B7-4094-423E-97A6-EEB86B896B59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D1F77650-19A6-4A6C-AFF1-4B1FB22E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81ED29-A795-4F14-A639-97C51597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3D71B-B053-4861-B654-267967DCA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BC8F36-D4AA-46FB-8E4E-BB12FFC65DA2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0FE93A-1CAA-49CF-9DD2-7C23FCC3C96C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66F6E70-56BC-4DDE-A6A1-963C3E93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7845A6-F91C-4D47-A66D-4E66BCFBE89C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29334D2-411D-4A90-AAC1-95C8F30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CE299F4-C786-456B-9505-DDC85DC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AA81E-F6EE-4D8B-8351-40A1D9302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5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8C08-E5A3-400F-B5B6-A7CD1020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21A56C-BB99-4CED-83D2-69960FAC780B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CAE1-52B3-446D-9403-C159AAD4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2D98-F7A0-4E4F-981C-81DA1F68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B43B0-5EAC-4E46-92DB-17BAF93DB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4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CB950D-09F7-4C21-92AB-42266148468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6DF47DC-7FEB-4127-A402-816043F68CD6}"/>
              </a:ext>
            </a:extLst>
          </p:cNvPr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1BE2D29-AC70-4F0E-95B6-5F0E11E5E95B}"/>
              </a:ext>
            </a:extLst>
          </p:cNvPr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7FC0A80-422F-4BC8-8D1D-FA43173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68A9B0-079C-48D0-AABE-6E29FF35FB11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653BDC4-6D20-4484-BCD5-7CDF0E34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3C24D-87CB-4893-96C9-9816E621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491FA-DD70-4530-98F4-992B1228E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72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4525D8FF-68F2-4C16-9CAF-D0CB65796968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7D77CD-1BD8-4080-BF5E-B3EB49F00E7C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A739059-3A5B-41D3-992D-8B508DAC9762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7C0A4-B675-49D6-9101-57204CD9E812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70411D1-A681-467B-B291-DFEF2091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07FC703E-DE81-4638-A3E6-049A5C43DD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BD24E11-AE1C-417F-9368-00A9648B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0482CE9-B3C3-4516-BC6C-EAD1556E067F}" type="datetimeFigureOut">
              <a:rPr lang="en-US"/>
              <a:pPr>
                <a:defRPr/>
              </a:pPr>
              <a:t>10/18/2021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9CFDA5-6761-4182-913B-94E5E2BA7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50FBB7A-BC65-4426-B8E2-F09461E36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fld id="{735BCC51-A0C6-4EB4-92A4-6BCF0B681DC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78FBC-2226-4B22-AA53-D9FAF23C7574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84" r:id="rId2"/>
    <p:sldLayoutId id="2147483990" r:id="rId3"/>
    <p:sldLayoutId id="2147483985" r:id="rId4"/>
    <p:sldLayoutId id="2147483991" r:id="rId5"/>
    <p:sldLayoutId id="2147483986" r:id="rId6"/>
    <p:sldLayoutId id="2147483992" r:id="rId7"/>
    <p:sldLayoutId id="2147483993" r:id="rId8"/>
    <p:sldLayoutId id="2147483994" r:id="rId9"/>
    <p:sldLayoutId id="2147483987" r:id="rId10"/>
    <p:sldLayoutId id="21474839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 /><Relationship Id="rId2" Type="http://schemas.openxmlformats.org/officeDocument/2006/relationships/hyperlink" Target="http://www.cs.ucf.edu/~dmarino/ucf/cop3503/lectures/" TargetMode="External" /><Relationship Id="rId1" Type="http://schemas.openxmlformats.org/officeDocument/2006/relationships/slideLayout" Target="../slideLayouts/slideLayout4.xml" /><Relationship Id="rId4" Type="http://schemas.openxmlformats.org/officeDocument/2006/relationships/hyperlink" Target="http://xkcd.com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9F28-BE49-492A-92E1-828C92CA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>
                <a:solidFill>
                  <a:schemeClr val="tx2">
                    <a:satMod val="130000"/>
                  </a:schemeClr>
                </a:solidFill>
              </a:rPr>
              <a:t>Unit 5 : 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Backtracking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BBEE6-7760-4B87-A7A3-4EF7B46D2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Introduction to Backtracking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E44F-E38B-4665-A13A-844989F8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7162800" cy="58674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solveItRec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perm[],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location,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onesquare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[])  {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if (location == SIZE) {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printSol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(perm);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for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&lt;SIZE;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 == false) {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if (!conflict(perm, location,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 {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perm[location]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 = true;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solveItRec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(perm, location+1,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usedList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 = false;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}                                      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}   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   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78B73-C18F-4D95-813F-F8E7A4890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7030A0"/>
                </a:solidFill>
              </a:rPr>
              <a:t>perm[] </a:t>
            </a:r>
            <a:r>
              <a:rPr lang="en-US" altLang="en-US" sz="1600"/>
              <a:t>- stores a valid permutation of queens from index 0 to location-1. </a:t>
            </a:r>
          </a:p>
          <a:p>
            <a:pPr eaLnBrk="1" hangingPunct="1"/>
            <a:r>
              <a:rPr lang="en-US" altLang="en-US" sz="1600" b="1">
                <a:solidFill>
                  <a:srgbClr val="7030A0"/>
                </a:solidFill>
              </a:rPr>
              <a:t>location</a:t>
            </a:r>
            <a:r>
              <a:rPr lang="en-US" altLang="en-US" sz="1600"/>
              <a:t> – the column we are placing the next queen</a:t>
            </a:r>
          </a:p>
          <a:p>
            <a:pPr eaLnBrk="1" hangingPunct="1"/>
            <a:r>
              <a:rPr lang="en-US" altLang="en-US" sz="1600" b="1">
                <a:solidFill>
                  <a:srgbClr val="7030A0"/>
                </a:solidFill>
              </a:rPr>
              <a:t>usedList[] </a:t>
            </a:r>
            <a:r>
              <a:rPr lang="en-US" altLang="en-US" sz="1600"/>
              <a:t>– keeps track of the rows in which the queens have already been placed.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2532E-C2F1-49EA-8F49-96A33CAA2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11313"/>
            <a:ext cx="4800600" cy="369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Found a solution to the problem, so print it!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9D6456-C52C-4E1B-A8A3-639D27EE7450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3429000" y="1797050"/>
            <a:ext cx="457200" cy="317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660E94-882F-4137-97A2-63FA11FF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0"/>
            <a:ext cx="53340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Loop through possible rows to place this queen.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E94795-6BC1-484A-BD53-C071918AF5B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2971800" y="2470150"/>
            <a:ext cx="533400" cy="444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542190-4CD3-4B72-BE32-7EFE1C5D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4267200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Only try this row if it hasn’t been used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5470F-03EC-40D3-B99A-A00B5FE10052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3200400" y="3079750"/>
            <a:ext cx="609600" cy="444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B04906-5F2F-43A0-B149-BB1F63DB0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29000"/>
            <a:ext cx="4724400" cy="646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Check if this position conflicts with any previous queens on the diagonal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324D9-B224-4C7A-8A21-38F53627E5CC}"/>
              </a:ext>
            </a:extLst>
          </p:cNvPr>
          <p:cNvCxnSpPr>
            <a:stCxn id="16" idx="1"/>
          </p:cNvCxnSpPr>
          <p:nvPr/>
        </p:nvCxnSpPr>
        <p:spPr>
          <a:xfrm rot="10800000">
            <a:off x="3505200" y="3733800"/>
            <a:ext cx="685800" cy="190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BFDFD9-456E-45F2-86F7-2D55A779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43400"/>
            <a:ext cx="3581400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Gill Sans MT" panose="020B0502020104020203" pitchFamily="34" charset="0"/>
              <a:buAutoNum type="arabicParenR"/>
            </a:pPr>
            <a:r>
              <a:rPr lang="en-US" altLang="en-US"/>
              <a:t>mark the queen in this row</a:t>
            </a:r>
          </a:p>
          <a:p>
            <a:pPr eaLnBrk="1" hangingPunct="1">
              <a:buFont typeface="Gill Sans MT" panose="020B0502020104020203" pitchFamily="34" charset="0"/>
              <a:buAutoNum type="arabicParenR"/>
            </a:pPr>
            <a:r>
              <a:rPr lang="en-US" altLang="en-US"/>
              <a:t>mark the row as used</a:t>
            </a:r>
          </a:p>
          <a:p>
            <a:pPr eaLnBrk="1" hangingPunct="1">
              <a:buFont typeface="Gill Sans MT" panose="020B0502020104020203" pitchFamily="34" charset="0"/>
              <a:buAutoNum type="arabicParenR"/>
            </a:pPr>
            <a:r>
              <a:rPr lang="en-US" altLang="en-US"/>
              <a:t>solve the next column location recursively</a:t>
            </a:r>
          </a:p>
          <a:p>
            <a:pPr eaLnBrk="1" hangingPunct="1">
              <a:buFont typeface="Gill Sans MT" panose="020B0502020104020203" pitchFamily="34" charset="0"/>
              <a:buAutoNum type="arabicParenR"/>
            </a:pPr>
            <a:r>
              <a:rPr lang="en-US" altLang="en-US"/>
              <a:t>un-mark the row as used, so we can get ALL possible valid solutions.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C31B26-0CFA-4AA6-8EAC-75C0564598DD}"/>
              </a:ext>
            </a:extLst>
          </p:cNvPr>
          <p:cNvCxnSpPr/>
          <p:nvPr/>
        </p:nvCxnSpPr>
        <p:spPr>
          <a:xfrm rot="10800000">
            <a:off x="3962400" y="4495800"/>
            <a:ext cx="12954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4" grpId="0" animBg="1"/>
      <p:bldP spid="16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11E6-8960-4A4F-B13C-A9B233D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Sudoku and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C007-917B-489F-A9A3-48A84BE4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Another common puzzle that can be solved by backtracking is a Sudoku puzzle.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basic idea behind the solution is as follows: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Scan the board to look for an empty square that could take on the fewest possible values based on the simple game constraints.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If you find a square that can only be one possible value, fill it in with that one value and continue the algorithm.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If no such square exists, place one of the possible numbers for that square in the number and repeat the process.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If you ever get stuck, erase the last number placed and see if there are other possible choices for that slot and try those next.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52CD-995F-480B-9E67-9AEDC6E5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Mazes and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75CF-5BF3-491E-8FBD-DCF2E7C0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5410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A final example of something that can be solved using backtracking is a maze. </a:t>
            </a:r>
          </a:p>
          <a:p>
            <a:pPr lvl="1">
              <a:defRPr/>
            </a:pPr>
            <a:r>
              <a:rPr lang="en-US" dirty="0"/>
              <a:t>From your start point, you will iterate through each possible starting move. </a:t>
            </a:r>
          </a:p>
          <a:p>
            <a:pPr lvl="1">
              <a:defRPr/>
            </a:pPr>
            <a:r>
              <a:rPr lang="en-US" dirty="0"/>
              <a:t>From there, you recursively move forward. </a:t>
            </a:r>
          </a:p>
          <a:p>
            <a:pPr lvl="1">
              <a:defRPr/>
            </a:pPr>
            <a:r>
              <a:rPr lang="en-US" dirty="0"/>
              <a:t>If you ever get stuck, the recursion takes you back to where you were, and you try the next possible move.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dealing with a maze, to make sure you don't try too many possibilities, </a:t>
            </a:r>
          </a:p>
          <a:p>
            <a:pPr lvl="1">
              <a:defRPr/>
            </a:pPr>
            <a:r>
              <a:rPr lang="en-US" dirty="0"/>
              <a:t>one should mark which locations in the maze have been visited already so that no location in the maze gets visited twice. </a:t>
            </a:r>
          </a:p>
          <a:p>
            <a:pPr lvl="1">
              <a:defRPr/>
            </a:pPr>
            <a:r>
              <a:rPr lang="en-US" dirty="0"/>
              <a:t>(If a place has already been visited, there is no point in trying to reach the end of the maze from there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CCC-E445-4E26-A48A-809535FE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B7475CA-3657-4191-AD51-8A5C884D5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7480300" cy="4664075"/>
          </a:xfrm>
        </p:spPr>
        <p:txBody>
          <a:bodyPr/>
          <a:lstStyle/>
          <a:p>
            <a:pPr eaLnBrk="1" hangingPunct="1"/>
            <a:r>
              <a:rPr lang="en-US" altLang="en-US"/>
              <a:t>Slides adapted from Arup Guha’s Computer Science II Lecture notes:  </a:t>
            </a:r>
            <a:r>
              <a:rPr lang="en-US" altLang="en-US">
                <a:hlinkClick r:id="rId2"/>
              </a:rPr>
              <a:t>http://www.cs.ucf.edu/~dmarino/ucf/cop3503/lectures/</a:t>
            </a:r>
            <a:endParaRPr lang="en-US" altLang="en-US"/>
          </a:p>
          <a:p>
            <a:pPr eaLnBrk="1" hangingPunct="1"/>
            <a:r>
              <a:rPr lang="en-US" altLang="en-US"/>
              <a:t>Additional material from the textbook: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en-US"/>
              <a:t>Data Structures and Algorithm Analysis in Java (Second Edition) by Mark Allen Weiss</a:t>
            </a:r>
          </a:p>
          <a:p>
            <a:pPr eaLnBrk="1" hangingPunct="1"/>
            <a:r>
              <a:rPr lang="en-US" altLang="en-US"/>
              <a:t>Additional images: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en-US">
                <a:hlinkClick r:id="rId3"/>
              </a:rPr>
              <a:t>www.wikipedia.com</a:t>
            </a:r>
            <a:endParaRPr lang="en-US" altLang="en-US"/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US" altLang="en-US">
                <a:hlinkClick r:id="rId4"/>
              </a:rPr>
              <a:t>xkcd.com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05E0-B13C-F046-A0AF-39F596A0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94C9-BB44-CF44-80FB-D17928C5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413837"/>
            <a:ext cx="7499350" cy="5834563"/>
          </a:xfrm>
        </p:spPr>
        <p:txBody>
          <a:bodyPr/>
          <a:lstStyle/>
          <a:p>
            <a:pPr marL="82550" indent="0">
              <a:buNone/>
            </a:pPr>
            <a:r>
              <a:rPr lang="en-GB" sz="2400"/>
              <a:t>Begin    </a:t>
            </a:r>
            <a:endParaRPr lang="en-IN" sz="2400"/>
          </a:p>
          <a:p>
            <a:pPr marL="82550" indent="0">
              <a:buNone/>
            </a:pPr>
            <a:r>
              <a:rPr lang="en-GB" sz="2400"/>
              <a:t>if total = sum, then       </a:t>
            </a:r>
            <a:endParaRPr lang="en-IN" sz="2400"/>
          </a:p>
          <a:p>
            <a:pPr marL="82550" indent="0">
              <a:buNone/>
            </a:pPr>
            <a:r>
              <a:rPr lang="en-IN" sz="2400"/>
              <a:t>    </a:t>
            </a:r>
            <a:r>
              <a:rPr lang="en-GB" sz="2400"/>
              <a:t>display the subset       //go for finding next subset       </a:t>
            </a:r>
            <a:endParaRPr lang="en-IN" sz="2400"/>
          </a:p>
          <a:p>
            <a:pPr marL="82550" indent="0">
              <a:buNone/>
            </a:pPr>
            <a:r>
              <a:rPr lang="en-IN" sz="2400"/>
              <a:t>    </a:t>
            </a:r>
            <a:r>
              <a:rPr lang="en-GB" sz="2400"/>
              <a:t>subsetSum(set, subset, , subSize-1, total</a:t>
            </a:r>
            <a:r>
              <a:rPr lang="en-IN" sz="2400"/>
              <a:t> </a:t>
            </a:r>
            <a:r>
              <a:rPr lang="en-GB" sz="2400"/>
              <a:t>set[node], node+1, sum)       </a:t>
            </a:r>
            <a:endParaRPr lang="en-IN" sz="2400"/>
          </a:p>
          <a:p>
            <a:pPr marL="82550" indent="0">
              <a:buNone/>
            </a:pPr>
            <a:r>
              <a:rPr lang="en-IN" sz="2400"/>
              <a:t>     </a:t>
            </a:r>
            <a:r>
              <a:rPr lang="en-GB" sz="2400"/>
              <a:t>return    </a:t>
            </a:r>
            <a:endParaRPr lang="en-IN" sz="2400"/>
          </a:p>
          <a:p>
            <a:pPr marL="82550" indent="0">
              <a:buNone/>
            </a:pPr>
            <a:r>
              <a:rPr lang="en-GB" sz="2400"/>
              <a:t>else       </a:t>
            </a:r>
            <a:endParaRPr lang="en-IN" sz="2400"/>
          </a:p>
          <a:p>
            <a:pPr marL="82550" indent="0">
              <a:buNone/>
            </a:pPr>
            <a:r>
              <a:rPr lang="en-IN" sz="2400"/>
              <a:t>    </a:t>
            </a:r>
            <a:r>
              <a:rPr lang="en-GB" sz="2400"/>
              <a:t>for all element i in the set, do          </a:t>
            </a:r>
            <a:endParaRPr lang="en-IN" sz="2400"/>
          </a:p>
          <a:p>
            <a:pPr marL="82550" indent="0">
              <a:buNone/>
            </a:pPr>
            <a:r>
              <a:rPr lang="en-IN" sz="2400"/>
              <a:t>    </a:t>
            </a:r>
            <a:r>
              <a:rPr lang="en-GB" sz="2400"/>
              <a:t>subset[subSize] :=</a:t>
            </a:r>
            <a:r>
              <a:rPr lang="en-IN" sz="2400"/>
              <a:t> </a:t>
            </a:r>
            <a:r>
              <a:rPr lang="en-GB" sz="2400"/>
              <a:t>set[i]          </a:t>
            </a:r>
            <a:endParaRPr lang="en-IN" sz="2400"/>
          </a:p>
          <a:p>
            <a:pPr marL="82550" indent="0">
              <a:buNone/>
            </a:pPr>
            <a:r>
              <a:rPr lang="en-IN" sz="2400"/>
              <a:t>    </a:t>
            </a:r>
            <a:r>
              <a:rPr lang="en-GB" sz="2400"/>
              <a:t>subSetSum(set, subset, n, subSize+1, total+set[i], i+1, </a:t>
            </a:r>
            <a:r>
              <a:rPr lang="en-IN" sz="2400"/>
              <a:t> </a:t>
            </a:r>
            <a:r>
              <a:rPr lang="en-GB" sz="2400"/>
              <a:t>sum)      </a:t>
            </a:r>
            <a:endParaRPr lang="en-IN" sz="2400"/>
          </a:p>
          <a:p>
            <a:pPr marL="82550" indent="0">
              <a:buNone/>
            </a:pPr>
            <a:r>
              <a:rPr lang="en-GB" sz="2400"/>
              <a:t> done </a:t>
            </a:r>
            <a:endParaRPr lang="en-IN" sz="2400"/>
          </a:p>
          <a:p>
            <a:pPr marL="82550" indent="0">
              <a:buNone/>
            </a:pPr>
            <a:r>
              <a:rPr lang="en-GB" sz="2400"/>
              <a:t>End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9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C4D0-ABB1-4B63-B883-15A0C9D2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BFE5-0D22-417A-8847-4B0D4275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066800"/>
            <a:ext cx="7499350" cy="3048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Backtracking is a technique used to solve problems with a large search space, by systematically trying and eliminating possibilities.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standard example of backtracking would be going through a maze.  </a:t>
            </a:r>
          </a:p>
          <a:p>
            <a:pPr lvl="1">
              <a:defRPr/>
            </a:pPr>
            <a:r>
              <a:rPr lang="en-US" dirty="0"/>
              <a:t>At some point in a maze, you might have two options of which direction to go: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1.png">
            <a:extLst>
              <a:ext uri="{FF2B5EF4-FFF2-40B4-BE49-F238E27FC236}">
                <a16:creationId xmlns:a16="http://schemas.microsoft.com/office/drawing/2014/main" id="{BBB5D9B3-5541-48C7-A671-783EDD201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648200"/>
            <a:ext cx="1859838" cy="190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351FE-D09E-47F1-A4F2-1F7541D6E707}"/>
              </a:ext>
            </a:extLst>
          </p:cNvPr>
          <p:cNvSpPr txBox="1">
            <a:spLocks noChangeArrowheads="1"/>
          </p:cNvSpPr>
          <p:nvPr/>
        </p:nvSpPr>
        <p:spPr bwMode="auto">
          <a:xfrm rot="-1727400">
            <a:off x="2306638" y="4210050"/>
            <a:ext cx="1465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8D140-089B-4412-BB77-E9A4E290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76800"/>
            <a:ext cx="1328738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88644-CC42-4DA4-B02F-674B2B79C5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63838" y="5846762"/>
            <a:ext cx="1455738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i="1">
                <a:solidFill>
                  <a:srgbClr val="7030A0"/>
                </a:solidFill>
              </a:rPr>
              <a:t>Portion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977997-3AF9-4205-A459-B6A6B1EC1467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3135313" y="4659313"/>
            <a:ext cx="461962" cy="43021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08EC-3FDF-421B-B914-D594FB33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Backtracking</a:t>
            </a:r>
          </a:p>
        </p:txBody>
      </p:sp>
      <p:pic>
        <p:nvPicPr>
          <p:cNvPr id="11267" name="Picture 3" descr="maze1.png">
            <a:extLst>
              <a:ext uri="{FF2B5EF4-FFF2-40B4-BE49-F238E27FC236}">
                <a16:creationId xmlns:a16="http://schemas.microsoft.com/office/drawing/2014/main" id="{1E9C0BE7-C43A-4437-8DE5-28E540123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866900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>
            <a:extLst>
              <a:ext uri="{FF2B5EF4-FFF2-40B4-BE49-F238E27FC236}">
                <a16:creationId xmlns:a16="http://schemas.microsoft.com/office/drawing/2014/main" id="{35175845-6677-4971-8EA7-3ACA1373D6EE}"/>
              </a:ext>
            </a:extLst>
          </p:cNvPr>
          <p:cNvSpPr txBox="1">
            <a:spLocks noChangeArrowheads="1"/>
          </p:cNvSpPr>
          <p:nvPr/>
        </p:nvSpPr>
        <p:spPr bwMode="auto">
          <a:xfrm rot="-1727400">
            <a:off x="4914900" y="1276350"/>
            <a:ext cx="146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11269" name="TextBox 5">
            <a:extLst>
              <a:ext uri="{FF2B5EF4-FFF2-40B4-BE49-F238E27FC236}">
                <a16:creationId xmlns:a16="http://schemas.microsoft.com/office/drawing/2014/main" id="{BA1544D8-7AFF-4637-949E-2AE45304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2095500"/>
            <a:ext cx="1338263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7030A0"/>
                </a:solidFill>
              </a:rPr>
              <a:t>Portion B</a:t>
            </a:r>
          </a:p>
        </p:txBody>
      </p:sp>
      <p:sp>
        <p:nvSpPr>
          <p:cNvPr id="11270" name="TextBox 6">
            <a:extLst>
              <a:ext uri="{FF2B5EF4-FFF2-40B4-BE49-F238E27FC236}">
                <a16:creationId xmlns:a16="http://schemas.microsoft.com/office/drawing/2014/main" id="{36BD345D-B669-4920-B06F-1D558D4CE4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79219" y="3369469"/>
            <a:ext cx="1444625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i="1">
                <a:solidFill>
                  <a:srgbClr val="0070C0"/>
                </a:solidFill>
              </a:rPr>
              <a:t>Portion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0F0427-F069-40A3-BC72-AD3938354DDD}"/>
              </a:ext>
            </a:extLst>
          </p:cNvPr>
          <p:cNvCxnSpPr>
            <a:stCxn id="11268" idx="2"/>
          </p:cNvCxnSpPr>
          <p:nvPr/>
        </p:nvCxnSpPr>
        <p:spPr>
          <a:xfrm rot="16200000" flipH="1">
            <a:off x="5568157" y="1899444"/>
            <a:ext cx="614362" cy="23495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67B37E-0A1C-4CB2-9B41-8116B8F9093B}"/>
              </a:ext>
            </a:extLst>
          </p:cNvPr>
          <p:cNvSpPr txBox="1">
            <a:spLocks/>
          </p:cNvSpPr>
          <p:nvPr/>
        </p:nvSpPr>
        <p:spPr bwMode="auto">
          <a:xfrm>
            <a:off x="762000" y="990600"/>
            <a:ext cx="426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</a:rPr>
              <a:t>One strategy </a:t>
            </a:r>
            <a:r>
              <a:rPr lang="en-US" sz="2800" dirty="0">
                <a:latin typeface="Arial" charset="0"/>
              </a:rPr>
              <a:t>would be to try going through </a:t>
            </a:r>
            <a:r>
              <a:rPr lang="en-US" sz="2800" b="1" dirty="0">
                <a:solidFill>
                  <a:srgbClr val="0070C0"/>
                </a:solidFill>
                <a:latin typeface="Arial" charset="0"/>
              </a:rPr>
              <a:t>Portion A</a:t>
            </a:r>
            <a:r>
              <a:rPr lang="en-US" sz="2800" dirty="0">
                <a:latin typeface="Arial" charset="0"/>
              </a:rPr>
              <a:t> of the maze.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>
                <a:latin typeface="Arial" charset="0"/>
              </a:rPr>
              <a:t>If you get stuck before you find your way out, then you </a:t>
            </a:r>
            <a:r>
              <a:rPr lang="en-US" sz="2400" b="1" i="1" dirty="0">
                <a:latin typeface="Arial" charset="0"/>
              </a:rPr>
              <a:t>"backtrack"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to the junction.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Arial" charset="0"/>
              </a:rPr>
              <a:t>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latin typeface="Arial" charset="0"/>
              </a:rPr>
              <a:t>At this point in time you know that </a:t>
            </a:r>
            <a:r>
              <a:rPr lang="en-US" sz="2800" b="1" dirty="0">
                <a:solidFill>
                  <a:srgbClr val="0070C0"/>
                </a:solidFill>
                <a:latin typeface="Arial" charset="0"/>
              </a:rPr>
              <a:t>Portion A </a:t>
            </a:r>
            <a:r>
              <a:rPr lang="en-US" sz="2800" dirty="0">
                <a:latin typeface="Arial" charset="0"/>
              </a:rPr>
              <a:t>will </a:t>
            </a:r>
            <a:r>
              <a:rPr lang="en-US" sz="2800" b="1" i="1" dirty="0">
                <a:latin typeface="Arial" charset="0"/>
              </a:rPr>
              <a:t>NOT</a:t>
            </a:r>
            <a:r>
              <a:rPr lang="en-US" sz="2800" dirty="0">
                <a:latin typeface="Arial" charset="0"/>
              </a:rPr>
              <a:t> lead you out of the maze,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>
                <a:latin typeface="Arial" charset="0"/>
              </a:rPr>
              <a:t>so you then start searching in </a:t>
            </a:r>
            <a:r>
              <a:rPr lang="en-US" sz="2400" b="1" dirty="0">
                <a:solidFill>
                  <a:srgbClr val="7030A0"/>
                </a:solidFill>
                <a:latin typeface="Arial" charset="0"/>
              </a:rPr>
              <a:t>Portion B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F6-A254-478B-975B-09805B9C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3B4E-10FA-42C3-B868-BABB6120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4419600" cy="5943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Clearly, at a single junction you could have even more than 2 choices.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backtracking strategy says to try each choice, one after the other, </a:t>
            </a:r>
          </a:p>
          <a:p>
            <a:pPr lvl="1">
              <a:defRPr/>
            </a:pPr>
            <a:r>
              <a:rPr lang="en-US" dirty="0"/>
              <a:t>if you ever get stuck, </a:t>
            </a:r>
            <a:r>
              <a:rPr lang="en-US" b="1" i="1" dirty="0"/>
              <a:t>"backtrack"</a:t>
            </a:r>
            <a:r>
              <a:rPr lang="en-US" b="1" dirty="0"/>
              <a:t> </a:t>
            </a:r>
            <a:r>
              <a:rPr lang="en-US" dirty="0"/>
              <a:t>to the junction and try the next choice.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you try all choices and never found a way out, then there IS no solution to the maze.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2.png">
            <a:extLst>
              <a:ext uri="{FF2B5EF4-FFF2-40B4-BE49-F238E27FC236}">
                <a16:creationId xmlns:a16="http://schemas.microsoft.com/office/drawing/2014/main" id="{B4D390CB-5B1C-40EC-939F-5658E98C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362200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B7877-B55B-4571-81AE-DB6664F3411D}"/>
              </a:ext>
            </a:extLst>
          </p:cNvPr>
          <p:cNvSpPr txBox="1"/>
          <p:nvPr/>
        </p:nvSpPr>
        <p:spPr>
          <a:xfrm rot="20330493">
            <a:off x="6518275" y="3621088"/>
            <a:ext cx="1582738" cy="522287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Junction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D1DA4-98A3-42A3-9670-0EBF91E4A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4196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A112A-6D28-4D12-94CF-963FD1BC92A9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593806" y="3936207"/>
            <a:ext cx="446087" cy="825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9D6B9F-D88B-49B0-99A0-3DF25A222C6F}"/>
              </a:ext>
            </a:extLst>
          </p:cNvPr>
          <p:cNvSpPr txBox="1"/>
          <p:nvPr/>
        </p:nvSpPr>
        <p:spPr>
          <a:xfrm>
            <a:off x="8050213" y="4038600"/>
            <a:ext cx="407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61F2D-C63D-4F08-8A96-2DA8CDC8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7244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>
                <a:solidFill>
                  <a:srgbClr val="7030A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176F-8540-4185-8633-53B3E06F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Eight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173F-2F88-4190-A59A-FD3F5BA0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66800"/>
            <a:ext cx="46482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Find an arrangement of </a:t>
            </a:r>
            <a:r>
              <a:rPr lang="en-US" b="1" dirty="0"/>
              <a:t>8 </a:t>
            </a:r>
            <a:r>
              <a:rPr lang="en-US" dirty="0"/>
              <a:t>queens on a single chess board such that no two queens are attacking one another.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chess, queens can move all the way down any row, column or diagonal (so long as no pieces are in the way).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Due to the first two restrictions, it's clear that each row and column of the board will have exactly one queen.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CBC797-587B-457C-83B0-E2D31010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81200"/>
            <a:ext cx="30289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CB87-4A21-4A66-8AB3-EEE7E72C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4572000" cy="5867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The backtracking strategy is as follows: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Place a queen on the first available square in row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Move onto the next row, placing a queen on the first available square there (that doesn't conflict with the previously placed queens).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Continue in this fashion until either: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/>
              <a:t>you have solved the problem, or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/>
              <a:t>you get stuck. </a:t>
            </a:r>
          </a:p>
          <a:p>
            <a:pPr marL="1328738" lvl="3" indent="-514350">
              <a:defRPr/>
            </a:pPr>
            <a:r>
              <a:rPr lang="en-US" dirty="0"/>
              <a:t>When you get stuck, remove the queens that got you there, until you get to a row where there is another valid square to try.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650FB8-A4A4-4DEB-B257-70DF3A1C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Eight Queens Problem</a:t>
            </a:r>
          </a:p>
        </p:txBody>
      </p:sp>
      <p:pic>
        <p:nvPicPr>
          <p:cNvPr id="14341" name="Picture 5" descr="chess_board.png">
            <a:extLst>
              <a:ext uri="{FF2B5EF4-FFF2-40B4-BE49-F238E27FC236}">
                <a16:creationId xmlns:a16="http://schemas.microsoft.com/office/drawing/2014/main" id="{1CBBC2CF-9890-4AAB-B0A4-479717BC6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3529013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19D16-387B-4719-98DC-97B881DA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9398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BD3FD-FC28-4E51-94BF-E438B2DE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970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B2083-48B6-4E6B-9757-1B1AA107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542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D11CE-1BD7-4B3C-9281-DAD7EC9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352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9D05D-B643-4854-89DA-7F09A92FD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6924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DAFA7-1CCF-4407-8007-8B16050EF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78B7-B45B-4301-9F3F-293FAF578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05200"/>
            <a:ext cx="2259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i="1">
                <a:solidFill>
                  <a:srgbClr val="D0303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66F7-6A17-44EA-A298-70B7E0F9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867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Eight Queens Problem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76214EE-9097-4446-8F7D-A28E3C1D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04" y="1633577"/>
            <a:ext cx="7499350" cy="4800600"/>
          </a:xfrm>
        </p:spPr>
        <p:txBody>
          <a:bodyPr/>
          <a:lstStyle/>
          <a:p>
            <a:r>
              <a:rPr lang="en-US" altLang="en-US"/>
              <a:t>When we carry out backtracking, an easy way to visualize what is going on is a tree that shows all the different possibilities that have been tried.</a:t>
            </a:r>
          </a:p>
          <a:p>
            <a:r>
              <a:rPr lang="en-US" altLang="en-US"/>
              <a:t>On the board we will show a visual representation of solving the 4 Queens problem (placing 4 queens on a 4x4 board where no two attack one another).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B490-E603-4C7C-A9A8-5CFB34CE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Eight 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E844-2E33-4D69-A62C-4E106841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neat thing about coding up backtracking, is that it can be done recursively, without having to do all the bookkeeping at once.</a:t>
            </a:r>
          </a:p>
          <a:p>
            <a:pPr lvl="1"/>
            <a:r>
              <a:rPr lang="en-US" altLang="en-US"/>
              <a:t>Instead, the stack or recursive calls does most of the bookkeeping </a:t>
            </a:r>
          </a:p>
          <a:p>
            <a:pPr lvl="1"/>
            <a:r>
              <a:rPr lang="en-US" altLang="en-US"/>
              <a:t>(ie, keeping track of which queens we've placed, and which combinations we've tried so far, etc.)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</TotalTime>
  <Words>1245</Words>
  <Application>Microsoft Office PowerPoint</Application>
  <PresentationFormat>On-screen Show (4:3)</PresentationFormat>
  <Paragraphs>136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Unit 5 : Backtracking</vt:lpstr>
      <vt:lpstr>PowerPoint Presentation</vt:lpstr>
      <vt:lpstr>Backtracking</vt:lpstr>
      <vt:lpstr>Backtracking</vt:lpstr>
      <vt:lpstr>Backtracking</vt:lpstr>
      <vt:lpstr>Backtracking – Eight Queens Problem</vt:lpstr>
      <vt:lpstr>Backtracking – Eight Queens Problem</vt:lpstr>
      <vt:lpstr>Backtracking – Eight Queens Problem</vt:lpstr>
      <vt:lpstr>Backtracking – Eight Queens Problem</vt:lpstr>
      <vt:lpstr>PowerPoint Presentation</vt:lpstr>
      <vt:lpstr>Sudoku and Backtracking</vt:lpstr>
      <vt:lpstr>Mazes and Backtracking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Sarah</dc:creator>
  <cp:lastModifiedBy>pooja.v.85@gmail.com</cp:lastModifiedBy>
  <cp:revision>395</cp:revision>
  <dcterms:created xsi:type="dcterms:W3CDTF">2006-08-16T00:00:00Z</dcterms:created>
  <dcterms:modified xsi:type="dcterms:W3CDTF">2021-10-18T11:32:47Z</dcterms:modified>
</cp:coreProperties>
</file>