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60" r:id="rId6"/>
    <p:sldId id="259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Business Communication and Spontaneous Speaking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</a:t>
            </a:r>
            <a:r>
              <a:rPr lang="en-GB" dirty="0" err="1" smtClean="0"/>
              <a:t>Poonam</a:t>
            </a:r>
            <a:r>
              <a:rPr lang="en-GB" dirty="0" smtClean="0"/>
              <a:t> Hans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2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Reason?!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b="1" i="1" dirty="0" smtClean="0"/>
          </a:p>
          <a:p>
            <a:pPr marL="0" indent="0">
              <a:buNone/>
            </a:pPr>
            <a:r>
              <a:rPr lang="en-GB" b="1" i="1" dirty="0" smtClean="0"/>
              <a:t>Anxiety</a:t>
            </a:r>
            <a:r>
              <a:rPr lang="en-GB" dirty="0" smtClean="0"/>
              <a:t> </a:t>
            </a:r>
            <a:r>
              <a:rPr lang="en-GB" dirty="0"/>
              <a:t>is your body's natural response to stress. It's a feeling of fear or apprehension about what's to come.</a:t>
            </a:r>
          </a:p>
          <a:p>
            <a:endParaRPr lang="en-GB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78" y="2286000"/>
            <a:ext cx="5865925" cy="40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Anxiety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important to have a control over anxiety in order to remove any hindrances that one’s brain causes when he/she is in the spotlight. </a:t>
            </a:r>
          </a:p>
          <a:p>
            <a:r>
              <a:rPr lang="en-GB" dirty="0" smtClean="0"/>
              <a:t>The Techniques for anxiety management:</a:t>
            </a:r>
          </a:p>
          <a:p>
            <a:r>
              <a:rPr lang="en-GB" dirty="0" smtClean="0"/>
              <a:t>1. Greet </a:t>
            </a:r>
            <a:r>
              <a:rPr lang="en-GB" dirty="0"/>
              <a:t>your anxiety</a:t>
            </a:r>
          </a:p>
          <a:p>
            <a:r>
              <a:rPr lang="en-GB" dirty="0" smtClean="0"/>
              <a:t>2. Spontaneous </a:t>
            </a:r>
            <a:r>
              <a:rPr lang="en-GB" dirty="0"/>
              <a:t>speaking is a conversation not performance</a:t>
            </a:r>
          </a:p>
          <a:p>
            <a:r>
              <a:rPr lang="en-GB" dirty="0" smtClean="0"/>
              <a:t>3. Orientation </a:t>
            </a:r>
            <a:r>
              <a:rPr lang="en-GB" dirty="0"/>
              <a:t>of time (Be in the present)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9" y="2933700"/>
            <a:ext cx="3923885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Greet your anxiety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dirty="0"/>
              <a:t>Welcome your anxiety, accept and normalise it.</a:t>
            </a:r>
          </a:p>
          <a:p>
            <a:r>
              <a:rPr lang="en-GB" dirty="0"/>
              <a:t>Try </a:t>
            </a:r>
            <a:r>
              <a:rPr lang="en-GB" dirty="0" smtClean="0"/>
              <a:t>to get anxiety in your comfort zone.</a:t>
            </a:r>
            <a:endParaRPr lang="en-GB" dirty="0"/>
          </a:p>
          <a:p>
            <a:r>
              <a:rPr lang="en-GB" dirty="0"/>
              <a:t>Don’t be overwhelmed.</a:t>
            </a:r>
          </a:p>
          <a:p>
            <a:r>
              <a:rPr lang="en-GB" dirty="0"/>
              <a:t>Stay calm.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2286000"/>
            <a:ext cx="610362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Conversation not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84832"/>
            <a:ext cx="10088880" cy="4407408"/>
          </a:xfrm>
        </p:spPr>
        <p:txBody>
          <a:bodyPr numCol="2"/>
          <a:lstStyle/>
          <a:p>
            <a:r>
              <a:rPr lang="en-GB" dirty="0"/>
              <a:t>Train yourself into thinking of spontaneous speaking as an opportunity to convey your thoughts with others. </a:t>
            </a:r>
          </a:p>
          <a:p>
            <a:r>
              <a:rPr lang="en-GB" dirty="0"/>
              <a:t>Interact with the audience, ask them questions, engage them in activities to grab their attention and involve them by giving them an opportunity to communicate with you.</a:t>
            </a:r>
          </a:p>
          <a:p>
            <a:r>
              <a:rPr lang="en-GB" dirty="0"/>
              <a:t>Use conversational language. Don’t use language that is highly technical in nature or involves high vocabulary. Communicate using simple terms to be an effective speaker and beat anxiety.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53" y="2084832"/>
            <a:ext cx="5013007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5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Orientation of time (be in the present)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Anxiety’s sole cause is the unpredictable consequence of the future.</a:t>
            </a:r>
          </a:p>
          <a:p>
            <a:r>
              <a:rPr lang="en-GB" dirty="0"/>
              <a:t>Humans tend to be more pessimistic than optimistic.</a:t>
            </a:r>
          </a:p>
          <a:p>
            <a:r>
              <a:rPr lang="en-GB" dirty="0"/>
              <a:t>Forget about the future, be in the present.</a:t>
            </a:r>
          </a:p>
          <a:p>
            <a:r>
              <a:rPr lang="en-GB" dirty="0"/>
              <a:t>The consequence is a result of your present actions.</a:t>
            </a:r>
          </a:p>
          <a:p>
            <a:r>
              <a:rPr lang="en-GB" b="1" dirty="0" smtClean="0"/>
              <a:t>ACTIVITY: </a:t>
            </a:r>
            <a:r>
              <a:rPr lang="en-GB" dirty="0" smtClean="0"/>
              <a:t>Tongue Twister!</a:t>
            </a:r>
            <a:endParaRPr lang="en-GB" dirty="0"/>
          </a:p>
          <a:p>
            <a:r>
              <a:rPr lang="en-GB" dirty="0" smtClean="0"/>
              <a:t>Tongue </a:t>
            </a:r>
            <a:r>
              <a:rPr lang="en-GB" dirty="0"/>
              <a:t>twister will make you </a:t>
            </a:r>
            <a:r>
              <a:rPr lang="en-GB" dirty="0" smtClean="0"/>
              <a:t>concentrate on your pronunciation skills, indirectly dragging your mind from thinking about the future to the present and </a:t>
            </a:r>
            <a:r>
              <a:rPr lang="en-GB" dirty="0"/>
              <a:t>warm up your </a:t>
            </a:r>
            <a:r>
              <a:rPr lang="en-GB" dirty="0" smtClean="0"/>
              <a:t>voice up!!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775" y="1932432"/>
            <a:ext cx="1890224" cy="23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rules to speaking spontaneously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important to be able to convey the message you wanted to convey effectively and spontaneously without compromising any details of the information.</a:t>
            </a:r>
          </a:p>
          <a:p>
            <a:r>
              <a:rPr lang="en-GB" dirty="0" smtClean="0"/>
              <a:t>To achieve the same one must follow the ground rules to speak spontaneously:</a:t>
            </a:r>
          </a:p>
          <a:p>
            <a:pPr>
              <a:buFont typeface="+mj-lt"/>
              <a:buAutoNum type="arabicPeriod"/>
            </a:pPr>
            <a:r>
              <a:rPr lang="en-GB" dirty="0"/>
              <a:t>Get out of your own way.</a:t>
            </a:r>
          </a:p>
          <a:p>
            <a:pPr>
              <a:buFont typeface="+mj-lt"/>
              <a:buAutoNum type="arabicPeriod"/>
            </a:pPr>
            <a:r>
              <a:rPr lang="en-GB" dirty="0"/>
              <a:t>See speaking as an opportunity and not a challenge.</a:t>
            </a:r>
          </a:p>
          <a:p>
            <a:pPr>
              <a:buFont typeface="+mj-lt"/>
              <a:buAutoNum type="arabicPeriod"/>
            </a:pPr>
            <a:r>
              <a:rPr lang="en-GB" dirty="0"/>
              <a:t>Slow Down and Listen.</a:t>
            </a:r>
          </a:p>
          <a:p>
            <a:pPr>
              <a:buFont typeface="+mj-lt"/>
              <a:buAutoNum type="arabicPeriod"/>
            </a:pPr>
            <a:r>
              <a:rPr lang="en-GB" dirty="0"/>
              <a:t>Tell a story</a:t>
            </a:r>
          </a:p>
        </p:txBody>
      </p:sp>
    </p:spTree>
    <p:extLst>
      <p:ext uri="{BB962C8B-B14F-4D97-AF65-F5344CB8AC3E}">
        <p14:creationId xmlns:p14="http://schemas.microsoft.com/office/powerpoint/2010/main" val="132895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1: get out of your own way!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Expectations </a:t>
            </a:r>
            <a:r>
              <a:rPr lang="en-GB" dirty="0"/>
              <a:t>are the villain!</a:t>
            </a:r>
          </a:p>
          <a:p>
            <a:pPr marL="0" indent="0">
              <a:buNone/>
            </a:pPr>
            <a:r>
              <a:rPr lang="en-GB" dirty="0"/>
              <a:t>Aim to achieve the best but avoid expecting things to happen definitely in the future. Future is unpredictable, don’t pressurise yourself.</a:t>
            </a:r>
          </a:p>
          <a:p>
            <a:r>
              <a:rPr lang="en-GB" dirty="0" smtClean="0"/>
              <a:t>2. Train </a:t>
            </a:r>
            <a:r>
              <a:rPr lang="en-GB" dirty="0"/>
              <a:t>your brain.</a:t>
            </a:r>
          </a:p>
          <a:p>
            <a:pPr marL="0" indent="0">
              <a:buNone/>
            </a:pPr>
            <a:r>
              <a:rPr lang="en-GB" dirty="0"/>
              <a:t>Your brain has muscle memory which creates patterns and restricts your vision to just one dimension of things, try to think out of the box by practising.</a:t>
            </a:r>
          </a:p>
          <a:p>
            <a:pPr marL="0" indent="0">
              <a:buNone/>
            </a:pPr>
            <a:r>
              <a:rPr lang="en-GB" dirty="0"/>
              <a:t>The restrictive memory causes frictions in the process of spontaneous situations and one ends up putting too much pressure on </a:t>
            </a:r>
            <a:r>
              <a:rPr lang="en-GB" dirty="0" smtClean="0"/>
              <a:t>their </a:t>
            </a:r>
            <a:r>
              <a:rPr lang="en-GB" dirty="0"/>
              <a:t>brain which will ultimately prevent you from acting spontaneously.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54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2: speaking is an opportunity not a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GB" dirty="0"/>
              <a:t>Spontaneous speaking is often thought of as a challenge.</a:t>
            </a:r>
          </a:p>
          <a:p>
            <a:r>
              <a:rPr lang="en-GB" dirty="0"/>
              <a:t>One should disregard that thought and view speaking as an opportunity.</a:t>
            </a:r>
          </a:p>
          <a:p>
            <a:r>
              <a:rPr lang="en-GB" dirty="0"/>
              <a:t>Opportunity is positive and keeps one’s shoulder burden free.</a:t>
            </a:r>
          </a:p>
          <a:p>
            <a:r>
              <a:rPr lang="en-GB" dirty="0"/>
              <a:t>Challenge is negative and makes one fear from failing to communicate effectively.</a:t>
            </a:r>
          </a:p>
          <a:p>
            <a:r>
              <a:rPr lang="en-GB" dirty="0"/>
              <a:t>Examples on how spontaneous speaking is an opportunity:</a:t>
            </a:r>
          </a:p>
          <a:p>
            <a:pPr marL="0" indent="0">
              <a:buNone/>
            </a:pPr>
            <a:r>
              <a:rPr lang="en-GB" dirty="0"/>
              <a:t>1. Networking meetings</a:t>
            </a:r>
          </a:p>
          <a:p>
            <a:pPr marL="0" indent="0">
              <a:buNone/>
            </a:pPr>
            <a:r>
              <a:rPr lang="en-GB" dirty="0"/>
              <a:t>2. Conferences</a:t>
            </a:r>
          </a:p>
          <a:p>
            <a:pPr marL="0" indent="0">
              <a:buNone/>
            </a:pPr>
            <a:r>
              <a:rPr lang="en-GB" dirty="0"/>
              <a:t>3. Career fairs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63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2: speaking is an opportunity not 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secret of success is to be ready when your opportunity Comes.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72" y="2910840"/>
            <a:ext cx="53604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3: Slow Down and 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Cater to the audience by listening to them.</a:t>
            </a:r>
          </a:p>
          <a:p>
            <a:r>
              <a:rPr lang="en-GB" dirty="0"/>
              <a:t>A conversation is a two way process and to communicate effectively, one must know what information he/she needs to give out as per the requirement of the audience.</a:t>
            </a:r>
          </a:p>
          <a:p>
            <a:r>
              <a:rPr lang="en-GB" dirty="0"/>
              <a:t>Don’t practise selective listening as that will make you transmit wrong information and will confuse your audience.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3967545"/>
            <a:ext cx="4514850" cy="23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4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 smtClean="0"/>
              <a:t>What is Communication?</a:t>
            </a:r>
          </a:p>
          <a:p>
            <a:pPr marL="457200" indent="-457200">
              <a:buAutoNum type="arabicPeriod"/>
            </a:pPr>
            <a:r>
              <a:rPr lang="en-GB" dirty="0" smtClean="0"/>
              <a:t>Process of Communication</a:t>
            </a:r>
          </a:p>
          <a:p>
            <a:pPr marL="457200" indent="-457200">
              <a:buAutoNum type="arabicPeriod"/>
            </a:pPr>
            <a:r>
              <a:rPr lang="en-GB" dirty="0" smtClean="0"/>
              <a:t>Types of Communication</a:t>
            </a:r>
          </a:p>
          <a:p>
            <a:pPr marL="457200" indent="-457200">
              <a:buAutoNum type="arabicPeriod"/>
            </a:pPr>
            <a:r>
              <a:rPr lang="en-GB" dirty="0" smtClean="0"/>
              <a:t>What </a:t>
            </a:r>
            <a:r>
              <a:rPr lang="en-GB" dirty="0"/>
              <a:t>is Spontaneous Communication?</a:t>
            </a:r>
          </a:p>
          <a:p>
            <a:pPr>
              <a:buFont typeface="+mj-lt"/>
              <a:buAutoNum type="arabicPeriod"/>
            </a:pPr>
            <a:r>
              <a:rPr lang="en-GB" dirty="0"/>
              <a:t>Anxiety Management and techniques.</a:t>
            </a:r>
          </a:p>
          <a:p>
            <a:pPr>
              <a:buFont typeface="+mj-lt"/>
              <a:buAutoNum type="arabicPeriod"/>
            </a:pPr>
            <a:r>
              <a:rPr lang="en-GB" dirty="0"/>
              <a:t>Ground Rules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76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4: Tell 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the information before sharing it with the audience.</a:t>
            </a:r>
          </a:p>
          <a:p>
            <a:r>
              <a:rPr lang="en-GB" dirty="0"/>
              <a:t>Create a flow between them and interrelate information to keep the audience engaged.</a:t>
            </a:r>
          </a:p>
          <a:p>
            <a:r>
              <a:rPr lang="en-GB" dirty="0"/>
              <a:t>Basic structure that one can use to convey information.</a:t>
            </a:r>
          </a:p>
          <a:p>
            <a:pPr marL="0" indent="0">
              <a:buNone/>
            </a:pPr>
            <a:r>
              <a:rPr lang="en-GB" dirty="0"/>
              <a:t>Introduction</a:t>
            </a:r>
          </a:p>
          <a:p>
            <a:pPr marL="0" indent="0">
              <a:buNone/>
            </a:pPr>
            <a:r>
              <a:rPr lang="en-GB" dirty="0"/>
              <a:t>Body</a:t>
            </a:r>
          </a:p>
          <a:p>
            <a:pPr marL="0" indent="0">
              <a:buNone/>
            </a:pPr>
            <a:r>
              <a:rPr lang="en-GB" dirty="0"/>
              <a:t>Conclusion. 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 Letters, Reports etc.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59" y="3995313"/>
            <a:ext cx="4972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0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82" y="2640352"/>
            <a:ext cx="9720072" cy="1499616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01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Communication?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Communication is the act of sharing or exchanging the information, ideas or feelings.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89" y="2947035"/>
            <a:ext cx="8058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0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Of Communication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456" y="2349500"/>
            <a:ext cx="75152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1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Types of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r>
              <a:rPr lang="en-GB" b="1" dirty="0" smtClean="0"/>
              <a:t>There are 2 types of communication:</a:t>
            </a:r>
            <a:endParaRPr lang="en-GB" b="1" dirty="0"/>
          </a:p>
          <a:p>
            <a:r>
              <a:rPr lang="en-GB" b="1" dirty="0" smtClean="0"/>
              <a:t>1. Verbal </a:t>
            </a:r>
            <a:r>
              <a:rPr lang="en-GB" b="1" dirty="0"/>
              <a:t>communication</a:t>
            </a:r>
            <a:r>
              <a:rPr lang="en-GB" dirty="0"/>
              <a:t> refers to the production of spoken language to send an intentional message to a listener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2. Non-verbal </a:t>
            </a:r>
            <a:r>
              <a:rPr lang="en-GB" b="1" dirty="0"/>
              <a:t>communication</a:t>
            </a:r>
            <a:r>
              <a:rPr lang="en-GB" dirty="0"/>
              <a:t> includes facial expressions, the tone and pitch of the voice, gestures displayed through body language </a:t>
            </a:r>
            <a:r>
              <a:rPr lang="en-GB" dirty="0" smtClean="0"/>
              <a:t>and </a:t>
            </a:r>
            <a:r>
              <a:rPr lang="en-GB" dirty="0"/>
              <a:t>the physical distance between the </a:t>
            </a:r>
            <a:r>
              <a:rPr lang="en-GB" dirty="0" smtClean="0"/>
              <a:t>communicators.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2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Communication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740" y="1932044"/>
            <a:ext cx="5214235" cy="47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Spontaneous speaking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en-GB" b="1" dirty="0" smtClean="0"/>
              <a:t>What is Spontaneous Speaking?</a:t>
            </a:r>
          </a:p>
          <a:p>
            <a:pPr algn="just"/>
            <a:r>
              <a:rPr lang="en-GB" dirty="0"/>
              <a:t>Spoken language that occurs without prompting or during an unstructured conversation.</a:t>
            </a:r>
          </a:p>
          <a:p>
            <a:pPr algn="just"/>
            <a:r>
              <a:rPr lang="en-GB" dirty="0"/>
              <a:t>Examples: General Conversations, Personal Interviews, Networking sessions etc.</a:t>
            </a:r>
          </a:p>
          <a:p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2286000"/>
            <a:ext cx="498527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spontaneous speaking an important aspect of business communication?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Business Communication is the process of Communicating in a formal business environment through planned channels of communication.</a:t>
            </a:r>
          </a:p>
          <a:p>
            <a:r>
              <a:rPr lang="en-GB" dirty="0" smtClean="0"/>
              <a:t>Spontaneous speaking skills help the members of the organisation to communicate effectively and efficiently within the organisation and outside the organisation to ensure the smooth running of operations.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:</a:t>
            </a:r>
          </a:p>
          <a:p>
            <a:r>
              <a:rPr lang="en-GB" dirty="0" smtClean="0"/>
              <a:t> Sales Teams: makes sales calls, meetings etc.</a:t>
            </a:r>
          </a:p>
          <a:p>
            <a:r>
              <a:rPr lang="en-GB" dirty="0" smtClean="0"/>
              <a:t>PR Teams: communicate with people outside the organisation and act as the company spokespersons.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1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faced during spontaneous speaking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Fear</a:t>
            </a:r>
          </a:p>
          <a:p>
            <a:r>
              <a:rPr lang="en-GB" dirty="0" smtClean="0"/>
              <a:t>2. Nervousness </a:t>
            </a:r>
          </a:p>
          <a:p>
            <a:r>
              <a:rPr lang="en-GB" dirty="0"/>
              <a:t>3</a:t>
            </a:r>
            <a:r>
              <a:rPr lang="en-GB" dirty="0" smtClean="0"/>
              <a:t>. Uneasiness </a:t>
            </a:r>
          </a:p>
          <a:p>
            <a:r>
              <a:rPr lang="en-GB" dirty="0"/>
              <a:t>4</a:t>
            </a:r>
            <a:r>
              <a:rPr lang="en-GB" dirty="0" smtClean="0"/>
              <a:t>. Sense of Insecurity</a:t>
            </a:r>
          </a:p>
          <a:p>
            <a:r>
              <a:rPr lang="en-GB" dirty="0" smtClean="0"/>
              <a:t>5. Stomach Gurgling </a:t>
            </a:r>
          </a:p>
          <a:p>
            <a:r>
              <a:rPr lang="en-GB" dirty="0" smtClean="0"/>
              <a:t>6. Nausea </a:t>
            </a:r>
          </a:p>
          <a:p>
            <a:r>
              <a:rPr lang="en-GB" dirty="0" smtClean="0"/>
              <a:t>7. Perspiration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06" y="1676400"/>
            <a:ext cx="3879503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4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F86B21-33B9-4323-8D23-FFC6D278EDB9}"/>
</file>

<file path=customXml/itemProps2.xml><?xml version="1.0" encoding="utf-8"?>
<ds:datastoreItem xmlns:ds="http://schemas.openxmlformats.org/officeDocument/2006/customXml" ds:itemID="{0462561E-9FB7-48F4-8A02-05DE14B41DFC}"/>
</file>

<file path=customXml/itemProps3.xml><?xml version="1.0" encoding="utf-8"?>
<ds:datastoreItem xmlns:ds="http://schemas.openxmlformats.org/officeDocument/2006/customXml" ds:itemID="{981414E6-C8B0-4788-8B5E-469DFA2C3040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</TotalTime>
  <Words>930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Tw Cen MT</vt:lpstr>
      <vt:lpstr>Tw Cen MT Condensed</vt:lpstr>
      <vt:lpstr>Wingdings 3</vt:lpstr>
      <vt:lpstr>Integral</vt:lpstr>
      <vt:lpstr>Business Communication and Spontaneous Speaking</vt:lpstr>
      <vt:lpstr>CONTENT</vt:lpstr>
      <vt:lpstr>What is Communication?</vt:lpstr>
      <vt:lpstr>Process Of Communication</vt:lpstr>
      <vt:lpstr>Types of communication</vt:lpstr>
      <vt:lpstr>Types of Communication</vt:lpstr>
      <vt:lpstr>Spontaneous speaking</vt:lpstr>
      <vt:lpstr>Why is spontaneous speaking an important aspect of business communication?</vt:lpstr>
      <vt:lpstr>Problems faced during spontaneous speaking</vt:lpstr>
      <vt:lpstr>Reason?!</vt:lpstr>
      <vt:lpstr>Anxiety Management</vt:lpstr>
      <vt:lpstr>Greet your anxiety </vt:lpstr>
      <vt:lpstr>Conversation not performance</vt:lpstr>
      <vt:lpstr>Orientation of time (be in the present)</vt:lpstr>
      <vt:lpstr>Ground rules to speaking spontaneously</vt:lpstr>
      <vt:lpstr>Rule 1: get out of your own way!</vt:lpstr>
      <vt:lpstr>Rule 2: speaking is an opportunity not a challenge</vt:lpstr>
      <vt:lpstr>Rule 2: speaking is an opportunity not a challenge</vt:lpstr>
      <vt:lpstr>Rule 3: Slow Down and Listen</vt:lpstr>
      <vt:lpstr>Rule 4: Tell a Story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Communication</dc:title>
  <dc:creator>Ayush Hans</dc:creator>
  <cp:lastModifiedBy>Ayush Hans</cp:lastModifiedBy>
  <cp:revision>14</cp:revision>
  <dcterms:created xsi:type="dcterms:W3CDTF">2021-03-16T19:54:54Z</dcterms:created>
  <dcterms:modified xsi:type="dcterms:W3CDTF">2021-03-16T22:37:26Z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