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-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97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5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519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08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92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599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145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2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6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79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77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3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1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0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98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880CFB-F3E5-4262-99DC-5012485067CC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C99C5-655E-48C3-8B40-25B2272CC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00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BF0276518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Proposals&amp; graphics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5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sz="2800" dirty="0" smtClean="0"/>
              <a:t>Show your product or service in action</a:t>
            </a:r>
            <a:r>
              <a:rPr lang="en-US" sz="2800" b="1" dirty="0" smtClean="0"/>
              <a:t>.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477000" cy="434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86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IN" sz="2800" dirty="0"/>
              <a:t>Provide a </a:t>
            </a:r>
            <a:r>
              <a:rPr lang="en-IN" sz="2800" dirty="0" smtClean="0"/>
              <a:t>timeline</a:t>
            </a:r>
          </a:p>
          <a:p>
            <a:endParaRPr lang="en-US" b="1" dirty="0"/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73914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16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sz="2400" dirty="0"/>
              <a:t>Make pricing and other complex sections easy to understand</a:t>
            </a:r>
            <a:r>
              <a:rPr lang="en-US" sz="2400" dirty="0" smtClean="0"/>
              <a:t>.</a:t>
            </a:r>
          </a:p>
          <a:p>
            <a:r>
              <a:rPr lang="en-IN" sz="1800" dirty="0"/>
              <a:t>Most readers</a:t>
            </a:r>
            <a:r>
              <a:rPr lang="en-IN" sz="1800" dirty="0" smtClean="0">
                <a:effectLst/>
              </a:rPr>
              <a:t> jump straight to the pricing section after </a:t>
            </a:r>
            <a:r>
              <a:rPr lang="en-IN" sz="1800" dirty="0"/>
              <a:t>reading the </a:t>
            </a:r>
            <a:r>
              <a:rPr lang="en-IN" sz="1800" dirty="0" smtClean="0"/>
              <a:t>intro.</a:t>
            </a:r>
            <a:endParaRPr lang="en-US" sz="1800" dirty="0"/>
          </a:p>
          <a:p>
            <a:r>
              <a:rPr lang="en-IN" sz="1800" dirty="0"/>
              <a:t>You’ve got to make it understandable at a glance</a:t>
            </a:r>
            <a:r>
              <a:rPr lang="en-IN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858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54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IN" sz="2800" dirty="0"/>
              <a:t>Share social proof </a:t>
            </a:r>
            <a:r>
              <a:rPr lang="en-IN" sz="2800" dirty="0" smtClean="0"/>
              <a:t>in </a:t>
            </a:r>
            <a:r>
              <a:rPr lang="en-IN" sz="2800" dirty="0"/>
              <a:t>a visually appealing </a:t>
            </a:r>
            <a:r>
              <a:rPr lang="en-IN" sz="2800" dirty="0" smtClean="0"/>
              <a:t>design.</a:t>
            </a:r>
          </a:p>
          <a:p>
            <a:endParaRPr lang="en-US" sz="2800" dirty="0"/>
          </a:p>
          <a:p>
            <a:r>
              <a:rPr lang="en-US" sz="2400" dirty="0"/>
              <a:t>M</a:t>
            </a:r>
            <a:r>
              <a:rPr lang="en-US" sz="2400" dirty="0" smtClean="0"/>
              <a:t>ost people  find it hard to read through social proof that looks like a pile of mess. They wouldn’t read the praise you desperately want them to if you don’t present it to them in an appealing, clutter-free manner.</a:t>
            </a:r>
            <a:endParaRPr lang="en-IN" sz="2400" dirty="0" smtClean="0"/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508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Rule of Thumb Before Adding Graphics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Only add graphics to supplement your </a:t>
            </a:r>
            <a:r>
              <a:rPr lang="en-US" sz="2400" dirty="0" smtClean="0"/>
              <a:t>message.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when text is paired with visuals, it is </a:t>
            </a:r>
            <a:r>
              <a:rPr lang="en-US" sz="2400" dirty="0">
                <a:hlinkClick r:id="rId2"/>
              </a:rPr>
              <a:t>323% more likely to encourage viewers</a:t>
            </a:r>
            <a:r>
              <a:rPr lang="en-US" sz="2400" dirty="0"/>
              <a:t> to follow instructions provided than when text is at work </a:t>
            </a:r>
            <a:r>
              <a:rPr lang="en-US" sz="2400" dirty="0" smtClean="0"/>
              <a:t>only. But don’t overdo.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Make sure your graphics are consistent.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This means your design needs to have the same elements including a uniform color scheme from the landing page for your service to finalizing your business proposal. This will help your visitors get familiar with your branding, leaving a crisp and memorable impression.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157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graphics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 </a:t>
            </a:r>
            <a:r>
              <a:rPr lang="en-IN" dirty="0"/>
              <a:t>Charts and Graphs</a:t>
            </a:r>
          </a:p>
          <a:p>
            <a:pPr lvl="0"/>
            <a:r>
              <a:rPr lang="en-IN" dirty="0" smtClean="0"/>
              <a:t>Illustrations</a:t>
            </a:r>
            <a:endParaRPr lang="en-IN" b="1" dirty="0"/>
          </a:p>
          <a:p>
            <a:r>
              <a:rPr lang="en-IN" dirty="0" smtClean="0"/>
              <a:t>Images</a:t>
            </a:r>
            <a:endParaRPr lang="en-IN" dirty="0"/>
          </a:p>
          <a:p>
            <a:r>
              <a:rPr lang="en-IN" dirty="0" smtClean="0"/>
              <a:t>Tables</a:t>
            </a:r>
            <a:endParaRPr lang="en-IN" dirty="0"/>
          </a:p>
          <a:p>
            <a:r>
              <a:rPr lang="en-IN" dirty="0" smtClean="0"/>
              <a:t>Info graphics</a:t>
            </a:r>
            <a:endParaRPr lang="en-IN" dirty="0"/>
          </a:p>
          <a:p>
            <a:r>
              <a:rPr lang="en-IN" dirty="0" smtClean="0"/>
              <a:t>Icons</a:t>
            </a:r>
            <a:endParaRPr lang="en-IN" dirty="0"/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39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proposal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proposal is an offer by one party to provide product or service to another party in exchange for money.</a:t>
            </a:r>
          </a:p>
          <a:p>
            <a:r>
              <a:rPr lang="en-US" dirty="0"/>
              <a:t>Essentially, business proposals are similar to sales documents in the sense that they include an overview of how the business can help the client, a value proposition, scope of work, pricing estimates, expected completion dates, and project </a:t>
            </a:r>
            <a:r>
              <a:rPr lang="en-US" dirty="0" smtClean="0"/>
              <a:t>costs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05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 of proposals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Proposals have varied purposes with a wide or narrow scope. Few of the examples are :</a:t>
            </a:r>
          </a:p>
          <a:p>
            <a:r>
              <a:rPr lang="en-US" dirty="0" smtClean="0"/>
              <a:t>To conduct a research before developing an plastic mold factory in foreign country.</a:t>
            </a:r>
          </a:p>
          <a:p>
            <a:r>
              <a:rPr lang="en-US" dirty="0" smtClean="0"/>
              <a:t>Opening an overseas office.</a:t>
            </a:r>
          </a:p>
          <a:p>
            <a:r>
              <a:rPr lang="en-US" dirty="0" smtClean="0"/>
              <a:t>To survey areas for possible water resources.</a:t>
            </a:r>
          </a:p>
          <a:p>
            <a:r>
              <a:rPr lang="en-US" dirty="0" smtClean="0"/>
              <a:t>To construct parking slots, buildings, bridges, highways.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23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basic types of proposals are :</a:t>
            </a:r>
          </a:p>
          <a:p>
            <a:r>
              <a:rPr lang="en-US" dirty="0" smtClean="0"/>
              <a:t>Sales proposals: They sent out to the potential clients or customers. Sales proposals rarely duplicate one another in either structure or style. They are often quite different, creative in directions.</a:t>
            </a:r>
          </a:p>
          <a:p>
            <a:r>
              <a:rPr lang="en-US" dirty="0" smtClean="0"/>
              <a:t>Research proposals: are usually academic in nature &amp; mostly solicited.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16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proposals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Proposals, like reports are valuable records of information in an organization.</a:t>
            </a:r>
          </a:p>
          <a:p>
            <a:r>
              <a:rPr lang="en-US" dirty="0" smtClean="0"/>
              <a:t>They act as an index of company’s progress or growth.</a:t>
            </a:r>
          </a:p>
          <a:p>
            <a:r>
              <a:rPr lang="en-US" dirty="0" smtClean="0"/>
              <a:t>Successful proposals gets financial returns to the organization.</a:t>
            </a:r>
          </a:p>
          <a:p>
            <a:r>
              <a:rPr lang="en-US" dirty="0" smtClean="0"/>
              <a:t>They attempt to win contracts for the co. undertaking the project.</a:t>
            </a:r>
          </a:p>
          <a:p>
            <a:r>
              <a:rPr lang="en-US" dirty="0" smtClean="0"/>
              <a:t>Proposal writing  enhances the power of estimation, judgment &amp; discrimination in the writer.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76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Keep in view customer’s convenience, financial gain,&amp; prestige.</a:t>
            </a:r>
          </a:p>
          <a:p>
            <a:r>
              <a:rPr lang="en-US" dirty="0" smtClean="0"/>
              <a:t>Demonstrate to appropriate decision makers that their needs would be met with.</a:t>
            </a:r>
          </a:p>
          <a:p>
            <a:r>
              <a:rPr lang="en-US" dirty="0" smtClean="0"/>
              <a:t>Be more creative than other form of professional writing</a:t>
            </a:r>
          </a:p>
          <a:p>
            <a:r>
              <a:rPr lang="en-US" dirty="0" smtClean="0"/>
              <a:t>Anticipate any possible reasons for rejection &amp; provide suggestions for overcoming them.</a:t>
            </a:r>
          </a:p>
          <a:p>
            <a:r>
              <a:rPr lang="en-US" dirty="0" smtClean="0"/>
              <a:t>Include summary, objective, description of the problem, methodology&amp; cost estimation.</a:t>
            </a:r>
          </a:p>
          <a:p>
            <a:r>
              <a:rPr lang="en-US" dirty="0" smtClean="0"/>
              <a:t>Follow meticulously the requirements of the </a:t>
            </a:r>
            <a:r>
              <a:rPr lang="en-US" dirty="0" err="1" smtClean="0"/>
              <a:t>receipient</a:t>
            </a:r>
            <a:r>
              <a:rPr lang="en-US" dirty="0" smtClean="0"/>
              <a:t>/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14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Structure </a:t>
            </a:r>
            <a:endParaRPr lang="en-I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6400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1.Prefatory parts:</a:t>
            </a:r>
          </a:p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Title page</a:t>
            </a:r>
          </a:p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Letter of transmittal</a:t>
            </a:r>
          </a:p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Draft contract</a:t>
            </a:r>
          </a:p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Table of contents                                           </a:t>
            </a:r>
          </a:p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List of tables/figures</a:t>
            </a:r>
          </a:p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Executive summary</a:t>
            </a:r>
          </a:p>
          <a:p>
            <a:pPr marL="0" indent="0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2. Body of proposals:</a:t>
            </a:r>
          </a:p>
          <a:p>
            <a:pPr>
              <a:buFont typeface="Wingdings" pitchFamily="2" charset="2"/>
              <a:buChar char="Ø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0" indent="0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-Problem</a:t>
            </a:r>
          </a:p>
          <a:p>
            <a:pPr marL="0" indent="0">
              <a:buNone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-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Need</a:t>
            </a:r>
          </a:p>
          <a:p>
            <a:pPr marL="0" indent="0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-Background</a:t>
            </a:r>
          </a:p>
          <a:p>
            <a:pPr marL="0" indent="0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-Objective /purpose</a:t>
            </a:r>
          </a:p>
          <a:p>
            <a:pPr marL="0" indent="0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-Scope &amp; limitations </a:t>
            </a:r>
          </a:p>
          <a:p>
            <a:pPr marL="0" indent="0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-Methods &amp; sources</a:t>
            </a:r>
          </a:p>
          <a:p>
            <a:pPr>
              <a:buFont typeface="Wingdings" pitchFamily="2" charset="2"/>
              <a:buChar char="Ø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Technical procedures</a:t>
            </a:r>
          </a:p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procedures</a:t>
            </a:r>
          </a:p>
          <a:p>
            <a:r>
              <a:rPr lang="en-US" sz="4800" dirty="0" smtClean="0">
                <a:latin typeface="Arial" pitchFamily="34" charset="0"/>
                <a:cs typeface="Arial" pitchFamily="34" charset="0"/>
              </a:rPr>
              <a:t>Plan of attack</a:t>
            </a:r>
          </a:p>
          <a:p>
            <a:pPr>
              <a:buFont typeface="Wingdings" pitchFamily="2" charset="2"/>
              <a:buChar char="Ø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.Managerial procedures</a:t>
            </a:r>
          </a:p>
          <a:p>
            <a:pPr marL="0" indent="0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-Sequence of activities</a:t>
            </a:r>
          </a:p>
          <a:p>
            <a:pPr marL="0" indent="0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Equipments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, facilities</a:t>
            </a:r>
          </a:p>
          <a:p>
            <a:pPr marL="0" indent="0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-Cost estimate</a:t>
            </a:r>
          </a:p>
          <a:p>
            <a:pPr marL="0" indent="0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-Conclusion</a:t>
            </a:r>
          </a:p>
          <a:p>
            <a:pPr marL="0" indent="0">
              <a:buNone/>
            </a:pPr>
            <a:endParaRPr lang="en-US" sz="4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3.. Supplementary parts:</a:t>
            </a:r>
          </a:p>
          <a:p>
            <a:pPr marL="0" indent="0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Appendices</a:t>
            </a:r>
          </a:p>
          <a:p>
            <a:pPr marL="0" indent="0">
              <a:buNone/>
            </a:pPr>
            <a:r>
              <a:rPr lang="en-US" sz="4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eferences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47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representation in business writing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Why  does your business proposal need graphics?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Their role in your business proposal boils down to the following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a)   Make </a:t>
            </a:r>
            <a:r>
              <a:rPr lang="en-US" dirty="0"/>
              <a:t>your document less daunting to consume by </a:t>
            </a:r>
            <a:r>
              <a:rPr lang="en-US" dirty="0" smtClean="0"/>
              <a:t>making it </a:t>
            </a:r>
            <a:r>
              <a:rPr lang="en-US" dirty="0"/>
              <a:t>easy and attractive to </a:t>
            </a:r>
            <a:r>
              <a:rPr lang="en-US" dirty="0" smtClean="0"/>
              <a:t>read.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b)   Convey </a:t>
            </a:r>
            <a:r>
              <a:rPr lang="en-US" dirty="0"/>
              <a:t>your message instantly – one look and the prospect "gets" what you’re </a:t>
            </a:r>
            <a:r>
              <a:rPr lang="en-US" dirty="0" smtClean="0"/>
              <a:t>saying.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c)   Clarify </a:t>
            </a:r>
            <a:r>
              <a:rPr lang="en-US" dirty="0"/>
              <a:t>difficult concepts about your solution and make information more digestible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ill </a:t>
            </a:r>
            <a:r>
              <a:rPr lang="en-US" dirty="0"/>
              <a:t>your reader find your work proposal interesting if you don’t find it interesting yourself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The </a:t>
            </a:r>
            <a:r>
              <a:rPr lang="en-US" dirty="0"/>
              <a:t>answer probably lies somewhere on the scale of "no way" to "less likely." And </a:t>
            </a:r>
            <a:r>
              <a:rPr lang="en-US" dirty="0" smtClean="0"/>
              <a:t>  the </a:t>
            </a:r>
            <a:r>
              <a:rPr lang="en-US" dirty="0"/>
              <a:t>solution, you ask? Visually appealing graphics in your business proposal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Compelling graphics in your document can quickly take it from zero to hero – communicating your message effectively and encouraging the reader to read. In the long haul: great visuals that amplify your message increase your odds of success.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93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use graphics in business proposal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/>
              <a:t>Explain your idea or point, for instance your workflow with a flowchart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400800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539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12" ma:contentTypeDescription="Create a new document." ma:contentTypeScope="" ma:versionID="a3581080d66eeb7ee11c19a3d7816b27">
  <xsd:schema xmlns:xsd="http://www.w3.org/2001/XMLSchema" xmlns:xs="http://www.w3.org/2001/XMLSchema" xmlns:p="http://schemas.microsoft.com/office/2006/metadata/properties" xmlns:ns2="eef5d95b-3b6e-445f-86bc-bd4e6d561047" xmlns:ns3="d99a907f-d3cf-4d86-a8e4-943e2be70537" targetNamespace="http://schemas.microsoft.com/office/2006/metadata/properties" ma:root="true" ma:fieldsID="9d656c8ba25cb54d205cfe53aa7371a4" ns2:_="" ns3:_="">
    <xsd:import namespace="eef5d95b-3b6e-445f-86bc-bd4e6d561047"/>
    <xsd:import namespace="d99a907f-d3cf-4d86-a8e4-943e2be70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a907f-d3cf-4d86-a8e4-943e2be705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675E11-368F-4E2E-B1C1-9FE4253DD418}"/>
</file>

<file path=customXml/itemProps2.xml><?xml version="1.0" encoding="utf-8"?>
<ds:datastoreItem xmlns:ds="http://schemas.openxmlformats.org/officeDocument/2006/customXml" ds:itemID="{8A30212B-1426-41D5-AC01-065964A3CBC4}"/>
</file>

<file path=customXml/itemProps3.xml><?xml version="1.0" encoding="utf-8"?>
<ds:datastoreItem xmlns:ds="http://schemas.openxmlformats.org/officeDocument/2006/customXml" ds:itemID="{8D6C3180-0A35-4ADC-BE1E-E0D912D1C193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722</TotalTime>
  <Words>660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</vt:lpstr>
      <vt:lpstr>Business Proposals&amp; graphics </vt:lpstr>
      <vt:lpstr>Business proposal</vt:lpstr>
      <vt:lpstr>Purposes of proposals</vt:lpstr>
      <vt:lpstr> Types </vt:lpstr>
      <vt:lpstr>Importance of proposals</vt:lpstr>
      <vt:lpstr>Characteristics </vt:lpstr>
      <vt:lpstr>Structure </vt:lpstr>
      <vt:lpstr>Graphical representation in business writing</vt:lpstr>
      <vt:lpstr>How to use graphics in business proposal</vt:lpstr>
      <vt:lpstr>PowerPoint Presentation</vt:lpstr>
      <vt:lpstr> </vt:lpstr>
      <vt:lpstr>PowerPoint Presentation</vt:lpstr>
      <vt:lpstr>PowerPoint Presentation</vt:lpstr>
      <vt:lpstr>Rule of Thumb Before Adding Graphics </vt:lpstr>
      <vt:lpstr>Types of graphics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Ayush Hans</cp:lastModifiedBy>
  <cp:revision>37</cp:revision>
  <dcterms:created xsi:type="dcterms:W3CDTF">2022-01-04T08:09:21Z</dcterms:created>
  <dcterms:modified xsi:type="dcterms:W3CDTF">2022-01-05T05:31:12Z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