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5" r:id="rId8"/>
    <p:sldId id="266" r:id="rId9"/>
    <p:sldId id="267" r:id="rId10"/>
    <p:sldId id="268" r:id="rId11"/>
    <p:sldId id="269" r:id="rId12"/>
    <p:sldId id="270" r:id="rId13"/>
    <p:sldId id="262" r:id="rId14"/>
    <p:sldId id="260" r:id="rId15"/>
    <p:sldId id="263"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127905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80CF6-58A4-462A-961D-6F87EEA6D7E9}"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156341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261184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49624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54446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79930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2251851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2703099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8849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127605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124624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E80CF6-58A4-462A-961D-6F87EEA6D7E9}"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15250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E80CF6-58A4-462A-961D-6F87EEA6D7E9}"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89686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380693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7705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6E80CF6-58A4-462A-961D-6F87EEA6D7E9}" type="datetimeFigureOut">
              <a:rPr lang="en-IN" smtClean="0"/>
              <a:t>11-01-2022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100582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80CF6-58A4-462A-961D-6F87EEA6D7E9}"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F63A4-E202-4A0C-BFE9-65B2737DADEC}" type="slidenum">
              <a:rPr lang="en-IN" smtClean="0"/>
              <a:t>‹#›</a:t>
            </a:fld>
            <a:endParaRPr lang="en-IN"/>
          </a:p>
        </p:txBody>
      </p:sp>
    </p:spTree>
    <p:extLst>
      <p:ext uri="{BB962C8B-B14F-4D97-AF65-F5344CB8AC3E}">
        <p14:creationId xmlns:p14="http://schemas.microsoft.com/office/powerpoint/2010/main" val="48943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E80CF6-58A4-462A-961D-6F87EEA6D7E9}" type="datetimeFigureOut">
              <a:rPr lang="en-IN" smtClean="0"/>
              <a:t>11-01-2022</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25F63A4-E202-4A0C-BFE9-65B2737DADEC}" type="slidenum">
              <a:rPr lang="en-IN" smtClean="0"/>
              <a:t>‹#›</a:t>
            </a:fld>
            <a:endParaRPr lang="en-IN"/>
          </a:p>
        </p:txBody>
      </p:sp>
    </p:spTree>
    <p:extLst>
      <p:ext uri="{BB962C8B-B14F-4D97-AF65-F5344CB8AC3E}">
        <p14:creationId xmlns:p14="http://schemas.microsoft.com/office/powerpoint/2010/main" val="2974856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irtualspeech.com/blog/persuasive-speech-outline-structure-delive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ristot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3581399"/>
          </a:xfrm>
        </p:spPr>
        <p:txBody>
          <a:bodyPr/>
          <a:lstStyle/>
          <a:p>
            <a:r>
              <a:rPr lang="en-US" dirty="0" smtClean="0"/>
              <a:t>Business idioms &amp; corporate terms</a:t>
            </a:r>
            <a:endParaRPr lang="en-IN" dirty="0"/>
          </a:p>
        </p:txBody>
      </p:sp>
    </p:spTree>
    <p:extLst>
      <p:ext uri="{BB962C8B-B14F-4D97-AF65-F5344CB8AC3E}">
        <p14:creationId xmlns:p14="http://schemas.microsoft.com/office/powerpoint/2010/main" val="237262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pathos important?</a:t>
            </a:r>
            <a:br>
              <a:rPr lang="en-US" dirty="0"/>
            </a:br>
            <a:endParaRPr lang="en-IN" dirty="0"/>
          </a:p>
        </p:txBody>
      </p:sp>
      <p:sp>
        <p:nvSpPr>
          <p:cNvPr id="3" name="Content Placeholder 2"/>
          <p:cNvSpPr>
            <a:spLocks noGrp="1"/>
          </p:cNvSpPr>
          <p:nvPr>
            <p:ph idx="1"/>
          </p:nvPr>
        </p:nvSpPr>
        <p:spPr/>
        <p:txBody>
          <a:bodyPr/>
          <a:lstStyle/>
          <a:p>
            <a:r>
              <a:rPr lang="en-US" dirty="0" smtClean="0"/>
              <a:t>Emotions </a:t>
            </a:r>
            <a:r>
              <a:rPr lang="en-US" dirty="0"/>
              <a:t>are motivators so the audience is more </a:t>
            </a:r>
            <a:r>
              <a:rPr lang="en-US" dirty="0">
                <a:hlinkClick r:id="rId2"/>
              </a:rPr>
              <a:t>likely to be persuaded</a:t>
            </a:r>
            <a:r>
              <a:rPr lang="en-US" dirty="0"/>
              <a:t> and act on your requests by using pathos. Pathos is more likely to increase the chances of your audience:</a:t>
            </a:r>
          </a:p>
          <a:p>
            <a:r>
              <a:rPr lang="en-US" dirty="0"/>
              <a:t>Understanding your point of view.</a:t>
            </a:r>
          </a:p>
          <a:p>
            <a:r>
              <a:rPr lang="en-US" dirty="0"/>
              <a:t>Accepting your arguments.</a:t>
            </a:r>
          </a:p>
          <a:p>
            <a:r>
              <a:rPr lang="en-US" dirty="0"/>
              <a:t>Acting on your requests.</a:t>
            </a:r>
          </a:p>
          <a:p>
            <a:endParaRPr lang="en-IN" dirty="0"/>
          </a:p>
        </p:txBody>
      </p:sp>
    </p:spTree>
    <p:extLst>
      <p:ext uri="{BB962C8B-B14F-4D97-AF65-F5344CB8AC3E}">
        <p14:creationId xmlns:p14="http://schemas.microsoft.com/office/powerpoint/2010/main" val="183453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Logos - The Logical Appeal</a:t>
            </a:r>
            <a:br>
              <a:rPr lang="en-IN" dirty="0"/>
            </a:br>
            <a:endParaRPr lang="en-IN" dirty="0"/>
          </a:p>
        </p:txBody>
      </p:sp>
      <p:sp>
        <p:nvSpPr>
          <p:cNvPr id="3" name="Content Placeholder 2"/>
          <p:cNvSpPr>
            <a:spLocks noGrp="1"/>
          </p:cNvSpPr>
          <p:nvPr>
            <p:ph idx="1"/>
          </p:nvPr>
        </p:nvSpPr>
        <p:spPr/>
        <p:txBody>
          <a:bodyPr>
            <a:normAutofit/>
          </a:bodyPr>
          <a:lstStyle/>
          <a:p>
            <a:r>
              <a:rPr lang="en-US" dirty="0"/>
              <a:t>The word “logic” is derived from logos.</a:t>
            </a:r>
          </a:p>
          <a:p>
            <a:r>
              <a:rPr lang="en-US" dirty="0"/>
              <a:t>Logos is to appeal to logic by relying on the audience's intelligence and offering evidence in support of your argument. Logos also develops ethos because the information makes you look knowledgeable. Ask the following questions to decide if you have achieved logos:</a:t>
            </a:r>
          </a:p>
          <a:p>
            <a:r>
              <a:rPr lang="en-US" dirty="0"/>
              <a:t>Are my messages coherent?</a:t>
            </a:r>
          </a:p>
          <a:p>
            <a:r>
              <a:rPr lang="en-US" dirty="0"/>
              <a:t>Does the evidence support my claims?</a:t>
            </a:r>
          </a:p>
          <a:p>
            <a:r>
              <a:rPr lang="en-US" dirty="0"/>
              <a:t>Will the audience's actions lead to my desired outcome?</a:t>
            </a:r>
          </a:p>
          <a:p>
            <a:endParaRPr lang="en-IN" dirty="0"/>
          </a:p>
        </p:txBody>
      </p:sp>
    </p:spTree>
    <p:extLst>
      <p:ext uri="{BB962C8B-B14F-4D97-AF65-F5344CB8AC3E}">
        <p14:creationId xmlns:p14="http://schemas.microsoft.com/office/powerpoint/2010/main" val="237451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logos important?</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Essentially</a:t>
            </a:r>
            <a:r>
              <a:rPr lang="en-US" dirty="0"/>
              <a:t>, logical arguments that make sense are not easily dismissed.</a:t>
            </a:r>
          </a:p>
          <a:p>
            <a:r>
              <a:rPr lang="en-US" dirty="0"/>
              <a:t>Improving logos</a:t>
            </a:r>
          </a:p>
          <a:p>
            <a:r>
              <a:rPr lang="en-US" b="1" dirty="0"/>
              <a:t>Be comprehensive</a:t>
            </a:r>
            <a:r>
              <a:rPr lang="en-US" dirty="0"/>
              <a:t>: Make sure your points and arguments can be understood</a:t>
            </a:r>
          </a:p>
          <a:p>
            <a:r>
              <a:rPr lang="en-US" b="1" dirty="0"/>
              <a:t>Be logical</a:t>
            </a:r>
            <a:r>
              <a:rPr lang="en-US" dirty="0"/>
              <a:t>: Ensure that your arguments make sense and that your claims and evidence are not implausible. Have a plan for dealing with opposing viewpoints that your listeners may already believe.</a:t>
            </a:r>
          </a:p>
          <a:p>
            <a:r>
              <a:rPr lang="en-US" b="1" dirty="0"/>
              <a:t>Be specific</a:t>
            </a:r>
            <a:r>
              <a:rPr lang="en-US" dirty="0"/>
              <a:t>: Base your claims on facts and examples as your arguments will be accepted quicker than something nonspecific and non-concrete. The more easily the evidence is accepted, the more easily the conclusions will be accepted.</a:t>
            </a:r>
          </a:p>
          <a:p>
            <a:endParaRPr lang="en-IN" dirty="0"/>
          </a:p>
        </p:txBody>
      </p:sp>
    </p:spTree>
    <p:extLst>
      <p:ext uri="{BB962C8B-B14F-4D97-AF65-F5344CB8AC3E}">
        <p14:creationId xmlns:p14="http://schemas.microsoft.com/office/powerpoint/2010/main" val="34423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public speaking</a:t>
            </a:r>
            <a:endParaRPr lang="en-IN" dirty="0"/>
          </a:p>
        </p:txBody>
      </p:sp>
      <p:sp>
        <p:nvSpPr>
          <p:cNvPr id="3" name="Content Placeholder 2"/>
          <p:cNvSpPr>
            <a:spLocks noGrp="1"/>
          </p:cNvSpPr>
          <p:nvPr>
            <p:ph idx="1"/>
          </p:nvPr>
        </p:nvSpPr>
        <p:spPr/>
        <p:txBody>
          <a:bodyPr>
            <a:normAutofit/>
          </a:bodyPr>
          <a:lstStyle/>
          <a:p>
            <a:r>
              <a:rPr lang="en-US" dirty="0" smtClean="0"/>
              <a:t>To present your ideas properly</a:t>
            </a:r>
          </a:p>
          <a:p>
            <a:r>
              <a:rPr lang="en-US" dirty="0" smtClean="0"/>
              <a:t>To convince people</a:t>
            </a:r>
          </a:p>
          <a:p>
            <a:r>
              <a:rPr lang="en-US" dirty="0" smtClean="0"/>
              <a:t>Motivate listeners to make a change</a:t>
            </a:r>
          </a:p>
          <a:p>
            <a:r>
              <a:rPr lang="en-US" dirty="0" smtClean="0"/>
              <a:t>To win over the crowd</a:t>
            </a:r>
          </a:p>
          <a:p>
            <a:r>
              <a:rPr lang="en-US" dirty="0" smtClean="0"/>
              <a:t>To inform </a:t>
            </a:r>
          </a:p>
          <a:p>
            <a:r>
              <a:rPr lang="en-US" dirty="0" smtClean="0"/>
              <a:t>It allows us to form connections</a:t>
            </a:r>
          </a:p>
          <a:p>
            <a:r>
              <a:rPr lang="en-US" dirty="0" smtClean="0"/>
              <a:t>To leave a strong &amp; lasting impression</a:t>
            </a:r>
          </a:p>
          <a:p>
            <a:r>
              <a:rPr lang="en-US" dirty="0" smtClean="0"/>
              <a:t>It allows us to influence decisions</a:t>
            </a:r>
          </a:p>
          <a:p>
            <a:r>
              <a:rPr lang="en-US" dirty="0" smtClean="0"/>
              <a:t>To win confidence of people</a:t>
            </a:r>
            <a:endParaRPr lang="en-IN" dirty="0"/>
          </a:p>
        </p:txBody>
      </p:sp>
    </p:spTree>
    <p:extLst>
      <p:ext uri="{BB962C8B-B14F-4D97-AF65-F5344CB8AC3E}">
        <p14:creationId xmlns:p14="http://schemas.microsoft.com/office/powerpoint/2010/main" val="293537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public speaking</a:t>
            </a:r>
            <a:endParaRPr lang="en-IN" dirty="0"/>
          </a:p>
        </p:txBody>
      </p:sp>
      <p:sp>
        <p:nvSpPr>
          <p:cNvPr id="3" name="Content Placeholder 2"/>
          <p:cNvSpPr>
            <a:spLocks noGrp="1"/>
          </p:cNvSpPr>
          <p:nvPr>
            <p:ph idx="1"/>
          </p:nvPr>
        </p:nvSpPr>
        <p:spPr/>
        <p:txBody>
          <a:bodyPr>
            <a:normAutofit fontScale="55000" lnSpcReduction="20000"/>
          </a:bodyPr>
          <a:lstStyle/>
          <a:p>
            <a:r>
              <a:rPr lang="en-IN" dirty="0"/>
              <a:t>Career advancement</a:t>
            </a:r>
          </a:p>
          <a:p>
            <a:r>
              <a:rPr lang="en-IN" dirty="0"/>
              <a:t>Boost confidence</a:t>
            </a:r>
          </a:p>
          <a:p>
            <a:r>
              <a:rPr lang="en-IN" dirty="0"/>
              <a:t> Critical thinking</a:t>
            </a:r>
          </a:p>
          <a:p>
            <a:r>
              <a:rPr lang="en-IN" dirty="0"/>
              <a:t>Personal development</a:t>
            </a:r>
          </a:p>
          <a:p>
            <a:r>
              <a:rPr lang="en-IN" dirty="0"/>
              <a:t>Improve communication skills</a:t>
            </a:r>
          </a:p>
          <a:p>
            <a:r>
              <a:rPr lang="en-IN" dirty="0"/>
              <a:t>Make new social connections</a:t>
            </a:r>
          </a:p>
          <a:p>
            <a:r>
              <a:rPr lang="en-IN" dirty="0"/>
              <a:t>Personal satisfaction</a:t>
            </a:r>
          </a:p>
          <a:p>
            <a:r>
              <a:rPr lang="en-IN" dirty="0"/>
              <a:t>Expand your professional network</a:t>
            </a:r>
          </a:p>
          <a:p>
            <a:r>
              <a:rPr lang="en-IN" dirty="0"/>
              <a:t>L</a:t>
            </a:r>
            <a:r>
              <a:rPr lang="en-IN" dirty="0" smtClean="0"/>
              <a:t>earn </a:t>
            </a:r>
            <a:r>
              <a:rPr lang="en-IN" dirty="0"/>
              <a:t>to </a:t>
            </a:r>
            <a:r>
              <a:rPr lang="en-IN" dirty="0" smtClean="0"/>
              <a:t>persuade</a:t>
            </a:r>
          </a:p>
          <a:p>
            <a:r>
              <a:rPr lang="en-IN" dirty="0"/>
              <a:t>Build leadership skills</a:t>
            </a:r>
          </a:p>
          <a:p>
            <a:r>
              <a:rPr lang="en-IN" dirty="0"/>
              <a:t>Learn performance skills</a:t>
            </a:r>
          </a:p>
          <a:p>
            <a:r>
              <a:rPr lang="en-US" dirty="0"/>
              <a:t>Develop your vocabulary and fluency</a:t>
            </a:r>
          </a:p>
          <a:p>
            <a:r>
              <a:rPr lang="en-US" dirty="0"/>
              <a:t>No fear of impromptu speaking</a:t>
            </a:r>
          </a:p>
          <a:p>
            <a:r>
              <a:rPr lang="en-IN" dirty="0"/>
              <a:t>Learn to argue</a:t>
            </a:r>
          </a:p>
          <a:p>
            <a:r>
              <a:rPr lang="en-IN" dirty="0"/>
              <a:t>Helps you drive change</a:t>
            </a:r>
          </a:p>
          <a:p>
            <a:endParaRPr lang="en-IN" dirty="0" smtClean="0"/>
          </a:p>
          <a:p>
            <a:endParaRPr lang="en-IN" dirty="0"/>
          </a:p>
          <a:p>
            <a:endParaRPr lang="en-IN" dirty="0"/>
          </a:p>
        </p:txBody>
      </p:sp>
    </p:spTree>
    <p:extLst>
      <p:ext uri="{BB962C8B-B14F-4D97-AF65-F5344CB8AC3E}">
        <p14:creationId xmlns:p14="http://schemas.microsoft.com/office/powerpoint/2010/main" val="374942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Skills required for public speaking</a:t>
            </a:r>
            <a:br>
              <a:rPr lang="en-US" dirty="0" smtClean="0"/>
            </a:br>
            <a:endParaRPr lang="en-IN" dirty="0"/>
          </a:p>
        </p:txBody>
      </p:sp>
      <p:sp>
        <p:nvSpPr>
          <p:cNvPr id="3" name="Content Placeholder 2"/>
          <p:cNvSpPr>
            <a:spLocks noGrp="1"/>
          </p:cNvSpPr>
          <p:nvPr>
            <p:ph idx="1"/>
          </p:nvPr>
        </p:nvSpPr>
        <p:spPr/>
        <p:txBody>
          <a:bodyPr/>
          <a:lstStyle/>
          <a:p>
            <a:r>
              <a:rPr lang="en-GB" sz="2800" dirty="0">
                <a:latin typeface="Arial" pitchFamily="34" charset="0"/>
                <a:ea typeface="+mj-ea"/>
                <a:cs typeface="Arial" pitchFamily="34" charset="0"/>
              </a:rPr>
              <a:t>Planning &amp; Preparation</a:t>
            </a:r>
          </a:p>
          <a:p>
            <a:r>
              <a:rPr lang="en-GB" sz="2800" dirty="0">
                <a:latin typeface="Arial" pitchFamily="34" charset="0"/>
                <a:ea typeface="+mj-ea"/>
                <a:cs typeface="Arial" pitchFamily="34" charset="0"/>
              </a:rPr>
              <a:t>Positive Non-Verbal </a:t>
            </a:r>
            <a:r>
              <a:rPr lang="en-GB" sz="2800" dirty="0" smtClean="0">
                <a:latin typeface="Arial" pitchFamily="34" charset="0"/>
                <a:ea typeface="+mj-ea"/>
                <a:cs typeface="Arial" pitchFamily="34" charset="0"/>
              </a:rPr>
              <a:t>Communication</a:t>
            </a:r>
          </a:p>
          <a:p>
            <a:r>
              <a:rPr lang="en-GB" sz="2800" dirty="0" smtClean="0">
                <a:latin typeface="Arial" pitchFamily="34" charset="0"/>
                <a:ea typeface="+mj-ea"/>
                <a:cs typeface="Arial" pitchFamily="34" charset="0"/>
              </a:rPr>
              <a:t>Communication = 55% </a:t>
            </a:r>
            <a:r>
              <a:rPr lang="en-GB" sz="2800" dirty="0">
                <a:latin typeface="Arial" pitchFamily="34" charset="0"/>
                <a:ea typeface="+mj-ea"/>
                <a:cs typeface="Arial" pitchFamily="34" charset="0"/>
              </a:rPr>
              <a:t>of </a:t>
            </a:r>
            <a:r>
              <a:rPr lang="en-GB" sz="2800" dirty="0" smtClean="0">
                <a:latin typeface="Arial" pitchFamily="34" charset="0"/>
                <a:ea typeface="+mj-ea"/>
                <a:cs typeface="Arial" pitchFamily="34" charset="0"/>
              </a:rPr>
              <a:t>body language</a:t>
            </a:r>
            <a:endParaRPr lang="en-GB" sz="2800" dirty="0">
              <a:latin typeface="Arial" pitchFamily="34" charset="0"/>
              <a:ea typeface="+mj-ea"/>
              <a:cs typeface="Arial" pitchFamily="34" charset="0"/>
            </a:endParaRPr>
          </a:p>
          <a:p>
            <a:pPr marL="0" indent="0">
              <a:buNone/>
            </a:pPr>
            <a:r>
              <a:rPr lang="en-GB" sz="2800" dirty="0" smtClean="0">
                <a:latin typeface="Arial" pitchFamily="34" charset="0"/>
                <a:ea typeface="+mj-ea"/>
                <a:cs typeface="Arial" pitchFamily="34" charset="0"/>
              </a:rPr>
              <a:t> + 38% of vocal quality+7 % of content = 100% communication </a:t>
            </a:r>
          </a:p>
          <a:p>
            <a:r>
              <a:rPr lang="en-GB" sz="2800" dirty="0" smtClean="0">
                <a:latin typeface="Arial" pitchFamily="34" charset="0"/>
                <a:ea typeface="+mj-ea"/>
                <a:cs typeface="Arial" pitchFamily="34" charset="0"/>
              </a:rPr>
              <a:t>Confidence</a:t>
            </a:r>
            <a:endParaRPr lang="en-GB" sz="2800" dirty="0">
              <a:latin typeface="Arial" pitchFamily="34" charset="0"/>
              <a:ea typeface="+mj-ea"/>
              <a:cs typeface="Arial" pitchFamily="34" charset="0"/>
            </a:endParaRPr>
          </a:p>
          <a:p>
            <a:endParaRPr lang="en-IN" dirty="0"/>
          </a:p>
        </p:txBody>
      </p:sp>
    </p:spTree>
    <p:extLst>
      <p:ext uri="{BB962C8B-B14F-4D97-AF65-F5344CB8AC3E}">
        <p14:creationId xmlns:p14="http://schemas.microsoft.com/office/powerpoint/2010/main" val="197392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of public speaking</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Know your material</a:t>
            </a:r>
          </a:p>
          <a:p>
            <a:r>
              <a:rPr lang="en-US" dirty="0" smtClean="0"/>
              <a:t>Pick a subject you are interested in.</a:t>
            </a:r>
          </a:p>
          <a:p>
            <a:r>
              <a:rPr lang="en-US" dirty="0" smtClean="0"/>
              <a:t>Have thorough knowledge about your topic</a:t>
            </a:r>
          </a:p>
          <a:p>
            <a:r>
              <a:rPr lang="en-US" dirty="0" smtClean="0"/>
              <a:t>Use humor</a:t>
            </a:r>
          </a:p>
          <a:p>
            <a:r>
              <a:rPr lang="en-US" dirty="0" smtClean="0"/>
              <a:t>Use stories</a:t>
            </a:r>
          </a:p>
          <a:p>
            <a:r>
              <a:rPr lang="en-US" dirty="0" smtClean="0"/>
              <a:t>Use conversational language</a:t>
            </a:r>
          </a:p>
          <a:p>
            <a:r>
              <a:rPr lang="en-US" dirty="0" smtClean="0"/>
              <a:t>Practice </a:t>
            </a:r>
          </a:p>
          <a:p>
            <a:r>
              <a:rPr lang="en-US" dirty="0" smtClean="0"/>
              <a:t>Know your audience by greeting some of the audience personally.</a:t>
            </a:r>
          </a:p>
          <a:p>
            <a:r>
              <a:rPr lang="en-US" dirty="0" smtClean="0"/>
              <a:t>Check the arrangements in advance</a:t>
            </a:r>
          </a:p>
          <a:p>
            <a:r>
              <a:rPr lang="en-US" dirty="0" smtClean="0"/>
              <a:t>Before you say anything say good buy to nervousness pause, smile &amp; count </a:t>
            </a:r>
          </a:p>
          <a:p>
            <a:r>
              <a:rPr lang="en-US" dirty="0" smtClean="0"/>
              <a:t>Visualize yourself giving a speech</a:t>
            </a:r>
          </a:p>
          <a:p>
            <a:r>
              <a:rPr lang="en-US" dirty="0" smtClean="0"/>
              <a:t>Imagine your voice , loud , clear &amp; confident</a:t>
            </a:r>
          </a:p>
          <a:p>
            <a:r>
              <a:rPr lang="en-US" dirty="0" smtClean="0"/>
              <a:t>Concentrate on the message not the medium.</a:t>
            </a:r>
          </a:p>
          <a:p>
            <a:r>
              <a:rPr lang="en-US" dirty="0" smtClean="0"/>
              <a:t>Gain experience by speaking publically.</a:t>
            </a:r>
          </a:p>
          <a:p>
            <a:endParaRPr lang="en-US" dirty="0" smtClean="0"/>
          </a:p>
          <a:p>
            <a:endParaRPr lang="en-IN" dirty="0"/>
          </a:p>
        </p:txBody>
      </p:sp>
    </p:spTree>
    <p:extLst>
      <p:ext uri="{BB962C8B-B14F-4D97-AF65-F5344CB8AC3E}">
        <p14:creationId xmlns:p14="http://schemas.microsoft.com/office/powerpoint/2010/main" val="351248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1400530"/>
          </a:xfrm>
        </p:spPr>
        <p:txBody>
          <a:bodyPr>
            <a:normAutofit/>
          </a:bodyPr>
          <a:lstStyle/>
          <a:p>
            <a:r>
              <a:rPr lang="en-US" dirty="0" smtClean="0"/>
              <a:t>The most common </a:t>
            </a:r>
            <a:r>
              <a:rPr lang="en-US" dirty="0" smtClean="0"/>
              <a:t>idioms/phrases/jargons</a:t>
            </a:r>
            <a:endParaRPr lang="en-IN" dirty="0"/>
          </a:p>
        </p:txBody>
      </p:sp>
      <p:sp>
        <p:nvSpPr>
          <p:cNvPr id="3" name="Content Placeholder 2"/>
          <p:cNvSpPr>
            <a:spLocks noGrp="1"/>
          </p:cNvSpPr>
          <p:nvPr>
            <p:ph idx="1"/>
          </p:nvPr>
        </p:nvSpPr>
        <p:spPr>
          <a:xfrm>
            <a:off x="152400" y="1589025"/>
            <a:ext cx="9067800" cy="5497575"/>
          </a:xfrm>
        </p:spPr>
        <p:txBody>
          <a:bodyPr>
            <a:normAutofit fontScale="25000" lnSpcReduction="20000"/>
          </a:bodyPr>
          <a:lstStyle/>
          <a:p>
            <a:pPr fontAlgn="base"/>
            <a:r>
              <a:rPr lang="en-US" sz="3700" b="1" dirty="0">
                <a:latin typeface="Arial" pitchFamily="34" charset="0"/>
                <a:cs typeface="Arial" pitchFamily="34" charset="0"/>
              </a:rPr>
              <a:t>Win-win: </a:t>
            </a:r>
            <a:r>
              <a:rPr lang="en-US" sz="3700" dirty="0">
                <a:latin typeface="Arial" pitchFamily="34" charset="0"/>
                <a:cs typeface="Arial" pitchFamily="34" charset="0"/>
              </a:rPr>
              <a:t>A situation or result that is beneficial/good for everyone (involved</a:t>
            </a:r>
            <a:r>
              <a:rPr lang="en-US" sz="3700" dirty="0" smtClean="0">
                <a:latin typeface="Arial" pitchFamily="34" charset="0"/>
                <a:cs typeface="Arial" pitchFamily="34" charset="0"/>
              </a:rPr>
              <a:t>).</a:t>
            </a:r>
          </a:p>
          <a:p>
            <a:pPr fontAlgn="base"/>
            <a:r>
              <a:rPr lang="en-US" sz="3700" b="1" dirty="0">
                <a:latin typeface="Arial" pitchFamily="34" charset="0"/>
                <a:cs typeface="Arial" pitchFamily="34" charset="0"/>
              </a:rPr>
              <a:t>In the pipeline:</a:t>
            </a:r>
            <a:r>
              <a:rPr lang="en-US" sz="3700" dirty="0">
                <a:latin typeface="Arial" pitchFamily="34" charset="0"/>
                <a:cs typeface="Arial" pitchFamily="34" charset="0"/>
              </a:rPr>
              <a:t> Something being in process, in queue</a:t>
            </a:r>
            <a:r>
              <a:rPr lang="en-US" sz="3700" dirty="0" smtClean="0">
                <a:latin typeface="Arial" pitchFamily="34" charset="0"/>
                <a:cs typeface="Arial" pitchFamily="34" charset="0"/>
              </a:rPr>
              <a:t>.</a:t>
            </a:r>
          </a:p>
          <a:p>
            <a:pPr fontAlgn="base"/>
            <a:r>
              <a:rPr lang="en-US" sz="3700" b="1" dirty="0">
                <a:latin typeface="Arial" pitchFamily="34" charset="0"/>
                <a:cs typeface="Arial" pitchFamily="34" charset="0"/>
              </a:rPr>
              <a:t>Downsizing: </a:t>
            </a:r>
            <a:r>
              <a:rPr lang="en-US" sz="3700" dirty="0">
                <a:latin typeface="Arial" pitchFamily="34" charset="0"/>
                <a:cs typeface="Arial" pitchFamily="34" charset="0"/>
              </a:rPr>
              <a:t>make (a company or organization) smaller by eliminating staff positions.</a:t>
            </a:r>
          </a:p>
          <a:p>
            <a:pPr fontAlgn="base"/>
            <a:r>
              <a:rPr lang="en-US" sz="3700" b="1" dirty="0">
                <a:latin typeface="Arial" pitchFamily="34" charset="0"/>
                <a:cs typeface="Arial" pitchFamily="34" charset="0"/>
              </a:rPr>
              <a:t>Read between the lines: </a:t>
            </a:r>
            <a:r>
              <a:rPr lang="en-US" sz="3700" dirty="0">
                <a:latin typeface="Arial" pitchFamily="34" charset="0"/>
                <a:cs typeface="Arial" pitchFamily="34" charset="0"/>
              </a:rPr>
              <a:t>To understand something that is not obvious or something that is not directly communicated. I read between the lines and all I see is empty white space.</a:t>
            </a:r>
          </a:p>
          <a:p>
            <a:pPr fontAlgn="base"/>
            <a:r>
              <a:rPr lang="en-US" sz="3700" b="1" dirty="0">
                <a:latin typeface="Arial" pitchFamily="34" charset="0"/>
                <a:cs typeface="Arial" pitchFamily="34" charset="0"/>
              </a:rPr>
              <a:t>Think outside the box:</a:t>
            </a:r>
            <a:r>
              <a:rPr lang="en-US" sz="3700" dirty="0">
                <a:latin typeface="Arial" pitchFamily="34" charset="0"/>
                <a:cs typeface="Arial" pitchFamily="34" charset="0"/>
              </a:rPr>
              <a:t> Thinking differently, creatively, outside of normal possibilities. </a:t>
            </a:r>
          </a:p>
          <a:p>
            <a:pPr fontAlgn="base"/>
            <a:r>
              <a:rPr lang="en-US" sz="3700" b="1" dirty="0">
                <a:latin typeface="Arial" pitchFamily="34" charset="0"/>
                <a:cs typeface="Arial" pitchFamily="34" charset="0"/>
              </a:rPr>
              <a:t>Going forward: </a:t>
            </a:r>
            <a:r>
              <a:rPr lang="en-US" sz="3700" dirty="0">
                <a:latin typeface="Arial" pitchFamily="34" charset="0"/>
                <a:cs typeface="Arial" pitchFamily="34" charset="0"/>
              </a:rPr>
              <a:t>From now on. In the future</a:t>
            </a:r>
            <a:r>
              <a:rPr lang="en-US" sz="3700" dirty="0" smtClean="0">
                <a:latin typeface="Arial" pitchFamily="34" charset="0"/>
                <a:cs typeface="Arial" pitchFamily="34" charset="0"/>
              </a:rPr>
              <a:t>.</a:t>
            </a:r>
          </a:p>
          <a:p>
            <a:pPr fontAlgn="base"/>
            <a:r>
              <a:rPr lang="en-US" sz="3700" b="1" dirty="0" smtClean="0">
                <a:latin typeface="Arial" pitchFamily="34" charset="0"/>
                <a:cs typeface="Arial" pitchFamily="34" charset="0"/>
              </a:rPr>
              <a:t>I</a:t>
            </a:r>
            <a:r>
              <a:rPr lang="en-US" sz="3700" b="1" dirty="0">
                <a:latin typeface="Arial" pitchFamily="34" charset="0"/>
                <a:cs typeface="Arial" pitchFamily="34" charset="0"/>
              </a:rPr>
              <a:t> have a lot on my plate:</a:t>
            </a:r>
            <a:r>
              <a:rPr lang="en-US" sz="3700" dirty="0">
                <a:latin typeface="Arial" pitchFamily="34" charset="0"/>
                <a:cs typeface="Arial" pitchFamily="34" charset="0"/>
              </a:rPr>
              <a:t> Having more work or responsibilities beyond one’s capability.</a:t>
            </a:r>
          </a:p>
          <a:p>
            <a:pPr fontAlgn="base"/>
            <a:r>
              <a:rPr lang="en-US" sz="3700" b="1" dirty="0">
                <a:latin typeface="Arial" pitchFamily="34" charset="0"/>
                <a:cs typeface="Arial" pitchFamily="34" charset="0"/>
              </a:rPr>
              <a:t>Reach out:</a:t>
            </a:r>
            <a:r>
              <a:rPr lang="en-US" sz="3700" dirty="0">
                <a:latin typeface="Arial" pitchFamily="34" charset="0"/>
                <a:cs typeface="Arial" pitchFamily="34" charset="0"/>
              </a:rPr>
              <a:t> Attempt to communicate</a:t>
            </a:r>
            <a:r>
              <a:rPr lang="en-US" sz="3700" b="1" dirty="0">
                <a:latin typeface="Arial" pitchFamily="34" charset="0"/>
                <a:cs typeface="Arial" pitchFamily="34" charset="0"/>
              </a:rPr>
              <a:t>. </a:t>
            </a:r>
            <a:r>
              <a:rPr lang="en-US" sz="3700" i="1" dirty="0">
                <a:latin typeface="Arial" pitchFamily="34" charset="0"/>
                <a:cs typeface="Arial" pitchFamily="34" charset="0"/>
              </a:rPr>
              <a:t>Metaphorically to move forward or upward in order to touch.</a:t>
            </a:r>
            <a:endParaRPr lang="en-US" sz="3700" dirty="0">
              <a:latin typeface="Arial" pitchFamily="34" charset="0"/>
              <a:cs typeface="Arial" pitchFamily="34" charset="0"/>
            </a:endParaRPr>
          </a:p>
          <a:p>
            <a:pPr fontAlgn="base"/>
            <a:r>
              <a:rPr lang="en-US" sz="3700" b="1" dirty="0">
                <a:latin typeface="Arial" pitchFamily="34" charset="0"/>
                <a:cs typeface="Arial" pitchFamily="34" charset="0"/>
              </a:rPr>
              <a:t>Touch base : </a:t>
            </a:r>
            <a:r>
              <a:rPr lang="en-US" sz="3700" dirty="0">
                <a:latin typeface="Arial" pitchFamily="34" charset="0"/>
                <a:cs typeface="Arial" pitchFamily="34" charset="0"/>
              </a:rPr>
              <a:t>Briefly make or renew contact with someone.</a:t>
            </a:r>
          </a:p>
          <a:p>
            <a:pPr fontAlgn="base"/>
            <a:r>
              <a:rPr lang="en-US" sz="3700" b="1" dirty="0">
                <a:latin typeface="Arial" pitchFamily="34" charset="0"/>
                <a:cs typeface="Arial" pitchFamily="34" charset="0"/>
              </a:rPr>
              <a:t>Give 110% : </a:t>
            </a:r>
            <a:r>
              <a:rPr lang="en-US" sz="3700" dirty="0">
                <a:latin typeface="Arial" pitchFamily="34" charset="0"/>
                <a:cs typeface="Arial" pitchFamily="34" charset="0"/>
              </a:rPr>
              <a:t>To give beyond the standard, to exceed expectations. </a:t>
            </a:r>
            <a:r>
              <a:rPr lang="en-US" sz="3700" i="1" dirty="0">
                <a:latin typeface="Arial" pitchFamily="34" charset="0"/>
                <a:cs typeface="Arial" pitchFamily="34" charset="0"/>
              </a:rPr>
              <a:t>Mathematically, irrational expression!</a:t>
            </a:r>
            <a:endParaRPr lang="en-US" sz="3700" dirty="0">
              <a:latin typeface="Arial" pitchFamily="34" charset="0"/>
              <a:cs typeface="Arial" pitchFamily="34" charset="0"/>
            </a:endParaRPr>
          </a:p>
          <a:p>
            <a:pPr fontAlgn="base"/>
            <a:r>
              <a:rPr lang="en-US" sz="3700" b="1" dirty="0">
                <a:latin typeface="Arial" pitchFamily="34" charset="0"/>
                <a:cs typeface="Arial" pitchFamily="34" charset="0"/>
              </a:rPr>
              <a:t>Paradigm Shift:</a:t>
            </a:r>
            <a:r>
              <a:rPr lang="en-US" sz="3700" dirty="0">
                <a:latin typeface="Arial" pitchFamily="34" charset="0"/>
                <a:cs typeface="Arial" pitchFamily="34" charset="0"/>
              </a:rPr>
              <a:t> An overused term since last century, to mean “fundamental change”, “critical adjustment”.</a:t>
            </a:r>
          </a:p>
          <a:p>
            <a:pPr fontAlgn="base"/>
            <a:r>
              <a:rPr lang="en-US" sz="3700" b="1" dirty="0">
                <a:latin typeface="Arial" pitchFamily="34" charset="0"/>
                <a:cs typeface="Arial" pitchFamily="34" charset="0"/>
              </a:rPr>
              <a:t>At the end of the day: </a:t>
            </a:r>
            <a:r>
              <a:rPr lang="en-US" sz="3700" dirty="0">
                <a:latin typeface="Arial" pitchFamily="34" charset="0"/>
                <a:cs typeface="Arial" pitchFamily="34" charset="0"/>
              </a:rPr>
              <a:t>Unless it is really the end of the day, say ”Finally”, “Ultimately”.</a:t>
            </a:r>
          </a:p>
          <a:p>
            <a:pPr fontAlgn="base"/>
            <a:r>
              <a:rPr lang="en-US" sz="3700" b="1" dirty="0">
                <a:latin typeface="Arial" pitchFamily="34" charset="0"/>
                <a:cs typeface="Arial" pitchFamily="34" charset="0"/>
              </a:rPr>
              <a:t>Raise the bar:</a:t>
            </a:r>
            <a:r>
              <a:rPr lang="en-US" sz="3700" dirty="0">
                <a:latin typeface="Arial" pitchFamily="34" charset="0"/>
                <a:cs typeface="Arial" pitchFamily="34" charset="0"/>
              </a:rPr>
              <a:t> To expand the limits and reach for the top.</a:t>
            </a:r>
          </a:p>
          <a:p>
            <a:pPr fontAlgn="base"/>
            <a:r>
              <a:rPr lang="en-US" sz="3700" b="1" dirty="0">
                <a:latin typeface="Arial" pitchFamily="34" charset="0"/>
                <a:cs typeface="Arial" pitchFamily="34" charset="0"/>
              </a:rPr>
              <a:t>Ball is in your court:</a:t>
            </a:r>
            <a:r>
              <a:rPr lang="en-US" sz="3700" dirty="0">
                <a:latin typeface="Arial" pitchFamily="34" charset="0"/>
                <a:cs typeface="Arial" pitchFamily="34" charset="0"/>
              </a:rPr>
              <a:t> It is up to you to make the next decision or step, (</a:t>
            </a:r>
            <a:r>
              <a:rPr lang="en-US" sz="3700" i="1" dirty="0">
                <a:latin typeface="Arial" pitchFamily="34" charset="0"/>
                <a:cs typeface="Arial" pitchFamily="34" charset="0"/>
              </a:rPr>
              <a:t>it took a while to realize that we were playing a game).</a:t>
            </a:r>
            <a:r>
              <a:rPr lang="en-US" sz="3700" dirty="0">
                <a:latin typeface="Arial" pitchFamily="34" charset="0"/>
                <a:cs typeface="Arial" pitchFamily="34" charset="0"/>
              </a:rPr>
              <a:t> </a:t>
            </a:r>
          </a:p>
          <a:p>
            <a:pPr fontAlgn="base"/>
            <a:r>
              <a:rPr lang="en-US" sz="3700" b="1" dirty="0">
                <a:latin typeface="Arial" pitchFamily="34" charset="0"/>
                <a:cs typeface="Arial" pitchFamily="34" charset="0"/>
              </a:rPr>
              <a:t>Best of breed: </a:t>
            </a:r>
            <a:r>
              <a:rPr lang="en-US" sz="3700" dirty="0">
                <a:latin typeface="Arial" pitchFamily="34" charset="0"/>
                <a:cs typeface="Arial" pitchFamily="34" charset="0"/>
              </a:rPr>
              <a:t>Used to describe the best representative of a breed, a category, a product.</a:t>
            </a:r>
          </a:p>
          <a:p>
            <a:pPr fontAlgn="base"/>
            <a:r>
              <a:rPr lang="en-US" sz="3700" b="1" dirty="0">
                <a:latin typeface="Arial" pitchFamily="34" charset="0"/>
                <a:cs typeface="Arial" pitchFamily="34" charset="0"/>
              </a:rPr>
              <a:t>Take it to the next level: </a:t>
            </a:r>
            <a:r>
              <a:rPr lang="en-US" sz="3700" dirty="0">
                <a:latin typeface="Arial" pitchFamily="34" charset="0"/>
                <a:cs typeface="Arial" pitchFamily="34" charset="0"/>
              </a:rPr>
              <a:t>to make something better.</a:t>
            </a:r>
          </a:p>
          <a:p>
            <a:pPr fontAlgn="base"/>
            <a:r>
              <a:rPr lang="en-US" sz="3700" b="1" dirty="0">
                <a:latin typeface="Arial" pitchFamily="34" charset="0"/>
                <a:cs typeface="Arial" pitchFamily="34" charset="0"/>
              </a:rPr>
              <a:t>It is what it is: </a:t>
            </a:r>
            <a:r>
              <a:rPr lang="en-US" sz="3700" dirty="0">
                <a:latin typeface="Arial" pitchFamily="34" charset="0"/>
                <a:cs typeface="Arial" pitchFamily="34" charset="0"/>
              </a:rPr>
              <a:t>To mean, “It is not going to change”.</a:t>
            </a:r>
          </a:p>
          <a:p>
            <a:pPr fontAlgn="base"/>
            <a:r>
              <a:rPr lang="en-US" sz="3700" b="1" dirty="0">
                <a:latin typeface="Arial" pitchFamily="34" charset="0"/>
                <a:cs typeface="Arial" pitchFamily="34" charset="0"/>
              </a:rPr>
              <a:t>The bottom line: </a:t>
            </a:r>
            <a:r>
              <a:rPr lang="en-US" sz="3700" dirty="0">
                <a:latin typeface="Arial" pitchFamily="34" charset="0"/>
                <a:cs typeface="Arial" pitchFamily="34" charset="0"/>
              </a:rPr>
              <a:t>Meaning, the essential point, inference from </a:t>
            </a:r>
            <a:r>
              <a:rPr lang="en-US" sz="3700" dirty="0" smtClean="0">
                <a:latin typeface="Arial" pitchFamily="34" charset="0"/>
                <a:cs typeface="Arial" pitchFamily="34" charset="0"/>
              </a:rPr>
              <a:t>something</a:t>
            </a:r>
          </a:p>
          <a:p>
            <a:pPr fontAlgn="base"/>
            <a:r>
              <a:rPr lang="en-US" sz="3700" b="1" dirty="0">
                <a:latin typeface="Arial" pitchFamily="34" charset="0"/>
                <a:cs typeface="Arial" pitchFamily="34" charset="0"/>
              </a:rPr>
              <a:t>The 80-20 rule:</a:t>
            </a:r>
            <a:r>
              <a:rPr lang="en-US" sz="3700" dirty="0">
                <a:latin typeface="Arial" pitchFamily="34" charset="0"/>
                <a:cs typeface="Arial" pitchFamily="34" charset="0"/>
              </a:rPr>
              <a:t> It is a rule of thumb that states, “80% of outcomes can be attributed to 20% of all causes for a given event”. In business, the 80-20 is often used to point out that 80% of a company’s revenue is generated by 20% of its total </a:t>
            </a:r>
            <a:r>
              <a:rPr lang="en-US" sz="3700" dirty="0" err="1">
                <a:latin typeface="Arial" pitchFamily="34" charset="0"/>
                <a:cs typeface="Arial" pitchFamily="34" charset="0"/>
              </a:rPr>
              <a:t>customers.Therefore</a:t>
            </a:r>
            <a:r>
              <a:rPr lang="en-US" sz="3700" dirty="0">
                <a:latin typeface="Arial" pitchFamily="34" charset="0"/>
                <a:cs typeface="Arial" pitchFamily="34" charset="0"/>
              </a:rPr>
              <a:t>, the rule is used to help managers identify and determine which operating factors are most important and should receive the most attention, based on an efficient use of resources</a:t>
            </a:r>
          </a:p>
          <a:p>
            <a:endParaRPr lang="en-IN" dirty="0"/>
          </a:p>
        </p:txBody>
      </p:sp>
    </p:spTree>
    <p:extLst>
      <p:ext uri="{BB962C8B-B14F-4D97-AF65-F5344CB8AC3E}">
        <p14:creationId xmlns:p14="http://schemas.microsoft.com/office/powerpoint/2010/main" val="212372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Biz-words within 5 minutes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1561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speaking</a:t>
            </a:r>
            <a:endParaRPr lang="en-IN" dirty="0"/>
          </a:p>
        </p:txBody>
      </p:sp>
      <p:sp>
        <p:nvSpPr>
          <p:cNvPr id="3" name="Content Placeholder 2"/>
          <p:cNvSpPr>
            <a:spLocks noGrp="1"/>
          </p:cNvSpPr>
          <p:nvPr>
            <p:ph idx="1"/>
          </p:nvPr>
        </p:nvSpPr>
        <p:spPr/>
        <p:txBody>
          <a:bodyPr>
            <a:normAutofit/>
          </a:bodyPr>
          <a:lstStyle/>
          <a:p>
            <a:r>
              <a:rPr lang="en-US" dirty="0" smtClean="0"/>
              <a:t>The process of speaking to a group of people in a structured deliberate manner intended to inform ,influence or entertain the listeners.</a:t>
            </a:r>
          </a:p>
          <a:p>
            <a:pPr marL="0" indent="0">
              <a:buNone/>
            </a:pPr>
            <a:endParaRPr lang="en-US" dirty="0" smtClean="0"/>
          </a:p>
          <a:p>
            <a:pPr>
              <a:spcBef>
                <a:spcPts val="0"/>
              </a:spcBef>
              <a:defRPr/>
            </a:pPr>
            <a:r>
              <a:rPr lang="en-GB" dirty="0"/>
              <a:t>Public Speaking is a ‘formal’ face-to-face communication method where a </a:t>
            </a:r>
            <a:r>
              <a:rPr lang="en-GB" dirty="0" smtClean="0"/>
              <a:t>person </a:t>
            </a:r>
            <a:r>
              <a:rPr lang="en-GB" dirty="0"/>
              <a:t>uses the medium of speech to inform </a:t>
            </a:r>
            <a:r>
              <a:rPr lang="en-GB" dirty="0" smtClean="0"/>
              <a:t>and or </a:t>
            </a:r>
            <a:r>
              <a:rPr lang="en-GB" dirty="0"/>
              <a:t>influence a group of listeners </a:t>
            </a:r>
            <a:r>
              <a:rPr lang="en-GB" dirty="0" smtClean="0">
                <a:solidFill>
                  <a:srgbClr val="58595B"/>
                </a:solidFill>
              </a:rPr>
              <a:t>.</a:t>
            </a:r>
            <a:endParaRPr lang="en-GB" dirty="0">
              <a:solidFill>
                <a:srgbClr val="58595B"/>
              </a:solidFill>
            </a:endParaRPr>
          </a:p>
          <a:p>
            <a:pPr marL="0" indent="0">
              <a:buNone/>
            </a:pPr>
            <a:endParaRPr lang="en-US" dirty="0" smtClean="0"/>
          </a:p>
          <a:p>
            <a:r>
              <a:rPr lang="en-US" dirty="0" smtClean="0"/>
              <a:t>Public </a:t>
            </a:r>
            <a:r>
              <a:rPr lang="en-US" dirty="0"/>
              <a:t>speaking, also called oratory or oration, has traditionally meant the act of speaking face to face to a </a:t>
            </a:r>
            <a:r>
              <a:rPr lang="en-US" dirty="0" smtClean="0"/>
              <a:t>live </a:t>
            </a:r>
            <a:r>
              <a:rPr lang="en-US" dirty="0"/>
              <a:t>audience</a:t>
            </a:r>
            <a:r>
              <a:rPr lang="en-US" dirty="0" smtClean="0"/>
              <a:t>.</a:t>
            </a:r>
          </a:p>
          <a:p>
            <a:pPr marL="0" indent="0">
              <a:buNone/>
            </a:pPr>
            <a:endParaRPr lang="en-US" dirty="0" smtClean="0"/>
          </a:p>
          <a:p>
            <a:endParaRPr lang="en-IN" dirty="0"/>
          </a:p>
        </p:txBody>
      </p:sp>
    </p:spTree>
    <p:extLst>
      <p:ext uri="{BB962C8B-B14F-4D97-AF65-F5344CB8AC3E}">
        <p14:creationId xmlns:p14="http://schemas.microsoft.com/office/powerpoint/2010/main" val="189403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basic elements of public </a:t>
            </a:r>
            <a:r>
              <a:rPr lang="en-US" dirty="0" smtClean="0"/>
              <a:t>speaking</a:t>
            </a:r>
            <a:endParaRPr lang="en-IN" dirty="0"/>
          </a:p>
        </p:txBody>
      </p:sp>
      <p:sp>
        <p:nvSpPr>
          <p:cNvPr id="3" name="Content Placeholder 2"/>
          <p:cNvSpPr>
            <a:spLocks noGrp="1"/>
          </p:cNvSpPr>
          <p:nvPr>
            <p:ph idx="1"/>
          </p:nvPr>
        </p:nvSpPr>
        <p:spPr/>
        <p:txBody>
          <a:bodyPr>
            <a:normAutofit lnSpcReduction="10000"/>
          </a:bodyPr>
          <a:lstStyle/>
          <a:p>
            <a:r>
              <a:rPr lang="en-US" dirty="0" smtClean="0"/>
              <a:t>Public speaking requires the ability to develop &amp; present ideas in a persuasive &amp; organized manner.</a:t>
            </a:r>
          </a:p>
          <a:p>
            <a:r>
              <a:rPr lang="en-US" dirty="0" smtClean="0"/>
              <a:t>In public speaking ,as in any form of communication , there are five basic elements, often expressed , those are :</a:t>
            </a:r>
          </a:p>
          <a:p>
            <a:r>
              <a:rPr lang="en-US" dirty="0" smtClean="0"/>
              <a:t>Who is saying </a:t>
            </a:r>
          </a:p>
          <a:p>
            <a:r>
              <a:rPr lang="en-US" dirty="0" smtClean="0"/>
              <a:t>What is he/she saying</a:t>
            </a:r>
          </a:p>
          <a:p>
            <a:r>
              <a:rPr lang="en-US" dirty="0" smtClean="0"/>
              <a:t>To whom is he/she saying </a:t>
            </a:r>
          </a:p>
          <a:p>
            <a:r>
              <a:rPr lang="en-US" dirty="0" smtClean="0"/>
              <a:t>Which medium is using while speaking </a:t>
            </a:r>
          </a:p>
          <a:p>
            <a:r>
              <a:rPr lang="en-US" dirty="0" smtClean="0"/>
              <a:t>With what effects  </a:t>
            </a:r>
            <a:endParaRPr lang="en-IN" dirty="0"/>
          </a:p>
        </p:txBody>
      </p:sp>
    </p:spTree>
    <p:extLst>
      <p:ext uri="{BB962C8B-B14F-4D97-AF65-F5344CB8AC3E}">
        <p14:creationId xmlns:p14="http://schemas.microsoft.com/office/powerpoint/2010/main" val="138059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pillars of public speaking &amp; persuasion</a:t>
            </a:r>
            <a:endParaRPr lang="en-IN" dirty="0"/>
          </a:p>
        </p:txBody>
      </p:sp>
      <p:sp>
        <p:nvSpPr>
          <p:cNvPr id="3" name="Content Placeholder 2"/>
          <p:cNvSpPr>
            <a:spLocks noGrp="1"/>
          </p:cNvSpPr>
          <p:nvPr>
            <p:ph idx="1"/>
          </p:nvPr>
        </p:nvSpPr>
        <p:spPr/>
        <p:txBody>
          <a:bodyPr/>
          <a:lstStyle/>
          <a:p>
            <a:r>
              <a:rPr lang="en-US" dirty="0"/>
              <a:t>Persuasive speaking is a skill that you can apply regularly throughout your life, whether you are selling a product or being interviewed. 2,300 years ago, </a:t>
            </a:r>
            <a:r>
              <a:rPr lang="en-US" dirty="0">
                <a:hlinkClick r:id="rId2"/>
              </a:rPr>
              <a:t>Aristotle</a:t>
            </a:r>
            <a:r>
              <a:rPr lang="en-US" dirty="0"/>
              <a:t> determined the components needed for persuasive speaking. They are referred to as the three pillars of persuasion - ethos, pathos and logos.</a:t>
            </a:r>
            <a:endParaRPr lang="en-IN" dirty="0"/>
          </a:p>
        </p:txBody>
      </p:sp>
    </p:spTree>
    <p:extLst>
      <p:ext uri="{BB962C8B-B14F-4D97-AF65-F5344CB8AC3E}">
        <p14:creationId xmlns:p14="http://schemas.microsoft.com/office/powerpoint/2010/main" val="121377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ethos, pathos and logos?</a:t>
            </a:r>
            <a:br>
              <a:rPr lang="en-US" dirty="0"/>
            </a:br>
            <a:endParaRPr lang="en-IN" dirty="0"/>
          </a:p>
        </p:txBody>
      </p:sp>
      <p:sp>
        <p:nvSpPr>
          <p:cNvPr id="3" name="Content Placeholder 2"/>
          <p:cNvSpPr>
            <a:spLocks noGrp="1"/>
          </p:cNvSpPr>
          <p:nvPr>
            <p:ph idx="1"/>
          </p:nvPr>
        </p:nvSpPr>
        <p:spPr/>
        <p:txBody>
          <a:bodyPr/>
          <a:lstStyle/>
          <a:p>
            <a:r>
              <a:rPr lang="en-US" dirty="0"/>
              <a:t>Ethos, pathos and logos are modes of persuasion used to convince and appeal to an audience. You need these qualities for your audience to accept your messages.</a:t>
            </a:r>
          </a:p>
          <a:p>
            <a:r>
              <a:rPr lang="en-US" b="1" dirty="0"/>
              <a:t>Ethos</a:t>
            </a:r>
            <a:r>
              <a:rPr lang="en-US" dirty="0"/>
              <a:t>: your credibility and character</a:t>
            </a:r>
          </a:p>
          <a:p>
            <a:r>
              <a:rPr lang="en-US" b="1" dirty="0"/>
              <a:t>Pathos</a:t>
            </a:r>
            <a:r>
              <a:rPr lang="en-US" dirty="0"/>
              <a:t>: emotional bond with your listeners</a:t>
            </a:r>
          </a:p>
          <a:p>
            <a:r>
              <a:rPr lang="en-US" b="1" dirty="0"/>
              <a:t>Logos</a:t>
            </a:r>
            <a:r>
              <a:rPr lang="en-US" dirty="0"/>
              <a:t>: logical and rational argument</a:t>
            </a:r>
          </a:p>
          <a:p>
            <a:pPr marL="0" indent="0">
              <a:buNone/>
            </a:pPr>
            <a:endParaRPr lang="en-IN" dirty="0"/>
          </a:p>
        </p:txBody>
      </p:sp>
    </p:spTree>
    <p:extLst>
      <p:ext uri="{BB962C8B-B14F-4D97-AF65-F5344CB8AC3E}">
        <p14:creationId xmlns:p14="http://schemas.microsoft.com/office/powerpoint/2010/main" val="68540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2D3238"/>
                </a:solidFill>
                <a:latin typeface="Work sans"/>
                <a:cs typeface="Arial" pitchFamily="34" charset="0"/>
              </a:rPr>
              <a:t>Why is ethos important?</a:t>
            </a:r>
            <a:br>
              <a:rPr lang="en-US" dirty="0">
                <a:solidFill>
                  <a:srgbClr val="2D3238"/>
                </a:solidFill>
                <a:latin typeface="Work sans"/>
                <a:cs typeface="Arial" pitchFamily="34" charset="0"/>
              </a:rPr>
            </a:br>
            <a:endParaRPr lang="en-IN" dirty="0"/>
          </a:p>
        </p:txBody>
      </p:sp>
      <p:graphicFrame>
        <p:nvGraphicFramePr>
          <p:cNvPr id="4" name="Content Placeholder 3"/>
          <p:cNvGraphicFramePr>
            <a:graphicFrameLocks noGrp="1"/>
          </p:cNvGraphicFramePr>
          <p:nvPr>
            <p:ph idx="1"/>
          </p:nvPr>
        </p:nvGraphicFramePr>
        <p:xfrm>
          <a:off x="1428750" y="1973421"/>
          <a:ext cx="6286500" cy="3779520"/>
        </p:xfrm>
        <a:graphic>
          <a:graphicData uri="http://schemas.openxmlformats.org/drawingml/2006/table">
            <a:tbl>
              <a:tblPr/>
              <a:tblGrid>
                <a:gridCol w="3143250"/>
                <a:gridCol w="3143250"/>
              </a:tblGrid>
              <a:tr h="0">
                <a:tc>
                  <a:txBody>
                    <a:bodyPr/>
                    <a:lstStyle/>
                    <a:p>
                      <a:pPr algn="l" fontAlgn="t"/>
                      <a:r>
                        <a:rPr lang="en-IN" dirty="0">
                          <a:effectLst/>
                        </a:rPr>
                        <a:t>High Ethos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c>
                  <a:txBody>
                    <a:bodyPr/>
                    <a:lstStyle/>
                    <a:p>
                      <a:pPr algn="l" fontAlgn="t"/>
                      <a:r>
                        <a:rPr lang="en-IN">
                          <a:effectLst/>
                        </a:rPr>
                        <a:t>Low Ethos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r>
              <a:tr h="0">
                <a:tc>
                  <a:txBody>
                    <a:bodyPr/>
                    <a:lstStyle/>
                    <a:p>
                      <a:pPr fontAlgn="t"/>
                      <a:r>
                        <a:rPr lang="en-US">
                          <a:effectLst/>
                        </a:rPr>
                        <a:t>Audience will concentrate and listen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c>
                  <a:txBody>
                    <a:bodyPr/>
                    <a:lstStyle/>
                    <a:p>
                      <a:pPr fontAlgn="t"/>
                      <a:r>
                        <a:rPr lang="en-US">
                          <a:effectLst/>
                        </a:rPr>
                        <a:t>Audience will not concentrate or listen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r>
              <a:tr h="0">
                <a:tc>
                  <a:txBody>
                    <a:bodyPr/>
                    <a:lstStyle/>
                    <a:p>
                      <a:pPr fontAlgn="t"/>
                      <a:r>
                        <a:rPr lang="en-US">
                          <a:effectLst/>
                        </a:rPr>
                        <a:t>Audience assumes you will share something useful and they respect you</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c>
                  <a:txBody>
                    <a:bodyPr/>
                    <a:lstStyle/>
                    <a:p>
                      <a:pPr fontAlgn="t"/>
                      <a:r>
                        <a:rPr lang="en-US">
                          <a:effectLst/>
                        </a:rPr>
                        <a:t>Low expectations and if you start poorly the audience will not listen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r>
              <a:tr h="0">
                <a:tc>
                  <a:txBody>
                    <a:bodyPr/>
                    <a:lstStyle/>
                    <a:p>
                      <a:pPr fontAlgn="t"/>
                      <a:r>
                        <a:rPr lang="en-US">
                          <a:effectLst/>
                        </a:rPr>
                        <a:t>Audience are more likely to be persuaded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c>
                  <a:txBody>
                    <a:bodyPr/>
                    <a:lstStyle/>
                    <a:p>
                      <a:pPr fontAlgn="t"/>
                      <a:r>
                        <a:rPr lang="en-US">
                          <a:effectLst/>
                        </a:rPr>
                        <a:t>Audience are less likely to be persuaded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r>
              <a:tr h="0">
                <a:tc>
                  <a:txBody>
                    <a:bodyPr/>
                    <a:lstStyle/>
                    <a:p>
                      <a:pPr fontAlgn="t"/>
                      <a:r>
                        <a:rPr lang="en-US">
                          <a:effectLst/>
                        </a:rPr>
                        <a:t>You can give a bad speech but you are still able to persuade the audience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c>
                  <a:txBody>
                    <a:bodyPr/>
                    <a:lstStyle/>
                    <a:p>
                      <a:pPr fontAlgn="t"/>
                      <a:r>
                        <a:rPr lang="en-US" dirty="0">
                          <a:effectLst/>
                        </a:rPr>
                        <a:t>Your speech needs to be very good to persuade the audience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4FF"/>
                    </a:solidFill>
                  </a:tcPr>
                </a:tc>
              </a:tr>
            </a:tbl>
          </a:graphicData>
        </a:graphic>
      </p:graphicFrame>
      <p:sp>
        <p:nvSpPr>
          <p:cNvPr id="5" name="Rectangle 1"/>
          <p:cNvSpPr>
            <a:spLocks noChangeArrowheads="1"/>
          </p:cNvSpPr>
          <p:nvPr/>
        </p:nvSpPr>
        <p:spPr bwMode="auto">
          <a:xfrm>
            <a:off x="1428750" y="1747672"/>
            <a:ext cx="45719" cy="908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5947" rIns="9144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518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Pathos - The Emotional Appeal</a:t>
            </a:r>
            <a:br>
              <a:rPr lang="en-IN" dirty="0"/>
            </a:br>
            <a:endParaRPr lang="en-IN" dirty="0"/>
          </a:p>
        </p:txBody>
      </p:sp>
      <p:sp>
        <p:nvSpPr>
          <p:cNvPr id="3" name="Content Placeholder 2"/>
          <p:cNvSpPr>
            <a:spLocks noGrp="1"/>
          </p:cNvSpPr>
          <p:nvPr>
            <p:ph idx="1"/>
          </p:nvPr>
        </p:nvSpPr>
        <p:spPr/>
        <p:txBody>
          <a:bodyPr>
            <a:normAutofit/>
          </a:bodyPr>
          <a:lstStyle/>
          <a:p>
            <a:r>
              <a:rPr lang="en-US" dirty="0"/>
              <a:t>Pathos is Greek for suffering and experience. Empathy, sympathy and pathetic are derived from pathos.</a:t>
            </a:r>
          </a:p>
          <a:p>
            <a:r>
              <a:rPr lang="en-US" dirty="0"/>
              <a:t>Pathos is to persuade by appealing to the audience's emotions. As the speaker, you want the audience to feel the same emotions you feel about something, you want to emotionally connect with them and influence them. If you have low pathos the audience is likely to try to find flaws in your arguments.</a:t>
            </a:r>
          </a:p>
          <a:p>
            <a:endParaRPr lang="en-IN" dirty="0"/>
          </a:p>
        </p:txBody>
      </p:sp>
    </p:spTree>
    <p:extLst>
      <p:ext uri="{BB962C8B-B14F-4D97-AF65-F5344CB8AC3E}">
        <p14:creationId xmlns:p14="http://schemas.microsoft.com/office/powerpoint/2010/main" val="2603723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2CCB1E-CF31-4512-B01E-4303022856ED}"/>
</file>

<file path=customXml/itemProps2.xml><?xml version="1.0" encoding="utf-8"?>
<ds:datastoreItem xmlns:ds="http://schemas.openxmlformats.org/officeDocument/2006/customXml" ds:itemID="{F25E9F11-C792-4594-8508-6DF1C1C6E993}"/>
</file>

<file path=customXml/itemProps3.xml><?xml version="1.0" encoding="utf-8"?>
<ds:datastoreItem xmlns:ds="http://schemas.openxmlformats.org/officeDocument/2006/customXml" ds:itemID="{140CFF40-ADC7-41F4-A359-001610EF8F47}"/>
</file>

<file path=docProps/app.xml><?xml version="1.0" encoding="utf-8"?>
<Properties xmlns="http://schemas.openxmlformats.org/officeDocument/2006/extended-properties" xmlns:vt="http://schemas.openxmlformats.org/officeDocument/2006/docPropsVTypes">
  <Template>Ion</Template>
  <TotalTime>109</TotalTime>
  <Words>797</Words>
  <Application>Microsoft Office PowerPoint</Application>
  <PresentationFormat>On-screen Show (4:3)</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 3</vt:lpstr>
      <vt:lpstr>Work sans</vt:lpstr>
      <vt:lpstr>Ion</vt:lpstr>
      <vt:lpstr>Business idioms &amp; corporate terms</vt:lpstr>
      <vt:lpstr>The most common idioms/phrases/jargons</vt:lpstr>
      <vt:lpstr>Identify the Biz-words within 5 minutes</vt:lpstr>
      <vt:lpstr>Public speaking</vt:lpstr>
      <vt:lpstr>Five basic elements of public speaking</vt:lpstr>
      <vt:lpstr>3 pillars of public speaking &amp; persuasion</vt:lpstr>
      <vt:lpstr>What are ethos, pathos and logos? </vt:lpstr>
      <vt:lpstr>Why is ethos important? </vt:lpstr>
      <vt:lpstr>Pathos - The Emotional Appeal </vt:lpstr>
      <vt:lpstr>Why is pathos important? </vt:lpstr>
      <vt:lpstr>Logos - The Logical Appeal </vt:lpstr>
      <vt:lpstr>Why is logos important? </vt:lpstr>
      <vt:lpstr>Why do you need public speaking</vt:lpstr>
      <vt:lpstr>Benefits of public speaking</vt:lpstr>
      <vt:lpstr>Skills required for public speaking </vt:lpstr>
      <vt:lpstr>Tips of public speaking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idioms &amp; corporate terms</dc:title>
  <dc:creator>USER</dc:creator>
  <cp:lastModifiedBy>Ayush Hans</cp:lastModifiedBy>
  <cp:revision>20</cp:revision>
  <dcterms:created xsi:type="dcterms:W3CDTF">2022-01-11T16:58:59Z</dcterms:created>
  <dcterms:modified xsi:type="dcterms:W3CDTF">2022-01-11T18:52:41Z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