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9" r:id="rId4"/>
    <p:sldId id="271" r:id="rId5"/>
    <p:sldId id="272" r:id="rId6"/>
    <p:sldId id="270" r:id="rId7"/>
    <p:sldId id="276" r:id="rId8"/>
    <p:sldId id="266" r:id="rId9"/>
    <p:sldId id="267" r:id="rId10"/>
    <p:sldId id="268" r:id="rId11"/>
    <p:sldId id="273" r:id="rId12"/>
    <p:sldId id="274" r:id="rId13"/>
    <p:sldId id="275" r:id="rId14"/>
    <p:sldId id="277" r:id="rId15"/>
    <p:sldId id="257" r:id="rId16"/>
    <p:sldId id="258" r:id="rId17"/>
    <p:sldId id="259" r:id="rId18"/>
    <p:sldId id="260" r:id="rId19"/>
    <p:sldId id="261" r:id="rId20"/>
    <p:sldId id="262"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38A476D-D369-474B-BAF1-812EB5FEE61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AA88AF-5310-497D-A48E-D10136C4418A}"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11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A476D-D369-474B-BAF1-812EB5FEE61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AA88AF-5310-497D-A48E-D10136C4418A}" type="slidenum">
              <a:rPr lang="en-GB" smtClean="0"/>
              <a:t>‹#›</a:t>
            </a:fld>
            <a:endParaRPr lang="en-GB"/>
          </a:p>
        </p:txBody>
      </p:sp>
    </p:spTree>
    <p:extLst>
      <p:ext uri="{BB962C8B-B14F-4D97-AF65-F5344CB8AC3E}">
        <p14:creationId xmlns:p14="http://schemas.microsoft.com/office/powerpoint/2010/main" val="255927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A476D-D369-474B-BAF1-812EB5FEE61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AA88AF-5310-497D-A48E-D10136C4418A}"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1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A476D-D369-474B-BAF1-812EB5FEE61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AA88AF-5310-497D-A48E-D10136C4418A}" type="slidenum">
              <a:rPr lang="en-GB" smtClean="0"/>
              <a:t>‹#›</a:t>
            </a:fld>
            <a:endParaRPr lang="en-GB"/>
          </a:p>
        </p:txBody>
      </p:sp>
    </p:spTree>
    <p:extLst>
      <p:ext uri="{BB962C8B-B14F-4D97-AF65-F5344CB8AC3E}">
        <p14:creationId xmlns:p14="http://schemas.microsoft.com/office/powerpoint/2010/main" val="29458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A476D-D369-474B-BAF1-812EB5FEE61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AA88AF-5310-497D-A48E-D10136C4418A}"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48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8A476D-D369-474B-BAF1-812EB5FEE610}" type="datetimeFigureOut">
              <a:rPr lang="en-GB" smtClean="0"/>
              <a:t>09/02/2022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AA88AF-5310-497D-A48E-D10136C4418A}" type="slidenum">
              <a:rPr lang="en-GB" smtClean="0"/>
              <a:t>‹#›</a:t>
            </a:fld>
            <a:endParaRPr lang="en-GB"/>
          </a:p>
        </p:txBody>
      </p:sp>
    </p:spTree>
    <p:extLst>
      <p:ext uri="{BB962C8B-B14F-4D97-AF65-F5344CB8AC3E}">
        <p14:creationId xmlns:p14="http://schemas.microsoft.com/office/powerpoint/2010/main" val="347941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8A476D-D369-474B-BAF1-812EB5FEE610}" type="datetimeFigureOut">
              <a:rPr lang="en-GB" smtClean="0"/>
              <a:t>09/02/2022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AA88AF-5310-497D-A48E-D10136C4418A}" type="slidenum">
              <a:rPr lang="en-GB" smtClean="0"/>
              <a:t>‹#›</a:t>
            </a:fld>
            <a:endParaRPr lang="en-GB"/>
          </a:p>
        </p:txBody>
      </p:sp>
    </p:spTree>
    <p:extLst>
      <p:ext uri="{BB962C8B-B14F-4D97-AF65-F5344CB8AC3E}">
        <p14:creationId xmlns:p14="http://schemas.microsoft.com/office/powerpoint/2010/main" val="381456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8A476D-D369-474B-BAF1-812EB5FEE610}" type="datetimeFigureOut">
              <a:rPr lang="en-GB" smtClean="0"/>
              <a:t>09/02/2022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AA88AF-5310-497D-A48E-D10136C4418A}" type="slidenum">
              <a:rPr lang="en-GB" smtClean="0"/>
              <a:t>‹#›</a:t>
            </a:fld>
            <a:endParaRPr lang="en-GB"/>
          </a:p>
        </p:txBody>
      </p:sp>
    </p:spTree>
    <p:extLst>
      <p:ext uri="{BB962C8B-B14F-4D97-AF65-F5344CB8AC3E}">
        <p14:creationId xmlns:p14="http://schemas.microsoft.com/office/powerpoint/2010/main" val="109573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A476D-D369-474B-BAF1-812EB5FEE610}" type="datetimeFigureOut">
              <a:rPr lang="en-GB" smtClean="0"/>
              <a:t>09/02/2022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AA88AF-5310-497D-A48E-D10136C4418A}" type="slidenum">
              <a:rPr lang="en-GB" smtClean="0"/>
              <a:t>‹#›</a:t>
            </a:fld>
            <a:endParaRPr lang="en-GB"/>
          </a:p>
        </p:txBody>
      </p:sp>
    </p:spTree>
    <p:extLst>
      <p:ext uri="{BB962C8B-B14F-4D97-AF65-F5344CB8AC3E}">
        <p14:creationId xmlns:p14="http://schemas.microsoft.com/office/powerpoint/2010/main" val="356139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A476D-D369-474B-BAF1-812EB5FEE610}" type="datetimeFigureOut">
              <a:rPr lang="en-GB" smtClean="0"/>
              <a:t>09/02/2022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AA88AF-5310-497D-A48E-D10136C4418A}" type="slidenum">
              <a:rPr lang="en-GB" smtClean="0"/>
              <a:t>‹#›</a:t>
            </a:fld>
            <a:endParaRPr lang="en-GB"/>
          </a:p>
        </p:txBody>
      </p:sp>
    </p:spTree>
    <p:extLst>
      <p:ext uri="{BB962C8B-B14F-4D97-AF65-F5344CB8AC3E}">
        <p14:creationId xmlns:p14="http://schemas.microsoft.com/office/powerpoint/2010/main" val="401014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A476D-D369-474B-BAF1-812EB5FEE610}" type="datetimeFigureOut">
              <a:rPr lang="en-GB" smtClean="0"/>
              <a:t>09/02/2022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AA88AF-5310-497D-A48E-D10136C4418A}"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99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38A476D-D369-474B-BAF1-812EB5FEE610}" type="datetimeFigureOut">
              <a:rPr lang="en-GB" smtClean="0"/>
              <a:t>09/02/2022</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AA88AF-5310-497D-A48E-D10136C4418A}"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254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Conflict management </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08162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70000" lnSpcReduction="20000"/>
          </a:bodyPr>
          <a:lstStyle/>
          <a:p>
            <a:r>
              <a:rPr lang="en-GB" dirty="0"/>
              <a:t>It is very essential to understand the factors which might lead to a conflict. An individual must consider all the events which initiate a fight for an effective conflict management. Discussion goes a long way in preventing conflicts. Before implementing any new idea, make sure you discuss with each and everyone related to it. Listen to what other individuals have to say and consider their opinions as well. Ignoring anybody’s views might lead to a tussle.</a:t>
            </a:r>
          </a:p>
          <a:p>
            <a:r>
              <a:rPr lang="en-GB" dirty="0"/>
              <a:t>No two individuals can think on the same line but it is always wise to find a middle way which takes into account everybody’s interests. Don’t leave any issue unaddressed, instead discuss it when all the participants are present. Never criticize or make fun of anyone as they lead to a conflict. Be a good and an effective listener. Greet everyone with a warm smile. Individuals must not be too rigid and must learn to compromise sometimes. Do not create an environment which would lead to disagreements.</a:t>
            </a:r>
          </a:p>
          <a:p>
            <a:r>
              <a:rPr lang="en-GB" dirty="0"/>
              <a:t>At workplaces, transparency must be maintained at all levels and there must be a single point of contact to address the issues of individuals. The subordinates should have an easy access to their superiors to avoid confusions. An individual must not utter any word which might hurt the sentiments of the other individuals. If you come across any situation which you don’t find appropriate, don’t start spreading </a:t>
            </a:r>
            <a:r>
              <a:rPr lang="en-GB" dirty="0" err="1"/>
              <a:t>rumors</a:t>
            </a:r>
            <a:r>
              <a:rPr lang="en-GB" dirty="0"/>
              <a:t>; instead sit with the other people involved and sort out the differences as soon as possible. </a:t>
            </a:r>
            <a:r>
              <a:rPr lang="en-GB" b="1" dirty="0"/>
              <a:t>Avoid </a:t>
            </a:r>
            <a:r>
              <a:rPr lang="en-GB" b="1" dirty="0" smtClean="0"/>
              <a:t>back </a:t>
            </a:r>
            <a:r>
              <a:rPr lang="en-GB" b="1" dirty="0" err="1" smtClean="0"/>
              <a:t>bitings</a:t>
            </a:r>
            <a:r>
              <a:rPr lang="en-GB" b="1" dirty="0" smtClean="0"/>
              <a:t> </a:t>
            </a:r>
            <a:r>
              <a:rPr lang="en-GB" b="1" dirty="0"/>
              <a:t>as it is one of the strongest reasons for conflicts</a:t>
            </a:r>
            <a:r>
              <a:rPr lang="en-GB" dirty="0"/>
              <a:t>.</a:t>
            </a:r>
          </a:p>
          <a:p>
            <a:r>
              <a:rPr lang="en-GB" dirty="0"/>
              <a:t>Always ask yourself whether the fight will benefit you or not? What will you achieve out of fighting? Never provoke others to fight as it would only create a negative environment and add on to one’s tensions. Don’t always support your friend and oppose the person not known to you. Stand by what is right and always correct the other person if he/she is wrong, but in a polite manner. </a:t>
            </a:r>
            <a:r>
              <a:rPr lang="en-GB" b="1" dirty="0"/>
              <a:t>Even if a conflict doesn’t involve you, don’t just ignore, instead intervene immediately to pacify the individuals</a:t>
            </a:r>
            <a:r>
              <a:rPr lang="en-GB" dirty="0"/>
              <a:t>. Be a good mediator and try to resolve the issues keeping everyone in mind</a:t>
            </a:r>
            <a:r>
              <a:rPr lang="en-GB" dirty="0" smtClean="0"/>
              <a:t>.</a:t>
            </a:r>
            <a:endParaRPr lang="en-GB" dirty="0"/>
          </a:p>
        </p:txBody>
      </p:sp>
    </p:spTree>
    <p:extLst>
      <p:ext uri="{BB962C8B-B14F-4D97-AF65-F5344CB8AC3E}">
        <p14:creationId xmlns:p14="http://schemas.microsoft.com/office/powerpoint/2010/main" val="240599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10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smtClean="0">
                <a:ln>
                  <a:noFill/>
                </a:ln>
                <a:solidFill>
                  <a:srgbClr val="000000"/>
                </a:solidFill>
                <a:effectLst/>
                <a:latin typeface="Raleway"/>
              </a:rPr>
              <a:t>Conflict Management at Workplace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Open Sans"/>
              </a:rPr>
              <a:t/>
            </a:r>
            <a:br>
              <a:rPr kumimoji="0" lang="en-US" sz="900" b="0" i="0" u="none" strike="noStrike" cap="none" normalizeH="0" baseline="0" smtClean="0">
                <a:ln>
                  <a:noFill/>
                </a:ln>
                <a:solidFill>
                  <a:srgbClr val="000000"/>
                </a:solidFill>
                <a:effectLst/>
                <a:latin typeface="Open Sans"/>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r>
              <a:rPr lang="en-GB" dirty="0"/>
              <a:t>Conflict Management prevents the eruptions of fights and also allows the employees to be serious about their </a:t>
            </a:r>
            <a:r>
              <a:rPr lang="en-GB" dirty="0" smtClean="0"/>
              <a:t>work.</a:t>
            </a:r>
            <a:endParaRPr lang="en-GB" b="1" dirty="0" smtClean="0"/>
          </a:p>
          <a:p>
            <a:r>
              <a:rPr lang="en-GB" b="1" dirty="0" smtClean="0"/>
              <a:t>Conflicts </a:t>
            </a:r>
            <a:r>
              <a:rPr lang="en-GB" b="1" dirty="0"/>
              <a:t>must be avoided at workplaces for a healthy and a competitive </a:t>
            </a:r>
            <a:r>
              <a:rPr lang="en-GB" b="1" dirty="0" smtClean="0"/>
              <a:t>environment.</a:t>
            </a:r>
          </a:p>
          <a:p>
            <a:r>
              <a:rPr lang="en-GB" dirty="0" smtClean="0"/>
              <a:t>Employees </a:t>
            </a:r>
            <a:r>
              <a:rPr lang="en-GB" dirty="0"/>
              <a:t>must ensure that precautionary measures are </a:t>
            </a:r>
            <a:r>
              <a:rPr lang="en-GB" dirty="0" smtClean="0"/>
              <a:t>tak</a:t>
            </a:r>
            <a:r>
              <a:rPr lang="en-GB" dirty="0"/>
              <a:t>en in advance to prevent conflicts at the workplace. </a:t>
            </a:r>
            <a:endParaRPr lang="en-GB" dirty="0" smtClean="0"/>
          </a:p>
          <a:p>
            <a:r>
              <a:rPr lang="en-GB" dirty="0" smtClean="0"/>
              <a:t>Employees </a:t>
            </a:r>
            <a:r>
              <a:rPr lang="en-GB" dirty="0"/>
              <a:t>are the assets of any organization and they must feel motivated and elated to perform well. </a:t>
            </a:r>
            <a:endParaRPr lang="en-GB" dirty="0" smtClean="0"/>
          </a:p>
          <a:p>
            <a:r>
              <a:rPr lang="en-GB" dirty="0" smtClean="0"/>
              <a:t>Conflicts </a:t>
            </a:r>
            <a:r>
              <a:rPr lang="en-GB" dirty="0"/>
              <a:t>only lead to tensions and depressions and nothing productive comes out of it. </a:t>
            </a:r>
            <a:endParaRPr lang="en-GB" dirty="0" smtClean="0"/>
          </a:p>
          <a:p>
            <a:r>
              <a:rPr lang="en-GB" dirty="0" smtClean="0"/>
              <a:t>No </a:t>
            </a:r>
            <a:r>
              <a:rPr lang="en-GB" dirty="0"/>
              <a:t>individual can work alone; he has to depend on his fellow workers for the maximum output. Every individual has to work in a team and can’t afford to fight with his team members</a:t>
            </a:r>
            <a:r>
              <a:rPr lang="en-GB" dirty="0" smtClean="0"/>
              <a:t>.</a:t>
            </a:r>
          </a:p>
          <a:p>
            <a:r>
              <a:rPr lang="en-GB" b="1" dirty="0"/>
              <a:t>Conflict Management reduces tensions and employees feel motivated to give their level best to the </a:t>
            </a:r>
            <a:r>
              <a:rPr lang="en-GB" b="1" dirty="0" smtClean="0"/>
              <a:t>organizations.</a:t>
            </a:r>
          </a:p>
          <a:p>
            <a:r>
              <a:rPr lang="en-GB" dirty="0"/>
              <a:t>Conflict Management plays a very important role at workplaces as it prevents unnecessary fights and makes offices a better place to work.</a:t>
            </a:r>
            <a:endParaRPr lang="en-GB" b="1" dirty="0" smtClean="0"/>
          </a:p>
          <a:p>
            <a:endParaRPr lang="en-GB" dirty="0"/>
          </a:p>
        </p:txBody>
      </p:sp>
    </p:spTree>
    <p:extLst>
      <p:ext uri="{BB962C8B-B14F-4D97-AF65-F5344CB8AC3E}">
        <p14:creationId xmlns:p14="http://schemas.microsoft.com/office/powerpoint/2010/main" val="275730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of conflict at workplace</a:t>
            </a:r>
            <a:endParaRPr lang="en-GB" dirty="0"/>
          </a:p>
        </p:txBody>
      </p:sp>
      <p:sp>
        <p:nvSpPr>
          <p:cNvPr id="3" name="Content Placeholder 2"/>
          <p:cNvSpPr>
            <a:spLocks noGrp="1"/>
          </p:cNvSpPr>
          <p:nvPr>
            <p:ph idx="1"/>
          </p:nvPr>
        </p:nvSpPr>
        <p:spPr/>
        <p:txBody>
          <a:bodyPr/>
          <a:lstStyle/>
          <a:p>
            <a:r>
              <a:rPr lang="en-GB" dirty="0" err="1"/>
              <a:t>Misha</a:t>
            </a:r>
            <a:r>
              <a:rPr lang="en-GB" dirty="0"/>
              <a:t> and </a:t>
            </a:r>
            <a:r>
              <a:rPr lang="en-GB" dirty="0" err="1"/>
              <a:t>J</a:t>
            </a:r>
            <a:r>
              <a:rPr lang="en-GB" dirty="0" err="1" smtClean="0"/>
              <a:t>ia</a:t>
            </a:r>
            <a:r>
              <a:rPr lang="en-GB" dirty="0" smtClean="0"/>
              <a:t> </a:t>
            </a:r>
            <a:r>
              <a:rPr lang="en-GB" dirty="0"/>
              <a:t>were a part of the operations team with a reputed firm. Both of them had excellent academic records, were hardworking and were never short of ideas. Unfortunately </a:t>
            </a:r>
            <a:r>
              <a:rPr lang="en-GB" dirty="0" err="1"/>
              <a:t>Misha</a:t>
            </a:r>
            <a:r>
              <a:rPr lang="en-GB" dirty="0"/>
              <a:t> and </a:t>
            </a:r>
            <a:r>
              <a:rPr lang="en-GB" dirty="0" err="1" smtClean="0"/>
              <a:t>Jia</a:t>
            </a:r>
            <a:r>
              <a:rPr lang="en-GB" dirty="0" smtClean="0"/>
              <a:t> never </a:t>
            </a:r>
            <a:r>
              <a:rPr lang="en-GB" dirty="0"/>
              <a:t>liked each other’s ideas and never got along very well. Their team could never achieve anything great and always failed to live up to the expectations of their superiors</a:t>
            </a:r>
            <a:r>
              <a:rPr lang="en-GB" dirty="0" smtClean="0"/>
              <a:t>.</a:t>
            </a:r>
          </a:p>
          <a:p>
            <a:endParaRPr lang="en-GB" dirty="0"/>
          </a:p>
          <a:p>
            <a:pPr marL="0" indent="0">
              <a:buNone/>
            </a:pPr>
            <a:r>
              <a:rPr lang="en-GB" dirty="0" smtClean="0"/>
              <a:t>Findings: </a:t>
            </a:r>
            <a:r>
              <a:rPr lang="en-GB" b="1" dirty="0"/>
              <a:t>The conflict between </a:t>
            </a:r>
            <a:r>
              <a:rPr lang="en-GB" b="1" dirty="0" err="1"/>
              <a:t>Misha</a:t>
            </a:r>
            <a:r>
              <a:rPr lang="en-GB" b="1" dirty="0"/>
              <a:t> and </a:t>
            </a:r>
            <a:r>
              <a:rPr lang="en-GB" b="1" dirty="0" err="1" smtClean="0"/>
              <a:t>Jia</a:t>
            </a:r>
            <a:r>
              <a:rPr lang="en-GB" b="1" dirty="0" smtClean="0"/>
              <a:t> </a:t>
            </a:r>
            <a:r>
              <a:rPr lang="en-GB" b="1" dirty="0"/>
              <a:t>was the major reason why their team could never perform well. The success of any team is directly proportional to the relation among the team members</a:t>
            </a:r>
            <a:r>
              <a:rPr lang="en-GB" dirty="0"/>
              <a:t>.</a:t>
            </a:r>
          </a:p>
        </p:txBody>
      </p:sp>
    </p:spTree>
    <p:extLst>
      <p:ext uri="{BB962C8B-B14F-4D97-AF65-F5344CB8AC3E}">
        <p14:creationId xmlns:p14="http://schemas.microsoft.com/office/powerpoint/2010/main" val="44913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Tips to manage Conflict </a:t>
            </a:r>
            <a:r>
              <a:rPr lang="en-GB" dirty="0"/>
              <a:t>in Groups</a:t>
            </a:r>
            <a:br>
              <a:rPr lang="en-GB" dirty="0"/>
            </a:br>
            <a:endParaRPr lang="en-GB" dirty="0"/>
          </a:p>
        </p:txBody>
      </p:sp>
      <p:sp>
        <p:nvSpPr>
          <p:cNvPr id="3" name="Content Placeholder 2"/>
          <p:cNvSpPr>
            <a:spLocks noGrp="1"/>
          </p:cNvSpPr>
          <p:nvPr>
            <p:ph idx="1"/>
          </p:nvPr>
        </p:nvSpPr>
        <p:spPr/>
        <p:txBody>
          <a:bodyPr>
            <a:normAutofit fontScale="92500"/>
          </a:bodyPr>
          <a:lstStyle/>
          <a:p>
            <a:r>
              <a:rPr lang="en-GB" b="1" dirty="0"/>
              <a:t>One should not impose his ideas on individuals in a group</a:t>
            </a:r>
            <a:r>
              <a:rPr lang="en-GB" dirty="0" smtClean="0"/>
              <a:t>.</a:t>
            </a:r>
          </a:p>
          <a:p>
            <a:r>
              <a:rPr lang="en-GB" dirty="0" smtClean="0"/>
              <a:t>The </a:t>
            </a:r>
            <a:r>
              <a:rPr lang="en-GB" dirty="0"/>
              <a:t>communication has to be precise, relevant and should not confuse the </a:t>
            </a:r>
            <a:r>
              <a:rPr lang="en-GB" dirty="0" smtClean="0"/>
              <a:t>others.</a:t>
            </a:r>
          </a:p>
          <a:p>
            <a:r>
              <a:rPr lang="en-GB" b="1" dirty="0"/>
              <a:t>Remember one wrong misinterpretation, and the entire message gets distorted</a:t>
            </a:r>
            <a:r>
              <a:rPr lang="en-GB" dirty="0"/>
              <a:t>. </a:t>
            </a:r>
            <a:endParaRPr lang="en-GB" dirty="0" smtClean="0"/>
          </a:p>
          <a:p>
            <a:r>
              <a:rPr lang="en-GB" dirty="0"/>
              <a:t> </a:t>
            </a:r>
            <a:r>
              <a:rPr lang="en-GB" b="1" dirty="0"/>
              <a:t>Each member of the group must trust the other member and should have confidence in each other</a:t>
            </a:r>
            <a:r>
              <a:rPr lang="en-GB" dirty="0"/>
              <a:t>. </a:t>
            </a:r>
            <a:endParaRPr lang="en-GB" dirty="0" smtClean="0"/>
          </a:p>
          <a:p>
            <a:r>
              <a:rPr lang="en-GB" dirty="0"/>
              <a:t>While taking decisions, no one should be biased and try to see his personal interest first</a:t>
            </a:r>
            <a:r>
              <a:rPr lang="en-GB" dirty="0" smtClean="0"/>
              <a:t>.</a:t>
            </a:r>
          </a:p>
          <a:p>
            <a:r>
              <a:rPr lang="en-GB" dirty="0"/>
              <a:t> Do not ever underestimate your group member and always listen to his side of the story as well. </a:t>
            </a:r>
            <a:endParaRPr lang="en-GB" dirty="0" smtClean="0"/>
          </a:p>
          <a:p>
            <a:r>
              <a:rPr lang="en-GB" dirty="0" smtClean="0"/>
              <a:t>Attitude </a:t>
            </a:r>
            <a:r>
              <a:rPr lang="en-GB" dirty="0"/>
              <a:t>plays a very important role in conflict management. </a:t>
            </a:r>
            <a:r>
              <a:rPr lang="en-GB" b="1" dirty="0"/>
              <a:t>Nothing can be achieved unless and until you believe in </a:t>
            </a:r>
            <a:r>
              <a:rPr lang="en-GB" b="1" dirty="0" smtClean="0"/>
              <a:t>your team </a:t>
            </a:r>
            <a:r>
              <a:rPr lang="en-GB" b="1" dirty="0"/>
              <a:t>and have a positive attitude</a:t>
            </a:r>
            <a:r>
              <a:rPr lang="en-GB" dirty="0"/>
              <a:t>. </a:t>
            </a:r>
            <a:endParaRPr lang="en-GB" dirty="0" smtClean="0"/>
          </a:p>
          <a:p>
            <a:endParaRPr lang="en-GB" dirty="0"/>
          </a:p>
        </p:txBody>
      </p:sp>
    </p:spTree>
    <p:extLst>
      <p:ext uri="{BB962C8B-B14F-4D97-AF65-F5344CB8AC3E}">
        <p14:creationId xmlns:p14="http://schemas.microsoft.com/office/powerpoint/2010/main" val="132101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Conflict resolution</a:t>
            </a:r>
            <a:endParaRPr lang="en-GB" dirty="0"/>
          </a:p>
        </p:txBody>
      </p:sp>
      <p:sp>
        <p:nvSpPr>
          <p:cNvPr id="3" name="Content Placeholder 2"/>
          <p:cNvSpPr>
            <a:spLocks noGrp="1"/>
          </p:cNvSpPr>
          <p:nvPr>
            <p:ph idx="1"/>
          </p:nvPr>
        </p:nvSpPr>
        <p:spPr/>
        <p:txBody>
          <a:bodyPr/>
          <a:lstStyle/>
          <a:p>
            <a:r>
              <a:rPr lang="en-GB" dirty="0" smtClean="0"/>
              <a:t>Conflicts are going to arise in any group of intelligent people who care about their task Yet many of us feel so uncomfortable with conflict that we pretend it doesn’t exist. Conflict does not mean the team has failed. </a:t>
            </a:r>
          </a:p>
          <a:p>
            <a:r>
              <a:rPr lang="en-GB" dirty="0" smtClean="0"/>
              <a:t>In fact, conflicts are often the result of working through different perspectives to create opportunities. Although conflicts can be healthy for a project, they must be resolved to maintain effective teamwork. </a:t>
            </a:r>
          </a:p>
          <a:p>
            <a:r>
              <a:rPr lang="en-GB" dirty="0" smtClean="0"/>
              <a:t>Unacknowledged or unresolved conflicts rarely go away: they fester, making the next interchange more difficult. </a:t>
            </a:r>
            <a:endParaRPr lang="en-GB" dirty="0"/>
          </a:p>
        </p:txBody>
      </p:sp>
    </p:spTree>
    <p:extLst>
      <p:ext uri="{BB962C8B-B14F-4D97-AF65-F5344CB8AC3E}">
        <p14:creationId xmlns:p14="http://schemas.microsoft.com/office/powerpoint/2010/main" val="420629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reduce the number of conflicts in a team, </a:t>
            </a:r>
            <a:endParaRPr lang="en-GB" dirty="0"/>
          </a:p>
        </p:txBody>
      </p:sp>
      <p:sp>
        <p:nvSpPr>
          <p:cNvPr id="3" name="Content Placeholder 2"/>
          <p:cNvSpPr>
            <a:spLocks noGrp="1"/>
          </p:cNvSpPr>
          <p:nvPr>
            <p:ph idx="1"/>
          </p:nvPr>
        </p:nvSpPr>
        <p:spPr/>
        <p:txBody>
          <a:bodyPr>
            <a:normAutofit/>
          </a:bodyPr>
          <a:lstStyle/>
          <a:p>
            <a:r>
              <a:rPr lang="en-GB" dirty="0" smtClean="0"/>
              <a:t>Make responsibilities and ground rules clear at the beginning. </a:t>
            </a:r>
          </a:p>
          <a:p>
            <a:r>
              <a:rPr lang="en-GB" dirty="0" smtClean="0"/>
              <a:t> Discuss problems as they arise, rather than letting them fester till people explode.</a:t>
            </a:r>
          </a:p>
          <a:p>
            <a:r>
              <a:rPr lang="en-GB" dirty="0" smtClean="0"/>
              <a:t> Realize that team members are not responsible for each others’ happiness. </a:t>
            </a:r>
          </a:p>
          <a:p>
            <a:r>
              <a:rPr lang="en-GB" dirty="0" smtClean="0"/>
              <a:t>Meeting expert John </a:t>
            </a:r>
            <a:r>
              <a:rPr lang="en-GB" dirty="0" err="1" smtClean="0"/>
              <a:t>Tropman</a:t>
            </a:r>
            <a:r>
              <a:rPr lang="en-GB" dirty="0" smtClean="0"/>
              <a:t> recommends the “two-meeting rule” for controversial matters. </a:t>
            </a:r>
          </a:p>
          <a:p>
            <a:pPr marL="514350" indent="-514350">
              <a:buFont typeface="+mj-lt"/>
              <a:buAutoNum type="arabicPeriod"/>
            </a:pPr>
            <a:r>
              <a:rPr lang="en-GB" dirty="0" smtClean="0"/>
              <a:t>The first meeting is a chance for everyone to air a point of view about the issue. </a:t>
            </a:r>
          </a:p>
          <a:p>
            <a:pPr marL="514350" indent="-514350">
              <a:buFont typeface="+mj-lt"/>
              <a:buAutoNum type="arabicPeriod"/>
            </a:pPr>
            <a:r>
              <a:rPr lang="en-GB" dirty="0" smtClean="0"/>
              <a:t>The second meeting is the one at which the team reaches a decision. The time between the two meetings becomes a cooling-off period</a:t>
            </a:r>
            <a:endParaRPr lang="en-GB" dirty="0"/>
          </a:p>
        </p:txBody>
      </p:sp>
    </p:spTree>
    <p:extLst>
      <p:ext uri="{BB962C8B-B14F-4D97-AF65-F5344CB8AC3E}">
        <p14:creationId xmlns:p14="http://schemas.microsoft.com/office/powerpoint/2010/main" val="274494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Conflict Resolution </a:t>
            </a:r>
            <a:endParaRPr lang="en-GB" dirty="0"/>
          </a:p>
        </p:txBody>
      </p:sp>
      <p:sp>
        <p:nvSpPr>
          <p:cNvPr id="3" name="Content Placeholder 2"/>
          <p:cNvSpPr>
            <a:spLocks noGrp="1"/>
          </p:cNvSpPr>
          <p:nvPr>
            <p:ph idx="1"/>
          </p:nvPr>
        </p:nvSpPr>
        <p:spPr/>
        <p:txBody>
          <a:bodyPr/>
          <a:lstStyle/>
          <a:p>
            <a:r>
              <a:rPr lang="en-GB" dirty="0" smtClean="0"/>
              <a:t>Make Sure the People Involved Really Disagree</a:t>
            </a:r>
          </a:p>
          <a:p>
            <a:r>
              <a:rPr lang="en-GB" dirty="0" smtClean="0"/>
              <a:t>Check that Everyone’s Information Is Correct</a:t>
            </a:r>
          </a:p>
          <a:p>
            <a:r>
              <a:rPr lang="en-GB" dirty="0" smtClean="0"/>
              <a:t>Discover the Needs Each Person Is Trying to Meet.</a:t>
            </a:r>
          </a:p>
          <a:p>
            <a:r>
              <a:rPr lang="en-GB" dirty="0" smtClean="0"/>
              <a:t>Search for Alternatives</a:t>
            </a:r>
          </a:p>
          <a:p>
            <a:r>
              <a:rPr lang="en-GB" dirty="0" smtClean="0"/>
              <a:t>Repair Negative Feelings</a:t>
            </a:r>
            <a:endParaRPr lang="en-GB" dirty="0"/>
          </a:p>
        </p:txBody>
      </p:sp>
    </p:spTree>
    <p:extLst>
      <p:ext uri="{BB962C8B-B14F-4D97-AF65-F5344CB8AC3E}">
        <p14:creationId xmlns:p14="http://schemas.microsoft.com/office/powerpoint/2010/main" val="194285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Criticism Responses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Conflict is particularly difficult to resolve when someone else criticizes or attacks us directly. </a:t>
            </a:r>
            <a:endParaRPr lang="en-GB" dirty="0"/>
          </a:p>
          <a:p>
            <a:r>
              <a:rPr lang="en-GB" dirty="0" smtClean="0"/>
              <a:t>When we are criticized, our natural reaction is to defend ourselves—perhaps by counterattacking</a:t>
            </a:r>
          </a:p>
          <a:p>
            <a:r>
              <a:rPr lang="en-GB" dirty="0" smtClean="0"/>
              <a:t>The conflict escalates; feelings are hurt; issues become muddied and more difficult to resolve. </a:t>
            </a:r>
          </a:p>
          <a:p>
            <a:r>
              <a:rPr lang="en-GB" dirty="0" smtClean="0"/>
              <a:t>Just as resolving conflict depends on identifying the needs each person is trying to meet, so dealing with criticism depends on understanding the real concern of the critic.</a:t>
            </a:r>
          </a:p>
          <a:p>
            <a:r>
              <a:rPr lang="en-GB" dirty="0" smtClean="0"/>
              <a:t>Constructive ways to respond to criticism and get closer to the real concern include :</a:t>
            </a:r>
          </a:p>
          <a:p>
            <a:pPr marL="514350" indent="-514350">
              <a:buFont typeface="+mj-lt"/>
              <a:buAutoNum type="arabicPeriod"/>
            </a:pPr>
            <a:r>
              <a:rPr lang="en-GB" dirty="0" smtClean="0"/>
              <a:t>Paraphrasing</a:t>
            </a:r>
          </a:p>
          <a:p>
            <a:pPr marL="514350" indent="-514350">
              <a:buFont typeface="+mj-lt"/>
              <a:buAutoNum type="arabicPeriod"/>
            </a:pPr>
            <a:r>
              <a:rPr lang="en-GB" dirty="0" smtClean="0"/>
              <a:t>checking for feelings</a:t>
            </a:r>
          </a:p>
          <a:p>
            <a:pPr marL="514350" indent="-514350">
              <a:buFont typeface="+mj-lt"/>
              <a:buAutoNum type="arabicPeriod"/>
            </a:pPr>
            <a:r>
              <a:rPr lang="en-GB" dirty="0" smtClean="0"/>
              <a:t>checking inferences </a:t>
            </a:r>
            <a:endParaRPr lang="en-GB" dirty="0"/>
          </a:p>
          <a:p>
            <a:pPr marL="514350" indent="-514350">
              <a:buFont typeface="+mj-lt"/>
              <a:buAutoNum type="arabicPeriod"/>
            </a:pPr>
            <a:r>
              <a:rPr lang="en-GB" dirty="0" smtClean="0"/>
              <a:t>buying time with limited agreement. </a:t>
            </a:r>
            <a:endParaRPr lang="en-GB" dirty="0"/>
          </a:p>
        </p:txBody>
      </p:sp>
    </p:spTree>
    <p:extLst>
      <p:ext uri="{BB962C8B-B14F-4D97-AF65-F5344CB8AC3E}">
        <p14:creationId xmlns:p14="http://schemas.microsoft.com/office/powerpoint/2010/main" val="259883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Paraphrasing To paraphrase, repeat in your own words the verbal content of the critic’s message. </a:t>
            </a:r>
          </a:p>
          <a:p>
            <a:pPr marL="0" indent="0">
              <a:buNone/>
            </a:pPr>
            <a:r>
              <a:rPr lang="en-GB" dirty="0" smtClean="0"/>
              <a:t>The purposes of paraphrasing are </a:t>
            </a:r>
          </a:p>
          <a:p>
            <a:pPr marL="514350" indent="-514350">
              <a:buAutoNum type="arabicParenBoth"/>
            </a:pPr>
            <a:r>
              <a:rPr lang="en-GB" dirty="0" smtClean="0"/>
              <a:t>to be sure that you have heard the critic accurately.</a:t>
            </a:r>
          </a:p>
          <a:p>
            <a:pPr marL="0" indent="0">
              <a:buNone/>
            </a:pPr>
            <a:r>
              <a:rPr lang="en-GB" dirty="0" smtClean="0"/>
              <a:t> (2) to let the critic know what his or her statement means to you.</a:t>
            </a:r>
          </a:p>
          <a:p>
            <a:pPr marL="0" indent="0">
              <a:buNone/>
            </a:pPr>
            <a:r>
              <a:rPr lang="en-GB" dirty="0" smtClean="0"/>
              <a:t> (3) to communicate that you are taking the critic and his or her feelings seriously. </a:t>
            </a:r>
            <a:endParaRPr lang="en-GB" dirty="0"/>
          </a:p>
          <a:p>
            <a:pPr marL="0" indent="0">
              <a:buNone/>
            </a:pPr>
            <a:r>
              <a:rPr lang="en-GB" dirty="0" smtClean="0"/>
              <a:t>Example:-</a:t>
            </a:r>
          </a:p>
          <a:p>
            <a:pPr marL="0" indent="0">
              <a:buNone/>
            </a:pPr>
            <a:r>
              <a:rPr lang="en-GB" dirty="0" smtClean="0"/>
              <a:t>Criticism: You guys are stonewalling my requests for information. </a:t>
            </a:r>
            <a:endParaRPr lang="en-GB" dirty="0" smtClean="0"/>
          </a:p>
          <a:p>
            <a:pPr marL="0" indent="0">
              <a:buNone/>
            </a:pPr>
            <a:r>
              <a:rPr lang="en-GB" dirty="0" smtClean="0"/>
              <a:t>Paraphrase</a:t>
            </a:r>
            <a:r>
              <a:rPr lang="en-GB" dirty="0" smtClean="0"/>
              <a:t>: You think that we don’t give you the information you need. </a:t>
            </a:r>
          </a:p>
          <a:p>
            <a:pPr marL="0" indent="0">
              <a:buNone/>
            </a:pPr>
            <a:endParaRPr lang="en-GB" dirty="0"/>
          </a:p>
        </p:txBody>
      </p:sp>
    </p:spTree>
    <p:extLst>
      <p:ext uri="{BB962C8B-B14F-4D97-AF65-F5344CB8AC3E}">
        <p14:creationId xmlns:p14="http://schemas.microsoft.com/office/powerpoint/2010/main" val="12684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Checking for Feelings :-When you check the critic’s feelings, you identify the emotions that the critic seems to be expressing verbally or nonverbally. </a:t>
            </a:r>
          </a:p>
          <a:p>
            <a:pPr marL="0" indent="0">
              <a:buNone/>
            </a:pPr>
            <a:r>
              <a:rPr lang="en-GB" dirty="0" smtClean="0"/>
              <a:t>The purposes of checking feelings are to try to understand </a:t>
            </a:r>
          </a:p>
          <a:p>
            <a:pPr marL="514350" indent="-514350">
              <a:buAutoNum type="arabicParenBoth"/>
            </a:pPr>
            <a:r>
              <a:rPr lang="en-GB" dirty="0" smtClean="0"/>
              <a:t>the critic’s emotions</a:t>
            </a:r>
          </a:p>
          <a:p>
            <a:pPr marL="0" indent="0">
              <a:buNone/>
            </a:pPr>
            <a:r>
              <a:rPr lang="en-GB" dirty="0" smtClean="0"/>
              <a:t>(2) the importance of the criticism for the critic. </a:t>
            </a:r>
          </a:p>
          <a:p>
            <a:pPr marL="0" indent="0">
              <a:buNone/>
            </a:pPr>
            <a:r>
              <a:rPr lang="en-GB" dirty="0" smtClean="0"/>
              <a:t>(3) the unspoken ideas and feelings that may actually be more important than the voiced criticism. </a:t>
            </a:r>
          </a:p>
          <a:p>
            <a:pPr marL="0" indent="0">
              <a:buNone/>
            </a:pPr>
            <a:r>
              <a:rPr lang="en-GB" dirty="0" smtClean="0"/>
              <a:t>Example:</a:t>
            </a:r>
          </a:p>
          <a:p>
            <a:pPr marL="0" indent="0">
              <a:buNone/>
            </a:pPr>
            <a:r>
              <a:rPr lang="en-GB" dirty="0" smtClean="0"/>
              <a:t>Criticism: You guys are stonewalling my requests for information. </a:t>
            </a:r>
            <a:endParaRPr lang="en-GB" dirty="0" smtClean="0"/>
          </a:p>
          <a:p>
            <a:pPr marL="0" indent="0">
              <a:buNone/>
            </a:pPr>
            <a:r>
              <a:rPr lang="en-GB" dirty="0" smtClean="0"/>
              <a:t>Feelings </a:t>
            </a:r>
            <a:r>
              <a:rPr lang="en-GB" dirty="0" smtClean="0"/>
              <a:t>check: You sound pretty angry, yes? </a:t>
            </a:r>
            <a:endParaRPr lang="en-GB" dirty="0"/>
          </a:p>
        </p:txBody>
      </p:sp>
    </p:spTree>
    <p:extLst>
      <p:ext uri="{BB962C8B-B14F-4D97-AF65-F5344CB8AC3E}">
        <p14:creationId xmlns:p14="http://schemas.microsoft.com/office/powerpoint/2010/main" val="257721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Meaning of conflict</a:t>
            </a:r>
            <a:endParaRPr lang="en-GB" dirty="0"/>
          </a:p>
        </p:txBody>
      </p:sp>
      <p:sp>
        <p:nvSpPr>
          <p:cNvPr id="3" name="Content Placeholder 2"/>
          <p:cNvSpPr>
            <a:spLocks noGrp="1"/>
          </p:cNvSpPr>
          <p:nvPr>
            <p:ph idx="1"/>
          </p:nvPr>
        </p:nvSpPr>
        <p:spPr>
          <a:xfrm>
            <a:off x="838200" y="1421394"/>
            <a:ext cx="10515600" cy="5549773"/>
          </a:xfrm>
        </p:spPr>
        <p:txBody>
          <a:bodyPr>
            <a:normAutofit fontScale="47500" lnSpcReduction="20000"/>
          </a:bodyPr>
          <a:lstStyle/>
          <a:p>
            <a:endParaRPr lang="en-GB" dirty="0" smtClean="0"/>
          </a:p>
          <a:p>
            <a:r>
              <a:rPr lang="en-GB" sz="5100" dirty="0"/>
              <a:t>A </a:t>
            </a:r>
            <a:r>
              <a:rPr lang="en-GB" sz="5100" b="1" dirty="0"/>
              <a:t>conflict</a:t>
            </a:r>
            <a:r>
              <a:rPr lang="en-GB" sz="5100" dirty="0"/>
              <a:t> is a struggle and a clash of interest, opinion, or even principles. </a:t>
            </a:r>
            <a:r>
              <a:rPr lang="en-GB" sz="5100" dirty="0" smtClean="0"/>
              <a:t>Conflict is a disagreement and argument about something important. If two people or groups are in conflict, they have had a serious disagreement or argument and have not yet reached to agreement.</a:t>
            </a:r>
          </a:p>
          <a:p>
            <a:pPr marL="0" indent="0">
              <a:buNone/>
            </a:pPr>
            <a:endParaRPr lang="en-GB" sz="5100" dirty="0"/>
          </a:p>
          <a:p>
            <a:r>
              <a:rPr lang="en-GB" sz="5100" dirty="0" smtClean="0"/>
              <a:t>The dissimilarity </a:t>
            </a:r>
            <a:r>
              <a:rPr lang="en-GB" sz="5100" dirty="0"/>
              <a:t>in the interests, thought processes, needs, attitudes of individuals result in a conflict. It is defined as a clash among individuals resulting in verbal </a:t>
            </a:r>
            <a:r>
              <a:rPr lang="en-GB" sz="5100" dirty="0" smtClean="0"/>
              <a:t>disagreements </a:t>
            </a:r>
            <a:r>
              <a:rPr lang="en-GB" sz="5100" dirty="0"/>
              <a:t>and tensions. </a:t>
            </a:r>
            <a:endParaRPr lang="en-GB" sz="5100" dirty="0" smtClean="0"/>
          </a:p>
          <a:p>
            <a:r>
              <a:rPr lang="en-GB" sz="5100" dirty="0" smtClean="0"/>
              <a:t>In </a:t>
            </a:r>
            <a:r>
              <a:rPr lang="en-GB" sz="5100" dirty="0"/>
              <a:t>a layman’s language conflict is nothing but a </a:t>
            </a:r>
            <a:r>
              <a:rPr lang="en-GB" sz="5100" dirty="0" smtClean="0"/>
              <a:t>fight or argument </a:t>
            </a:r>
            <a:r>
              <a:rPr lang="en-GB" sz="5100" dirty="0"/>
              <a:t>either between two individuals or among group members. </a:t>
            </a:r>
            <a:r>
              <a:rPr lang="en-GB" sz="5100" dirty="0" smtClean="0"/>
              <a:t>Disagreements </a:t>
            </a:r>
            <a:r>
              <a:rPr lang="en-GB" sz="5100" dirty="0"/>
              <a:t>among individuals lead to conflicts and fights. </a:t>
            </a:r>
            <a:r>
              <a:rPr lang="en-GB" sz="5100" dirty="0"/>
              <a:t>Conflict arises whenever individuals have different values, opinions, needs, interests and are unable to find a middle way</a:t>
            </a:r>
            <a:r>
              <a:rPr lang="en-GB" sz="5100" dirty="0"/>
              <a:t>.</a:t>
            </a:r>
          </a:p>
          <a:p>
            <a:endParaRPr lang="en-GB" sz="5100" dirty="0"/>
          </a:p>
          <a:p>
            <a:pPr marL="0" indent="0">
              <a:buNone/>
            </a:pPr>
            <a:r>
              <a:rPr lang="en-GB" sz="3800" dirty="0" smtClean="0"/>
              <a:t/>
            </a:r>
            <a:br>
              <a:rPr lang="en-GB" sz="3800" dirty="0" smtClean="0"/>
            </a:br>
            <a:endParaRPr lang="en-GB" sz="3800" dirty="0"/>
          </a:p>
        </p:txBody>
      </p:sp>
    </p:spTree>
    <p:extLst>
      <p:ext uri="{BB962C8B-B14F-4D97-AF65-F5344CB8AC3E}">
        <p14:creationId xmlns:p14="http://schemas.microsoft.com/office/powerpoint/2010/main" val="5493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Checking for Inferences:- When you check the inferences you draw from criticism, you identify the implied meaning of the verbal and nonverbal content of the criticism, taking the statement a step further than the words of the critic to try to understand why the critic is bothered by the action or attitude under discussion. </a:t>
            </a:r>
          </a:p>
          <a:p>
            <a:pPr marL="0" indent="0">
              <a:buNone/>
            </a:pPr>
            <a:r>
              <a:rPr lang="en-GB" dirty="0" smtClean="0"/>
              <a:t>The purposes of checking inferences are:</a:t>
            </a:r>
          </a:p>
          <a:p>
            <a:pPr marL="0" indent="0">
              <a:buNone/>
            </a:pPr>
            <a:r>
              <a:rPr lang="en-GB" dirty="0" smtClean="0"/>
              <a:t> (1) to identify the real (as opposed to the presenting) problem </a:t>
            </a:r>
          </a:p>
          <a:p>
            <a:pPr marL="0" indent="0">
              <a:buNone/>
            </a:pPr>
            <a:r>
              <a:rPr lang="en-GB" dirty="0" smtClean="0"/>
              <a:t> (2) to communicate the feeling that you care about resolving the conflict. </a:t>
            </a:r>
          </a:p>
          <a:p>
            <a:pPr marL="0" indent="0">
              <a:buNone/>
            </a:pPr>
            <a:r>
              <a:rPr lang="en-GB" dirty="0" smtClean="0"/>
              <a:t>Example:</a:t>
            </a:r>
          </a:p>
          <a:p>
            <a:pPr marL="0" indent="0">
              <a:buNone/>
            </a:pPr>
            <a:r>
              <a:rPr lang="en-GB" dirty="0" smtClean="0"/>
              <a:t>Criticism: You guys are stonewalling my requests for information. </a:t>
            </a:r>
          </a:p>
          <a:p>
            <a:pPr marL="0" indent="0">
              <a:buNone/>
            </a:pPr>
            <a:r>
              <a:rPr lang="en-GB" dirty="0" smtClean="0"/>
              <a:t>Inference: Are you saying that you need more information from our team?</a:t>
            </a:r>
            <a:endParaRPr lang="en-GB" dirty="0"/>
          </a:p>
        </p:txBody>
      </p:sp>
    </p:spTree>
    <p:extLst>
      <p:ext uri="{BB962C8B-B14F-4D97-AF65-F5344CB8AC3E}">
        <p14:creationId xmlns:p14="http://schemas.microsoft.com/office/powerpoint/2010/main" val="302158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62500" lnSpcReduction="20000"/>
          </a:bodyPr>
          <a:lstStyle/>
          <a:p>
            <a:r>
              <a:rPr lang="en-GB" dirty="0" smtClean="0"/>
              <a:t>Buying Time with Limited Agreement:- Buying time is a useful strategy for dealing with criticisms that really sting. </a:t>
            </a:r>
          </a:p>
          <a:p>
            <a:r>
              <a:rPr lang="en-GB" dirty="0" smtClean="0"/>
              <a:t>When you buy time with limited agreement, you avoid escalating the conflict (as an angry statement might do) but also avoid yielding to the critic’s point of view. </a:t>
            </a:r>
          </a:p>
          <a:p>
            <a:r>
              <a:rPr lang="en-GB" dirty="0" smtClean="0"/>
              <a:t>To buy time, restate the part of the criticism you agree to be true. (This is often a fact, rather than the interpretation or evaluation the critic has made of that fact.) Then let the critic respond, before you say anything else. </a:t>
            </a:r>
          </a:p>
          <a:p>
            <a:pPr marL="0" indent="0">
              <a:buNone/>
            </a:pPr>
            <a:r>
              <a:rPr lang="en-GB" dirty="0" smtClean="0"/>
              <a:t>The purposes of buying time are</a:t>
            </a:r>
          </a:p>
          <a:p>
            <a:pPr marL="0" indent="0">
              <a:buNone/>
            </a:pPr>
            <a:r>
              <a:rPr lang="en-GB" dirty="0" smtClean="0"/>
              <a:t> (1) to allow you time to think when a criticism really hits home and threatens you, so that you can respond to the criticism rather than simply reacting defensively.</a:t>
            </a:r>
          </a:p>
          <a:p>
            <a:pPr marL="0" indent="0">
              <a:buNone/>
            </a:pPr>
            <a:r>
              <a:rPr lang="en-GB" dirty="0" smtClean="0"/>
              <a:t>(2) to suggest to the critic that you are trying to hear what he or she is saying. </a:t>
            </a:r>
          </a:p>
          <a:p>
            <a:pPr marL="0" indent="0">
              <a:buNone/>
            </a:pPr>
            <a:endParaRPr lang="en-GB" dirty="0" smtClean="0"/>
          </a:p>
          <a:p>
            <a:pPr marL="0" indent="0">
              <a:buNone/>
            </a:pPr>
            <a:r>
              <a:rPr lang="en-GB" dirty="0" smtClean="0"/>
              <a:t>Example:</a:t>
            </a:r>
          </a:p>
          <a:p>
            <a:pPr marL="0" indent="0">
              <a:buNone/>
            </a:pPr>
            <a:endParaRPr lang="en-GB" dirty="0"/>
          </a:p>
          <a:p>
            <a:pPr marL="0" indent="0">
              <a:buNone/>
            </a:pPr>
            <a:r>
              <a:rPr lang="en-GB" dirty="0" smtClean="0"/>
              <a:t>Criticism: You guys are stonewalling my requests for information.</a:t>
            </a:r>
          </a:p>
          <a:p>
            <a:pPr marL="0" indent="0">
              <a:buNone/>
            </a:pPr>
            <a:r>
              <a:rPr lang="en-GB" dirty="0" smtClean="0"/>
              <a:t> Limited </a:t>
            </a:r>
            <a:r>
              <a:rPr lang="en-GB" dirty="0" smtClean="0"/>
              <a:t>agreement</a:t>
            </a:r>
            <a:r>
              <a:rPr lang="en-GB" dirty="0" smtClean="0"/>
              <a:t>: It’s true that the cost projections you asked for last week still aren’t ready. </a:t>
            </a:r>
            <a:endParaRPr lang="en-GB" dirty="0"/>
          </a:p>
        </p:txBody>
      </p:sp>
    </p:spTree>
    <p:extLst>
      <p:ext uri="{BB962C8B-B14F-4D97-AF65-F5344CB8AC3E}">
        <p14:creationId xmlns:p14="http://schemas.microsoft.com/office/powerpoint/2010/main" val="217682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You-Attitude in Conflict Resolution </a:t>
            </a:r>
            <a:endParaRPr lang="en-GB" dirty="0"/>
          </a:p>
        </p:txBody>
      </p:sp>
      <p:sp>
        <p:nvSpPr>
          <p:cNvPr id="3" name="Content Placeholder 2"/>
          <p:cNvSpPr>
            <a:spLocks noGrp="1"/>
          </p:cNvSpPr>
          <p:nvPr>
            <p:ph idx="1"/>
          </p:nvPr>
        </p:nvSpPr>
        <p:spPr/>
        <p:txBody>
          <a:bodyPr/>
          <a:lstStyle/>
          <a:p>
            <a:r>
              <a:rPr lang="en-GB" dirty="0" smtClean="0"/>
              <a:t>You-attitude means looking at things from the audience’s point of view, respecting the audience, and protecting the audience’s ego.</a:t>
            </a:r>
          </a:p>
          <a:p>
            <a:r>
              <a:rPr lang="en-GB" dirty="0" smtClean="0"/>
              <a:t>Resolving conflicts or persuading others involves three kinds of awareness: </a:t>
            </a:r>
          </a:p>
          <a:p>
            <a:pPr marL="514350" indent="-514350">
              <a:buFont typeface="+mj-lt"/>
              <a:buAutoNum type="arabicPeriod"/>
            </a:pPr>
            <a:r>
              <a:rPr lang="en-GB" dirty="0"/>
              <a:t>S</a:t>
            </a:r>
            <a:r>
              <a:rPr lang="en-GB" dirty="0" smtClean="0"/>
              <a:t>ituational awareness (showing that you understand the situation)</a:t>
            </a:r>
          </a:p>
          <a:p>
            <a:pPr marL="514350" indent="-514350">
              <a:buFont typeface="+mj-lt"/>
              <a:buAutoNum type="arabicPeriod"/>
            </a:pPr>
            <a:r>
              <a:rPr lang="en-GB" dirty="0"/>
              <a:t>P</a:t>
            </a:r>
            <a:r>
              <a:rPr lang="en-GB" dirty="0" smtClean="0"/>
              <a:t>ersonal awareness (showing that you understand the other person), and </a:t>
            </a:r>
          </a:p>
          <a:p>
            <a:pPr marL="514350" indent="-514350">
              <a:buFont typeface="+mj-lt"/>
              <a:buAutoNum type="arabicPeriod"/>
            </a:pPr>
            <a:r>
              <a:rPr lang="en-GB" dirty="0"/>
              <a:t>S</a:t>
            </a:r>
            <a:r>
              <a:rPr lang="en-GB" dirty="0" smtClean="0"/>
              <a:t>olution awareness (showing that you understand or are seeking a path to resolution).</a:t>
            </a:r>
            <a:endParaRPr lang="en-GB" dirty="0"/>
          </a:p>
        </p:txBody>
      </p:sp>
    </p:spTree>
    <p:extLst>
      <p:ext uri="{BB962C8B-B14F-4D97-AF65-F5344CB8AC3E}">
        <p14:creationId xmlns:p14="http://schemas.microsoft.com/office/powerpoint/2010/main" val="269818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Let us understand conflict in a better way</a:t>
            </a:r>
            <a:br>
              <a:rPr lang="en-GB" b="1" dirty="0"/>
            </a:br>
            <a:endParaRPr lang="en-GB" dirty="0"/>
          </a:p>
        </p:txBody>
      </p:sp>
      <p:sp>
        <p:nvSpPr>
          <p:cNvPr id="3" name="Content Placeholder 2"/>
          <p:cNvSpPr>
            <a:spLocks noGrp="1"/>
          </p:cNvSpPr>
          <p:nvPr>
            <p:ph idx="1"/>
          </p:nvPr>
        </p:nvSpPr>
        <p:spPr/>
        <p:txBody>
          <a:bodyPr>
            <a:normAutofit fontScale="92500" lnSpcReduction="20000"/>
          </a:bodyPr>
          <a:lstStyle/>
          <a:p>
            <a:r>
              <a:rPr lang="en-GB" dirty="0"/>
              <a:t>Tim and Joe were working in the same team and were best of friends. One fine day, they were asked to give their inputs on a particular project assigned to them by their superior. There was a major clash in their understanding of the project and both could not agree to each other’s opinions. Tim wanted to execute the project in a particular way which did not go well with Joe. The outcome of the difference in their opinions was a conflict between the two and now both of them just can’t stand each other</a:t>
            </a:r>
            <a:r>
              <a:rPr lang="en-GB" dirty="0" smtClean="0"/>
              <a:t>.</a:t>
            </a:r>
          </a:p>
          <a:p>
            <a:pPr marL="0" indent="0">
              <a:buNone/>
            </a:pPr>
            <a:r>
              <a:rPr lang="en-GB" dirty="0"/>
              <a:t>Answer- The dissimilarity in the interest, thought process, nature and attitude of Tim and Joe gave rise to a conflict between the two.</a:t>
            </a:r>
          </a:p>
          <a:p>
            <a:pPr marL="0" indent="0">
              <a:buNone/>
            </a:pPr>
            <a:endParaRPr lang="en-GB" dirty="0" smtClean="0"/>
          </a:p>
          <a:p>
            <a:pPr marL="0" indent="0">
              <a:buNone/>
            </a:pPr>
            <a:r>
              <a:rPr lang="en-GB" b="1" dirty="0" smtClean="0"/>
              <a:t>Conflict </a:t>
            </a:r>
            <a:r>
              <a:rPr lang="en-GB" b="1" dirty="0"/>
              <a:t>is defined as a clash between individuals arising out of a difference in thought process, attitudes, understanding, interests, requirements and even sometimes perceptions</a:t>
            </a:r>
            <a:r>
              <a:rPr lang="en-GB" dirty="0"/>
              <a:t>. A conflict results in heated arguments, physical abuses and definitely loss of peace and harmony. A conflict can actually change relationships. Friends can become foes as a result of conflict just as in the case of Tim and Joe.</a:t>
            </a:r>
          </a:p>
        </p:txBody>
      </p:sp>
    </p:spTree>
    <p:extLst>
      <p:ext uri="{BB962C8B-B14F-4D97-AF65-F5344CB8AC3E}">
        <p14:creationId xmlns:p14="http://schemas.microsoft.com/office/powerpoint/2010/main" val="344075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A Conflict not only can arise between individuals but also among countries, political parties and states as well. A small conflict not controlled at the correct time may lead to a large war and rifts among countries leading to major unrest and disharmony.</a:t>
            </a:r>
          </a:p>
          <a:p>
            <a:r>
              <a:rPr lang="en-GB" dirty="0"/>
              <a:t>It is a well known fact that neighbours are our biggest assets as they always stand by us whenever we need them. Let us take the example of India and China or for that matter India and Pakistan. India and Pakistan are twin sisters as there is hardly any difference in the culture, religion, climatic conditions, eating habits of the people staying in both the countries, but still the two countries are always at loggerheads and the reason is actually unknown. Small issues between the two countries have triggered a conflict between them which has now become a major concern for both the countries.</a:t>
            </a:r>
          </a:p>
          <a:p>
            <a:r>
              <a:rPr lang="en-GB" dirty="0"/>
              <a:t>Misunderstandings as well as ego clashes also lead to conflicts. Every individual has a different way to look at things and react to various situations.</a:t>
            </a:r>
          </a:p>
          <a:p>
            <a:endParaRPr lang="en-GB" dirty="0"/>
          </a:p>
        </p:txBody>
      </p:sp>
    </p:spTree>
    <p:extLst>
      <p:ext uri="{BB962C8B-B14F-4D97-AF65-F5344CB8AC3E}">
        <p14:creationId xmlns:p14="http://schemas.microsoft.com/office/powerpoint/2010/main" val="31172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 of conflict</a:t>
            </a:r>
            <a:endParaRPr lang="en-GB" dirty="0"/>
          </a:p>
        </p:txBody>
      </p:sp>
      <p:sp>
        <p:nvSpPr>
          <p:cNvPr id="3" name="Content Placeholder 2"/>
          <p:cNvSpPr>
            <a:spLocks noGrp="1"/>
          </p:cNvSpPr>
          <p:nvPr>
            <p:ph idx="1"/>
          </p:nvPr>
        </p:nvSpPr>
        <p:spPr/>
        <p:txBody>
          <a:bodyPr>
            <a:normAutofit/>
          </a:bodyPr>
          <a:lstStyle/>
          <a:p>
            <a:r>
              <a:rPr lang="en-GB" dirty="0"/>
              <a:t>Mike wanted to meet Henry at the church. He called up Henry and following was the conversation between them.</a:t>
            </a:r>
          </a:p>
          <a:p>
            <a:r>
              <a:rPr lang="en-GB" dirty="0"/>
              <a:t>Mike - “Henry, I want to meet you tomorrow at 9”</a:t>
            </a:r>
          </a:p>
          <a:p>
            <a:r>
              <a:rPr lang="en-GB" dirty="0"/>
              <a:t>Henry tried Mike’s number a several times but could not speak to him. Mike waited the whole day for Henry and finally there was a major fight between them. For Mike 9 meant 9 in the morning whereas Henry misunderstood it for 9 in the evening and hence a major conflict between the two. It is always advisable to be very clear and very specific to avoid misunderstandings and conflicts. Any feedback or suggestion by an individual might not go very well with other individual leading to severe displeasure. It might hurt the ego of the other person resulting in a fight and major disagreement.</a:t>
            </a:r>
          </a:p>
          <a:p>
            <a:pPr marL="0" indent="0">
              <a:buNone/>
            </a:pPr>
            <a:endParaRPr lang="en-GB" dirty="0"/>
          </a:p>
        </p:txBody>
      </p:sp>
    </p:spTree>
    <p:extLst>
      <p:ext uri="{BB962C8B-B14F-4D97-AF65-F5344CB8AC3E}">
        <p14:creationId xmlns:p14="http://schemas.microsoft.com/office/powerpoint/2010/main" val="249526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Phases of </a:t>
            </a:r>
            <a:r>
              <a:rPr lang="en-GB" b="1" dirty="0" smtClean="0"/>
              <a:t>conflict</a:t>
            </a:r>
            <a:r>
              <a:rPr lang="en-GB" b="1" dirty="0"/>
              <a:t/>
            </a:r>
            <a:br>
              <a:rPr lang="en-GB" b="1" dirty="0"/>
            </a:br>
            <a:endParaRPr lang="en-GB" b="1" dirty="0"/>
          </a:p>
        </p:txBody>
      </p:sp>
      <p:sp>
        <p:nvSpPr>
          <p:cNvPr id="3" name="Content Placeholder 2"/>
          <p:cNvSpPr>
            <a:spLocks noGrp="1"/>
          </p:cNvSpPr>
          <p:nvPr>
            <p:ph idx="1"/>
          </p:nvPr>
        </p:nvSpPr>
        <p:spPr>
          <a:xfrm>
            <a:off x="729558" y="1235799"/>
            <a:ext cx="10515600" cy="5622201"/>
          </a:xfrm>
        </p:spPr>
        <p:txBody>
          <a:bodyPr>
            <a:normAutofit lnSpcReduction="10000"/>
          </a:bodyPr>
          <a:lstStyle/>
          <a:p>
            <a:r>
              <a:rPr lang="en-GB" dirty="0"/>
              <a:t>A conflict has five phases.</a:t>
            </a:r>
          </a:p>
          <a:p>
            <a:r>
              <a:rPr lang="en-GB" b="1" dirty="0"/>
              <a:t>Prelude to conflict -</a:t>
            </a:r>
            <a:r>
              <a:rPr lang="en-GB" dirty="0"/>
              <a:t> It involves all the factors which possibly arise a conflict among individuals. Lack of coordination, differences in interests, dissimilarity in cultural, religion, educational background all are instrumental in arising a conflict.</a:t>
            </a:r>
          </a:p>
          <a:p>
            <a:r>
              <a:rPr lang="en-GB" b="1" dirty="0"/>
              <a:t>Triggering Event -</a:t>
            </a:r>
            <a:r>
              <a:rPr lang="en-GB" dirty="0"/>
              <a:t> No conflict can arise on its own. There has to be an event which triggers the conflict. Jenny and Ali never got along very well with each other. They were from different cultural backgrounds, a very strong factor for possibility of a conflict</a:t>
            </a:r>
            <a:r>
              <a:rPr lang="en-GB" dirty="0" smtClean="0"/>
              <a:t>. Ali </a:t>
            </a:r>
            <a:r>
              <a:rPr lang="en-GB" dirty="0"/>
              <a:t>was in the mid of a presentation when Jenny stood up and criticized him for the lack of relevant content in his presentation, thus triggering the conflict between them.</a:t>
            </a:r>
          </a:p>
          <a:p>
            <a:r>
              <a:rPr lang="en-GB" b="1" dirty="0"/>
              <a:t>Initiation Phase -</a:t>
            </a:r>
            <a:r>
              <a:rPr lang="en-GB" dirty="0"/>
              <a:t> Initiation phase is actually the phase when the conflict has already begun. Heated arguments, abuses, verbal disagreements are all warning alarms which indicate that the fight is already on.</a:t>
            </a:r>
          </a:p>
          <a:p>
            <a:r>
              <a:rPr lang="en-GB" b="1" dirty="0"/>
              <a:t>Differentiation Phase -</a:t>
            </a:r>
            <a:r>
              <a:rPr lang="en-GB" dirty="0"/>
              <a:t> It is the phase when the individuals voice out their differences against each other. The reasons for the conflict are raised in the differentiation phase.</a:t>
            </a:r>
          </a:p>
          <a:p>
            <a:r>
              <a:rPr lang="en-GB" b="1" dirty="0"/>
              <a:t>Resolution Phase -</a:t>
            </a:r>
            <a:r>
              <a:rPr lang="en-GB" dirty="0"/>
              <a:t> A Conflict leads to nowhere. Individuals must try to compromise to some extent and resolve the conflict soon. The resolution phase explores the various options to resolve the conflict.</a:t>
            </a:r>
          </a:p>
          <a:p>
            <a:endParaRPr lang="en-GB" dirty="0"/>
          </a:p>
        </p:txBody>
      </p:sp>
    </p:spTree>
    <p:extLst>
      <p:ext uri="{BB962C8B-B14F-4D97-AF65-F5344CB8AC3E}">
        <p14:creationId xmlns:p14="http://schemas.microsoft.com/office/powerpoint/2010/main" val="39728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Conflict at workplace</a:t>
            </a:r>
            <a:endParaRPr lang="en-GB" dirty="0"/>
          </a:p>
        </p:txBody>
      </p:sp>
      <p:sp>
        <p:nvSpPr>
          <p:cNvPr id="3" name="Content Placeholder 2"/>
          <p:cNvSpPr>
            <a:spLocks noGrp="1"/>
          </p:cNvSpPr>
          <p:nvPr>
            <p:ph idx="1"/>
          </p:nvPr>
        </p:nvSpPr>
        <p:spPr/>
        <p:txBody>
          <a:bodyPr>
            <a:normAutofit/>
          </a:bodyPr>
          <a:lstStyle/>
          <a:p>
            <a:r>
              <a:rPr lang="en-GB" b="1" dirty="0" smtClean="0"/>
              <a:t>Conflict </a:t>
            </a:r>
            <a:r>
              <a:rPr lang="en-GB" b="1" dirty="0"/>
              <a:t>can occur at any place be it organizations, groups and even at our homes</a:t>
            </a:r>
            <a:r>
              <a:rPr lang="en-GB" dirty="0"/>
              <a:t>.</a:t>
            </a:r>
          </a:p>
          <a:p>
            <a:pPr marL="0" indent="0">
              <a:buNone/>
            </a:pPr>
            <a:r>
              <a:rPr lang="en-GB" b="1" dirty="0"/>
              <a:t>Let us first go through the below example</a:t>
            </a:r>
            <a:r>
              <a:rPr lang="en-GB" dirty="0"/>
              <a:t>.</a:t>
            </a:r>
          </a:p>
          <a:p>
            <a:r>
              <a:rPr lang="en-GB" dirty="0"/>
              <a:t>Sandy was heading the operations department of a leading firm. Peter was reporting to Sandy and somehow both never approved each other’s ideas and thought processes. Peter was assigned a project which was to be submitted by end of the day. Sandy and Peter disagreed at each and every point and there were severe clashes between them. They could never come to a conclusion and as a result the project could never be completed within the stipulated time.</a:t>
            </a:r>
          </a:p>
          <a:p>
            <a:r>
              <a:rPr lang="en-GB" dirty="0"/>
              <a:t>What was the outcome of their conflict ?</a:t>
            </a:r>
          </a:p>
          <a:p>
            <a:endParaRPr lang="en-GB" dirty="0"/>
          </a:p>
        </p:txBody>
      </p:sp>
    </p:spTree>
    <p:extLst>
      <p:ext uri="{BB962C8B-B14F-4D97-AF65-F5344CB8AC3E}">
        <p14:creationId xmlns:p14="http://schemas.microsoft.com/office/powerpoint/2010/main" val="250834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Conflict Management</a:t>
            </a:r>
            <a:endParaRPr lang="en-GB" dirty="0"/>
          </a:p>
        </p:txBody>
      </p:sp>
      <p:sp>
        <p:nvSpPr>
          <p:cNvPr id="3" name="Content Placeholder 2"/>
          <p:cNvSpPr>
            <a:spLocks noGrp="1"/>
          </p:cNvSpPr>
          <p:nvPr>
            <p:ph idx="1"/>
          </p:nvPr>
        </p:nvSpPr>
        <p:spPr/>
        <p:txBody>
          <a:bodyPr>
            <a:normAutofit/>
          </a:bodyPr>
          <a:lstStyle/>
          <a:p>
            <a:r>
              <a:rPr lang="en-GB" b="1" dirty="0"/>
              <a:t>Conflict Management involves the steps undertaken to prevent the conflict at the right time and also helps to resolve it in an effective and smooth manner</a:t>
            </a:r>
            <a:r>
              <a:rPr lang="en-GB" dirty="0" smtClean="0"/>
              <a:t>.</a:t>
            </a:r>
          </a:p>
          <a:p>
            <a:r>
              <a:rPr lang="en-GB" b="1" dirty="0" smtClean="0"/>
              <a:t>Conflict management helps individuals to understand the causes of a conflict and helps prevent it at the right time</a:t>
            </a:r>
            <a:r>
              <a:rPr lang="en-GB" dirty="0" smtClean="0"/>
              <a:t>.</a:t>
            </a:r>
          </a:p>
          <a:p>
            <a:r>
              <a:rPr lang="en-GB" dirty="0" smtClean="0"/>
              <a:t>No </a:t>
            </a:r>
            <a:r>
              <a:rPr lang="en-GB" dirty="0"/>
              <a:t>conflict can just start on its own. There has to be an event or an incident to trigger the same. Through conflict management, one actually finds out the possible events which can start a conflict and tries his level best to avoid them</a:t>
            </a:r>
            <a:r>
              <a:rPr lang="en-GB" dirty="0" smtClean="0"/>
              <a:t>.</a:t>
            </a:r>
            <a:endParaRPr lang="en-GB" dirty="0"/>
          </a:p>
        </p:txBody>
      </p:sp>
    </p:spTree>
    <p:extLst>
      <p:ext uri="{BB962C8B-B14F-4D97-AF65-F5344CB8AC3E}">
        <p14:creationId xmlns:p14="http://schemas.microsoft.com/office/powerpoint/2010/main" val="92772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of conflict management</a:t>
            </a:r>
            <a:endParaRPr lang="en-GB" dirty="0"/>
          </a:p>
        </p:txBody>
      </p:sp>
      <p:sp>
        <p:nvSpPr>
          <p:cNvPr id="3" name="Content Placeholder 2"/>
          <p:cNvSpPr>
            <a:spLocks noGrp="1"/>
          </p:cNvSpPr>
          <p:nvPr>
            <p:ph idx="1"/>
          </p:nvPr>
        </p:nvSpPr>
        <p:spPr/>
        <p:txBody>
          <a:bodyPr>
            <a:normAutofit/>
          </a:bodyPr>
          <a:lstStyle/>
          <a:p>
            <a:r>
              <a:rPr lang="en-GB" dirty="0" smtClean="0"/>
              <a:t>Let us understand conflict management with the help of an example.</a:t>
            </a:r>
          </a:p>
          <a:p>
            <a:pPr marL="0" indent="0">
              <a:buNone/>
            </a:pPr>
            <a:endParaRPr lang="en-GB" dirty="0" smtClean="0"/>
          </a:p>
          <a:p>
            <a:r>
              <a:rPr lang="en-GB" dirty="0" smtClean="0"/>
              <a:t>Jenny </a:t>
            </a:r>
            <a:r>
              <a:rPr lang="en-GB" dirty="0"/>
              <a:t>and Joe were a part of the branding team headed by Thomas. Jenny and Joe never got along very well, a fact well known by Thomas. From the very beginning, Thomas had carefully charted out the key responsibility areas for both Jenny and Joe. He had strictly instructed both of them not to interfere in each other’s work and communicate through email marking a carbon copy to him as well. </a:t>
            </a:r>
            <a:endParaRPr lang="en-GB" dirty="0" smtClean="0"/>
          </a:p>
          <a:p>
            <a:r>
              <a:rPr lang="en-GB" dirty="0" smtClean="0"/>
              <a:t>What </a:t>
            </a:r>
            <a:r>
              <a:rPr lang="en-GB" dirty="0"/>
              <a:t>is Thomas actually trying to do here ? </a:t>
            </a:r>
            <a:endParaRPr lang="en-GB" dirty="0" smtClean="0"/>
          </a:p>
          <a:p>
            <a:r>
              <a:rPr lang="en-GB" dirty="0" smtClean="0"/>
              <a:t>He </a:t>
            </a:r>
            <a:r>
              <a:rPr lang="en-GB" dirty="0"/>
              <a:t>is simply trying to avoid a conflict between Jenny and Joe so that they can deliver their best and do not waste their time and energy in fighting.</a:t>
            </a:r>
          </a:p>
        </p:txBody>
      </p:sp>
    </p:spTree>
    <p:extLst>
      <p:ext uri="{BB962C8B-B14F-4D97-AF65-F5344CB8AC3E}">
        <p14:creationId xmlns:p14="http://schemas.microsoft.com/office/powerpoint/2010/main" val="2710063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0550E5-5C47-42E7-B703-48F05613B508}"/>
</file>

<file path=customXml/itemProps2.xml><?xml version="1.0" encoding="utf-8"?>
<ds:datastoreItem xmlns:ds="http://schemas.openxmlformats.org/officeDocument/2006/customXml" ds:itemID="{16F2F2D4-34D1-40B3-A3E8-D38880B88E44}"/>
</file>

<file path=customXml/itemProps3.xml><?xml version="1.0" encoding="utf-8"?>
<ds:datastoreItem xmlns:ds="http://schemas.openxmlformats.org/officeDocument/2006/customXml" ds:itemID="{4F26AE15-3C13-43C3-BDC6-8462B834BC79}"/>
</file>

<file path=docProps/app.xml><?xml version="1.0" encoding="utf-8"?>
<Properties xmlns="http://schemas.openxmlformats.org/officeDocument/2006/extended-properties" xmlns:vt="http://schemas.openxmlformats.org/officeDocument/2006/docPropsVTypes">
  <Template>Integral</Template>
  <TotalTime>498</TotalTime>
  <Words>2419</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Open Sans</vt:lpstr>
      <vt:lpstr>Raleway</vt:lpstr>
      <vt:lpstr>Tw Cen MT</vt:lpstr>
      <vt:lpstr>Tw Cen MT Condensed</vt:lpstr>
      <vt:lpstr>Wingdings 3</vt:lpstr>
      <vt:lpstr>Integral</vt:lpstr>
      <vt:lpstr>Conflict management </vt:lpstr>
      <vt:lpstr>Meaning of conflict</vt:lpstr>
      <vt:lpstr>Let us understand conflict in a better way </vt:lpstr>
      <vt:lpstr>PowerPoint Presentation</vt:lpstr>
      <vt:lpstr>Another example of conflict</vt:lpstr>
      <vt:lpstr>Phases of conflict </vt:lpstr>
      <vt:lpstr>Conflict at workplace</vt:lpstr>
      <vt:lpstr>Conflict Management</vt:lpstr>
      <vt:lpstr>Case of conflict management</vt:lpstr>
      <vt:lpstr>PowerPoint Presentation</vt:lpstr>
      <vt:lpstr>Conflict Management at Workplace  </vt:lpstr>
      <vt:lpstr>Case of conflict at workplace</vt:lpstr>
      <vt:lpstr>Tips to manage Conflict in Groups </vt:lpstr>
      <vt:lpstr>Conflict resolution</vt:lpstr>
      <vt:lpstr>To reduce the number of conflicts in a team, </vt:lpstr>
      <vt:lpstr>Steps in Conflict Resolution </vt:lpstr>
      <vt:lpstr>Criticism Responses </vt:lpstr>
      <vt:lpstr>PowerPoint Presentation</vt:lpstr>
      <vt:lpstr>PowerPoint Presentation</vt:lpstr>
      <vt:lpstr>PowerPoint Presentation</vt:lpstr>
      <vt:lpstr>PowerPoint Presentation</vt:lpstr>
      <vt:lpstr>You-Attitude in Conflict Resolution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resolution</dc:title>
  <dc:creator>Ayush Hans</dc:creator>
  <cp:lastModifiedBy>Ayush Hans</cp:lastModifiedBy>
  <cp:revision>38</cp:revision>
  <dcterms:created xsi:type="dcterms:W3CDTF">2022-02-08T13:10:02Z</dcterms:created>
  <dcterms:modified xsi:type="dcterms:W3CDTF">2022-02-09T05:44:23Z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