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9.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74" r:id="rId4"/>
    <p:sldId id="273" r:id="rId5"/>
    <p:sldId id="256" r:id="rId6"/>
    <p:sldId id="257" r:id="rId7"/>
    <p:sldId id="268" r:id="rId8"/>
    <p:sldId id="261" r:id="rId9"/>
    <p:sldId id="260" r:id="rId10"/>
    <p:sldId id="262" r:id="rId11"/>
    <p:sldId id="263" r:id="rId12"/>
    <p:sldId id="264" r:id="rId13"/>
    <p:sldId id="266" r:id="rId14"/>
    <p:sldId id="267" r:id="rId15"/>
    <p:sldId id="265" r:id="rId16"/>
    <p:sldId id="270" r:id="rId17"/>
    <p:sldId id="271" r:id="rId18"/>
    <p:sldId id="269"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E5CE110-40C6-4365-B5AE-5EB9B19AA099}" type="datetimeFigureOut">
              <a:rPr lang="en-IN" smtClean="0"/>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753BE6-F5CE-42BD-AE09-8EDD5DF0E9EA}" type="slidenum">
              <a:rPr lang="en-IN" smtClean="0"/>
              <a:t>‹#›</a:t>
            </a:fld>
            <a:endParaRPr lang="en-IN"/>
          </a:p>
        </p:txBody>
      </p:sp>
    </p:spTree>
    <p:extLst>
      <p:ext uri="{BB962C8B-B14F-4D97-AF65-F5344CB8AC3E}">
        <p14:creationId xmlns:p14="http://schemas.microsoft.com/office/powerpoint/2010/main" val="3097983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5CE110-40C6-4365-B5AE-5EB9B19AA099}" type="datetimeFigureOut">
              <a:rPr lang="en-IN" smtClean="0"/>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753BE6-F5CE-42BD-AE09-8EDD5DF0E9EA}" type="slidenum">
              <a:rPr lang="en-IN" smtClean="0"/>
              <a:t>‹#›</a:t>
            </a:fld>
            <a:endParaRPr lang="en-IN"/>
          </a:p>
        </p:txBody>
      </p:sp>
    </p:spTree>
    <p:extLst>
      <p:ext uri="{BB962C8B-B14F-4D97-AF65-F5344CB8AC3E}">
        <p14:creationId xmlns:p14="http://schemas.microsoft.com/office/powerpoint/2010/main" val="694327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5CE110-40C6-4365-B5AE-5EB9B19AA099}" type="datetimeFigureOut">
              <a:rPr lang="en-IN" smtClean="0"/>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753BE6-F5CE-42BD-AE09-8EDD5DF0E9EA}" type="slidenum">
              <a:rPr lang="en-IN" smtClean="0"/>
              <a:t>‹#›</a:t>
            </a:fld>
            <a:endParaRPr lang="en-IN"/>
          </a:p>
        </p:txBody>
      </p:sp>
    </p:spTree>
    <p:extLst>
      <p:ext uri="{BB962C8B-B14F-4D97-AF65-F5344CB8AC3E}">
        <p14:creationId xmlns:p14="http://schemas.microsoft.com/office/powerpoint/2010/main" val="3500872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5CE110-40C6-4365-B5AE-5EB9B19AA099}" type="datetimeFigureOut">
              <a:rPr lang="en-IN" smtClean="0"/>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753BE6-F5CE-42BD-AE09-8EDD5DF0E9EA}" type="slidenum">
              <a:rPr lang="en-IN" smtClean="0"/>
              <a:t>‹#›</a:t>
            </a:fld>
            <a:endParaRPr lang="en-IN"/>
          </a:p>
        </p:txBody>
      </p:sp>
    </p:spTree>
    <p:extLst>
      <p:ext uri="{BB962C8B-B14F-4D97-AF65-F5344CB8AC3E}">
        <p14:creationId xmlns:p14="http://schemas.microsoft.com/office/powerpoint/2010/main" val="4061136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5CE110-40C6-4365-B5AE-5EB9B19AA099}" type="datetimeFigureOut">
              <a:rPr lang="en-IN" smtClean="0"/>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753BE6-F5CE-42BD-AE09-8EDD5DF0E9EA}" type="slidenum">
              <a:rPr lang="en-IN" smtClean="0"/>
              <a:t>‹#›</a:t>
            </a:fld>
            <a:endParaRPr lang="en-IN"/>
          </a:p>
        </p:txBody>
      </p:sp>
    </p:spTree>
    <p:extLst>
      <p:ext uri="{BB962C8B-B14F-4D97-AF65-F5344CB8AC3E}">
        <p14:creationId xmlns:p14="http://schemas.microsoft.com/office/powerpoint/2010/main" val="1711740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E5CE110-40C6-4365-B5AE-5EB9B19AA099}" type="datetimeFigureOut">
              <a:rPr lang="en-IN" smtClean="0"/>
              <a:t>16-01-2022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753BE6-F5CE-42BD-AE09-8EDD5DF0E9EA}" type="slidenum">
              <a:rPr lang="en-IN" smtClean="0"/>
              <a:t>‹#›</a:t>
            </a:fld>
            <a:endParaRPr lang="en-IN"/>
          </a:p>
        </p:txBody>
      </p:sp>
    </p:spTree>
    <p:extLst>
      <p:ext uri="{BB962C8B-B14F-4D97-AF65-F5344CB8AC3E}">
        <p14:creationId xmlns:p14="http://schemas.microsoft.com/office/powerpoint/2010/main" val="473418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E5CE110-40C6-4365-B5AE-5EB9B19AA099}" type="datetimeFigureOut">
              <a:rPr lang="en-IN" smtClean="0"/>
              <a:t>16-01-2022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753BE6-F5CE-42BD-AE09-8EDD5DF0E9EA}" type="slidenum">
              <a:rPr lang="en-IN" smtClean="0"/>
              <a:t>‹#›</a:t>
            </a:fld>
            <a:endParaRPr lang="en-IN"/>
          </a:p>
        </p:txBody>
      </p:sp>
    </p:spTree>
    <p:extLst>
      <p:ext uri="{BB962C8B-B14F-4D97-AF65-F5344CB8AC3E}">
        <p14:creationId xmlns:p14="http://schemas.microsoft.com/office/powerpoint/2010/main" val="855335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E5CE110-40C6-4365-B5AE-5EB9B19AA099}" type="datetimeFigureOut">
              <a:rPr lang="en-IN" smtClean="0"/>
              <a:t>16-01-2022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753BE6-F5CE-42BD-AE09-8EDD5DF0E9EA}" type="slidenum">
              <a:rPr lang="en-IN" smtClean="0"/>
              <a:t>‹#›</a:t>
            </a:fld>
            <a:endParaRPr lang="en-IN"/>
          </a:p>
        </p:txBody>
      </p:sp>
    </p:spTree>
    <p:extLst>
      <p:ext uri="{BB962C8B-B14F-4D97-AF65-F5344CB8AC3E}">
        <p14:creationId xmlns:p14="http://schemas.microsoft.com/office/powerpoint/2010/main" val="3908306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5CE110-40C6-4365-B5AE-5EB9B19AA099}" type="datetimeFigureOut">
              <a:rPr lang="en-IN" smtClean="0"/>
              <a:t>16-01-2022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753BE6-F5CE-42BD-AE09-8EDD5DF0E9EA}" type="slidenum">
              <a:rPr lang="en-IN" smtClean="0"/>
              <a:t>‹#›</a:t>
            </a:fld>
            <a:endParaRPr lang="en-IN"/>
          </a:p>
        </p:txBody>
      </p:sp>
    </p:spTree>
    <p:extLst>
      <p:ext uri="{BB962C8B-B14F-4D97-AF65-F5344CB8AC3E}">
        <p14:creationId xmlns:p14="http://schemas.microsoft.com/office/powerpoint/2010/main" val="2002628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5CE110-40C6-4365-B5AE-5EB9B19AA099}" type="datetimeFigureOut">
              <a:rPr lang="en-IN" smtClean="0"/>
              <a:t>16-01-2022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753BE6-F5CE-42BD-AE09-8EDD5DF0E9EA}" type="slidenum">
              <a:rPr lang="en-IN" smtClean="0"/>
              <a:t>‹#›</a:t>
            </a:fld>
            <a:endParaRPr lang="en-IN"/>
          </a:p>
        </p:txBody>
      </p:sp>
    </p:spTree>
    <p:extLst>
      <p:ext uri="{BB962C8B-B14F-4D97-AF65-F5344CB8AC3E}">
        <p14:creationId xmlns:p14="http://schemas.microsoft.com/office/powerpoint/2010/main" val="538302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5CE110-40C6-4365-B5AE-5EB9B19AA099}" type="datetimeFigureOut">
              <a:rPr lang="en-IN" smtClean="0"/>
              <a:t>16-01-2022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753BE6-F5CE-42BD-AE09-8EDD5DF0E9EA}" type="slidenum">
              <a:rPr lang="en-IN" smtClean="0"/>
              <a:t>‹#›</a:t>
            </a:fld>
            <a:endParaRPr lang="en-IN"/>
          </a:p>
        </p:txBody>
      </p:sp>
    </p:spTree>
    <p:extLst>
      <p:ext uri="{BB962C8B-B14F-4D97-AF65-F5344CB8AC3E}">
        <p14:creationId xmlns:p14="http://schemas.microsoft.com/office/powerpoint/2010/main" val="314254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5CE110-40C6-4365-B5AE-5EB9B19AA099}" type="datetimeFigureOut">
              <a:rPr lang="en-IN" smtClean="0"/>
              <a:t>16-01-2022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753BE6-F5CE-42BD-AE09-8EDD5DF0E9EA}" type="slidenum">
              <a:rPr lang="en-IN" smtClean="0"/>
              <a:t>‹#›</a:t>
            </a:fld>
            <a:endParaRPr lang="en-IN"/>
          </a:p>
        </p:txBody>
      </p:sp>
    </p:spTree>
    <p:extLst>
      <p:ext uri="{BB962C8B-B14F-4D97-AF65-F5344CB8AC3E}">
        <p14:creationId xmlns:p14="http://schemas.microsoft.com/office/powerpoint/2010/main" val="3025698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Verbal communication</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3500" y="1762919"/>
            <a:ext cx="6477000" cy="420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03490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Categories and Features</a:t>
            </a:r>
            <a:br>
              <a:rPr lang="en-US" dirty="0" smtClean="0"/>
            </a:br>
            <a:endParaRPr lang="en-IN" dirty="0"/>
          </a:p>
        </p:txBody>
      </p:sp>
      <p:sp>
        <p:nvSpPr>
          <p:cNvPr id="3" name="Content Placeholder 2"/>
          <p:cNvSpPr>
            <a:spLocks noGrp="1"/>
          </p:cNvSpPr>
          <p:nvPr>
            <p:ph idx="1"/>
          </p:nvPr>
        </p:nvSpPr>
        <p:spPr/>
        <p:txBody>
          <a:bodyPr>
            <a:normAutofit fontScale="55000" lnSpcReduction="20000"/>
          </a:bodyPr>
          <a:lstStyle/>
          <a:p>
            <a:endParaRPr lang="en-US" dirty="0" smtClean="0"/>
          </a:p>
          <a:p>
            <a:pPr marL="0" indent="0">
              <a:buNone/>
            </a:pPr>
            <a:r>
              <a:rPr lang="en-US" dirty="0" smtClean="0"/>
              <a:t>G. W. Porter divides non-verbal communication into four broad categories:</a:t>
            </a:r>
          </a:p>
          <a:p>
            <a:endParaRPr lang="en-US" dirty="0" smtClean="0"/>
          </a:p>
          <a:p>
            <a:r>
              <a:rPr lang="en-US" dirty="0" smtClean="0"/>
              <a:t>Physical. This is the personal type of communication. It includes facial expressions, tone of voice, sense of touch, sense of smell, and body motions.</a:t>
            </a:r>
          </a:p>
          <a:p>
            <a:endParaRPr lang="en-US" dirty="0" smtClean="0"/>
          </a:p>
          <a:p>
            <a:r>
              <a:rPr lang="en-US" dirty="0" smtClean="0"/>
              <a:t>Aesthetic. This is the type of communication that takes place through creative expressions: playing instrumental music, dancing, painting and sculpturing.</a:t>
            </a:r>
          </a:p>
          <a:p>
            <a:endParaRPr lang="en-US" dirty="0" smtClean="0"/>
          </a:p>
          <a:p>
            <a:r>
              <a:rPr lang="en-US" dirty="0" smtClean="0"/>
              <a:t>Signs. This is the mechanical type of communication, which includes the use of signal flags, the 21-gun salute, horns, and sirens.</a:t>
            </a:r>
          </a:p>
          <a:p>
            <a:endParaRPr lang="en-US" dirty="0" smtClean="0"/>
          </a:p>
          <a:p>
            <a:r>
              <a:rPr lang="en-US" dirty="0" smtClean="0"/>
              <a:t>Symbolic. This is the type of communication that makes use of religious, status, or ego-building symbols.</a:t>
            </a:r>
          </a:p>
          <a:p>
            <a:endParaRPr lang="en-US" dirty="0" smtClean="0"/>
          </a:p>
          <a:p>
            <a:pPr marL="0" indent="0">
              <a:buNone/>
            </a:pPr>
            <a:endParaRPr lang="en-IN" dirty="0"/>
          </a:p>
        </p:txBody>
      </p:sp>
    </p:spTree>
    <p:extLst>
      <p:ext uri="{BB962C8B-B14F-4D97-AF65-F5344CB8AC3E}">
        <p14:creationId xmlns:p14="http://schemas.microsoft.com/office/powerpoint/2010/main" val="39701514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IN" dirty="0"/>
          </a:p>
        </p:txBody>
      </p:sp>
      <p:sp>
        <p:nvSpPr>
          <p:cNvPr id="3" name="Content Placeholder 2"/>
          <p:cNvSpPr>
            <a:spLocks noGrp="1"/>
          </p:cNvSpPr>
          <p:nvPr>
            <p:ph idx="1"/>
          </p:nvPr>
        </p:nvSpPr>
        <p:spPr/>
        <p:txBody>
          <a:bodyPr>
            <a:normAutofit fontScale="62500" lnSpcReduction="20000"/>
          </a:bodyPr>
          <a:lstStyle/>
          <a:p>
            <a:r>
              <a:rPr lang="en-US" b="1" dirty="0"/>
              <a:t>Static Features</a:t>
            </a:r>
            <a:endParaRPr lang="en-US" dirty="0"/>
          </a:p>
          <a:p>
            <a:r>
              <a:rPr lang="en-US" b="1" dirty="0"/>
              <a:t>Distance.</a:t>
            </a:r>
            <a:endParaRPr lang="en-US" dirty="0"/>
          </a:p>
          <a:p>
            <a:r>
              <a:rPr lang="en-US" dirty="0"/>
              <a:t>Distance. The distance one stands from another frequently conveys a non-verbal message. In some cultures it is a sign of attraction, while in others it may reflect status or the intensity of the exchange.</a:t>
            </a:r>
          </a:p>
          <a:p>
            <a:r>
              <a:rPr lang="en-US" b="1" dirty="0"/>
              <a:t>Orientation. </a:t>
            </a:r>
            <a:r>
              <a:rPr lang="en-US" dirty="0"/>
              <a:t>People may present themselves in various ways: face-to-face, side-to-side, or even back-to-back. For example, cooperating people are likely to sit side-by-side while competitors frequently face one another.</a:t>
            </a:r>
          </a:p>
          <a:p>
            <a:r>
              <a:rPr lang="en-US" b="1" dirty="0"/>
              <a:t>Posture. </a:t>
            </a:r>
            <a:r>
              <a:rPr lang="en-US" dirty="0"/>
              <a:t>Obviously one can be lying down, seated, or standing. These are not the elements of posture that convey messages. Are we slouched or erect ? Are our legs crossed or our arms folded ? Such postures convey a degree of formality and the degree of relaxation in the communication exchange.</a:t>
            </a:r>
          </a:p>
          <a:p>
            <a:r>
              <a:rPr lang="en-US" b="1" dirty="0"/>
              <a:t>Physical Contact.</a:t>
            </a:r>
            <a:r>
              <a:rPr lang="en-US" dirty="0"/>
              <a:t> Shaking </a:t>
            </a:r>
            <a:r>
              <a:rPr lang="en-US" dirty="0" smtClean="0"/>
              <a:t>hands</a:t>
            </a:r>
            <a:r>
              <a:rPr lang="en-US" dirty="0"/>
              <a:t>, touching, holding, embracing, pushing, or patting on the back all convey messages. They reflect an element of intimacy or a feeling of (or lack of) attraction</a:t>
            </a:r>
          </a:p>
          <a:p>
            <a:endParaRPr lang="en-IN" dirty="0"/>
          </a:p>
        </p:txBody>
      </p:sp>
    </p:spTree>
    <p:extLst>
      <p:ext uri="{BB962C8B-B14F-4D97-AF65-F5344CB8AC3E}">
        <p14:creationId xmlns:p14="http://schemas.microsoft.com/office/powerpoint/2010/main" val="34762123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US" b="1" dirty="0"/>
              <a:t>Dynamic Features</a:t>
            </a:r>
            <a:endParaRPr lang="en-US" dirty="0"/>
          </a:p>
          <a:p>
            <a:r>
              <a:rPr lang="en-US" b="1" dirty="0"/>
              <a:t>Facial Expressions.</a:t>
            </a:r>
            <a:endParaRPr lang="en-US" dirty="0"/>
          </a:p>
          <a:p>
            <a:r>
              <a:rPr lang="en-US" dirty="0"/>
              <a:t>Facial Expressions. A smile, frown, raised eyebrow, yawn, and sneer all convey information. Facial expressions continually change during interaction and are monitored constantly by the recipient. There is evidence that the meaning of these expressions may be similar across cultures.</a:t>
            </a:r>
          </a:p>
          <a:p>
            <a:r>
              <a:rPr lang="en-US" b="1" dirty="0"/>
              <a:t>Gestures.</a:t>
            </a:r>
            <a:r>
              <a:rPr lang="en-US" dirty="0"/>
              <a:t> One of the most frequently observed, but least understood, cues is a hand movement. Most people use hand movements regularly when talking. While </a:t>
            </a:r>
            <a:r>
              <a:rPr lang="en-US" dirty="0" smtClean="0"/>
              <a:t>some </a:t>
            </a:r>
            <a:r>
              <a:rPr lang="en-US" dirty="0"/>
              <a:t>gestures (e.g., a clenched fist) have universal meanings, most of the others are individually learned and idiosyncratic.</a:t>
            </a:r>
          </a:p>
          <a:p>
            <a:r>
              <a:rPr lang="en-US" b="1" dirty="0"/>
              <a:t>Looking. </a:t>
            </a:r>
            <a:r>
              <a:rPr lang="en-US" dirty="0"/>
              <a:t>A major feature of social communication is eye contact. It can convey emotion, signal when to talk or finish, or aversion. The frequency of contact may suggest either interest or boredom.</a:t>
            </a:r>
          </a:p>
          <a:p>
            <a:r>
              <a:rPr lang="en-US" dirty="0"/>
              <a:t>The above list shows that both static features and dynamic features transmit important information from the sender to the receiver</a:t>
            </a:r>
            <a:r>
              <a:rPr lang="en-US" dirty="0" smtClean="0"/>
              <a:t>.</a:t>
            </a:r>
            <a:endParaRPr lang="en-US" dirty="0"/>
          </a:p>
        </p:txBody>
      </p:sp>
    </p:spTree>
    <p:extLst>
      <p:ext uri="{BB962C8B-B14F-4D97-AF65-F5344CB8AC3E}">
        <p14:creationId xmlns:p14="http://schemas.microsoft.com/office/powerpoint/2010/main" val="4396980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fontScale="90000"/>
          </a:bodyPr>
          <a:lstStyle/>
          <a:p>
            <a:r>
              <a:rPr lang="en-IN" dirty="0" smtClean="0"/>
              <a:t/>
            </a:r>
            <a:br>
              <a:rPr lang="en-IN" dirty="0" smtClean="0"/>
            </a:br>
            <a:r>
              <a:rPr lang="en-IN" dirty="0" smtClean="0"/>
              <a:t>Kinesics</a:t>
            </a:r>
            <a:br>
              <a:rPr lang="en-IN" dirty="0" smtClean="0"/>
            </a:br>
            <a:endParaRPr lang="en-IN" dirty="0"/>
          </a:p>
        </p:txBody>
      </p:sp>
      <p:sp>
        <p:nvSpPr>
          <p:cNvPr id="4" name="Content Placeholder 3"/>
          <p:cNvSpPr>
            <a:spLocks noGrp="1"/>
          </p:cNvSpPr>
          <p:nvPr>
            <p:ph idx="1"/>
          </p:nvPr>
        </p:nvSpPr>
        <p:spPr/>
        <p:txBody>
          <a:bodyPr>
            <a:normAutofit fontScale="70000" lnSpcReduction="20000"/>
          </a:bodyPr>
          <a:lstStyle/>
          <a:p>
            <a:r>
              <a:rPr lang="en-US" b="1" dirty="0"/>
              <a:t>Forward and Backward Movements.</a:t>
            </a:r>
            <a:r>
              <a:rPr lang="en-US" dirty="0"/>
              <a:t> If you extend a hand straight forward during an interview or tend to lean forward, Lamb considers you to be an "operator"- good for an organization requiring an infusion of energy or dramatic change of course.</a:t>
            </a:r>
          </a:p>
          <a:p>
            <a:r>
              <a:rPr lang="en-US" b="1" dirty="0"/>
              <a:t>Vertical Movements.</a:t>
            </a:r>
            <a:r>
              <a:rPr lang="en-US" dirty="0"/>
              <a:t> If you tend to draw yourself up to your tallest during the handshake, Lamb considers you to be a "presenter." You are a master at selling yourself or the organization in which you are employed.</a:t>
            </a:r>
          </a:p>
          <a:p>
            <a:r>
              <a:rPr lang="en-US" b="1" dirty="0"/>
              <a:t>Side-to-Side Movements.</a:t>
            </a:r>
            <a:r>
              <a:rPr lang="en-US" dirty="0"/>
              <a:t> If you take a lot of space while talking by moving your arms about, you are a good informer and good listener. You are best suited for an organization seeking a better sense of direction. Lamb believes there is a relationship between positioning of the body and movements of the limbs and facial expressions. </a:t>
            </a:r>
          </a:p>
          <a:p>
            <a:endParaRPr lang="en-IN" dirty="0"/>
          </a:p>
        </p:txBody>
      </p:sp>
    </p:spTree>
    <p:extLst>
      <p:ext uri="{BB962C8B-B14F-4D97-AF65-F5344CB8AC3E}">
        <p14:creationId xmlns:p14="http://schemas.microsoft.com/office/powerpoint/2010/main" val="21833259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0000" lnSpcReduction="20000"/>
          </a:bodyPr>
          <a:lstStyle/>
          <a:p>
            <a:r>
              <a:rPr lang="en-US" b="1" dirty="0" smtClean="0"/>
              <a:t>Tactile Communication</a:t>
            </a:r>
            <a:endParaRPr lang="en-US" dirty="0" smtClean="0"/>
          </a:p>
          <a:p>
            <a:r>
              <a:rPr lang="en-US" dirty="0" smtClean="0"/>
              <a:t>Communication through touch is obviously non-verbal. Used properly it can create a more direct message than dozens of words; used improperly it can build barriers and cause mistrust. You can easily invade someone's space through this type of communication. If it is used reciprocally, it indicates solidarity; if not used reciprocally, it tends to indicate differences in status. Touch not only facilitates the sending of the message, but the emotional impact of the message as well.</a:t>
            </a:r>
          </a:p>
          <a:p>
            <a:r>
              <a:rPr lang="en-US" b="1" dirty="0" smtClean="0"/>
              <a:t>Personal Space</a:t>
            </a:r>
            <a:endParaRPr lang="en-US" dirty="0" smtClean="0"/>
          </a:p>
          <a:p>
            <a:r>
              <a:rPr lang="en-US" dirty="0" smtClean="0"/>
              <a:t>Personal space is your "bubble" - the space you place</a:t>
            </a:r>
            <a:r>
              <a:rPr lang="en-US" dirty="0"/>
              <a:t> between yourself and others. This invisible boundary becomes apparent only when someone bumps or tries to enter your bubble</a:t>
            </a:r>
            <a:r>
              <a:rPr lang="en-US" dirty="0" smtClean="0"/>
              <a:t>.</a:t>
            </a:r>
          </a:p>
          <a:p>
            <a:r>
              <a:rPr lang="en-US" b="1" dirty="0"/>
              <a:t>Paralanguage</a:t>
            </a:r>
            <a:endParaRPr lang="en-US" dirty="0"/>
          </a:p>
          <a:p>
            <a:r>
              <a:rPr lang="en-US" dirty="0"/>
              <a:t>Is the content of your message contradicted by the attitude with which you are communicating it? Researchers have found that the tone, pitch, quality of voice, and rate of speaking convey emotions that can be accurately judged regardless of the content of the message. The important thing to gain from this is that the voice is important, not just as the conveyor of the message, but as a complement to the message. As a communicator you should be sensitive to the influence of tone, pitch, and quality of your voice on the interpretation of your message by the receiver.</a:t>
            </a:r>
          </a:p>
          <a:p>
            <a:r>
              <a:rPr lang="en-US" b="1" dirty="0"/>
              <a:t>Silence and </a:t>
            </a:r>
            <a:r>
              <a:rPr lang="en-US" b="1" dirty="0" smtClean="0"/>
              <a:t>Time</a:t>
            </a:r>
            <a:endParaRPr lang="en-US" dirty="0" smtClean="0"/>
          </a:p>
          <a:p>
            <a:r>
              <a:rPr lang="en-US" dirty="0"/>
              <a:t>Silence can be a positive or negative influence in the communications process. It can provide a link between messages or sever relationships. It can create tension and uneasiness or create a peaceful situation. Silence can also be judgmental by indicating favor or disfavor - agreement or disagreement</a:t>
            </a:r>
            <a:r>
              <a:rPr lang="en-US" dirty="0" smtClean="0"/>
              <a:t>.</a:t>
            </a:r>
          </a:p>
          <a:p>
            <a:r>
              <a:rPr lang="en-US" dirty="0"/>
              <a:t>Time can be an indicator of status. How long will you give the staff member who wishes to speak to you ? How long will you make him wait to see you ?</a:t>
            </a:r>
            <a:endParaRPr lang="en-IN" dirty="0"/>
          </a:p>
        </p:txBody>
      </p:sp>
    </p:spTree>
    <p:extLst>
      <p:ext uri="{BB962C8B-B14F-4D97-AF65-F5344CB8AC3E}">
        <p14:creationId xmlns:p14="http://schemas.microsoft.com/office/powerpoint/2010/main" val="17057958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76200"/>
            <a:ext cx="7696199"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36819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Principles and Functions of Nonverbal Communication</a:t>
            </a:r>
            <a:br>
              <a:rPr lang="en-US" b="1" dirty="0"/>
            </a:br>
            <a:endParaRPr lang="en-IN" dirty="0"/>
          </a:p>
        </p:txBody>
      </p:sp>
      <p:sp>
        <p:nvSpPr>
          <p:cNvPr id="3" name="Content Placeholder 2"/>
          <p:cNvSpPr>
            <a:spLocks noGrp="1"/>
          </p:cNvSpPr>
          <p:nvPr>
            <p:ph idx="1"/>
          </p:nvPr>
        </p:nvSpPr>
        <p:spPr/>
        <p:txBody>
          <a:bodyPr/>
          <a:lstStyle/>
          <a:p>
            <a:r>
              <a:rPr lang="en-IN" b="1" dirty="0"/>
              <a:t>Nonverbal Communication Conveys Important Interpersonal and Emotional Messages</a:t>
            </a:r>
          </a:p>
          <a:p>
            <a:r>
              <a:rPr lang="en-US" b="1" dirty="0"/>
              <a:t>Nonverbal Communication Is More Involuntary than Verbal</a:t>
            </a:r>
          </a:p>
          <a:p>
            <a:r>
              <a:rPr lang="en-IN" b="1" dirty="0"/>
              <a:t>Nonverbal Communication Is More Ambiguous</a:t>
            </a:r>
          </a:p>
          <a:p>
            <a:r>
              <a:rPr lang="en-US" b="1" dirty="0"/>
              <a:t>Nonverbal Communication Is More Credible</a:t>
            </a:r>
          </a:p>
          <a:p>
            <a:endParaRPr lang="en-IN" dirty="0"/>
          </a:p>
        </p:txBody>
      </p:sp>
    </p:spTree>
    <p:extLst>
      <p:ext uri="{BB962C8B-B14F-4D97-AF65-F5344CB8AC3E}">
        <p14:creationId xmlns:p14="http://schemas.microsoft.com/office/powerpoint/2010/main" val="40802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Functions of Nonverbal Communication</a:t>
            </a:r>
            <a:br>
              <a:rPr lang="en-IN" b="1" dirty="0"/>
            </a:br>
            <a:endParaRPr lang="en-IN" dirty="0"/>
          </a:p>
        </p:txBody>
      </p:sp>
      <p:sp>
        <p:nvSpPr>
          <p:cNvPr id="3" name="Content Placeholder 2"/>
          <p:cNvSpPr>
            <a:spLocks noGrp="1"/>
          </p:cNvSpPr>
          <p:nvPr>
            <p:ph idx="1"/>
          </p:nvPr>
        </p:nvSpPr>
        <p:spPr/>
        <p:txBody>
          <a:bodyPr>
            <a:normAutofit/>
          </a:bodyPr>
          <a:lstStyle/>
          <a:p>
            <a:r>
              <a:rPr lang="en-IN" b="1" i="1" dirty="0"/>
              <a:t>Nonverbal Communication Conveys </a:t>
            </a:r>
            <a:r>
              <a:rPr lang="en-IN" b="1" i="1" dirty="0" smtClean="0"/>
              <a:t>Meaning</a:t>
            </a:r>
          </a:p>
          <a:p>
            <a:r>
              <a:rPr lang="en-IN" b="1" i="1" dirty="0"/>
              <a:t>Nonverbal Communication Influences </a:t>
            </a:r>
            <a:r>
              <a:rPr lang="en-IN" b="1" i="1" dirty="0" smtClean="0"/>
              <a:t>Others</a:t>
            </a:r>
            <a:endParaRPr lang="en-IN" b="1" i="1" dirty="0"/>
          </a:p>
          <a:p>
            <a:r>
              <a:rPr lang="en-IN" b="1" dirty="0"/>
              <a:t>Nonverbal Communication Regulates Conversational Flow</a:t>
            </a:r>
          </a:p>
          <a:p>
            <a:r>
              <a:rPr lang="en-IN" b="1" dirty="0"/>
              <a:t>Nonverbal Communication Affects Relationships</a:t>
            </a:r>
          </a:p>
          <a:p>
            <a:r>
              <a:rPr lang="en-IN" b="1" i="1" dirty="0"/>
              <a:t>Nonverbal Communication Expresses Our Identities</a:t>
            </a:r>
          </a:p>
          <a:p>
            <a:endParaRPr lang="en-IN" dirty="0"/>
          </a:p>
        </p:txBody>
      </p:sp>
    </p:spTree>
    <p:extLst>
      <p:ext uri="{BB962C8B-B14F-4D97-AF65-F5344CB8AC3E}">
        <p14:creationId xmlns:p14="http://schemas.microsoft.com/office/powerpoint/2010/main" val="3793936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077200" cy="1265238"/>
          </a:xfrm>
        </p:spPr>
        <p:txBody>
          <a:bodyPr>
            <a:normAutofit fontScale="90000"/>
          </a:bodyPr>
          <a:lstStyle/>
          <a:p>
            <a:r>
              <a:rPr lang="en-US" sz="3100" dirty="0" smtClean="0"/>
              <a:t/>
            </a:r>
            <a:br>
              <a:rPr lang="en-US" sz="3100" dirty="0" smtClean="0"/>
            </a:br>
            <a:r>
              <a:rPr lang="en-US" sz="3100" dirty="0" smtClean="0"/>
              <a:t>Tips </a:t>
            </a:r>
            <a:r>
              <a:rPr lang="en-US" sz="3100" dirty="0"/>
              <a:t>to Perfect Your Nonverbal Communication for Video Calls</a:t>
            </a:r>
            <a:r>
              <a:rPr lang="en-US" dirty="0"/>
              <a:t> </a:t>
            </a:r>
            <a:br>
              <a:rPr lang="en-US" dirty="0"/>
            </a:br>
            <a:endParaRPr lang="en-IN" dirty="0"/>
          </a:p>
        </p:txBody>
      </p:sp>
      <p:sp>
        <p:nvSpPr>
          <p:cNvPr id="3" name="Content Placeholder 2"/>
          <p:cNvSpPr>
            <a:spLocks noGrp="1"/>
          </p:cNvSpPr>
          <p:nvPr>
            <p:ph idx="1"/>
          </p:nvPr>
        </p:nvSpPr>
        <p:spPr/>
        <p:txBody>
          <a:bodyPr/>
          <a:lstStyle/>
          <a:p>
            <a:r>
              <a:rPr lang="en-IN" dirty="0"/>
              <a:t> Remember you’re being watched</a:t>
            </a:r>
          </a:p>
          <a:p>
            <a:r>
              <a:rPr lang="en-US" dirty="0"/>
              <a:t>Be mindful of your body language</a:t>
            </a:r>
          </a:p>
          <a:p>
            <a:r>
              <a:rPr lang="en-IN" dirty="0"/>
              <a:t>Put your phone down</a:t>
            </a:r>
          </a:p>
          <a:p>
            <a:r>
              <a:rPr lang="en-IN" dirty="0"/>
              <a:t>Look into the camera</a:t>
            </a:r>
          </a:p>
          <a:p>
            <a:r>
              <a:rPr lang="en-US" dirty="0"/>
              <a:t>Avoid excessive movements and dramatic hand gestures</a:t>
            </a:r>
          </a:p>
          <a:p>
            <a:r>
              <a:rPr lang="en-US" dirty="0"/>
              <a:t>Be aware of your facial expressions</a:t>
            </a:r>
          </a:p>
          <a:p>
            <a:endParaRPr lang="en-IN" dirty="0"/>
          </a:p>
        </p:txBody>
      </p:sp>
    </p:spTree>
    <p:extLst>
      <p:ext uri="{BB962C8B-B14F-4D97-AF65-F5344CB8AC3E}">
        <p14:creationId xmlns:p14="http://schemas.microsoft.com/office/powerpoint/2010/main" val="18810355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7035256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this person feeling?</a:t>
            </a:r>
            <a:br>
              <a:rPr lang="en-US" dirty="0" smtClean="0"/>
            </a:br>
            <a:r>
              <a:rPr lang="en-US" dirty="0" smtClean="0"/>
              <a:t>Anger/Contempt/Amusement/</a:t>
            </a:r>
            <a:endParaRPr lang="en-IN"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7000" y="2209800"/>
            <a:ext cx="41910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4474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153400" cy="1417638"/>
          </a:xfrm>
        </p:spPr>
        <p:txBody>
          <a:bodyPr>
            <a:normAutofit fontScale="90000"/>
          </a:bodyPr>
          <a:lstStyle/>
          <a:p>
            <a:r>
              <a:rPr lang="en-US" b="1" dirty="0" smtClean="0"/>
              <a:t/>
            </a:r>
            <a:br>
              <a:rPr lang="en-US" b="1" dirty="0" smtClean="0"/>
            </a:br>
            <a:r>
              <a:rPr lang="en-US" b="1" dirty="0" smtClean="0"/>
              <a:t>Which </a:t>
            </a:r>
            <a:r>
              <a:rPr lang="en-US" b="1" dirty="0"/>
              <a:t>woman is more open to your ideas?</a:t>
            </a:r>
            <a:br>
              <a:rPr lang="en-US" b="1" dirty="0"/>
            </a:br>
            <a:endParaRPr lang="en-IN"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14800" y="1974273"/>
            <a:ext cx="38100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descr="Woman 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2" y="1974273"/>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319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IN" dirty="0"/>
          </a:p>
        </p:txBody>
      </p:sp>
      <p:sp>
        <p:nvSpPr>
          <p:cNvPr id="3" name="Content Placeholder 2"/>
          <p:cNvSpPr>
            <a:spLocks noGrp="1"/>
          </p:cNvSpPr>
          <p:nvPr>
            <p:ph idx="1"/>
          </p:nvPr>
        </p:nvSpPr>
        <p:spPr>
          <a:xfrm>
            <a:off x="457200" y="1219200"/>
            <a:ext cx="8229600" cy="4906963"/>
          </a:xfrm>
        </p:spPr>
        <p:txBody>
          <a:bodyPr>
            <a:normAutofit fontScale="40000" lnSpcReduction="20000"/>
          </a:bodyPr>
          <a:lstStyle/>
          <a:p>
            <a:pPr marL="0" indent="0">
              <a:buNone/>
            </a:pPr>
            <a:r>
              <a:rPr lang="en-US" b="1" dirty="0" smtClean="0"/>
              <a:t>1. </a:t>
            </a:r>
            <a:r>
              <a:rPr lang="en-US" b="1" dirty="0"/>
              <a:t> </a:t>
            </a:r>
            <a:r>
              <a:rPr lang="en-US" sz="4000" dirty="0"/>
              <a:t>If someone leans toward you when they say something,</a:t>
            </a:r>
          </a:p>
          <a:p>
            <a:r>
              <a:rPr lang="en-US" sz="4000" dirty="0"/>
              <a:t>They like the smell of your perfume.</a:t>
            </a:r>
          </a:p>
          <a:p>
            <a:r>
              <a:rPr lang="en-US" sz="4000" dirty="0"/>
              <a:t>They are trying to see you better.</a:t>
            </a:r>
          </a:p>
          <a:p>
            <a:r>
              <a:rPr lang="en-US" sz="4000" dirty="0"/>
              <a:t>They are emphasizing a point.</a:t>
            </a:r>
          </a:p>
          <a:p>
            <a:pPr marL="0" indent="0">
              <a:buNone/>
            </a:pPr>
            <a:endParaRPr lang="en-US" sz="4000" dirty="0"/>
          </a:p>
          <a:p>
            <a:pPr marL="0" indent="0">
              <a:buNone/>
            </a:pPr>
            <a:r>
              <a:rPr lang="en-US" sz="4000" dirty="0"/>
              <a:t>2. When we feel an emotion it shows on our face. Is the opposite true? If we mimic a facial expression, will we feel the emotion associated with the expression?</a:t>
            </a:r>
          </a:p>
          <a:p>
            <a:r>
              <a:rPr lang="en-US" sz="4000" dirty="0"/>
              <a:t>Yes or No</a:t>
            </a:r>
          </a:p>
          <a:p>
            <a:pPr marL="0" indent="0">
              <a:buNone/>
            </a:pPr>
            <a:endParaRPr lang="en-US" sz="4000" dirty="0"/>
          </a:p>
          <a:p>
            <a:pPr marL="0" indent="0">
              <a:buNone/>
            </a:pPr>
            <a:r>
              <a:rPr lang="en-US" sz="4000" dirty="0"/>
              <a:t>3. If someone’s verbal message is out of alignment with their nonverbal message (body language and voice tone) science has shown that we believe their nonverbal message. How much weight do we give someone’s nonverbal signals?</a:t>
            </a:r>
          </a:p>
          <a:p>
            <a:r>
              <a:rPr lang="en-US" sz="4000" dirty="0"/>
              <a:t>Non verbal signals are twice as powerful as words.</a:t>
            </a:r>
          </a:p>
          <a:p>
            <a:r>
              <a:rPr lang="en-US" sz="4000" dirty="0"/>
              <a:t>Non verbal signals are six times as powerful as words.</a:t>
            </a:r>
          </a:p>
          <a:p>
            <a:r>
              <a:rPr lang="en-US" sz="4000" dirty="0"/>
              <a:t>Non verbal signals are twelve times as powerful as words</a:t>
            </a:r>
            <a:r>
              <a:rPr lang="en-US" sz="4000" dirty="0" smtClean="0"/>
              <a:t>.</a:t>
            </a:r>
          </a:p>
          <a:p>
            <a:pPr marL="0" indent="0">
              <a:buNone/>
            </a:pPr>
            <a:endParaRPr lang="en-US" sz="4000" dirty="0"/>
          </a:p>
          <a:p>
            <a:pPr marL="0" indent="0">
              <a:buNone/>
            </a:pPr>
            <a:r>
              <a:rPr lang="en-US" sz="4000" dirty="0"/>
              <a:t>4. Imagine that you walk into a room for an interview, shake the interviewer’s hand, sit down, and proceed with the interview. When do you make your first impression?</a:t>
            </a:r>
          </a:p>
          <a:p>
            <a:r>
              <a:rPr lang="en-US" sz="4000" dirty="0"/>
              <a:t>Between the door and when you have taken your seat.</a:t>
            </a:r>
          </a:p>
          <a:p>
            <a:r>
              <a:rPr lang="en-US" sz="4000" dirty="0"/>
              <a:t>After they have asked you three questions.</a:t>
            </a:r>
          </a:p>
          <a:p>
            <a:pPr marL="0" indent="0">
              <a:buNone/>
            </a:pPr>
            <a:endParaRPr lang="en-US" dirty="0" smtClean="0"/>
          </a:p>
          <a:p>
            <a:endParaRPr lang="en-IN" dirty="0"/>
          </a:p>
        </p:txBody>
      </p:sp>
    </p:spTree>
    <p:extLst>
      <p:ext uri="{BB962C8B-B14F-4D97-AF65-F5344CB8AC3E}">
        <p14:creationId xmlns:p14="http://schemas.microsoft.com/office/powerpoint/2010/main" val="36650631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subTitle" idx="1"/>
          </p:nvPr>
        </p:nvSpPr>
        <p:spPr/>
        <p:txBody>
          <a:bodyPr>
            <a:normAutofit fontScale="97500"/>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403600"/>
            <a:ext cx="7772400" cy="49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991" y="0"/>
            <a:ext cx="10167735" cy="6781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54271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US" dirty="0"/>
              <a:t> </a:t>
            </a:r>
            <a:r>
              <a:rPr lang="en-US" dirty="0" smtClean="0"/>
              <a:t>Communication </a:t>
            </a:r>
            <a:r>
              <a:rPr lang="en-US" dirty="0"/>
              <a:t>channel is the sensory route on which a message travels. </a:t>
            </a:r>
            <a:endParaRPr lang="en-US" dirty="0" smtClean="0"/>
          </a:p>
          <a:p>
            <a:r>
              <a:rPr lang="en-US" dirty="0" smtClean="0"/>
              <a:t>Oral </a:t>
            </a:r>
            <a:r>
              <a:rPr lang="en-US" dirty="0"/>
              <a:t>communication only relies on one channel, because spoken language is transmitted through sound and picked up by our ears. </a:t>
            </a:r>
            <a:endParaRPr lang="en-US" dirty="0" smtClean="0"/>
          </a:p>
          <a:p>
            <a:r>
              <a:rPr lang="en-US" dirty="0" smtClean="0"/>
              <a:t>Nonverbal </a:t>
            </a:r>
            <a:r>
              <a:rPr lang="en-US" dirty="0"/>
              <a:t>communication, on the other hand, can be taken in by all five of our senses</a:t>
            </a:r>
            <a:r>
              <a:rPr lang="en-US" dirty="0" smtClean="0"/>
              <a:t>.</a:t>
            </a:r>
          </a:p>
          <a:p>
            <a:r>
              <a:rPr lang="en-US" dirty="0"/>
              <a:t>But we can also receive messages and generate meaning through touch, taste, and </a:t>
            </a:r>
            <a:r>
              <a:rPr lang="en-US" dirty="0" smtClean="0"/>
              <a:t>smell.</a:t>
            </a:r>
          </a:p>
          <a:p>
            <a:r>
              <a:rPr lang="en-US" dirty="0" smtClean="0"/>
              <a:t>Touch </a:t>
            </a:r>
            <a:r>
              <a:rPr lang="en-US" dirty="0"/>
              <a:t>is an especially powerful form of nonverbal </a:t>
            </a:r>
            <a:r>
              <a:rPr lang="en-US" dirty="0" smtClean="0"/>
              <a:t>communication. </a:t>
            </a:r>
            <a:r>
              <a:rPr lang="en-US" dirty="0"/>
              <a:t>but we will not get into taste and smell, which have not received as much scholarly attention in relation to nonverbal communication as the other senses</a:t>
            </a:r>
            <a:r>
              <a:rPr lang="en-US" dirty="0" smtClean="0"/>
              <a:t>.</a:t>
            </a:r>
          </a:p>
          <a:p>
            <a:r>
              <a:rPr lang="en-US" dirty="0" smtClean="0"/>
              <a:t>When we interact with others, we continuously send &amp; receive signals.</a:t>
            </a:r>
          </a:p>
          <a:p>
            <a:endParaRPr lang="en-IN" dirty="0"/>
          </a:p>
        </p:txBody>
      </p:sp>
    </p:spTree>
    <p:extLst>
      <p:ext uri="{BB962C8B-B14F-4D97-AF65-F5344CB8AC3E}">
        <p14:creationId xmlns:p14="http://schemas.microsoft.com/office/powerpoint/2010/main" val="2552935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Albert</a:t>
            </a:r>
            <a:br>
              <a:rPr lang="en-IN" b="1" dirty="0"/>
            </a:br>
            <a:r>
              <a:rPr lang="en-US" dirty="0" err="1" smtClean="0"/>
              <a:t>Mehrabian</a:t>
            </a:r>
            <a:endParaRPr lang="en-IN" dirty="0"/>
          </a:p>
        </p:txBody>
      </p:sp>
      <p:sp>
        <p:nvSpPr>
          <p:cNvPr id="3" name="Content Placeholder 2"/>
          <p:cNvSpPr>
            <a:spLocks noGrp="1"/>
          </p:cNvSpPr>
          <p:nvPr>
            <p:ph idx="1"/>
          </p:nvPr>
        </p:nvSpPr>
        <p:spPr/>
        <p:txBody>
          <a:bodyPr>
            <a:normAutofit fontScale="77500" lnSpcReduction="20000"/>
          </a:bodyPr>
          <a:lstStyle/>
          <a:p>
            <a:r>
              <a:rPr lang="en-US" dirty="0"/>
              <a:t>Professor </a:t>
            </a:r>
            <a:r>
              <a:rPr lang="en-US" dirty="0" err="1"/>
              <a:t>Mehrabian</a:t>
            </a:r>
            <a:r>
              <a:rPr lang="en-US" dirty="0"/>
              <a:t> (1939-) believes that there are three core elements in the effective face-to-face communication of emotions or attitudes: nonverbal </a:t>
            </a:r>
            <a:r>
              <a:rPr lang="en-US" dirty="0" err="1"/>
              <a:t>behaviour</a:t>
            </a:r>
            <a:r>
              <a:rPr lang="en-US" dirty="0"/>
              <a:t> (facial expressions, for example), tone of voice, and the literal meaning of the spoken word. These three essential elements, </a:t>
            </a:r>
            <a:r>
              <a:rPr lang="en-US" dirty="0" err="1"/>
              <a:t>Mehrabian</a:t>
            </a:r>
            <a:r>
              <a:rPr lang="en-US" dirty="0"/>
              <a:t> argues, account for how we convey our liking, or disliking, of another person. His particular focus is on the importance of such nonverbal ‘clues’ when they appear to conflict with the words used and/or the tone in which they are spoken. </a:t>
            </a:r>
            <a:r>
              <a:rPr lang="en-US" dirty="0" err="1"/>
              <a:t>Mehrabian</a:t>
            </a:r>
            <a:r>
              <a:rPr lang="en-US" dirty="0"/>
              <a:t> developed his early theories on this subject during the 1960s. Drawing on the findings of two experiments he conducted in 1967, he formulated the 7-38-55% communication rule.</a:t>
            </a:r>
            <a:endParaRPr lang="en-IN" dirty="0"/>
          </a:p>
        </p:txBody>
      </p:sp>
    </p:spTree>
    <p:extLst>
      <p:ext uri="{BB962C8B-B14F-4D97-AF65-F5344CB8AC3E}">
        <p14:creationId xmlns:p14="http://schemas.microsoft.com/office/powerpoint/2010/main" val="1614192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Non –Verbal communication</a:t>
            </a:r>
            <a:endParaRPr lang="en-IN" dirty="0"/>
          </a:p>
        </p:txBody>
      </p:sp>
      <p:sp>
        <p:nvSpPr>
          <p:cNvPr id="3" name="Content Placeholder 2"/>
          <p:cNvSpPr>
            <a:spLocks noGrp="1"/>
          </p:cNvSpPr>
          <p:nvPr>
            <p:ph idx="1"/>
          </p:nvPr>
        </p:nvSpPr>
        <p:spPr/>
        <p:txBody>
          <a:bodyPr/>
          <a:lstStyle/>
          <a:p>
            <a:r>
              <a:rPr lang="en-IN" sz="2000" dirty="0" smtClean="0"/>
              <a:t>According to Albert </a:t>
            </a:r>
            <a:r>
              <a:rPr lang="en-IN" sz="2000" dirty="0" err="1" smtClean="0"/>
              <a:t>Mehrabian</a:t>
            </a:r>
            <a:r>
              <a:rPr lang="en-IN" sz="2000" dirty="0" smtClean="0"/>
              <a:t> 55% of the messages received &amp; processed by the brain are based </a:t>
            </a:r>
            <a:r>
              <a:rPr lang="en-IN" sz="2000" dirty="0"/>
              <a:t>on the body </a:t>
            </a:r>
            <a:r>
              <a:rPr lang="en-IN" sz="2000" dirty="0" smtClean="0"/>
              <a:t>language, 38% are based on tone of voice &amp; only 7% of the received meaning is based on the words.</a:t>
            </a:r>
            <a:endParaRPr lang="en-IN"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743200"/>
            <a:ext cx="372427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3789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8077200" cy="472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4097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5A59A193031B4FA3AE1695977455D5" ma:contentTypeVersion="12" ma:contentTypeDescription="Create a new document." ma:contentTypeScope="" ma:versionID="a3581080d66eeb7ee11c19a3d7816b27">
  <xsd:schema xmlns:xsd="http://www.w3.org/2001/XMLSchema" xmlns:xs="http://www.w3.org/2001/XMLSchema" xmlns:p="http://schemas.microsoft.com/office/2006/metadata/properties" xmlns:ns2="eef5d95b-3b6e-445f-86bc-bd4e6d561047" xmlns:ns3="d99a907f-d3cf-4d86-a8e4-943e2be70537" targetNamespace="http://schemas.microsoft.com/office/2006/metadata/properties" ma:root="true" ma:fieldsID="9d656c8ba25cb54d205cfe53aa7371a4" ns2:_="" ns3:_="">
    <xsd:import namespace="eef5d95b-3b6e-445f-86bc-bd4e6d561047"/>
    <xsd:import namespace="d99a907f-d3cf-4d86-a8e4-943e2be7053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f5d95b-3b6e-445f-86bc-bd4e6d561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9a907f-d3cf-4d86-a8e4-943e2be70537"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CC53451-66D6-4E24-8252-9750AC6D0DA3}"/>
</file>

<file path=customXml/itemProps2.xml><?xml version="1.0" encoding="utf-8"?>
<ds:datastoreItem xmlns:ds="http://schemas.openxmlformats.org/officeDocument/2006/customXml" ds:itemID="{56A21A91-B9B0-4925-86F8-DF191F569327}"/>
</file>

<file path=customXml/itemProps3.xml><?xml version="1.0" encoding="utf-8"?>
<ds:datastoreItem xmlns:ds="http://schemas.openxmlformats.org/officeDocument/2006/customXml" ds:itemID="{6BB79939-EC54-4FE3-B284-CFD83E91F2B5}"/>
</file>

<file path=docProps/app.xml><?xml version="1.0" encoding="utf-8"?>
<Properties xmlns="http://schemas.openxmlformats.org/officeDocument/2006/extended-properties" xmlns:vt="http://schemas.openxmlformats.org/officeDocument/2006/docPropsVTypes">
  <TotalTime>308</TotalTime>
  <Words>793</Words>
  <Application>Microsoft Office PowerPoint</Application>
  <PresentationFormat>On-screen Show (4:3)</PresentationFormat>
  <Paragraphs>84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Non Verbal communication</vt:lpstr>
      <vt:lpstr>What is this person feeling? Anger/Contempt/Amusement/</vt:lpstr>
      <vt:lpstr> Which woman is more open to your ideas? </vt:lpstr>
      <vt:lpstr>PowerPoint Presentation</vt:lpstr>
      <vt:lpstr>PowerPoint Presentation</vt:lpstr>
      <vt:lpstr>PowerPoint Presentation</vt:lpstr>
      <vt:lpstr>Albert Mehrabian</vt:lpstr>
      <vt:lpstr>Non –Verbal communication</vt:lpstr>
      <vt:lpstr>PowerPoint Presentation</vt:lpstr>
      <vt:lpstr>Categories and Features </vt:lpstr>
      <vt:lpstr>Features</vt:lpstr>
      <vt:lpstr>PowerPoint Presentation</vt:lpstr>
      <vt:lpstr> Kinesics </vt:lpstr>
      <vt:lpstr>PowerPoint Presentation</vt:lpstr>
      <vt:lpstr>PowerPoint Presentation</vt:lpstr>
      <vt:lpstr>Principles and Functions of Nonverbal Communication </vt:lpstr>
      <vt:lpstr>Functions of Nonverbal Communication </vt:lpstr>
      <vt:lpstr> Tips to Perfect Your Nonverbal Communication for Video Calls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19</cp:revision>
  <dcterms:created xsi:type="dcterms:W3CDTF">2022-01-16T12:52:19Z</dcterms:created>
  <dcterms:modified xsi:type="dcterms:W3CDTF">2022-01-16T18:00:19Z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0x010100075A59A193031B4FA3AE1695977455D5</vt:lpwstr>
  </property>
</Properties>
</file>