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6" r:id="rId12"/>
    <p:sldId id="267" r:id="rId13"/>
    <p:sldId id="269" r:id="rId14"/>
    <p:sldId id="268" r:id="rId15"/>
    <p:sldId id="270"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70" d="100"/>
          <a:sy n="70" d="100"/>
        </p:scale>
        <p:origin x="5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lifepositive.com/Mind/personal-growth/personal-growth/personal-growth.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lifepositive.com/Mind/psychology/stress/symptoms-of-anxiety.asp" TargetMode="External"/><Relationship Id="rId2" Type="http://schemas.openxmlformats.org/officeDocument/2006/relationships/hyperlink" Target="http://www.lifepositive.com/Mind/psychology/stress/causes-of-stress.asp" TargetMode="External"/><Relationship Id="rId1" Type="http://schemas.openxmlformats.org/officeDocument/2006/relationships/slideLayout" Target="../slideLayouts/slideLayout2.xml"/><Relationship Id="rId4" Type="http://schemas.openxmlformats.org/officeDocument/2006/relationships/hyperlink" Target="http://www.lifepositive.com/Mind/psychology/stress/symptoms-of-depression.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lifepositive.com/Body/new-age-therapies/music-therapy/music-therapy.html" TargetMode="External"/><Relationship Id="rId2" Type="http://schemas.openxmlformats.org/officeDocument/2006/relationships/hyperlink" Target="http://www.lifepositive.com/Spirit/meditation/meditation.html" TargetMode="External"/><Relationship Id="rId1" Type="http://schemas.openxmlformats.org/officeDocument/2006/relationships/slideLayout" Target="../slideLayouts/slideLayout2.xml"/><Relationship Id="rId6" Type="http://schemas.openxmlformats.org/officeDocument/2006/relationships/hyperlink" Target="http://www.lifepositive.com/Body/body-holistic/bodywork/bodywork.html" TargetMode="External"/><Relationship Id="rId5" Type="http://schemas.openxmlformats.org/officeDocument/2006/relationships/hyperlink" Target="http://www.lifepositive.com/Mind/personal-growth/creative-visualization/creative-visualization.html" TargetMode="External"/><Relationship Id="rId4" Type="http://schemas.openxmlformats.org/officeDocument/2006/relationships/hyperlink" Target="http://www.lifepositive.com/Body/naturopathy/naturopathy/naturopath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Stress Management</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4400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CAN BE POSITIVE</a:t>
            </a:r>
            <a:endParaRPr lang="en-GB" dirty="0"/>
          </a:p>
        </p:txBody>
      </p:sp>
      <p:sp>
        <p:nvSpPr>
          <p:cNvPr id="3" name="Content Placeholder 2"/>
          <p:cNvSpPr>
            <a:spLocks noGrp="1"/>
          </p:cNvSpPr>
          <p:nvPr>
            <p:ph idx="1"/>
          </p:nvPr>
        </p:nvSpPr>
        <p:spPr/>
        <p:txBody>
          <a:bodyPr>
            <a:normAutofit fontScale="92500" lnSpcReduction="20000"/>
          </a:bodyPr>
          <a:lstStyle/>
          <a:p>
            <a:r>
              <a:rPr lang="en-US" dirty="0"/>
              <a:t>The words 'positive' and 'stress' may not often go together. But, there are innumerable instances of athletes rising to the challenge of stress and achieving the </a:t>
            </a:r>
            <a:r>
              <a:rPr lang="en-US" dirty="0" smtClean="0"/>
              <a:t>unachievable.</a:t>
            </a:r>
          </a:p>
          <a:p>
            <a:r>
              <a:rPr lang="en-US" dirty="0"/>
              <a:t>S</a:t>
            </a:r>
            <a:r>
              <a:rPr lang="en-US" dirty="0" smtClean="0"/>
              <a:t>cientists </a:t>
            </a:r>
            <a:r>
              <a:rPr lang="en-US" dirty="0"/>
              <a:t>stressing themselves out over a point to bring into light the most unthinkable secrets of the phenomenal </a:t>
            </a:r>
            <a:r>
              <a:rPr lang="en-US" dirty="0" smtClean="0"/>
              <a:t>world.</a:t>
            </a:r>
          </a:p>
          <a:p>
            <a:r>
              <a:rPr lang="en-US" dirty="0"/>
              <a:t>L</a:t>
            </a:r>
            <a:r>
              <a:rPr lang="en-US" dirty="0" smtClean="0"/>
              <a:t>ikewise </a:t>
            </a:r>
            <a:r>
              <a:rPr lang="en-US" dirty="0"/>
              <a:t>a painter, a composer or a writer producing the best paintings, the most lilting of tunes or the most appealing piece of writing by pushing themselves to the limit</a:t>
            </a:r>
            <a:r>
              <a:rPr lang="en-US" dirty="0" smtClean="0"/>
              <a:t>.</a:t>
            </a:r>
          </a:p>
          <a:p>
            <a:r>
              <a:rPr lang="en-US" dirty="0"/>
              <a:t>Psychologists second the opinion that some 'stress' situations can actually boost our </a:t>
            </a:r>
            <a:r>
              <a:rPr lang="en-US" u="sng" dirty="0">
                <a:hlinkClick r:id="rId2"/>
              </a:rPr>
              <a:t>inner potential</a:t>
            </a:r>
            <a:r>
              <a:rPr lang="en-US" dirty="0"/>
              <a:t> and can be creatively helpful</a:t>
            </a:r>
            <a:r>
              <a:rPr lang="en-US" dirty="0" smtClean="0"/>
              <a:t>.</a:t>
            </a:r>
          </a:p>
          <a:p>
            <a:r>
              <a:rPr lang="en-US" dirty="0" err="1"/>
              <a:t>Sudha</a:t>
            </a:r>
            <a:r>
              <a:rPr lang="en-US" dirty="0"/>
              <a:t> </a:t>
            </a:r>
            <a:r>
              <a:rPr lang="en-US" dirty="0" err="1"/>
              <a:t>Chandran</a:t>
            </a:r>
            <a:r>
              <a:rPr lang="en-US" dirty="0"/>
              <a:t>, an Indian </a:t>
            </a:r>
            <a:r>
              <a:rPr lang="en-US" dirty="0" err="1"/>
              <a:t>danseus</a:t>
            </a:r>
            <a:r>
              <a:rPr lang="en-US" dirty="0"/>
              <a:t>, lost both of her legs in an accident. But, the physical and social inadequacies gave her more impetus to carry on with her dance performances with the help of prosthetic legs rather than deter her spirits.</a:t>
            </a:r>
            <a:endParaRPr lang="en-GB" dirty="0"/>
          </a:p>
        </p:txBody>
      </p:sp>
    </p:spTree>
    <p:extLst>
      <p:ext uri="{BB962C8B-B14F-4D97-AF65-F5344CB8AC3E}">
        <p14:creationId xmlns:p14="http://schemas.microsoft.com/office/powerpoint/2010/main" val="75491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r>
              <a:rPr lang="en-US" dirty="0"/>
              <a:t>Experts tell us that stress, in moderate doses, are necessary in our life. Stress responses are one of our body's best defense systems against outer and inner </a:t>
            </a:r>
            <a:r>
              <a:rPr lang="en-US" dirty="0" smtClean="0"/>
              <a:t>dangers.</a:t>
            </a:r>
          </a:p>
          <a:p>
            <a:r>
              <a:rPr lang="en-US" dirty="0"/>
              <a:t>In a risky situation (in case of accidents or a sudden attack on life et al), body releases stress hormones that instantly make us more alert and our senses become more focused</a:t>
            </a:r>
            <a:r>
              <a:rPr lang="en-US" dirty="0" smtClean="0"/>
              <a:t>.</a:t>
            </a:r>
          </a:p>
          <a:p>
            <a:r>
              <a:rPr lang="en-US" dirty="0"/>
              <a:t>In a risky situation (in case of accidents or a sudden attack on life et al), body releases stress hormones that instantly make us more alert and our senses become more focused</a:t>
            </a:r>
            <a:r>
              <a:rPr lang="en-US" dirty="0" smtClean="0"/>
              <a:t>.</a:t>
            </a:r>
          </a:p>
          <a:p>
            <a:r>
              <a:rPr lang="en-US" dirty="0"/>
              <a:t>Research suggests that stress can actually increase our performance. Instead of wilting under stress, one can use it as an impetus to achieve success. </a:t>
            </a:r>
            <a:endParaRPr lang="en-US" dirty="0" smtClean="0"/>
          </a:p>
          <a:p>
            <a:r>
              <a:rPr lang="en-US" dirty="0" smtClean="0"/>
              <a:t>Stress </a:t>
            </a:r>
            <a:r>
              <a:rPr lang="en-US" dirty="0"/>
              <a:t>can stimulate one's faculties to delve deep into and discover one's true potential. Under stress the brain is emotionally and biochemically stimulated to sharpen its performance</a:t>
            </a:r>
            <a:r>
              <a:rPr lang="en-US" dirty="0" smtClean="0"/>
              <a:t>.</a:t>
            </a:r>
          </a:p>
          <a:p>
            <a:r>
              <a:rPr lang="en-US" dirty="0"/>
              <a:t>If handled positively stress can induce people to discover their inherent talents</a:t>
            </a:r>
            <a:r>
              <a:rPr lang="en-US" dirty="0" smtClean="0"/>
              <a:t>.</a:t>
            </a:r>
          </a:p>
          <a:p>
            <a:r>
              <a:rPr lang="en-US" dirty="0"/>
              <a:t>Stress is, perhaps, necessary to occasionally clear cobwebs from our thinking. If approached positively, stress can help us evolve as a person by letting go of unwanted thoughts and principle in our life</a:t>
            </a:r>
            <a:r>
              <a:rPr lang="en-US" dirty="0" smtClean="0"/>
              <a:t>.</a:t>
            </a:r>
            <a:endParaRPr lang="en-GB" dirty="0"/>
          </a:p>
        </p:txBody>
      </p:sp>
    </p:spTree>
    <p:extLst>
      <p:ext uri="{BB962C8B-B14F-4D97-AF65-F5344CB8AC3E}">
        <p14:creationId xmlns:p14="http://schemas.microsoft.com/office/powerpoint/2010/main" val="56056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STRESS</a:t>
            </a:r>
            <a:endParaRPr lang="en-GB" dirty="0"/>
          </a:p>
        </p:txBody>
      </p:sp>
      <p:sp>
        <p:nvSpPr>
          <p:cNvPr id="3" name="Content Placeholder 2"/>
          <p:cNvSpPr>
            <a:spLocks noGrp="1"/>
          </p:cNvSpPr>
          <p:nvPr>
            <p:ph idx="1"/>
          </p:nvPr>
        </p:nvSpPr>
        <p:spPr/>
        <p:txBody>
          <a:bodyPr/>
          <a:lstStyle/>
          <a:p>
            <a:r>
              <a:rPr lang="en-US" dirty="0"/>
              <a:t>Stress is difficult for scientists to define because it is a highly subjective phenomenon that differs for each of us. </a:t>
            </a:r>
            <a:endParaRPr lang="en-US" dirty="0" smtClean="0"/>
          </a:p>
          <a:p>
            <a:r>
              <a:rPr lang="en-US" dirty="0" smtClean="0"/>
              <a:t>Things </a:t>
            </a:r>
            <a:r>
              <a:rPr lang="en-US" dirty="0"/>
              <a:t>that are distressful for some individuals can be pleasurable for others. We also respond to stress differently. Some people blush, some eat more while others grow pale or eat less. </a:t>
            </a:r>
            <a:endParaRPr lang="en-US" dirty="0" smtClean="0"/>
          </a:p>
          <a:p>
            <a:r>
              <a:rPr lang="en-US" dirty="0" smtClean="0"/>
              <a:t>There </a:t>
            </a:r>
            <a:r>
              <a:rPr lang="en-US" dirty="0"/>
              <a:t>are numerous physical as well as emotional responses as illustrated by the following list of </a:t>
            </a:r>
            <a:r>
              <a:rPr lang="en-US" dirty="0" smtClean="0"/>
              <a:t>some </a:t>
            </a:r>
            <a:r>
              <a:rPr lang="en-US" dirty="0"/>
              <a:t>common signs and symptoms of stress. </a:t>
            </a:r>
            <a:endParaRPr lang="en-GB" dirty="0"/>
          </a:p>
          <a:p>
            <a:endParaRPr lang="en-GB" dirty="0"/>
          </a:p>
        </p:txBody>
      </p:sp>
    </p:spTree>
    <p:extLst>
      <p:ext uri="{BB962C8B-B14F-4D97-AF65-F5344CB8AC3E}">
        <p14:creationId xmlns:p14="http://schemas.microsoft.com/office/powerpoint/2010/main" val="251847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CRM (1) [Compatibility Mode] - Word (Product Activation Fail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630" y="1"/>
            <a:ext cx="10972800" cy="6248400"/>
          </a:xfrm>
        </p:spPr>
      </p:pic>
    </p:spTree>
    <p:extLst>
      <p:ext uri="{BB962C8B-B14F-4D97-AF65-F5344CB8AC3E}">
        <p14:creationId xmlns:p14="http://schemas.microsoft.com/office/powerpoint/2010/main" val="84575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CRM (1) [Compatibility Mode] - Word (Product Activation Fail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2428"/>
            <a:ext cx="13122623" cy="6283104"/>
          </a:xfrm>
        </p:spPr>
      </p:pic>
      <p:pic>
        <p:nvPicPr>
          <p:cNvPr id="5" name="Picture 4" descr="CRM (1) [Compatibility Mode] - Word (Product Activation Fai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855"/>
            <a:ext cx="12192000" cy="6555016"/>
          </a:xfrm>
          <a:prstGeom prst="rect">
            <a:avLst/>
          </a:prstGeom>
        </p:spPr>
      </p:pic>
    </p:spTree>
    <p:extLst>
      <p:ext uri="{BB962C8B-B14F-4D97-AF65-F5344CB8AC3E}">
        <p14:creationId xmlns:p14="http://schemas.microsoft.com/office/powerpoint/2010/main" val="236977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SOURCES OF STRESS</a:t>
            </a:r>
            <a:r>
              <a:rPr lang="en-GB" b="1" dirty="0"/>
              <a:t/>
            </a:r>
            <a:br>
              <a:rPr lang="en-GB" b="1"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en-US" dirty="0"/>
              <a:t>Various sources of stress as identified by </a:t>
            </a:r>
            <a:r>
              <a:rPr lang="en-US" dirty="0" smtClean="0"/>
              <a:t>Cooper </a:t>
            </a:r>
            <a:r>
              <a:rPr lang="en-US" dirty="0"/>
              <a:t>are broadly divided into six </a:t>
            </a:r>
            <a:r>
              <a:rPr lang="en-US" dirty="0" smtClean="0"/>
              <a:t>categories:</a:t>
            </a:r>
          </a:p>
          <a:p>
            <a:pPr lvl="0"/>
            <a:r>
              <a:rPr lang="en-US" dirty="0"/>
              <a:t>The job itself: Working environment, hours worked, workload and keeping up with technology.</a:t>
            </a:r>
            <a:endParaRPr lang="en-GB" dirty="0"/>
          </a:p>
          <a:p>
            <a:pPr lvl="0"/>
            <a:r>
              <a:rPr lang="en-US" dirty="0"/>
              <a:t>Role in organization: role conflict, role ambiguity, particularly lack of clarity and responsibility.</a:t>
            </a:r>
            <a:endParaRPr lang="en-GB" dirty="0"/>
          </a:p>
          <a:p>
            <a:pPr lvl="0"/>
            <a:r>
              <a:rPr lang="en-US" dirty="0"/>
              <a:t>Relationships at work: interpersonal relationships with peers, superiors and subordinates.</a:t>
            </a:r>
            <a:endParaRPr lang="en-GB" dirty="0"/>
          </a:p>
          <a:p>
            <a:pPr lvl="0"/>
            <a:r>
              <a:rPr lang="en-US" dirty="0"/>
              <a:t>Career Development: Job insecurity, redundancy, skill obsolescence.</a:t>
            </a:r>
            <a:endParaRPr lang="en-GB" dirty="0"/>
          </a:p>
          <a:p>
            <a:pPr lvl="0"/>
            <a:r>
              <a:rPr lang="en-US" dirty="0"/>
              <a:t>Organization structure and climate.</a:t>
            </a:r>
            <a:endParaRPr lang="en-GB" dirty="0"/>
          </a:p>
          <a:p>
            <a:pPr lvl="0"/>
            <a:r>
              <a:rPr lang="en-US" dirty="0"/>
              <a:t>Home-work interference.</a:t>
            </a:r>
            <a:endParaRPr lang="en-GB" dirty="0"/>
          </a:p>
          <a:p>
            <a:endParaRPr lang="en-GB" dirty="0"/>
          </a:p>
        </p:txBody>
      </p:sp>
    </p:spTree>
    <p:extLst>
      <p:ext uri="{BB962C8B-B14F-4D97-AF65-F5344CB8AC3E}">
        <p14:creationId xmlns:p14="http://schemas.microsoft.com/office/powerpoint/2010/main" val="39732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0" y="-63374"/>
            <a:ext cx="9895437" cy="6637639"/>
          </a:xfrm>
          <a:prstGeom prst="rect">
            <a:avLst/>
          </a:prstGeom>
        </p:spPr>
      </p:pic>
    </p:spTree>
    <p:extLst>
      <p:ext uri="{BB962C8B-B14F-4D97-AF65-F5344CB8AC3E}">
        <p14:creationId xmlns:p14="http://schemas.microsoft.com/office/powerpoint/2010/main" val="383544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0" y="0"/>
            <a:ext cx="10049853" cy="6491701"/>
          </a:xfrm>
          <a:prstGeom prst="rect">
            <a:avLst/>
          </a:prstGeom>
        </p:spPr>
      </p:pic>
    </p:spTree>
    <p:extLst>
      <p:ext uri="{BB962C8B-B14F-4D97-AF65-F5344CB8AC3E}">
        <p14:creationId xmlns:p14="http://schemas.microsoft.com/office/powerpoint/2010/main" val="222996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 name="Picture 4"/>
          <p:cNvPicPr>
            <a:picLocks noChangeAspect="1"/>
          </p:cNvPicPr>
          <p:nvPr/>
        </p:nvPicPr>
        <p:blipFill>
          <a:blip r:embed="rId2"/>
          <a:stretch>
            <a:fillRect/>
          </a:stretch>
        </p:blipFill>
        <p:spPr>
          <a:xfrm>
            <a:off x="0" y="0"/>
            <a:ext cx="10872482" cy="6325495"/>
          </a:xfrm>
          <a:prstGeom prst="rect">
            <a:avLst/>
          </a:prstGeom>
        </p:spPr>
      </p:pic>
    </p:spTree>
    <p:extLst>
      <p:ext uri="{BB962C8B-B14F-4D97-AF65-F5344CB8AC3E}">
        <p14:creationId xmlns:p14="http://schemas.microsoft.com/office/powerpoint/2010/main" val="217608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 name="Picture 4"/>
          <p:cNvPicPr>
            <a:picLocks noChangeAspect="1"/>
          </p:cNvPicPr>
          <p:nvPr/>
        </p:nvPicPr>
        <p:blipFill>
          <a:blip r:embed="rId2"/>
          <a:stretch>
            <a:fillRect/>
          </a:stretch>
        </p:blipFill>
        <p:spPr>
          <a:xfrm>
            <a:off x="135803" y="81481"/>
            <a:ext cx="9914050" cy="6700037"/>
          </a:xfrm>
          <a:prstGeom prst="rect">
            <a:avLst/>
          </a:prstGeom>
        </p:spPr>
      </p:pic>
    </p:spTree>
    <p:extLst>
      <p:ext uri="{BB962C8B-B14F-4D97-AF65-F5344CB8AC3E}">
        <p14:creationId xmlns:p14="http://schemas.microsoft.com/office/powerpoint/2010/main" val="145830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GB" dirty="0" smtClean="0"/>
              <a:t>In </a:t>
            </a:r>
            <a:r>
              <a:rPr lang="en-GB" dirty="0"/>
              <a:t>the modern society, stress became one of the most </a:t>
            </a:r>
          </a:p>
          <a:p>
            <a:pPr marL="0" indent="0">
              <a:buNone/>
            </a:pPr>
            <a:r>
              <a:rPr lang="en-GB" dirty="0"/>
              <a:t>important risk factors, being related to multiple aspects of our </a:t>
            </a:r>
            <a:r>
              <a:rPr lang="en-GB" dirty="0" smtClean="0"/>
              <a:t>adaptive </a:t>
            </a:r>
            <a:r>
              <a:rPr lang="en-GB" dirty="0"/>
              <a:t>functioning with impact on health status, social role, </a:t>
            </a:r>
            <a:r>
              <a:rPr lang="en-GB" dirty="0" smtClean="0"/>
              <a:t>quality </a:t>
            </a:r>
            <a:r>
              <a:rPr lang="en-GB" dirty="0"/>
              <a:t>of life, life satisfaction and wellbeing.(1) Stress response </a:t>
            </a:r>
            <a:r>
              <a:rPr lang="en-GB" dirty="0" smtClean="0"/>
              <a:t>is </a:t>
            </a:r>
            <a:r>
              <a:rPr lang="en-GB" dirty="0"/>
              <a:t>closely related to individual reactions towards environmental </a:t>
            </a:r>
            <a:r>
              <a:rPr lang="en-GB" dirty="0" smtClean="0"/>
              <a:t>changes</a:t>
            </a:r>
            <a:r>
              <a:rPr lang="en-GB" dirty="0"/>
              <a:t>, perceived as threats and demanding appropriate coping </a:t>
            </a:r>
            <a:r>
              <a:rPr lang="en-GB" dirty="0" smtClean="0"/>
              <a:t>response</a:t>
            </a:r>
            <a:r>
              <a:rPr lang="en-GB" dirty="0"/>
              <a:t>.(2,3) Measuring perceived stress level and assessing </a:t>
            </a:r>
            <a:r>
              <a:rPr lang="en-GB" dirty="0" smtClean="0"/>
              <a:t>the </a:t>
            </a:r>
            <a:r>
              <a:rPr lang="en-GB" dirty="0"/>
              <a:t>relation with various personal characteristics became very </a:t>
            </a:r>
            <a:r>
              <a:rPr lang="en-GB" dirty="0" smtClean="0"/>
              <a:t>important </a:t>
            </a:r>
            <a:r>
              <a:rPr lang="en-GB" dirty="0"/>
              <a:t>and useful for medical, public health, and social </a:t>
            </a:r>
            <a:r>
              <a:rPr lang="en-GB" dirty="0" smtClean="0"/>
              <a:t>interventions</a:t>
            </a:r>
            <a:r>
              <a:rPr lang="en-GB" dirty="0"/>
              <a:t>.</a:t>
            </a:r>
          </a:p>
          <a:p>
            <a:endParaRPr lang="en-GB" dirty="0"/>
          </a:p>
        </p:txBody>
      </p:sp>
    </p:spTree>
    <p:extLst>
      <p:ext uri="{BB962C8B-B14F-4D97-AF65-F5344CB8AC3E}">
        <p14:creationId xmlns:p14="http://schemas.microsoft.com/office/powerpoint/2010/main" val="314464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357007" y="2597779"/>
            <a:ext cx="8439150" cy="1028700"/>
          </a:xfrm>
          <a:prstGeom prst="rect">
            <a:avLst/>
          </a:prstGeom>
        </p:spPr>
      </p:pic>
    </p:spTree>
    <p:extLst>
      <p:ext uri="{BB962C8B-B14F-4D97-AF65-F5344CB8AC3E}">
        <p14:creationId xmlns:p14="http://schemas.microsoft.com/office/powerpoint/2010/main" val="1992616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0" y="63374"/>
            <a:ext cx="9225482" cy="6601940"/>
          </a:xfrm>
          <a:prstGeom prst="rect">
            <a:avLst/>
          </a:prstGeom>
        </p:spPr>
      </p:pic>
    </p:spTree>
    <p:extLst>
      <p:ext uri="{BB962C8B-B14F-4D97-AF65-F5344CB8AC3E}">
        <p14:creationId xmlns:p14="http://schemas.microsoft.com/office/powerpoint/2010/main" val="167556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STRESS                                               </a:t>
            </a:r>
            <a:r>
              <a:rPr lang="en-GB" dirty="0"/>
              <a:t/>
            </a:r>
            <a:br>
              <a:rPr lang="en-GB" dirty="0"/>
            </a:br>
            <a:endParaRPr lang="en-GB" dirty="0"/>
          </a:p>
        </p:txBody>
      </p:sp>
      <p:sp>
        <p:nvSpPr>
          <p:cNvPr id="3" name="Content Placeholder 2"/>
          <p:cNvSpPr>
            <a:spLocks noGrp="1"/>
          </p:cNvSpPr>
          <p:nvPr>
            <p:ph idx="1"/>
          </p:nvPr>
        </p:nvSpPr>
        <p:spPr/>
        <p:txBody>
          <a:bodyPr/>
          <a:lstStyle/>
          <a:p>
            <a:pPr lvl="0"/>
            <a:r>
              <a:rPr lang="en-US" dirty="0" smtClean="0"/>
              <a:t>The </a:t>
            </a:r>
            <a:r>
              <a:rPr lang="en-US" dirty="0"/>
              <a:t>nature of work is changing at whirlwind speed. </a:t>
            </a:r>
            <a:endParaRPr lang="en-GB" dirty="0"/>
          </a:p>
          <a:p>
            <a:pPr lvl="0"/>
            <a:r>
              <a:rPr lang="en-US" dirty="0"/>
              <a:t>Cut throat competition, work pressures, deadlines, and meetings.</a:t>
            </a:r>
            <a:endParaRPr lang="en-GB" dirty="0"/>
          </a:p>
          <a:p>
            <a:pPr lvl="0"/>
            <a:r>
              <a:rPr lang="en-US" dirty="0"/>
              <a:t>The societal set up is changing.</a:t>
            </a:r>
            <a:endParaRPr lang="en-GB" dirty="0"/>
          </a:p>
          <a:p>
            <a:pPr lvl="0"/>
            <a:r>
              <a:rPr lang="en-US" dirty="0"/>
              <a:t>Stress is the reaction of our body to the demands of the life.</a:t>
            </a:r>
            <a:endParaRPr lang="en-GB" dirty="0"/>
          </a:p>
          <a:p>
            <a:pPr lvl="0"/>
            <a:r>
              <a:rPr lang="en-US" dirty="0"/>
              <a:t>There is no definition of stress that everyone agrees on.</a:t>
            </a:r>
            <a:endParaRPr lang="en-GB" dirty="0"/>
          </a:p>
          <a:p>
            <a:pPr lvl="0"/>
            <a:r>
              <a:rPr lang="en-US" dirty="0"/>
              <a:t>The factors may vary.</a:t>
            </a:r>
            <a:endParaRPr lang="en-GB" dirty="0"/>
          </a:p>
          <a:p>
            <a:pPr lvl="0"/>
            <a:r>
              <a:rPr lang="en-US" dirty="0"/>
              <a:t>A person shows symptoms if he is suffering from stress.</a:t>
            </a:r>
            <a:endParaRPr lang="en-GB" dirty="0"/>
          </a:p>
          <a:p>
            <a:pPr lvl="0"/>
            <a:r>
              <a:rPr lang="en-US" dirty="0"/>
              <a:t>A highly subjective phenomenon that it defies definition. </a:t>
            </a:r>
            <a:endParaRPr lang="en-GB" dirty="0"/>
          </a:p>
          <a:p>
            <a:endParaRPr lang="en-GB" dirty="0"/>
          </a:p>
        </p:txBody>
      </p:sp>
    </p:spTree>
    <p:extLst>
      <p:ext uri="{BB962C8B-B14F-4D97-AF65-F5344CB8AC3E}">
        <p14:creationId xmlns:p14="http://schemas.microsoft.com/office/powerpoint/2010/main" val="338918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Stress</a:t>
            </a:r>
            <a:endParaRPr lang="en-GB" dirty="0"/>
          </a:p>
        </p:txBody>
      </p:sp>
      <p:sp>
        <p:nvSpPr>
          <p:cNvPr id="3" name="Content Placeholder 2"/>
          <p:cNvSpPr>
            <a:spLocks noGrp="1"/>
          </p:cNvSpPr>
          <p:nvPr>
            <p:ph idx="1"/>
          </p:nvPr>
        </p:nvSpPr>
        <p:spPr/>
        <p:txBody>
          <a:bodyPr/>
          <a:lstStyle/>
          <a:p>
            <a:r>
              <a:rPr lang="en-US" dirty="0" smtClean="0"/>
              <a:t>A </a:t>
            </a:r>
            <a:r>
              <a:rPr lang="en-US" dirty="0"/>
              <a:t>condition or circumstance (not always adverse), which can disturb the normal physical and mental health of an </a:t>
            </a:r>
            <a:r>
              <a:rPr lang="en-US" dirty="0" smtClean="0"/>
              <a:t>individual.</a:t>
            </a:r>
          </a:p>
          <a:p>
            <a:r>
              <a:rPr lang="en-US" dirty="0"/>
              <a:t>In medical </a:t>
            </a:r>
            <a:r>
              <a:rPr lang="en-US" dirty="0" smtClean="0"/>
              <a:t>parlance </a:t>
            </a:r>
            <a:r>
              <a:rPr lang="en-US" dirty="0"/>
              <a:t>'stress' is defined as a perturbation of the body's homeostasis</a:t>
            </a:r>
            <a:r>
              <a:rPr lang="en-US" dirty="0" smtClean="0"/>
              <a:t>.</a:t>
            </a:r>
            <a:r>
              <a:rPr lang="en-US" dirty="0"/>
              <a:t> . This demand on mind-body occurs when it tries to cope with incessant changes in </a:t>
            </a:r>
            <a:r>
              <a:rPr lang="en-US" dirty="0" smtClean="0"/>
              <a:t>life.</a:t>
            </a:r>
          </a:p>
          <a:p>
            <a:r>
              <a:rPr lang="en-US" dirty="0"/>
              <a:t>Extreme stress conditions, psychologists say, are detrimental to human health but in moderation stress is normal and, in many cases, proves useful.</a:t>
            </a:r>
            <a:endParaRPr lang="en-US" dirty="0" smtClean="0"/>
          </a:p>
          <a:p>
            <a:r>
              <a:rPr lang="en-US" dirty="0"/>
              <a:t>Stress, nonetheless, is synonymous with negative conditions</a:t>
            </a:r>
            <a:endParaRPr lang="en-GB" dirty="0"/>
          </a:p>
        </p:txBody>
      </p:sp>
    </p:spTree>
    <p:extLst>
      <p:ext uri="{BB962C8B-B14F-4D97-AF65-F5344CB8AC3E}">
        <p14:creationId xmlns:p14="http://schemas.microsoft.com/office/powerpoint/2010/main" val="176660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of stress</a:t>
            </a:r>
            <a:endParaRPr lang="en-GB" dirty="0"/>
          </a:p>
        </p:txBody>
      </p:sp>
      <p:sp>
        <p:nvSpPr>
          <p:cNvPr id="3" name="Content Placeholder 2"/>
          <p:cNvSpPr>
            <a:spLocks noGrp="1"/>
          </p:cNvSpPr>
          <p:nvPr>
            <p:ph idx="1"/>
          </p:nvPr>
        </p:nvSpPr>
        <p:spPr/>
        <p:txBody>
          <a:bodyPr>
            <a:normAutofit fontScale="92500" lnSpcReduction="20000"/>
          </a:bodyPr>
          <a:lstStyle/>
          <a:p>
            <a:r>
              <a:rPr lang="en-US" dirty="0"/>
              <a:t>Today, with the rapid diversification of human activity, we come face to face with numerous </a:t>
            </a:r>
            <a:r>
              <a:rPr lang="en-US" u="sng" dirty="0">
                <a:hlinkClick r:id="rId2"/>
              </a:rPr>
              <a:t>causes of stress</a:t>
            </a:r>
            <a:r>
              <a:rPr lang="en-US" dirty="0"/>
              <a:t> and the </a:t>
            </a:r>
            <a:r>
              <a:rPr lang="en-US" u="sng" dirty="0">
                <a:hlinkClick r:id="rId3"/>
              </a:rPr>
              <a:t>symptoms of stress</a:t>
            </a:r>
            <a:r>
              <a:rPr lang="en-US" dirty="0"/>
              <a:t> and </a:t>
            </a:r>
            <a:r>
              <a:rPr lang="en-US" u="sng" dirty="0">
                <a:hlinkClick r:id="rId4"/>
              </a:rPr>
              <a:t>depression</a:t>
            </a:r>
            <a:r>
              <a:rPr lang="en-US" dirty="0" smtClean="0"/>
              <a:t>.</a:t>
            </a:r>
          </a:p>
          <a:p>
            <a:r>
              <a:rPr lang="en-US" dirty="0"/>
              <a:t>Relationship </a:t>
            </a:r>
            <a:r>
              <a:rPr lang="en-US" dirty="0" smtClean="0"/>
              <a:t>demands</a:t>
            </a:r>
          </a:p>
          <a:p>
            <a:r>
              <a:rPr lang="en-US" dirty="0" smtClean="0"/>
              <a:t> </a:t>
            </a:r>
            <a:r>
              <a:rPr lang="en-US" dirty="0"/>
              <a:t>P</a:t>
            </a:r>
            <a:r>
              <a:rPr lang="en-US" dirty="0" smtClean="0"/>
              <a:t>hysical </a:t>
            </a:r>
            <a:r>
              <a:rPr lang="en-US" dirty="0"/>
              <a:t>as well as mental health </a:t>
            </a:r>
            <a:r>
              <a:rPr lang="en-US" dirty="0" smtClean="0"/>
              <a:t>problems</a:t>
            </a:r>
          </a:p>
          <a:p>
            <a:r>
              <a:rPr lang="en-US" dirty="0" smtClean="0"/>
              <a:t> </a:t>
            </a:r>
            <a:r>
              <a:rPr lang="en-US" dirty="0"/>
              <a:t>P</a:t>
            </a:r>
            <a:r>
              <a:rPr lang="en-US" dirty="0" smtClean="0"/>
              <a:t>ressure </a:t>
            </a:r>
            <a:r>
              <a:rPr lang="en-US" dirty="0"/>
              <a:t>at </a:t>
            </a:r>
            <a:r>
              <a:rPr lang="en-US" dirty="0" smtClean="0"/>
              <a:t>workplaces</a:t>
            </a:r>
          </a:p>
          <a:p>
            <a:r>
              <a:rPr lang="en-US" dirty="0" smtClean="0"/>
              <a:t> </a:t>
            </a:r>
            <a:r>
              <a:rPr lang="en-US" dirty="0"/>
              <a:t>T</a:t>
            </a:r>
            <a:r>
              <a:rPr lang="en-US" dirty="0" smtClean="0"/>
              <a:t>raffic snarls</a:t>
            </a:r>
          </a:p>
          <a:p>
            <a:r>
              <a:rPr lang="en-US" dirty="0"/>
              <a:t>M</a:t>
            </a:r>
            <a:r>
              <a:rPr lang="en-US" dirty="0" smtClean="0"/>
              <a:t>eeting deadlines</a:t>
            </a:r>
          </a:p>
          <a:p>
            <a:r>
              <a:rPr lang="en-US" dirty="0" smtClean="0"/>
              <a:t> </a:t>
            </a:r>
            <a:r>
              <a:rPr lang="en-US" dirty="0"/>
              <a:t>G</a:t>
            </a:r>
            <a:r>
              <a:rPr lang="en-US" dirty="0" smtClean="0"/>
              <a:t>rowing-up tensions</a:t>
            </a:r>
          </a:p>
          <a:p>
            <a:r>
              <a:rPr lang="en-US" dirty="0" smtClean="0"/>
              <a:t>Not having enough work, activities or change in your life</a:t>
            </a:r>
          </a:p>
          <a:p>
            <a:r>
              <a:rPr lang="en-US" dirty="0" smtClean="0"/>
              <a:t>Times of uncertainty</a:t>
            </a:r>
            <a:r>
              <a:rPr lang="en-US" dirty="0"/>
              <a:t/>
            </a:r>
            <a:br>
              <a:rPr lang="en-US" dirty="0"/>
            </a:br>
            <a:endParaRPr lang="en-GB" dirty="0"/>
          </a:p>
        </p:txBody>
      </p:sp>
    </p:spTree>
    <p:extLst>
      <p:ext uri="{BB962C8B-B14F-4D97-AF65-F5344CB8AC3E}">
        <p14:creationId xmlns:p14="http://schemas.microsoft.com/office/powerpoint/2010/main" val="97510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DYNAMICS OF STRESS</a:t>
            </a:r>
            <a:endParaRPr lang="en-GB" dirty="0"/>
          </a:p>
        </p:txBody>
      </p:sp>
      <p:sp>
        <p:nvSpPr>
          <p:cNvPr id="3" name="Content Placeholder 2"/>
          <p:cNvSpPr>
            <a:spLocks noGrp="1"/>
          </p:cNvSpPr>
          <p:nvPr>
            <p:ph idx="1"/>
          </p:nvPr>
        </p:nvSpPr>
        <p:spPr/>
        <p:txBody>
          <a:bodyPr/>
          <a:lstStyle/>
          <a:p>
            <a:r>
              <a:rPr lang="en-US" i="1" dirty="0"/>
              <a:t>"</a:t>
            </a:r>
            <a:r>
              <a:rPr lang="en-US" dirty="0"/>
              <a:t>Nothing gives one person so much advantage over another as to remain always cool and unruffled under all circumstances</a:t>
            </a:r>
            <a:r>
              <a:rPr lang="en-US" dirty="0" smtClean="0"/>
              <a:t>.“</a:t>
            </a:r>
          </a:p>
          <a:p>
            <a:pPr marL="0" indent="0">
              <a:buNone/>
            </a:pPr>
            <a:r>
              <a:rPr lang="en-US" dirty="0"/>
              <a:t/>
            </a:r>
            <a:br>
              <a:rPr lang="en-US" dirty="0"/>
            </a:br>
            <a:r>
              <a:rPr lang="en-US" dirty="0"/>
              <a:t>—Thomas Jefferson </a:t>
            </a:r>
            <a:endParaRPr lang="en-US" dirty="0" smtClean="0"/>
          </a:p>
          <a:p>
            <a:pPr marL="0" indent="0">
              <a:buNone/>
            </a:pPr>
            <a:r>
              <a:rPr lang="en-US" dirty="0"/>
              <a:t>In a challenging situation the brain prepares the body for defensive action—the fight or flight response by releasing stress hormones, namely, cortisone and adrenaline. These hormones raise the blood pressure and the body prepares to react to the situation. With a concrete defensive action (fight response) the stress hormones in the blood get used up, entailing reduced stress effects and symptoms of anxiety.</a:t>
            </a:r>
            <a:br>
              <a:rPr lang="en-US" dirty="0"/>
            </a:br>
            <a:endParaRPr lang="en-GB" dirty="0"/>
          </a:p>
        </p:txBody>
      </p:sp>
    </p:spTree>
    <p:extLst>
      <p:ext uri="{BB962C8B-B14F-4D97-AF65-F5344CB8AC3E}">
        <p14:creationId xmlns:p14="http://schemas.microsoft.com/office/powerpoint/2010/main" val="425322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When </a:t>
            </a:r>
            <a:r>
              <a:rPr lang="en-US" dirty="0"/>
              <a:t>we fail to counter a stress situation (flight response) the hormones and chemicals remain unreleased in the blood stream for a long period of time. It results in stress related physical symptoms such as tense muscles, unfocused anxiety, dizziness and rapid heartbeats. We all encounter various stressors (causes of stress) in everyday life, which can accumulate, if not </a:t>
            </a:r>
            <a:r>
              <a:rPr lang="en-US" dirty="0" err="1"/>
              <a:t>releasedSubsequently</a:t>
            </a:r>
            <a:r>
              <a:rPr lang="en-US" dirty="0"/>
              <a:t>, it compels the mind and body to be in an almost constant alarm-state in preparation to fight or flee. This state of accumulated stress can increase the risk of both acute and chronic psychosomatic illnesses and weaken the immune system of the human body. </a:t>
            </a:r>
            <a:endParaRPr lang="en-GB" dirty="0"/>
          </a:p>
          <a:p>
            <a:endParaRPr lang="en-GB" dirty="0"/>
          </a:p>
        </p:txBody>
      </p:sp>
    </p:spTree>
    <p:extLst>
      <p:ext uri="{BB962C8B-B14F-4D97-AF65-F5344CB8AC3E}">
        <p14:creationId xmlns:p14="http://schemas.microsoft.com/office/powerpoint/2010/main" val="345884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Symptoms </a:t>
            </a:r>
            <a:endParaRPr lang="en-GB" dirty="0"/>
          </a:p>
        </p:txBody>
      </p:sp>
      <p:sp>
        <p:nvSpPr>
          <p:cNvPr id="3" name="Content Placeholder 2"/>
          <p:cNvSpPr>
            <a:spLocks noGrp="1"/>
          </p:cNvSpPr>
          <p:nvPr>
            <p:ph idx="1"/>
          </p:nvPr>
        </p:nvSpPr>
        <p:spPr/>
        <p:txBody>
          <a:bodyPr/>
          <a:lstStyle/>
          <a:p>
            <a:r>
              <a:rPr lang="en-US" dirty="0"/>
              <a:t>Stress can cause headaches, irritable bowel syndrome, eating disorder, allergies, insomnia, backaches, frequent cold and fatigue to diseases such as hypertension, asthma, diabetes, heart ailments and even cancer. </a:t>
            </a:r>
            <a:endParaRPr lang="en-US" dirty="0" smtClean="0"/>
          </a:p>
          <a:p>
            <a:r>
              <a:rPr lang="en-US" dirty="0" smtClean="0"/>
              <a:t>In </a:t>
            </a:r>
            <a:r>
              <a:rPr lang="en-US" dirty="0"/>
              <a:t>fact, Sanjay </a:t>
            </a:r>
            <a:r>
              <a:rPr lang="en-US" dirty="0" err="1"/>
              <a:t>Chugh</a:t>
            </a:r>
            <a:r>
              <a:rPr lang="en-US" dirty="0"/>
              <a:t>, a leading Indian psychologist, says that 70 per cent to 90 per cent of adults visit primary care physicians for stress-related problems. Scary enough. But where do we err?</a:t>
            </a:r>
            <a:endParaRPr lang="en-GB" dirty="0"/>
          </a:p>
        </p:txBody>
      </p:sp>
    </p:spTree>
    <p:extLst>
      <p:ext uri="{BB962C8B-B14F-4D97-AF65-F5344CB8AC3E}">
        <p14:creationId xmlns:p14="http://schemas.microsoft.com/office/powerpoint/2010/main" val="382035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deal with stress</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Learning </a:t>
            </a:r>
            <a:r>
              <a:rPr lang="en-US" dirty="0"/>
              <a:t>to understand and manage stress can prevent the counter effects of stress.</a:t>
            </a:r>
            <a:br>
              <a:rPr lang="en-US" dirty="0"/>
            </a:br>
            <a:endParaRPr lang="en-US" dirty="0" smtClean="0"/>
          </a:p>
          <a:p>
            <a:r>
              <a:rPr lang="en-US" dirty="0"/>
              <a:t>Methods of coping with stress are aplenty. The most significant or sensible way out is </a:t>
            </a:r>
            <a:r>
              <a:rPr lang="en-US" dirty="0" smtClean="0"/>
              <a:t>:</a:t>
            </a:r>
          </a:p>
          <a:p>
            <a:r>
              <a:rPr lang="en-US" dirty="0" smtClean="0"/>
              <a:t>A change </a:t>
            </a:r>
            <a:r>
              <a:rPr lang="en-US" dirty="0"/>
              <a:t>in lifestyle. </a:t>
            </a:r>
            <a:endParaRPr lang="en-US" dirty="0" smtClean="0"/>
          </a:p>
          <a:p>
            <a:r>
              <a:rPr lang="en-US" dirty="0" smtClean="0"/>
              <a:t>Relaxation </a:t>
            </a:r>
            <a:r>
              <a:rPr lang="en-US" dirty="0"/>
              <a:t>techniques such as </a:t>
            </a:r>
            <a:r>
              <a:rPr lang="en-US" u="sng" dirty="0">
                <a:hlinkClick r:id="rId2"/>
              </a:rPr>
              <a:t>meditation</a:t>
            </a:r>
            <a:r>
              <a:rPr lang="en-US" dirty="0"/>
              <a:t>, physical exercises, listening to soothing </a:t>
            </a:r>
            <a:r>
              <a:rPr lang="en-US" u="sng" dirty="0">
                <a:hlinkClick r:id="rId3"/>
              </a:rPr>
              <a:t>music</a:t>
            </a:r>
            <a:r>
              <a:rPr lang="en-US" dirty="0"/>
              <a:t>, deep breathing, </a:t>
            </a:r>
            <a:endParaRPr lang="en-US" dirty="0" smtClean="0"/>
          </a:p>
          <a:p>
            <a:r>
              <a:rPr lang="en-US" dirty="0"/>
              <a:t>V</a:t>
            </a:r>
            <a:r>
              <a:rPr lang="en-US" dirty="0" smtClean="0"/>
              <a:t>arious </a:t>
            </a:r>
            <a:r>
              <a:rPr lang="en-US" u="sng" dirty="0">
                <a:hlinkClick r:id="rId4"/>
              </a:rPr>
              <a:t>natural</a:t>
            </a:r>
            <a:r>
              <a:rPr lang="en-US" dirty="0"/>
              <a:t> and alternative methods, personal growth techniques, </a:t>
            </a:r>
            <a:r>
              <a:rPr lang="en-US" u="sng" dirty="0">
                <a:hlinkClick r:id="rId5"/>
              </a:rPr>
              <a:t>visualization</a:t>
            </a:r>
            <a:r>
              <a:rPr lang="en-US" dirty="0"/>
              <a:t> and </a:t>
            </a:r>
            <a:r>
              <a:rPr lang="en-US" u="sng" dirty="0">
                <a:hlinkClick r:id="rId6"/>
              </a:rPr>
              <a:t>massage</a:t>
            </a:r>
            <a:r>
              <a:rPr lang="en-US" dirty="0"/>
              <a:t> are some of the most effective of the known non-invasive stress busters. </a:t>
            </a:r>
            <a:endParaRPr lang="en-GB" dirty="0"/>
          </a:p>
          <a:p>
            <a:r>
              <a:rPr lang="en-US" dirty="0"/>
              <a:t/>
            </a:r>
            <a:br>
              <a:rPr lang="en-US" dirty="0"/>
            </a:br>
            <a:endParaRPr lang="en-GB" dirty="0"/>
          </a:p>
        </p:txBody>
      </p:sp>
    </p:spTree>
    <p:extLst>
      <p:ext uri="{BB962C8B-B14F-4D97-AF65-F5344CB8AC3E}">
        <p14:creationId xmlns:p14="http://schemas.microsoft.com/office/powerpoint/2010/main" val="4288043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9B8435-CA6D-4BDF-92F4-31A54778A549}"/>
</file>

<file path=customXml/itemProps2.xml><?xml version="1.0" encoding="utf-8"?>
<ds:datastoreItem xmlns:ds="http://schemas.openxmlformats.org/officeDocument/2006/customXml" ds:itemID="{3DE2D730-5D8D-4FDA-BAAA-679C80A9BAA7}"/>
</file>

<file path=customXml/itemProps3.xml><?xml version="1.0" encoding="utf-8"?>
<ds:datastoreItem xmlns:ds="http://schemas.openxmlformats.org/officeDocument/2006/customXml" ds:itemID="{E2F10ABB-BD28-4ED0-88E9-D36155FE93E8}"/>
</file>

<file path=docProps/app.xml><?xml version="1.0" encoding="utf-8"?>
<Properties xmlns="http://schemas.openxmlformats.org/officeDocument/2006/extended-properties" xmlns:vt="http://schemas.openxmlformats.org/officeDocument/2006/docPropsVTypes">
  <Template>Ion</Template>
  <TotalTime>283</TotalTime>
  <Words>1107</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Stress Management</vt:lpstr>
      <vt:lpstr>INTRODUCTION  </vt:lpstr>
      <vt:lpstr>ABOUT STRESS                                                </vt:lpstr>
      <vt:lpstr>Stress</vt:lpstr>
      <vt:lpstr>Causes of stress</vt:lpstr>
      <vt:lpstr>THE DYNAMICS OF STRESS</vt:lpstr>
      <vt:lpstr>PowerPoint Presentation</vt:lpstr>
      <vt:lpstr>Symptoms </vt:lpstr>
      <vt:lpstr>How to deal with stress</vt:lpstr>
      <vt:lpstr>STRESS CAN BE POSITIVE</vt:lpstr>
      <vt:lpstr>PowerPoint Presentation</vt:lpstr>
      <vt:lpstr>EFFECTS OF STRESS</vt:lpstr>
      <vt:lpstr>PowerPoint Presentation</vt:lpstr>
      <vt:lpstr>PowerPoint Presentation</vt:lpstr>
      <vt:lpstr>SOURCES OF STRESS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Management</dc:title>
  <dc:creator>Ayush Hans</dc:creator>
  <cp:lastModifiedBy>Ayush Hans</cp:lastModifiedBy>
  <cp:revision>21</cp:revision>
  <dcterms:created xsi:type="dcterms:W3CDTF">2022-02-15T09:25:27Z</dcterms:created>
  <dcterms:modified xsi:type="dcterms:W3CDTF">2022-02-24T11:42:49Z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