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08" y="-1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20348125"/>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778000" y="2298700"/>
            <a:ext cx="20828000" cy="4648200"/>
          </a:xfrm>
          <a:prstGeom prst="rect">
            <a:avLst/>
          </a:prstGeom>
        </p:spPr>
        <p:txBody>
          <a:bodyPr anchor="b"/>
          <a:lstStyle/>
          <a:p>
            <a:pPr lvl="0">
              <a:defRPr sz="1800"/>
            </a:pPr>
            <a:r>
              <a:rPr sz="11200"/>
              <a:t>Title Text</a:t>
            </a:r>
          </a:p>
        </p:txBody>
      </p:sp>
      <p:sp>
        <p:nvSpPr>
          <p:cNvPr id="6" name="Shape 6"/>
          <p:cNvSpPr>
            <a:spLocks noGrp="1"/>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9" name="Shape 9"/>
          <p:cNvSpPr>
            <a:spLocks noGrp="1"/>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4" name="Shape 14"/>
          <p:cNvSpPr>
            <a:spLocks noGrp="1"/>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11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11200"/>
              <a:t>Title Text</a:t>
            </a:r>
          </a:p>
        </p:txBody>
      </p:sp>
      <p:sp>
        <p:nvSpPr>
          <p:cNvPr id="19" name="Shape 19"/>
          <p:cNvSpPr>
            <a:spLocks noGrp="1"/>
          </p:cNvSpPr>
          <p:nvPr>
            <p:ph type="body" idx="1"/>
          </p:nvPr>
        </p:nvSpPr>
        <p:spPr>
          <a:prstGeom prst="rect">
            <a:avLst/>
          </a:prstGeom>
        </p:spPr>
        <p:txBody>
          <a:bodyPr/>
          <a:lstStyle/>
          <a:p>
            <a:pPr lvl="0">
              <a:defRPr sz="1800"/>
            </a:pPr>
            <a:r>
              <a:rPr sz="5200"/>
              <a:t>Body Level One</a:t>
            </a:r>
          </a:p>
          <a:p>
            <a:pPr lvl="1">
              <a:defRPr sz="1800"/>
            </a:pPr>
            <a:r>
              <a:rPr sz="5200"/>
              <a:t>Body Level Two</a:t>
            </a:r>
          </a:p>
          <a:p>
            <a:pPr lvl="2">
              <a:defRPr sz="1800"/>
            </a:pPr>
            <a:r>
              <a:rPr sz="5200"/>
              <a:t>Body Level Three</a:t>
            </a:r>
          </a:p>
          <a:p>
            <a:pPr lvl="3">
              <a:defRPr sz="1800"/>
            </a:pPr>
            <a:r>
              <a:rPr sz="5200"/>
              <a:t>Body Level Four</a:t>
            </a:r>
          </a:p>
          <a:p>
            <a:pPr lvl="4">
              <a:defRPr sz="1800"/>
            </a:pPr>
            <a:r>
              <a:rPr sz="52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11200"/>
              <a:t>Title Text</a:t>
            </a:r>
          </a:p>
        </p:txBody>
      </p:sp>
      <p:sp>
        <p:nvSpPr>
          <p:cNvPr id="22" name="Shape 22"/>
          <p:cNvSpPr>
            <a:spLocks noGrp="1"/>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p>
          <a:p>
            <a:pPr lvl="1">
              <a:defRPr sz="1800"/>
            </a:pPr>
            <a:r>
              <a:rPr sz="4500"/>
              <a:t>Body Level Two</a:t>
            </a:r>
          </a:p>
          <a:p>
            <a:pPr lvl="2">
              <a:defRPr sz="1800"/>
            </a:pPr>
            <a:r>
              <a:rPr sz="4500"/>
              <a:t>Body Level Three</a:t>
            </a:r>
          </a:p>
          <a:p>
            <a:pPr lvl="3">
              <a:defRPr sz="1800"/>
            </a:pPr>
            <a:r>
              <a:rPr sz="4500"/>
              <a:t>Body Level Four</a:t>
            </a:r>
          </a:p>
          <a:p>
            <a:pPr lvl="4">
              <a:defRPr sz="1800"/>
            </a:pPr>
            <a:r>
              <a:rPr sz="45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689100" y="1778000"/>
            <a:ext cx="21005800" cy="10147300"/>
          </a:xfrm>
          <a:prstGeom prst="rect">
            <a:avLst/>
          </a:prstGeom>
        </p:spPr>
        <p:txBody>
          <a:bodyPr/>
          <a:lstStyle/>
          <a:p>
            <a:pPr lvl="0">
              <a:defRPr sz="1800"/>
            </a:pPr>
            <a:r>
              <a:rPr sz="5200"/>
              <a:t>Body Level One</a:t>
            </a:r>
          </a:p>
          <a:p>
            <a:pPr lvl="1">
              <a:defRPr sz="1800"/>
            </a:pPr>
            <a:r>
              <a:rPr sz="5200"/>
              <a:t>Body Level Two</a:t>
            </a:r>
          </a:p>
          <a:p>
            <a:pPr lvl="2">
              <a:defRPr sz="1800"/>
            </a:pPr>
            <a:r>
              <a:rPr sz="5200"/>
              <a:t>Body Level Three</a:t>
            </a:r>
          </a:p>
          <a:p>
            <a:pPr lvl="3">
              <a:defRPr sz="1800"/>
            </a:pPr>
            <a:r>
              <a:rPr sz="5200"/>
              <a:t>Body Level Four</a:t>
            </a:r>
          </a:p>
          <a:p>
            <a:pPr lvl="4">
              <a:defRPr sz="1800"/>
            </a:pPr>
            <a:r>
              <a:rPr sz="52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11200"/>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5200"/>
              <a:t>Body Level One</a:t>
            </a:r>
          </a:p>
          <a:p>
            <a:pPr lvl="1">
              <a:defRPr sz="1800"/>
            </a:pPr>
            <a:r>
              <a:rPr sz="5200"/>
              <a:t>Body Level Two</a:t>
            </a:r>
          </a:p>
          <a:p>
            <a:pPr lvl="2">
              <a:defRPr sz="1800"/>
            </a:pPr>
            <a:r>
              <a:rPr sz="5200"/>
              <a:t>Body Level Three</a:t>
            </a:r>
          </a:p>
          <a:p>
            <a:pPr lvl="3">
              <a:defRPr sz="1800"/>
            </a:pPr>
            <a:r>
              <a:rPr sz="5200"/>
              <a:t>Body Level Four</a:t>
            </a:r>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4P785j15Tzk&amp;list=PLBFC28BC766E0B638" TargetMode="External"/><Relationship Id="rId2" Type="http://schemas.openxmlformats.org/officeDocument/2006/relationships/hyperlink" Target="https://www.youtube.com/watch?v=4P785j15Tzk"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1nBwfZZvjKo"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watch?v=1-SvuFIQjK" TargetMode="External"/><Relationship Id="rId2" Type="http://schemas.openxmlformats.org/officeDocument/2006/relationships/hyperlink" Target="https://www.youtube.com/watch?v=1-SvuFIQjK8"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x7RRAvdqeY0"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endParaRPr/>
          </a:p>
        </p:txBody>
      </p:sp>
      <p:sp>
        <p:nvSpPr>
          <p:cNvPr id="33" name="Shape 33"/>
          <p:cNvSpPr>
            <a:spLocks noGrp="1"/>
          </p:cNvSpPr>
          <p:nvPr>
            <p:ph type="body" idx="1"/>
          </p:nvPr>
        </p:nvSpPr>
        <p:spPr>
          <a:prstGeom prst="rect">
            <a:avLst/>
          </a:prstGeom>
        </p:spPr>
        <p:txBody>
          <a:bodyPr/>
          <a:lstStyle/>
          <a:p>
            <a:pPr lvl="0"/>
            <a:endParaRPr/>
          </a:p>
        </p:txBody>
      </p:sp>
      <p:pic>
        <p:nvPicPr>
          <p:cNvPr id="34" name="TimeManagement-01.png"/>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lvl1pPr>
              <a:defRPr sz="8000">
                <a:solidFill>
                  <a:srgbClr val="526D7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8"/>
                </a:solidFill>
              </a:rPr>
              <a:t>WHAT IS PROCRASTINATION?</a:t>
            </a:r>
          </a:p>
        </p:txBody>
      </p:sp>
      <p:sp>
        <p:nvSpPr>
          <p:cNvPr id="59" name="Shape 59"/>
          <p:cNvSpPr>
            <a:spLocks noGrp="1"/>
          </p:cNvSpPr>
          <p:nvPr>
            <p:ph type="body" idx="1"/>
          </p:nvPr>
        </p:nvSpPr>
        <p:spPr>
          <a:prstGeom prst="rect">
            <a:avLst/>
          </a:prstGeom>
        </p:spPr>
        <p:txBody>
          <a:bodyPr/>
          <a:lstStyle/>
          <a:p>
            <a:pPr lvl="0">
              <a:defRPr sz="1800"/>
            </a:pPr>
            <a:r>
              <a:rPr sz="5200" dirty="0">
                <a:solidFill>
                  <a:srgbClr val="53585F"/>
                </a:solidFill>
                <a:latin typeface="Mission Gothic Regular"/>
                <a:ea typeface="Mission Gothic Regular"/>
                <a:cs typeface="Mission Gothic Regular"/>
                <a:sym typeface="Mission Gothic Regular"/>
              </a:rPr>
              <a:t>‘Procrastination’ means putting off a task you should be doing. </a:t>
            </a:r>
          </a:p>
          <a:p>
            <a:pPr lvl="0">
              <a:defRPr sz="1800"/>
            </a:pPr>
            <a:r>
              <a:rPr sz="5200" dirty="0">
                <a:solidFill>
                  <a:srgbClr val="53585F"/>
                </a:solidFill>
                <a:latin typeface="Mission Gothic Regular"/>
                <a:ea typeface="Mission Gothic Regular"/>
                <a:cs typeface="Mission Gothic Regular"/>
                <a:sym typeface="Mission Gothic Regular"/>
              </a:rPr>
              <a:t>So, for example, you need to get your homework done, but instead you make a cup of tea, then go on your phone, then have a chat with someone in the kitchen… 40 minutes later you haven’t even begun doing your homework.</a:t>
            </a:r>
          </a:p>
          <a:p>
            <a:pPr lvl="0">
              <a:defRPr sz="1800"/>
            </a:pPr>
            <a:r>
              <a:rPr sz="5200" dirty="0">
                <a:solidFill>
                  <a:srgbClr val="53585F"/>
                </a:solidFill>
                <a:latin typeface="Mission Gothic Regular"/>
                <a:ea typeface="Mission Gothic Regular"/>
                <a:cs typeface="Mission Gothic Regular"/>
                <a:sym typeface="Mission Gothic Regular"/>
              </a:rPr>
              <a:t>Check out </a:t>
            </a:r>
            <a:r>
              <a:rPr sz="5200" dirty="0" smtClean="0">
                <a:solidFill>
                  <a:srgbClr val="53585F"/>
                </a:solidFill>
                <a:latin typeface="Mission Gothic Regular"/>
                <a:ea typeface="Mission Gothic Regular"/>
                <a:cs typeface="Mission Gothic Regular"/>
                <a:sym typeface="Mission Gothic Regular"/>
              </a:rPr>
              <a:t>this</a:t>
            </a:r>
            <a:r>
              <a:rPr lang="en-IE" sz="5200" dirty="0" smtClean="0">
                <a:solidFill>
                  <a:srgbClr val="53585F"/>
                </a:solidFill>
                <a:latin typeface="Mission Gothic Regular"/>
                <a:ea typeface="Mission Gothic Regular"/>
                <a:cs typeface="Mission Gothic Regular"/>
                <a:sym typeface="Mission Gothic Regular"/>
              </a:rPr>
              <a:t> Y</a:t>
            </a:r>
            <a:r>
              <a:rPr sz="5200" dirty="0" err="1" smtClean="0">
                <a:solidFill>
                  <a:srgbClr val="53585F"/>
                </a:solidFill>
                <a:latin typeface="Mission Gothic Regular"/>
                <a:ea typeface="Mission Gothic Regular"/>
                <a:cs typeface="Mission Gothic Regular"/>
                <a:sym typeface="Mission Gothic Regular"/>
              </a:rPr>
              <a:t>ou</a:t>
            </a:r>
            <a:r>
              <a:rPr lang="en-IE" sz="5200" dirty="0" smtClean="0">
                <a:solidFill>
                  <a:srgbClr val="53585F"/>
                </a:solidFill>
                <a:latin typeface="Mission Gothic Regular"/>
                <a:ea typeface="Mission Gothic Regular"/>
                <a:cs typeface="Mission Gothic Regular"/>
                <a:sym typeface="Mission Gothic Regular"/>
              </a:rPr>
              <a:t>T</a:t>
            </a:r>
            <a:r>
              <a:rPr sz="5200" dirty="0" err="1" smtClean="0">
                <a:solidFill>
                  <a:srgbClr val="53585F"/>
                </a:solidFill>
                <a:latin typeface="Mission Gothic Regular"/>
                <a:ea typeface="Mission Gothic Regular"/>
                <a:cs typeface="Mission Gothic Regular"/>
                <a:sym typeface="Mission Gothic Regular"/>
              </a:rPr>
              <a:t>ube</a:t>
            </a:r>
            <a:r>
              <a:rPr sz="5200" dirty="0" smtClean="0">
                <a:solidFill>
                  <a:srgbClr val="53585F"/>
                </a:solidFill>
                <a:latin typeface="Mission Gothic Regular"/>
                <a:ea typeface="Mission Gothic Regular"/>
                <a:cs typeface="Mission Gothic Regular"/>
                <a:sym typeface="Mission Gothic Regular"/>
              </a:rPr>
              <a:t> </a:t>
            </a:r>
            <a:r>
              <a:rPr sz="5200" dirty="0">
                <a:solidFill>
                  <a:srgbClr val="53585F"/>
                </a:solidFill>
                <a:latin typeface="Mission Gothic Regular"/>
                <a:ea typeface="Mission Gothic Regular"/>
                <a:cs typeface="Mission Gothic Regular"/>
                <a:sym typeface="Mission Gothic Regular"/>
              </a:rPr>
              <a:t>clip that gives a funny demonstration of procrastination in action. </a:t>
            </a:r>
            <a:r>
              <a:rPr sz="5200" u="sng" dirty="0">
                <a:solidFill>
                  <a:srgbClr val="53585F"/>
                </a:solidFill>
                <a:latin typeface="Mission Gothic Regular"/>
                <a:ea typeface="Mission Gothic Regular"/>
                <a:cs typeface="Mission Gothic Regular"/>
                <a:sym typeface="Mission Gothic Regular"/>
                <a:hlinkClick r:id="rId2"/>
              </a:rPr>
              <a:t>"Tales of Mere Existence: Procrastination"</a:t>
            </a:r>
            <a:endParaRPr sz="5200" u="sng" dirty="0">
              <a:solidFill>
                <a:srgbClr val="53585F"/>
              </a:solidFill>
              <a:latin typeface="Mission Gothic Regular"/>
              <a:ea typeface="Mission Gothic Regular"/>
              <a:cs typeface="Mission Gothic Regular"/>
              <a:sym typeface="Mission Gothic Regular"/>
              <a:hlinkClick r:id="rId3"/>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WHY DO WE PROCRASTINATE?</a:t>
            </a:r>
          </a:p>
        </p:txBody>
      </p:sp>
      <p:sp>
        <p:nvSpPr>
          <p:cNvPr id="62" name="Shape 62"/>
          <p:cNvSpPr>
            <a:spLocks noGrp="1"/>
          </p:cNvSpPr>
          <p:nvPr>
            <p:ph type="body" idx="1"/>
          </p:nvPr>
        </p:nvSpPr>
        <p:spPr>
          <a:prstGeom prst="rect">
            <a:avLst/>
          </a:prstGeom>
        </p:spPr>
        <p:txBody>
          <a:bodyPr/>
          <a:lstStyle/>
          <a:p>
            <a:pPr lvl="0">
              <a:defRPr sz="1800"/>
            </a:pPr>
            <a:r>
              <a:rPr sz="5200" dirty="0">
                <a:solidFill>
                  <a:schemeClr val="bg2">
                    <a:lumMod val="50000"/>
                  </a:schemeClr>
                </a:solidFill>
                <a:latin typeface="Mission Gothic Regular"/>
              </a:rPr>
              <a:t>A task may be too unpleasant to face, or too difficult, or very tedious, or boring, or there simply may be so many other more interesting things to pull your attention away that you struggle to keep on track.</a:t>
            </a:r>
          </a:p>
          <a:p>
            <a:pPr lvl="0">
              <a:defRPr sz="1800"/>
            </a:pPr>
            <a:r>
              <a:rPr sz="5200" dirty="0">
                <a:solidFill>
                  <a:schemeClr val="bg2">
                    <a:lumMod val="50000"/>
                  </a:schemeClr>
                </a:solidFill>
                <a:latin typeface="Mission Gothic Regular"/>
              </a:rPr>
              <a:t>Check out the </a:t>
            </a:r>
            <a:r>
              <a:rPr sz="5200" dirty="0" err="1">
                <a:solidFill>
                  <a:schemeClr val="bg2">
                    <a:lumMod val="50000"/>
                  </a:schemeClr>
                </a:solidFill>
                <a:latin typeface="Mission Gothic Regular"/>
              </a:rPr>
              <a:t>youtube</a:t>
            </a:r>
            <a:r>
              <a:rPr sz="5200" dirty="0">
                <a:solidFill>
                  <a:schemeClr val="bg2">
                    <a:lumMod val="50000"/>
                  </a:schemeClr>
                </a:solidFill>
                <a:latin typeface="Mission Gothic Regular"/>
              </a:rPr>
              <a:t> clip on </a:t>
            </a:r>
            <a:r>
              <a:rPr sz="5200" u="sng" dirty="0">
                <a:solidFill>
                  <a:schemeClr val="bg2">
                    <a:lumMod val="50000"/>
                  </a:schemeClr>
                </a:solidFill>
                <a:latin typeface="Mission Gothic Regular"/>
                <a:hlinkClick r:id="rId2"/>
              </a:rPr>
              <a:t>The Science of Procrastination</a:t>
            </a:r>
            <a:r>
              <a:rPr sz="5200" dirty="0">
                <a:solidFill>
                  <a:schemeClr val="bg2">
                    <a:lumMod val="50000"/>
                  </a:schemeClr>
                </a:solidFill>
                <a:latin typeface="Mission Gothic Regular"/>
              </a:rPr>
              <a:t> to find out more.</a:t>
            </a:r>
          </a:p>
          <a:p>
            <a:pPr lvl="0">
              <a:defRPr sz="1800"/>
            </a:pPr>
            <a:r>
              <a:rPr sz="5200" dirty="0">
                <a:solidFill>
                  <a:schemeClr val="bg2">
                    <a:lumMod val="50000"/>
                  </a:schemeClr>
                </a:solidFill>
                <a:latin typeface="Mission Gothic Regular"/>
              </a:rPr>
              <a:t>This is certainly an issue in the digital age, when we all have smartphones in our pocket and a world of distractions at our finger tips.</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prstGeom prst="rect">
            <a:avLst/>
          </a:prstGeom>
        </p:spPr>
        <p:txBody>
          <a:bodyPr>
            <a:normAutofit fontScale="90000"/>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STRATEGIES TO PREVENT PROCRASTINATION</a:t>
            </a:r>
          </a:p>
        </p:txBody>
      </p:sp>
      <p:sp>
        <p:nvSpPr>
          <p:cNvPr id="65" name="Shape 65"/>
          <p:cNvSpPr>
            <a:spLocks noGrp="1"/>
          </p:cNvSpPr>
          <p:nvPr>
            <p:ph type="body" idx="1"/>
          </p:nvPr>
        </p:nvSpPr>
        <p:spPr>
          <a:prstGeom prst="rect">
            <a:avLst/>
          </a:prstGeom>
        </p:spPr>
        <p:txBody>
          <a:bodyPr/>
          <a:lstStyle/>
          <a:p>
            <a:pPr lvl="0">
              <a:defRPr sz="1800"/>
            </a:pPr>
            <a:r>
              <a:rPr sz="5200" dirty="0">
                <a:solidFill>
                  <a:srgbClr val="53585F"/>
                </a:solidFill>
                <a:latin typeface="Mission Gothic Regular"/>
                <a:ea typeface="Mission Gothic Regular"/>
                <a:cs typeface="Mission Gothic Regular"/>
                <a:sym typeface="Mission Gothic Regular"/>
              </a:rPr>
              <a:t>There are many strategies to prevent procrastination. Here is a list of effective methods</a:t>
            </a:r>
          </a:p>
          <a:p>
            <a:pPr lvl="0">
              <a:defRPr sz="1800"/>
            </a:pPr>
            <a:r>
              <a:rPr sz="5200" dirty="0">
                <a:solidFill>
                  <a:srgbClr val="53585F"/>
                </a:solidFill>
                <a:latin typeface="Mission Gothic Bold"/>
                <a:ea typeface="Mission Gothic Bold"/>
                <a:cs typeface="Mission Gothic Bold"/>
                <a:sym typeface="Mission Gothic Bold"/>
              </a:rPr>
              <a:t>1. </a:t>
            </a:r>
            <a:r>
              <a:rPr sz="5200" dirty="0" smtClean="0">
                <a:solidFill>
                  <a:srgbClr val="53585F"/>
                </a:solidFill>
                <a:latin typeface="Mission Gothic Bold"/>
                <a:ea typeface="Mission Gothic Bold"/>
                <a:cs typeface="Mission Gothic Bold"/>
                <a:sym typeface="Mission Gothic Bold"/>
              </a:rPr>
              <a:t>Take</a:t>
            </a:r>
            <a:r>
              <a:rPr lang="en-IE" sz="5200" dirty="0" smtClean="0">
                <a:solidFill>
                  <a:srgbClr val="53585F"/>
                </a:solidFill>
                <a:latin typeface="Mission Gothic Bold"/>
                <a:ea typeface="Mission Gothic Bold"/>
                <a:cs typeface="Mission Gothic Bold"/>
                <a:sym typeface="Mission Gothic Bold"/>
              </a:rPr>
              <a:t> a</a:t>
            </a:r>
            <a:r>
              <a:rPr sz="5200" dirty="0" err="1" smtClean="0">
                <a:solidFill>
                  <a:srgbClr val="53585F"/>
                </a:solidFill>
                <a:latin typeface="Mission Gothic Bold"/>
                <a:ea typeface="Mission Gothic Bold"/>
                <a:cs typeface="Mission Gothic Bold"/>
                <a:sym typeface="Mission Gothic Bold"/>
              </a:rPr>
              <a:t>ction</a:t>
            </a:r>
            <a:r>
              <a:rPr sz="5200" dirty="0">
                <a:solidFill>
                  <a:srgbClr val="53585F"/>
                </a:solidFill>
                <a:latin typeface="Mission Gothic Bold"/>
                <a:ea typeface="Mission Gothic Bold"/>
                <a:cs typeface="Mission Gothic Bold"/>
                <a:sym typeface="Mission Gothic Bold"/>
              </a:rPr>
              <a:t>. 2. Salami </a:t>
            </a:r>
            <a:r>
              <a:rPr lang="en-IE" sz="5200" dirty="0" smtClean="0">
                <a:solidFill>
                  <a:srgbClr val="53585F"/>
                </a:solidFill>
                <a:latin typeface="Mission Gothic Bold"/>
                <a:ea typeface="Mission Gothic Bold"/>
                <a:cs typeface="Mission Gothic Bold"/>
                <a:sym typeface="Mission Gothic Bold"/>
              </a:rPr>
              <a:t>T</a:t>
            </a:r>
            <a:r>
              <a:rPr sz="5200" dirty="0" err="1" smtClean="0">
                <a:solidFill>
                  <a:srgbClr val="53585F"/>
                </a:solidFill>
                <a:latin typeface="Mission Gothic Bold"/>
                <a:ea typeface="Mission Gothic Bold"/>
                <a:cs typeface="Mission Gothic Bold"/>
                <a:sym typeface="Mission Gothic Bold"/>
              </a:rPr>
              <a:t>echnique</a:t>
            </a:r>
            <a:r>
              <a:rPr sz="5200" dirty="0">
                <a:solidFill>
                  <a:srgbClr val="53585F"/>
                </a:solidFill>
                <a:latin typeface="Mission Gothic Bold"/>
                <a:ea typeface="Mission Gothic Bold"/>
                <a:cs typeface="Mission Gothic Bold"/>
                <a:sym typeface="Mission Gothic Bold"/>
              </a:rPr>
              <a:t>. 3. </a:t>
            </a:r>
            <a:r>
              <a:rPr sz="5200" dirty="0" err="1" smtClean="0">
                <a:solidFill>
                  <a:srgbClr val="53585F"/>
                </a:solidFill>
                <a:latin typeface="Mission Gothic Bold"/>
                <a:ea typeface="Mission Gothic Bold"/>
                <a:cs typeface="Mission Gothic Bold"/>
                <a:sym typeface="Mission Gothic Bold"/>
              </a:rPr>
              <a:t>Fiv</a:t>
            </a:r>
            <a:r>
              <a:rPr lang="en-IE" sz="5200" dirty="0" smtClean="0">
                <a:solidFill>
                  <a:srgbClr val="53585F"/>
                </a:solidFill>
                <a:latin typeface="Mission Gothic Bold"/>
                <a:ea typeface="Mission Gothic Bold"/>
                <a:cs typeface="Mission Gothic Bold"/>
                <a:sym typeface="Mission Gothic Bold"/>
              </a:rPr>
              <a:t>e m</a:t>
            </a:r>
            <a:r>
              <a:rPr sz="5200" dirty="0" err="1" smtClean="0">
                <a:solidFill>
                  <a:srgbClr val="53585F"/>
                </a:solidFill>
                <a:latin typeface="Mission Gothic Bold"/>
                <a:ea typeface="Mission Gothic Bold"/>
                <a:cs typeface="Mission Gothic Bold"/>
                <a:sym typeface="Mission Gothic Bold"/>
              </a:rPr>
              <a:t>inutes</a:t>
            </a:r>
            <a:r>
              <a:rPr sz="5200" dirty="0">
                <a:solidFill>
                  <a:srgbClr val="53585F"/>
                </a:solidFill>
                <a:latin typeface="Mission Gothic Bold"/>
                <a:ea typeface="Mission Gothic Bold"/>
                <a:cs typeface="Mission Gothic Bold"/>
                <a:sym typeface="Mission Gothic Bold"/>
              </a:rPr>
              <a:t>. 4.Work on related tasks. 5. Do the hardest bits first. 6. </a:t>
            </a:r>
            <a:r>
              <a:rPr lang="en-IE" sz="5200" dirty="0" smtClean="0">
                <a:solidFill>
                  <a:srgbClr val="53585F"/>
                </a:solidFill>
                <a:latin typeface="Mission Gothic Bold"/>
                <a:ea typeface="Mission Gothic Bold"/>
                <a:cs typeface="Mission Gothic Bold"/>
                <a:sym typeface="Mission Gothic Bold"/>
              </a:rPr>
              <a:t>S</a:t>
            </a:r>
            <a:r>
              <a:rPr sz="5200" dirty="0" smtClean="0">
                <a:solidFill>
                  <a:srgbClr val="53585F"/>
                </a:solidFill>
                <a:latin typeface="Mission Gothic Bold"/>
                <a:ea typeface="Mission Gothic Bold"/>
                <a:cs typeface="Mission Gothic Bold"/>
                <a:sym typeface="Mission Gothic Bold"/>
              </a:rPr>
              <a:t>et </a:t>
            </a:r>
            <a:r>
              <a:rPr sz="5200" dirty="0">
                <a:solidFill>
                  <a:srgbClr val="53585F"/>
                </a:solidFill>
                <a:latin typeface="Mission Gothic Bold"/>
                <a:ea typeface="Mission Gothic Bold"/>
                <a:cs typeface="Mission Gothic Bold"/>
                <a:sym typeface="Mission Gothic Bold"/>
              </a:rPr>
              <a:t>goals. 7. Make commitments. 8. Reward yourself for achievement. </a:t>
            </a:r>
            <a:r>
              <a:rPr sz="5200" dirty="0" smtClean="0">
                <a:solidFill>
                  <a:srgbClr val="53585F"/>
                </a:solidFill>
                <a:latin typeface="Mission Gothic Bold"/>
                <a:ea typeface="Mission Gothic Bold"/>
                <a:cs typeface="Mission Gothic Bold"/>
                <a:sym typeface="Mission Gothic Bold"/>
              </a:rPr>
              <a:t>9.</a:t>
            </a:r>
            <a:r>
              <a:rPr lang="en-IE" sz="5200" dirty="0" smtClean="0">
                <a:solidFill>
                  <a:srgbClr val="53585F"/>
                </a:solidFill>
                <a:latin typeface="Mission Gothic Bold"/>
                <a:ea typeface="Mission Gothic Bold"/>
                <a:cs typeface="Mission Gothic Bold"/>
                <a:sym typeface="Mission Gothic Bold"/>
              </a:rPr>
              <a:t>C</a:t>
            </a:r>
            <a:r>
              <a:rPr sz="5200" dirty="0" err="1" smtClean="0">
                <a:solidFill>
                  <a:srgbClr val="53585F"/>
                </a:solidFill>
                <a:latin typeface="Mission Gothic Bold"/>
                <a:ea typeface="Mission Gothic Bold"/>
                <a:cs typeface="Mission Gothic Bold"/>
                <a:sym typeface="Mission Gothic Bold"/>
              </a:rPr>
              <a:t>hange</a:t>
            </a:r>
            <a:r>
              <a:rPr sz="5200" dirty="0" smtClean="0">
                <a:solidFill>
                  <a:srgbClr val="53585F"/>
                </a:solidFill>
                <a:latin typeface="Mission Gothic Bold"/>
                <a:ea typeface="Mission Gothic Bold"/>
                <a:cs typeface="Mission Gothic Bold"/>
                <a:sym typeface="Mission Gothic Bold"/>
              </a:rPr>
              <a:t> </a:t>
            </a:r>
            <a:r>
              <a:rPr sz="5200" dirty="0">
                <a:solidFill>
                  <a:srgbClr val="53585F"/>
                </a:solidFill>
                <a:latin typeface="Mission Gothic Bold"/>
                <a:ea typeface="Mission Gothic Bold"/>
                <a:cs typeface="Mission Gothic Bold"/>
                <a:sym typeface="Mission Gothic Bold"/>
              </a:rPr>
              <a:t>subjects regularly</a:t>
            </a:r>
          </a:p>
          <a:p>
            <a:pPr lvl="0">
              <a:defRPr sz="1800"/>
            </a:pPr>
            <a:r>
              <a:rPr sz="5200" dirty="0">
                <a:solidFill>
                  <a:srgbClr val="53585F"/>
                </a:solidFill>
                <a:latin typeface="Mission Gothic Regular"/>
                <a:ea typeface="Mission Gothic Regular"/>
                <a:cs typeface="Mission Gothic Regular"/>
                <a:sym typeface="Mission Gothic Regular"/>
              </a:rPr>
              <a:t>See the handout for more detail.</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3 STRATEGIES IN DETAIL</a:t>
            </a:r>
          </a:p>
        </p:txBody>
      </p:sp>
      <p:sp>
        <p:nvSpPr>
          <p:cNvPr id="68" name="Shape 68"/>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Now we will take a closer look at three of the strategies to help prevent procrastination.</a:t>
            </a:r>
          </a:p>
          <a:p>
            <a:pPr lvl="0">
              <a:defRPr sz="1800"/>
            </a:pPr>
            <a:r>
              <a:rPr sz="5200">
                <a:solidFill>
                  <a:srgbClr val="53585F"/>
                </a:solidFill>
                <a:latin typeface="Mission Gothic Bold"/>
                <a:ea typeface="Mission Gothic Bold"/>
                <a:cs typeface="Mission Gothic Bold"/>
                <a:sym typeface="Mission Gothic Bold"/>
              </a:rPr>
              <a:t>1. The Salami Technique </a:t>
            </a:r>
          </a:p>
          <a:p>
            <a:pPr lvl="0">
              <a:defRPr sz="1800"/>
            </a:pPr>
            <a:r>
              <a:rPr sz="5200">
                <a:solidFill>
                  <a:srgbClr val="53585F"/>
                </a:solidFill>
                <a:latin typeface="Mission Gothic Bold"/>
                <a:ea typeface="Mission Gothic Bold"/>
                <a:cs typeface="Mission Gothic Bold"/>
                <a:sym typeface="Mission Gothic Bold"/>
              </a:rPr>
              <a:t>2. Making Commitments </a:t>
            </a:r>
          </a:p>
          <a:p>
            <a:pPr lvl="0">
              <a:defRPr sz="1800"/>
            </a:pPr>
            <a:r>
              <a:rPr sz="5200">
                <a:solidFill>
                  <a:srgbClr val="53585F"/>
                </a:solidFill>
                <a:latin typeface="Mission Gothic Bold"/>
                <a:ea typeface="Mission Gothic Bold"/>
                <a:cs typeface="Mission Gothic Bold"/>
                <a:sym typeface="Mission Gothic Bold"/>
              </a:rPr>
              <a:t>3. Rewarding Yourself</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THE SALAMI TECHNIQUE</a:t>
            </a:r>
          </a:p>
        </p:txBody>
      </p:sp>
      <p:sp>
        <p:nvSpPr>
          <p:cNvPr id="71" name="Shape 71"/>
          <p:cNvSpPr>
            <a:spLocks noGrp="1"/>
          </p:cNvSpPr>
          <p:nvPr>
            <p:ph type="body" idx="1"/>
          </p:nvPr>
        </p:nvSpPr>
        <p:spPr>
          <a:prstGeom prst="rect">
            <a:avLst/>
          </a:prstGeom>
        </p:spPr>
        <p:txBody>
          <a:bodyPr/>
          <a:lstStyle/>
          <a:p>
            <a:pPr lvl="0">
              <a:defRPr sz="1800"/>
            </a:pPr>
            <a:r>
              <a:rPr sz="5200">
                <a:solidFill>
                  <a:srgbClr val="53585F"/>
                </a:solidFill>
              </a:rPr>
              <a:t>The salami technique involves breaking down the task to its smallest parts and then working through each of them in order until the task is complete. </a:t>
            </a:r>
          </a:p>
          <a:p>
            <a:pPr lvl="0">
              <a:defRPr sz="1800"/>
            </a:pPr>
            <a:r>
              <a:rPr sz="5200">
                <a:solidFill>
                  <a:srgbClr val="53585F"/>
                </a:solidFill>
              </a:rPr>
              <a:t>This is really effective if you have a big piece of work to do and you’re finding it hard to get started.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THE SALAMI TECHNIQUE EXAMPLE</a:t>
            </a:r>
          </a:p>
        </p:txBody>
      </p:sp>
      <p:sp>
        <p:nvSpPr>
          <p:cNvPr id="74" name="Shape 74"/>
          <p:cNvSpPr>
            <a:spLocks noGrp="1"/>
          </p:cNvSpPr>
          <p:nvPr>
            <p:ph type="body" idx="1"/>
          </p:nvPr>
        </p:nvSpPr>
        <p:spPr>
          <a:prstGeom prst="rect">
            <a:avLst/>
          </a:prstGeom>
        </p:spPr>
        <p:txBody>
          <a:bodyPr/>
          <a:lstStyle/>
          <a:p>
            <a:pPr marL="469900" lvl="0"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If you have a comparative essay from your English exam paper 2014 to complete. You can break this down to </a:t>
            </a:r>
          </a:p>
          <a:p>
            <a:pPr marL="939800" lvl="1"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First analysing the question,</a:t>
            </a:r>
          </a:p>
          <a:p>
            <a:pPr marL="939800" lvl="1"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Then brainstorming your response. </a:t>
            </a:r>
          </a:p>
          <a:p>
            <a:pPr marL="939800" lvl="1"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From here you can make an outline of your answer, </a:t>
            </a:r>
          </a:p>
          <a:p>
            <a:pPr marL="939800" lvl="1"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Then write it section by section; for example intro, section 1, section 2, section 3, conclusion. </a:t>
            </a:r>
          </a:p>
          <a:p>
            <a:pPr marL="939800" lvl="1"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Lastly you can review and edit your answer. </a:t>
            </a:r>
          </a:p>
          <a:p>
            <a:pPr marL="469900" lvl="0" indent="-469900" defTabSz="610870">
              <a:spcBef>
                <a:spcPts val="4300"/>
              </a:spcBef>
              <a:defRPr sz="1800"/>
            </a:pPr>
            <a:r>
              <a:rPr sz="3848">
                <a:solidFill>
                  <a:srgbClr val="53585F"/>
                </a:solidFill>
                <a:latin typeface="Mission Gothic Regular"/>
                <a:ea typeface="Mission Gothic Regular"/>
                <a:cs typeface="Mission Gothic Regular"/>
                <a:sym typeface="Mission Gothic Regular"/>
              </a:rPr>
              <a:t>So what was a large task has become a much simpler sequence of small tasks that you work through one by one.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lvl1pPr>
              <a:defRPr sz="8000">
                <a:solidFill>
                  <a:srgbClr val="516A74"/>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16A74"/>
                </a:solidFill>
              </a:rPr>
              <a:t>2. MAKING COMMITMENTS</a:t>
            </a:r>
          </a:p>
        </p:txBody>
      </p:sp>
      <p:sp>
        <p:nvSpPr>
          <p:cNvPr id="77" name="Shape 77"/>
          <p:cNvSpPr>
            <a:spLocks noGrp="1"/>
          </p:cNvSpPr>
          <p:nvPr>
            <p:ph type="body" idx="1"/>
          </p:nvPr>
        </p:nvSpPr>
        <p:spPr>
          <a:prstGeom prst="rect">
            <a:avLst/>
          </a:prstGeom>
        </p:spPr>
        <p:txBody>
          <a:bodyPr/>
          <a:lstStyle/>
          <a:p>
            <a:pPr lvl="0">
              <a:defRPr sz="1800"/>
            </a:pPr>
            <a:r>
              <a:rPr sz="5200">
                <a:solidFill>
                  <a:srgbClr val="53585F"/>
                </a:solidFill>
              </a:rPr>
              <a:t>Research has found that students work best when they are given tight deadlines for projects and assignments; they achieve higher grades and experience less stress. </a:t>
            </a:r>
          </a:p>
          <a:p>
            <a:pPr lvl="0">
              <a:defRPr sz="1800"/>
            </a:pPr>
            <a:r>
              <a:rPr sz="5200">
                <a:solidFill>
                  <a:srgbClr val="53585F"/>
                </a:solidFill>
              </a:rPr>
              <a:t>If you are working on a large piece, such as studying towards the leaving certificate, you can give yourself deadlines to have different topics covered within a subject by specific dates. </a:t>
            </a:r>
          </a:p>
          <a:p>
            <a:pPr lvl="0">
              <a:defRPr sz="1800"/>
            </a:pPr>
            <a:r>
              <a:rPr sz="5200">
                <a:solidFill>
                  <a:srgbClr val="53585F"/>
                </a:solidFill>
              </a:rPr>
              <a:t>This will help keep you on track and make sure you cover ALL of the material for a subject in time for the exams.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a:lstStyle>
            <a:lvl1pPr>
              <a:defRPr sz="8000">
                <a:solidFill>
                  <a:srgbClr val="526D7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7"/>
                </a:solidFill>
              </a:rPr>
              <a:t>REWARD YOURSELF</a:t>
            </a:r>
          </a:p>
        </p:txBody>
      </p:sp>
      <p:sp>
        <p:nvSpPr>
          <p:cNvPr id="80" name="Shape 80"/>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Study doesn’t have to be all pain no gain! When you get a piece of work done effectively without wasting time you should reward yourself with a cup of tea, a chocolate biscuit, a quick break from the books. </a:t>
            </a:r>
          </a:p>
          <a:p>
            <a:pPr lvl="0">
              <a:defRPr sz="1800"/>
            </a:pPr>
            <a:r>
              <a:rPr sz="5200">
                <a:solidFill>
                  <a:srgbClr val="53585F"/>
                </a:solidFill>
                <a:latin typeface="Mission Gothic Regular"/>
                <a:ea typeface="Mission Gothic Regular"/>
                <a:cs typeface="Mission Gothic Regular"/>
                <a:sym typeface="Mission Gothic Regular"/>
              </a:rPr>
              <a:t>Having this reward at the end of the task will keep you motivated towards completing it.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lanningTime.png"/>
          <p:cNvPicPr/>
          <p:nvPr/>
        </p:nvPicPr>
        <p:blipFill>
          <a:blip r:embed="rId2">
            <a:extLst/>
          </a:blip>
          <a:stretch>
            <a:fillRect/>
          </a:stretch>
        </p:blipFill>
        <p:spPr>
          <a:xfrm>
            <a:off x="-314047" y="-196179"/>
            <a:ext cx="25012094" cy="14002789"/>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PLANNING YOUR TIME</a:t>
            </a:r>
          </a:p>
        </p:txBody>
      </p:sp>
      <p:sp>
        <p:nvSpPr>
          <p:cNvPr id="85" name="Shape 85"/>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In order to use your time effectively, it is necessary to plan it out. </a:t>
            </a:r>
          </a:p>
          <a:p>
            <a:pPr lvl="0">
              <a:defRPr sz="1800"/>
            </a:pPr>
            <a:r>
              <a:rPr sz="5200">
                <a:solidFill>
                  <a:srgbClr val="53585F"/>
                </a:solidFill>
                <a:latin typeface="Mission Gothic Regular"/>
                <a:ea typeface="Mission Gothic Regular"/>
                <a:cs typeface="Mission Gothic Regular"/>
                <a:sym typeface="Mission Gothic Regular"/>
              </a:rPr>
              <a:t>By knowing what you have on in a given week, you can plan around your commitments to make space for homework and study.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lvl1pPr>
              <a:defRPr sz="8000">
                <a:solidFill>
                  <a:srgbClr val="7A8E97"/>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7A8E97"/>
                </a:solidFill>
              </a:rPr>
              <a:t>WHAT WE WILL COVER</a:t>
            </a:r>
          </a:p>
        </p:txBody>
      </p:sp>
      <p:sp>
        <p:nvSpPr>
          <p:cNvPr id="37" name="Shape 37"/>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Introduction to Time Management</a:t>
            </a:r>
          </a:p>
          <a:p>
            <a:pPr lvl="0">
              <a:defRPr sz="1800"/>
            </a:pPr>
            <a:r>
              <a:rPr sz="5200">
                <a:solidFill>
                  <a:srgbClr val="53585F"/>
                </a:solidFill>
                <a:latin typeface="Mission Gothic Regular"/>
                <a:ea typeface="Mission Gothic Regular"/>
                <a:cs typeface="Mission Gothic Regular"/>
                <a:sym typeface="Mission Gothic Regular"/>
              </a:rPr>
              <a:t>Detecting Difficulties in Managing your time</a:t>
            </a:r>
          </a:p>
          <a:p>
            <a:pPr lvl="0">
              <a:defRPr sz="1800"/>
            </a:pPr>
            <a:r>
              <a:rPr sz="5200">
                <a:solidFill>
                  <a:srgbClr val="53585F"/>
                </a:solidFill>
                <a:latin typeface="Mission Gothic Regular"/>
                <a:ea typeface="Mission Gothic Regular"/>
                <a:cs typeface="Mission Gothic Regular"/>
                <a:sym typeface="Mission Gothic Regular"/>
              </a:rPr>
              <a:t>Procrastination &amp; Strategies to prevent it</a:t>
            </a:r>
          </a:p>
          <a:p>
            <a:pPr lvl="0">
              <a:defRPr sz="1800"/>
            </a:pPr>
            <a:r>
              <a:rPr sz="5200">
                <a:solidFill>
                  <a:srgbClr val="53585F"/>
                </a:solidFill>
                <a:latin typeface="Mission Gothic Regular"/>
                <a:ea typeface="Mission Gothic Regular"/>
                <a:cs typeface="Mission Gothic Regular"/>
                <a:sym typeface="Mission Gothic Regular"/>
              </a:rPr>
              <a:t>Planning Your Time</a:t>
            </a:r>
          </a:p>
          <a:p>
            <a:pPr lvl="0">
              <a:defRPr sz="1800"/>
            </a:pPr>
            <a:r>
              <a:rPr sz="5200">
                <a:solidFill>
                  <a:srgbClr val="53585F"/>
                </a:solidFill>
                <a:latin typeface="Mission Gothic Regular"/>
                <a:ea typeface="Mission Gothic Regular"/>
                <a:cs typeface="Mission Gothic Regular"/>
                <a:sym typeface="Mission Gothic Regular"/>
              </a:rPr>
              <a:t>Goal Setting/ To Do Lists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YEAR TIMETABLE</a:t>
            </a:r>
          </a:p>
        </p:txBody>
      </p:sp>
      <p:sp>
        <p:nvSpPr>
          <p:cNvPr id="88" name="Shape 88"/>
          <p:cNvSpPr>
            <a:spLocks noGrp="1"/>
          </p:cNvSpPr>
          <p:nvPr>
            <p:ph type="body" idx="1"/>
          </p:nvPr>
        </p:nvSpPr>
        <p:spPr>
          <a:prstGeom prst="rect">
            <a:avLst/>
          </a:prstGeom>
        </p:spPr>
        <p:txBody>
          <a:bodyPr/>
          <a:lstStyle/>
          <a:p>
            <a:pPr marL="577850" lvl="0" indent="-577850" defTabSz="751205">
              <a:spcBef>
                <a:spcPts val="5300"/>
              </a:spcBef>
              <a:defRPr sz="1800"/>
            </a:pPr>
            <a:r>
              <a:rPr sz="4732">
                <a:solidFill>
                  <a:srgbClr val="53585F"/>
                </a:solidFill>
                <a:latin typeface="Mission Gothic Regular"/>
                <a:ea typeface="Mission Gothic Regular"/>
                <a:cs typeface="Mission Gothic Regular"/>
                <a:sym typeface="Mission Gothic Regular"/>
              </a:rPr>
              <a:t>The first step is to know what you have on for the year. This will help you plan what pieces of work to concentrate on at different periods of the year. </a:t>
            </a:r>
          </a:p>
          <a:p>
            <a:pPr marL="577850" lvl="0" indent="-577850" defTabSz="751205">
              <a:spcBef>
                <a:spcPts val="5300"/>
              </a:spcBef>
              <a:defRPr sz="1800"/>
            </a:pPr>
            <a:r>
              <a:rPr sz="4732">
                <a:solidFill>
                  <a:srgbClr val="53585F"/>
                </a:solidFill>
                <a:latin typeface="Mission Gothic Regular"/>
                <a:ea typeface="Mission Gothic Regular"/>
                <a:cs typeface="Mission Gothic Regular"/>
                <a:sym typeface="Mission Gothic Regular"/>
              </a:rPr>
              <a:t>If you are doing a practical subject such as music you will need to prioritise your practice before the practical exam which takes place before the written exam. </a:t>
            </a:r>
          </a:p>
          <a:p>
            <a:pPr marL="577850" lvl="0" indent="-577850" defTabSz="751205">
              <a:spcBef>
                <a:spcPts val="5300"/>
              </a:spcBef>
              <a:defRPr sz="1800"/>
            </a:pPr>
            <a:r>
              <a:rPr sz="4732">
                <a:solidFill>
                  <a:srgbClr val="53585F"/>
                </a:solidFill>
                <a:latin typeface="Mission Gothic Regular"/>
                <a:ea typeface="Mission Gothic Regular"/>
                <a:cs typeface="Mission Gothic Regular"/>
                <a:sym typeface="Mission Gothic Regular"/>
              </a:rPr>
              <a:t>Similarly, you’ll have to put time towards your aural language exams at that time of year. </a:t>
            </a:r>
          </a:p>
          <a:p>
            <a:pPr marL="577850" lvl="0" indent="-577850" defTabSz="751205">
              <a:spcBef>
                <a:spcPts val="5300"/>
              </a:spcBef>
              <a:defRPr sz="1800"/>
            </a:pPr>
            <a:r>
              <a:rPr sz="4732">
                <a:solidFill>
                  <a:srgbClr val="53585F"/>
                </a:solidFill>
                <a:latin typeface="Mission Gothic Regular"/>
                <a:ea typeface="Mission Gothic Regular"/>
                <a:cs typeface="Mission Gothic Regular"/>
                <a:sym typeface="Mission Gothic Regular"/>
              </a:rPr>
              <a:t>You can use the worksheet for this topic to write in all the pieces of work and exams etc you have over the course of the year.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WEEKLY TIMETABLE</a:t>
            </a:r>
          </a:p>
        </p:txBody>
      </p:sp>
      <p:sp>
        <p:nvSpPr>
          <p:cNvPr id="91" name="Shape 91"/>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The final step is planning out your individual week. Planning your week by marking off the times when you are busy is a vital step to using your available time as effectively as possible. </a:t>
            </a:r>
          </a:p>
          <a:p>
            <a:pPr lvl="0">
              <a:defRPr sz="1800"/>
            </a:pPr>
            <a:r>
              <a:rPr sz="5200">
                <a:solidFill>
                  <a:srgbClr val="53585F"/>
                </a:solidFill>
                <a:latin typeface="Mission Gothic Regular"/>
                <a:ea typeface="Mission Gothic Regular"/>
                <a:cs typeface="Mission Gothic Regular"/>
                <a:sym typeface="Mission Gothic Regular"/>
              </a:rPr>
              <a:t>Use the weekly timetable worksheet for this topic to mark off the hours you are busy this week. </a:t>
            </a:r>
          </a:p>
          <a:p>
            <a:pPr lvl="3">
              <a:defRPr sz="1800"/>
            </a:pPr>
            <a:r>
              <a:rPr sz="5200">
                <a:solidFill>
                  <a:srgbClr val="53585F"/>
                </a:solidFill>
                <a:latin typeface="Mission Gothic Regular"/>
                <a:ea typeface="Mission Gothic Regular"/>
                <a:cs typeface="Mission Gothic Regular"/>
                <a:sym typeface="Mission Gothic Regular"/>
              </a:rPr>
              <a:t>Include school, part-time work, sports, socialising.</a:t>
            </a:r>
          </a:p>
          <a:p>
            <a:pPr lvl="0">
              <a:defRPr sz="1800"/>
            </a:pPr>
            <a:r>
              <a:rPr sz="5200">
                <a:solidFill>
                  <a:srgbClr val="53585F"/>
                </a:solidFill>
                <a:latin typeface="Mission Gothic Regular"/>
                <a:ea typeface="Mission Gothic Regular"/>
                <a:cs typeface="Mission Gothic Regular"/>
                <a:sym typeface="Mission Gothic Regular"/>
              </a:rPr>
              <a:t> BE REALISTIC. Highlight the hours you are free to get some study done.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WEEKLY TIMETABLE</a:t>
            </a:r>
          </a:p>
        </p:txBody>
      </p:sp>
      <p:sp>
        <p:nvSpPr>
          <p:cNvPr id="94" name="Shape 94"/>
          <p:cNvSpPr>
            <a:spLocks noGrp="1"/>
          </p:cNvSpPr>
          <p:nvPr>
            <p:ph type="body" idx="1"/>
          </p:nvPr>
        </p:nvSpPr>
        <p:spPr>
          <a:prstGeom prst="rect">
            <a:avLst/>
          </a:prstGeom>
        </p:spPr>
        <p:txBody>
          <a:bodyPr/>
          <a:lstStyle/>
          <a:p>
            <a:pPr marL="527050" lvl="0" indent="-527050" defTabSz="685165">
              <a:spcBef>
                <a:spcPts val="4800"/>
              </a:spcBef>
              <a:defRPr sz="1800"/>
            </a:pPr>
            <a:r>
              <a:rPr sz="4316">
                <a:solidFill>
                  <a:srgbClr val="53585F"/>
                </a:solidFill>
                <a:latin typeface="Mission Gothic Regular"/>
                <a:ea typeface="Mission Gothic Regular"/>
                <a:cs typeface="Mission Gothic Regular"/>
                <a:sym typeface="Mission Gothic Regular"/>
              </a:rPr>
              <a:t>Remember that aiming to study for 4/5 hours at a time isn’t very productive. You become too tired to be effective in your learning.</a:t>
            </a:r>
          </a:p>
          <a:p>
            <a:pPr marL="527050" lvl="0" indent="-527050" defTabSz="685165">
              <a:spcBef>
                <a:spcPts val="4800"/>
              </a:spcBef>
              <a:defRPr sz="1800"/>
            </a:pPr>
            <a:r>
              <a:rPr sz="4316">
                <a:solidFill>
                  <a:srgbClr val="53585F"/>
                </a:solidFill>
                <a:latin typeface="Mission Gothic Regular"/>
                <a:ea typeface="Mission Gothic Regular"/>
                <a:cs typeface="Mission Gothic Regular"/>
                <a:sym typeface="Mission Gothic Regular"/>
              </a:rPr>
              <a:t>Try to study for a block of no longer than two hours at a time, with breaks during this period. </a:t>
            </a:r>
          </a:p>
          <a:p>
            <a:pPr marL="527050" lvl="0" indent="-527050" defTabSz="685165">
              <a:spcBef>
                <a:spcPts val="4800"/>
              </a:spcBef>
              <a:defRPr sz="1800"/>
            </a:pPr>
            <a:r>
              <a:rPr sz="4316">
                <a:solidFill>
                  <a:srgbClr val="53585F"/>
                </a:solidFill>
                <a:latin typeface="Mission Gothic Regular"/>
                <a:ea typeface="Mission Gothic Regular"/>
                <a:cs typeface="Mission Gothic Regular"/>
                <a:sym typeface="Mission Gothic Regular"/>
              </a:rPr>
              <a:t>Most people can only concentrate for about 20-25 minutes at a time. So, for example, if you’re studying for an hour, this should be broken into two 25 minute periods with a five minute break in between. </a:t>
            </a:r>
          </a:p>
          <a:p>
            <a:pPr marL="527050" lvl="0" indent="-527050" defTabSz="685165">
              <a:spcBef>
                <a:spcPts val="4800"/>
              </a:spcBef>
              <a:defRPr sz="1800"/>
            </a:pPr>
            <a:r>
              <a:rPr sz="4316">
                <a:solidFill>
                  <a:srgbClr val="53585F"/>
                </a:solidFill>
                <a:latin typeface="Mission Gothic Regular"/>
                <a:ea typeface="Mission Gothic Regular"/>
                <a:cs typeface="Mission Gothic Regular"/>
                <a:sym typeface="Mission Gothic Regular"/>
              </a:rPr>
              <a:t>Divide your study aims up into 25 minutes chunks, to work through them one by one! You can always use a timer to help keep you on track – all smartphones can provide this function.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WEEKLY TIMETABLE</a:t>
            </a:r>
          </a:p>
        </p:txBody>
      </p:sp>
      <p:sp>
        <p:nvSpPr>
          <p:cNvPr id="97" name="Shape 97"/>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When you have found your available study time you can plan out what you are going to do during these times by creating a</a:t>
            </a:r>
            <a:r>
              <a:rPr sz="5200">
                <a:solidFill>
                  <a:srgbClr val="53585F"/>
                </a:solidFill>
                <a:latin typeface="Mission Gothic Bold"/>
                <a:ea typeface="Mission Gothic Bold"/>
                <a:cs typeface="Mission Gothic Bold"/>
                <a:sym typeface="Mission Gothic Bold"/>
              </a:rPr>
              <a:t> SMART goal to-do list</a:t>
            </a:r>
            <a:r>
              <a:rPr sz="5200">
                <a:solidFill>
                  <a:srgbClr val="53585F"/>
                </a:solidFill>
                <a:latin typeface="Mission Gothic Regular"/>
                <a:ea typeface="Mission Gothic Regular"/>
                <a:cs typeface="Mission Gothic Regular"/>
                <a:sym typeface="Mission Gothic Regular"/>
              </a:rPr>
              <a:t> and then putting the goals from the list into the available study period.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Table 99" descr="Timetable&#10;&#10;Image of a weekly timetable."/>
          <p:cNvGraphicFramePr/>
          <p:nvPr/>
        </p:nvGraphicFramePr>
        <p:xfrm>
          <a:off x="1818059" y="860723"/>
          <a:ext cx="21154280" cy="12487985"/>
        </p:xfrm>
        <a:graphic>
          <a:graphicData uri="http://schemas.openxmlformats.org/drawingml/2006/table">
            <a:tbl>
              <a:tblPr firstRow="1" bandRow="1">
                <a:tableStyleId>{4C3C2611-4C71-4FC5-86AE-919BDF0F9419}</a:tableStyleId>
              </a:tblPr>
              <a:tblGrid>
                <a:gridCol w="2644285"/>
                <a:gridCol w="4044214"/>
                <a:gridCol w="2169867"/>
                <a:gridCol w="2893157"/>
                <a:gridCol w="2893157"/>
                <a:gridCol w="2893157"/>
                <a:gridCol w="1808223"/>
                <a:gridCol w="1808220"/>
              </a:tblGrid>
              <a:tr h="2442788">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TIME</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MON</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TUES</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WED</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THURS</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FRI</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SAT</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c>
                  <a:txBody>
                    <a:bodyPr/>
                    <a:lstStyle/>
                    <a:p>
                      <a:pPr lvl="0" algn="l" defTabSz="914400">
                        <a:defRPr sz="1800" b="0">
                          <a:solidFill>
                            <a:srgbClr val="000000"/>
                          </a:solidFill>
                        </a:defRPr>
                      </a:pPr>
                      <a:r>
                        <a:rPr sz="4000">
                          <a:solidFill>
                            <a:srgbClr val="FFFFFF"/>
                          </a:solidFill>
                          <a:latin typeface="Mission Gothic Bold"/>
                          <a:ea typeface="Mission Gothic Bold"/>
                          <a:cs typeface="Mission Gothic Bold"/>
                          <a:sym typeface="Mission Gothic Bold"/>
                        </a:rPr>
                        <a:t>SUN</a:t>
                      </a:r>
                    </a:p>
                  </a:txBody>
                  <a:tcPr marL="45710" marR="45710" marT="45710" marB="45710" horzOverflow="overflow">
                    <a:lnL w="12700">
                      <a:solidFill>
                        <a:srgbClr val="FFFFFF"/>
                      </a:solidFill>
                    </a:lnL>
                    <a:lnR w="12700">
                      <a:solidFill>
                        <a:srgbClr val="FFFFFF"/>
                      </a:solidFill>
                    </a:lnR>
                    <a:lnT w="12700">
                      <a:solidFill>
                        <a:srgbClr val="FFFFFF"/>
                      </a:solidFill>
                    </a:lnT>
                    <a:lnB w="38100">
                      <a:solidFill>
                        <a:srgbClr val="FFFFFF"/>
                      </a:solidFill>
                    </a:lnB>
                    <a:solidFill>
                      <a:srgbClr val="333399"/>
                    </a:solidFill>
                  </a:tcPr>
                </a:tc>
              </a:tr>
              <a:tr h="2965785">
                <a:tc>
                  <a:txBody>
                    <a:bodyPr/>
                    <a:lstStyle/>
                    <a:p>
                      <a:pPr lvl="0" algn="l" defTabSz="914400">
                        <a:defRPr sz="1800"/>
                      </a:pPr>
                      <a:r>
                        <a:rPr sz="4000">
                          <a:latin typeface="Mission Gothic Bold Italic"/>
                          <a:ea typeface="Mission Gothic Bold Italic"/>
                          <a:cs typeface="Mission Gothic Bold Italic"/>
                          <a:sym typeface="Mission Gothic Bold Italic"/>
                        </a:rPr>
                        <a:t>16.00</a:t>
                      </a: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r>
                        <a:rPr sz="4000">
                          <a:latin typeface="Mission Gothic Bold Italic"/>
                          <a:ea typeface="Mission Gothic Bold Italic"/>
                          <a:cs typeface="Mission Gothic Bold Italic"/>
                          <a:sym typeface="Mission Gothic Bold Italic"/>
                        </a:rPr>
                        <a:t>Eng paper 1 2012 section 1 qs a</a:t>
                      </a: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38100">
                      <a:solidFill>
                        <a:srgbClr val="FFFFFF"/>
                      </a:solidFill>
                    </a:lnT>
                    <a:lnB w="12700">
                      <a:solidFill>
                        <a:srgbClr val="FFFFFF"/>
                      </a:solidFill>
                    </a:lnB>
                    <a:solidFill>
                      <a:srgbClr val="CCCCDD"/>
                    </a:solidFill>
                  </a:tcPr>
                </a:tc>
              </a:tr>
              <a:tr h="3347806">
                <a:tc>
                  <a:txBody>
                    <a:bodyPr/>
                    <a:lstStyle/>
                    <a:p>
                      <a:pPr lvl="0" algn="l" defTabSz="914400">
                        <a:defRPr sz="1800"/>
                      </a:pPr>
                      <a:r>
                        <a:rPr sz="4000">
                          <a:latin typeface="Mission Gothic Bold Italic"/>
                          <a:ea typeface="Mission Gothic Bold Italic"/>
                          <a:cs typeface="Mission Gothic Bold Italic"/>
                          <a:sym typeface="Mission Gothic Bold Italic"/>
                        </a:rPr>
                        <a:t>17.00</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r>
                        <a:rPr sz="4000">
                          <a:latin typeface="Mission Gothic Bold Italic"/>
                          <a:ea typeface="Mission Gothic Bold Italic"/>
                          <a:cs typeface="Mission Gothic Bold Italic"/>
                          <a:sym typeface="Mission Gothic Bold Italic"/>
                        </a:rPr>
                        <a:t>Macbeth mind map of character traits </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r>
              <a:tr h="1201786">
                <a:tc>
                  <a:txBody>
                    <a:bodyPr/>
                    <a:lstStyle/>
                    <a:p>
                      <a:pPr lvl="0" algn="l" defTabSz="914400">
                        <a:defRPr sz="1800"/>
                      </a:pPr>
                      <a:r>
                        <a:rPr sz="4000">
                          <a:latin typeface="Mission Gothic Bold Italic"/>
                          <a:ea typeface="Mission Gothic Bold Italic"/>
                          <a:cs typeface="Mission Gothic Bold Italic"/>
                          <a:sym typeface="Mission Gothic Bold Italic"/>
                        </a:rPr>
                        <a:t>18.00</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r>
                        <a:rPr sz="4000">
                          <a:latin typeface="Mission Gothic Bold Italic"/>
                          <a:ea typeface="Mission Gothic Bold Italic"/>
                          <a:cs typeface="Mission Gothic Bold Italic"/>
                          <a:sym typeface="Mission Gothic Bold Italic"/>
                        </a:rPr>
                        <a:t>Dinner</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CCCCDD"/>
                    </a:solidFill>
                  </a:tcPr>
                </a:tc>
              </a:tr>
              <a:tr h="2442788">
                <a:tc>
                  <a:txBody>
                    <a:bodyPr/>
                    <a:lstStyle/>
                    <a:p>
                      <a:pPr lvl="0" algn="l" defTabSz="914400">
                        <a:defRPr sz="1800"/>
                      </a:pPr>
                      <a:r>
                        <a:rPr sz="4000">
                          <a:latin typeface="Mission Gothic Bold Italic"/>
                          <a:ea typeface="Mission Gothic Bold Italic"/>
                          <a:cs typeface="Mission Gothic Bold Italic"/>
                          <a:sym typeface="Mission Gothic Bold Italic"/>
                        </a:rPr>
                        <a:t>19.00</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r>
                        <a:rPr sz="4000">
                          <a:latin typeface="Mission Gothic Bold Italic"/>
                          <a:ea typeface="Mission Gothic Bold Italic"/>
                          <a:cs typeface="Mission Gothic Bold Italic"/>
                          <a:sym typeface="Mission Gothic Bold Italic"/>
                        </a:rPr>
                        <a:t>Read chptr 3 How Many Miles to Babylon + make notes</a:t>
                      </a: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c>
                  <a:txBody>
                    <a:bodyPr/>
                    <a:lstStyle/>
                    <a:p>
                      <a:pPr lvl="0" algn="l" defTabSz="914400">
                        <a:defRPr sz="1800"/>
                      </a:pPr>
                      <a:endParaRPr/>
                    </a:p>
                  </a:txBody>
                  <a:tcPr marL="45710" marR="45710" marT="45710" marB="45710" horzOverflow="overflow">
                    <a:lnL w="12700">
                      <a:solidFill>
                        <a:srgbClr val="FFFFFF"/>
                      </a:solidFill>
                    </a:lnL>
                    <a:lnR w="12700">
                      <a:solidFill>
                        <a:srgbClr val="FFFFFF"/>
                      </a:solidFill>
                    </a:lnR>
                    <a:lnT w="12700">
                      <a:solidFill>
                        <a:srgbClr val="FFFFFF"/>
                      </a:solidFill>
                    </a:lnT>
                    <a:lnB w="12700">
                      <a:solidFill>
                        <a:srgbClr val="FFFFFF"/>
                      </a:solidFill>
                    </a:lnB>
                    <a:solidFill>
                      <a:srgbClr val="E7E7EF"/>
                    </a:solidFill>
                  </a:tcPr>
                </a:tc>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GoalSetting-01.png"/>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lstStyle>
            <a:lvl1pPr>
              <a:defRPr sz="8000">
                <a:solidFill>
                  <a:srgbClr val="526D7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8"/>
                </a:solidFill>
              </a:rPr>
              <a:t>GOAL SETTING</a:t>
            </a:r>
          </a:p>
        </p:txBody>
      </p:sp>
      <p:sp>
        <p:nvSpPr>
          <p:cNvPr id="104" name="Shape 104"/>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When you’re studying, the temptation can be to maybe retreat to your bedroom for hours on end and state generally that you’re ‘studying’. </a:t>
            </a:r>
          </a:p>
          <a:p>
            <a:pPr lvl="0">
              <a:defRPr sz="1800"/>
            </a:pPr>
            <a:r>
              <a:rPr sz="5200">
                <a:solidFill>
                  <a:srgbClr val="53585F"/>
                </a:solidFill>
                <a:latin typeface="Mission Gothic Regular"/>
                <a:ea typeface="Mission Gothic Regular"/>
                <a:cs typeface="Mission Gothic Regular"/>
                <a:sym typeface="Mission Gothic Regular"/>
              </a:rPr>
              <a:t>What exactly does ‘studying’ mean though? </a:t>
            </a:r>
          </a:p>
          <a:p>
            <a:pPr lvl="0">
              <a:defRPr sz="1800"/>
            </a:pPr>
            <a:r>
              <a:rPr sz="5200">
                <a:solidFill>
                  <a:srgbClr val="53585F"/>
                </a:solidFill>
                <a:latin typeface="Mission Gothic Regular"/>
                <a:ea typeface="Mission Gothic Regular"/>
                <a:cs typeface="Mission Gothic Regular"/>
                <a:sym typeface="Mission Gothic Regular"/>
              </a:rPr>
              <a:t>Studying needs to be broken down into specific goals and targets. </a:t>
            </a:r>
          </a:p>
          <a:p>
            <a:pPr lvl="0">
              <a:defRPr sz="1800"/>
            </a:pPr>
            <a:r>
              <a:rPr sz="5200">
                <a:solidFill>
                  <a:srgbClr val="53585F"/>
                </a:solidFill>
                <a:latin typeface="Mission Gothic Regular"/>
                <a:ea typeface="Mission Gothic Regular"/>
                <a:cs typeface="Mission Gothic Regular"/>
                <a:sym typeface="Mission Gothic Regular"/>
              </a:rPr>
              <a:t>Chunks of work that you want to achieve within a given time frame.</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prstGeom prst="rect">
            <a:avLst/>
          </a:prstGeom>
        </p:spPr>
        <p:txBody>
          <a:bodyPr/>
          <a:lstStyle>
            <a:lvl1pPr>
              <a:defRPr sz="8000">
                <a:solidFill>
                  <a:srgbClr val="526D7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8"/>
                </a:solidFill>
              </a:rPr>
              <a:t>SMART GOALS</a:t>
            </a:r>
          </a:p>
        </p:txBody>
      </p:sp>
      <p:sp>
        <p:nvSpPr>
          <p:cNvPr id="107" name="Shape 107"/>
          <p:cNvSpPr>
            <a:spLocks noGrp="1"/>
          </p:cNvSpPr>
          <p:nvPr>
            <p:ph type="body" idx="1"/>
          </p:nvPr>
        </p:nvSpPr>
        <p:spPr>
          <a:prstGeom prst="rect">
            <a:avLst/>
          </a:prstGeom>
        </p:spPr>
        <p:txBody>
          <a:bodyPr/>
          <a:lstStyle/>
          <a:p>
            <a:pPr lvl="0">
              <a:defRPr sz="1800"/>
            </a:pPr>
            <a:r>
              <a:rPr sz="5200" dirty="0">
                <a:solidFill>
                  <a:srgbClr val="53585F"/>
                </a:solidFill>
                <a:latin typeface="Mission Gothic Regular"/>
                <a:ea typeface="Mission Gothic Regular"/>
                <a:cs typeface="Mission Gothic Regular"/>
                <a:sym typeface="Mission Gothic Regular"/>
              </a:rPr>
              <a:t>The best goals are SMART goals. SMART stands for </a:t>
            </a:r>
          </a:p>
          <a:p>
            <a:pPr lvl="2">
              <a:defRPr sz="1800"/>
            </a:pPr>
            <a:r>
              <a:rPr sz="5200" dirty="0">
                <a:solidFill>
                  <a:srgbClr val="53585F"/>
                </a:solidFill>
                <a:latin typeface="Mission Gothic Bold"/>
                <a:ea typeface="Mission Gothic Bold"/>
                <a:cs typeface="Mission Gothic Bold"/>
                <a:sym typeface="Mission Gothic Bold"/>
              </a:rPr>
              <a:t>Specific – Measurable – Actionable – Relevant – Time bound. </a:t>
            </a:r>
          </a:p>
          <a:p>
            <a:pPr lvl="0">
              <a:defRPr sz="1800"/>
            </a:pPr>
            <a:r>
              <a:rPr sz="5200" dirty="0">
                <a:solidFill>
                  <a:srgbClr val="53585F"/>
                </a:solidFill>
                <a:latin typeface="Mission Gothic Regular"/>
                <a:ea typeface="Mission Gothic Regular"/>
                <a:cs typeface="Mission Gothic Regular"/>
                <a:sym typeface="Mission Gothic Regular"/>
              </a:rPr>
              <a:t>Check out the </a:t>
            </a:r>
            <a:r>
              <a:rPr sz="5200" dirty="0" err="1">
                <a:solidFill>
                  <a:srgbClr val="53585F"/>
                </a:solidFill>
                <a:latin typeface="Mission Gothic Regular"/>
                <a:ea typeface="Mission Gothic Regular"/>
                <a:cs typeface="Mission Gothic Regular"/>
                <a:sym typeface="Mission Gothic Regular"/>
              </a:rPr>
              <a:t>youtube</a:t>
            </a:r>
            <a:r>
              <a:rPr sz="5200" dirty="0">
                <a:solidFill>
                  <a:srgbClr val="53585F"/>
                </a:solidFill>
                <a:latin typeface="Mission Gothic Regular"/>
                <a:ea typeface="Mission Gothic Regular"/>
                <a:cs typeface="Mission Gothic Regular"/>
                <a:sym typeface="Mission Gothic Regular"/>
              </a:rPr>
              <a:t> clip under this topic on how to create SMART goals. </a:t>
            </a:r>
          </a:p>
          <a:p>
            <a:pPr lvl="0">
              <a:defRPr sz="1800"/>
            </a:pPr>
            <a:r>
              <a:rPr sz="5200" dirty="0">
                <a:solidFill>
                  <a:srgbClr val="53585F"/>
                </a:solidFill>
                <a:latin typeface="Mission Gothic Regular"/>
                <a:ea typeface="Mission Gothic Regular"/>
                <a:cs typeface="Mission Gothic Regular"/>
                <a:sym typeface="Mission Gothic Regular"/>
              </a:rPr>
              <a:t>An example of a SMART study goal would be ‘Read chapter 3 history textbook, create mind-map of key points in one hour.’</a:t>
            </a:r>
          </a:p>
          <a:p>
            <a:pPr lvl="0">
              <a:defRPr sz="1800"/>
            </a:pPr>
            <a:r>
              <a:rPr sz="5200" dirty="0">
                <a:solidFill>
                  <a:srgbClr val="53585F"/>
                </a:solidFill>
                <a:latin typeface="Mission Gothic Regular"/>
                <a:ea typeface="Mission Gothic Regular"/>
                <a:cs typeface="Mission Gothic Regular"/>
                <a:sym typeface="Mission Gothic Regular"/>
              </a:rPr>
              <a:t>Clip</a:t>
            </a:r>
            <a:r>
              <a:rPr sz="5200" dirty="0" smtClean="0">
                <a:solidFill>
                  <a:srgbClr val="53585F"/>
                </a:solidFill>
                <a:latin typeface="Mission Gothic Regular"/>
                <a:ea typeface="Mission Gothic Regular"/>
                <a:cs typeface="Mission Gothic Regular"/>
                <a:sym typeface="Mission Gothic Regular"/>
              </a:rPr>
              <a:t>:</a:t>
            </a:r>
            <a:r>
              <a:rPr lang="en-IE" dirty="0">
                <a:solidFill>
                  <a:srgbClr val="53585F"/>
                </a:solidFill>
                <a:latin typeface="Mission Gothic Regular"/>
                <a:ea typeface="Mission Gothic Regular"/>
                <a:cs typeface="Mission Gothic Regular"/>
                <a:sym typeface="Mission Gothic Regular"/>
              </a:rPr>
              <a:t> </a:t>
            </a:r>
            <a:r>
              <a:rPr lang="en-IE" sz="4400" dirty="0">
                <a:solidFill>
                  <a:srgbClr val="53585F"/>
                </a:solidFill>
                <a:latin typeface="Mission Gothic Regular"/>
                <a:ea typeface="Mission Gothic Regular"/>
                <a:cs typeface="Mission Gothic Regular"/>
                <a:sym typeface="Mission Gothic Regular"/>
                <a:hlinkClick r:id="rId2"/>
              </a:rPr>
              <a:t>https://www.youtube.com/watch?v=1-SvuFIQjK8</a:t>
            </a:r>
            <a:endParaRPr sz="4400" u="sng" dirty="0">
              <a:solidFill>
                <a:srgbClr val="53585F"/>
              </a:solidFill>
              <a:latin typeface="Mission Gothic Regular"/>
              <a:ea typeface="Mission Gothic Regular"/>
              <a:cs typeface="Mission Gothic Regular"/>
              <a:sym typeface="Mission Gothic Regular"/>
              <a:hlinkClick r:id="rId3"/>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prstGeom prst="rect">
            <a:avLst/>
          </a:prstGeom>
        </p:spPr>
        <p:txBody>
          <a:bodyPr/>
          <a:lstStyle>
            <a:lvl1pPr>
              <a:defRPr sz="8000">
                <a:solidFill>
                  <a:srgbClr val="526D7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8"/>
                </a:solidFill>
              </a:rPr>
              <a:t>TO-DO LISTS</a:t>
            </a:r>
          </a:p>
        </p:txBody>
      </p:sp>
      <p:sp>
        <p:nvSpPr>
          <p:cNvPr id="110" name="Shape 110"/>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A great way to plan out your SMART goals is to create a To-Do list. </a:t>
            </a:r>
          </a:p>
          <a:p>
            <a:pPr lvl="0">
              <a:defRPr sz="1800"/>
            </a:pPr>
            <a:r>
              <a:rPr sz="5200">
                <a:solidFill>
                  <a:srgbClr val="53585F"/>
                </a:solidFill>
                <a:latin typeface="Mission Gothic Regular"/>
                <a:ea typeface="Mission Gothic Regular"/>
                <a:cs typeface="Mission Gothic Regular"/>
                <a:sym typeface="Mission Gothic Regular"/>
              </a:rPr>
              <a:t>A To-Do list is a very simple device – you just list all the things you have to do on a given day or perhaps week. </a:t>
            </a:r>
          </a:p>
          <a:p>
            <a:pPr lvl="0">
              <a:defRPr sz="1800"/>
            </a:pPr>
            <a:r>
              <a:rPr sz="5200">
                <a:solidFill>
                  <a:srgbClr val="53585F"/>
                </a:solidFill>
                <a:latin typeface="Mission Gothic Regular"/>
                <a:ea typeface="Mission Gothic Regular"/>
                <a:cs typeface="Mission Gothic Regular"/>
                <a:sym typeface="Mission Gothic Regular"/>
              </a:rPr>
              <a:t>The key to creating an effective to-do list is that </a:t>
            </a:r>
            <a:r>
              <a:rPr sz="5200">
                <a:solidFill>
                  <a:srgbClr val="53585F"/>
                </a:solidFill>
                <a:latin typeface="Mission Gothic Bold"/>
                <a:ea typeface="Mission Gothic Bold"/>
                <a:cs typeface="Mission Gothic Bold"/>
                <a:sym typeface="Mission Gothic Bold"/>
              </a:rPr>
              <a:t>each item on your list will be very specific – just like a SMART goal. </a:t>
            </a:r>
            <a:endParaRPr sz="5200">
              <a:solidFill>
                <a:srgbClr val="53585F"/>
              </a:solidFill>
              <a:latin typeface="Mission Gothic Regular"/>
              <a:ea typeface="Mission Gothic Regular"/>
              <a:cs typeface="Mission Gothic Regular"/>
              <a:sym typeface="Mission Gothic Regular"/>
            </a:endParaRPr>
          </a:p>
          <a:p>
            <a:pPr lvl="0">
              <a:defRPr sz="1800"/>
            </a:pPr>
            <a:r>
              <a:rPr sz="5200">
                <a:solidFill>
                  <a:srgbClr val="53585F"/>
                </a:solidFill>
                <a:latin typeface="Mission Gothic Regular"/>
                <a:ea typeface="Mission Gothic Regular"/>
                <a:cs typeface="Mission Gothic Regular"/>
                <a:sym typeface="Mission Gothic Regular"/>
              </a:rPr>
              <a:t>Check out the youtube clip under this topic on how to create an effective To-Do list. </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lvl1pPr>
              <a:defRPr sz="8000">
                <a:solidFill>
                  <a:srgbClr val="526D7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526D78"/>
                </a:solidFill>
              </a:rPr>
              <a:t>TO-DO LIST EXCERCISE</a:t>
            </a:r>
          </a:p>
        </p:txBody>
      </p:sp>
      <p:sp>
        <p:nvSpPr>
          <p:cNvPr id="113" name="Shape 113"/>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Take some time now to create a To-Do list using SMART goals for maybe what you have to do tomorrow or even over the course of the next week. </a:t>
            </a:r>
          </a:p>
          <a:p>
            <a:pPr lvl="0">
              <a:defRPr sz="1800"/>
            </a:pPr>
            <a:r>
              <a:rPr sz="5200">
                <a:solidFill>
                  <a:srgbClr val="53585F"/>
                </a:solidFill>
                <a:latin typeface="Mission Gothic Regular"/>
                <a:ea typeface="Mission Gothic Regular"/>
                <a:cs typeface="Mission Gothic Regular"/>
                <a:sym typeface="Mission Gothic Regular"/>
              </a:rPr>
              <a:t>Now looking back at your available study time in your weekly timetable you can put the SMART goals from your To-Do list into the available study periods</a:t>
            </a:r>
          </a:p>
          <a:p>
            <a:pPr lvl="0">
              <a:defRPr sz="1800"/>
            </a:pPr>
            <a:r>
              <a:rPr sz="5200">
                <a:solidFill>
                  <a:srgbClr val="53585F"/>
                </a:solidFill>
                <a:latin typeface="Mission Gothic Regular"/>
                <a:ea typeface="Mission Gothic Regular"/>
                <a:cs typeface="Mission Gothic Regular"/>
                <a:sym typeface="Mission Gothic Regular"/>
              </a:rPr>
              <a:t>As you work through each of these tasks now you can tick them off, safe in the knowledge that you’re taking charge of your time management.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normAutofit fontScale="90000"/>
          </a:bodyPr>
          <a:lstStyle>
            <a:lvl1pPr>
              <a:defRPr sz="8000">
                <a:solidFill>
                  <a:srgbClr val="92A1A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92A1A8"/>
                </a:solidFill>
              </a:rPr>
              <a:t>INTRODUCTION: WHAT IS TIME MANAGEMENT? </a:t>
            </a:r>
          </a:p>
        </p:txBody>
      </p:sp>
      <p:sp>
        <p:nvSpPr>
          <p:cNvPr id="40" name="Shape 40"/>
          <p:cNvSpPr>
            <a:spLocks noGrp="1"/>
          </p:cNvSpPr>
          <p:nvPr>
            <p:ph type="body" idx="1"/>
          </p:nvPr>
        </p:nvSpPr>
        <p:spPr>
          <a:prstGeom prst="rect">
            <a:avLst/>
          </a:prstGeom>
        </p:spPr>
        <p:txBody>
          <a:bodyPr/>
          <a:lstStyle>
            <a:lvl1pPr algn="ctr">
              <a:defRPr sz="7100">
                <a:solidFill>
                  <a:srgbClr val="53585F"/>
                </a:solidFill>
                <a:latin typeface="Mission Gothic Regular"/>
                <a:ea typeface="Mission Gothic Regular"/>
                <a:cs typeface="Mission Gothic Regular"/>
                <a:sym typeface="Mission Gothic Regular"/>
              </a:defRPr>
            </a:lvl1pPr>
          </a:lstStyle>
          <a:p>
            <a:pPr lvl="0">
              <a:defRPr sz="1800">
                <a:solidFill>
                  <a:srgbClr val="000000"/>
                </a:solidFill>
              </a:defRPr>
            </a:pPr>
            <a:r>
              <a:rPr sz="7100">
                <a:solidFill>
                  <a:srgbClr val="53585F"/>
                </a:solidFill>
              </a:rPr>
              <a:t>Time Management is using the time available to you effectively in order to get the task done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TIME MANAGEMENT</a:t>
            </a:r>
          </a:p>
        </p:txBody>
      </p:sp>
      <p:sp>
        <p:nvSpPr>
          <p:cNvPr id="43" name="Shape 43"/>
          <p:cNvSpPr>
            <a:spLocks noGrp="1"/>
          </p:cNvSpPr>
          <p:nvPr>
            <p:ph type="body" idx="1"/>
          </p:nvPr>
        </p:nvSpPr>
        <p:spPr>
          <a:prstGeom prst="rect">
            <a:avLst/>
          </a:prstGeom>
        </p:spPr>
        <p:txBody>
          <a:bodyPr/>
          <a:lstStyle/>
          <a:p>
            <a:pPr marL="603250" lvl="0" indent="-603250" defTabSz="784225">
              <a:spcBef>
                <a:spcPts val="5600"/>
              </a:spcBef>
              <a:defRPr sz="1800"/>
            </a:pPr>
            <a:r>
              <a:rPr sz="4940">
                <a:solidFill>
                  <a:srgbClr val="53585F"/>
                </a:solidFill>
                <a:latin typeface="Mission Gothic Regular"/>
                <a:ea typeface="Mission Gothic Regular"/>
                <a:cs typeface="Mission Gothic Regular"/>
                <a:sym typeface="Mission Gothic Regular"/>
              </a:rPr>
              <a:t>The leaving Cert is a long &amp; difficult task</a:t>
            </a:r>
          </a:p>
          <a:p>
            <a:pPr marL="603250" lvl="0" indent="-603250" defTabSz="784225">
              <a:spcBef>
                <a:spcPts val="5600"/>
              </a:spcBef>
              <a:defRPr sz="1800"/>
            </a:pPr>
            <a:r>
              <a:rPr sz="4940">
                <a:solidFill>
                  <a:srgbClr val="53585F"/>
                </a:solidFill>
                <a:latin typeface="Mission Gothic Regular"/>
                <a:ea typeface="Mission Gothic Regular"/>
                <a:cs typeface="Mission Gothic Regular"/>
                <a:sym typeface="Mission Gothic Regular"/>
              </a:rPr>
              <a:t>To achieve your potential in the exam it is important to manage your time effectively by</a:t>
            </a:r>
          </a:p>
          <a:p>
            <a:pPr marL="1809750" lvl="2" indent="-603250" defTabSz="784225">
              <a:spcBef>
                <a:spcPts val="5600"/>
              </a:spcBef>
              <a:defRPr sz="1800"/>
            </a:pPr>
            <a:r>
              <a:rPr sz="4560">
                <a:solidFill>
                  <a:srgbClr val="53585F"/>
                </a:solidFill>
                <a:latin typeface="Mission Gothic Regular"/>
                <a:ea typeface="Mission Gothic Regular"/>
                <a:cs typeface="Mission Gothic Regular"/>
                <a:sym typeface="Mission Gothic Regular"/>
              </a:rPr>
              <a:t>Analysing your time</a:t>
            </a:r>
          </a:p>
          <a:p>
            <a:pPr marL="1809750" lvl="2" indent="-603250" defTabSz="784225">
              <a:spcBef>
                <a:spcPts val="5600"/>
              </a:spcBef>
              <a:defRPr sz="1800"/>
            </a:pPr>
            <a:r>
              <a:rPr sz="4560">
                <a:solidFill>
                  <a:srgbClr val="53585F"/>
                </a:solidFill>
                <a:latin typeface="Mission Gothic Regular"/>
                <a:ea typeface="Mission Gothic Regular"/>
                <a:cs typeface="Mission Gothic Regular"/>
                <a:sym typeface="Mission Gothic Regular"/>
              </a:rPr>
              <a:t>Keeping focus</a:t>
            </a:r>
          </a:p>
          <a:p>
            <a:pPr marL="1809750" lvl="2" indent="-603250" defTabSz="784225">
              <a:spcBef>
                <a:spcPts val="5600"/>
              </a:spcBef>
              <a:defRPr sz="1800"/>
            </a:pPr>
            <a:r>
              <a:rPr sz="4560">
                <a:solidFill>
                  <a:srgbClr val="53585F"/>
                </a:solidFill>
                <a:latin typeface="Mission Gothic Regular"/>
                <a:ea typeface="Mission Gothic Regular"/>
                <a:cs typeface="Mission Gothic Regular"/>
                <a:sym typeface="Mission Gothic Regular"/>
              </a:rPr>
              <a:t>Setting goals</a:t>
            </a:r>
          </a:p>
          <a:p>
            <a:pPr marL="1809750" lvl="2" indent="-603250" defTabSz="784225">
              <a:spcBef>
                <a:spcPts val="5600"/>
              </a:spcBef>
              <a:defRPr sz="1800"/>
            </a:pPr>
            <a:r>
              <a:rPr sz="4560">
                <a:solidFill>
                  <a:srgbClr val="53585F"/>
                </a:solidFill>
                <a:latin typeface="Mission Gothic Regular"/>
                <a:ea typeface="Mission Gothic Regular"/>
                <a:cs typeface="Mission Gothic Regular"/>
                <a:sym typeface="Mission Gothic Regular"/>
              </a:rPr>
              <a:t>Scheduling your time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DetectingDifficulties-01.png"/>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normAutofit fontScale="90000"/>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DETECTING DIFFICULTIES IN MANAGING YOUR TIME</a:t>
            </a:r>
          </a:p>
        </p:txBody>
      </p:sp>
      <p:sp>
        <p:nvSpPr>
          <p:cNvPr id="48" name="Shape 48"/>
          <p:cNvSpPr>
            <a:spLocks noGrp="1"/>
          </p:cNvSpPr>
          <p:nvPr>
            <p:ph type="body" idx="1"/>
          </p:nvPr>
        </p:nvSpPr>
        <p:spPr>
          <a:prstGeom prst="rect">
            <a:avLst/>
          </a:prstGeom>
        </p:spPr>
        <p:txBody>
          <a:bodyPr/>
          <a:lstStyle>
            <a:lvl1pPr>
              <a:defRPr sz="6900">
                <a:solidFill>
                  <a:srgbClr val="53585F"/>
                </a:solidFill>
                <a:latin typeface="Mission Gothic Regular"/>
                <a:ea typeface="Mission Gothic Regular"/>
                <a:cs typeface="Mission Gothic Regular"/>
                <a:sym typeface="Mission Gothic Regular"/>
              </a:defRPr>
            </a:lvl1pPr>
          </a:lstStyle>
          <a:p>
            <a:pPr lvl="0">
              <a:defRPr sz="1800">
                <a:solidFill>
                  <a:srgbClr val="000000"/>
                </a:solidFill>
              </a:defRPr>
            </a:pPr>
            <a:r>
              <a:rPr sz="6900">
                <a:solidFill>
                  <a:srgbClr val="53585F"/>
                </a:solidFill>
              </a:rPr>
              <a:t>Discuss some of the difficulties you face when trying to manage your time.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lvl1pPr>
              <a:defRPr sz="8000">
                <a:solidFill>
                  <a:srgbClr val="6D838C"/>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6D838C"/>
                </a:solidFill>
              </a:rPr>
              <a:t>DIAGNOSE YOUR DIFFICULTIES</a:t>
            </a:r>
          </a:p>
        </p:txBody>
      </p:sp>
      <p:sp>
        <p:nvSpPr>
          <p:cNvPr id="51" name="Shape 51"/>
          <p:cNvSpPr>
            <a:spLocks noGrp="1"/>
          </p:cNvSpPr>
          <p:nvPr>
            <p:ph type="body" idx="1"/>
          </p:nvPr>
        </p:nvSpPr>
        <p:spPr>
          <a:prstGeom prst="rect">
            <a:avLst/>
          </a:prstGeom>
        </p:spPr>
        <p:txBody>
          <a:bodyPr/>
          <a:lstStyle/>
          <a:p>
            <a:pPr lvl="0">
              <a:defRPr sz="1800"/>
            </a:pPr>
            <a:r>
              <a:rPr sz="5200">
                <a:solidFill>
                  <a:srgbClr val="53585F"/>
                </a:solidFill>
                <a:latin typeface="Mission Gothic Regular"/>
                <a:ea typeface="Mission Gothic Regular"/>
                <a:cs typeface="Mission Gothic Regular"/>
                <a:sym typeface="Mission Gothic Regular"/>
              </a:rPr>
              <a:t>In order to manage your time more effectively it is important to analyse where you are wasting time.</a:t>
            </a:r>
          </a:p>
          <a:p>
            <a:pPr lvl="0">
              <a:defRPr sz="1800"/>
            </a:pPr>
            <a:r>
              <a:rPr sz="5200">
                <a:solidFill>
                  <a:srgbClr val="53585F"/>
                </a:solidFill>
                <a:latin typeface="Mission Gothic Regular"/>
                <a:ea typeface="Mission Gothic Regular"/>
                <a:cs typeface="Mission Gothic Regular"/>
                <a:sym typeface="Mission Gothic Regular"/>
              </a:rPr>
              <a:t>To do this we can utilise the R-A-C method</a:t>
            </a:r>
          </a:p>
          <a:p>
            <a:pPr lvl="3">
              <a:defRPr sz="1800"/>
            </a:pPr>
            <a:r>
              <a:rPr sz="5200">
                <a:solidFill>
                  <a:srgbClr val="53585F"/>
                </a:solidFill>
                <a:latin typeface="Mission Gothic Bold"/>
                <a:ea typeface="Mission Gothic Bold"/>
                <a:cs typeface="Mission Gothic Bold"/>
                <a:sym typeface="Mission Gothic Bold"/>
              </a:rPr>
              <a:t>Record</a:t>
            </a:r>
          </a:p>
          <a:p>
            <a:pPr lvl="3">
              <a:defRPr sz="1800"/>
            </a:pPr>
            <a:r>
              <a:rPr sz="5200">
                <a:solidFill>
                  <a:srgbClr val="53585F"/>
                </a:solidFill>
                <a:latin typeface="Mission Gothic Bold"/>
                <a:ea typeface="Mission Gothic Bold"/>
                <a:cs typeface="Mission Gothic Bold"/>
                <a:sym typeface="Mission Gothic Bold"/>
              </a:rPr>
              <a:t>Analyse</a:t>
            </a:r>
          </a:p>
          <a:p>
            <a:pPr lvl="3">
              <a:defRPr sz="1800"/>
            </a:pPr>
            <a:r>
              <a:rPr sz="5200">
                <a:solidFill>
                  <a:srgbClr val="53585F"/>
                </a:solidFill>
                <a:latin typeface="Mission Gothic Bold"/>
                <a:ea typeface="Mission Gothic Bold"/>
                <a:cs typeface="Mission Gothic Bold"/>
                <a:sym typeface="Mission Gothic Bold"/>
              </a:rPr>
              <a:t>Change</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lvl1pPr>
              <a:defRPr sz="8000">
                <a:solidFill>
                  <a:srgbClr val="92A1A8"/>
                </a:solidFill>
                <a:latin typeface="Mission Gothic Bold"/>
                <a:ea typeface="Mission Gothic Bold"/>
                <a:cs typeface="Mission Gothic Bold"/>
                <a:sym typeface="Mission Gothic Bold"/>
              </a:defRPr>
            </a:lvl1pPr>
          </a:lstStyle>
          <a:p>
            <a:pPr lvl="0">
              <a:defRPr sz="1800">
                <a:solidFill>
                  <a:srgbClr val="000000"/>
                </a:solidFill>
              </a:defRPr>
            </a:pPr>
            <a:r>
              <a:rPr sz="8000">
                <a:solidFill>
                  <a:srgbClr val="92A1A8"/>
                </a:solidFill>
              </a:rPr>
              <a:t>R-A-C METHOD</a:t>
            </a:r>
          </a:p>
        </p:txBody>
      </p:sp>
      <p:sp>
        <p:nvSpPr>
          <p:cNvPr id="54" name="Shape 54"/>
          <p:cNvSpPr>
            <a:spLocks noGrp="1"/>
          </p:cNvSpPr>
          <p:nvPr>
            <p:ph type="body" idx="1"/>
          </p:nvPr>
        </p:nvSpPr>
        <p:spPr>
          <a:prstGeom prst="rect">
            <a:avLst/>
          </a:prstGeom>
        </p:spPr>
        <p:txBody>
          <a:bodyPr/>
          <a:lstStyle/>
          <a:p>
            <a:pPr lvl="0">
              <a:defRPr sz="1800"/>
            </a:pPr>
            <a:r>
              <a:rPr sz="5200" dirty="0">
                <a:solidFill>
                  <a:srgbClr val="53585F"/>
                </a:solidFill>
                <a:latin typeface="Mission Gothic Regular"/>
                <a:ea typeface="Mission Gothic Regular"/>
                <a:cs typeface="Mission Gothic Regular"/>
                <a:sym typeface="Mission Gothic Regular"/>
              </a:rPr>
              <a:t>Check out this Video that shows you how to use the R-A-C method.</a:t>
            </a:r>
          </a:p>
          <a:p>
            <a:pPr lvl="1">
              <a:defRPr sz="1800"/>
            </a:pPr>
            <a:r>
              <a:rPr sz="5200" u="sng" dirty="0">
                <a:solidFill>
                  <a:srgbClr val="53585F"/>
                </a:solidFill>
                <a:latin typeface="Mission Gothic Regular"/>
                <a:ea typeface="Mission Gothic Regular"/>
                <a:cs typeface="Mission Gothic Regular"/>
                <a:sym typeface="Mission Gothic Regular"/>
                <a:hlinkClick r:id="rId2"/>
              </a:rPr>
              <a:t>RAC Explained</a:t>
            </a:r>
            <a:endParaRPr sz="5200" dirty="0">
              <a:solidFill>
                <a:srgbClr val="53585F"/>
              </a:solidFill>
              <a:latin typeface="Mission Gothic Regular"/>
              <a:ea typeface="Mission Gothic Regular"/>
              <a:cs typeface="Mission Gothic Regular"/>
              <a:sym typeface="Mission Gothic Regular"/>
            </a:endParaRPr>
          </a:p>
          <a:p>
            <a:pPr lvl="1">
              <a:defRPr sz="1800"/>
            </a:pPr>
            <a:r>
              <a:rPr sz="5200" dirty="0">
                <a:solidFill>
                  <a:srgbClr val="53585F"/>
                </a:solidFill>
                <a:latin typeface="Mission Gothic Regular"/>
                <a:ea typeface="Mission Gothic Regular"/>
                <a:cs typeface="Mission Gothic Regular"/>
                <a:sym typeface="Mission Gothic Regular"/>
              </a:rPr>
              <a:t>and the handout that accompanies it!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reventing Procrastination-01.png"/>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33C4D8-7859-413D-AC37-C74BFD17760D}"/>
</file>

<file path=customXml/itemProps2.xml><?xml version="1.0" encoding="utf-8"?>
<ds:datastoreItem xmlns:ds="http://schemas.openxmlformats.org/officeDocument/2006/customXml" ds:itemID="{BB7AE5DA-896E-4269-BFF9-D160B4F9282A}"/>
</file>

<file path=customXml/itemProps3.xml><?xml version="1.0" encoding="utf-8"?>
<ds:datastoreItem xmlns:ds="http://schemas.openxmlformats.org/officeDocument/2006/customXml" ds:itemID="{00116690-5400-4C3F-B5B2-DE49E9465718}"/>
</file>

<file path=docProps/app.xml><?xml version="1.0" encoding="utf-8"?>
<Properties xmlns="http://schemas.openxmlformats.org/officeDocument/2006/extended-properties" xmlns:vt="http://schemas.openxmlformats.org/officeDocument/2006/docPropsVTypes">
  <TotalTime>17</TotalTime>
  <Words>1529</Words>
  <Application>Microsoft Office PowerPoint</Application>
  <PresentationFormat>Custom</PresentationFormat>
  <Paragraphs>118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White</vt:lpstr>
      <vt:lpstr>PowerPoint Presentation</vt:lpstr>
      <vt:lpstr>WHAT WE WILL COVER</vt:lpstr>
      <vt:lpstr>INTRODUCTION: WHAT IS TIME MANAGEMENT? </vt:lpstr>
      <vt:lpstr>TIME MANAGEMENT</vt:lpstr>
      <vt:lpstr>PowerPoint Presentation</vt:lpstr>
      <vt:lpstr>DETECTING DIFFICULTIES IN MANAGING YOUR TIME</vt:lpstr>
      <vt:lpstr>DIAGNOSE YOUR DIFFICULTIES</vt:lpstr>
      <vt:lpstr>R-A-C METHOD</vt:lpstr>
      <vt:lpstr>PowerPoint Presentation</vt:lpstr>
      <vt:lpstr>WHAT IS PROCRASTINATION?</vt:lpstr>
      <vt:lpstr>WHY DO WE PROCRASTINATE?</vt:lpstr>
      <vt:lpstr>STRATEGIES TO PREVENT PROCRASTINATION</vt:lpstr>
      <vt:lpstr>3 STRATEGIES IN DETAIL</vt:lpstr>
      <vt:lpstr>THE SALAMI TECHNIQUE</vt:lpstr>
      <vt:lpstr>THE SALAMI TECHNIQUE EXAMPLE</vt:lpstr>
      <vt:lpstr>2. MAKING COMMITMENTS</vt:lpstr>
      <vt:lpstr>REWARD YOURSELF</vt:lpstr>
      <vt:lpstr>PowerPoint Presentation</vt:lpstr>
      <vt:lpstr>PLANNING YOUR TIME</vt:lpstr>
      <vt:lpstr>YEAR TIMETABLE</vt:lpstr>
      <vt:lpstr>WEEKLY TIMETABLE</vt:lpstr>
      <vt:lpstr>WEEKLY TIMETABLE</vt:lpstr>
      <vt:lpstr>WEEKLY TIMETABLE</vt:lpstr>
      <vt:lpstr>PowerPoint Presentation</vt:lpstr>
      <vt:lpstr>PowerPoint Presentation</vt:lpstr>
      <vt:lpstr>GOAL SETTING</vt:lpstr>
      <vt:lpstr>SMART GOALS</vt:lpstr>
      <vt:lpstr>TO-DO LISTS</vt:lpstr>
      <vt:lpstr>TO-DO LIST EXCERCISE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Darran Heaney</dc:creator>
  <cp:lastModifiedBy>Dublin City University</cp:lastModifiedBy>
  <cp:revision>8</cp:revision>
  <dcterms:modified xsi:type="dcterms:W3CDTF">2015-08-27T14:58:09Z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