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61" r:id="rId4"/>
    <p:sldId id="262" r:id="rId5"/>
    <p:sldId id="265" r:id="rId6"/>
    <p:sldId id="26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2F8"/>
    <a:srgbClr val="2C91DE"/>
    <a:srgbClr val="40A5DD"/>
    <a:srgbClr val="2475B3"/>
    <a:srgbClr val="306AB3"/>
    <a:srgbClr val="3E73B3"/>
    <a:srgbClr val="466DB3"/>
    <a:srgbClr val="4881B3"/>
    <a:srgbClr val="4786B3"/>
    <a:srgbClr val="397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640"/>
  </p:normalViewPr>
  <p:slideViewPr>
    <p:cSldViewPr snapToGrid="0" snapToObjects="1">
      <p:cViewPr>
        <p:scale>
          <a:sx n="77" d="100"/>
          <a:sy n="77" d="100"/>
        </p:scale>
        <p:origin x="-80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E1E4FF-56F2-B745-9919-FB2A8CA8D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E02C0E-B260-7E4F-89D5-127BDD985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6CCA08-642B-2843-A978-5ECA9678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4E8251-04FE-B845-A78E-50953C26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F6789C-4AC0-4E48-95FF-1568C11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1BA3F-29CA-8B41-B7B4-D8AF132D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30F1D77-9DE6-D84F-BECA-97CDB9C2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316078-6F3F-A346-B0E2-A9F8C8BD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D677EF-FEC6-5248-A275-D3A15C61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A8EB8-080E-0B4A-B6CE-A36E2D53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57B5B57-6AC1-1C49-9A95-86195BACD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5435D9-6560-E245-AD67-C51D0B0D3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6636C4-1FD8-914C-AC89-B631C77D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BBCC8E-6011-9844-B6CF-54AC77D7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3A2807-52DD-A14F-BAEC-BAF55FB0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70353B-5805-8043-AF6E-7452B1C0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4F2694-65FD-0041-AE8C-F9E1C2F6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1A26CF-E6DE-AE43-9A8A-43FAC0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0C61B6-C767-9046-B593-0FA4387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824642-C8CB-AC4A-A18E-4A7872D3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3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9033B-CE3B-E144-9271-6B113D9A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138344-8B0F-0245-B544-B9C4C62E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34B89-BFEA-5C45-A836-8967E623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B1B7A-666D-894F-824C-B8FFC9A9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7CF76D-AB37-F94D-A353-FAB159D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2F2D87-EA6E-6040-9E43-C4E158A7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10AD5-A95D-0F47-9F69-4EA06F03E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18FA1C-D32D-5143-A669-D24326B0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861435-9368-D443-9663-1DC73FD8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6FF516-7F25-AB47-87B9-60D79CC4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749C87-8565-A749-82E0-C46845AE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48B3D-B8E3-CB46-AE23-F2531FBF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0E56F3-0A05-EB4F-AAD7-DFC1E502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406FB9-426A-E843-9202-3A75F01C6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1C6405-DF60-EE4A-B360-4AC1E50C3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EF7B83-D165-5C4B-BAB2-46DADC428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E40EA0-6211-F043-89A9-47654EC6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5822CF-082F-B64F-9701-8AC58C8A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432F048-E77A-534B-921E-4B677EA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D9D94E-F1A1-034F-A752-7045AC5B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905F97-AD47-974A-B690-FB04072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E5B902-6FAE-9D42-9B69-239962DC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4F1C5B-0B0D-B74F-8515-5D08584E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6C643E0-39E0-2E40-8872-0793EADA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3E4D118-56BD-3649-8CE8-85A985B3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9B9859-D9FD-3D49-9B68-4AD57481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D50B1-7C51-9440-BDF6-7E917DD2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D48D8-D941-984C-B4D7-BA1E4CE6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B3F253-D94F-4A4C-A9F1-D8B7E4E4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EA3517-90C9-5B44-BE8E-521B3D22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1A34B8-6179-4441-8338-72F06F63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4117C9-C28A-FC4F-8775-4E0EC60B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BCAB09-6783-EF4D-B605-1E9C0E6F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91436A6-F852-144F-8B66-0F49B4C42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F77014-FA4F-254F-B69C-2146F6F1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3EEB5F-F94D-7A49-8ED4-EE31F367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A11BCD-3D8F-EE42-A01C-74FFF30C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14BFCF-7E00-0743-9965-3D3B75CA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F3D8E60-2094-9641-8D2B-0B67B670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F8910-2025-9E48-BE60-4D31035C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0E715C-D6A5-7B47-A5D3-6B7EFA40B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1197-C027-8B42-8EBA-4FF4AFAAC8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227DA0-E7D1-B843-A9E2-BE1BB7DA4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00800A-8C23-7D43-8E94-072E72B56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0F88-0838-E64F-9142-2CC1AB26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acto6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355"/>
            <a:ext cx="10515600" cy="59122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solidFill>
                  <a:srgbClr val="2FA2F8"/>
                </a:solidFill>
                <a:latin typeface="Futura Medium"/>
              </a:rPr>
              <a:t>Health Software for Bluetooth enabled Medical Devices</a:t>
            </a:r>
            <a:endParaRPr lang="en-US" sz="2400" b="1" dirty="0">
              <a:solidFill>
                <a:srgbClr val="2FA2F8"/>
              </a:solidFill>
              <a:latin typeface="Futura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15920"/>
            <a:ext cx="5181600" cy="45284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400" dirty="0" smtClean="0">
                <a:latin typeface="Futura Medium"/>
              </a:rPr>
              <a:t>SOFTWARE for Bluetooth enabled medical devices</a:t>
            </a:r>
          </a:p>
          <a:p>
            <a:r>
              <a:rPr lang="en-IN" sz="1400" dirty="0" smtClean="0">
                <a:latin typeface="Futura Medium"/>
              </a:rPr>
              <a:t>Software helps to keep repository of health records of the patient.</a:t>
            </a:r>
          </a:p>
          <a:p>
            <a:r>
              <a:rPr lang="en-IN" sz="1400" dirty="0" smtClean="0">
                <a:latin typeface="Futura Medium"/>
              </a:rPr>
              <a:t>This software can be used as a tool to detect diseases in early stage.</a:t>
            </a:r>
          </a:p>
          <a:p>
            <a:r>
              <a:rPr lang="en-IN" sz="1400" dirty="0">
                <a:latin typeface="Futura Medium"/>
              </a:rPr>
              <a:t>Plan to introduce this in the villages of Karnataka to track the health of the villagers</a:t>
            </a:r>
            <a:r>
              <a:rPr lang="en-IN" sz="1400" dirty="0" smtClean="0">
                <a:latin typeface="Futura Medium"/>
              </a:rPr>
              <a:t>.</a:t>
            </a:r>
          </a:p>
          <a:p>
            <a:r>
              <a:rPr lang="en-IN" sz="1400" dirty="0" smtClean="0">
                <a:latin typeface="Futura Medium"/>
              </a:rPr>
              <a:t>Software can be customized for tracking other diseases like cancer, pregnancy tests etc. </a:t>
            </a:r>
            <a:endParaRPr lang="en-IN" sz="1400" dirty="0">
              <a:latin typeface="Futura Medium"/>
            </a:endParaRPr>
          </a:p>
          <a:p>
            <a:r>
              <a:rPr lang="en-IN" sz="1400" dirty="0" smtClean="0">
                <a:latin typeface="Futura Medium"/>
              </a:rPr>
              <a:t>We would be the contact point for Gram </a:t>
            </a:r>
            <a:r>
              <a:rPr lang="en-IN" sz="1400" dirty="0" err="1" smtClean="0">
                <a:latin typeface="Futura Medium"/>
              </a:rPr>
              <a:t>Panchayat</a:t>
            </a:r>
            <a:r>
              <a:rPr lang="en-IN" sz="1400" dirty="0" smtClean="0">
                <a:latin typeface="Futura Medium"/>
              </a:rPr>
              <a:t> for any support required for devices or software.</a:t>
            </a:r>
          </a:p>
          <a:p>
            <a:pPr marL="0" indent="0">
              <a:buNone/>
            </a:pPr>
            <a:endParaRPr lang="en-IN" sz="1400" dirty="0" smtClean="0">
              <a:latin typeface="Futura Medium"/>
            </a:endParaRPr>
          </a:p>
          <a:p>
            <a:endParaRPr lang="en-US" sz="1400" dirty="0">
              <a:latin typeface="Futura Medium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15921"/>
            <a:ext cx="5181600" cy="45284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500" dirty="0">
                <a:latin typeface="Futura Medium"/>
              </a:rPr>
              <a:t>SENSOR </a:t>
            </a:r>
            <a:r>
              <a:rPr lang="en-IN" sz="1500" dirty="0" smtClean="0">
                <a:latin typeface="Futura Medium"/>
              </a:rPr>
              <a:t>based Fever Detector</a:t>
            </a:r>
            <a:endParaRPr lang="en-IN" sz="1500" dirty="0">
              <a:latin typeface="Futura Medium"/>
            </a:endParaRPr>
          </a:p>
          <a:p>
            <a:r>
              <a:rPr lang="en-IN" sz="1500" dirty="0">
                <a:latin typeface="Futura Medium"/>
              </a:rPr>
              <a:t>We also wish to introduce sensor based fever detecting devise which can be deployed at the entrance of all large private and government buildings, banks, airports, railway </a:t>
            </a:r>
            <a:r>
              <a:rPr lang="en-IN" sz="1500" dirty="0" smtClean="0">
                <a:latin typeface="Futura Medium"/>
              </a:rPr>
              <a:t>stations, hospitals, shopping malls </a:t>
            </a:r>
            <a:r>
              <a:rPr lang="en-IN" sz="1500" dirty="0">
                <a:latin typeface="Futura Medium"/>
              </a:rPr>
              <a:t>etc. </a:t>
            </a:r>
          </a:p>
          <a:p>
            <a:r>
              <a:rPr lang="en-IN" sz="1500" dirty="0">
                <a:latin typeface="Futura Medium"/>
              </a:rPr>
              <a:t>No manual intervention required.</a:t>
            </a:r>
          </a:p>
          <a:p>
            <a:r>
              <a:rPr lang="en-IN" sz="1500" dirty="0">
                <a:latin typeface="Futura Medium"/>
              </a:rPr>
              <a:t>Works like CCTV but detects the person having fever</a:t>
            </a:r>
            <a:r>
              <a:rPr lang="en-IN" sz="1500" dirty="0" smtClean="0">
                <a:latin typeface="Futura Medium"/>
              </a:rPr>
              <a:t>.</a:t>
            </a:r>
          </a:p>
          <a:p>
            <a:r>
              <a:rPr lang="en-IN" sz="1500" dirty="0" smtClean="0">
                <a:latin typeface="Futura Medium"/>
              </a:rPr>
              <a:t>Plug &amp; Play. No installation required.</a:t>
            </a:r>
            <a:endParaRPr lang="en-IN" sz="1500" dirty="0">
              <a:latin typeface="Futura Medium"/>
            </a:endParaRPr>
          </a:p>
          <a:p>
            <a:r>
              <a:rPr lang="en-US" sz="1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www.youtube.cacto6o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842707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Futura Medium"/>
              </a:rPr>
              <a:t>We have collaborated with </a:t>
            </a:r>
            <a:r>
              <a:rPr lang="en-IN" dirty="0" smtClean="0">
                <a:latin typeface="Futura Medium"/>
              </a:rPr>
              <a:t>XYZ company to </a:t>
            </a:r>
            <a:r>
              <a:rPr lang="en-IN" dirty="0">
                <a:latin typeface="Futura Medium"/>
              </a:rPr>
              <a:t>provide health care software through blue tooth enabled technology. </a:t>
            </a:r>
          </a:p>
        </p:txBody>
      </p:sp>
    </p:spTree>
    <p:extLst>
      <p:ext uri="{BB962C8B-B14F-4D97-AF65-F5344CB8AC3E}">
        <p14:creationId xmlns:p14="http://schemas.microsoft.com/office/powerpoint/2010/main" val="40540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44A6C38-6BB0-044C-BFFA-1157750E9C23}"/>
              </a:ext>
            </a:extLst>
          </p:cNvPr>
          <p:cNvSpPr txBox="1"/>
          <p:nvPr/>
        </p:nvSpPr>
        <p:spPr>
          <a:xfrm>
            <a:off x="516194" y="265471"/>
            <a:ext cx="855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475B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Business Proposition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5A8B46A-4C29-CD4D-808A-46E75F161E21}"/>
              </a:ext>
            </a:extLst>
          </p:cNvPr>
          <p:cNvSpPr/>
          <p:nvPr/>
        </p:nvSpPr>
        <p:spPr>
          <a:xfrm>
            <a:off x="516194" y="1271802"/>
            <a:ext cx="4424516" cy="2739759"/>
          </a:xfrm>
          <a:prstGeom prst="rect">
            <a:avLst/>
          </a:prstGeom>
          <a:solidFill>
            <a:srgbClr val="247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Problem Statement: 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a post COVID-19 world, the impact of epidemics and pandemics assumes prominence and has far reaching consequences into the social and economic fabrics of a nation.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Governments need to ensure sweeping changes to proactively monitor and pre-empt social scale medical adversities.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E1D480E-A59B-B64D-BA17-E1E65C9E6543}"/>
              </a:ext>
            </a:extLst>
          </p:cNvPr>
          <p:cNvSpPr/>
          <p:nvPr/>
        </p:nvSpPr>
        <p:spPr>
          <a:xfrm>
            <a:off x="5220929" y="1271800"/>
            <a:ext cx="6563032" cy="5158497"/>
          </a:xfrm>
          <a:prstGeom prst="rect">
            <a:avLst/>
          </a:prstGeom>
          <a:solidFill>
            <a:srgbClr val="40A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Solution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population health analytics platform for the state of </a:t>
            </a:r>
            <a:r>
              <a:rPr lang="en-US" sz="1400" dirty="0" smtClean="0">
                <a:latin typeface="Futura Medium" panose="020B0602020204020303" pitchFamily="34" charset="-79"/>
                <a:cs typeface="Futura Medium" panose="020B0602020204020303" pitchFamily="34" charset="-79"/>
              </a:rPr>
              <a:t>Himachal. </a:t>
            </a: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major tool for preventative diagnostics and a cornerstone for citizen healthcare initiatives by the Govt. of </a:t>
            </a:r>
            <a:r>
              <a:rPr lang="en-US" sz="1400" dirty="0" smtClean="0">
                <a:latin typeface="Futura Medium" panose="020B0602020204020303" pitchFamily="34" charset="-79"/>
                <a:cs typeface="Futura Medium" panose="020B0602020204020303" pitchFamily="34" charset="-79"/>
              </a:rPr>
              <a:t>Himachal.</a:t>
            </a:r>
            <a:endParaRPr lang="en-US" sz="1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Connected devices and monitoring platform to be procured by state govt. and issued to relevant population subsets through state distribution networks including govt. health centers, schools and municipalities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Captures diagnostics from remote patients, avoids overpopulation at physical diagnostic centers and saves cost of travel.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 monitoring and symptoms tracking will help prevent epidemics and save crores of rupees in health disaster management and associated economic fallouts.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Beneficial for health monitoring of Rajasthan’s remote rural population spread as well as densely populated town centers and compliant to Health Standards.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Real-time data availability to monitor epidemics, health and weather data visually.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6408E08-C005-BA43-A6DF-262470FA8229}"/>
              </a:ext>
            </a:extLst>
          </p:cNvPr>
          <p:cNvSpPr/>
          <p:nvPr/>
        </p:nvSpPr>
        <p:spPr>
          <a:xfrm>
            <a:off x="516194" y="4118242"/>
            <a:ext cx="4424516" cy="2312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Product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Futura Medium" panose="020B0602020204020303" pitchFamily="34" charset="-79"/>
                <a:cs typeface="Futura Medium" panose="020B0602020204020303" pitchFamily="34" charset="-79"/>
              </a:rPr>
              <a:t>TEBP</a:t>
            </a:r>
            <a:r>
              <a:rPr lang="en-US" sz="1400" baseline="30000" dirty="0" smtClean="0">
                <a:latin typeface="Futura Medium" panose="020B0602020204020303" pitchFamily="34" charset="-79"/>
                <a:cs typeface="Futura Medium" panose="020B0602020204020303" pitchFamily="34" charset="-79"/>
              </a:rPr>
              <a:t>®</a:t>
            </a:r>
            <a:r>
              <a:rPr lang="en-US" sz="1400" dirty="0" smtClean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Bluetooth “connected” thermometer linked to proprietary cloud-based telehealth tracking platform.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Scalable to include other “connected” diagnostic devices and customizable to customer specific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40671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44A6C38-6BB0-044C-BFFA-1157750E9C23}"/>
              </a:ext>
            </a:extLst>
          </p:cNvPr>
          <p:cNvSpPr txBox="1"/>
          <p:nvPr/>
        </p:nvSpPr>
        <p:spPr>
          <a:xfrm>
            <a:off x="514800" y="265471"/>
            <a:ext cx="11159612" cy="611312"/>
          </a:xfrm>
          <a:prstGeom prst="rect">
            <a:avLst/>
          </a:prstGeom>
          <a:noFill/>
        </p:spPr>
        <p:txBody>
          <a:bodyPr wrap="square" tIns="72000" rtlCol="0" anchor="t">
            <a:spAutoFit/>
          </a:bodyPr>
          <a:lstStyle/>
          <a:p>
            <a:r>
              <a:rPr lang="en-US" sz="3200" b="1" dirty="0" smtClean="0">
                <a:solidFill>
                  <a:srgbClr val="2475B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TEBP  </a:t>
            </a:r>
            <a:r>
              <a:rPr lang="en-US" sz="3200" b="1" dirty="0">
                <a:solidFill>
                  <a:srgbClr val="2475B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primary population health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968D3F-5703-7746-B8CE-464885AE5150}"/>
              </a:ext>
            </a:extLst>
          </p:cNvPr>
          <p:cNvSpPr txBox="1"/>
          <p:nvPr/>
        </p:nvSpPr>
        <p:spPr>
          <a:xfrm>
            <a:off x="2252134" y="345853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>
                <a:solidFill>
                  <a:srgbClr val="2475B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®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745965-5595-914A-92BA-9096DE2782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07740"/>
            <a:ext cx="3015303" cy="3972670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="" xmlns:a16="http://schemas.microsoft.com/office/drawing/2014/main" id="{21587FB8-8476-BF40-ACC6-4FA01EE29079}"/>
              </a:ext>
            </a:extLst>
          </p:cNvPr>
          <p:cNvSpPr txBox="1"/>
          <p:nvPr/>
        </p:nvSpPr>
        <p:spPr>
          <a:xfrm>
            <a:off x="3099968" y="2689789"/>
            <a:ext cx="4175494" cy="3208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DIGITALISATION </a:t>
            </a:r>
            <a:r>
              <a:rPr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VITALS </a:t>
            </a:r>
            <a:r>
              <a:rPr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FROM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“SENSOR TO</a:t>
            </a:r>
            <a:r>
              <a:rPr lang="en-NZ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CLOUD” </a:t>
            </a:r>
            <a:r>
              <a:rPr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(COMPLIANT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DIGITAL HEALTH</a:t>
            </a:r>
            <a:r>
              <a:rPr sz="1400" b="1" spc="-9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RECORD)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Bluetooth sensor</a:t>
            </a:r>
            <a:r>
              <a:rPr sz="14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digitalisation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 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development 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iOS and</a:t>
            </a:r>
            <a:r>
              <a:rPr sz="14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Android</a:t>
            </a: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Back-end 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customi</a:t>
            </a:r>
            <a:r>
              <a:rPr lang="en-AU"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sation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AU"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</a:t>
            </a:r>
            <a:r>
              <a:rPr sz="14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Cloud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Web</a:t>
            </a:r>
            <a:r>
              <a:rPr sz="14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development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Bluetooth simulator</a:t>
            </a:r>
            <a:r>
              <a:rPr sz="14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development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Analyse of vital</a:t>
            </a:r>
            <a:r>
              <a:rPr sz="14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parameter</a:t>
            </a:r>
            <a:r>
              <a:rPr lang="en-AU" sz="1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12700" marR="63627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SUPPORT</a:t>
            </a:r>
            <a:r>
              <a:rPr lang="en-AU"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ING</a:t>
            </a:r>
            <a:r>
              <a:rPr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SAFE AND ACCURATE MEDICAL</a:t>
            </a:r>
            <a:r>
              <a:rPr lang="en-NZ"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AND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LIFESTYLE</a:t>
            </a:r>
            <a:r>
              <a:rPr sz="14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sz="1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INTERVENTIONS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4ECD89-4960-1E45-9965-2E577FF62530}"/>
              </a:ext>
            </a:extLst>
          </p:cNvPr>
          <p:cNvSpPr/>
          <p:nvPr/>
        </p:nvSpPr>
        <p:spPr>
          <a:xfrm>
            <a:off x="7501161" y="2188150"/>
            <a:ext cx="3827240" cy="4212650"/>
          </a:xfrm>
          <a:prstGeom prst="rect">
            <a:avLst/>
          </a:prstGeom>
          <a:solidFill>
            <a:srgbClr val="2C9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ts val="1630"/>
              </a:lnSpc>
              <a:spcBef>
                <a:spcPts val="600"/>
              </a:spcBef>
              <a:tabLst>
                <a:tab pos="240665" algn="l"/>
                <a:tab pos="241935" algn="l"/>
              </a:tabLst>
            </a:pPr>
            <a:r>
              <a:rPr lang="en-AU" sz="1600" b="1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Platform features</a:t>
            </a:r>
          </a:p>
          <a:p>
            <a:pPr marL="12700" marR="5080">
              <a:lnSpc>
                <a:spcPts val="1630"/>
              </a:lnSpc>
              <a:spcBef>
                <a:spcPts val="600"/>
              </a:spcBef>
              <a:tabLst>
                <a:tab pos="240665" algn="l"/>
                <a:tab pos="241935" algn="l"/>
              </a:tabLst>
            </a:pPr>
            <a:endParaRPr lang="en-AU" sz="1600" b="1" spc="-5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41300" marR="5080" indent="-228600">
              <a:lnSpc>
                <a:spcPts val="163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Closed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loop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patient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&amp;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device management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system</a:t>
            </a:r>
          </a:p>
          <a:p>
            <a:pPr marL="241300" marR="48895" indent="-228600">
              <a:lnSpc>
                <a:spcPts val="163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Identity management (stores patient data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separately)</a:t>
            </a: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Dashboard</a:t>
            </a:r>
            <a:r>
              <a:rPr lang="en-AU" sz="1400" spc="-1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(overview)</a:t>
            </a:r>
            <a:endParaRPr lang="en-AU" sz="1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Diary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measured</a:t>
            </a:r>
            <a:r>
              <a:rPr lang="en-AU" sz="1400" spc="-1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values</a:t>
            </a:r>
          </a:p>
          <a:p>
            <a:pPr marL="241300" marR="365760" indent="-228600">
              <a:lnSpc>
                <a:spcPts val="163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Manual entry and editing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measured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values</a:t>
            </a: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Graphical evaluation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measured</a:t>
            </a:r>
            <a:r>
              <a:rPr lang="en-AU" sz="1400" spc="-5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values</a:t>
            </a: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Statistics</a:t>
            </a:r>
          </a:p>
          <a:p>
            <a:pPr marL="241300" marR="24765" indent="-228600">
              <a:lnSpc>
                <a:spcPts val="163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Tele-monitoring of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“friends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&amp; family“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</a:t>
            </a:r>
            <a:r>
              <a:rPr lang="en-AU" sz="1400" spc="-1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non-professional</a:t>
            </a:r>
            <a:r>
              <a:rPr lang="en-AU" sz="1400" spc="-1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environment</a:t>
            </a:r>
            <a:endParaRPr lang="en-AU" sz="1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Lucida Sans Unicode"/>
              <a:buChar char="•"/>
              <a:tabLst>
                <a:tab pos="240665" algn="l"/>
                <a:tab pos="241935" algn="l"/>
              </a:tabLst>
            </a:pP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Healthcare </a:t>
            </a:r>
            <a:r>
              <a:rPr lang="en-AU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Professional</a:t>
            </a:r>
            <a:r>
              <a:rPr lang="en-AU" sz="1400" spc="-1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AU" sz="1400" spc="-5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Views</a:t>
            </a:r>
            <a:endParaRPr lang="en-AU" sz="1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6A77B05-AE24-EA40-BC3F-88FE67B4400F}"/>
              </a:ext>
            </a:extLst>
          </p:cNvPr>
          <p:cNvSpPr/>
          <p:nvPr/>
        </p:nvSpPr>
        <p:spPr>
          <a:xfrm>
            <a:off x="514800" y="1185333"/>
            <a:ext cx="10813600" cy="694267"/>
          </a:xfrm>
          <a:prstGeom prst="rect">
            <a:avLst/>
          </a:prstGeom>
          <a:noFill/>
          <a:ln w="28575">
            <a:solidFill>
              <a:srgbClr val="2C9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TEBP®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digital health platform converging real-time sensor-based data using Bluetooth technology, smart device apps and manual entries into an integrated healthcare system.   </a:t>
            </a:r>
          </a:p>
        </p:txBody>
      </p:sp>
    </p:spTree>
    <p:extLst>
      <p:ext uri="{BB962C8B-B14F-4D97-AF65-F5344CB8AC3E}">
        <p14:creationId xmlns:p14="http://schemas.microsoft.com/office/powerpoint/2010/main" val="196199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44A6C38-6BB0-044C-BFFA-1157750E9C23}"/>
              </a:ext>
            </a:extLst>
          </p:cNvPr>
          <p:cNvSpPr txBox="1"/>
          <p:nvPr/>
        </p:nvSpPr>
        <p:spPr>
          <a:xfrm>
            <a:off x="514800" y="265471"/>
            <a:ext cx="11159612" cy="611312"/>
          </a:xfrm>
          <a:prstGeom prst="rect">
            <a:avLst/>
          </a:prstGeom>
          <a:noFill/>
        </p:spPr>
        <p:txBody>
          <a:bodyPr wrap="square" tIns="72000" rtlCol="0" anchor="t">
            <a:spAutoFit/>
          </a:bodyPr>
          <a:lstStyle/>
          <a:p>
            <a:r>
              <a:rPr lang="en-US" sz="3200" b="1" dirty="0">
                <a:solidFill>
                  <a:srgbClr val="2475B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Supported devices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79A2726-9DEE-934B-A388-2EA786EB5E70}"/>
              </a:ext>
            </a:extLst>
          </p:cNvPr>
          <p:cNvGrpSpPr/>
          <p:nvPr/>
        </p:nvGrpSpPr>
        <p:grpSpPr>
          <a:xfrm>
            <a:off x="1349299" y="1750908"/>
            <a:ext cx="8452623" cy="4158852"/>
            <a:chOff x="531925" y="2618716"/>
            <a:chExt cx="8452623" cy="4158852"/>
          </a:xfrm>
        </p:grpSpPr>
        <p:sp>
          <p:nvSpPr>
            <p:cNvPr id="9" name="object 6">
              <a:extLst>
                <a:ext uri="{FF2B5EF4-FFF2-40B4-BE49-F238E27FC236}">
                  <a16:creationId xmlns="" xmlns:a16="http://schemas.microsoft.com/office/drawing/2014/main" id="{CF5C105E-D02F-0642-81DB-08C1706FA931}"/>
                </a:ext>
              </a:extLst>
            </p:cNvPr>
            <p:cNvSpPr/>
            <p:nvPr/>
          </p:nvSpPr>
          <p:spPr>
            <a:xfrm>
              <a:off x="5290947" y="5764754"/>
              <a:ext cx="406154" cy="54967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="" xmlns:a16="http://schemas.microsoft.com/office/drawing/2014/main" id="{14C0E7C9-6309-ED4F-8722-C1D3CC6646B4}"/>
                </a:ext>
              </a:extLst>
            </p:cNvPr>
            <p:cNvSpPr/>
            <p:nvPr/>
          </p:nvSpPr>
          <p:spPr>
            <a:xfrm>
              <a:off x="7871969" y="2885710"/>
              <a:ext cx="774359" cy="422378"/>
            </a:xfrm>
            <a:prstGeom prst="rect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="" xmlns:a16="http://schemas.microsoft.com/office/drawing/2014/main" id="{FE4B01D4-8FEC-1042-A8F5-EDAAE564FDEC}"/>
                </a:ext>
              </a:extLst>
            </p:cNvPr>
            <p:cNvSpPr/>
            <p:nvPr/>
          </p:nvSpPr>
          <p:spPr>
            <a:xfrm>
              <a:off x="3372948" y="2693101"/>
              <a:ext cx="307212" cy="565052"/>
            </a:xfrm>
            <a:prstGeom prst="rect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="" xmlns:a16="http://schemas.microsoft.com/office/drawing/2014/main" id="{924B02BD-8436-D440-B3A4-5FBEE7C3C789}"/>
                </a:ext>
              </a:extLst>
            </p:cNvPr>
            <p:cNvSpPr/>
            <p:nvPr/>
          </p:nvSpPr>
          <p:spPr>
            <a:xfrm>
              <a:off x="7986102" y="4161343"/>
              <a:ext cx="707983" cy="640420"/>
            </a:xfrm>
            <a:prstGeom prst="rect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="" xmlns:a16="http://schemas.microsoft.com/office/drawing/2014/main" id="{F724FC9A-E072-9247-9E31-A31E7EEC50FD}"/>
                </a:ext>
              </a:extLst>
            </p:cNvPr>
            <p:cNvSpPr/>
            <p:nvPr/>
          </p:nvSpPr>
          <p:spPr>
            <a:xfrm>
              <a:off x="4752279" y="4279590"/>
              <a:ext cx="603444" cy="482752"/>
            </a:xfrm>
            <a:prstGeom prst="rect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" name="object 12">
              <a:extLst>
                <a:ext uri="{FF2B5EF4-FFF2-40B4-BE49-F238E27FC236}">
                  <a16:creationId xmlns="" xmlns:a16="http://schemas.microsoft.com/office/drawing/2014/main" id="{8B13A338-AA37-4E4A-A90E-6A3BB8B27FB5}"/>
                </a:ext>
              </a:extLst>
            </p:cNvPr>
            <p:cNvSpPr/>
            <p:nvPr/>
          </p:nvSpPr>
          <p:spPr>
            <a:xfrm>
              <a:off x="1666823" y="5674202"/>
              <a:ext cx="619911" cy="479931"/>
            </a:xfrm>
            <a:prstGeom prst="rect">
              <a:avLst/>
            </a:prstGeom>
            <a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6" name="object 14">
              <a:extLst>
                <a:ext uri="{FF2B5EF4-FFF2-40B4-BE49-F238E27FC236}">
                  <a16:creationId xmlns="" xmlns:a16="http://schemas.microsoft.com/office/drawing/2014/main" id="{FCC12708-DD9A-8540-95EF-C6E07C77D4E5}"/>
                </a:ext>
              </a:extLst>
            </p:cNvPr>
            <p:cNvSpPr/>
            <p:nvPr/>
          </p:nvSpPr>
          <p:spPr>
            <a:xfrm>
              <a:off x="6477547" y="2618716"/>
              <a:ext cx="438875" cy="630883"/>
            </a:xfrm>
            <a:prstGeom prst="rect">
              <a:avLst/>
            </a:prstGeom>
            <a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="" xmlns:a16="http://schemas.microsoft.com/office/drawing/2014/main" id="{4768BD83-9898-9F42-BBDB-FC81FBD25086}"/>
                </a:ext>
              </a:extLst>
            </p:cNvPr>
            <p:cNvSpPr/>
            <p:nvPr/>
          </p:nvSpPr>
          <p:spPr>
            <a:xfrm>
              <a:off x="1627638" y="4444975"/>
              <a:ext cx="597957" cy="460815"/>
            </a:xfrm>
            <a:prstGeom prst="rect">
              <a:avLst/>
            </a:prstGeom>
            <a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8" name="object 16">
              <a:extLst>
                <a:ext uri="{FF2B5EF4-FFF2-40B4-BE49-F238E27FC236}">
                  <a16:creationId xmlns="" xmlns:a16="http://schemas.microsoft.com/office/drawing/2014/main" id="{6CB7C6BD-25E5-7D46-85CE-00E2AE987C51}"/>
                </a:ext>
              </a:extLst>
            </p:cNvPr>
            <p:cNvSpPr/>
            <p:nvPr/>
          </p:nvSpPr>
          <p:spPr>
            <a:xfrm>
              <a:off x="3104648" y="5728154"/>
              <a:ext cx="658313" cy="614425"/>
            </a:xfrm>
            <a:prstGeom prst="rect">
              <a:avLst/>
            </a:prstGeom>
            <a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" name="object 17">
              <a:extLst>
                <a:ext uri="{FF2B5EF4-FFF2-40B4-BE49-F238E27FC236}">
                  <a16:creationId xmlns="" xmlns:a16="http://schemas.microsoft.com/office/drawing/2014/main" id="{8BD84B1F-4867-1E47-8125-B46E69C60D0D}"/>
                </a:ext>
              </a:extLst>
            </p:cNvPr>
            <p:cNvSpPr/>
            <p:nvPr/>
          </p:nvSpPr>
          <p:spPr>
            <a:xfrm>
              <a:off x="4766088" y="2662530"/>
              <a:ext cx="526642" cy="713168"/>
            </a:xfrm>
            <a:prstGeom prst="rect">
              <a:avLst/>
            </a:prstGeom>
            <a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0" name="object 18">
              <a:extLst>
                <a:ext uri="{FF2B5EF4-FFF2-40B4-BE49-F238E27FC236}">
                  <a16:creationId xmlns="" xmlns:a16="http://schemas.microsoft.com/office/drawing/2014/main" id="{F6E4BCE2-1369-1E45-9C41-E146FDD6D72A}"/>
                </a:ext>
              </a:extLst>
            </p:cNvPr>
            <p:cNvSpPr/>
            <p:nvPr/>
          </p:nvSpPr>
          <p:spPr>
            <a:xfrm>
              <a:off x="3183586" y="4398165"/>
              <a:ext cx="614420" cy="515669"/>
            </a:xfrm>
            <a:prstGeom prst="rect">
              <a:avLst/>
            </a:prstGeom>
            <a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1" name="object 19">
              <a:extLst>
                <a:ext uri="{FF2B5EF4-FFF2-40B4-BE49-F238E27FC236}">
                  <a16:creationId xmlns="" xmlns:a16="http://schemas.microsoft.com/office/drawing/2014/main" id="{12520559-0C22-2744-9283-6970961897D4}"/>
                </a:ext>
              </a:extLst>
            </p:cNvPr>
            <p:cNvSpPr/>
            <p:nvPr/>
          </p:nvSpPr>
          <p:spPr>
            <a:xfrm>
              <a:off x="6280397" y="4211208"/>
              <a:ext cx="699982" cy="467533"/>
            </a:xfrm>
            <a:prstGeom prst="rect">
              <a:avLst/>
            </a:prstGeom>
            <a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sz="105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2" name="object 20">
              <a:extLst>
                <a:ext uri="{FF2B5EF4-FFF2-40B4-BE49-F238E27FC236}">
                  <a16:creationId xmlns="" xmlns:a16="http://schemas.microsoft.com/office/drawing/2014/main" id="{77208DB9-F05B-BA47-95BB-573DD8749E69}"/>
                </a:ext>
              </a:extLst>
            </p:cNvPr>
            <p:cNvSpPr txBox="1"/>
            <p:nvPr/>
          </p:nvSpPr>
          <p:spPr>
            <a:xfrm>
              <a:off x="4301612" y="3507716"/>
              <a:ext cx="1504838" cy="333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sz="1050" b="1" spc="-5" dirty="0" err="1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GlucoTel</a:t>
              </a:r>
              <a:endParaRPr lang="en-AU" sz="1050" b="1" spc="-5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Blood Glucose Meter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3" name="object 21">
              <a:extLst>
                <a:ext uri="{FF2B5EF4-FFF2-40B4-BE49-F238E27FC236}">
                  <a16:creationId xmlns="" xmlns:a16="http://schemas.microsoft.com/office/drawing/2014/main" id="{0A6F9EB8-3840-AD40-98BA-5BAC99E685D4}"/>
                </a:ext>
              </a:extLst>
            </p:cNvPr>
            <p:cNvSpPr txBox="1"/>
            <p:nvPr/>
          </p:nvSpPr>
          <p:spPr>
            <a:xfrm>
              <a:off x="5374908" y="6460778"/>
              <a:ext cx="2117725" cy="2855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Vaporizers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algn="ctr">
                <a:lnSpc>
                  <a:spcPts val="935"/>
                </a:lnSpc>
              </a:pPr>
              <a:r>
                <a:rPr sz="1050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Cannabis Vaporizers CE</a:t>
              </a:r>
              <a:r>
                <a:rPr sz="1050" spc="-8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sz="1050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Certified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4" name="object 22">
              <a:extLst>
                <a:ext uri="{FF2B5EF4-FFF2-40B4-BE49-F238E27FC236}">
                  <a16:creationId xmlns="" xmlns:a16="http://schemas.microsoft.com/office/drawing/2014/main" id="{11F7B92A-2C82-A947-9A01-AD5D67A9E84F}"/>
                </a:ext>
              </a:extLst>
            </p:cNvPr>
            <p:cNvSpPr txBox="1"/>
            <p:nvPr/>
          </p:nvSpPr>
          <p:spPr>
            <a:xfrm>
              <a:off x="1022577" y="6456967"/>
              <a:ext cx="1382751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M85</a:t>
              </a:r>
              <a:r>
                <a:rPr lang="en-AU"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Bluetooth Scales (Weight Check)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5" name="object 23">
              <a:extLst>
                <a:ext uri="{FF2B5EF4-FFF2-40B4-BE49-F238E27FC236}">
                  <a16:creationId xmlns="" xmlns:a16="http://schemas.microsoft.com/office/drawing/2014/main" id="{1BB06411-6E25-C84B-BC01-B5EBD4FBEB29}"/>
                </a:ext>
              </a:extLst>
            </p:cNvPr>
            <p:cNvSpPr txBox="1"/>
            <p:nvPr/>
          </p:nvSpPr>
          <p:spPr>
            <a:xfrm>
              <a:off x="7401074" y="3511781"/>
              <a:ext cx="1583474" cy="333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Gluco50</a:t>
              </a:r>
              <a:r>
                <a:rPr sz="1050" b="1" spc="-100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sz="1050" b="1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Evo</a:t>
              </a:r>
              <a:endParaRPr lang="en-AU" sz="1050" b="1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12700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Blood Glucose Meter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6" name="object 24">
              <a:extLst>
                <a:ext uri="{FF2B5EF4-FFF2-40B4-BE49-F238E27FC236}">
                  <a16:creationId xmlns="" xmlns:a16="http://schemas.microsoft.com/office/drawing/2014/main" id="{6D318E18-1407-1E44-8B79-76451D6ED9DD}"/>
                </a:ext>
              </a:extLst>
            </p:cNvPr>
            <p:cNvSpPr txBox="1"/>
            <p:nvPr/>
          </p:nvSpPr>
          <p:spPr>
            <a:xfrm>
              <a:off x="5763997" y="4975275"/>
              <a:ext cx="1650957" cy="6668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71120" algn="ctr">
                <a:lnSpc>
                  <a:spcPts val="1175"/>
                </a:lnSpc>
                <a:spcBef>
                  <a:spcPts val="100"/>
                </a:spcBef>
              </a:pPr>
              <a:r>
                <a:rPr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BM95</a:t>
              </a:r>
              <a:endParaRPr lang="en-AU" sz="1050" b="1" spc="-5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R="71120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CVD &amp; Diabetes</a:t>
              </a:r>
            </a:p>
            <a:p>
              <a:pPr marR="71120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Blood Pressure Monitor</a:t>
              </a:r>
            </a:p>
            <a:p>
              <a:pPr marR="71120" algn="ctr">
                <a:lnSpc>
                  <a:spcPts val="1175"/>
                </a:lnSpc>
                <a:spcBef>
                  <a:spcPts val="100"/>
                </a:spcBef>
              </a:pP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7" name="object 25">
              <a:extLst>
                <a:ext uri="{FF2B5EF4-FFF2-40B4-BE49-F238E27FC236}">
                  <a16:creationId xmlns="" xmlns:a16="http://schemas.microsoft.com/office/drawing/2014/main" id="{A7C8688C-1D8C-DF45-8ED5-44F885114F83}"/>
                </a:ext>
              </a:extLst>
            </p:cNvPr>
            <p:cNvSpPr txBox="1"/>
            <p:nvPr/>
          </p:nvSpPr>
          <p:spPr>
            <a:xfrm>
              <a:off x="5806450" y="3506986"/>
              <a:ext cx="1583474" cy="333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3180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Omni</a:t>
              </a:r>
              <a:r>
                <a:rPr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sz="1050" b="1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  <a:r>
                <a:rPr sz="1050" b="1" spc="-80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BT</a:t>
              </a:r>
              <a:endParaRPr lang="en-AU" sz="1050" b="1" spc="-5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43180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Blood Glucose Meter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8" name="object 26">
              <a:extLst>
                <a:ext uri="{FF2B5EF4-FFF2-40B4-BE49-F238E27FC236}">
                  <a16:creationId xmlns="" xmlns:a16="http://schemas.microsoft.com/office/drawing/2014/main" id="{4447AD05-7F07-8245-9814-721F2170D130}"/>
                </a:ext>
              </a:extLst>
            </p:cNvPr>
            <p:cNvSpPr txBox="1"/>
            <p:nvPr/>
          </p:nvSpPr>
          <p:spPr>
            <a:xfrm>
              <a:off x="7414953" y="4976653"/>
              <a:ext cx="1462385" cy="333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ME90</a:t>
              </a:r>
              <a:endParaRPr lang="en-AU" sz="1050" b="1" spc="-5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Mobile ECG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9" name="object 27">
              <a:extLst>
                <a:ext uri="{FF2B5EF4-FFF2-40B4-BE49-F238E27FC236}">
                  <a16:creationId xmlns="" xmlns:a16="http://schemas.microsoft.com/office/drawing/2014/main" id="{81F28CAE-60BC-244F-8432-0010BA050CA6}"/>
                </a:ext>
              </a:extLst>
            </p:cNvPr>
            <p:cNvSpPr txBox="1"/>
            <p:nvPr/>
          </p:nvSpPr>
          <p:spPr>
            <a:xfrm>
              <a:off x="4368508" y="4975277"/>
              <a:ext cx="1328593" cy="4873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BP </a:t>
              </a:r>
              <a:r>
                <a:rPr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AU"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M85</a:t>
              </a:r>
            </a:p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Blood Pressure Monitor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0" name="object 28">
              <a:extLst>
                <a:ext uri="{FF2B5EF4-FFF2-40B4-BE49-F238E27FC236}">
                  <a16:creationId xmlns="" xmlns:a16="http://schemas.microsoft.com/office/drawing/2014/main" id="{EF90775E-90CB-B049-A777-D858C193BB21}"/>
                </a:ext>
              </a:extLst>
            </p:cNvPr>
            <p:cNvSpPr txBox="1"/>
            <p:nvPr/>
          </p:nvSpPr>
          <p:spPr>
            <a:xfrm>
              <a:off x="2850979" y="6435709"/>
              <a:ext cx="1165650" cy="333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76200" algn="ctr">
                <a:lnSpc>
                  <a:spcPts val="1175"/>
                </a:lnSpc>
                <a:spcBef>
                  <a:spcPts val="100"/>
                </a:spcBef>
              </a:pPr>
              <a:r>
                <a:rPr sz="1050" b="1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PO60</a:t>
              </a:r>
              <a:endParaRPr lang="en-AU" sz="1050" b="1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R="76200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Pulse Oximeter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1" name="object 29">
              <a:extLst>
                <a:ext uri="{FF2B5EF4-FFF2-40B4-BE49-F238E27FC236}">
                  <a16:creationId xmlns="" xmlns:a16="http://schemas.microsoft.com/office/drawing/2014/main" id="{8A3BC2F6-1B30-084B-B0B6-F472391A17B2}"/>
                </a:ext>
              </a:extLst>
            </p:cNvPr>
            <p:cNvSpPr txBox="1"/>
            <p:nvPr/>
          </p:nvSpPr>
          <p:spPr>
            <a:xfrm>
              <a:off x="2650655" y="4975277"/>
              <a:ext cx="1650957" cy="4873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BP</a:t>
              </a:r>
              <a:r>
                <a:rPr lang="en-AU" sz="1050" b="1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BC85</a:t>
              </a:r>
              <a:endParaRPr lang="en-AU" sz="1050" b="1" spc="-5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Wrist Blood Pressure Monitor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2" name="object 30">
              <a:extLst>
                <a:ext uri="{FF2B5EF4-FFF2-40B4-BE49-F238E27FC236}">
                  <a16:creationId xmlns="" xmlns:a16="http://schemas.microsoft.com/office/drawing/2014/main" id="{E6340196-72F2-DC47-80C4-DE4FE1369598}"/>
                </a:ext>
              </a:extLst>
            </p:cNvPr>
            <p:cNvSpPr txBox="1"/>
            <p:nvPr/>
          </p:nvSpPr>
          <p:spPr>
            <a:xfrm>
              <a:off x="2850978" y="3477332"/>
              <a:ext cx="1360847" cy="333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00" algn="ctr">
                <a:lnSpc>
                  <a:spcPts val="1175"/>
                </a:lnSpc>
                <a:spcBef>
                  <a:spcPts val="100"/>
                </a:spcBef>
              </a:pPr>
              <a:r>
                <a:rPr sz="1050" b="1" dirty="0" err="1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CoaguChek</a:t>
              </a:r>
              <a:endParaRPr lang="en-AU" sz="1050" b="1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63500"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Blood Clot Check</a:t>
              </a:r>
              <a:endParaRPr sz="105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3" name="object 31">
              <a:extLst>
                <a:ext uri="{FF2B5EF4-FFF2-40B4-BE49-F238E27FC236}">
                  <a16:creationId xmlns="" xmlns:a16="http://schemas.microsoft.com/office/drawing/2014/main" id="{64DDB2C4-B4EA-934B-A027-326A4E7806E2}"/>
                </a:ext>
              </a:extLst>
            </p:cNvPr>
            <p:cNvSpPr txBox="1"/>
            <p:nvPr/>
          </p:nvSpPr>
          <p:spPr>
            <a:xfrm>
              <a:off x="531925" y="4975276"/>
              <a:ext cx="1987532" cy="333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Scale</a:t>
              </a:r>
              <a:r>
                <a:rPr lang="en-AU" sz="1050" b="1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sz="1050" b="1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BF710</a:t>
              </a:r>
              <a:endParaRPr lang="en-AU" sz="1050" b="1" spc="-5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algn="ctr">
                <a:lnSpc>
                  <a:spcPts val="1175"/>
                </a:lnSpc>
                <a:spcBef>
                  <a:spcPts val="100"/>
                </a:spcBef>
              </a:pPr>
              <a:r>
                <a:rPr lang="en-AU" sz="1050" spc="-5" dirty="0">
                  <a:solidFill>
                    <a:srgbClr val="3960AD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Bluetooth Scales (Weight Check)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E02F712E-51B4-E141-ADB5-D66FDF1DB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67532" y="5690826"/>
              <a:ext cx="804674" cy="74371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FEE9FD26-72DA-CB43-8C96-B510D71F3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2957" y="5675372"/>
              <a:ext cx="801626" cy="743714"/>
            </a:xfrm>
            <a:prstGeom prst="rect">
              <a:avLst/>
            </a:prstGeom>
          </p:spPr>
        </p:pic>
      </p:grpSp>
      <p:pic>
        <p:nvPicPr>
          <p:cNvPr id="36" name="Picture 35" descr="A picture containing clock, monitor, sitting, blue&#10;&#10;Description automatically generated">
            <a:extLst>
              <a:ext uri="{FF2B5EF4-FFF2-40B4-BE49-F238E27FC236}">
                <a16:creationId xmlns="" xmlns:a16="http://schemas.microsoft.com/office/drawing/2014/main" id="{AD16E581-48F0-DD42-9BAE-4113070D69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46052" y="1850315"/>
            <a:ext cx="167930" cy="666390"/>
          </a:xfrm>
          <a:prstGeom prst="rect">
            <a:avLst/>
          </a:prstGeom>
        </p:spPr>
      </p:pic>
      <p:sp>
        <p:nvSpPr>
          <p:cNvPr id="37" name="object 30">
            <a:extLst>
              <a:ext uri="{FF2B5EF4-FFF2-40B4-BE49-F238E27FC236}">
                <a16:creationId xmlns="" xmlns:a16="http://schemas.microsoft.com/office/drawing/2014/main" id="{8B6E0FC7-32F5-8143-9D21-068F4B608A78}"/>
              </a:ext>
            </a:extLst>
          </p:cNvPr>
          <p:cNvSpPr txBox="1"/>
          <p:nvPr/>
        </p:nvSpPr>
        <p:spPr>
          <a:xfrm>
            <a:off x="1482156" y="2637639"/>
            <a:ext cx="2186197" cy="50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ctr">
              <a:lnSpc>
                <a:spcPts val="1175"/>
              </a:lnSpc>
              <a:spcBef>
                <a:spcPts val="100"/>
              </a:spcBef>
            </a:pPr>
            <a:r>
              <a:rPr lang="en-AU" sz="1050" b="1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TET-351</a:t>
            </a:r>
          </a:p>
          <a:p>
            <a:pPr marL="63500" algn="ctr">
              <a:lnSpc>
                <a:spcPts val="1175"/>
              </a:lnSpc>
              <a:spcBef>
                <a:spcPts val="100"/>
              </a:spcBef>
            </a:pPr>
            <a:r>
              <a:rPr lang="en-AU" sz="1050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Fever Check Bluetooth Digital </a:t>
            </a:r>
          </a:p>
          <a:p>
            <a:pPr marL="63500" algn="ctr">
              <a:lnSpc>
                <a:spcPts val="1175"/>
              </a:lnSpc>
              <a:spcBef>
                <a:spcPts val="100"/>
              </a:spcBef>
            </a:pPr>
            <a:r>
              <a:rPr lang="en-AU" sz="1050" dirty="0">
                <a:solidFill>
                  <a:srgbClr val="3960A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Thermometer Individual &amp; Family</a:t>
            </a:r>
            <a:endParaRPr sz="10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396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44A6C38-6BB0-044C-BFFA-1157750E9C23}"/>
              </a:ext>
            </a:extLst>
          </p:cNvPr>
          <p:cNvSpPr txBox="1"/>
          <p:nvPr/>
        </p:nvSpPr>
        <p:spPr>
          <a:xfrm>
            <a:off x="514800" y="265471"/>
            <a:ext cx="11159612" cy="611312"/>
          </a:xfrm>
          <a:prstGeom prst="rect">
            <a:avLst/>
          </a:prstGeom>
          <a:noFill/>
        </p:spPr>
        <p:txBody>
          <a:bodyPr wrap="square" tIns="72000" rtlCol="0" anchor="t">
            <a:spAutoFit/>
          </a:bodyPr>
          <a:lstStyle/>
          <a:p>
            <a:r>
              <a:rPr lang="en-US" sz="3200" b="1" dirty="0">
                <a:solidFill>
                  <a:srgbClr val="2475B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BODYTEL  platform screenshots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8CB8A5-87BB-7D4F-A017-F2B867891700}"/>
              </a:ext>
            </a:extLst>
          </p:cNvPr>
          <p:cNvSpPr txBox="1"/>
          <p:nvPr/>
        </p:nvSpPr>
        <p:spPr>
          <a:xfrm>
            <a:off x="2252134" y="345853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>
                <a:solidFill>
                  <a:srgbClr val="2475B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®</a:t>
            </a:r>
            <a:endParaRPr lang="en-US" dirty="0"/>
          </a:p>
        </p:txBody>
      </p:sp>
      <p:pic>
        <p:nvPicPr>
          <p:cNvPr id="39" name="Grafik 3">
            <a:extLst>
              <a:ext uri="{FF2B5EF4-FFF2-40B4-BE49-F238E27FC236}">
                <a16:creationId xmlns="" xmlns:a16="http://schemas.microsoft.com/office/drawing/2014/main" id="{86105673-8191-7240-AA02-FDBFB75EB8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128" y="1070057"/>
            <a:ext cx="8666271" cy="5416419"/>
          </a:xfrm>
          <a:prstGeom prst="rect">
            <a:avLst/>
          </a:prstGeom>
        </p:spPr>
      </p:pic>
      <p:sp>
        <p:nvSpPr>
          <p:cNvPr id="40" name="object 4">
            <a:extLst>
              <a:ext uri="{FF2B5EF4-FFF2-40B4-BE49-F238E27FC236}">
                <a16:creationId xmlns="" xmlns:a16="http://schemas.microsoft.com/office/drawing/2014/main" id="{1FAD4020-BABA-984D-8B98-B59B67C1CD4B}"/>
              </a:ext>
            </a:extLst>
          </p:cNvPr>
          <p:cNvSpPr txBox="1"/>
          <p:nvPr/>
        </p:nvSpPr>
        <p:spPr>
          <a:xfrm>
            <a:off x="9599839" y="4909675"/>
            <a:ext cx="219926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Parameters can be customized based on automated device readings and manual inputs for multiple profiles.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9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F4ABA73-9F01-934B-B8DE-FCC3111ADD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7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7" y="105177"/>
            <a:ext cx="6023960" cy="6024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7" y="105178"/>
            <a:ext cx="5860355" cy="60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3" y="0"/>
            <a:ext cx="6452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07"/>
            <a:ext cx="12192000" cy="63943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26473" y="11737"/>
            <a:ext cx="4055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/>
              <a:t>Health </a:t>
            </a:r>
            <a:r>
              <a:rPr lang="en-IN" sz="2000" dirty="0" smtClean="0"/>
              <a:t>Dashboard using the 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730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Health Business Proposal[1]  -  Read-Only" id="{62DD7CC0-1D18-3C43-89AC-A645FE61B52B}" vid="{AFEBBF29-9BD9-EB45-8A5D-ACD7E6DA30F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8105F6-51AB-44A5-86C1-6635F832AA38}"/>
</file>

<file path=customXml/itemProps2.xml><?xml version="1.0" encoding="utf-8"?>
<ds:datastoreItem xmlns:ds="http://schemas.openxmlformats.org/officeDocument/2006/customXml" ds:itemID="{624E2A9B-84F3-493E-83AF-117A9C60A55C}"/>
</file>

<file path=customXml/itemProps3.xml><?xml version="1.0" encoding="utf-8"?>
<ds:datastoreItem xmlns:ds="http://schemas.openxmlformats.org/officeDocument/2006/customXml" ds:itemID="{861CBF70-AE4A-4C1B-953A-13B7E1C8064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630</Words>
  <Application>Microsoft Office PowerPoint</Application>
  <PresentationFormat>Custom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Health Software for Bluetooth enabled Medical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 Sarkar</dc:creator>
  <cp:lastModifiedBy>USER</cp:lastModifiedBy>
  <cp:revision>54</cp:revision>
  <dcterms:created xsi:type="dcterms:W3CDTF">2020-06-04T13:17:59Z</dcterms:created>
  <dcterms:modified xsi:type="dcterms:W3CDTF">2022-01-14T11:22:52Z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